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4" r:id="rId10"/>
    <p:sldId id="266" r:id="rId11"/>
    <p:sldId id="270"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6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EE3E4-E908-4E17-AE44-3E5AAC8C68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4384E41-9ECD-4122-9A3F-439B0E402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1D53B3-F3EB-4602-B3D0-A349B20CCCA9}"/>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74B36FAF-CADE-4AEE-9FF6-2A5F8ECF3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93F6CA-A921-4002-AB45-BA7D7C64D537}"/>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1919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183DA-CB14-4D05-A98D-4A3DFEE71C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96D8FA-DD8A-450B-9801-173B9C198E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F9DC99-28D0-4FEF-A93B-88CE6066D78F}"/>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597CB7ED-8C9F-4485-9B26-4BDBF702B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143F32-8D99-4CA6-BA3A-F3BB5BD87DB7}"/>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40494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ECF64-739C-4272-845F-2A08CEB06EC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709042-0540-4BCC-91AF-525FC0312CD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92D334-3216-4925-855C-6DB4AB72F77C}"/>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365B148D-7A20-44D6-BFE9-BBE62DAF1B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4053EB-42F8-42C9-A4B3-D5635F416529}"/>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164662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F6367-53D0-418C-9A73-AB294B88796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B52DF2-23D4-4C32-AE49-6DB8B3B25B6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42635-8000-40A6-B2F7-35B053452A9B}"/>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ECECDF36-D6BD-486E-A133-C8C0BDB2CF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3C924-AE6B-49CE-9351-D7332C38463D}"/>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324381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41FB3-AF02-4B33-800B-1808111543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E606A-7320-4B3D-A578-52EE7226A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A63C326-4594-41A0-BE89-63180689977E}"/>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ED79964A-CAFD-45A2-AFD0-92181075E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3AC5D-6820-475A-B093-749C33422CD2}"/>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403683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CA73B-DDF6-471F-928D-395D5ACEE1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A097FE-7C64-4087-849F-BB786BCEE1E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BB0D66-8F96-47B2-AC6B-C52FA126C04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9FC5CF5-1500-4980-A37A-AD227A43452A}"/>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0CACC933-3B7C-4924-BD91-6BEF2B7D2E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0A7716-FEC4-462C-A275-142754590988}"/>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307898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3D1A0-05FD-454B-8B9C-0A001B155B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E40A7F-001B-4764-8B36-968B8F188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0C71BB-B13F-475B-97E3-7FF9AC664D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7684E0C-810C-4C09-BE01-346C39B6F7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D0FC3F0-93EB-4AB3-8BC6-DCB17DD76A0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4ABE07B-B8F3-43E1-B428-2A16D25BC9A2}"/>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8" name="页脚占位符 7">
            <a:extLst>
              <a:ext uri="{FF2B5EF4-FFF2-40B4-BE49-F238E27FC236}">
                <a16:creationId xmlns:a16="http://schemas.microsoft.com/office/drawing/2014/main" id="{3C383FD8-5070-4B87-95BE-AED62FB2D0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764500-476A-4074-B35F-7BD90BAD625A}"/>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405836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7667-923B-45F1-A70B-101B51DCCC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A6F189-C59C-417C-AAAC-A14303389E35}"/>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4" name="页脚占位符 3">
            <a:extLst>
              <a:ext uri="{FF2B5EF4-FFF2-40B4-BE49-F238E27FC236}">
                <a16:creationId xmlns:a16="http://schemas.microsoft.com/office/drawing/2014/main" id="{728AEA50-FD23-4020-9F6D-B81A93F374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F96AFB-7B49-4B0C-B5D5-6311D7F4B68E}"/>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238158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67C1F-B04A-4D43-8E7D-74DC19033B39}"/>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3" name="页脚占位符 2">
            <a:extLst>
              <a:ext uri="{FF2B5EF4-FFF2-40B4-BE49-F238E27FC236}">
                <a16:creationId xmlns:a16="http://schemas.microsoft.com/office/drawing/2014/main" id="{A991E103-2ABB-4285-8D74-EC90C429F4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EEC1A9-2E03-474D-BFA8-8BEFC3CD75FC}"/>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334165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839C9-A61F-4A3B-9314-0FF9C957DA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5F22BE-CC4F-4EAE-BE22-757BC3CB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4725E6-A480-4500-AC09-E0837AB94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8C6F78-89B9-40BA-9796-54C7036FCFE5}"/>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E502298C-68C3-4AE0-A00F-AA2516BF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6E05C4-7EEF-46EB-A7F8-D97574E7704E}"/>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366030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74222-00CA-4A4A-BBDE-848DE0605B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B25C64-9013-4A74-917D-7565A8AFB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0656F9-E901-4CB4-846F-1866F110C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032F47C-71BB-461F-9FEA-EA7278B7119F}"/>
              </a:ext>
            </a:extLst>
          </p:cNvPr>
          <p:cNvSpPr>
            <a:spLocks noGrp="1"/>
          </p:cNvSpPr>
          <p:nvPr>
            <p:ph type="dt" sz="half" idx="10"/>
          </p:nvPr>
        </p:nvSpPr>
        <p:spPr/>
        <p:txBody>
          <a:bodyPr/>
          <a:lstStyle/>
          <a:p>
            <a:fld id="{1AA56BC8-6997-4C87-B852-D78897369EF8}"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B4785309-5E5B-4810-B449-5BCBBFA3B1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F71323-F118-49C0-8D0E-256988257431}"/>
              </a:ext>
            </a:extLst>
          </p:cNvPr>
          <p:cNvSpPr>
            <a:spLocks noGrp="1"/>
          </p:cNvSpPr>
          <p:nvPr>
            <p:ph type="sldNum" sz="quarter" idx="12"/>
          </p:nvPr>
        </p:nvSpPr>
        <p:spPr/>
        <p:txBody>
          <a:body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230485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CBB490-BB56-47BF-B7F5-FD3BB240C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488217-5602-4855-AC99-D735317B4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D9AD07-9783-42D3-8DDD-B49B6CCBE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56BC8-6997-4C87-B852-D78897369EF8}"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3D9CD69C-6D3F-44A9-BB3B-5BAD304F0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52DE93-597F-4C6B-9DB9-642BDCD8D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B8FE1-BBA7-4FE5-B6E4-600454F3DD96}" type="slidenum">
              <a:rPr lang="zh-CN" altLang="en-US" smtClean="0"/>
              <a:t>‹#›</a:t>
            </a:fld>
            <a:endParaRPr lang="zh-CN" altLang="en-US"/>
          </a:p>
        </p:txBody>
      </p:sp>
    </p:spTree>
    <p:extLst>
      <p:ext uri="{BB962C8B-B14F-4D97-AF65-F5344CB8AC3E}">
        <p14:creationId xmlns:p14="http://schemas.microsoft.com/office/powerpoint/2010/main" val="401109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79F99-5F35-4C46-A0A3-E12427D50B01}"/>
              </a:ext>
            </a:extLst>
          </p:cNvPr>
          <p:cNvSpPr>
            <a:spLocks noGrp="1"/>
          </p:cNvSpPr>
          <p:nvPr>
            <p:ph type="ctrTitle"/>
          </p:nvPr>
        </p:nvSpPr>
        <p:spPr/>
        <p:txBody>
          <a:bodyPr/>
          <a:lstStyle/>
          <a:p>
            <a:r>
              <a:rPr lang="zh-CN" altLang="en-US" dirty="0"/>
              <a:t>儒教与道教</a:t>
            </a:r>
          </a:p>
        </p:txBody>
      </p:sp>
      <p:sp>
        <p:nvSpPr>
          <p:cNvPr id="3" name="副标题 2">
            <a:extLst>
              <a:ext uri="{FF2B5EF4-FFF2-40B4-BE49-F238E27FC236}">
                <a16:creationId xmlns:a16="http://schemas.microsoft.com/office/drawing/2014/main" id="{60CE37A3-C30F-4747-B40B-0BC89C5F3B57}"/>
              </a:ext>
            </a:extLst>
          </p:cNvPr>
          <p:cNvSpPr>
            <a:spLocks noGrp="1"/>
          </p:cNvSpPr>
          <p:nvPr>
            <p:ph type="subTitle" idx="1"/>
          </p:nvPr>
        </p:nvSpPr>
        <p:spPr>
          <a:xfrm>
            <a:off x="1524000" y="3915936"/>
            <a:ext cx="9144000" cy="1655762"/>
          </a:xfrm>
        </p:spPr>
        <p:txBody>
          <a:bodyPr>
            <a:normAutofit/>
          </a:bodyPr>
          <a:lstStyle/>
          <a:p>
            <a:r>
              <a:rPr lang="zh-CN" altLang="en-US" sz="3200" dirty="0">
                <a:effectLst/>
                <a:latin typeface="Calibri" panose="020F0502020204030204" pitchFamily="34" charset="0"/>
                <a:ea typeface="宋体" panose="02010600030101010101" pitchFamily="2" charset="-122"/>
                <a:cs typeface="Times New Roman" panose="02020603050405020304" pitchFamily="18" charset="0"/>
              </a:rPr>
              <a:t>中西之别：</a:t>
            </a:r>
            <a:r>
              <a:rPr lang="zh-CN" altLang="zh-CN" sz="3200" dirty="0">
                <a:effectLst/>
                <a:latin typeface="Calibri" panose="020F0502020204030204" pitchFamily="34" charset="0"/>
                <a:ea typeface="宋体" panose="02010600030101010101" pitchFamily="2" charset="-122"/>
                <a:cs typeface="Times New Roman" panose="02020603050405020304" pitchFamily="18" charset="0"/>
              </a:rPr>
              <a:t>“有家”与“无家”的伦理理性化</a:t>
            </a:r>
            <a:endParaRPr lang="zh-CN" altLang="en-US" sz="3200" dirty="0"/>
          </a:p>
        </p:txBody>
      </p:sp>
    </p:spTree>
    <p:extLst>
      <p:ext uri="{BB962C8B-B14F-4D97-AF65-F5344CB8AC3E}">
        <p14:creationId xmlns:p14="http://schemas.microsoft.com/office/powerpoint/2010/main" val="1793309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B2D02-EC35-4ACD-85CE-796CC75D316F}"/>
              </a:ext>
            </a:extLst>
          </p:cNvPr>
          <p:cNvSpPr>
            <a:spLocks noGrp="1"/>
          </p:cNvSpPr>
          <p:nvPr>
            <p:ph type="title"/>
          </p:nvPr>
        </p:nvSpPr>
        <p:spPr>
          <a:xfrm>
            <a:off x="742950" y="58050"/>
            <a:ext cx="10439400" cy="752475"/>
          </a:xfrm>
        </p:spPr>
        <p:txBody>
          <a:bodyPr>
            <a:normAutofit/>
          </a:bodyPr>
          <a:lstStyle/>
          <a:p>
            <a:r>
              <a:rPr lang="zh-CN" altLang="en-US" sz="3200" dirty="0"/>
              <a:t>天职观与君子不器；紧张感与天人合一</a:t>
            </a:r>
          </a:p>
        </p:txBody>
      </p:sp>
      <p:sp>
        <p:nvSpPr>
          <p:cNvPr id="3" name="内容占位符 2">
            <a:extLst>
              <a:ext uri="{FF2B5EF4-FFF2-40B4-BE49-F238E27FC236}">
                <a16:creationId xmlns:a16="http://schemas.microsoft.com/office/drawing/2014/main" id="{774F9830-24C9-4F3E-A880-B6CC0A9D26F4}"/>
              </a:ext>
            </a:extLst>
          </p:cNvPr>
          <p:cNvSpPr>
            <a:spLocks noGrp="1"/>
          </p:cNvSpPr>
          <p:nvPr>
            <p:ph idx="1"/>
          </p:nvPr>
        </p:nvSpPr>
        <p:spPr>
          <a:xfrm>
            <a:off x="535200" y="722478"/>
            <a:ext cx="11130057" cy="5722710"/>
          </a:xfrm>
        </p:spPr>
        <p:txBody>
          <a:bodyPr>
            <a:noAutofit/>
          </a:bodyPr>
          <a:lstStyle/>
          <a:p>
            <a:pPr>
              <a:lnSpc>
                <a:spcPct val="150000"/>
              </a:lnSpc>
            </a:pPr>
            <a:r>
              <a:rPr lang="zh-CN" altLang="en-US" sz="2000" dirty="0">
                <a:latin typeface="华文宋体" panose="02010600040101010101" pitchFamily="2" charset="-122"/>
                <a:ea typeface="华文宋体" panose="02010600040101010101" pitchFamily="2" charset="-122"/>
              </a:rPr>
              <a:t>在中国，</a:t>
            </a:r>
            <a:r>
              <a:rPr lang="zh-CN" altLang="zh-CN" sz="2000" dirty="0">
                <a:latin typeface="华文宋体" panose="02010600040101010101" pitchFamily="2" charset="-122"/>
                <a:ea typeface="华文宋体" panose="02010600040101010101" pitchFamily="2" charset="-122"/>
              </a:rPr>
              <a:t>像西方的宗教改革为代表的那种“以一救赎宗教促成一种有规律的</a:t>
            </a:r>
            <a:r>
              <a:rPr lang="zh-CN" altLang="zh-CN" sz="2000" b="1" dirty="0">
                <a:latin typeface="华文宋体" panose="02010600040101010101" pitchFamily="2" charset="-122"/>
                <a:ea typeface="华文宋体" panose="02010600040101010101" pitchFamily="2" charset="-122"/>
              </a:rPr>
              <a:t>生活样式</a:t>
            </a:r>
            <a:r>
              <a:rPr lang="zh-CN" altLang="zh-CN" sz="2000" dirty="0">
                <a:latin typeface="华文宋体" panose="02010600040101010101" pitchFamily="2" charset="-122"/>
                <a:ea typeface="华文宋体" panose="02010600040101010101" pitchFamily="2" charset="-122"/>
              </a:rPr>
              <a:t>的中心力量，则</a:t>
            </a:r>
            <a:r>
              <a:rPr lang="zh-CN" altLang="zh-CN" sz="2000" b="1" dirty="0">
                <a:latin typeface="华文宋体" panose="02010600040101010101" pitchFamily="2" charset="-122"/>
                <a:ea typeface="华文宋体" panose="02010600040101010101" pitchFamily="2" charset="-122"/>
              </a:rPr>
              <a:t>并不存在</a:t>
            </a:r>
            <a:r>
              <a:rPr lang="zh-CN"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a:lnSpc>
                <a:spcPct val="150000"/>
              </a:lnSpc>
            </a:pPr>
            <a:r>
              <a:rPr lang="zh-CN" altLang="zh-CN" sz="2000" dirty="0"/>
              <a:t>“一个中国儒教徒的义务总是在对具体的人”，而对于“超越俗世之上的上帝是</a:t>
            </a:r>
            <a:r>
              <a:rPr lang="zh-CN" altLang="zh-CN" sz="2000" b="1" dirty="0"/>
              <a:t>无所</a:t>
            </a:r>
            <a:r>
              <a:rPr lang="zh-CN" altLang="zh-CN" sz="2000" dirty="0"/>
              <a:t>负欠的”，所以，“他也从未被束缚于一个神圣的‘事情’（</a:t>
            </a:r>
            <a:r>
              <a:rPr lang="en-US" altLang="zh-CN" sz="2000" dirty="0" err="1"/>
              <a:t>Sache</a:t>
            </a:r>
            <a:r>
              <a:rPr lang="zh-CN" altLang="zh-CN" sz="2000" dirty="0"/>
              <a:t>）或‘理念’（</a:t>
            </a:r>
            <a:r>
              <a:rPr lang="en-US" altLang="zh-CN" sz="2000" dirty="0" err="1"/>
              <a:t>Idee</a:t>
            </a:r>
            <a:r>
              <a:rPr lang="zh-CN" altLang="zh-CN" sz="2000" dirty="0"/>
              <a:t>）”</a:t>
            </a:r>
            <a:r>
              <a:rPr lang="en-US" altLang="zh-CN" sz="2000" dirty="0"/>
              <a:t>,</a:t>
            </a:r>
            <a:r>
              <a:rPr lang="zh-CN" altLang="zh-CN" sz="2000" dirty="0"/>
              <a:t>中国人总是更为具体的“被系于‘人’（</a:t>
            </a:r>
            <a:r>
              <a:rPr lang="en-US" altLang="zh-CN" sz="2000" dirty="0" err="1"/>
              <a:t>Personen</a:t>
            </a:r>
            <a:r>
              <a:rPr lang="zh-CN" altLang="zh-CN" sz="2000" dirty="0"/>
              <a:t>），而非切事的职务（‘经营’</a:t>
            </a:r>
            <a:r>
              <a:rPr lang="en-US" altLang="zh-CN" sz="2000" dirty="0" err="1"/>
              <a:t>Betriebe</a:t>
            </a:r>
            <a:r>
              <a:rPr lang="zh-CN" altLang="zh-CN" sz="2000" dirty="0"/>
              <a:t>）”。</a:t>
            </a:r>
            <a:endParaRPr lang="en-US" altLang="zh-CN" sz="2000" dirty="0"/>
          </a:p>
          <a:p>
            <a:pPr>
              <a:lnSpc>
                <a:spcPct val="150000"/>
              </a:lnSpc>
            </a:pPr>
            <a:r>
              <a:rPr lang="zh-CN" altLang="zh-CN" sz="2000" dirty="0">
                <a:latin typeface="华文宋体" panose="02010600040101010101" pitchFamily="2" charset="-122"/>
                <a:ea typeface="华文宋体" panose="02010600040101010101" pitchFamily="2" charset="-122"/>
              </a:rPr>
              <a:t>儒教教育的目标是“天人合一观（</a:t>
            </a:r>
            <a:r>
              <a:rPr lang="en-US" altLang="zh-CN" sz="2000" dirty="0" err="1">
                <a:latin typeface="华文宋体" panose="02010600040101010101" pitchFamily="2" charset="-122"/>
                <a:ea typeface="华文宋体" panose="02010600040101010101" pitchFamily="2" charset="-122"/>
              </a:rPr>
              <a:t>Universismus</a:t>
            </a:r>
            <a:r>
              <a:rPr lang="zh-CN"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a:t>
            </a:r>
            <a:r>
              <a:rPr lang="zh-CN" altLang="zh-CN" sz="2000" dirty="0"/>
              <a:t>“将与此一世界的紧张性降至绝对的最低点——无论是对现世采取宗教性的贬抑、还是实际上的拒斥，都减至最低的程度”</a:t>
            </a:r>
            <a:r>
              <a:rPr lang="zh-CN" altLang="en-US" sz="2000" dirty="0"/>
              <a:t>；</a:t>
            </a:r>
            <a:r>
              <a:rPr lang="zh-CN" altLang="en-US" sz="2000" dirty="0">
                <a:latin typeface="楷体" panose="02010609060101010101" pitchFamily="49" charset="-122"/>
                <a:ea typeface="楷体" panose="02010609060101010101" pitchFamily="49" charset="-122"/>
              </a:rPr>
              <a:t>然而总体而言（儒教和道教）的天人合一观，“将世界转变成一个巫术的乐园（</a:t>
            </a:r>
            <a:r>
              <a:rPr lang="en-US" altLang="zh-CN" sz="2000" dirty="0" err="1">
                <a:latin typeface="楷体" panose="02010609060101010101" pitchFamily="49" charset="-122"/>
                <a:ea typeface="楷体" panose="02010609060101010101" pitchFamily="49" charset="-122"/>
              </a:rPr>
              <a:t>ein</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Zaubergarten</a:t>
            </a:r>
            <a:r>
              <a:rPr lang="zh-CN" altLang="en-US" sz="2000" dirty="0">
                <a:latin typeface="楷体" panose="02010609060101010101" pitchFamily="49" charset="-122"/>
                <a:ea typeface="楷体" panose="02010609060101010101" pitchFamily="49" charset="-122"/>
              </a:rPr>
              <a:t>）”。</a:t>
            </a:r>
            <a:endParaRPr lang="en-US" altLang="zh-CN" sz="2000" dirty="0"/>
          </a:p>
          <a:p>
            <a:pPr>
              <a:lnSpc>
                <a:spcPct val="150000"/>
              </a:lnSpc>
            </a:pPr>
            <a:r>
              <a:rPr lang="zh-CN" altLang="en-US" sz="2000" dirty="0"/>
              <a:t>而</a:t>
            </a:r>
            <a:r>
              <a:rPr lang="zh-CN" altLang="zh-CN" sz="2000" dirty="0"/>
              <a:t>清教伦理对于此世的理解则呈现为了：“对‘世界’（</a:t>
            </a:r>
            <a:r>
              <a:rPr lang="en-US" altLang="zh-CN" sz="2000" dirty="0"/>
              <a:t>Welt</a:t>
            </a:r>
            <a:r>
              <a:rPr lang="zh-CN" altLang="zh-CN" sz="2000" dirty="0"/>
              <a:t>）的一种巨大的、激烈的紧张对立”</a:t>
            </a:r>
            <a:r>
              <a:rPr lang="zh-CN" altLang="en-US" sz="2000" dirty="0"/>
              <a:t>，</a:t>
            </a:r>
            <a:r>
              <a:rPr lang="en-US" altLang="zh-CN" sz="2000" dirty="0"/>
              <a:t> </a:t>
            </a:r>
            <a:r>
              <a:rPr lang="zh-CN" altLang="en-US" sz="2000" dirty="0"/>
              <a:t>以及除魅</a:t>
            </a:r>
            <a:r>
              <a:rPr lang="en-US" altLang="zh-CN" sz="2000" dirty="0"/>
              <a:t>/</a:t>
            </a:r>
            <a:r>
              <a:rPr lang="zh-CN" altLang="en-US" sz="2000" dirty="0"/>
              <a:t>怯魅</a:t>
            </a:r>
            <a:r>
              <a:rPr lang="en-US" altLang="zh-CN" sz="2000" dirty="0"/>
              <a:t>/</a:t>
            </a:r>
            <a:r>
              <a:rPr lang="zh-CN" altLang="en-US" sz="2000" dirty="0"/>
              <a:t>除魔。</a:t>
            </a:r>
            <a:endParaRPr lang="en-US" altLang="zh-CN" sz="2000" dirty="0"/>
          </a:p>
          <a:p>
            <a:pPr>
              <a:lnSpc>
                <a:spcPct val="150000"/>
              </a:lnSpc>
            </a:pPr>
            <a:r>
              <a:rPr lang="zh-CN" altLang="en-US" sz="2000" dirty="0"/>
              <a:t>天职观与君子不器；紧张感与天人合一就成为了两种精神气质的重要不同。</a:t>
            </a:r>
            <a:endParaRPr lang="en-US" altLang="zh-CN" sz="2000" dirty="0"/>
          </a:p>
        </p:txBody>
      </p:sp>
    </p:spTree>
    <p:extLst>
      <p:ext uri="{BB962C8B-B14F-4D97-AF65-F5344CB8AC3E}">
        <p14:creationId xmlns:p14="http://schemas.microsoft.com/office/powerpoint/2010/main" val="97628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43901-3EC6-411B-8DD2-6B9CBF9BB460}"/>
              </a:ext>
            </a:extLst>
          </p:cNvPr>
          <p:cNvSpPr>
            <a:spLocks noGrp="1"/>
          </p:cNvSpPr>
          <p:nvPr>
            <p:ph type="title"/>
          </p:nvPr>
        </p:nvSpPr>
        <p:spPr>
          <a:xfrm>
            <a:off x="736847" y="365125"/>
            <a:ext cx="10616953" cy="806727"/>
          </a:xfrm>
        </p:spPr>
        <p:txBody>
          <a:bodyPr>
            <a:normAutofit/>
          </a:bodyPr>
          <a:lstStyle/>
          <a:p>
            <a:r>
              <a:rPr lang="zh-CN" altLang="en-US" sz="3600" dirty="0"/>
              <a:t>从韦伯对中国文化的赞赏部分看韦伯的立场</a:t>
            </a:r>
          </a:p>
        </p:txBody>
      </p:sp>
      <p:sp>
        <p:nvSpPr>
          <p:cNvPr id="3" name="内容占位符 2">
            <a:extLst>
              <a:ext uri="{FF2B5EF4-FFF2-40B4-BE49-F238E27FC236}">
                <a16:creationId xmlns:a16="http://schemas.microsoft.com/office/drawing/2014/main" id="{91AD4606-CD5D-47C7-84B3-40E47D6F305E}"/>
              </a:ext>
            </a:extLst>
          </p:cNvPr>
          <p:cNvSpPr>
            <a:spLocks noGrp="1"/>
          </p:cNvSpPr>
          <p:nvPr>
            <p:ph idx="1"/>
          </p:nvPr>
        </p:nvSpPr>
        <p:spPr>
          <a:xfrm>
            <a:off x="736847" y="1171852"/>
            <a:ext cx="10616953" cy="5005111"/>
          </a:xfrm>
        </p:spPr>
        <p:txBody>
          <a:bodyPr>
            <a:normAutofit fontScale="92500" lnSpcReduction="10000"/>
          </a:bodyPr>
          <a:lstStyle/>
          <a:p>
            <a:pPr>
              <a:lnSpc>
                <a:spcPct val="150000"/>
              </a:lnSpc>
            </a:pPr>
            <a:r>
              <a:rPr lang="zh-CN" altLang="en-US" sz="2400" dirty="0">
                <a:latin typeface="华文宋体" panose="02010600040101010101" pitchFamily="2" charset="-122"/>
                <a:ea typeface="华文宋体" panose="02010600040101010101" pitchFamily="2" charset="-122"/>
              </a:rPr>
              <a:t>在中国文化中，韦伯最为赞赏的部分，也是</a:t>
            </a:r>
            <a:r>
              <a:rPr lang="zh-CN" altLang="zh-CN" sz="2400" dirty="0"/>
              <a:t>在儒教相关案例中所体现出来的类似于清教伦理的那种“除魔”姿态</a:t>
            </a:r>
            <a:r>
              <a:rPr lang="en-US" altLang="zh-CN" sz="2400" dirty="0"/>
              <a:t>——</a:t>
            </a:r>
            <a:r>
              <a:rPr lang="zh-CN" altLang="en-US" sz="2400" dirty="0">
                <a:latin typeface="楷体" panose="02010609060101010101" pitchFamily="49" charset="-122"/>
                <a:ea typeface="楷体" panose="02010609060101010101" pitchFamily="49" charset="-122"/>
              </a:rPr>
              <a:t>儒教所能达到的伦理高度：司马迁的</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报任安书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与</a:t>
            </a:r>
            <a:r>
              <a:rPr lang="zh-CN" altLang="zh-CN" sz="2400" dirty="0">
                <a:latin typeface="楷体" panose="02010609060101010101" pitchFamily="49" charset="-122"/>
                <a:ea typeface="楷体" panose="02010609060101010101" pitchFamily="49" charset="-122"/>
              </a:rPr>
              <a:t>教士</a:t>
            </a:r>
            <a:r>
              <a:rPr lang="zh-CN" altLang="en-US" sz="2400" dirty="0">
                <a:latin typeface="楷体" panose="02010609060101010101" pitchFamily="49" charset="-122"/>
                <a:ea typeface="楷体" panose="02010609060101010101" pitchFamily="49" charset="-122"/>
              </a:rPr>
              <a:t>阿伯拉尔</a:t>
            </a:r>
            <a:r>
              <a:rPr lang="zh-CN" altLang="zh-CN" sz="2400" dirty="0">
                <a:latin typeface="楷体" panose="02010609060101010101" pitchFamily="49" charset="-122"/>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Peter Abelard</a:t>
            </a:r>
            <a:r>
              <a:rPr lang="zh-CN" altLang="zh-CN" sz="2400" dirty="0">
                <a:latin typeface="楷体" panose="02010609060101010101" pitchFamily="49" charset="-122"/>
                <a:ea typeface="楷体" panose="02010609060101010101" pitchFamily="49" charset="-122"/>
              </a:rPr>
              <a:t>）及其写给海萝丽丝斯（</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H</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é</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loise</a:t>
            </a:r>
            <a:r>
              <a:rPr lang="zh-CN" altLang="zh-CN" sz="2400" dirty="0">
                <a:latin typeface="楷体" panose="02010609060101010101" pitchFamily="49" charset="-122"/>
                <a:ea typeface="楷体" panose="02010609060101010101" pitchFamily="49" charset="-122"/>
              </a:rPr>
              <a:t>）的情书</a:t>
            </a:r>
            <a:r>
              <a:rPr lang="zh-CN" altLang="en-US" sz="2400" dirty="0">
                <a:latin typeface="楷体" panose="02010609060101010101" pitchFamily="49" charset="-122"/>
                <a:ea typeface="楷体" panose="02010609060101010101" pitchFamily="49" charset="-122"/>
              </a:rPr>
              <a:t>；（道教没有自己的精神）；</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宋体" panose="02010600030101010101" pitchFamily="2" charset="-122"/>
                <a:ea typeface="宋体" panose="02010600030101010101" pitchFamily="2" charset="-122"/>
              </a:rPr>
              <a:t>以及独立的人格力量</a:t>
            </a:r>
            <a:r>
              <a:rPr lang="zh-CN" altLang="en-US" sz="2400" dirty="0">
                <a:latin typeface="楷体" panose="02010609060101010101" pitchFamily="49" charset="-122"/>
                <a:ea typeface="楷体" panose="02010609060101010101" pitchFamily="49" charset="-122"/>
              </a:rPr>
              <a:t>：“高傲的、阳刚的、理性的、严正的精神”；“高傲的坦率令人感受深刻”；</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道统与治统（</a:t>
            </a:r>
            <a:r>
              <a:rPr lang="zh-CN" altLang="en-US" sz="2000" dirty="0">
                <a:latin typeface="宋体" panose="02010600030101010101" pitchFamily="2" charset="-122"/>
                <a:ea typeface="宋体" panose="02010600030101010101" pitchFamily="2" charset="-122"/>
              </a:rPr>
              <a:t>王夫之：“天下所极重而不可窃者二：天子之位也，是谓治统；圣人之教也，是谓道统。</a:t>
            </a:r>
            <a:r>
              <a:rPr lang="zh-CN" altLang="en-US" dirty="0"/>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宋体" panose="02010600030101010101" pitchFamily="2" charset="-122"/>
                <a:ea typeface="宋体" panose="02010600030101010101" pitchFamily="2" charset="-122"/>
              </a:rPr>
              <a:t>由此见韦伯的价值立场；</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t>参照：李猛</a:t>
            </a:r>
            <a:r>
              <a:rPr lang="en-US" altLang="zh-CN" sz="2400" dirty="0"/>
              <a:t>《</a:t>
            </a:r>
            <a:r>
              <a:rPr lang="zh-CN" altLang="en-US" sz="2400" dirty="0"/>
              <a:t>理性化及其传统</a:t>
            </a:r>
            <a:r>
              <a:rPr lang="en-US" altLang="zh-CN" sz="2400" dirty="0"/>
              <a:t>》</a:t>
            </a:r>
            <a:r>
              <a:rPr lang="zh-CN" altLang="en-US" sz="2400" dirty="0"/>
              <a:t>一文；</a:t>
            </a:r>
            <a:endParaRPr lang="en-US" altLang="zh-CN" sz="2400" dirty="0">
              <a:latin typeface="宋体" panose="02010600030101010101" pitchFamily="2" charset="-122"/>
              <a:ea typeface="宋体" panose="02010600030101010101" pitchFamily="2" charset="-122"/>
            </a:endParaRPr>
          </a:p>
          <a:p>
            <a:pPr>
              <a:lnSpc>
                <a:spcPct val="150000"/>
              </a:lnSpc>
            </a:pPr>
            <a:endParaRPr lang="zh-CN" altLang="en-US" sz="2400" dirty="0">
              <a:latin typeface="华文宋体" panose="02010600040101010101" pitchFamily="2" charset="-122"/>
              <a:ea typeface="华文宋体" panose="02010600040101010101" pitchFamily="2" charset="-122"/>
            </a:endParaRPr>
          </a:p>
          <a:p>
            <a:endParaRPr lang="zh-CN" altLang="en-US" dirty="0"/>
          </a:p>
        </p:txBody>
      </p:sp>
    </p:spTree>
    <p:extLst>
      <p:ext uri="{BB962C8B-B14F-4D97-AF65-F5344CB8AC3E}">
        <p14:creationId xmlns:p14="http://schemas.microsoft.com/office/powerpoint/2010/main" val="252709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E8091-2C62-4F3A-8A2D-E97ED7DE318E}"/>
              </a:ext>
            </a:extLst>
          </p:cNvPr>
          <p:cNvSpPr>
            <a:spLocks noGrp="1"/>
          </p:cNvSpPr>
          <p:nvPr>
            <p:ph type="title"/>
          </p:nvPr>
        </p:nvSpPr>
        <p:spPr>
          <a:xfrm>
            <a:off x="750627" y="153585"/>
            <a:ext cx="10464800" cy="1000125"/>
          </a:xfrm>
        </p:spPr>
        <p:txBody>
          <a:bodyPr>
            <a:normAutofit/>
          </a:bodyPr>
          <a:lstStyle/>
          <a:p>
            <a:r>
              <a:rPr lang="zh-CN" altLang="en-US" sz="3600" dirty="0"/>
              <a:t>方法论与生活世界：有家与无家可归</a:t>
            </a:r>
          </a:p>
        </p:txBody>
      </p:sp>
      <p:sp>
        <p:nvSpPr>
          <p:cNvPr id="3" name="内容占位符 2">
            <a:extLst>
              <a:ext uri="{FF2B5EF4-FFF2-40B4-BE49-F238E27FC236}">
                <a16:creationId xmlns:a16="http://schemas.microsoft.com/office/drawing/2014/main" id="{2BB7D0CD-4B25-4E41-B0D1-768F0A520F17}"/>
              </a:ext>
            </a:extLst>
          </p:cNvPr>
          <p:cNvSpPr>
            <a:spLocks noGrp="1"/>
          </p:cNvSpPr>
          <p:nvPr>
            <p:ph idx="1"/>
          </p:nvPr>
        </p:nvSpPr>
        <p:spPr>
          <a:xfrm>
            <a:off x="750627" y="1153710"/>
            <a:ext cx="10603173" cy="5431335"/>
          </a:xfrm>
        </p:spPr>
        <p:txBody>
          <a:bodyPr>
            <a:normAutofit fontScale="92500" lnSpcReduction="10000"/>
          </a:bodyPr>
          <a:lstStyle/>
          <a:p>
            <a:pPr>
              <a:lnSpc>
                <a:spcPct val="110000"/>
              </a:lnSpc>
            </a:pPr>
            <a:r>
              <a:rPr lang="zh-CN" altLang="en-US" sz="2400" dirty="0">
                <a:latin typeface="宋体" panose="02010600030101010101" pitchFamily="2" charset="-122"/>
                <a:ea typeface="宋体" panose="02010600030101010101" pitchFamily="2" charset="-122"/>
              </a:rPr>
              <a:t>新教徒：</a:t>
            </a:r>
            <a:r>
              <a:rPr lang="zh-CN" altLang="zh-CN" sz="2400"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市民的</a:t>
            </a:r>
            <a:r>
              <a:rPr lang="zh-CN" altLang="zh-CN" sz="2400" dirty="0">
                <a:latin typeface="宋体" panose="02010600030101010101" pitchFamily="2" charset="-122"/>
                <a:ea typeface="宋体" panose="02010600030101010101" pitchFamily="2" charset="-122"/>
              </a:rPr>
              <a:t>生活</a:t>
            </a:r>
            <a:r>
              <a:rPr lang="zh-CN" altLang="zh-CN" sz="2400" b="1" dirty="0">
                <a:latin typeface="宋体" panose="02010600030101010101" pitchFamily="2" charset="-122"/>
                <a:ea typeface="宋体" panose="02010600030101010101" pitchFamily="2" charset="-122"/>
              </a:rPr>
              <a:t>方法论</a:t>
            </a:r>
            <a:r>
              <a:rPr lang="zh-CN"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Lebensmethodik</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 “这才是最关紧要的”中西之别</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10000"/>
              </a:lnSpc>
            </a:pPr>
            <a:r>
              <a:rPr lang="zh-CN" altLang="zh-CN" sz="2400" dirty="0">
                <a:latin typeface="宋体" panose="02010600030101010101" pitchFamily="2" charset="-122"/>
                <a:ea typeface="宋体" panose="02010600030101010101" pitchFamily="2" charset="-122"/>
              </a:rPr>
              <a:t>韦伯使用“生活方法论”这一概念来总结基督清教各个教派以及相应的伦理。这一伦理的要求就是，对于普通市民来说，“可以想象得到的最大的精神报偿，便在于以一种理性的、道德的生活方法论过活。”</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10000"/>
              </a:lnSpc>
            </a:pPr>
            <a:r>
              <a:rPr lang="zh-CN" altLang="zh-CN" sz="2400" dirty="0">
                <a:latin typeface="宋体" panose="02010600030101010101" pitchFamily="2" charset="-122"/>
                <a:ea typeface="宋体" panose="02010600030101010101" pitchFamily="2" charset="-122"/>
              </a:rPr>
              <a:t>“中国人缺少典型的清教徒所具有的那种由内而外的、中心的、由宗教所制约的、理性的生活方法论。”</a:t>
            </a:r>
            <a:r>
              <a:rPr lang="zh-CN" altLang="en-US" sz="2400" dirty="0">
                <a:latin typeface="宋体" panose="02010600030101010101" pitchFamily="2" charset="-122"/>
                <a:ea typeface="宋体" panose="02010600030101010101" pitchFamily="2" charset="-122"/>
              </a:rPr>
              <a:t>；以及与其相应的资本主义营利观念；</a:t>
            </a:r>
            <a:endParaRPr lang="en-US" altLang="zh-CN" sz="2400" dirty="0">
              <a:latin typeface="宋体" panose="02010600030101010101" pitchFamily="2" charset="-122"/>
              <a:ea typeface="宋体" panose="02010600030101010101" pitchFamily="2" charset="-122"/>
            </a:endParaRPr>
          </a:p>
          <a:p>
            <a:pPr>
              <a:lnSpc>
                <a:spcPct val="110000"/>
              </a:lnSpc>
            </a:pPr>
            <a:r>
              <a:rPr lang="zh-CN" altLang="en-US" sz="2400" dirty="0">
                <a:latin typeface="宋体" panose="02010600030101010101" pitchFamily="2" charset="-122"/>
                <a:ea typeface="宋体" panose="02010600030101010101" pitchFamily="2" charset="-122"/>
              </a:rPr>
              <a:t>两种精神气质：</a:t>
            </a:r>
            <a:r>
              <a:rPr lang="zh-CN" altLang="zh-CN" sz="2400" dirty="0">
                <a:latin typeface="宋体" panose="02010600030101010101" pitchFamily="2" charset="-122"/>
                <a:ea typeface="宋体" panose="02010600030101010101" pitchFamily="2" charset="-122"/>
              </a:rPr>
              <a:t>“清教以在职业生活上与在此世的特殊切实目的上的（救赎）确证（</a:t>
            </a:r>
            <a:r>
              <a:rPr lang="en-US" altLang="zh-CN" sz="2400" dirty="0" err="1">
                <a:latin typeface="宋体" panose="02010600030101010101" pitchFamily="2" charset="-122"/>
                <a:ea typeface="宋体" panose="02010600030101010101" pitchFamily="2" charset="-122"/>
              </a:rPr>
              <a:t>Bewährung</a:t>
            </a:r>
            <a:r>
              <a:rPr lang="zh-CN" altLang="zh-CN" sz="2400" dirty="0">
                <a:latin typeface="宋体" panose="02010600030101010101" pitchFamily="2" charset="-122"/>
                <a:ea typeface="宋体" panose="02010600030101010101" pitchFamily="2" charset="-122"/>
              </a:rPr>
              <a:t>）为其课题。儒教徒是受人文教养的人，更精确地说，是个受经典教育的人、形象最为鲜明的饱读诗书者（</a:t>
            </a:r>
            <a:r>
              <a:rPr lang="en-US" altLang="zh-CN" sz="2400" dirty="0" err="1">
                <a:latin typeface="宋体" panose="02010600030101010101" pitchFamily="2" charset="-122"/>
                <a:ea typeface="宋体" panose="02010600030101010101" pitchFamily="2" charset="-122"/>
              </a:rPr>
              <a:t>Schrift</a:t>
            </a:r>
            <a:r>
              <a:rPr lang="en-US" altLang="zh-CN" sz="2400" dirty="0">
                <a:latin typeface="宋体" panose="02010600030101010101" pitchFamily="2" charset="-122"/>
                <a:ea typeface="宋体" panose="02010600030101010101" pitchFamily="2" charset="-122"/>
              </a:rPr>
              <a:t>-Mensch</a:t>
            </a:r>
            <a:r>
              <a:rPr lang="zh-CN"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；与两种理性主义：理性地适应世界与理性地支配世界；</a:t>
            </a:r>
            <a:endParaRPr lang="en-US" altLang="zh-CN" sz="2400" dirty="0">
              <a:latin typeface="宋体" panose="02010600030101010101" pitchFamily="2" charset="-122"/>
              <a:ea typeface="宋体" panose="02010600030101010101" pitchFamily="2" charset="-122"/>
            </a:endParaRPr>
          </a:p>
          <a:p>
            <a:pPr>
              <a:lnSpc>
                <a:spcPct val="110000"/>
              </a:lnSpc>
            </a:pPr>
            <a:r>
              <a:rPr lang="zh-CN" altLang="en-US" sz="2400" dirty="0">
                <a:latin typeface="宋体" panose="02010600030101010101" pitchFamily="2" charset="-122"/>
                <a:ea typeface="宋体" panose="02010600030101010101" pitchFamily="2" charset="-122"/>
              </a:rPr>
              <a:t>新教徒气质的理性主义前提与结果都和家无关；家在韦伯的社会学中也不具有重要地位和意义；而对于中国社会来说，家是核心的纽结；对于中国社会学来说，家是核心概念；</a:t>
            </a:r>
            <a:endParaRPr lang="en-US" altLang="zh-CN" sz="2400" dirty="0">
              <a:latin typeface="宋体" panose="02010600030101010101" pitchFamily="2" charset="-122"/>
              <a:ea typeface="宋体" panose="02010600030101010101" pitchFamily="2" charset="-122"/>
            </a:endParaRPr>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408003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理性化与自由：从宗教社会学到</a:t>
            </a:r>
            <a:br>
              <a:rPr lang="en-US" altLang="zh-CN" dirty="0"/>
            </a:br>
            <a:r>
              <a:rPr lang="en-US" altLang="zh-CN" dirty="0"/>
              <a:t> </a:t>
            </a:r>
            <a:r>
              <a:rPr lang="zh-CN" altLang="en-US" dirty="0"/>
              <a:t>政治社会学</a:t>
            </a:r>
            <a:endParaRPr lang="en-CA" dirty="0"/>
          </a:p>
        </p:txBody>
      </p:sp>
      <p:sp>
        <p:nvSpPr>
          <p:cNvPr id="3" name="内容占位符 2"/>
          <p:cNvSpPr>
            <a:spLocks noGrp="1"/>
          </p:cNvSpPr>
          <p:nvPr>
            <p:ph idx="1"/>
          </p:nvPr>
        </p:nvSpPr>
        <p:spPr>
          <a:xfrm>
            <a:off x="838199" y="1825624"/>
            <a:ext cx="10800425" cy="4486275"/>
          </a:xfrm>
        </p:spPr>
        <p:txBody>
          <a:bodyPr>
            <a:normAutofit/>
          </a:bodyPr>
          <a:lstStyle/>
          <a:p>
            <a:pPr>
              <a:lnSpc>
                <a:spcPct val="150000"/>
              </a:lnSpc>
            </a:pPr>
            <a:r>
              <a:rPr lang="zh-CN" altLang="en-US" sz="2400" dirty="0"/>
              <a:t>如果说宗教社会学是揭示理性化的发生学，政治社会学则揭示理性化的“现在”状态及动力学；</a:t>
            </a:r>
            <a:endParaRPr lang="en-US" altLang="zh-CN" sz="2400" dirty="0"/>
          </a:p>
          <a:p>
            <a:pPr>
              <a:lnSpc>
                <a:spcPct val="150000"/>
              </a:lnSpc>
            </a:pPr>
            <a:r>
              <a:rPr lang="zh-CN" altLang="en-US" sz="2400" dirty="0"/>
              <a:t>作为历史命运的理性化</a:t>
            </a:r>
            <a:r>
              <a:rPr lang="en-US" altLang="zh-CN" sz="2400" dirty="0"/>
              <a:t>—</a:t>
            </a:r>
            <a:r>
              <a:rPr lang="zh-CN" altLang="en-US" sz="2400" dirty="0"/>
              <a:t>即社会的程序理性</a:t>
            </a:r>
            <a:r>
              <a:rPr lang="en-US" altLang="zh-CN" sz="2400" dirty="0"/>
              <a:t>—</a:t>
            </a:r>
            <a:r>
              <a:rPr lang="zh-CN" altLang="en-US" sz="2400" dirty="0"/>
              <a:t>与个人理性之间的紧张关系开始在现代社会凸显出来；</a:t>
            </a:r>
            <a:endParaRPr lang="en-US" altLang="zh-CN" sz="2400" dirty="0"/>
          </a:p>
          <a:p>
            <a:pPr>
              <a:lnSpc>
                <a:spcPct val="150000"/>
              </a:lnSpc>
            </a:pPr>
            <a:r>
              <a:rPr lang="zh-CN" altLang="en-US" sz="2400" dirty="0"/>
              <a:t>理性与自由在启蒙之后，重新又开始成为时代的核心焦虑。</a:t>
            </a:r>
            <a:endParaRPr lang="en-US" altLang="zh-CN" sz="2400" dirty="0"/>
          </a:p>
          <a:p>
            <a:pPr>
              <a:lnSpc>
                <a:spcPct val="150000"/>
              </a:lnSpc>
            </a:pPr>
            <a:r>
              <a:rPr lang="zh-CN" altLang="en-US" sz="2400" dirty="0"/>
              <a:t>韦伯的宗教社会学研究大部分作于一战期间。与此同时，他对于时政的关心和参与，也使得他对于政治的思考与研究成熟起来。            通往政治社会学</a:t>
            </a:r>
            <a:endParaRPr lang="en-US" altLang="zh-CN" sz="2400" dirty="0"/>
          </a:p>
          <a:p>
            <a:endParaRPr lang="zh-CN" altLang="en-US" dirty="0"/>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13</a:t>
            </a:fld>
            <a:endParaRPr lang="en-CA"/>
          </a:p>
        </p:txBody>
      </p:sp>
      <p:sp>
        <p:nvSpPr>
          <p:cNvPr id="5" name="箭头: 右 4">
            <a:extLst>
              <a:ext uri="{FF2B5EF4-FFF2-40B4-BE49-F238E27FC236}">
                <a16:creationId xmlns:a16="http://schemas.microsoft.com/office/drawing/2014/main" id="{11694DE3-1F1B-4C0A-88C7-0C83007BF588}"/>
              </a:ext>
            </a:extLst>
          </p:cNvPr>
          <p:cNvSpPr/>
          <p:nvPr/>
        </p:nvSpPr>
        <p:spPr>
          <a:xfrm>
            <a:off x="7936638" y="5699464"/>
            <a:ext cx="834501"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81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2A0F6-C0B3-44FE-9B36-E8EFC6FD0AF2}"/>
              </a:ext>
            </a:extLst>
          </p:cNvPr>
          <p:cNvSpPr>
            <a:spLocks noGrp="1"/>
          </p:cNvSpPr>
          <p:nvPr>
            <p:ph type="title"/>
          </p:nvPr>
        </p:nvSpPr>
        <p:spPr>
          <a:xfrm>
            <a:off x="633484" y="0"/>
            <a:ext cx="10515600" cy="1325563"/>
          </a:xfrm>
        </p:spPr>
        <p:txBody>
          <a:bodyPr/>
          <a:lstStyle/>
          <a:p>
            <a:r>
              <a:rPr lang="zh-CN" altLang="en-US" dirty="0"/>
              <a:t>韦伯的宗教研究</a:t>
            </a:r>
          </a:p>
        </p:txBody>
      </p:sp>
      <p:sp>
        <p:nvSpPr>
          <p:cNvPr id="3" name="内容占位符 2">
            <a:extLst>
              <a:ext uri="{FF2B5EF4-FFF2-40B4-BE49-F238E27FC236}">
                <a16:creationId xmlns:a16="http://schemas.microsoft.com/office/drawing/2014/main" id="{903C10B0-6FD5-42B5-97F8-3D3929795B66}"/>
              </a:ext>
            </a:extLst>
          </p:cNvPr>
          <p:cNvSpPr>
            <a:spLocks noGrp="1"/>
          </p:cNvSpPr>
          <p:nvPr>
            <p:ph idx="1"/>
          </p:nvPr>
        </p:nvSpPr>
        <p:spPr>
          <a:xfrm>
            <a:off x="764275" y="1460310"/>
            <a:ext cx="10822673" cy="5192973"/>
          </a:xfrm>
        </p:spPr>
        <p:txBody>
          <a:bodyPr>
            <a:normAutofit lnSpcReduction="10000"/>
          </a:bodyPr>
          <a:lstStyle/>
          <a:p>
            <a:pPr>
              <a:lnSpc>
                <a:spcPct val="100000"/>
              </a:lnSpc>
            </a:pPr>
            <a:r>
              <a:rPr lang="zh-CN" altLang="en-US" sz="2400" dirty="0">
                <a:latin typeface="宋体" panose="02010600030101010101" pitchFamily="2" charset="-122"/>
                <a:ea typeface="宋体" panose="02010600030101010101" pitchFamily="2" charset="-122"/>
              </a:rPr>
              <a:t>特洛尔奇（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Ernst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Troeltsch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基督教社会思想史（</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Social Teaching of the Christian Churches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1908/1931</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0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儒教与道教</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中国的宗教</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印度教与佛教</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故犹太教</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等；</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儒教与道教</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作为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宗教社会学论文集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中对于“世界诸宗教之经济伦理”研究的开始部分，在“新教研究”之后：通过对于各大宗教或者说各大文明的比较研究，以理解西方的独特性所在；</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作为一种文明研究，韦伯从新教研究的视角出发，主要关注的是中国文明中“不变”的现象。</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资本主义为何没有在中国发生？科学为何没有在中国发生？（</a:t>
            </a:r>
            <a:r>
              <a:rPr lang="zh-CN" altLang="zh-CN" sz="2400" dirty="0"/>
              <a:t>默顿</a:t>
            </a:r>
            <a:r>
              <a:rPr lang="zh-CN" altLang="en-US" sz="2400" dirty="0"/>
              <a:t>：</a:t>
            </a:r>
            <a:r>
              <a:rPr lang="zh-CN" altLang="zh-CN" sz="2400" dirty="0"/>
              <a:t>西方科学“重大的和持续不断的发展只能发生在一定类型的社会里”</a:t>
            </a:r>
            <a:r>
              <a:rPr lang="zh-CN" altLang="en-US" sz="2400" dirty="0"/>
              <a:t>）</a:t>
            </a:r>
          </a:p>
          <a:p>
            <a:pPr marL="0" indent="0">
              <a:lnSpc>
                <a:spcPct val="150000"/>
              </a:lnSpc>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0662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9D8BF-3280-4B14-B245-7BB0BC5D2FEB}"/>
              </a:ext>
            </a:extLst>
          </p:cNvPr>
          <p:cNvSpPr>
            <a:spLocks noGrp="1"/>
          </p:cNvSpPr>
          <p:nvPr>
            <p:ph type="title"/>
          </p:nvPr>
        </p:nvSpPr>
        <p:spPr>
          <a:xfrm>
            <a:off x="672113" y="-87636"/>
            <a:ext cx="10515600" cy="1325563"/>
          </a:xfrm>
        </p:spPr>
        <p:txBody>
          <a:bodyPr>
            <a:normAutofit/>
          </a:bodyPr>
          <a:lstStyle/>
          <a:p>
            <a:r>
              <a:rPr lang="zh-CN" altLang="en-US" sz="2800" dirty="0"/>
              <a:t>从国家政统上看， 中国是一个统一的家产官僚制国家</a:t>
            </a:r>
          </a:p>
        </p:txBody>
      </p:sp>
      <p:sp>
        <p:nvSpPr>
          <p:cNvPr id="3" name="内容占位符 2">
            <a:extLst>
              <a:ext uri="{FF2B5EF4-FFF2-40B4-BE49-F238E27FC236}">
                <a16:creationId xmlns:a16="http://schemas.microsoft.com/office/drawing/2014/main" id="{F73360DB-D812-4B17-9F2D-4E113A088557}"/>
              </a:ext>
            </a:extLst>
          </p:cNvPr>
          <p:cNvSpPr>
            <a:spLocks noGrp="1"/>
          </p:cNvSpPr>
          <p:nvPr>
            <p:ph idx="1"/>
          </p:nvPr>
        </p:nvSpPr>
        <p:spPr>
          <a:xfrm>
            <a:off x="577049" y="1100831"/>
            <a:ext cx="10776751" cy="5379867"/>
          </a:xfrm>
        </p:spPr>
        <p:txBody>
          <a:bodyPr>
            <a:normAutofit fontScale="85000" lnSpcReduction="20000"/>
          </a:bodyPr>
          <a:lstStyle/>
          <a:p>
            <a:pPr>
              <a:lnSpc>
                <a:spcPct val="150000"/>
              </a:lnSpc>
            </a:pPr>
            <a:r>
              <a:rPr lang="zh-CN" altLang="en-US" sz="2400" dirty="0">
                <a:latin typeface="宋体" panose="02010600030101010101" pitchFamily="2" charset="-122"/>
                <a:ea typeface="宋体" panose="02010600030101010101" pitchFamily="2" charset="-122"/>
              </a:rPr>
              <a:t>城市：“自古以来，中国主要是个内地贸易的国家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内陆国家”；</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地方自治的传统：“实际上中国的市镇与乡村是‘各治其事’”。</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“中国城市以及所有的东方城市形态，都不具有城市的政治特性”，</a:t>
            </a:r>
            <a:r>
              <a:rPr lang="zh-CN" altLang="en-US" sz="2400" dirty="0">
                <a:latin typeface="楷体" panose="02010609060101010101" pitchFamily="49" charset="-122"/>
                <a:ea typeface="楷体" panose="02010609060101010101" pitchFamily="49" charset="-122"/>
              </a:rPr>
              <a:t>中国社会的基本特征是村落自治、家父长制与祖先崇拜，城市“对于其大多数的居民而言，从来就不是‘故乡’（</a:t>
            </a:r>
            <a:r>
              <a:rPr lang="en-US" altLang="zh-CN" sz="2400" dirty="0">
                <a:latin typeface="楷体" panose="02010609060101010101" pitchFamily="49" charset="-122"/>
                <a:ea typeface="楷体" panose="02010609060101010101" pitchFamily="49" charset="-122"/>
              </a:rPr>
              <a:t>Heimat</a:t>
            </a:r>
            <a:r>
              <a:rPr lang="zh-CN" altLang="en-US" sz="2400" dirty="0">
                <a:latin typeface="楷体" panose="02010609060101010101" pitchFamily="49" charset="-122"/>
                <a:ea typeface="楷体" panose="02010609060101010101" pitchFamily="49" charset="-122"/>
              </a:rPr>
              <a:t>），而毋宁是个典型的‘异乡’（</a:t>
            </a:r>
            <a:r>
              <a:rPr lang="en-US" altLang="zh-CN" sz="2400" dirty="0" err="1">
                <a:latin typeface="楷体" panose="02010609060101010101" pitchFamily="49" charset="-122"/>
                <a:ea typeface="楷体" panose="02010609060101010101" pitchFamily="49" charset="-122"/>
              </a:rPr>
              <a:t>Fremde</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140</a:t>
            </a:r>
            <a:r>
              <a:rPr lang="zh-CN" altLang="en-US" sz="2400" dirty="0">
                <a:latin typeface="楷体" panose="02010609060101010101" pitchFamily="49" charset="-122"/>
                <a:ea typeface="楷体" panose="02010609060101010101" pitchFamily="49" charset="-122"/>
              </a:rPr>
              <a:t>）。</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在城市中，“中国缺乏像西方那样为合股经营的自由工商组织所规制的一套稳固的、被公开承认的、形式的、并且可以信赖的法律基础”；</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治水的必要性：是“存在于整个中国历史上的中央政权及其家产官僚制之所以成立的关键所在。”</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在关于神的观念方面：中国的神所寻求的只是“古老的社会秩序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平稳与内部秩序”，必须要撇开“激情，尤其是‘愤怒’”（这是耶和华最重要的属性）；</a:t>
            </a:r>
            <a:endParaRPr lang="en-US" altLang="zh-CN" sz="240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126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4D183-BBCE-415A-B56B-4C250FEEAAAC}"/>
              </a:ext>
            </a:extLst>
          </p:cNvPr>
          <p:cNvSpPr>
            <a:spLocks noGrp="1"/>
          </p:cNvSpPr>
          <p:nvPr>
            <p:ph type="title"/>
          </p:nvPr>
        </p:nvSpPr>
        <p:spPr>
          <a:xfrm>
            <a:off x="340056" y="64874"/>
            <a:ext cx="10515600" cy="1325563"/>
          </a:xfrm>
        </p:spPr>
        <p:txBody>
          <a:bodyPr/>
          <a:lstStyle/>
          <a:p>
            <a:r>
              <a:rPr lang="zh-CN" altLang="en-US" dirty="0"/>
              <a:t>封建与郡县</a:t>
            </a:r>
          </a:p>
        </p:txBody>
      </p:sp>
      <p:sp>
        <p:nvSpPr>
          <p:cNvPr id="3" name="内容占位符 2">
            <a:extLst>
              <a:ext uri="{FF2B5EF4-FFF2-40B4-BE49-F238E27FC236}">
                <a16:creationId xmlns:a16="http://schemas.microsoft.com/office/drawing/2014/main" id="{991966E0-2F53-440F-88AA-8233D340BB4E}"/>
              </a:ext>
            </a:extLst>
          </p:cNvPr>
          <p:cNvSpPr>
            <a:spLocks noGrp="1"/>
          </p:cNvSpPr>
          <p:nvPr>
            <p:ph idx="1"/>
          </p:nvPr>
        </p:nvSpPr>
        <p:spPr>
          <a:xfrm>
            <a:off x="701335" y="1491449"/>
            <a:ext cx="10937289" cy="5001426"/>
          </a:xfrm>
        </p:spPr>
        <p:txBody>
          <a:bodyPr>
            <a:normAutofit fontScale="92500" lnSpcReduction="20000"/>
          </a:bodyPr>
          <a:lstStyle/>
          <a:p>
            <a:pPr>
              <a:lnSpc>
                <a:spcPct val="100000"/>
              </a:lnSpc>
            </a:pPr>
            <a:r>
              <a:rPr lang="zh-CN" altLang="en-US" sz="2400" dirty="0">
                <a:latin typeface="楷体" panose="02010609060101010101" pitchFamily="49" charset="-122"/>
                <a:ea typeface="楷体" panose="02010609060101010101" pitchFamily="49" charset="-122"/>
              </a:rPr>
              <a:t>封建：克理斯玛的伦理化</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：克理斯玛（</a:t>
            </a:r>
            <a:r>
              <a:rPr lang="en-US" altLang="zh-CN" sz="2400" dirty="0" err="1">
                <a:latin typeface="楷体" panose="02010609060101010101" pitchFamily="49" charset="-122"/>
                <a:ea typeface="楷体" panose="02010609060101010101" pitchFamily="49" charset="-122"/>
              </a:rPr>
              <a:t>Chrismatic</a:t>
            </a:r>
            <a:r>
              <a:rPr lang="zh-CN" altLang="en-US" sz="2400" dirty="0">
                <a:latin typeface="楷体" panose="02010609060101010101" pitchFamily="49" charset="-122"/>
                <a:ea typeface="楷体" panose="02010609060101010101" pitchFamily="49" charset="-122"/>
              </a:rPr>
              <a:t>）在西方。在中国“克理斯玛家族的世袭性是首要的”（孔子家族为例）</a:t>
            </a:r>
            <a:endParaRPr lang="en-US" altLang="zh-CN" sz="2400" dirty="0">
              <a:latin typeface="楷体" panose="02010609060101010101" pitchFamily="49" charset="-122"/>
              <a:ea typeface="楷体" panose="02010609060101010101" pitchFamily="49" charset="-122"/>
            </a:endParaRPr>
          </a:p>
          <a:p>
            <a:pPr>
              <a:lnSpc>
                <a:spcPct val="100000"/>
              </a:lnSpc>
            </a:pPr>
            <a:r>
              <a:rPr lang="zh-CN" altLang="en-US" sz="2400" dirty="0">
                <a:latin typeface="楷体" panose="02010609060101010101" pitchFamily="49" charset="-122"/>
                <a:ea typeface="楷体" panose="02010609060101010101" pitchFamily="49" charset="-122"/>
              </a:rPr>
              <a:t>郡县：统一的官僚体制国家</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所带来的基本现象：</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en-US" altLang="zh-CN" sz="2400" dirty="0">
                <a:latin typeface="楷体" panose="02010609060101010101" pitchFamily="49" charset="-122"/>
                <a:ea typeface="楷体" panose="02010609060101010101" pitchFamily="49" charset="-122"/>
              </a:rPr>
              <a:t> 1</a:t>
            </a:r>
            <a:r>
              <a:rPr lang="zh-CN" altLang="en-US" sz="2400" dirty="0">
                <a:latin typeface="楷体" panose="02010609060101010101" pitchFamily="49" charset="-122"/>
                <a:ea typeface="楷体" panose="02010609060101010101" pitchFamily="49" charset="-122"/>
              </a:rPr>
              <a:t>）“人口与物质生活虽然有高度成长，但中国人的精神生活仍然保持完全静止的状态；经济领域里虽存在极有利的条件，但就是不见有任何朝向现代资本主义发展的端倪”</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en-US" altLang="zh-CN" sz="2400" dirty="0">
                <a:latin typeface="楷体" panose="02010609060101010101" pitchFamily="49" charset="-122"/>
                <a:ea typeface="楷体" panose="02010609060101010101" pitchFamily="49" charset="-122"/>
              </a:rPr>
              <a:t> 2</a:t>
            </a:r>
            <a:r>
              <a:rPr lang="zh-CN" altLang="en-US" sz="2400" dirty="0">
                <a:latin typeface="楷体" panose="02010609060101010101" pitchFamily="49" charset="-122"/>
                <a:ea typeface="楷体" panose="02010609060101010101" pitchFamily="49" charset="-122"/>
              </a:rPr>
              <a:t>）“中国曾经有过的大量的对外输出贸易，并未重新受到鼓舞，反而只开放一个港口（广州）与欧洲人做贸易，且受到严格的监管。”</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en-US" altLang="zh-CN" sz="2400" dirty="0">
                <a:latin typeface="楷体" panose="02010609060101010101" pitchFamily="49" charset="-122"/>
                <a:ea typeface="楷体" panose="02010609060101010101" pitchFamily="49" charset="-122"/>
              </a:rPr>
              <a:t> 3</a:t>
            </a:r>
            <a:r>
              <a:rPr lang="zh-CN" altLang="en-US" sz="2400" dirty="0">
                <a:latin typeface="楷体" panose="02010609060101010101" pitchFamily="49" charset="-122"/>
                <a:ea typeface="楷体" panose="02010609060101010101" pitchFamily="49" charset="-122"/>
              </a:rPr>
              <a:t>）“一般人民的努力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有可能受到内心固有的资本主义式利益的鼓舞</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丝毫未能粉碎上述的限制。情形显然恰好相反。”</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en-US" altLang="zh-CN" sz="2400" dirty="0">
                <a:latin typeface="楷体" panose="02010609060101010101" pitchFamily="49" charset="-122"/>
                <a:ea typeface="楷体" panose="02010609060101010101" pitchFamily="49" charset="-122"/>
              </a:rPr>
              <a:t> 4</a:t>
            </a:r>
            <a:r>
              <a:rPr lang="zh-CN" altLang="en-US" sz="2400" dirty="0">
                <a:latin typeface="楷体" panose="02010609060101010101" pitchFamily="49" charset="-122"/>
                <a:ea typeface="楷体" panose="02010609060101010101" pitchFamily="49" charset="-122"/>
              </a:rPr>
              <a:t>）“一般而言，在技术、经济、行政等各领域里，都未见到有欧洲人所谓的‘进步’的迹象。”</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en-US" altLang="zh-CN" sz="2400" dirty="0">
                <a:latin typeface="楷体" panose="02010609060101010101" pitchFamily="49" charset="-122"/>
                <a:ea typeface="楷体" panose="02010609060101010101" pitchFamily="49" charset="-122"/>
              </a:rPr>
              <a:t> 5</a:t>
            </a:r>
            <a:r>
              <a:rPr lang="zh-CN" altLang="en-US" sz="2400" dirty="0">
                <a:latin typeface="楷体" panose="02010609060101010101" pitchFamily="49" charset="-122"/>
                <a:ea typeface="楷体" panose="02010609060101010101" pitchFamily="49" charset="-122"/>
              </a:rPr>
              <a:t>）“帝国的财政力量显然应付不了因对外政策上的需要所带来的沉重压力”。</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r>
              <a:rPr lang="zh-CN" altLang="en-US" sz="2400" dirty="0">
                <a:latin typeface="楷体" panose="02010609060101010101" pitchFamily="49" charset="-122"/>
                <a:ea typeface="楷体" panose="02010609060101010101" pitchFamily="49" charset="-122"/>
              </a:rPr>
              <a:t>此种政治</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经济因素与精神因素一样，都由中国文化的“主导阶层”所担纲</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士绅或官绅。（</a:t>
            </a:r>
            <a:r>
              <a:rPr lang="en-US" altLang="zh-CN" sz="2400" dirty="0">
                <a:latin typeface="楷体" panose="02010609060101010101" pitchFamily="49" charset="-122"/>
                <a:ea typeface="楷体" panose="02010609060101010101" pitchFamily="49" charset="-122"/>
              </a:rPr>
              <a:t>98</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0" indent="0">
              <a:lnSpc>
                <a:spcPct val="100000"/>
              </a:lnSpc>
              <a:buNone/>
            </a:pP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3219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E7A37-1BBC-404B-95F2-8B21A981CC55}"/>
              </a:ext>
            </a:extLst>
          </p:cNvPr>
          <p:cNvSpPr>
            <a:spLocks noGrp="1"/>
          </p:cNvSpPr>
          <p:nvPr>
            <p:ph type="title"/>
          </p:nvPr>
        </p:nvSpPr>
        <p:spPr>
          <a:xfrm>
            <a:off x="727969" y="365126"/>
            <a:ext cx="10625831" cy="620296"/>
          </a:xfrm>
        </p:spPr>
        <p:txBody>
          <a:bodyPr>
            <a:normAutofit/>
          </a:bodyPr>
          <a:lstStyle/>
          <a:p>
            <a:r>
              <a:rPr lang="zh-CN" altLang="en-US" sz="3600" dirty="0"/>
              <a:t>法律与法理</a:t>
            </a:r>
          </a:p>
        </p:txBody>
      </p:sp>
      <p:sp>
        <p:nvSpPr>
          <p:cNvPr id="3" name="内容占位符 2">
            <a:extLst>
              <a:ext uri="{FF2B5EF4-FFF2-40B4-BE49-F238E27FC236}">
                <a16:creationId xmlns:a16="http://schemas.microsoft.com/office/drawing/2014/main" id="{0EB63C0A-FDB0-48C4-AF76-203B11AC07D0}"/>
              </a:ext>
            </a:extLst>
          </p:cNvPr>
          <p:cNvSpPr>
            <a:spLocks noGrp="1"/>
          </p:cNvSpPr>
          <p:nvPr>
            <p:ph idx="1"/>
          </p:nvPr>
        </p:nvSpPr>
        <p:spPr>
          <a:xfrm>
            <a:off x="727969" y="1553592"/>
            <a:ext cx="10741981" cy="4939282"/>
          </a:xfrm>
        </p:spPr>
        <p:txBody>
          <a:bodyPr>
            <a:normAutofit fontScale="92500" lnSpcReduction="20000"/>
          </a:bodyPr>
          <a:lstStyle/>
          <a:p>
            <a:pPr>
              <a:lnSpc>
                <a:spcPct val="150000"/>
              </a:lnSpc>
            </a:pPr>
            <a:r>
              <a:rPr lang="zh-CN" altLang="en-US" sz="2400" dirty="0">
                <a:latin typeface="楷体" panose="02010609060101010101" pitchFamily="49" charset="-122"/>
                <a:ea typeface="楷体" panose="02010609060101010101" pitchFamily="49" charset="-122"/>
              </a:rPr>
              <a:t>中国人也有强烈的营利欲，然而与“对于自由劳动力的理性化组织”比较起来，“资本主义‘经营’的法律形式与社会学基础，在中国的经济里是没有的。在中国，经济上未曾出现理性的切事化（</a:t>
            </a:r>
            <a:r>
              <a:rPr lang="en-US" altLang="zh-CN" sz="2400" dirty="0" err="1">
                <a:latin typeface="楷体" panose="02010609060101010101" pitchFamily="49" charset="-122"/>
                <a:ea typeface="楷体" panose="02010609060101010101" pitchFamily="49" charset="-122"/>
              </a:rPr>
              <a:t>Versachlichung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133</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法理的内在性格是最值得关注的：“以伦理为取向的家产制，所寻求的总是实质的公道，而不是形式法律。”（渠同祖</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清代地方政府</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中国法律与中国社会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比较：“在西方产业里找到其独特据点的、理性的经营资本主义，在中国不仅因缺乏一种在形式上受到保证的法律、一种理性的行政与司法而受到阻碍，并且也受阻于俸禄的体系，而基本上，是缺乏一种特殊的心态（</a:t>
            </a:r>
            <a:r>
              <a:rPr lang="en-US" altLang="zh-CN" sz="2400" dirty="0" err="1">
                <a:latin typeface="楷体" panose="02010609060101010101" pitchFamily="49" charset="-122"/>
                <a:ea typeface="楷体" panose="02010609060101010101" pitchFamily="49" charset="-122"/>
              </a:rPr>
              <a:t>Gesinnung</a:t>
            </a:r>
            <a:r>
              <a:rPr lang="zh-CN" altLang="en-US" sz="2400" dirty="0">
                <a:latin typeface="楷体" panose="02010609060101010101" pitchFamily="49" charset="-122"/>
                <a:ea typeface="楷体" panose="02010609060101010101" pitchFamily="49" charset="-122"/>
              </a:rPr>
              <a:t>）。特别是根植于中国任的‘精神’（</a:t>
            </a:r>
            <a:r>
              <a:rPr lang="en-US" altLang="zh-CN" sz="2400" dirty="0">
                <a:latin typeface="楷体" panose="02010609060101010101" pitchFamily="49" charset="-122"/>
                <a:ea typeface="楷体" panose="02010609060101010101" pitchFamily="49" charset="-122"/>
              </a:rPr>
              <a:t>Ethos</a:t>
            </a:r>
            <a:r>
              <a:rPr lang="zh-CN" altLang="en-US" sz="2400" dirty="0">
                <a:latin typeface="楷体" panose="02010609060101010101" pitchFamily="49" charset="-122"/>
                <a:ea typeface="楷体" panose="02010609060101010101" pitchFamily="49" charset="-122"/>
              </a:rPr>
              <a:t>）里，而为官僚阶层与官职候补者所特别抱持的那种态度，最少阻碍的因素。”（</a:t>
            </a:r>
            <a:r>
              <a:rPr lang="en-US" altLang="zh-CN" sz="2400" dirty="0">
                <a:latin typeface="楷体" panose="02010609060101010101" pitchFamily="49" charset="-122"/>
                <a:ea typeface="楷体" panose="02010609060101010101" pitchFamily="49" charset="-122"/>
              </a:rPr>
              <a:t>156</a:t>
            </a:r>
            <a:r>
              <a:rPr lang="zh-CN" altLang="en-US" sz="2400" dirty="0">
                <a:latin typeface="楷体" panose="02010609060101010101" pitchFamily="49" charset="-122"/>
                <a:ea typeface="楷体" panose="02010609060101010101" pitchFamily="49" charset="-122"/>
              </a:rPr>
              <a:t>）          士人阶层作为中国文化精神气质的担当者。         </a:t>
            </a:r>
            <a:endParaRPr lang="en-US" altLang="zh-CN" sz="2400" dirty="0">
              <a:latin typeface="楷体" panose="02010609060101010101" pitchFamily="49" charset="-122"/>
              <a:ea typeface="楷体" panose="02010609060101010101" pitchFamily="49" charset="-122"/>
            </a:endParaRPr>
          </a:p>
        </p:txBody>
      </p:sp>
      <p:sp>
        <p:nvSpPr>
          <p:cNvPr id="4" name="箭头: 右 3">
            <a:extLst>
              <a:ext uri="{FF2B5EF4-FFF2-40B4-BE49-F238E27FC236}">
                <a16:creationId xmlns:a16="http://schemas.microsoft.com/office/drawing/2014/main" id="{96E55323-9A4D-4B97-8E69-FA12C7AB3683}"/>
              </a:ext>
            </a:extLst>
          </p:cNvPr>
          <p:cNvSpPr/>
          <p:nvPr/>
        </p:nvSpPr>
        <p:spPr>
          <a:xfrm>
            <a:off x="4687409" y="5782089"/>
            <a:ext cx="958789" cy="405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2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574C4-2410-4410-A42D-17BC34FAECF3}"/>
              </a:ext>
            </a:extLst>
          </p:cNvPr>
          <p:cNvSpPr>
            <a:spLocks noGrp="1"/>
          </p:cNvSpPr>
          <p:nvPr>
            <p:ph type="title"/>
          </p:nvPr>
        </p:nvSpPr>
        <p:spPr>
          <a:xfrm>
            <a:off x="710214" y="187571"/>
            <a:ext cx="10643586" cy="762339"/>
          </a:xfrm>
        </p:spPr>
        <p:txBody>
          <a:bodyPr>
            <a:normAutofit/>
          </a:bodyPr>
          <a:lstStyle/>
          <a:p>
            <a:r>
              <a:rPr lang="zh-CN" altLang="en-US" sz="2400" b="1" dirty="0"/>
              <a:t>社会结构上看，农业和农民为主体，士人为精神气质的代表</a:t>
            </a:r>
            <a:r>
              <a:rPr lang="en-US" altLang="zh-CN" sz="2400" b="1" dirty="0"/>
              <a:t>/</a:t>
            </a:r>
            <a:r>
              <a:rPr lang="zh-CN" altLang="en-US" sz="2400" b="1" dirty="0"/>
              <a:t>担当者</a:t>
            </a:r>
          </a:p>
        </p:txBody>
      </p:sp>
      <p:sp>
        <p:nvSpPr>
          <p:cNvPr id="3" name="内容占位符 2">
            <a:extLst>
              <a:ext uri="{FF2B5EF4-FFF2-40B4-BE49-F238E27FC236}">
                <a16:creationId xmlns:a16="http://schemas.microsoft.com/office/drawing/2014/main" id="{90281830-57DE-415F-80FB-254C971C9C5C}"/>
              </a:ext>
            </a:extLst>
          </p:cNvPr>
          <p:cNvSpPr>
            <a:spLocks noGrp="1"/>
          </p:cNvSpPr>
          <p:nvPr>
            <p:ph idx="1"/>
          </p:nvPr>
        </p:nvSpPr>
        <p:spPr>
          <a:xfrm>
            <a:off x="710214" y="1136342"/>
            <a:ext cx="10643586" cy="5040621"/>
          </a:xfrm>
        </p:spPr>
        <p:txBody>
          <a:bodyPr>
            <a:normAutofit fontScale="92500" lnSpcReduction="20000"/>
          </a:bodyPr>
          <a:lstStyle/>
          <a:p>
            <a:pPr>
              <a:lnSpc>
                <a:spcPct val="150000"/>
              </a:lnSpc>
            </a:pPr>
            <a:r>
              <a:rPr lang="zh-CN" altLang="en-US" sz="2400" dirty="0">
                <a:latin typeface="楷体" panose="02010609060101010101" pitchFamily="49" charset="-122"/>
                <a:ea typeface="楷体" panose="02010609060101010101" pitchFamily="49" charset="-122"/>
              </a:rPr>
              <a:t>从未具有其他社会中宗教人士（基督教、伊斯兰教或犹太教、印度教婆罗门、古埃及祭司等）的性格，最重要的是“对礼仪的精通娴熟”；士即为老人，与西方相比，中国“传统取代了克理斯玛</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chrisma</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165</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克理斯玛：“某些领导者身上的超自然、超人力量或品质”，超凡脱俗的、吸引追随者和信徒的人格魅力；“反经济”，常以“</a:t>
            </a:r>
            <a:r>
              <a:rPr lang="en-US" altLang="zh-CN" sz="2400" dirty="0">
                <a:latin typeface="楷体" panose="02010609060101010101" pitchFamily="49" charset="-122"/>
                <a:ea typeface="楷体" panose="02010609060101010101" pitchFamily="49" charset="-122"/>
              </a:rPr>
              <a:t>calling</a:t>
            </a:r>
            <a:r>
              <a:rPr lang="zh-CN" altLang="en-US" sz="2400" dirty="0">
                <a:latin typeface="楷体" panose="02010609060101010101" pitchFamily="49" charset="-122"/>
                <a:ea typeface="楷体" panose="02010609060101010101" pitchFamily="49" charset="-122"/>
              </a:rPr>
              <a:t>”自居。</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与西方相比，中国文化的非理性化，从语言到思想皆是如此（</a:t>
            </a:r>
            <a:r>
              <a:rPr lang="en-US" altLang="zh-CN" sz="2400" dirty="0">
                <a:latin typeface="楷体" panose="02010609060101010101" pitchFamily="49" charset="-122"/>
                <a:ea typeface="楷体" panose="02010609060101010101" pitchFamily="49" charset="-122"/>
              </a:rPr>
              <a:t>178-82</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对韦伯而言，中国士人“奇怪”的理想：成为完美的文人（</a:t>
            </a:r>
            <a:r>
              <a:rPr lang="en-US" altLang="zh-CN" sz="2400" dirty="0">
                <a:latin typeface="楷体" panose="02010609060101010101" pitchFamily="49" charset="-122"/>
                <a:ea typeface="楷体" panose="02010609060101010101" pitchFamily="49" charset="-122"/>
              </a:rPr>
              <a:t>188</a:t>
            </a:r>
            <a:r>
              <a:rPr lang="zh-CN" altLang="en-US" sz="2400" dirty="0">
                <a:latin typeface="楷体" panose="02010609060101010101" pitchFamily="49" charset="-122"/>
                <a:ea typeface="楷体" panose="02010609060101010101" pitchFamily="49" charset="-122"/>
              </a:rPr>
              <a:t>），“这种紧守经典而高尚的‘沙龙’教养，如何能治理广大的疆土”？</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没有以绝对超验之神的名义而揭示伦理要求的先知；“宗教意识的原始性质尚未突破”（</a:t>
            </a:r>
            <a:r>
              <a:rPr lang="en-US" altLang="zh-CN" sz="2400" dirty="0">
                <a:latin typeface="楷体" panose="02010609060101010101" pitchFamily="49" charset="-122"/>
                <a:ea typeface="楷体" panose="02010609060101010101" pitchFamily="49" charset="-122"/>
              </a:rPr>
              <a:t>200</a:t>
            </a:r>
            <a:r>
              <a:rPr lang="zh-CN" altLang="en-US" sz="2400" dirty="0">
                <a:latin typeface="楷体" panose="02010609060101010101" pitchFamily="49" charset="-122"/>
                <a:ea typeface="楷体" panose="02010609060101010101" pitchFamily="49" charset="-122"/>
              </a:rPr>
              <a:t>），生活的目的在于此世（</a:t>
            </a:r>
            <a:r>
              <a:rPr lang="en-US" altLang="zh-CN" sz="2400" dirty="0" err="1">
                <a:latin typeface="楷体" panose="02010609060101010101" pitchFamily="49" charset="-122"/>
                <a:ea typeface="楷体" panose="02010609060101010101" pitchFamily="49" charset="-122"/>
              </a:rPr>
              <a:t>diesseitig</a:t>
            </a:r>
            <a:r>
              <a:rPr lang="zh-CN" altLang="en-US" sz="2400" dirty="0">
                <a:latin typeface="楷体" panose="02010609060101010101" pitchFamily="49" charset="-122"/>
                <a:ea typeface="楷体" panose="02010609060101010101" pitchFamily="49" charset="-122"/>
              </a:rPr>
              <a:t>），反对彼世之说；</a:t>
            </a:r>
          </a:p>
        </p:txBody>
      </p:sp>
    </p:spTree>
    <p:extLst>
      <p:ext uri="{BB962C8B-B14F-4D97-AF65-F5344CB8AC3E}">
        <p14:creationId xmlns:p14="http://schemas.microsoft.com/office/powerpoint/2010/main" val="24971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75870-B9BF-446B-AE27-586346A0873A}"/>
              </a:ext>
            </a:extLst>
          </p:cNvPr>
          <p:cNvSpPr>
            <a:spLocks noGrp="1"/>
          </p:cNvSpPr>
          <p:nvPr>
            <p:ph type="title"/>
          </p:nvPr>
        </p:nvSpPr>
        <p:spPr>
          <a:xfrm>
            <a:off x="838200" y="365125"/>
            <a:ext cx="10515600" cy="877749"/>
          </a:xfrm>
        </p:spPr>
        <p:txBody>
          <a:bodyPr>
            <a:normAutofit/>
          </a:bodyPr>
          <a:lstStyle/>
          <a:p>
            <a:r>
              <a:rPr lang="zh-CN" altLang="en-US" sz="3600" dirty="0">
                <a:latin typeface="宋体" panose="02010600030101010101" pitchFamily="2" charset="-122"/>
                <a:ea typeface="宋体" panose="02010600030101010101" pitchFamily="2" charset="-122"/>
              </a:rPr>
              <a:t>从理性主义的缺失</a:t>
            </a:r>
            <a:r>
              <a:rPr lang="en-US" altLang="zh-CN" sz="3600" dirty="0">
                <a:latin typeface="宋体" panose="02010600030101010101" pitchFamily="2" charset="-122"/>
                <a:ea typeface="宋体" panose="02010600030101010101" pitchFamily="2" charset="-122"/>
              </a:rPr>
              <a:t>…</a:t>
            </a:r>
            <a:endParaRPr lang="zh-CN" altLang="en-US" sz="36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1BEB38CB-F743-4A9A-B377-5856AD66B429}"/>
              </a:ext>
            </a:extLst>
          </p:cNvPr>
          <p:cNvSpPr>
            <a:spLocks noGrp="1"/>
          </p:cNvSpPr>
          <p:nvPr>
            <p:ph idx="1"/>
          </p:nvPr>
        </p:nvSpPr>
        <p:spPr>
          <a:xfrm>
            <a:off x="593679" y="1455938"/>
            <a:ext cx="10929538" cy="5313352"/>
          </a:xfrm>
        </p:spPr>
        <p:txBody>
          <a:bodyPr>
            <a:normAutofit fontScale="92500" lnSpcReduction="20000"/>
          </a:bodyPr>
          <a:lstStyle/>
          <a:p>
            <a:pPr>
              <a:lnSpc>
                <a:spcPct val="110000"/>
              </a:lnSpc>
            </a:pPr>
            <a:r>
              <a:rPr lang="zh-CN" altLang="zh-CN" sz="2400" dirty="0"/>
              <a:t>除了在哲学和神学中“逻辑（</a:t>
            </a:r>
            <a:r>
              <a:rPr lang="en-US" altLang="zh-CN" sz="2400" dirty="0" err="1"/>
              <a:t>Logik</a:t>
            </a:r>
            <a:r>
              <a:rPr lang="zh-CN" altLang="zh-CN" sz="2400" dirty="0"/>
              <a:t>）”的缺失之外，</a:t>
            </a:r>
            <a:r>
              <a:rPr lang="zh-CN" altLang="en-US" sz="2400" dirty="0">
                <a:latin typeface="楷体" panose="02010609060101010101" pitchFamily="49" charset="-122"/>
                <a:ea typeface="楷体" panose="02010609060101010101" pitchFamily="49" charset="-122"/>
              </a:rPr>
              <a:t>在“西方以数学为基础的自然科学，是理性的思维形式与技术的‘实验’两相结合而成”，这一点在中国传统文化中付之阙如；</a:t>
            </a:r>
            <a:endParaRPr lang="en-US" altLang="zh-CN" sz="2400" dirty="0">
              <a:latin typeface="楷体" panose="02010609060101010101" pitchFamily="49" charset="-122"/>
              <a:ea typeface="楷体" panose="02010609060101010101" pitchFamily="49" charset="-122"/>
            </a:endParaRPr>
          </a:p>
          <a:p>
            <a:pPr algn="just">
              <a:lnSpc>
                <a:spcPct val="150000"/>
              </a:lnSpc>
            </a:pPr>
            <a:r>
              <a:rPr lang="zh-CN" altLang="zh-CN" sz="2400" dirty="0"/>
              <a:t>韦伯认为，在西方，以数学为基础的自然科学</a:t>
            </a:r>
            <a:r>
              <a:rPr lang="zh-CN" altLang="en-US" sz="2400" dirty="0"/>
              <a:t>：</a:t>
            </a:r>
            <a:endParaRPr lang="en-US" altLang="zh-CN" sz="2400" dirty="0"/>
          </a:p>
          <a:p>
            <a:pPr marL="0" indent="0" algn="just">
              <a:lnSpc>
                <a:spcPct val="150000"/>
              </a:lnSpc>
              <a:buNone/>
            </a:pPr>
            <a:r>
              <a:rPr lang="en-US" altLang="zh-CN" sz="2400" dirty="0"/>
              <a:t>    </a:t>
            </a:r>
            <a:r>
              <a:rPr lang="zh-CN" altLang="zh-CN" sz="2400" dirty="0"/>
              <a:t>“是理性的思维形式与技术的‘实验’两相结合而成：理性的思维形式是在古代（希腊）哲学的沃土上生长出来，而技术上的‘实验’—一切自然主义的规律所具有的那种特殊的现代质素—则是在文艺复兴的沃土上成长茁壮起来，重要的是，起初并不是从科学的领域而是从艺术的领域中发展出来。‘实验精神’—文艺复兴的伟大艺术—是两种要素独特结合下的产儿：西方艺术家以手工业为基础的经验性技巧，亦即他们在历史的与社会的条件下，所产生的理性主义的雄心。他们把一书提升到‘科学’的层面，以求取其艺术的永恒意义，亦即自己的社会声誉。这点是西方所特有的。”</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211</a:t>
            </a:r>
            <a:r>
              <a:rPr lang="zh-CN" altLang="en-US" sz="2400" dirty="0">
                <a:latin typeface="楷体" panose="02010609060101010101" pitchFamily="49" charset="-122"/>
                <a:ea typeface="楷体" panose="02010609060101010101" pitchFamily="49" charset="-122"/>
              </a:rPr>
              <a:t>）</a:t>
            </a:r>
            <a:endParaRPr lang="en-US" altLang="zh-CN" sz="2400" dirty="0"/>
          </a:p>
          <a:p>
            <a:pPr algn="just">
              <a:lnSpc>
                <a:spcPct val="150000"/>
              </a:lnSpc>
            </a:pPr>
            <a:r>
              <a:rPr lang="zh-CN" altLang="zh-CN" sz="2400" dirty="0"/>
              <a:t>以上所有的要素，在中国都不存在。</a:t>
            </a:r>
          </a:p>
          <a:p>
            <a:pPr>
              <a:lnSpc>
                <a:spcPct val="100000"/>
              </a:lnSpc>
            </a:pPr>
            <a:endParaRPr lang="en-US" altLang="zh-CN" sz="2400" dirty="0">
              <a:latin typeface="楷体" panose="02010609060101010101" pitchFamily="49" charset="-122"/>
              <a:ea typeface="楷体" panose="02010609060101010101" pitchFamily="49" charset="-122"/>
            </a:endParaRPr>
          </a:p>
          <a:p>
            <a:pPr>
              <a:lnSpc>
                <a:spcPct val="100000"/>
              </a:lnSpc>
            </a:pPr>
            <a:endParaRPr lang="zh-CN" altLang="en-US" sz="2400" dirty="0"/>
          </a:p>
        </p:txBody>
      </p:sp>
    </p:spTree>
    <p:extLst>
      <p:ext uri="{BB962C8B-B14F-4D97-AF65-F5344CB8AC3E}">
        <p14:creationId xmlns:p14="http://schemas.microsoft.com/office/powerpoint/2010/main" val="417399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746" y="365125"/>
            <a:ext cx="10569054" cy="1020123"/>
          </a:xfrm>
        </p:spPr>
        <p:txBody>
          <a:bodyPr>
            <a:normAutofit/>
          </a:bodyPr>
          <a:lstStyle/>
          <a:p>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到完全入世的俗人道德伦理</a:t>
            </a:r>
            <a:endParaRPr lang="zh-CN" altLang="en-US" sz="3200" dirty="0"/>
          </a:p>
        </p:txBody>
      </p:sp>
      <p:sp>
        <p:nvSpPr>
          <p:cNvPr id="3" name="内容占位符 2"/>
          <p:cNvSpPr>
            <a:spLocks noGrp="1"/>
          </p:cNvSpPr>
          <p:nvPr>
            <p:ph idx="1"/>
          </p:nvPr>
        </p:nvSpPr>
        <p:spPr>
          <a:xfrm>
            <a:off x="545910" y="1385248"/>
            <a:ext cx="10807890" cy="4791715"/>
          </a:xfrm>
        </p:spPr>
        <p:txBody>
          <a:bodyPr>
            <a:normAutofit fontScale="92500" lnSpcReduction="20000"/>
          </a:bodyPr>
          <a:lstStyle/>
          <a:p>
            <a:pPr>
              <a:lnSpc>
                <a:spcPct val="110000"/>
              </a:lnSpc>
            </a:pPr>
            <a:r>
              <a:rPr lang="zh-CN" altLang="en-US" dirty="0">
                <a:latin typeface="楷体" panose="02010609060101010101" pitchFamily="49" charset="-122"/>
                <a:ea typeface="楷体" panose="02010609060101010101" pitchFamily="49" charset="-122"/>
              </a:rPr>
              <a:t>“结果，实践的理性主义（</a:t>
            </a:r>
            <a:r>
              <a:rPr lang="en-US" altLang="zh-CN" dirty="0" err="1">
                <a:latin typeface="楷体" panose="02010609060101010101" pitchFamily="49" charset="-122"/>
                <a:ea typeface="楷体" panose="02010609060101010101" pitchFamily="49" charset="-122"/>
              </a:rPr>
              <a:t>praktischer</a:t>
            </a:r>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Rationalismus</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官僚体系对于生活的根本态度</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摆脱了所有的竞争，而得以完全的伸展。没有理性的科学、没有理性的艺术活动、没有理性的神学、法律、医药学、自然科学或工艺学；没有任何神圣的或人类的权威能和官僚体系相抗衡。只有一种切合于官僚体系的伦理得以产生，只有在顾虑到氏族内部传统所具有的势力，以及鬼神信仰时，此一伦理才会受限制。” （</a:t>
            </a:r>
            <a:r>
              <a:rPr lang="en-US" altLang="zh-CN" dirty="0">
                <a:latin typeface="楷体" panose="02010609060101010101" pitchFamily="49" charset="-122"/>
                <a:ea typeface="楷体" panose="02010609060101010101" pitchFamily="49" charset="-122"/>
              </a:rPr>
              <a:t>212</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“与西方文明不同的是，没有其他特别是近代理性主义所具有的要素来支持官僚体系，或与之相抗衡。（</a:t>
            </a:r>
            <a:r>
              <a:rPr lang="en-US" altLang="zh-CN" dirty="0">
                <a:latin typeface="楷体" panose="02010609060101010101" pitchFamily="49" charset="-122"/>
                <a:ea typeface="楷体" panose="02010609060101010101" pitchFamily="49" charset="-122"/>
              </a:rPr>
              <a:t>212</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“正统的儒教就在这种状况下产生”（</a:t>
            </a:r>
            <a:r>
              <a:rPr lang="en-US" altLang="zh-CN" dirty="0">
                <a:latin typeface="楷体" panose="02010609060101010101" pitchFamily="49" charset="-122"/>
                <a:ea typeface="楷体" panose="02010609060101010101" pitchFamily="49" charset="-122"/>
              </a:rPr>
              <a:t>212</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儒教的本质：“儒教，只不过是种伦理，完全是入世的（</a:t>
            </a:r>
            <a:r>
              <a:rPr lang="en-US" altLang="zh-CN" dirty="0" err="1">
                <a:latin typeface="楷体" panose="02010609060101010101" pitchFamily="49" charset="-122"/>
                <a:ea typeface="楷体" panose="02010609060101010101" pitchFamily="49" charset="-122"/>
              </a:rPr>
              <a:t>innerweltlich</a:t>
            </a:r>
            <a:r>
              <a:rPr lang="zh-CN" altLang="en-US" dirty="0">
                <a:latin typeface="楷体" panose="02010609060101010101" pitchFamily="49" charset="-122"/>
                <a:ea typeface="楷体" panose="02010609060101010101" pitchFamily="49" charset="-122"/>
              </a:rPr>
              <a:t>）俗人道德伦理，是要去适应这个世界及其秩序与习俗”（</a:t>
            </a:r>
            <a:r>
              <a:rPr lang="en-US" altLang="zh-CN" dirty="0">
                <a:latin typeface="楷体" panose="02010609060101010101" pitchFamily="49" charset="-122"/>
                <a:ea typeface="楷体" panose="02010609060101010101" pitchFamily="49" charset="-122"/>
              </a:rPr>
              <a:t>213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24153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E4E99-ACE0-4964-A129-6D40B826BD1C}"/>
              </a:ext>
            </a:extLst>
          </p:cNvPr>
          <p:cNvSpPr>
            <a:spLocks noGrp="1"/>
          </p:cNvSpPr>
          <p:nvPr>
            <p:ph type="title"/>
          </p:nvPr>
        </p:nvSpPr>
        <p:spPr>
          <a:xfrm>
            <a:off x="838200" y="365126"/>
            <a:ext cx="10515600" cy="584786"/>
          </a:xfrm>
        </p:spPr>
        <p:txBody>
          <a:bodyPr>
            <a:noAutofit/>
          </a:bodyPr>
          <a:lstStyle/>
          <a:p>
            <a:r>
              <a:rPr lang="zh-CN" altLang="en-US" sz="3600" dirty="0">
                <a:latin typeface="宋体" panose="02010600030101010101" pitchFamily="2" charset="-122"/>
                <a:ea typeface="宋体" panose="02010600030101010101" pitchFamily="2" charset="-122"/>
              </a:rPr>
              <a:t>中西比较</a:t>
            </a:r>
          </a:p>
        </p:txBody>
      </p:sp>
      <p:sp>
        <p:nvSpPr>
          <p:cNvPr id="3" name="内容占位符 2">
            <a:extLst>
              <a:ext uri="{FF2B5EF4-FFF2-40B4-BE49-F238E27FC236}">
                <a16:creationId xmlns:a16="http://schemas.microsoft.com/office/drawing/2014/main" id="{393188C7-BA20-427B-8951-E90E2EEB61D4}"/>
              </a:ext>
            </a:extLst>
          </p:cNvPr>
          <p:cNvSpPr>
            <a:spLocks noGrp="1"/>
          </p:cNvSpPr>
          <p:nvPr>
            <p:ph idx="1"/>
          </p:nvPr>
        </p:nvSpPr>
        <p:spPr>
          <a:xfrm>
            <a:off x="634621" y="1132764"/>
            <a:ext cx="11075157" cy="5479576"/>
          </a:xfrm>
        </p:spPr>
        <p:txBody>
          <a:bodyPr>
            <a:normAutofit fontScale="92500" lnSpcReduction="20000"/>
          </a:bodyPr>
          <a:lstStyle/>
          <a:p>
            <a:pPr>
              <a:lnSpc>
                <a:spcPct val="150000"/>
              </a:lnSpc>
            </a:pPr>
            <a:r>
              <a:rPr lang="zh-CN" altLang="en-US" dirty="0">
                <a:latin typeface="宋体" panose="02010600030101010101" pitchFamily="2" charset="-122"/>
                <a:ea typeface="宋体" panose="02010600030101010101" pitchFamily="2" charset="-122"/>
              </a:rPr>
              <a:t>“礼”作为核心概念与“孝”：</a:t>
            </a:r>
            <a:r>
              <a:rPr lang="zh-CN" altLang="en-US" dirty="0">
                <a:latin typeface="楷体" panose="02010609060101010101" pitchFamily="49" charset="-122"/>
                <a:ea typeface="楷体" panose="02010609060101010101" pitchFamily="49" charset="-122"/>
              </a:rPr>
              <a:t>关系社会以及相应不同关系的行动伦理（礼）；作为礼之核心的孝（与家产制的社会结构相呼应）；</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“君子不器”与“专家精神”（职业伦理）；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天人合一与方法论；</a:t>
            </a:r>
            <a:endParaRPr lang="en-US" altLang="zh-CN" dirty="0">
              <a:latin typeface="楷体" panose="02010609060101010101" pitchFamily="49" charset="-122"/>
              <a:ea typeface="楷体" panose="02010609060101010101" pitchFamily="49" charset="-122"/>
            </a:endParaRPr>
          </a:p>
          <a:p>
            <a:pPr marL="0" indent="0">
              <a:lnSpc>
                <a:spcPct val="150000"/>
              </a:lnSpc>
              <a:buNone/>
            </a:pPr>
            <a:r>
              <a:rPr lang="en-US" altLang="zh-CN" sz="2400" dirty="0"/>
              <a:t>——</a:t>
            </a:r>
            <a:r>
              <a:rPr lang="zh-CN" altLang="en-US" sz="2400" dirty="0"/>
              <a:t>超验的愤怒，激情，克里斯玛</a:t>
            </a:r>
            <a:r>
              <a:rPr lang="en-US" altLang="zh-CN" sz="2400" dirty="0"/>
              <a:t>(</a:t>
            </a:r>
            <a:r>
              <a:rPr lang="en-US" altLang="zh-CN" sz="2400" dirty="0" err="1"/>
              <a:t>Chrisma</a:t>
            </a:r>
            <a:r>
              <a:rPr lang="en-US" altLang="zh-CN" sz="2400" dirty="0"/>
              <a:t>)</a:t>
            </a:r>
            <a:r>
              <a:rPr lang="zh-CN" altLang="en-US" sz="2400" dirty="0"/>
              <a:t>与年轻人；新教徒；理性化与切事化</a:t>
            </a:r>
            <a:r>
              <a:rPr lang="zh-CN" altLang="zh-CN" sz="2400" dirty="0"/>
              <a:t>（</a:t>
            </a:r>
            <a:r>
              <a:rPr lang="en-US" altLang="zh-CN" sz="2400" dirty="0" err="1"/>
              <a:t>Versachlichung</a:t>
            </a:r>
            <a:r>
              <a:rPr lang="zh-CN" altLang="zh-CN" sz="2400" dirty="0"/>
              <a:t>）</a:t>
            </a:r>
            <a:r>
              <a:rPr lang="zh-CN" altLang="en-US" sz="2400" dirty="0"/>
              <a:t>；</a:t>
            </a:r>
            <a:endParaRPr lang="en-US" altLang="zh-CN" sz="2400" dirty="0"/>
          </a:p>
          <a:p>
            <a:pPr marL="0" indent="0">
              <a:lnSpc>
                <a:spcPct val="150000"/>
              </a:lnSpc>
              <a:buNone/>
            </a:pPr>
            <a:r>
              <a:rPr lang="en-US" altLang="zh-CN" sz="2400" dirty="0"/>
              <a:t> ——</a:t>
            </a:r>
            <a:r>
              <a:rPr lang="zh-CN" altLang="en-US" sz="2400" dirty="0"/>
              <a:t>此世的秩序与伦理要求，祖先崇拜，儒教士人阶层；没有出现切事化；家的重要性；礼到孝；</a:t>
            </a:r>
            <a:endParaRPr lang="en-US" altLang="zh-CN" sz="2400" dirty="0"/>
          </a:p>
          <a:p>
            <a:pPr marL="0" indent="0">
              <a:lnSpc>
                <a:spcPct val="150000"/>
              </a:lnSpc>
              <a:buNone/>
            </a:pPr>
            <a:r>
              <a:rPr lang="en-US" altLang="zh-CN" sz="2400" dirty="0"/>
              <a:t> </a:t>
            </a:r>
            <a:r>
              <a:rPr lang="zh-CN" altLang="en-US" sz="2400" dirty="0"/>
              <a:t>“基督教式的冲突，也就是发生在个人灵魂救赎之关注、与自然社会秩序之要求二者间的冲突，对如教徒而言是难以想象的。”</a:t>
            </a:r>
            <a:r>
              <a:rPr lang="en-US" altLang="zh-CN" sz="2400" dirty="0"/>
              <a:t>(282)</a:t>
            </a:r>
          </a:p>
          <a:p>
            <a:endParaRPr lang="zh-CN" altLang="en-US" dirty="0"/>
          </a:p>
        </p:txBody>
      </p:sp>
    </p:spTree>
    <p:extLst>
      <p:ext uri="{BB962C8B-B14F-4D97-AF65-F5344CB8AC3E}">
        <p14:creationId xmlns:p14="http://schemas.microsoft.com/office/powerpoint/2010/main" val="41442321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14542</TotalTime>
  <Words>2496</Words>
  <Application>Microsoft Office PowerPoint</Application>
  <PresentationFormat>宽屏</PresentationFormat>
  <Paragraphs>75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等线</vt:lpstr>
      <vt:lpstr>等线 Light</vt:lpstr>
      <vt:lpstr>华文宋体</vt:lpstr>
      <vt:lpstr>楷体</vt:lpstr>
      <vt:lpstr>宋体</vt:lpstr>
      <vt:lpstr>Arial</vt:lpstr>
      <vt:lpstr>Calibri</vt:lpstr>
      <vt:lpstr>Times New Roman</vt:lpstr>
      <vt:lpstr>Office 主题​​</vt:lpstr>
      <vt:lpstr>儒教与道教</vt:lpstr>
      <vt:lpstr>韦伯的宗教研究</vt:lpstr>
      <vt:lpstr>从国家政统上看， 中国是一个统一的家产官僚制国家</vt:lpstr>
      <vt:lpstr>封建与郡县</vt:lpstr>
      <vt:lpstr>法律与法理</vt:lpstr>
      <vt:lpstr>社会结构上看，农业和农民为主体，士人为精神气质的代表/担当者</vt:lpstr>
      <vt:lpstr>从理性主义的缺失…</vt:lpstr>
      <vt:lpstr>…到完全入世的俗人道德伦理</vt:lpstr>
      <vt:lpstr>中西比较</vt:lpstr>
      <vt:lpstr>天职观与君子不器；紧张感与天人合一</vt:lpstr>
      <vt:lpstr>从韦伯对中国文化的赞赏部分看韦伯的立场</vt:lpstr>
      <vt:lpstr>方法论与生活世界：有家与无家可归</vt:lpstr>
      <vt:lpstr>理性化与自由：从宗教社会学到  政治社会学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儒教与道教</dc:title>
  <dc:creator>dell</dc:creator>
  <cp:lastModifiedBy>dell</cp:lastModifiedBy>
  <cp:revision>52</cp:revision>
  <dcterms:created xsi:type="dcterms:W3CDTF">2020-11-19T09:31:35Z</dcterms:created>
  <dcterms:modified xsi:type="dcterms:W3CDTF">2024-11-27T00:04:37Z</dcterms:modified>
</cp:coreProperties>
</file>