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61" r:id="rId3"/>
    <p:sldId id="269" r:id="rId4"/>
    <p:sldId id="270" r:id="rId5"/>
    <p:sldId id="262" r:id="rId6"/>
    <p:sldId id="277" r:id="rId7"/>
    <p:sldId id="278" r:id="rId8"/>
    <p:sldId id="279" r:id="rId9"/>
    <p:sldId id="280" r:id="rId10"/>
    <p:sldId id="281" r:id="rId11"/>
    <p:sldId id="282" r:id="rId12"/>
    <p:sldId id="283" r:id="rId13"/>
    <p:sldId id="284" r:id="rId14"/>
    <p:sldId id="260" r:id="rId15"/>
    <p:sldId id="263" r:id="rId16"/>
    <p:sldId id="264" r:id="rId17"/>
    <p:sldId id="272" r:id="rId18"/>
    <p:sldId id="257" r:id="rId19"/>
    <p:sldId id="259" r:id="rId20"/>
    <p:sldId id="273" r:id="rId21"/>
    <p:sldId id="274" r:id="rId22"/>
    <p:sldId id="275" r:id="rId23"/>
    <p:sldId id="271" r:id="rId24"/>
    <p:sldId id="267" r:id="rId25"/>
    <p:sldId id="265" r:id="rId26"/>
    <p:sldId id="266" r:id="rId27"/>
    <p:sldId id="268" r:id="rId28"/>
    <p:sldId id="276"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485" y="4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D0BA05-C1A4-4BED-986E-567DB3F94314}" type="datetimeFigureOut">
              <a:rPr lang="zh-CN" altLang="en-US" smtClean="0"/>
              <a:t>2024/12/4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A70F05-37CC-4F3E-8BA7-7D8D5D8B034E}" type="slidenum">
              <a:rPr lang="zh-CN" altLang="en-US" smtClean="0"/>
              <a:t>‹#›</a:t>
            </a:fld>
            <a:endParaRPr lang="zh-CN" altLang="en-US"/>
          </a:p>
        </p:txBody>
      </p:sp>
    </p:spTree>
    <p:extLst>
      <p:ext uri="{BB962C8B-B14F-4D97-AF65-F5344CB8AC3E}">
        <p14:creationId xmlns:p14="http://schemas.microsoft.com/office/powerpoint/2010/main" val="292099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AF4F36E4-6D36-41CD-86BA-BCED0DAEAB1E}" type="datetime1">
              <a:rPr lang="en-CA" altLang="zh-CN" smtClean="0"/>
              <a:t>2024-12-04</a:t>
            </a:fld>
            <a:endParaRPr lang="en-CA"/>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CA"/>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6595A31F-699E-4155-A42C-1CF04D73D979}" type="slidenum">
              <a:rPr lang="en-CA" smtClean="0"/>
              <a:pPr/>
              <a:t>‹#›</a:t>
            </a:fld>
            <a:endParaRPr lang="en-CA"/>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02936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53D8C20-C501-4BA3-AC6B-0BB8207386B0}" type="datetime1">
              <a:rPr lang="en-CA" altLang="zh-CN" smtClean="0"/>
              <a:t>2024-12-04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95A31F-699E-4155-A42C-1CF04D73D979}" type="slidenum">
              <a:rPr lang="en-CA" smtClean="0"/>
              <a:pPr/>
              <a:t>‹#›</a:t>
            </a:fld>
            <a:endParaRPr lang="en-CA"/>
          </a:p>
        </p:txBody>
      </p:sp>
    </p:spTree>
    <p:extLst>
      <p:ext uri="{BB962C8B-B14F-4D97-AF65-F5344CB8AC3E}">
        <p14:creationId xmlns:p14="http://schemas.microsoft.com/office/powerpoint/2010/main" val="404772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1EBF319-0CB8-4E4C-AF9F-4F08B2D8FF63}" type="datetime1">
              <a:rPr lang="en-CA" altLang="zh-CN" smtClean="0"/>
              <a:t>2024-12-04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95A31F-699E-4155-A42C-1CF04D73D979}" type="slidenum">
              <a:rPr lang="en-CA" smtClean="0"/>
              <a:pPr/>
              <a:t>‹#›</a:t>
            </a:fld>
            <a:endParaRPr lang="en-CA"/>
          </a:p>
        </p:txBody>
      </p:sp>
    </p:spTree>
    <p:extLst>
      <p:ext uri="{BB962C8B-B14F-4D97-AF65-F5344CB8AC3E}">
        <p14:creationId xmlns:p14="http://schemas.microsoft.com/office/powerpoint/2010/main" val="329037493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A7C560-78FB-4205-9FBC-AA60E0B57A7A}" type="datetime1">
              <a:rPr lang="en-CA" altLang="zh-CN" smtClean="0"/>
              <a:t>2024-12-04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95A31F-699E-4155-A42C-1CF04D73D979}" type="slidenum">
              <a:rPr lang="en-CA" smtClean="0"/>
              <a:pPr/>
              <a:t>‹#›</a:t>
            </a:fld>
            <a:endParaRPr lang="en-CA"/>
          </a:p>
        </p:txBody>
      </p:sp>
    </p:spTree>
    <p:extLst>
      <p:ext uri="{BB962C8B-B14F-4D97-AF65-F5344CB8AC3E}">
        <p14:creationId xmlns:p14="http://schemas.microsoft.com/office/powerpoint/2010/main" val="220084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CBF7B7D7-AE6D-4420-B337-5CAE788DB2FD}" type="datetime1">
              <a:rPr lang="en-CA" altLang="zh-CN" smtClean="0"/>
              <a:t>2024-12-04</a:t>
            </a:fld>
            <a:endParaRPr lang="en-CA"/>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CA"/>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6595A31F-699E-4155-A42C-1CF04D73D979}" type="slidenum">
              <a:rPr lang="en-CA" smtClean="0"/>
              <a:pPr/>
              <a:t>‹#›</a:t>
            </a:fld>
            <a:endParaRPr lang="en-CA"/>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722120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677A7F6-F4AF-48F7-B3E1-277709C14DC0}" type="datetime1">
              <a:rPr lang="en-CA" altLang="zh-CN" smtClean="0"/>
              <a:t>2024-12-04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595A31F-699E-4155-A42C-1CF04D73D979}" type="slidenum">
              <a:rPr lang="en-CA" smtClean="0"/>
              <a:pPr/>
              <a:t>‹#›</a:t>
            </a:fld>
            <a:endParaRPr lang="en-CA"/>
          </a:p>
        </p:txBody>
      </p:sp>
    </p:spTree>
    <p:extLst>
      <p:ext uri="{BB962C8B-B14F-4D97-AF65-F5344CB8AC3E}">
        <p14:creationId xmlns:p14="http://schemas.microsoft.com/office/powerpoint/2010/main" val="184459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602D740-9AB3-4AE7-8800-26F587DFD225}" type="datetime1">
              <a:rPr lang="en-CA" altLang="zh-CN" smtClean="0"/>
              <a:t>2024-12-04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595A31F-699E-4155-A42C-1CF04D73D979}" type="slidenum">
              <a:rPr lang="en-CA" smtClean="0"/>
              <a:pPr/>
              <a:t>‹#›</a:t>
            </a:fld>
            <a:endParaRPr lang="en-CA"/>
          </a:p>
        </p:txBody>
      </p:sp>
    </p:spTree>
    <p:extLst>
      <p:ext uri="{BB962C8B-B14F-4D97-AF65-F5344CB8AC3E}">
        <p14:creationId xmlns:p14="http://schemas.microsoft.com/office/powerpoint/2010/main" val="4108622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8B10ADB-E90F-4F01-BAEB-6B3F96580BDB}" type="datetime1">
              <a:rPr lang="en-CA" altLang="zh-CN" smtClean="0"/>
              <a:t>2024-12-04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595A31F-699E-4155-A42C-1CF04D73D979}" type="slidenum">
              <a:rPr lang="en-CA" smtClean="0"/>
              <a:pPr/>
              <a:t>‹#›</a:t>
            </a:fld>
            <a:endParaRPr lang="en-CA"/>
          </a:p>
        </p:txBody>
      </p:sp>
    </p:spTree>
    <p:extLst>
      <p:ext uri="{BB962C8B-B14F-4D97-AF65-F5344CB8AC3E}">
        <p14:creationId xmlns:p14="http://schemas.microsoft.com/office/powerpoint/2010/main" val="3159334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D37DC-739D-47BC-A774-FDEE14BA922C}" type="datetime1">
              <a:rPr lang="en-CA" altLang="zh-CN" smtClean="0"/>
              <a:t>2024-12-04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595A31F-699E-4155-A42C-1CF04D73D979}" type="slidenum">
              <a:rPr lang="en-CA" smtClean="0"/>
              <a:pPr/>
              <a:t>‹#›</a:t>
            </a:fld>
            <a:endParaRPr lang="en-CA"/>
          </a:p>
        </p:txBody>
      </p:sp>
    </p:spTree>
    <p:extLst>
      <p:ext uri="{BB962C8B-B14F-4D97-AF65-F5344CB8AC3E}">
        <p14:creationId xmlns:p14="http://schemas.microsoft.com/office/powerpoint/2010/main" val="155978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B28CA32C-0639-4A78-8D36-B372C140CE2C}" type="datetime1">
              <a:rPr lang="en-CA" altLang="zh-CN" smtClean="0"/>
              <a:t>2024-12-04</a:t>
            </a:fld>
            <a:endParaRPr lang="en-CA"/>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6595A31F-699E-4155-A42C-1CF04D73D979}" type="slidenum">
              <a:rPr lang="en-CA" smtClean="0"/>
              <a:pPr/>
              <a:t>‹#›</a:t>
            </a:fld>
            <a:endParaRPr lang="en-CA"/>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9547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2478FDD8-7305-4919-9A30-C003511570E2}" type="datetime1">
              <a:rPr lang="en-CA" altLang="zh-CN" smtClean="0"/>
              <a:t>2024-12-04</a:t>
            </a:fld>
            <a:endParaRPr lang="en-CA"/>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6595A31F-699E-4155-A42C-1CF04D73D979}" type="slidenum">
              <a:rPr lang="en-CA" smtClean="0"/>
              <a:pPr/>
              <a:t>‹#›</a:t>
            </a:fld>
            <a:endParaRPr lang="en-CA"/>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036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31EBF319-0CB8-4E4C-AF9F-4F08B2D8FF63}" type="datetime1">
              <a:rPr lang="en-CA" altLang="zh-CN" smtClean="0"/>
              <a:t>2024-12-04</a:t>
            </a:fld>
            <a:endParaRPr lang="en-CA"/>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CA"/>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6595A31F-699E-4155-A42C-1CF04D73D979}" type="slidenum">
              <a:rPr lang="en-CA" smtClean="0"/>
              <a:pPr/>
              <a:t>‹#›</a:t>
            </a:fld>
            <a:endParaRPr lang="en-CA"/>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1333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l"/>
            <a:r>
              <a:rPr lang="zh-CN" altLang="en-US" sz="2800" dirty="0"/>
              <a:t>马克斯</a:t>
            </a:r>
            <a:r>
              <a:rPr lang="en-US" altLang="zh-CN" sz="2800" dirty="0"/>
              <a:t>·</a:t>
            </a:r>
            <a:r>
              <a:rPr lang="zh-CN" altLang="en-US" sz="2800" dirty="0"/>
              <a:t>韦伯之四</a:t>
            </a:r>
            <a:br>
              <a:rPr lang="en-US" altLang="zh-CN" dirty="0"/>
            </a:br>
            <a:r>
              <a:rPr lang="en-US" altLang="zh-CN" dirty="0"/>
              <a:t>          </a:t>
            </a:r>
            <a:r>
              <a:rPr lang="zh-CN" altLang="en-US" dirty="0"/>
              <a:t>学术与政治</a:t>
            </a:r>
            <a:endParaRPr lang="en-CA" dirty="0"/>
          </a:p>
        </p:txBody>
      </p:sp>
      <p:sp>
        <p:nvSpPr>
          <p:cNvPr id="3" name="副标题 2"/>
          <p:cNvSpPr>
            <a:spLocks noGrp="1"/>
          </p:cNvSpPr>
          <p:nvPr>
            <p:ph type="subTitle" idx="1"/>
          </p:nvPr>
        </p:nvSpPr>
        <p:spPr/>
        <p:txBody>
          <a:bodyPr/>
          <a:lstStyle/>
          <a:p>
            <a:r>
              <a:rPr lang="en-US" dirty="0"/>
              <a:t>Mind you, the devil is old; so grow old to understand him</a:t>
            </a:r>
          </a:p>
          <a:p>
            <a:r>
              <a:rPr lang="en-US" dirty="0"/>
              <a:t>       ----W</a:t>
            </a:r>
            <a:r>
              <a:rPr lang="en-US" altLang="zh-CN" dirty="0"/>
              <a:t>eber</a:t>
            </a:r>
            <a:endParaRPr lang="en-CA" dirty="0"/>
          </a:p>
        </p:txBody>
      </p:sp>
      <p:sp>
        <p:nvSpPr>
          <p:cNvPr id="4" name="灯片编号占位符 3"/>
          <p:cNvSpPr>
            <a:spLocks noGrp="1"/>
          </p:cNvSpPr>
          <p:nvPr>
            <p:ph type="sldNum" sz="quarter" idx="12"/>
          </p:nvPr>
        </p:nvSpPr>
        <p:spPr/>
        <p:txBody>
          <a:bodyPr/>
          <a:lstStyle/>
          <a:p>
            <a:fld id="{6595A31F-699E-4155-A42C-1CF04D73D979}" type="slidenum">
              <a:rPr lang="en-CA" smtClean="0"/>
              <a:pPr/>
              <a:t>1</a:t>
            </a:fld>
            <a:endParaRPr lang="en-C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0A4F5-5B08-4132-97D2-2E2C513AD487}"/>
              </a:ext>
            </a:extLst>
          </p:cNvPr>
          <p:cNvSpPr>
            <a:spLocks noGrp="1"/>
          </p:cNvSpPr>
          <p:nvPr>
            <p:ph type="title"/>
          </p:nvPr>
        </p:nvSpPr>
        <p:spPr>
          <a:xfrm>
            <a:off x="539552" y="188640"/>
            <a:ext cx="8302286" cy="725749"/>
          </a:xfrm>
        </p:spPr>
        <p:txBody>
          <a:bodyPr>
            <a:normAutofit/>
          </a:bodyPr>
          <a:lstStyle/>
          <a:p>
            <a:r>
              <a:rPr lang="en-US" altLang="zh-CN" sz="2700" dirty="0">
                <a:latin typeface="宋体" panose="02010600030101010101" pitchFamily="2" charset="-122"/>
                <a:ea typeface="宋体" panose="02010600030101010101" pitchFamily="2" charset="-122"/>
              </a:rPr>
              <a:t>3.</a:t>
            </a:r>
            <a:r>
              <a:rPr lang="zh-CN" altLang="en-US" sz="2700" dirty="0">
                <a:latin typeface="宋体" panose="02010600030101010101" pitchFamily="2" charset="-122"/>
                <a:ea typeface="宋体" panose="02010600030101010101" pitchFamily="2" charset="-122"/>
              </a:rPr>
              <a:t>科学永远被超越的命运</a:t>
            </a:r>
            <a:endParaRPr lang="zh-CN" altLang="en-US" sz="2700" dirty="0"/>
          </a:p>
        </p:txBody>
      </p:sp>
      <p:sp>
        <p:nvSpPr>
          <p:cNvPr id="3" name="内容占位符 2">
            <a:extLst>
              <a:ext uri="{FF2B5EF4-FFF2-40B4-BE49-F238E27FC236}">
                <a16:creationId xmlns:a16="http://schemas.microsoft.com/office/drawing/2014/main" id="{F1F60FA9-1561-4666-9097-A49B60B81993}"/>
              </a:ext>
            </a:extLst>
          </p:cNvPr>
          <p:cNvSpPr>
            <a:spLocks noGrp="1"/>
          </p:cNvSpPr>
          <p:nvPr>
            <p:ph idx="1"/>
          </p:nvPr>
        </p:nvSpPr>
        <p:spPr>
          <a:xfrm>
            <a:off x="373835" y="1052736"/>
            <a:ext cx="8770165" cy="5688632"/>
          </a:xfrm>
        </p:spPr>
        <p:txBody>
          <a:bodyPr>
            <a:noAutofit/>
          </a:bodyPr>
          <a:lstStyle/>
          <a:p>
            <a:pPr>
              <a:lnSpc>
                <a:spcPct val="150000"/>
              </a:lnSpc>
            </a:pPr>
            <a:r>
              <a:rPr lang="zh-CN" altLang="zh-CN" sz="1800" dirty="0">
                <a:latin typeface="宋体" panose="02010600030101010101" pitchFamily="2" charset="-122"/>
                <a:ea typeface="宋体" panose="02010600030101010101" pitchFamily="2" charset="-122"/>
              </a:rPr>
              <a:t>科学的特质与新教徒的特质极为类似</a:t>
            </a:r>
            <a:r>
              <a:rPr lang="zh-CN" altLang="en-US" sz="1800" dirty="0">
                <a:latin typeface="宋体" panose="02010600030101010101" pitchFamily="2" charset="-122"/>
                <a:ea typeface="宋体" panose="02010600030101010101" pitchFamily="2" charset="-122"/>
              </a:rPr>
              <a:t>，无知的状态与献身精神</a:t>
            </a:r>
            <a:endParaRPr lang="en-US" altLang="zh-CN" sz="1800" dirty="0">
              <a:latin typeface="宋体" panose="02010600030101010101" pitchFamily="2" charset="-122"/>
              <a:ea typeface="宋体" panose="02010600030101010101" pitchFamily="2" charset="-122"/>
            </a:endParaRPr>
          </a:p>
          <a:p>
            <a:pPr>
              <a:lnSpc>
                <a:spcPct val="150000"/>
              </a:lnSpc>
            </a:pPr>
            <a:r>
              <a:rPr lang="zh-CN" altLang="zh-CN" sz="1800" dirty="0"/>
              <a:t>正如在新教教徒那里，知识本身并不重要，重要的是思的逻辑性和相应的行动，在科学家这里，永恒不在于做出某种流传百世的研究，而在于严肃认真地履行科学研究这一天职本身。</a:t>
            </a:r>
            <a:endParaRPr lang="en-US" altLang="zh-CN" sz="1800" dirty="0"/>
          </a:p>
          <a:p>
            <a:pPr>
              <a:lnSpc>
                <a:spcPct val="150000"/>
              </a:lnSpc>
            </a:pPr>
            <a:r>
              <a:rPr lang="zh-CN" altLang="zh-CN" sz="1800" dirty="0"/>
              <a:t>和新教伦理的要求一样，每一个当下的科学成就，其命运都在于被超越。要成为一名真正的科学家，就必须要随时随地反省并审视自己的工作。这一不断自我反思和怀疑的过程，使得科学家要像清教徒一样，终其一生，随时都保持紧张感。</a:t>
            </a:r>
            <a:endParaRPr lang="en-US" altLang="zh-CN" sz="1800" dirty="0"/>
          </a:p>
          <a:p>
            <a:pPr>
              <a:lnSpc>
                <a:spcPct val="150000"/>
              </a:lnSpc>
            </a:pPr>
            <a:r>
              <a:rPr lang="zh-CN" altLang="zh-CN" sz="1800" dirty="0"/>
              <a:t>不仅如此，科学研究本身的特质要求我们必须承认、甚至期待他人超过自己的工作——这一过程永无止境。科学家以追求知识这一行动本身为目的，前提必然是承认并满足于一种无知的状态。在科学研究中，知识本身更像是一种证明。这一证明的特点是需要不断的再证明：科学的基本特征是不断推陈出新。</a:t>
            </a:r>
            <a:endParaRPr lang="zh-CN" altLang="en-US" sz="1800" dirty="0"/>
          </a:p>
        </p:txBody>
      </p:sp>
    </p:spTree>
    <p:extLst>
      <p:ext uri="{BB962C8B-B14F-4D97-AF65-F5344CB8AC3E}">
        <p14:creationId xmlns:p14="http://schemas.microsoft.com/office/powerpoint/2010/main" val="550450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F65E21-AC98-4807-B6D4-AAD99593AEDE}"/>
              </a:ext>
            </a:extLst>
          </p:cNvPr>
          <p:cNvSpPr>
            <a:spLocks noGrp="1"/>
          </p:cNvSpPr>
          <p:nvPr>
            <p:ph type="title"/>
          </p:nvPr>
        </p:nvSpPr>
        <p:spPr>
          <a:xfrm>
            <a:off x="827584" y="188640"/>
            <a:ext cx="7200900" cy="654968"/>
          </a:xfrm>
        </p:spPr>
        <p:txBody>
          <a:bodyPr>
            <a:normAutofit/>
          </a:bodyPr>
          <a:lstStyle/>
          <a:p>
            <a:r>
              <a:rPr lang="en-US" altLang="zh-CN" sz="2700" dirty="0">
                <a:latin typeface="宋体" panose="02010600030101010101" pitchFamily="2" charset="-122"/>
                <a:ea typeface="宋体" panose="02010600030101010101" pitchFamily="2" charset="-122"/>
              </a:rPr>
              <a:t>4. </a:t>
            </a:r>
            <a:r>
              <a:rPr lang="zh-CN" altLang="en-US" sz="2700" dirty="0">
                <a:latin typeface="宋体" panose="02010600030101010101" pitchFamily="2" charset="-122"/>
                <a:ea typeface="宋体" panose="02010600030101010101" pitchFamily="2" charset="-122"/>
              </a:rPr>
              <a:t>科学无意义，也无法告诉我们世界的意义</a:t>
            </a:r>
            <a:endParaRPr lang="zh-CN" altLang="en-US" sz="2700" dirty="0"/>
          </a:p>
        </p:txBody>
      </p:sp>
      <p:sp>
        <p:nvSpPr>
          <p:cNvPr id="3" name="内容占位符 2">
            <a:extLst>
              <a:ext uri="{FF2B5EF4-FFF2-40B4-BE49-F238E27FC236}">
                <a16:creationId xmlns:a16="http://schemas.microsoft.com/office/drawing/2014/main" id="{99DF125C-0BEA-464A-9F2B-BC912E3C8295}"/>
              </a:ext>
            </a:extLst>
          </p:cNvPr>
          <p:cNvSpPr>
            <a:spLocks noGrp="1"/>
          </p:cNvSpPr>
          <p:nvPr>
            <p:ph idx="1"/>
          </p:nvPr>
        </p:nvSpPr>
        <p:spPr>
          <a:xfrm>
            <a:off x="539552" y="908720"/>
            <a:ext cx="8496944" cy="5760640"/>
          </a:xfrm>
        </p:spPr>
        <p:txBody>
          <a:bodyPr>
            <a:normAutofit fontScale="85000" lnSpcReduction="10000"/>
          </a:bodyPr>
          <a:lstStyle/>
          <a:p>
            <a:pPr>
              <a:lnSpc>
                <a:spcPct val="150000"/>
              </a:lnSpc>
            </a:pPr>
            <a:r>
              <a:rPr lang="zh-CN" altLang="zh-CN" dirty="0"/>
              <a:t>在西方文明的开端，柏拉图在《理想国》中所做的，是通过逻辑概念把握人。这一做法洋溢着“充满激情的欢欣”，是有血肉的。</a:t>
            </a:r>
            <a:endParaRPr lang="en-US" altLang="zh-CN" dirty="0"/>
          </a:p>
          <a:p>
            <a:pPr>
              <a:lnSpc>
                <a:spcPct val="150000"/>
              </a:lnSpc>
            </a:pPr>
            <a:r>
              <a:rPr lang="zh-CN" altLang="zh-CN" dirty="0"/>
              <a:t>现代科学研究，已经建立在了概念的基础上：“科学的思想图景是通过人为抽象建立的一个彼岸王国，这一抽象凭着自己瘦骨嶙峋的双手，企图把握血肉饱满的真实生活，却从未成功地捕捉到它。”</a:t>
            </a:r>
            <a:endParaRPr lang="en-US" altLang="zh-CN" dirty="0"/>
          </a:p>
          <a:p>
            <a:pPr>
              <a:lnSpc>
                <a:spcPct val="150000"/>
              </a:lnSpc>
            </a:pPr>
            <a:r>
              <a:rPr lang="zh-CN" altLang="zh-CN" dirty="0"/>
              <a:t>对希腊人来说，思想和现实之间无甚差别，所以，“思想彻头彻尾是政治性的”。韦伯认为，“这一问题最为重要”。这是今天的学者所无法理解的科学的本来面貌。</a:t>
            </a:r>
            <a:endParaRPr lang="en-US" altLang="zh-CN" dirty="0"/>
          </a:p>
          <a:p>
            <a:pPr>
              <a:lnSpc>
                <a:spcPct val="150000"/>
              </a:lnSpc>
            </a:pPr>
            <a:r>
              <a:rPr lang="en-US" altLang="zh-CN" dirty="0"/>
              <a:t>  </a:t>
            </a:r>
            <a:r>
              <a:rPr lang="zh-CN" altLang="zh-CN" dirty="0"/>
              <a:t>正如当初清教徒们通过“预定论”否定了得知救赎之可能一样，科学不仅在获知世界这一方面无知而且以这一无知为自我要求。通过这一否定，韦伯将科学描绘成为了与科学工作者本人毫不相干的一种形象：对于科学家而言，科学不仅是世俗劳动，更是清教徒式劳动。</a:t>
            </a:r>
            <a:endParaRPr lang="en-US" altLang="zh-CN" dirty="0">
              <a:latin typeface="宋体" panose="02010600030101010101" pitchFamily="2" charset="-122"/>
              <a:ea typeface="宋体" panose="02010600030101010101" pitchFamily="2" charset="-122"/>
            </a:endParaRPr>
          </a:p>
          <a:p>
            <a:pPr>
              <a:lnSpc>
                <a:spcPct val="150000"/>
              </a:lnSpc>
            </a:pPr>
            <a:r>
              <a:rPr lang="zh-CN" altLang="zh-CN" dirty="0"/>
              <a:t>“今天如果自然科学有何自身使命的话，也是要将存在世界的‘意义’这样的信念连根铲除。”</a:t>
            </a:r>
            <a:endParaRPr lang="en-US" altLang="zh-CN"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1616235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B8927-762A-4772-BE62-87C565AC4C86}"/>
              </a:ext>
            </a:extLst>
          </p:cNvPr>
          <p:cNvSpPr>
            <a:spLocks noGrp="1"/>
          </p:cNvSpPr>
          <p:nvPr>
            <p:ph type="title"/>
          </p:nvPr>
        </p:nvSpPr>
        <p:spPr>
          <a:xfrm>
            <a:off x="1024441" y="335632"/>
            <a:ext cx="6999684" cy="654968"/>
          </a:xfrm>
        </p:spPr>
        <p:txBody>
          <a:bodyPr>
            <a:normAutofit/>
          </a:bodyPr>
          <a:lstStyle/>
          <a:p>
            <a:r>
              <a:rPr lang="zh-CN" altLang="en-US" sz="3600" dirty="0">
                <a:latin typeface="宋体" panose="02010600030101010101" pitchFamily="2" charset="-122"/>
                <a:ea typeface="宋体" panose="02010600030101010101" pitchFamily="2" charset="-122"/>
              </a:rPr>
              <a:t>诸神之争与科学家的英雄伦理</a:t>
            </a:r>
            <a:endParaRPr lang="zh-CN" altLang="en-US" sz="3600" dirty="0"/>
          </a:p>
        </p:txBody>
      </p:sp>
      <p:sp>
        <p:nvSpPr>
          <p:cNvPr id="3" name="内容占位符 2">
            <a:extLst>
              <a:ext uri="{FF2B5EF4-FFF2-40B4-BE49-F238E27FC236}">
                <a16:creationId xmlns:a16="http://schemas.microsoft.com/office/drawing/2014/main" id="{D1AE1D1F-313D-4569-8657-2097FD90328F}"/>
              </a:ext>
            </a:extLst>
          </p:cNvPr>
          <p:cNvSpPr>
            <a:spLocks noGrp="1"/>
          </p:cNvSpPr>
          <p:nvPr>
            <p:ph idx="1"/>
          </p:nvPr>
        </p:nvSpPr>
        <p:spPr>
          <a:xfrm>
            <a:off x="1028700" y="1340768"/>
            <a:ext cx="7791772" cy="4896544"/>
          </a:xfrm>
        </p:spPr>
        <p:txBody>
          <a:bodyPr>
            <a:normAutofit/>
          </a:bodyPr>
          <a:lstStyle/>
          <a:p>
            <a:pPr marL="0" indent="0">
              <a:lnSpc>
                <a:spcPct val="150000"/>
              </a:lnSpc>
              <a:buNone/>
            </a:pPr>
            <a:r>
              <a:rPr lang="en-US" altLang="zh-CN" dirty="0"/>
              <a:t>——</a:t>
            </a:r>
            <a:r>
              <a:rPr lang="zh-CN" altLang="zh-CN" dirty="0"/>
              <a:t>在此种时代里，对于学者，我们只能要求他具有理智上的诚实</a:t>
            </a:r>
            <a:r>
              <a:rPr lang="zh-CN" altLang="en-US" dirty="0"/>
              <a:t>；</a:t>
            </a:r>
            <a:endParaRPr lang="en-US" altLang="zh-CN" dirty="0"/>
          </a:p>
          <a:p>
            <a:pPr marL="0" indent="0">
              <a:lnSpc>
                <a:spcPct val="150000"/>
              </a:lnSpc>
              <a:buNone/>
            </a:pPr>
            <a:r>
              <a:rPr lang="en-US" altLang="zh-CN" dirty="0"/>
              <a:t>——</a:t>
            </a:r>
            <a:r>
              <a:rPr lang="zh-CN" altLang="zh-CN" dirty="0"/>
              <a:t>韦伯要求以充沛的激情“严肃地直面我们时代的命运”</a:t>
            </a:r>
            <a:r>
              <a:rPr lang="zh-CN" altLang="en-US" dirty="0"/>
              <a:t>：诸神之争；</a:t>
            </a:r>
            <a:endParaRPr lang="en-US" altLang="zh-CN" dirty="0"/>
          </a:p>
          <a:p>
            <a:pPr marL="0" indent="0">
              <a:lnSpc>
                <a:spcPct val="150000"/>
              </a:lnSpc>
              <a:buNone/>
            </a:pPr>
            <a:r>
              <a:rPr lang="zh-CN" altLang="zh-CN" dirty="0"/>
              <a:t>“我们文化的命运就是</a:t>
            </a:r>
            <a:r>
              <a:rPr lang="en-US" altLang="zh-CN" dirty="0"/>
              <a:t>——</a:t>
            </a:r>
            <a:r>
              <a:rPr lang="zh-CN" altLang="zh-CN" dirty="0"/>
              <a:t>虽然千百年来，我们一直有意无意地以基督教伦理宏伟的激情作为生活的最终取向，这一直蒙蔽着我们的双眼；但千百年后，我们重新更加清楚地意识到诸神之争的处境。”</a:t>
            </a:r>
            <a:endParaRPr lang="en-US" altLang="zh-CN"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1853641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2DA37-B369-4BB8-BAAC-7676F018ACA0}"/>
              </a:ext>
            </a:extLst>
          </p:cNvPr>
          <p:cNvSpPr>
            <a:spLocks noGrp="1"/>
          </p:cNvSpPr>
          <p:nvPr>
            <p:ph type="title"/>
          </p:nvPr>
        </p:nvSpPr>
        <p:spPr/>
        <p:txBody>
          <a:bodyPr/>
          <a:lstStyle/>
          <a:p>
            <a:r>
              <a:rPr lang="zh-CN" altLang="en-US" dirty="0"/>
              <a:t>头脑的清明与献身的激情</a:t>
            </a:r>
          </a:p>
        </p:txBody>
      </p:sp>
      <p:sp>
        <p:nvSpPr>
          <p:cNvPr id="3" name="内容占位符 2">
            <a:extLst>
              <a:ext uri="{FF2B5EF4-FFF2-40B4-BE49-F238E27FC236}">
                <a16:creationId xmlns:a16="http://schemas.microsoft.com/office/drawing/2014/main" id="{B2B323AF-DA35-40E6-884D-30467CE6ED89}"/>
              </a:ext>
            </a:extLst>
          </p:cNvPr>
          <p:cNvSpPr>
            <a:spLocks noGrp="1"/>
          </p:cNvSpPr>
          <p:nvPr>
            <p:ph idx="1"/>
          </p:nvPr>
        </p:nvSpPr>
        <p:spPr>
          <a:xfrm>
            <a:off x="628650" y="1772816"/>
            <a:ext cx="8263830" cy="4824536"/>
          </a:xfrm>
        </p:spPr>
        <p:txBody>
          <a:bodyPr>
            <a:normAutofit/>
          </a:bodyPr>
          <a:lstStyle/>
          <a:p>
            <a:pPr>
              <a:lnSpc>
                <a:spcPct val="150000"/>
              </a:lnSpc>
            </a:pPr>
            <a:r>
              <a:rPr lang="zh-CN" altLang="zh-CN" sz="1800" dirty="0">
                <a:latin typeface="宋体" panose="02010600030101010101" pitchFamily="2" charset="-122"/>
                <a:ea typeface="宋体" panose="02010600030101010101" pitchFamily="2" charset="-122"/>
              </a:rPr>
              <a:t>科学可以提供给学者的，仅仅是头脑的“清明（</a:t>
            </a:r>
            <a:r>
              <a:rPr lang="en-US" altLang="zh-CN" sz="1800" dirty="0" err="1">
                <a:latin typeface="宋体" panose="02010600030101010101" pitchFamily="2" charset="-122"/>
                <a:ea typeface="宋体" panose="02010600030101010101" pitchFamily="2" charset="-122"/>
              </a:rPr>
              <a:t>Klarheit</a:t>
            </a:r>
            <a:r>
              <a:rPr lang="zh-CN" altLang="zh-CN"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a:lnSpc>
                <a:spcPct val="150000"/>
              </a:lnSpc>
            </a:pPr>
            <a:r>
              <a:rPr lang="zh-CN" altLang="zh-CN" sz="1800" dirty="0">
                <a:latin typeface="宋体" panose="02010600030101010101" pitchFamily="2" charset="-122"/>
                <a:ea typeface="宋体" panose="02010600030101010101" pitchFamily="2" charset="-122"/>
              </a:rPr>
              <a:t>将禁欲主义延伸到教学领域，对于一名学者来说，正是责任感的体现，本身就是一种道德行为</a:t>
            </a:r>
            <a:r>
              <a:rPr lang="zh-CN" altLang="en-US" sz="1800" dirty="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对于科学家来说，“在教室里面，唯一有效的品德就是朴实的理智诚实”</a:t>
            </a:r>
            <a:endParaRPr lang="en-US" altLang="zh-CN" sz="1800" dirty="0">
              <a:latin typeface="宋体" panose="02010600030101010101" pitchFamily="2" charset="-122"/>
              <a:ea typeface="宋体" panose="02010600030101010101" pitchFamily="2" charset="-122"/>
            </a:endParaRPr>
          </a:p>
          <a:p>
            <a:pPr>
              <a:lnSpc>
                <a:spcPct val="150000"/>
              </a:lnSpc>
            </a:pPr>
            <a:r>
              <a:rPr lang="zh-CN" altLang="zh-CN" sz="1800" dirty="0">
                <a:latin typeface="宋体" panose="02010600030101010101" pitchFamily="2" charset="-122"/>
                <a:ea typeface="宋体" panose="02010600030101010101" pitchFamily="2" charset="-122"/>
              </a:rPr>
              <a:t>如何面对这一自己解决重大意义问题的重负，韦伯的答案是，投入到当下的工作中去，献身于其中。这是实现天职的简单要求。</a:t>
            </a:r>
            <a:endParaRPr lang="en-US" altLang="zh-CN" sz="1800" dirty="0">
              <a:latin typeface="宋体" panose="02010600030101010101" pitchFamily="2" charset="-122"/>
              <a:ea typeface="宋体" panose="02010600030101010101" pitchFamily="2" charset="-122"/>
            </a:endParaRPr>
          </a:p>
          <a:p>
            <a:pPr>
              <a:lnSpc>
                <a:spcPct val="150000"/>
              </a:lnSpc>
            </a:pPr>
            <a:r>
              <a:rPr lang="zh-CN" altLang="zh-CN" sz="1800" dirty="0">
                <a:latin typeface="宋体" panose="02010600030101010101" pitchFamily="2" charset="-122"/>
                <a:ea typeface="宋体" panose="02010600030101010101" pitchFamily="2" charset="-122"/>
              </a:rPr>
              <a:t>清教徒的精神分裂症状，同样完全体现在了同为世纪孤儿的以科学作为天职的知识分子身上。激情与纪律之合二为一，无意义与学术，禁欲主义式工作与谋生，理性与非理性之紧密结合</a:t>
            </a:r>
            <a:r>
              <a:rPr lang="en-US" altLang="zh-CN" sz="1800" dirty="0">
                <a:latin typeface="宋体" panose="02010600030101010101" pitchFamily="2" charset="-122"/>
                <a:ea typeface="宋体" panose="02010600030101010101" pitchFamily="2" charset="-122"/>
              </a:rPr>
              <a:t>.</a:t>
            </a:r>
          </a:p>
          <a:p>
            <a:endParaRPr lang="zh-CN" altLang="en-US" dirty="0"/>
          </a:p>
        </p:txBody>
      </p:sp>
    </p:spTree>
    <p:extLst>
      <p:ext uri="{BB962C8B-B14F-4D97-AF65-F5344CB8AC3E}">
        <p14:creationId xmlns:p14="http://schemas.microsoft.com/office/powerpoint/2010/main" val="2048772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0922" y="188640"/>
            <a:ext cx="7200900" cy="1485900"/>
          </a:xfrm>
        </p:spPr>
        <p:txBody>
          <a:bodyPr>
            <a:normAutofit/>
          </a:bodyPr>
          <a:lstStyle/>
          <a:p>
            <a:r>
              <a:rPr lang="zh-CN" altLang="en-US" sz="3600" dirty="0"/>
              <a:t>总之：科学的命运与天职</a:t>
            </a:r>
            <a:endParaRPr lang="en-CA" sz="3600" dirty="0"/>
          </a:p>
        </p:txBody>
      </p:sp>
      <p:sp>
        <p:nvSpPr>
          <p:cNvPr id="3" name="内容占位符 2"/>
          <p:cNvSpPr>
            <a:spLocks noGrp="1"/>
          </p:cNvSpPr>
          <p:nvPr>
            <p:ph sz="half" idx="1"/>
          </p:nvPr>
        </p:nvSpPr>
        <p:spPr>
          <a:xfrm>
            <a:off x="491754" y="1143552"/>
            <a:ext cx="5760640" cy="5688632"/>
          </a:xfrm>
        </p:spPr>
        <p:txBody>
          <a:bodyPr>
            <a:normAutofit fontScale="32500" lnSpcReduction="20000"/>
          </a:bodyPr>
          <a:lstStyle/>
          <a:p>
            <a:pPr>
              <a:lnSpc>
                <a:spcPct val="120000"/>
              </a:lnSpc>
            </a:pPr>
            <a:r>
              <a:rPr lang="zh-CN" altLang="en-US" sz="6000" dirty="0"/>
              <a:t>韦伯的冷峻预言摧毁听惯革命演讲的学子的幻觉；</a:t>
            </a:r>
            <a:endParaRPr lang="en-US" altLang="zh-CN" sz="6000" dirty="0"/>
          </a:p>
          <a:p>
            <a:pPr>
              <a:lnSpc>
                <a:spcPct val="120000"/>
              </a:lnSpc>
            </a:pPr>
            <a:r>
              <a:rPr lang="zh-CN" altLang="en-US" sz="6000" dirty="0"/>
              <a:t> 理智化和理性化的增进，所带来的职业不确定性</a:t>
            </a:r>
            <a:r>
              <a:rPr lang="en-US" altLang="zh-CN" sz="6000" dirty="0"/>
              <a:t>&amp;</a:t>
            </a:r>
            <a:r>
              <a:rPr lang="zh-CN" altLang="en-US" sz="6000" dirty="0"/>
              <a:t>科学无法把握世界；</a:t>
            </a:r>
            <a:endParaRPr lang="en-CA" altLang="zh-CN" sz="3600" dirty="0"/>
          </a:p>
          <a:p>
            <a:pPr>
              <a:lnSpc>
                <a:spcPct val="120000"/>
              </a:lnSpc>
            </a:pPr>
            <a:r>
              <a:rPr lang="zh-CN" altLang="en-US" sz="6000" dirty="0"/>
              <a:t>科学的命运和真正意义首先在于被超越</a:t>
            </a:r>
            <a:r>
              <a:rPr lang="en-US" altLang="zh-CN" sz="6000" dirty="0"/>
              <a:t>—</a:t>
            </a:r>
            <a:r>
              <a:rPr lang="zh-CN" altLang="en-US" sz="6000" dirty="0"/>
              <a:t>各领风骚十几年；</a:t>
            </a:r>
          </a:p>
          <a:p>
            <a:pPr>
              <a:lnSpc>
                <a:spcPct val="120000"/>
              </a:lnSpc>
            </a:pPr>
            <a:r>
              <a:rPr lang="zh-CN" altLang="en-US" sz="6000" dirty="0"/>
              <a:t>以学术为业者须摆脱幻觉。学者不是先知，学术并非“人生指南”。韦伯引托尔斯泰：学术本身不能解答“我们应当做什么？我们应当如何生活”。</a:t>
            </a:r>
            <a:endParaRPr lang="en-US" altLang="zh-CN" sz="6000" dirty="0"/>
          </a:p>
          <a:p>
            <a:pPr>
              <a:lnSpc>
                <a:spcPct val="120000"/>
              </a:lnSpc>
            </a:pPr>
            <a:r>
              <a:rPr lang="zh-CN" altLang="en-US" sz="6000" dirty="0"/>
              <a:t>科学无法解决人生的意义问题。且从事科学必须要在以上冷峻前提下进行。</a:t>
            </a:r>
            <a:endParaRPr lang="en-US" altLang="zh-CN" sz="6000" dirty="0"/>
          </a:p>
          <a:p>
            <a:pPr marL="0" indent="0">
              <a:lnSpc>
                <a:spcPct val="120000"/>
              </a:lnSpc>
              <a:buNone/>
            </a:pPr>
            <a:endParaRPr lang="en-US" altLang="zh-CN" sz="6000" dirty="0"/>
          </a:p>
          <a:p>
            <a:pPr marL="0" indent="0">
              <a:lnSpc>
                <a:spcPct val="120000"/>
              </a:lnSpc>
              <a:buNone/>
            </a:pPr>
            <a:r>
              <a:rPr lang="en-US" altLang="zh-CN" sz="6000" dirty="0"/>
              <a:t>——《</a:t>
            </a:r>
            <a:r>
              <a:rPr lang="zh-CN" altLang="en-US" sz="6000" dirty="0"/>
              <a:t>坎特伯雷故事集</a:t>
            </a:r>
            <a:r>
              <a:rPr lang="en-US" altLang="zh-CN" sz="6000" dirty="0"/>
              <a:t>》</a:t>
            </a:r>
            <a:r>
              <a:rPr lang="zh-CN" altLang="en-US" sz="6000" dirty="0"/>
              <a:t>中的朝圣者；</a:t>
            </a:r>
          </a:p>
        </p:txBody>
      </p:sp>
      <p:pic>
        <p:nvPicPr>
          <p:cNvPr id="5" name="内容占位符 8" descr="坎特伯雷故事集.jpg"/>
          <p:cNvPicPr>
            <a:picLocks noGrp="1" noChangeAspect="1"/>
          </p:cNvPicPr>
          <p:nvPr>
            <p:ph sz="half" idx="2"/>
          </p:nvPr>
        </p:nvPicPr>
        <p:blipFill>
          <a:blip r:embed="rId2" cstate="print"/>
          <a:stretch>
            <a:fillRect/>
          </a:stretch>
        </p:blipFill>
        <p:spPr>
          <a:xfrm>
            <a:off x="6223505" y="476672"/>
            <a:ext cx="2959312" cy="5006171"/>
          </a:xfrm>
        </p:spPr>
      </p:pic>
      <p:sp>
        <p:nvSpPr>
          <p:cNvPr id="4" name="灯片编号占位符 3"/>
          <p:cNvSpPr>
            <a:spLocks noGrp="1"/>
          </p:cNvSpPr>
          <p:nvPr>
            <p:ph type="sldNum" sz="quarter" idx="12"/>
          </p:nvPr>
        </p:nvSpPr>
        <p:spPr/>
        <p:txBody>
          <a:bodyPr/>
          <a:lstStyle/>
          <a:p>
            <a:fld id="{6595A31F-699E-4155-A42C-1CF04D73D979}" type="slidenum">
              <a:rPr lang="en-CA" smtClean="0"/>
              <a:pPr/>
              <a:t>14</a:t>
            </a:fld>
            <a:endParaRPr lang="en-CA"/>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学术与政治</a:t>
            </a:r>
            <a:endParaRPr lang="en-CA" dirty="0"/>
          </a:p>
        </p:txBody>
      </p:sp>
      <p:sp>
        <p:nvSpPr>
          <p:cNvPr id="3" name="内容占位符 2"/>
          <p:cNvSpPr>
            <a:spLocks noGrp="1"/>
          </p:cNvSpPr>
          <p:nvPr>
            <p:ph idx="1"/>
          </p:nvPr>
        </p:nvSpPr>
        <p:spPr>
          <a:xfrm>
            <a:off x="755576" y="1772816"/>
            <a:ext cx="8064896" cy="4680570"/>
          </a:xfrm>
        </p:spPr>
        <p:txBody>
          <a:bodyPr>
            <a:normAutofit/>
          </a:bodyPr>
          <a:lstStyle/>
          <a:p>
            <a:pPr>
              <a:lnSpc>
                <a:spcPct val="150000"/>
              </a:lnSpc>
            </a:pPr>
            <a:r>
              <a:rPr lang="zh-CN" altLang="en-US" dirty="0"/>
              <a:t>在现实的一切都不利的前提下，依然要从事科学工作，这才叫科学作为天职。在此后：</a:t>
            </a:r>
            <a:endParaRPr lang="en-US" altLang="zh-CN" dirty="0"/>
          </a:p>
          <a:p>
            <a:pPr>
              <a:lnSpc>
                <a:spcPct val="150000"/>
              </a:lnSpc>
            </a:pPr>
            <a:r>
              <a:rPr lang="zh-CN" altLang="en-US" dirty="0"/>
              <a:t>真正的教师会保持警惕，不在讲台上以各种方式，将自己的态度强加给学生，而是做到在“知识上的诚实”；</a:t>
            </a:r>
            <a:endParaRPr lang="en-US" altLang="zh-CN" dirty="0"/>
          </a:p>
          <a:p>
            <a:pPr>
              <a:lnSpc>
                <a:spcPct val="150000"/>
              </a:lnSpc>
            </a:pPr>
            <a:r>
              <a:rPr lang="zh-CN" altLang="en-US" dirty="0"/>
              <a:t>价值多元性，在诸神之争的时代，“有些事情，尽管不美，但却神圣，而且</a:t>
            </a:r>
            <a:r>
              <a:rPr lang="zh-CN" altLang="en-US" b="1" dirty="0"/>
              <a:t>正是因为它不美，且只就它不美而言</a:t>
            </a:r>
            <a:r>
              <a:rPr lang="zh-CN" altLang="en-US" dirty="0"/>
              <a:t>，才变得神圣。”</a:t>
            </a:r>
            <a:r>
              <a:rPr lang="en-US" altLang="zh-CN" dirty="0"/>
              <a:t>—</a:t>
            </a:r>
            <a:r>
              <a:rPr lang="zh-CN" altLang="en-US" dirty="0"/>
              <a:t>恶之花；</a:t>
            </a:r>
            <a:endParaRPr lang="en-US" altLang="zh-CN" dirty="0"/>
          </a:p>
          <a:p>
            <a:pPr>
              <a:lnSpc>
                <a:spcPct val="150000"/>
              </a:lnSpc>
            </a:pPr>
            <a:r>
              <a:rPr lang="zh-CN" altLang="en-US" dirty="0"/>
              <a:t>教师只应是一名教师，而非一名领袖；</a:t>
            </a:r>
            <a:endParaRPr lang="en-US" altLang="zh-CN" dirty="0"/>
          </a:p>
          <a:p>
            <a:endParaRPr lang="en-US" altLang="zh-CN" dirty="0"/>
          </a:p>
          <a:p>
            <a:endParaRPr lang="en-CA" dirty="0"/>
          </a:p>
        </p:txBody>
      </p:sp>
      <p:sp>
        <p:nvSpPr>
          <p:cNvPr id="4" name="灯片编号占位符 3"/>
          <p:cNvSpPr>
            <a:spLocks noGrp="1"/>
          </p:cNvSpPr>
          <p:nvPr>
            <p:ph type="sldNum" sz="quarter" idx="12"/>
          </p:nvPr>
        </p:nvSpPr>
        <p:spPr/>
        <p:txBody>
          <a:bodyPr/>
          <a:lstStyle/>
          <a:p>
            <a:fld id="{6595A31F-699E-4155-A42C-1CF04D73D979}" type="slidenum">
              <a:rPr lang="en-CA" smtClean="0"/>
              <a:pPr/>
              <a:t>15</a:t>
            </a:fld>
            <a:endParaRPr lang="en-CA"/>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3000" y="260648"/>
            <a:ext cx="7258000" cy="726976"/>
          </a:xfrm>
        </p:spPr>
        <p:txBody>
          <a:bodyPr>
            <a:normAutofit/>
          </a:bodyPr>
          <a:lstStyle/>
          <a:p>
            <a:r>
              <a:rPr lang="zh-CN" altLang="en-US" sz="3600" dirty="0"/>
              <a:t>科学与信仰</a:t>
            </a:r>
            <a:endParaRPr lang="en-CA" sz="3600" dirty="0"/>
          </a:p>
        </p:txBody>
      </p:sp>
      <p:sp>
        <p:nvSpPr>
          <p:cNvPr id="3" name="内容占位符 2"/>
          <p:cNvSpPr>
            <a:spLocks noGrp="1"/>
          </p:cNvSpPr>
          <p:nvPr>
            <p:ph idx="1"/>
          </p:nvPr>
        </p:nvSpPr>
        <p:spPr>
          <a:xfrm>
            <a:off x="842229" y="1196752"/>
            <a:ext cx="8338283" cy="5832648"/>
          </a:xfrm>
        </p:spPr>
        <p:txBody>
          <a:bodyPr>
            <a:normAutofit/>
          </a:bodyPr>
          <a:lstStyle/>
          <a:p>
            <a:pPr>
              <a:lnSpc>
                <a:spcPct val="120000"/>
              </a:lnSpc>
            </a:pPr>
            <a:r>
              <a:rPr lang="zh-CN" altLang="en-US" dirty="0"/>
              <a:t>作为科学的职业，教师（而非科学！）可以做到使人获得“头脑的清明”；帮助人们通过认清客观事实来获得自身意义；</a:t>
            </a:r>
            <a:endParaRPr lang="en-US" altLang="zh-CN" dirty="0"/>
          </a:p>
          <a:p>
            <a:pPr>
              <a:lnSpc>
                <a:spcPct val="120000"/>
              </a:lnSpc>
            </a:pPr>
            <a:r>
              <a:rPr lang="zh-CN" altLang="en-US" dirty="0"/>
              <a:t>对于教师而言，道德的力量在于义务的意识，清明的头脑和责任感，这一切都需要在现世中将激情和纪律熔铸成自身人格的道路，学者应象那些清教徒，对自己的生活风格进行实践意义上的理性化。面对除魔的世界中难以解决的巨大张力，勇敢而坚韧地担负世界和自己的命运。在天职中实现的这种人格，是站在自身生存状态中，在有限、局部的工作中，以罕见的高度践行的一种英雄伦理。（波德莱尔）</a:t>
            </a:r>
            <a:endParaRPr lang="en-US" altLang="zh-CN" dirty="0"/>
          </a:p>
          <a:p>
            <a:pPr>
              <a:lnSpc>
                <a:spcPct val="120000"/>
              </a:lnSpc>
            </a:pPr>
            <a:r>
              <a:rPr lang="zh-CN" altLang="en-US" dirty="0"/>
              <a:t>遗留问题：诸神之争所带来的价值虚无主义的可能性。</a:t>
            </a:r>
            <a:endParaRPr lang="en-US" dirty="0"/>
          </a:p>
          <a:p>
            <a:pPr>
              <a:lnSpc>
                <a:spcPct val="120000"/>
              </a:lnSpc>
            </a:pPr>
            <a:r>
              <a:rPr lang="en-US" dirty="0"/>
              <a:t>Mind you, the devil is old, so grow old to understand him! </a:t>
            </a:r>
            <a:endParaRPr lang="en-CA" dirty="0"/>
          </a:p>
        </p:txBody>
      </p:sp>
      <p:sp>
        <p:nvSpPr>
          <p:cNvPr id="4" name="灯片编号占位符 3"/>
          <p:cNvSpPr>
            <a:spLocks noGrp="1"/>
          </p:cNvSpPr>
          <p:nvPr>
            <p:ph type="sldNum" sz="quarter" idx="12"/>
          </p:nvPr>
        </p:nvSpPr>
        <p:spPr/>
        <p:txBody>
          <a:bodyPr/>
          <a:lstStyle/>
          <a:p>
            <a:fld id="{6595A31F-699E-4155-A42C-1CF04D73D979}" type="slidenum">
              <a:rPr lang="en-CA" smtClean="0"/>
              <a:pPr/>
              <a:t>16</a:t>
            </a:fld>
            <a:endParaRPr lang="en-CA"/>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从支配</a:t>
            </a:r>
            <a:r>
              <a:rPr lang="en-US" altLang="zh-CN" dirty="0"/>
              <a:t>(domination)</a:t>
            </a:r>
            <a:r>
              <a:rPr lang="zh-CN" altLang="en-US" dirty="0"/>
              <a:t>出发来理解政治</a:t>
            </a:r>
          </a:p>
        </p:txBody>
      </p:sp>
      <p:sp>
        <p:nvSpPr>
          <p:cNvPr id="3" name="内容占位符 2"/>
          <p:cNvSpPr>
            <a:spLocks noGrp="1"/>
          </p:cNvSpPr>
          <p:nvPr>
            <p:ph idx="1"/>
          </p:nvPr>
        </p:nvSpPr>
        <p:spPr/>
        <p:txBody>
          <a:bodyPr>
            <a:normAutofit fontScale="85000" lnSpcReduction="10000"/>
          </a:bodyPr>
          <a:lstStyle/>
          <a:p>
            <a:pPr>
              <a:lnSpc>
                <a:spcPct val="150000"/>
              </a:lnSpc>
            </a:pPr>
            <a:r>
              <a:rPr lang="zh-CN" altLang="en-US" sz="2400" dirty="0"/>
              <a:t>“支配者”（单数或多数）所明示的意志（“命令”）乃是要用来影响他人（单数或多数的“被支配者”）的行动，而且实际上对被支配者的行动的确也产生了具有重要社会性意义的影响</a:t>
            </a:r>
            <a:r>
              <a:rPr lang="en-US" altLang="zh-CN" sz="2400" dirty="0"/>
              <a:t>——</a:t>
            </a:r>
            <a:r>
              <a:rPr lang="zh-CN" altLang="en-US" sz="2400" dirty="0"/>
              <a:t>被支配者就像把命令的内容（仅只为了命令本身之故）当做自己行动的准则。从另外一端看来，此一情况即可称为“服从”。</a:t>
            </a:r>
            <a:endParaRPr lang="en-US" altLang="zh-CN" sz="2400" dirty="0"/>
          </a:p>
          <a:p>
            <a:pPr marL="0" indent="0">
              <a:lnSpc>
                <a:spcPct val="150000"/>
              </a:lnSpc>
              <a:buNone/>
            </a:pPr>
            <a:r>
              <a:rPr lang="en-US" altLang="zh-CN" sz="2400" dirty="0"/>
              <a:t>                                                               ——《</a:t>
            </a:r>
            <a:r>
              <a:rPr lang="zh-CN" altLang="en-US" sz="2400" dirty="0"/>
              <a:t>支配社会学</a:t>
            </a:r>
            <a:r>
              <a:rPr lang="en-US" altLang="zh-CN" sz="2400" dirty="0"/>
              <a:t>》</a:t>
            </a:r>
            <a:r>
              <a:rPr lang="zh-CN" altLang="en-US" sz="2400" dirty="0"/>
              <a:t>，</a:t>
            </a:r>
            <a:r>
              <a:rPr lang="en-US" altLang="zh-CN" sz="2400" dirty="0"/>
              <a:t>P8</a:t>
            </a:r>
            <a:endParaRPr lang="zh-CN" altLang="en-US" sz="2400" dirty="0"/>
          </a:p>
        </p:txBody>
      </p:sp>
      <p:sp>
        <p:nvSpPr>
          <p:cNvPr id="4" name="灯片编号占位符 3"/>
          <p:cNvSpPr>
            <a:spLocks noGrp="1"/>
          </p:cNvSpPr>
          <p:nvPr>
            <p:ph type="sldNum" sz="quarter" idx="12"/>
          </p:nvPr>
        </p:nvSpPr>
        <p:spPr/>
        <p:txBody>
          <a:bodyPr/>
          <a:lstStyle/>
          <a:p>
            <a:fld id="{6595A31F-699E-4155-A42C-1CF04D73D979}" type="slidenum">
              <a:rPr lang="en-CA" smtClean="0"/>
              <a:pPr/>
              <a:t>17</a:t>
            </a:fld>
            <a:endParaRPr lang="en-CA"/>
          </a:p>
        </p:txBody>
      </p:sp>
    </p:spTree>
    <p:extLst>
      <p:ext uri="{BB962C8B-B14F-4D97-AF65-F5344CB8AC3E}">
        <p14:creationId xmlns:p14="http://schemas.microsoft.com/office/powerpoint/2010/main" val="3773930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14300"/>
            <a:ext cx="8352928" cy="1485900"/>
          </a:xfrm>
        </p:spPr>
        <p:txBody>
          <a:bodyPr>
            <a:noAutofit/>
          </a:bodyPr>
          <a:lstStyle/>
          <a:p>
            <a:r>
              <a:rPr lang="zh-CN" altLang="en-US" sz="3200" dirty="0"/>
              <a:t>三种正当的支配类型 （</a:t>
            </a:r>
            <a:r>
              <a:rPr lang="en-US" altLang="zh-CN" sz="3200" dirty="0"/>
              <a:t>type of domination</a:t>
            </a:r>
            <a:r>
              <a:rPr lang="zh-CN" altLang="en-US" sz="3200" dirty="0"/>
              <a:t>）</a:t>
            </a:r>
            <a:endParaRPr lang="en-CA" sz="3200" dirty="0"/>
          </a:p>
        </p:txBody>
      </p:sp>
      <p:sp>
        <p:nvSpPr>
          <p:cNvPr id="3" name="内容占位符 2"/>
          <p:cNvSpPr>
            <a:spLocks noGrp="1"/>
          </p:cNvSpPr>
          <p:nvPr>
            <p:ph idx="1"/>
          </p:nvPr>
        </p:nvSpPr>
        <p:spPr>
          <a:xfrm>
            <a:off x="539552" y="1124744"/>
            <a:ext cx="8496944" cy="4997152"/>
          </a:xfrm>
        </p:spPr>
        <p:txBody>
          <a:bodyPr>
            <a:normAutofit fontScale="92500" lnSpcReduction="20000"/>
          </a:bodyPr>
          <a:lstStyle/>
          <a:p>
            <a:pPr marL="0" indent="0">
              <a:lnSpc>
                <a:spcPct val="110000"/>
              </a:lnSpc>
              <a:buNone/>
            </a:pPr>
            <a:r>
              <a:rPr lang="en-US" sz="2400" dirty="0"/>
              <a:t>      1</a:t>
            </a:r>
            <a:r>
              <a:rPr lang="zh-CN" altLang="en-US" sz="2400" dirty="0"/>
              <a:t>）</a:t>
            </a:r>
            <a:r>
              <a:rPr lang="en-US" altLang="zh-CN" sz="2400" dirty="0"/>
              <a:t>. </a:t>
            </a:r>
            <a:r>
              <a:rPr lang="zh-CN" altLang="en-US" sz="2400" dirty="0"/>
              <a:t>传统型统治：基于人的权威；奠基在神圣化了的习俗（日常事务）权威</a:t>
            </a:r>
            <a:r>
              <a:rPr lang="en-US" altLang="zh-CN" sz="2400" dirty="0"/>
              <a:t>——</a:t>
            </a:r>
            <a:r>
              <a:rPr lang="zh-CN" altLang="en-US" sz="2400" dirty="0"/>
              <a:t>永恒的昨日之神圣性；如家族长制</a:t>
            </a:r>
            <a:r>
              <a:rPr lang="en-US" altLang="zh-CN" sz="2400" dirty="0"/>
              <a:t>(Patriarchal)</a:t>
            </a:r>
            <a:r>
              <a:rPr lang="zh-CN" altLang="en-US" sz="2400" dirty="0"/>
              <a:t>和世袭君主的统治；服从特定的人物与日常事务；</a:t>
            </a:r>
            <a:endParaRPr lang="en-US" altLang="zh-CN" sz="2400" dirty="0"/>
          </a:p>
          <a:p>
            <a:pPr>
              <a:lnSpc>
                <a:spcPct val="110000"/>
              </a:lnSpc>
            </a:pPr>
            <a:r>
              <a:rPr lang="en-US" sz="2400" dirty="0"/>
              <a:t>2</a:t>
            </a:r>
            <a:r>
              <a:rPr lang="zh-CN" altLang="en-US" sz="2400" dirty="0"/>
              <a:t>）</a:t>
            </a:r>
            <a:r>
              <a:rPr lang="en-US" altLang="zh-CN" sz="2400" dirty="0"/>
              <a:t>. </a:t>
            </a:r>
            <a:r>
              <a:rPr lang="zh-CN" altLang="en-US" sz="2400" dirty="0"/>
              <a:t>克里斯玛型</a:t>
            </a:r>
            <a:r>
              <a:rPr lang="en-US" altLang="zh-CN" sz="2400" dirty="0"/>
              <a:t>(Charisma)</a:t>
            </a:r>
            <a:r>
              <a:rPr lang="zh-CN" altLang="en-US" sz="2400" dirty="0"/>
              <a:t>的统治：或曰个人的超凡魅力型统治，来自极端的个人献身精神，个人对救赎、英雄业绩的信念，或其它一些领袖的素质；服从于非日常事务，“信仰某个带来实际启示、或具有天赋资质的人物”，救世主、先知或英雄。</a:t>
            </a:r>
            <a:endParaRPr lang="en-US" altLang="zh-CN" sz="2400" dirty="0"/>
          </a:p>
          <a:p>
            <a:pPr>
              <a:lnSpc>
                <a:spcPct val="110000"/>
              </a:lnSpc>
            </a:pPr>
            <a:r>
              <a:rPr lang="en-US" sz="2400" dirty="0"/>
              <a:t>3</a:t>
            </a:r>
            <a:r>
              <a:rPr lang="zh-CN" altLang="en-US" sz="2400" dirty="0"/>
              <a:t>）</a:t>
            </a:r>
            <a:r>
              <a:rPr lang="en-US" altLang="zh-CN" sz="2400" dirty="0"/>
              <a:t>. </a:t>
            </a:r>
            <a:r>
              <a:rPr lang="zh-CN" altLang="en-US" sz="2400" dirty="0"/>
              <a:t>法理型统治：以理性方式建立的规则为基础，依靠法制，依靠对法律条款的客观有效性的信任；实行这种统治的，是近代的“国家官吏”，或类似的权力拥有者。“服从乃是服从于具有一般性约束力的规范。在此场合里，每个命令权力的担纲者，都由上述具有合理规则的制度赋予正当性，只要符合规则运作，他的权力即是正当的。准此，服从乃是针对规则，而非对人。”支配结构之理性化、组织化的共同体行为，体现为官僚制。</a:t>
            </a:r>
            <a:endParaRPr lang="en-CA" sz="2400" dirty="0"/>
          </a:p>
        </p:txBody>
      </p:sp>
      <p:sp>
        <p:nvSpPr>
          <p:cNvPr id="4" name="灯片编号占位符 3"/>
          <p:cNvSpPr>
            <a:spLocks noGrp="1"/>
          </p:cNvSpPr>
          <p:nvPr>
            <p:ph type="sldNum" sz="quarter" idx="12"/>
          </p:nvPr>
        </p:nvSpPr>
        <p:spPr/>
        <p:txBody>
          <a:bodyPr/>
          <a:lstStyle/>
          <a:p>
            <a:fld id="{6595A31F-699E-4155-A42C-1CF04D73D979}" type="slidenum">
              <a:rPr lang="en-CA" smtClean="0"/>
              <a:pPr/>
              <a:t>18</a:t>
            </a:fld>
            <a:endParaRPr lang="en-CA"/>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200900" cy="1485900"/>
          </a:xfrm>
        </p:spPr>
        <p:txBody>
          <a:bodyPr>
            <a:normAutofit/>
          </a:bodyPr>
          <a:lstStyle/>
          <a:p>
            <a:r>
              <a:rPr lang="zh-CN" altLang="en-US" dirty="0"/>
              <a:t> </a:t>
            </a:r>
            <a:r>
              <a:rPr lang="zh-CN" altLang="en-US" sz="4000" dirty="0"/>
              <a:t>官僚制（</a:t>
            </a:r>
            <a:r>
              <a:rPr lang="en-US" altLang="zh-CN" sz="4000" dirty="0"/>
              <a:t>bureaucracy</a:t>
            </a:r>
            <a:r>
              <a:rPr lang="zh-CN" altLang="en-US" sz="4000" dirty="0"/>
              <a:t>）</a:t>
            </a:r>
            <a:endParaRPr lang="en-CA" sz="4000" dirty="0"/>
          </a:p>
        </p:txBody>
      </p:sp>
      <p:sp>
        <p:nvSpPr>
          <p:cNvPr id="3" name="内容占位符 2"/>
          <p:cNvSpPr>
            <a:spLocks noGrp="1"/>
          </p:cNvSpPr>
          <p:nvPr>
            <p:ph sz="half" idx="1"/>
          </p:nvPr>
        </p:nvSpPr>
        <p:spPr>
          <a:xfrm>
            <a:off x="539552" y="1319471"/>
            <a:ext cx="4536504" cy="5257800"/>
          </a:xfrm>
        </p:spPr>
        <p:txBody>
          <a:bodyPr>
            <a:normAutofit fontScale="92500" lnSpcReduction="20000"/>
          </a:bodyPr>
          <a:lstStyle/>
          <a:p>
            <a:pPr algn="just">
              <a:lnSpc>
                <a:spcPct val="120000"/>
              </a:lnSpc>
            </a:pPr>
            <a:r>
              <a:rPr lang="zh-CN" altLang="en-US" dirty="0"/>
              <a:t>官僚制：由法文</a:t>
            </a:r>
            <a:r>
              <a:rPr lang="en-US" altLang="zh-CN" dirty="0"/>
              <a:t>bureau</a:t>
            </a:r>
            <a:r>
              <a:rPr lang="zh-CN" altLang="en-US" dirty="0"/>
              <a:t>与希腊文</a:t>
            </a:r>
            <a:r>
              <a:rPr lang="en-US" altLang="zh-CN" i="1" dirty="0" err="1"/>
              <a:t>krátos</a:t>
            </a:r>
            <a:r>
              <a:rPr lang="zh-CN" altLang="en-US" dirty="0"/>
              <a:t>复合而成。</a:t>
            </a:r>
            <a:r>
              <a:rPr lang="en-US" altLang="zh-CN" dirty="0"/>
              <a:t>Bureau</a:t>
            </a:r>
            <a:r>
              <a:rPr lang="zh-CN" altLang="en-US" dirty="0"/>
              <a:t>原指带有书写用折叠板的家具，后衍伸为书桌、放书桌的办公室、官邸、办公场所</a:t>
            </a:r>
            <a:r>
              <a:rPr lang="en-US" altLang="zh-CN" dirty="0"/>
              <a:t>(</a:t>
            </a:r>
            <a:r>
              <a:rPr lang="en-US" altLang="zh-CN" dirty="0" err="1"/>
              <a:t>B</a:t>
            </a:r>
            <a:r>
              <a:rPr lang="en-US" altLang="zh-CN" dirty="0" err="1">
                <a:latin typeface="宋体"/>
                <a:ea typeface="宋体"/>
              </a:rPr>
              <a:t>üro</a:t>
            </a:r>
            <a:r>
              <a:rPr lang="en-US" altLang="zh-CN" dirty="0"/>
              <a:t>)</a:t>
            </a:r>
            <a:r>
              <a:rPr lang="zh-CN" altLang="en-US" dirty="0"/>
              <a:t>等；</a:t>
            </a:r>
            <a:r>
              <a:rPr lang="en-US" altLang="zh-CN" dirty="0"/>
              <a:t> </a:t>
            </a:r>
            <a:r>
              <a:rPr lang="en-US" altLang="zh-CN" dirty="0" err="1"/>
              <a:t>krátos</a:t>
            </a:r>
            <a:r>
              <a:rPr lang="zh-CN" altLang="en-US" dirty="0"/>
              <a:t>具有管理、治理、统治之意。官僚制自</a:t>
            </a:r>
            <a:r>
              <a:rPr lang="en-US" altLang="zh-CN" dirty="0"/>
              <a:t>18</a:t>
            </a:r>
            <a:r>
              <a:rPr lang="zh-CN" altLang="en-US" dirty="0"/>
              <a:t>世纪以来，意指实施管理的社会行政机构及其形式；韦伯在此是指现代社会实施合法统治的行政组织，是一种高度理性化的组织机构的“理想类型”；</a:t>
            </a:r>
            <a:endParaRPr lang="en-US" altLang="zh-CN" dirty="0"/>
          </a:p>
          <a:p>
            <a:pPr algn="just">
              <a:lnSpc>
                <a:spcPct val="120000"/>
              </a:lnSpc>
            </a:pPr>
            <a:r>
              <a:rPr lang="zh-CN" altLang="en-US" dirty="0"/>
              <a:t>官僚制的国家制度的理性化发展，乃是近代国家的特征；其中最为典型的当属“行政僚属”与“行政组织的物质工具”之间的分离</a:t>
            </a:r>
            <a:r>
              <a:rPr lang="en-US" altLang="zh-CN" dirty="0"/>
              <a:t>—</a:t>
            </a:r>
            <a:r>
              <a:rPr lang="zh-CN" altLang="en-US" dirty="0"/>
              <a:t>即专业官吏的兴起；</a:t>
            </a:r>
            <a:endParaRPr lang="en-US" altLang="zh-CN" dirty="0"/>
          </a:p>
          <a:p>
            <a:pPr marL="0" indent="0" algn="just">
              <a:lnSpc>
                <a:spcPct val="120000"/>
              </a:lnSpc>
              <a:buNone/>
            </a:pPr>
            <a:r>
              <a:rPr lang="en-US" altLang="zh-CN" dirty="0"/>
              <a:t>      ——《</a:t>
            </a:r>
            <a:r>
              <a:rPr lang="zh-CN" altLang="en-US" dirty="0"/>
              <a:t>城堡</a:t>
            </a:r>
            <a:r>
              <a:rPr lang="en-US" altLang="zh-CN" dirty="0"/>
              <a:t>》</a:t>
            </a:r>
          </a:p>
          <a:p>
            <a:endParaRPr lang="en-CA" dirty="0"/>
          </a:p>
        </p:txBody>
      </p:sp>
      <p:pic>
        <p:nvPicPr>
          <p:cNvPr id="5" name="内容占位符 4" descr="卡夫卡 城堡.jpg"/>
          <p:cNvPicPr>
            <a:picLocks noGrp="1" noChangeAspect="1"/>
          </p:cNvPicPr>
          <p:nvPr>
            <p:ph sz="half" idx="2"/>
          </p:nvPr>
        </p:nvPicPr>
        <p:blipFill>
          <a:blip r:embed="rId2" cstate="print"/>
          <a:stretch>
            <a:fillRect/>
          </a:stretch>
        </p:blipFill>
        <p:spPr>
          <a:xfrm>
            <a:off x="5436096" y="1196752"/>
            <a:ext cx="3310015" cy="5183470"/>
          </a:xfrm>
        </p:spPr>
      </p:pic>
      <p:sp>
        <p:nvSpPr>
          <p:cNvPr id="4" name="灯片编号占位符 3"/>
          <p:cNvSpPr>
            <a:spLocks noGrp="1"/>
          </p:cNvSpPr>
          <p:nvPr>
            <p:ph type="sldNum" sz="quarter" idx="12"/>
          </p:nvPr>
        </p:nvSpPr>
        <p:spPr/>
        <p:txBody>
          <a:bodyPr/>
          <a:lstStyle/>
          <a:p>
            <a:fld id="{6595A31F-699E-4155-A42C-1CF04D73D979}" type="slidenum">
              <a:rPr lang="en-CA" smtClean="0"/>
              <a:pPr/>
              <a:t>19</a:t>
            </a:fld>
            <a:endParaRPr lang="en-C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理性化与自由</a:t>
            </a:r>
            <a:br>
              <a:rPr lang="en-US" altLang="zh-CN" dirty="0"/>
            </a:br>
            <a:r>
              <a:rPr lang="zh-CN" altLang="en-US" sz="3100" dirty="0"/>
              <a:t>背景之一</a:t>
            </a:r>
            <a:endParaRPr lang="en-CA" sz="3100" dirty="0"/>
          </a:p>
        </p:txBody>
      </p:sp>
      <p:sp>
        <p:nvSpPr>
          <p:cNvPr id="3" name="内容占位符 2"/>
          <p:cNvSpPr>
            <a:spLocks noGrp="1"/>
          </p:cNvSpPr>
          <p:nvPr>
            <p:ph idx="1"/>
          </p:nvPr>
        </p:nvSpPr>
        <p:spPr>
          <a:xfrm>
            <a:off x="553345" y="1772816"/>
            <a:ext cx="8147248" cy="4459634"/>
          </a:xfrm>
        </p:spPr>
        <p:txBody>
          <a:bodyPr>
            <a:normAutofit fontScale="92500"/>
          </a:bodyPr>
          <a:lstStyle/>
          <a:p>
            <a:pPr algn="just">
              <a:lnSpc>
                <a:spcPct val="170000"/>
              </a:lnSpc>
            </a:pPr>
            <a:r>
              <a:rPr lang="zh-CN" altLang="en-US" dirty="0"/>
              <a:t>支配社会学的核心问题：在高度科层化的资本主义社会，自由如何可能？</a:t>
            </a:r>
            <a:endParaRPr lang="en-US" altLang="zh-CN" dirty="0"/>
          </a:p>
          <a:p>
            <a:pPr marL="0" indent="0" algn="just">
              <a:lnSpc>
                <a:spcPct val="170000"/>
              </a:lnSpc>
              <a:buNone/>
            </a:pPr>
            <a:r>
              <a:rPr lang="zh-CN" altLang="en-US" dirty="0"/>
              <a:t> </a:t>
            </a:r>
            <a:r>
              <a:rPr lang="en-US" altLang="zh-CN" dirty="0"/>
              <a:t>——</a:t>
            </a:r>
            <a:r>
              <a:rPr lang="zh-CN" altLang="en-US" dirty="0"/>
              <a:t>例如，当最初的新教徒企业家变成领取固定薪水的经理，韦伯看到“迈向新的奴役的铁笼”，如何面对这一情境？</a:t>
            </a:r>
            <a:r>
              <a:rPr lang="en-US" altLang="zh-CN" dirty="0"/>
              <a:t> </a:t>
            </a:r>
          </a:p>
          <a:p>
            <a:pPr algn="just">
              <a:lnSpc>
                <a:spcPct val="170000"/>
              </a:lnSpc>
            </a:pPr>
            <a:r>
              <a:rPr lang="zh-CN" altLang="en-US" dirty="0"/>
              <a:t>现代社会切断了个体与集体性的意义源泉之间的关联。现代性强迫那些希望有所成就的个体在自身身上确立价值，逼迫他在一个不如此则毫无意义可言的世界上实现这些价值。从现代处境的冷峻荒芜的荒原中，提炼出配得上那些新教徒先人的人格与社会之间的冲突。现代英雄主义效仿的典型之一即是新教的</a:t>
            </a:r>
            <a:r>
              <a:rPr lang="en-US" altLang="zh-CN" dirty="0" err="1"/>
              <a:t>Persönlichkeit</a:t>
            </a:r>
            <a:r>
              <a:rPr lang="zh-CN" altLang="en-US" dirty="0"/>
              <a:t>观念</a:t>
            </a:r>
          </a:p>
          <a:p>
            <a:pPr algn="just">
              <a:lnSpc>
                <a:spcPct val="120000"/>
              </a:lnSpc>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en-CA" dirty="0"/>
          </a:p>
        </p:txBody>
      </p:sp>
      <p:sp>
        <p:nvSpPr>
          <p:cNvPr id="4" name="灯片编号占位符 3"/>
          <p:cNvSpPr>
            <a:spLocks noGrp="1"/>
          </p:cNvSpPr>
          <p:nvPr>
            <p:ph type="sldNum" sz="quarter" idx="12"/>
          </p:nvPr>
        </p:nvSpPr>
        <p:spPr/>
        <p:txBody>
          <a:bodyPr/>
          <a:lstStyle/>
          <a:p>
            <a:fld id="{6595A31F-699E-4155-A42C-1CF04D73D979}" type="slidenum">
              <a:rPr lang="en-CA" smtClean="0"/>
              <a:pPr/>
              <a:t>2</a:t>
            </a:fld>
            <a:endParaRPr lang="en-CA"/>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60648"/>
            <a:ext cx="7200900" cy="1485900"/>
          </a:xfrm>
        </p:spPr>
        <p:txBody>
          <a:bodyPr>
            <a:normAutofit/>
          </a:bodyPr>
          <a:lstStyle/>
          <a:p>
            <a:r>
              <a:rPr lang="zh-CN" altLang="en-US" sz="3600" dirty="0"/>
              <a:t>官僚制（</a:t>
            </a:r>
            <a:r>
              <a:rPr lang="en-US" altLang="zh-CN" sz="3600" dirty="0"/>
              <a:t>bureaucracy</a:t>
            </a:r>
            <a:r>
              <a:rPr lang="zh-CN" altLang="en-US" sz="3600" dirty="0"/>
              <a:t>）的功能模式</a:t>
            </a:r>
          </a:p>
        </p:txBody>
      </p:sp>
      <p:sp>
        <p:nvSpPr>
          <p:cNvPr id="3" name="内容占位符 2"/>
          <p:cNvSpPr>
            <a:spLocks noGrp="1"/>
          </p:cNvSpPr>
          <p:nvPr>
            <p:ph idx="1"/>
          </p:nvPr>
        </p:nvSpPr>
        <p:spPr>
          <a:xfrm>
            <a:off x="539552" y="1124744"/>
            <a:ext cx="8435280" cy="5472608"/>
          </a:xfrm>
        </p:spPr>
        <p:txBody>
          <a:bodyPr>
            <a:normAutofit fontScale="92500" lnSpcReduction="10000"/>
          </a:bodyPr>
          <a:lstStyle/>
          <a:p>
            <a:r>
              <a:rPr lang="zh-CN" altLang="en-US" sz="2400" dirty="0"/>
              <a:t>原则一，“各部门有（通常是）依据规则</a:t>
            </a:r>
            <a:r>
              <a:rPr lang="en-US" altLang="zh-CN" sz="2400" dirty="0"/>
              <a:t>—</a:t>
            </a:r>
            <a:r>
              <a:rPr lang="zh-CN" altLang="en-US" sz="2400" dirty="0"/>
              <a:t>法律或行政章程</a:t>
            </a:r>
            <a:r>
              <a:rPr lang="en-US" altLang="zh-CN" sz="2400" dirty="0"/>
              <a:t>—</a:t>
            </a:r>
            <a:r>
              <a:rPr lang="zh-CN" altLang="en-US" sz="2400" dirty="0"/>
              <a:t>而来的、明确的“权限”（职务，权力与权利三要素）；</a:t>
            </a:r>
            <a:endParaRPr lang="en-US" altLang="zh-CN" sz="2400" dirty="0"/>
          </a:p>
          <a:p>
            <a:r>
              <a:rPr lang="zh-CN" altLang="en-US" sz="2400" dirty="0"/>
              <a:t>原则二，官职层级制度（</a:t>
            </a:r>
            <a:r>
              <a:rPr lang="en-US" altLang="zh-CN" sz="2400" dirty="0" err="1"/>
              <a:t>Amtshierarchie</a:t>
            </a:r>
            <a:r>
              <a:rPr lang="zh-CN" altLang="en-US" sz="2400" dirty="0"/>
              <a:t>）与审级制</a:t>
            </a:r>
            <a:r>
              <a:rPr lang="en-US" altLang="zh-CN" sz="2400" dirty="0"/>
              <a:t>(</a:t>
            </a:r>
            <a:r>
              <a:rPr lang="en-US" altLang="zh-CN" sz="2400" dirty="0" err="1"/>
              <a:t>Instanzenzug</a:t>
            </a:r>
            <a:r>
              <a:rPr lang="en-US" altLang="zh-CN" sz="2400" dirty="0"/>
              <a:t>)</a:t>
            </a:r>
            <a:r>
              <a:rPr lang="zh-CN" altLang="en-US" sz="2400" dirty="0"/>
              <a:t>。</a:t>
            </a:r>
            <a:endParaRPr lang="en-US" altLang="zh-CN" sz="2400" dirty="0"/>
          </a:p>
          <a:p>
            <a:r>
              <a:rPr lang="zh-CN" altLang="en-US" sz="2400" dirty="0"/>
              <a:t>原则三，“职务运作以原本草案形式保留下来的文书档案</a:t>
            </a:r>
            <a:r>
              <a:rPr lang="en-US" altLang="zh-CN" sz="2400" dirty="0"/>
              <a:t>(</a:t>
            </a:r>
            <a:r>
              <a:rPr lang="en-US" altLang="zh-CN" sz="2400" dirty="0" err="1"/>
              <a:t>Akten</a:t>
            </a:r>
            <a:r>
              <a:rPr lang="en-US" altLang="zh-CN" sz="2400" dirty="0"/>
              <a:t>)</a:t>
            </a:r>
            <a:r>
              <a:rPr lang="zh-CN" altLang="en-US" sz="2400" dirty="0"/>
              <a:t>，以及由幕僚与各种书记所组成的部门为基础的。”（与私宅分开；与家计学不同）；</a:t>
            </a:r>
            <a:endParaRPr lang="en-US" altLang="zh-CN" sz="2400" dirty="0"/>
          </a:p>
          <a:p>
            <a:r>
              <a:rPr lang="zh-CN" altLang="en-US" sz="2400" dirty="0"/>
              <a:t>原则四，所有专业化的职务活动，都以彻底的专业训练为前提；</a:t>
            </a:r>
            <a:endParaRPr lang="en-US" altLang="zh-CN" sz="2400" dirty="0"/>
          </a:p>
          <a:p>
            <a:r>
              <a:rPr lang="zh-CN" altLang="en-US" sz="2400" dirty="0"/>
              <a:t>原则五，职务发展完全成熟之际，职务活动即会要求管理的全力投入，尽管其办公时间有明确规定。</a:t>
            </a:r>
            <a:endParaRPr lang="en-US" altLang="zh-CN" sz="2400" dirty="0"/>
          </a:p>
          <a:p>
            <a:r>
              <a:rPr lang="zh-CN" altLang="en-US" sz="2400" dirty="0"/>
              <a:t>原则六，“业务的执行须遵照一般规则，这些规则必须是：多少明确的、多少是全面包括的以及可以学习的。”</a:t>
            </a:r>
            <a:endParaRPr lang="en-US" altLang="zh-CN" sz="2400" dirty="0"/>
          </a:p>
          <a:p>
            <a:r>
              <a:rPr lang="zh-CN" altLang="en-US" sz="2400" dirty="0"/>
              <a:t>职务亦即职业（</a:t>
            </a:r>
            <a:r>
              <a:rPr lang="en-US" altLang="zh-CN" sz="2400" dirty="0" err="1"/>
              <a:t>Beruf</a:t>
            </a:r>
            <a:r>
              <a:rPr lang="zh-CN" altLang="en-US" sz="2400" dirty="0"/>
              <a:t>，天职）：非人格性，事务化的目的与特征；</a:t>
            </a:r>
            <a:endParaRPr lang="en-US" altLang="zh-CN" sz="2400" dirty="0"/>
          </a:p>
          <a:p>
            <a:r>
              <a:rPr lang="zh-CN" altLang="en-US" sz="2400" dirty="0"/>
              <a:t>阿伦特的</a:t>
            </a:r>
            <a:r>
              <a:rPr lang="en-US" altLang="zh-CN" sz="2400" dirty="0"/>
              <a:t>《</a:t>
            </a:r>
            <a:r>
              <a:rPr lang="zh-CN" altLang="en-US" sz="2400" dirty="0"/>
              <a:t>耶路撒冷的艾希曼</a:t>
            </a:r>
            <a:r>
              <a:rPr lang="en-US" altLang="zh-CN" sz="2400" dirty="0"/>
              <a:t>》</a:t>
            </a:r>
            <a:r>
              <a:rPr lang="zh-CN" altLang="en-US" sz="2400" dirty="0"/>
              <a:t>；</a:t>
            </a:r>
            <a:endParaRPr lang="en-US" altLang="zh-CN" sz="2400" dirty="0"/>
          </a:p>
          <a:p>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fld id="{6595A31F-699E-4155-A42C-1CF04D73D979}" type="slidenum">
              <a:rPr lang="en-CA" smtClean="0"/>
              <a:pPr/>
              <a:t>20</a:t>
            </a:fld>
            <a:endParaRPr lang="en-CA"/>
          </a:p>
        </p:txBody>
      </p:sp>
    </p:spTree>
    <p:extLst>
      <p:ext uri="{BB962C8B-B14F-4D97-AF65-F5344CB8AC3E}">
        <p14:creationId xmlns:p14="http://schemas.microsoft.com/office/powerpoint/2010/main" val="4118418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60648"/>
            <a:ext cx="7200900" cy="1485900"/>
          </a:xfrm>
        </p:spPr>
        <p:txBody>
          <a:bodyPr>
            <a:normAutofit/>
          </a:bodyPr>
          <a:lstStyle/>
          <a:p>
            <a:r>
              <a:rPr lang="zh-CN" altLang="en-US" sz="3600" dirty="0"/>
              <a:t>从传统型支配模式到官僚制</a:t>
            </a:r>
          </a:p>
        </p:txBody>
      </p:sp>
      <p:sp>
        <p:nvSpPr>
          <p:cNvPr id="3" name="内容占位符 2"/>
          <p:cNvSpPr>
            <a:spLocks noGrp="1"/>
          </p:cNvSpPr>
          <p:nvPr>
            <p:ph idx="1"/>
          </p:nvPr>
        </p:nvSpPr>
        <p:spPr>
          <a:xfrm>
            <a:off x="467544" y="960159"/>
            <a:ext cx="8676456" cy="5805264"/>
          </a:xfrm>
        </p:spPr>
        <p:txBody>
          <a:bodyPr>
            <a:normAutofit fontScale="85000" lnSpcReduction="20000"/>
          </a:bodyPr>
          <a:lstStyle/>
          <a:p>
            <a:pPr>
              <a:lnSpc>
                <a:spcPct val="120000"/>
              </a:lnSpc>
            </a:pPr>
            <a:r>
              <a:rPr lang="zh-CN" altLang="en-US" sz="2800" dirty="0"/>
              <a:t>“近代文化愈是复杂与专业化，其外在支撑的装置就愈是要求无个人之偏颇的、严正‘客观’的专家，以取代旧秩序下、容易受个人之同情、喜好、恩宠、感激等念头所打动的支配者。官僚制即为此一外在装置提供了最为完满的结合。具体而言，只有官僚制才为一个合理的法律</a:t>
            </a:r>
            <a:r>
              <a:rPr lang="en-US" altLang="zh-CN" sz="2800" dirty="0"/>
              <a:t>—</a:t>
            </a:r>
            <a:r>
              <a:rPr lang="zh-CN" altLang="en-US" sz="2800" dirty="0"/>
              <a:t>以‘法令’为基础，经概念性体系化而形成的，一直到晚期罗马帝国时才首次以高度洗练的技术创造出来</a:t>
            </a:r>
            <a:r>
              <a:rPr lang="en-US" altLang="zh-CN" sz="2800" dirty="0"/>
              <a:t>—</a:t>
            </a:r>
            <a:r>
              <a:rPr lang="zh-CN" altLang="en-US" sz="2800" dirty="0"/>
              <a:t>之执行（裁判）提供了基础。中世纪时，罗马法的承续是与司法之官僚化并肩而行的：受过合理训练的专门人才取代了束缚于传统或非理性之前提的、旧式的裁判过程。”</a:t>
            </a:r>
            <a:endParaRPr lang="en-US" altLang="zh-CN" sz="2800" dirty="0"/>
          </a:p>
          <a:p>
            <a:pPr marL="0" indent="0">
              <a:lnSpc>
                <a:spcPct val="120000"/>
              </a:lnSpc>
              <a:buNone/>
            </a:pPr>
            <a:r>
              <a:rPr lang="en-US" altLang="zh-CN" sz="2800" dirty="0"/>
              <a:t>                                                                   ——《</a:t>
            </a:r>
            <a:r>
              <a:rPr lang="zh-CN" altLang="en-US" sz="2800" dirty="0"/>
              <a:t>支配社会学</a:t>
            </a:r>
            <a:r>
              <a:rPr lang="en-US" altLang="zh-CN" sz="2800" dirty="0"/>
              <a:t>》</a:t>
            </a:r>
            <a:r>
              <a:rPr lang="zh-CN" altLang="en-US" sz="2800" dirty="0"/>
              <a:t>，</a:t>
            </a:r>
            <a:r>
              <a:rPr lang="en-US" altLang="zh-CN" sz="2800" dirty="0"/>
              <a:t>P47</a:t>
            </a:r>
          </a:p>
          <a:p>
            <a:pPr marL="0" indent="0">
              <a:lnSpc>
                <a:spcPct val="120000"/>
              </a:lnSpc>
              <a:buNone/>
            </a:pPr>
            <a:r>
              <a:rPr lang="zh-CN" altLang="en-US" sz="2800" dirty="0"/>
              <a:t>    个体需要对于集体的依恋感，完全的经济人，一定最需要信仰</a:t>
            </a:r>
            <a:r>
              <a:rPr lang="en-US" altLang="zh-CN" sz="2800" dirty="0"/>
              <a:t>——</a:t>
            </a:r>
            <a:r>
              <a:rPr lang="zh-CN" altLang="en-US" sz="2800" dirty="0"/>
              <a:t>诸神之争出现的基本前提；韦伯：价值理性</a:t>
            </a:r>
            <a:r>
              <a:rPr lang="en-US" altLang="zh-CN" sz="2800" dirty="0"/>
              <a:t>+</a:t>
            </a:r>
            <a:r>
              <a:rPr lang="zh-CN" altLang="en-US" sz="2800" dirty="0"/>
              <a:t>工具理性多出现于现代社会的基本原因；导致 新的问题，另一个极端。</a:t>
            </a:r>
          </a:p>
        </p:txBody>
      </p:sp>
      <p:sp>
        <p:nvSpPr>
          <p:cNvPr id="5" name="灯片编号占位符 4"/>
          <p:cNvSpPr>
            <a:spLocks noGrp="1"/>
          </p:cNvSpPr>
          <p:nvPr>
            <p:ph type="sldNum" sz="quarter" idx="12"/>
          </p:nvPr>
        </p:nvSpPr>
        <p:spPr/>
        <p:txBody>
          <a:bodyPr/>
          <a:lstStyle/>
          <a:p>
            <a:fld id="{6595A31F-699E-4155-A42C-1CF04D73D979}" type="slidenum">
              <a:rPr lang="en-CA" smtClean="0"/>
              <a:pPr/>
              <a:t>21</a:t>
            </a:fld>
            <a:endParaRPr lang="en-CA"/>
          </a:p>
        </p:txBody>
      </p:sp>
    </p:spTree>
    <p:extLst>
      <p:ext uri="{BB962C8B-B14F-4D97-AF65-F5344CB8AC3E}">
        <p14:creationId xmlns:p14="http://schemas.microsoft.com/office/powerpoint/2010/main" val="1741135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60648"/>
            <a:ext cx="7200900" cy="1485900"/>
          </a:xfrm>
        </p:spPr>
        <p:txBody>
          <a:bodyPr>
            <a:normAutofit/>
          </a:bodyPr>
          <a:lstStyle/>
          <a:p>
            <a:r>
              <a:rPr lang="zh-CN" altLang="en-US" sz="3600" dirty="0"/>
              <a:t>卡里斯玛</a:t>
            </a:r>
          </a:p>
        </p:txBody>
      </p:sp>
      <p:sp>
        <p:nvSpPr>
          <p:cNvPr id="3" name="内容占位符 2"/>
          <p:cNvSpPr>
            <a:spLocks noGrp="1"/>
          </p:cNvSpPr>
          <p:nvPr>
            <p:ph idx="1"/>
          </p:nvPr>
        </p:nvSpPr>
        <p:spPr>
          <a:xfrm>
            <a:off x="473831" y="836712"/>
            <a:ext cx="8640960" cy="5832648"/>
          </a:xfrm>
        </p:spPr>
        <p:txBody>
          <a:bodyPr>
            <a:normAutofit fontScale="92500"/>
          </a:bodyPr>
          <a:lstStyle/>
          <a:p>
            <a:pPr algn="just">
              <a:lnSpc>
                <a:spcPct val="110000"/>
              </a:lnSpc>
            </a:pPr>
            <a:r>
              <a:rPr lang="zh-CN" altLang="en-US" sz="2400" dirty="0"/>
              <a:t>“进入英雄忘我</a:t>
            </a:r>
            <a:r>
              <a:rPr lang="en-US" altLang="zh-CN" sz="2400" dirty="0"/>
              <a:t>(</a:t>
            </a:r>
            <a:r>
              <a:rPr lang="en-US" altLang="zh-CN" sz="2400" dirty="0" err="1"/>
              <a:t>Heldenekstase</a:t>
            </a:r>
            <a:r>
              <a:rPr lang="en-US" altLang="zh-CN" sz="2400" dirty="0"/>
              <a:t>)</a:t>
            </a:r>
            <a:r>
              <a:rPr lang="zh-CN" altLang="en-US" sz="2400" dirty="0"/>
              <a:t>状态的能力，像是北欧的‘勇猛战士’</a:t>
            </a:r>
            <a:r>
              <a:rPr lang="en-US" altLang="zh-CN" sz="2400" dirty="0"/>
              <a:t>(Berserker)—</a:t>
            </a:r>
            <a:r>
              <a:rPr lang="zh-CN" altLang="en-US" sz="2400" dirty="0"/>
              <a:t>有如一条狂犬般咬进自己的楯、咬向所有周遭的事物、直到跃入嗜血冲天的狂气中</a:t>
            </a:r>
            <a:r>
              <a:rPr lang="en-US" altLang="zh-CN" sz="2400" dirty="0"/>
              <a:t>—</a:t>
            </a:r>
            <a:r>
              <a:rPr lang="zh-CN" altLang="en-US" sz="2400" dirty="0"/>
              <a:t>，像是爱尔兰英雄秋秋连（</a:t>
            </a:r>
            <a:r>
              <a:rPr lang="en-US" altLang="zh-CN" sz="2400" dirty="0" err="1"/>
              <a:t>Cuculain</a:t>
            </a:r>
            <a:r>
              <a:rPr lang="zh-CN" altLang="en-US" sz="2400" dirty="0"/>
              <a:t>）、或者荷马的阿基里斯</a:t>
            </a:r>
            <a:r>
              <a:rPr lang="en-US" altLang="zh-CN" sz="2400" dirty="0"/>
              <a:t>(Achilles)</a:t>
            </a:r>
            <a:r>
              <a:rPr lang="zh-CN" altLang="en-US" sz="2400" dirty="0"/>
              <a:t>，无非是一种狂躁性的发作，人们长久以来即认为上述勇猛战士的发作是借用烈毒而认为产生的；在拜占庭即豢养着许多具有这种发作素质的‘金黄兽’</a:t>
            </a:r>
            <a:r>
              <a:rPr lang="en-US" altLang="zh-CN" sz="2400" dirty="0"/>
              <a:t>(</a:t>
            </a:r>
            <a:r>
              <a:rPr lang="en-US" altLang="zh-CN" sz="2400" dirty="0" err="1"/>
              <a:t>blone</a:t>
            </a:r>
            <a:r>
              <a:rPr lang="en-US" altLang="zh-CN" sz="2400" dirty="0"/>
              <a:t> </a:t>
            </a:r>
            <a:r>
              <a:rPr lang="en-US" altLang="zh-CN" sz="2400" dirty="0" err="1"/>
              <a:t>Bestien</a:t>
            </a:r>
            <a:r>
              <a:rPr lang="en-US" altLang="zh-CN" sz="2400" dirty="0"/>
              <a:t>)</a:t>
            </a:r>
            <a:r>
              <a:rPr lang="zh-CN" altLang="en-US" sz="2400" dirty="0"/>
              <a:t>，就像古代被养着的那种战斗用大象一样。萨满的忘我</a:t>
            </a:r>
            <a:r>
              <a:rPr lang="en-US" altLang="zh-CN" sz="2400" dirty="0"/>
              <a:t>(</a:t>
            </a:r>
            <a:r>
              <a:rPr lang="en-US" altLang="zh-CN" sz="2400" dirty="0" err="1"/>
              <a:t>Schamanenekstase</a:t>
            </a:r>
            <a:r>
              <a:rPr lang="en-US" altLang="zh-CN" sz="2400" dirty="0"/>
              <a:t>)</a:t>
            </a:r>
            <a:r>
              <a:rPr lang="zh-CN" altLang="en-US" sz="2400" dirty="0"/>
              <a:t>是和体质性的癫痫症连结在一起的，拥有这种症状和验证这种这桩，即是卡里斯玛资格的证明。”</a:t>
            </a:r>
            <a:r>
              <a:rPr lang="en-US" altLang="zh-CN" sz="2400" dirty="0"/>
              <a:t>——《</a:t>
            </a:r>
            <a:r>
              <a:rPr lang="zh-CN" altLang="en-US" sz="2400" dirty="0"/>
              <a:t>支配社会学</a:t>
            </a:r>
            <a:r>
              <a:rPr lang="en-US" altLang="zh-CN" sz="2400" dirty="0"/>
              <a:t>》, 263;</a:t>
            </a:r>
          </a:p>
          <a:p>
            <a:pPr algn="just">
              <a:lnSpc>
                <a:spcPct val="110000"/>
              </a:lnSpc>
            </a:pPr>
            <a:r>
              <a:rPr lang="zh-CN" altLang="en-US" sz="2400" dirty="0"/>
              <a:t>原则上具有个体化的特质；其使命与力量，并不来自于外在秩序，而是从自己内部发生实质的限制；</a:t>
            </a:r>
            <a:endParaRPr lang="en-US" altLang="zh-CN" sz="2400" dirty="0"/>
          </a:p>
          <a:p>
            <a:pPr algn="just">
              <a:lnSpc>
                <a:spcPct val="110000"/>
              </a:lnSpc>
            </a:pPr>
            <a:r>
              <a:rPr lang="zh-CN" altLang="en-US" sz="2400" dirty="0"/>
              <a:t>卡里斯玛支配在任何一方面（包括经济基础），都与官僚制支配，正好相反。</a:t>
            </a:r>
            <a:endParaRPr lang="en-US" altLang="zh-CN" sz="2400" dirty="0"/>
          </a:p>
          <a:p>
            <a:pPr marL="0" indent="0" algn="just">
              <a:buNone/>
            </a:pPr>
            <a:endParaRPr lang="zh-CN" altLang="en-US" sz="2400" dirty="0"/>
          </a:p>
        </p:txBody>
      </p:sp>
      <p:sp>
        <p:nvSpPr>
          <p:cNvPr id="4" name="灯片编号占位符 3"/>
          <p:cNvSpPr>
            <a:spLocks noGrp="1"/>
          </p:cNvSpPr>
          <p:nvPr>
            <p:ph type="sldNum" sz="quarter" idx="12"/>
          </p:nvPr>
        </p:nvSpPr>
        <p:spPr/>
        <p:txBody>
          <a:bodyPr/>
          <a:lstStyle/>
          <a:p>
            <a:fld id="{6595A31F-699E-4155-A42C-1CF04D73D979}" type="slidenum">
              <a:rPr lang="en-CA" smtClean="0"/>
              <a:pPr/>
              <a:t>22</a:t>
            </a:fld>
            <a:endParaRPr lang="en-CA"/>
          </a:p>
        </p:txBody>
      </p:sp>
    </p:spTree>
    <p:extLst>
      <p:ext uri="{BB962C8B-B14F-4D97-AF65-F5344CB8AC3E}">
        <p14:creationId xmlns:p14="http://schemas.microsoft.com/office/powerpoint/2010/main" val="3481293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56185"/>
            <a:ext cx="7200900" cy="1485900"/>
          </a:xfrm>
        </p:spPr>
        <p:txBody>
          <a:bodyPr>
            <a:normAutofit/>
          </a:bodyPr>
          <a:lstStyle/>
          <a:p>
            <a:r>
              <a:rPr lang="zh-CN" altLang="en-US" sz="3600" dirty="0"/>
              <a:t>在克里斯玛的革命性与</a:t>
            </a:r>
            <a:br>
              <a:rPr lang="en-US" altLang="zh-CN" sz="3600" dirty="0"/>
            </a:br>
            <a:r>
              <a:rPr lang="zh-CN" altLang="en-US" sz="3600" dirty="0"/>
              <a:t>官僚制铁笼之间</a:t>
            </a:r>
            <a:endParaRPr lang="en-CA" sz="3600" dirty="0"/>
          </a:p>
        </p:txBody>
      </p:sp>
      <p:sp>
        <p:nvSpPr>
          <p:cNvPr id="3" name="内容占位符 2"/>
          <p:cNvSpPr>
            <a:spLocks noGrp="1"/>
          </p:cNvSpPr>
          <p:nvPr>
            <p:ph idx="1"/>
          </p:nvPr>
        </p:nvSpPr>
        <p:spPr>
          <a:xfrm>
            <a:off x="595942" y="1340767"/>
            <a:ext cx="8363272" cy="5261047"/>
          </a:xfrm>
        </p:spPr>
        <p:txBody>
          <a:bodyPr>
            <a:normAutofit fontScale="92500"/>
          </a:bodyPr>
          <a:lstStyle/>
          <a:p>
            <a:pPr>
              <a:lnSpc>
                <a:spcPct val="120000"/>
              </a:lnSpc>
            </a:pPr>
            <a:r>
              <a:rPr lang="zh-CN" altLang="en-US" dirty="0"/>
              <a:t>现代社会政治秩序中的克里斯玛：大众动员式的领袖民主。挣脱例行化的铁笼的可能性？</a:t>
            </a:r>
          </a:p>
          <a:p>
            <a:pPr>
              <a:lnSpc>
                <a:spcPct val="120000"/>
              </a:lnSpc>
            </a:pPr>
            <a:r>
              <a:rPr lang="zh-CN" altLang="en-US" dirty="0"/>
              <a:t>德国没有天职感的职业政治家缺乏真正造就领袖的内在克里斯玛素质。但领袖民主也有潜在危险。在俾斯麦的伟大个性和政治权谋面前，洪堡和康德的民族丧失了自己的政治意志。导致“资本主义精神”的衰微；</a:t>
            </a:r>
          </a:p>
          <a:p>
            <a:pPr>
              <a:lnSpc>
                <a:spcPct val="120000"/>
              </a:lnSpc>
            </a:pPr>
            <a:r>
              <a:rPr lang="zh-CN" altLang="en-US" dirty="0"/>
              <a:t>德国政治摇摆于市民阶层的冷漠、政治市侩和工人阶级的“怨恨”。俾斯麦一个人的克里斯玛奠定的理性化，使整个民族丧失了理性教育的机会，众人侏儒成就一人伟大。一个民族甘于像羊群一样被统治、呵护、照管，就不可能有自由。</a:t>
            </a:r>
            <a:endParaRPr lang="en-US" altLang="zh-CN" dirty="0"/>
          </a:p>
          <a:p>
            <a:pPr>
              <a:lnSpc>
                <a:spcPct val="120000"/>
              </a:lnSpc>
            </a:pPr>
            <a:r>
              <a:rPr lang="zh-CN" altLang="en-US" dirty="0"/>
              <a:t>两种危险：社会夷平状态下没有个性和自由的“政治－法律”机器（工具化和例行化政治）；克里斯玛引导的领袖民主和大众动员的民主（危机化或浪漫化政治）。</a:t>
            </a:r>
            <a:endParaRPr lang="en-US" altLang="zh-CN" dirty="0"/>
          </a:p>
          <a:p>
            <a:pPr>
              <a:lnSpc>
                <a:spcPct val="120000"/>
              </a:lnSpc>
            </a:pPr>
            <a:r>
              <a:rPr lang="zh-CN" altLang="en-US" dirty="0"/>
              <a:t>政治作为天职，均非上述两种状况。要从事政治，就要杜绝上述两种要求；</a:t>
            </a:r>
          </a:p>
          <a:p>
            <a:pPr>
              <a:lnSpc>
                <a:spcPct val="120000"/>
              </a:lnSpc>
            </a:pPr>
            <a:endParaRPr lang="en-US" altLang="zh-CN" dirty="0"/>
          </a:p>
          <a:p>
            <a:pPr>
              <a:lnSpc>
                <a:spcPct val="120000"/>
              </a:lnSpc>
            </a:pPr>
            <a:endParaRPr lang="zh-CN" altLang="en-US" dirty="0"/>
          </a:p>
          <a:p>
            <a:pPr>
              <a:lnSpc>
                <a:spcPct val="120000"/>
              </a:lnSpc>
            </a:pPr>
            <a:endParaRPr lang="en-CA" dirty="0"/>
          </a:p>
        </p:txBody>
      </p:sp>
      <p:sp>
        <p:nvSpPr>
          <p:cNvPr id="4" name="灯片编号占位符 3"/>
          <p:cNvSpPr>
            <a:spLocks noGrp="1"/>
          </p:cNvSpPr>
          <p:nvPr>
            <p:ph type="sldNum" sz="quarter" idx="12"/>
          </p:nvPr>
        </p:nvSpPr>
        <p:spPr/>
        <p:txBody>
          <a:bodyPr/>
          <a:lstStyle/>
          <a:p>
            <a:fld id="{6595A31F-699E-4155-A42C-1CF04D73D979}" type="slidenum">
              <a:rPr lang="en-CA" smtClean="0"/>
              <a:pPr/>
              <a:t>23</a:t>
            </a:fld>
            <a:endParaRPr lang="en-CA"/>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何谓以政治为业？</a:t>
            </a:r>
            <a:endParaRPr lang="en-CA" dirty="0"/>
          </a:p>
        </p:txBody>
      </p:sp>
      <p:sp>
        <p:nvSpPr>
          <p:cNvPr id="3" name="内容占位符 2"/>
          <p:cNvSpPr>
            <a:spLocks noGrp="1"/>
          </p:cNvSpPr>
          <p:nvPr>
            <p:ph idx="1"/>
          </p:nvPr>
        </p:nvSpPr>
        <p:spPr>
          <a:xfrm>
            <a:off x="1028700" y="1556792"/>
            <a:ext cx="7719764" cy="4896594"/>
          </a:xfrm>
        </p:spPr>
        <p:txBody>
          <a:bodyPr>
            <a:normAutofit/>
          </a:bodyPr>
          <a:lstStyle/>
          <a:p>
            <a:pPr>
              <a:lnSpc>
                <a:spcPct val="150000"/>
              </a:lnSpc>
            </a:pPr>
            <a:r>
              <a:rPr lang="zh-CN" altLang="en-US" sz="2400" dirty="0"/>
              <a:t>政治家所需要的三种素质：激情、责任感和恰如其分的判断力；既要戒绝“无生育能力的亢奋”，也要能够将激情和冷静且恰如其分的判断力，同时熔铸在同一个灵魂之中；</a:t>
            </a:r>
            <a:endParaRPr lang="en-US" altLang="zh-CN" sz="2400" dirty="0"/>
          </a:p>
          <a:p>
            <a:pPr>
              <a:lnSpc>
                <a:spcPct val="150000"/>
              </a:lnSpc>
            </a:pPr>
            <a:r>
              <a:rPr lang="zh-CN" altLang="en-US" sz="2400" dirty="0"/>
              <a:t>信念伦理</a:t>
            </a:r>
            <a:r>
              <a:rPr lang="en-US" altLang="zh-CN" sz="2400" dirty="0"/>
              <a:t>(</a:t>
            </a:r>
            <a:r>
              <a:rPr lang="en-US" altLang="zh-CN" sz="2400" dirty="0" err="1"/>
              <a:t>Gesinnungsethik</a:t>
            </a:r>
            <a:r>
              <a:rPr lang="en-US" altLang="zh-CN" sz="2400" dirty="0"/>
              <a:t>)</a:t>
            </a:r>
            <a:r>
              <a:rPr lang="zh-CN" altLang="en-US" sz="2400" dirty="0"/>
              <a:t>：信徒所能意识到的“责任”，仅在于盯住信念之火，而不要让它熄灭；</a:t>
            </a:r>
            <a:endParaRPr lang="en-US" altLang="zh-CN" sz="2400" dirty="0"/>
          </a:p>
          <a:p>
            <a:pPr>
              <a:lnSpc>
                <a:spcPct val="150000"/>
              </a:lnSpc>
            </a:pPr>
            <a:r>
              <a:rPr lang="zh-CN" altLang="en-US" sz="2400" dirty="0"/>
              <a:t>责任伦理（</a:t>
            </a:r>
            <a:r>
              <a:rPr lang="en-US" altLang="zh-CN" sz="2400" dirty="0" err="1"/>
              <a:t>Verantwortungsethik</a:t>
            </a:r>
            <a:r>
              <a:rPr lang="zh-CN" altLang="en-US" sz="2400" dirty="0"/>
              <a:t>）：必须顾及自己的行为的可能后果。</a:t>
            </a:r>
            <a:endParaRPr lang="en-US" altLang="zh-CN" sz="2400" dirty="0"/>
          </a:p>
          <a:p>
            <a:endParaRPr lang="en-CA" dirty="0"/>
          </a:p>
        </p:txBody>
      </p:sp>
      <p:sp>
        <p:nvSpPr>
          <p:cNvPr id="4" name="灯片编号占位符 3"/>
          <p:cNvSpPr>
            <a:spLocks noGrp="1"/>
          </p:cNvSpPr>
          <p:nvPr>
            <p:ph type="sldNum" sz="quarter" idx="12"/>
          </p:nvPr>
        </p:nvSpPr>
        <p:spPr/>
        <p:txBody>
          <a:bodyPr/>
          <a:lstStyle/>
          <a:p>
            <a:fld id="{6595A31F-699E-4155-A42C-1CF04D73D979}" type="slidenum">
              <a:rPr lang="en-CA" smtClean="0"/>
              <a:pPr/>
              <a:t>24</a:t>
            </a:fld>
            <a:endParaRPr lang="en-CA"/>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在责任伦理和信念伦理之间</a:t>
            </a:r>
            <a:endParaRPr lang="en-CA" dirty="0"/>
          </a:p>
        </p:txBody>
      </p:sp>
      <p:sp>
        <p:nvSpPr>
          <p:cNvPr id="3" name="内容占位符 2"/>
          <p:cNvSpPr>
            <a:spLocks noGrp="1"/>
          </p:cNvSpPr>
          <p:nvPr>
            <p:ph idx="1"/>
          </p:nvPr>
        </p:nvSpPr>
        <p:spPr>
          <a:xfrm>
            <a:off x="683568" y="1628800"/>
            <a:ext cx="8208912" cy="4968552"/>
          </a:xfrm>
        </p:spPr>
        <p:txBody>
          <a:bodyPr>
            <a:normAutofit/>
          </a:bodyPr>
          <a:lstStyle/>
          <a:p>
            <a:pPr algn="just">
              <a:lnSpc>
                <a:spcPct val="110000"/>
              </a:lnSpc>
            </a:pPr>
            <a:r>
              <a:rPr lang="en-US" altLang="zh-CN" dirty="0"/>
              <a:t> </a:t>
            </a:r>
            <a:r>
              <a:rPr lang="zh-CN" altLang="en-US" sz="2600" dirty="0"/>
              <a:t>以政治为业的人，必须认识到一个道德上的两难困境：在理性化与自由之间，在激情与例行化之间，在价值理性与工具理性之间的道德上的两难困境；</a:t>
            </a:r>
          </a:p>
          <a:p>
            <a:pPr algn="just">
              <a:lnSpc>
                <a:spcPct val="110000"/>
              </a:lnSpc>
            </a:pPr>
            <a:r>
              <a:rPr lang="zh-CN" altLang="en-US" sz="2600" dirty="0"/>
              <a:t>难以在信念伦理与责任伦理之间找到互补和平衡：唯有将二者结合在一起，才能成为一个真正的人</a:t>
            </a:r>
            <a:r>
              <a:rPr lang="en-US" altLang="zh-CN" sz="2600" dirty="0"/>
              <a:t>—</a:t>
            </a:r>
            <a:r>
              <a:rPr lang="zh-CN" altLang="en-US" sz="2600" dirty="0"/>
              <a:t>一个能担当政治使命的人；</a:t>
            </a:r>
          </a:p>
          <a:p>
            <a:pPr algn="just">
              <a:lnSpc>
                <a:spcPct val="110000"/>
              </a:lnSpc>
            </a:pPr>
            <a:r>
              <a:rPr lang="zh-CN" altLang="en-US" sz="2600" dirty="0"/>
              <a:t>“以政治为业”强调的成熟</a:t>
            </a:r>
            <a:r>
              <a:rPr lang="en-US" altLang="zh-CN" sz="2600" dirty="0"/>
              <a:t> </a:t>
            </a:r>
            <a:r>
              <a:rPr lang="zh-CN" altLang="en-US" sz="2600" dirty="0"/>
              <a:t>：</a:t>
            </a:r>
            <a:r>
              <a:rPr lang="en-US" altLang="zh-CN" sz="2600" dirty="0"/>
              <a:t>Mind you, the devil is old, grow old to understand him!</a:t>
            </a:r>
            <a:endParaRPr lang="zh-CN" altLang="en-US" sz="2600" dirty="0"/>
          </a:p>
          <a:p>
            <a:endParaRPr lang="en-CA" dirty="0"/>
          </a:p>
        </p:txBody>
      </p:sp>
      <p:sp>
        <p:nvSpPr>
          <p:cNvPr id="4" name="灯片编号占位符 3"/>
          <p:cNvSpPr>
            <a:spLocks noGrp="1"/>
          </p:cNvSpPr>
          <p:nvPr>
            <p:ph type="sldNum" sz="quarter" idx="12"/>
          </p:nvPr>
        </p:nvSpPr>
        <p:spPr/>
        <p:txBody>
          <a:bodyPr/>
          <a:lstStyle/>
          <a:p>
            <a:fld id="{6595A31F-699E-4155-A42C-1CF04D73D979}" type="slidenum">
              <a:rPr lang="en-CA" smtClean="0"/>
              <a:pPr/>
              <a:t>25</a:t>
            </a:fld>
            <a:endParaRPr lang="en-CA"/>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260" y="243000"/>
            <a:ext cx="8246203" cy="1485900"/>
          </a:xfrm>
        </p:spPr>
        <p:txBody>
          <a:bodyPr>
            <a:normAutofit/>
          </a:bodyPr>
          <a:lstStyle/>
          <a:p>
            <a:r>
              <a:rPr lang="zh-CN" altLang="en-US" sz="3600" dirty="0"/>
              <a:t>政治的要求：当下的责任伦理</a:t>
            </a:r>
            <a:endParaRPr lang="en-CA" sz="3600" dirty="0"/>
          </a:p>
        </p:txBody>
      </p:sp>
      <p:sp>
        <p:nvSpPr>
          <p:cNvPr id="3" name="内容占位符 2"/>
          <p:cNvSpPr>
            <a:spLocks noGrp="1"/>
          </p:cNvSpPr>
          <p:nvPr>
            <p:ph idx="1"/>
          </p:nvPr>
        </p:nvSpPr>
        <p:spPr>
          <a:xfrm>
            <a:off x="503040" y="1070384"/>
            <a:ext cx="8640960" cy="5544616"/>
          </a:xfrm>
        </p:spPr>
        <p:txBody>
          <a:bodyPr>
            <a:normAutofit/>
          </a:bodyPr>
          <a:lstStyle/>
          <a:p>
            <a:pPr algn="just">
              <a:lnSpc>
                <a:spcPct val="120000"/>
              </a:lnSpc>
            </a:pPr>
            <a:r>
              <a:rPr lang="zh-CN" altLang="en-US" dirty="0"/>
              <a:t>现代性的“铁笼”使个体脱离较大范围内的意义秩序。但正是基督教的寻求救赎导致这种分裂处境</a:t>
            </a:r>
            <a:r>
              <a:rPr lang="en-US" altLang="zh-CN" dirty="0"/>
              <a:t>; ——</a:t>
            </a:r>
            <a:r>
              <a:rPr lang="zh-CN" altLang="en-US" dirty="0"/>
              <a:t>这是一个理性化、理智化、总之是“世界除魅”的时代，这个时代的命运，是一切终极而最崇高的价值从公众生活中隐退</a:t>
            </a:r>
            <a:r>
              <a:rPr lang="en-US" altLang="zh-CN" dirty="0"/>
              <a:t>——</a:t>
            </a:r>
            <a:r>
              <a:rPr lang="zh-CN" altLang="en-US" dirty="0"/>
              <a:t>或遁入神秘生活的超越领域，或者流于直接人际关系的博爱。</a:t>
            </a:r>
            <a:r>
              <a:rPr lang="en-US" altLang="zh-CN" dirty="0"/>
              <a:t>——</a:t>
            </a:r>
            <a:r>
              <a:rPr lang="zh-CN" altLang="en-US" dirty="0"/>
              <a:t>韦伯，</a:t>
            </a:r>
            <a:r>
              <a:rPr lang="en-US" altLang="zh-CN" dirty="0"/>
              <a:t>《</a:t>
            </a:r>
            <a:r>
              <a:rPr lang="zh-CN" altLang="en-US" dirty="0"/>
              <a:t>社会学文选</a:t>
            </a:r>
            <a:r>
              <a:rPr lang="en-US" altLang="zh-CN" dirty="0"/>
              <a:t>》</a:t>
            </a:r>
          </a:p>
          <a:p>
            <a:pPr algn="just">
              <a:lnSpc>
                <a:spcPct val="120000"/>
              </a:lnSpc>
            </a:pPr>
            <a:r>
              <a:rPr lang="zh-CN" altLang="en-US" dirty="0"/>
              <a:t>在大历史已经终结之后，虚无时代的社会学家，处在“诸神之争”时代，这正是我们命运所在。但韦伯并非虚无主义者；</a:t>
            </a:r>
          </a:p>
          <a:p>
            <a:pPr algn="just">
              <a:lnSpc>
                <a:spcPct val="120000"/>
              </a:lnSpc>
            </a:pPr>
            <a:r>
              <a:rPr lang="zh-CN" altLang="en-US" dirty="0"/>
              <a:t>和清教徒一样，即使永远不能摆脱对自身命运的焦虑，也正因为面临这种困境，才需坚守日常实践的理性辛劳证明自身。“以学术为业”结尾引</a:t>
            </a:r>
            <a:r>
              <a:rPr lang="en-US" altLang="zh-CN" dirty="0"/>
              <a:t>《</a:t>
            </a:r>
            <a:r>
              <a:rPr lang="zh-CN" altLang="en-US" dirty="0"/>
              <a:t>威廉</a:t>
            </a:r>
            <a:r>
              <a:rPr lang="en-US" altLang="zh-CN" dirty="0"/>
              <a:t>·</a:t>
            </a:r>
            <a:r>
              <a:rPr lang="zh-CN" altLang="en-US" dirty="0"/>
              <a:t>麦斯特的漫游时代</a:t>
            </a:r>
            <a:r>
              <a:rPr lang="en-US" altLang="zh-CN" dirty="0"/>
              <a:t>》</a:t>
            </a:r>
            <a:r>
              <a:rPr lang="zh-CN" altLang="en-US" dirty="0"/>
              <a:t>中格言：“什么是你的义务？日常</a:t>
            </a:r>
            <a:r>
              <a:rPr lang="en-US" altLang="zh-CN" dirty="0"/>
              <a:t>/</a:t>
            </a:r>
            <a:r>
              <a:rPr lang="zh-CN" altLang="en-US" dirty="0"/>
              <a:t>当下</a:t>
            </a:r>
            <a:r>
              <a:rPr lang="en-US" altLang="zh-CN" dirty="0"/>
              <a:t>(present)</a:t>
            </a:r>
            <a:r>
              <a:rPr lang="zh-CN" altLang="en-US" dirty="0"/>
              <a:t>的要求”</a:t>
            </a:r>
            <a:r>
              <a:rPr lang="en-US" altLang="zh-CN" dirty="0"/>
              <a:t>;</a:t>
            </a:r>
          </a:p>
          <a:p>
            <a:pPr>
              <a:lnSpc>
                <a:spcPct val="85000"/>
              </a:lnSpc>
            </a:pPr>
            <a:endParaRPr lang="zh-CN" altLang="en-US" dirty="0"/>
          </a:p>
          <a:p>
            <a:endParaRPr lang="en-CA" dirty="0"/>
          </a:p>
        </p:txBody>
      </p:sp>
      <p:sp>
        <p:nvSpPr>
          <p:cNvPr id="4" name="灯片编号占位符 3"/>
          <p:cNvSpPr>
            <a:spLocks noGrp="1"/>
          </p:cNvSpPr>
          <p:nvPr>
            <p:ph type="sldNum" sz="quarter" idx="12"/>
          </p:nvPr>
        </p:nvSpPr>
        <p:spPr/>
        <p:txBody>
          <a:bodyPr/>
          <a:lstStyle/>
          <a:p>
            <a:fld id="{6595A31F-699E-4155-A42C-1CF04D73D979}" type="slidenum">
              <a:rPr lang="en-CA" smtClean="0"/>
              <a:pPr/>
              <a:t>26</a:t>
            </a:fld>
            <a:endParaRPr lang="en-CA"/>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0648"/>
            <a:ext cx="8532440" cy="1485900"/>
          </a:xfrm>
        </p:spPr>
        <p:txBody>
          <a:bodyPr>
            <a:noAutofit/>
          </a:bodyPr>
          <a:lstStyle/>
          <a:p>
            <a:r>
              <a:rPr lang="zh-CN" altLang="en-US" sz="3200" dirty="0"/>
              <a:t>现代意义上的英雄：每一个现代性的</a:t>
            </a:r>
            <a:br>
              <a:rPr lang="en-US" altLang="zh-CN" sz="3200" dirty="0"/>
            </a:br>
            <a:r>
              <a:rPr lang="zh-CN" altLang="en-US" sz="3200" dirty="0"/>
              <a:t>个体</a:t>
            </a:r>
            <a:endParaRPr lang="en-CA" sz="3200" dirty="0"/>
          </a:p>
        </p:txBody>
      </p:sp>
      <p:sp>
        <p:nvSpPr>
          <p:cNvPr id="3" name="内容占位符 2"/>
          <p:cNvSpPr>
            <a:spLocks noGrp="1"/>
          </p:cNvSpPr>
          <p:nvPr>
            <p:ph idx="1"/>
          </p:nvPr>
        </p:nvSpPr>
        <p:spPr>
          <a:xfrm>
            <a:off x="457200" y="1600200"/>
            <a:ext cx="8229600" cy="5121275"/>
          </a:xfrm>
        </p:spPr>
        <p:txBody>
          <a:bodyPr>
            <a:normAutofit lnSpcReduction="10000"/>
          </a:bodyPr>
          <a:lstStyle/>
          <a:p>
            <a:pPr>
              <a:lnSpc>
                <a:spcPct val="110000"/>
              </a:lnSpc>
            </a:pPr>
            <a:r>
              <a:rPr lang="zh-CN" altLang="en-US" sz="2800" dirty="0"/>
              <a:t>政治是一件滴水穿石的工作，它同时需要激情和眼光</a:t>
            </a:r>
            <a:r>
              <a:rPr lang="en-US" altLang="zh-CN" sz="2800" dirty="0"/>
              <a:t>…</a:t>
            </a:r>
            <a:r>
              <a:rPr lang="zh-CN" altLang="en-US" sz="2800" dirty="0"/>
              <a:t>他 不但应该是位领袖，还得是十分平常意义上的英雄。即便是那些既非领袖又非英雄的人，也必须使自己具有一颗强韧的心，以便能够承受自己全部希望的破灭。</a:t>
            </a:r>
            <a:r>
              <a:rPr lang="en-US" altLang="zh-CN" sz="2800" dirty="0"/>
              <a:t>…</a:t>
            </a:r>
            <a:r>
              <a:rPr lang="zh-CN" altLang="en-US" sz="2800" dirty="0"/>
              <a:t>一个人得确信，即使这个世界在他看来愚陋不堪，根本不值得他为之献身，他仍能无怨无悔；尽管面对这样的局面，他仍能够说：“等着瞧吧！”只有做到了这一步，才能说，他听到了政治的“召唤”。这才是政治作为天职的意思。同样也是科学作为天职的意思。</a:t>
            </a:r>
            <a:endParaRPr lang="en-US" altLang="zh-CN" sz="2800" dirty="0"/>
          </a:p>
          <a:p>
            <a:pPr>
              <a:lnSpc>
                <a:spcPct val="110000"/>
              </a:lnSpc>
            </a:pPr>
            <a:r>
              <a:rPr lang="zh-CN" altLang="en-US" sz="3200" dirty="0"/>
              <a:t>理解社会学，即为政治社会学。</a:t>
            </a:r>
            <a:endParaRPr lang="en-US" altLang="zh-CN" sz="3200" dirty="0"/>
          </a:p>
          <a:p>
            <a:endParaRPr lang="en-CA" dirty="0"/>
          </a:p>
        </p:txBody>
      </p:sp>
      <p:sp>
        <p:nvSpPr>
          <p:cNvPr id="4" name="灯片编号占位符 3"/>
          <p:cNvSpPr>
            <a:spLocks noGrp="1"/>
          </p:cNvSpPr>
          <p:nvPr>
            <p:ph type="sldNum" sz="quarter" idx="12"/>
          </p:nvPr>
        </p:nvSpPr>
        <p:spPr/>
        <p:txBody>
          <a:bodyPr/>
          <a:lstStyle/>
          <a:p>
            <a:fld id="{6595A31F-699E-4155-A42C-1CF04D73D979}" type="slidenum">
              <a:rPr lang="en-CA" smtClean="0"/>
              <a:pPr/>
              <a:t>27</a:t>
            </a:fld>
            <a:endParaRPr lang="en-CA"/>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参考文献与下次课阅读推荐</a:t>
            </a:r>
          </a:p>
        </p:txBody>
      </p:sp>
      <p:sp>
        <p:nvSpPr>
          <p:cNvPr id="3" name="内容占位符 2"/>
          <p:cNvSpPr>
            <a:spLocks noGrp="1"/>
          </p:cNvSpPr>
          <p:nvPr>
            <p:ph idx="1"/>
          </p:nvPr>
        </p:nvSpPr>
        <p:spPr>
          <a:xfrm>
            <a:off x="1012134" y="1556792"/>
            <a:ext cx="7200900" cy="3581400"/>
          </a:xfrm>
        </p:spPr>
        <p:txBody>
          <a:bodyPr/>
          <a:lstStyle/>
          <a:p>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韦伯作品集之</a:t>
            </a:r>
            <a:r>
              <a:rPr lang="en-US" altLang="zh-CN" dirty="0">
                <a:latin typeface="Times New Roman" panose="02020603050405020304" pitchFamily="18" charset="0"/>
                <a:cs typeface="Times New Roman" panose="02020603050405020304" pitchFamily="18" charset="0"/>
              </a:rPr>
              <a:t>III: </a:t>
            </a:r>
            <a:r>
              <a:rPr lang="zh-CN" altLang="en-US" dirty="0">
                <a:latin typeface="Times New Roman" panose="02020603050405020304" pitchFamily="18" charset="0"/>
                <a:cs typeface="Times New Roman" panose="02020603050405020304" pitchFamily="18" charset="0"/>
              </a:rPr>
              <a:t>支配社会学</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康乐、简惠美 译，广西师大；</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学术与政治</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，冯克利 译，三联；</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科学作为天职</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，李猛编，三联</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下次课阅读推荐：</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弗洛伊德，</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精神分析引论</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，高觉敷 译，商务；</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595A31F-699E-4155-A42C-1CF04D73D979}" type="slidenum">
              <a:rPr lang="en-CA" smtClean="0"/>
              <a:pPr/>
              <a:t>28</a:t>
            </a:fld>
            <a:endParaRPr lang="en-CA"/>
          </a:p>
        </p:txBody>
      </p:sp>
    </p:spTree>
    <p:extLst>
      <p:ext uri="{BB962C8B-B14F-4D97-AF65-F5344CB8AC3E}">
        <p14:creationId xmlns:p14="http://schemas.microsoft.com/office/powerpoint/2010/main" val="122245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理性化与自由</a:t>
            </a:r>
            <a:br>
              <a:rPr lang="en-US" altLang="zh-CN" dirty="0"/>
            </a:br>
            <a:r>
              <a:rPr lang="zh-CN" altLang="en-US" sz="3100" dirty="0"/>
              <a:t>背景之二：德国自身问题</a:t>
            </a:r>
            <a:endParaRPr lang="en-CA" sz="3100" dirty="0"/>
          </a:p>
        </p:txBody>
      </p:sp>
      <p:sp>
        <p:nvSpPr>
          <p:cNvPr id="3" name="内容占位符 2"/>
          <p:cNvSpPr>
            <a:spLocks noGrp="1"/>
          </p:cNvSpPr>
          <p:nvPr>
            <p:ph idx="1"/>
          </p:nvPr>
        </p:nvSpPr>
        <p:spPr>
          <a:xfrm>
            <a:off x="539552" y="1600200"/>
            <a:ext cx="8229600" cy="4983162"/>
          </a:xfrm>
        </p:spPr>
        <p:txBody>
          <a:bodyPr>
            <a:normAutofit/>
          </a:bodyPr>
          <a:lstStyle/>
          <a:p>
            <a:pPr>
              <a:lnSpc>
                <a:spcPct val="170000"/>
              </a:lnSpc>
            </a:pPr>
            <a:r>
              <a:rPr lang="zh-CN" altLang="en-US" dirty="0"/>
              <a:t>日尔曼帝国的结构模式：官职压倒政治竞争，价值等级制压倒价值冲突，遵从压倒自觉，秩序压倒自由；</a:t>
            </a:r>
          </a:p>
          <a:p>
            <a:pPr>
              <a:lnSpc>
                <a:spcPct val="170000"/>
              </a:lnSpc>
            </a:pPr>
            <a:r>
              <a:rPr lang="zh-CN" altLang="en-US" dirty="0"/>
              <a:t>参与围绕俾斯麦宰相统治的影响及德国未来的争论，形成关于领导权、科层制和阶级结构的观点；对特定的青年团体的教诲和期待；</a:t>
            </a:r>
          </a:p>
          <a:p>
            <a:pPr>
              <a:lnSpc>
                <a:spcPct val="170000"/>
              </a:lnSpc>
            </a:pPr>
            <a:r>
              <a:rPr lang="zh-CN" altLang="en-US" dirty="0"/>
              <a:t>社会学价值无涉的论述，须结合德国大学体制发展过程中的特定问题来理解；</a:t>
            </a:r>
          </a:p>
          <a:p>
            <a:pPr>
              <a:lnSpc>
                <a:spcPct val="170000"/>
              </a:lnSpc>
            </a:pPr>
            <a:r>
              <a:rPr lang="zh-CN" altLang="en-US" dirty="0"/>
              <a:t>预设德国价值观念在文化上具有优越性，认定德国文明乃至整个西方文明面临的主要威胁是俄国的某种入侵。对俄国革命的极大关注。</a:t>
            </a:r>
          </a:p>
          <a:p>
            <a:endParaRPr lang="en-CA" dirty="0"/>
          </a:p>
        </p:txBody>
      </p:sp>
      <p:sp>
        <p:nvSpPr>
          <p:cNvPr id="4" name="灯片编号占位符 3"/>
          <p:cNvSpPr>
            <a:spLocks noGrp="1"/>
          </p:cNvSpPr>
          <p:nvPr>
            <p:ph type="sldNum" sz="quarter" idx="12"/>
          </p:nvPr>
        </p:nvSpPr>
        <p:spPr/>
        <p:txBody>
          <a:bodyPr/>
          <a:lstStyle/>
          <a:p>
            <a:fld id="{6595A31F-699E-4155-A42C-1CF04D73D979}" type="slidenum">
              <a:rPr lang="en-CA" smtClean="0"/>
              <a:pPr/>
              <a:t>3</a:t>
            </a:fld>
            <a:endParaRPr lang="en-C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理性化与自由</a:t>
            </a:r>
            <a:br>
              <a:rPr lang="en-US" altLang="zh-CN" dirty="0"/>
            </a:br>
            <a:r>
              <a:rPr lang="zh-CN" altLang="en-US" sz="2700" dirty="0"/>
              <a:t>背景之三：俄国社会主义革命</a:t>
            </a:r>
            <a:endParaRPr lang="en-CA" sz="2700" dirty="0"/>
          </a:p>
        </p:txBody>
      </p:sp>
      <p:sp>
        <p:nvSpPr>
          <p:cNvPr id="3" name="内容占位符 2"/>
          <p:cNvSpPr>
            <a:spLocks noGrp="1"/>
          </p:cNvSpPr>
          <p:nvPr>
            <p:ph idx="1"/>
          </p:nvPr>
        </p:nvSpPr>
        <p:spPr>
          <a:xfrm>
            <a:off x="539552" y="1600200"/>
            <a:ext cx="8147248" cy="4853136"/>
          </a:xfrm>
        </p:spPr>
        <p:txBody>
          <a:bodyPr>
            <a:normAutofit/>
          </a:bodyPr>
          <a:lstStyle/>
          <a:p>
            <a:pPr>
              <a:lnSpc>
                <a:spcPct val="160000"/>
              </a:lnSpc>
            </a:pPr>
            <a:r>
              <a:rPr lang="zh-CN" altLang="en-US" dirty="0"/>
              <a:t>社会主义革命会否给欧洲各国社会带来重大变革？社会主义计划经济体制需要的是科层管理、理性法律体系、社会监视及大众政党的科层化政治管理。立足于有计划地重新分配财富，不过是延续并深化资本主义必备的各项理性主义要素</a:t>
            </a:r>
          </a:p>
          <a:p>
            <a:pPr>
              <a:lnSpc>
                <a:spcPct val="160000"/>
              </a:lnSpc>
            </a:pPr>
            <a:r>
              <a:rPr lang="zh-CN" altLang="en-US" dirty="0"/>
              <a:t>社会主义的大众政党最终将为一个训练有素的管理阶级支配，该阶级将逐渐丧失面对选民的责任感与应变能力。不认为资本主义会发生总体崩溃，现代社会主义不是“无产阶级专政”，而将是“行政管理专政”</a:t>
            </a:r>
            <a:r>
              <a:rPr lang="en-US" altLang="zh-CN" dirty="0"/>
              <a:t>——</a:t>
            </a:r>
            <a:r>
              <a:rPr lang="zh-CN" altLang="en-US" dirty="0"/>
              <a:t>通向法兰克福学派</a:t>
            </a:r>
          </a:p>
          <a:p>
            <a:endParaRPr lang="en-CA" dirty="0"/>
          </a:p>
        </p:txBody>
      </p:sp>
      <p:sp>
        <p:nvSpPr>
          <p:cNvPr id="4" name="灯片编号占位符 3"/>
          <p:cNvSpPr>
            <a:spLocks noGrp="1"/>
          </p:cNvSpPr>
          <p:nvPr>
            <p:ph type="sldNum" sz="quarter" idx="12"/>
          </p:nvPr>
        </p:nvSpPr>
        <p:spPr/>
        <p:txBody>
          <a:bodyPr/>
          <a:lstStyle/>
          <a:p>
            <a:fld id="{6595A31F-699E-4155-A42C-1CF04D73D979}" type="slidenum">
              <a:rPr lang="en-CA" smtClean="0"/>
              <a:pPr/>
              <a:t>4</a:t>
            </a:fld>
            <a:endParaRPr lang="en-C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两篇演讲的总体背景</a:t>
            </a:r>
            <a:endParaRPr lang="en-CA" dirty="0"/>
          </a:p>
        </p:txBody>
      </p:sp>
      <p:sp>
        <p:nvSpPr>
          <p:cNvPr id="3" name="内容占位符 2"/>
          <p:cNvSpPr>
            <a:spLocks noGrp="1"/>
          </p:cNvSpPr>
          <p:nvPr>
            <p:ph idx="1"/>
          </p:nvPr>
        </p:nvSpPr>
        <p:spPr>
          <a:xfrm>
            <a:off x="827584" y="1628800"/>
            <a:ext cx="7920880" cy="4680520"/>
          </a:xfrm>
        </p:spPr>
        <p:txBody>
          <a:bodyPr>
            <a:normAutofit fontScale="77500" lnSpcReduction="20000"/>
          </a:bodyPr>
          <a:lstStyle/>
          <a:p>
            <a:pPr>
              <a:lnSpc>
                <a:spcPct val="160000"/>
              </a:lnSpc>
            </a:pPr>
            <a:r>
              <a:rPr lang="zh-CN" altLang="en-US" sz="2800" dirty="0"/>
              <a:t>欢迎“伟大而壮观”的一次大战，认为它将政治选择的机会重新赋予德国。但当德国失败，绝望的民族主义情绪与和平主义理想冲突日益尖锐。在外部世界和内心生活中所有稳定性都已瓦解时，德国学者如何面对年轻一代学生发言；</a:t>
            </a:r>
          </a:p>
          <a:p>
            <a:pPr>
              <a:lnSpc>
                <a:spcPct val="160000"/>
              </a:lnSpc>
            </a:pPr>
            <a:r>
              <a:rPr lang="zh-CN" altLang="en-US" sz="2800" dirty="0"/>
              <a:t>世俗的资本主义工业社会缺乏价值理念，许多学者祈望通过科学来填补真空。韦伯认为这是新的准宗教式科学崇拜。“世界观”从来不是经验科学的产物；</a:t>
            </a:r>
          </a:p>
          <a:p>
            <a:pPr>
              <a:lnSpc>
                <a:spcPct val="160000"/>
              </a:lnSpc>
            </a:pPr>
            <a:r>
              <a:rPr lang="zh-CN" altLang="en-US" sz="2800" dirty="0"/>
              <a:t>诸神之争。当人们没有力量面对现实时，会请回各种旧神，对我们的生活施展早已逝去的魔力。</a:t>
            </a:r>
          </a:p>
          <a:p>
            <a:endParaRPr lang="en-CA" dirty="0"/>
          </a:p>
        </p:txBody>
      </p:sp>
      <p:sp>
        <p:nvSpPr>
          <p:cNvPr id="4" name="灯片编号占位符 3"/>
          <p:cNvSpPr>
            <a:spLocks noGrp="1"/>
          </p:cNvSpPr>
          <p:nvPr>
            <p:ph type="sldNum" sz="quarter" idx="12"/>
          </p:nvPr>
        </p:nvSpPr>
        <p:spPr/>
        <p:txBody>
          <a:bodyPr/>
          <a:lstStyle/>
          <a:p>
            <a:fld id="{6595A31F-699E-4155-A42C-1CF04D73D979}" type="slidenum">
              <a:rPr lang="en-CA" smtClean="0"/>
              <a:pPr/>
              <a:t>5</a:t>
            </a:fld>
            <a:endParaRPr lang="en-C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0EA89-D8D1-4709-9D0A-4EC9BB10AF46}"/>
              </a:ext>
            </a:extLst>
          </p:cNvPr>
          <p:cNvSpPr>
            <a:spLocks noGrp="1"/>
          </p:cNvSpPr>
          <p:nvPr>
            <p:ph type="title"/>
          </p:nvPr>
        </p:nvSpPr>
        <p:spPr>
          <a:xfrm>
            <a:off x="899592" y="188640"/>
            <a:ext cx="7886700" cy="697706"/>
          </a:xfrm>
        </p:spPr>
        <p:txBody>
          <a:bodyPr>
            <a:normAutofit/>
          </a:bodyPr>
          <a:lstStyle/>
          <a:p>
            <a:r>
              <a:rPr lang="zh-CN" altLang="zh-CN" sz="2100" b="1" dirty="0"/>
              <a:t>科学之气质与清教伦理之间的亲和力</a:t>
            </a:r>
            <a:r>
              <a:rPr lang="zh-CN" altLang="en-US" sz="2100" b="1" dirty="0"/>
              <a:t>：科学家作为清教徒</a:t>
            </a:r>
            <a:endParaRPr lang="zh-CN" altLang="en-US" sz="2100" dirty="0"/>
          </a:p>
        </p:txBody>
      </p:sp>
      <p:sp>
        <p:nvSpPr>
          <p:cNvPr id="3" name="内容占位符 2">
            <a:extLst>
              <a:ext uri="{FF2B5EF4-FFF2-40B4-BE49-F238E27FC236}">
                <a16:creationId xmlns:a16="http://schemas.microsoft.com/office/drawing/2014/main" id="{F44CE829-EFEF-441D-8A75-AF9DE147D690}"/>
              </a:ext>
            </a:extLst>
          </p:cNvPr>
          <p:cNvSpPr>
            <a:spLocks noGrp="1"/>
          </p:cNvSpPr>
          <p:nvPr>
            <p:ph idx="1"/>
          </p:nvPr>
        </p:nvSpPr>
        <p:spPr>
          <a:xfrm>
            <a:off x="251520" y="1124745"/>
            <a:ext cx="8784976" cy="4464495"/>
          </a:xfrm>
        </p:spPr>
        <p:txBody>
          <a:bodyPr>
            <a:noAutofit/>
          </a:bodyPr>
          <a:lstStyle/>
          <a:p>
            <a:pPr>
              <a:lnSpc>
                <a:spcPct val="150000"/>
              </a:lnSpc>
            </a:pPr>
            <a:r>
              <a:rPr lang="zh-CN" altLang="zh-CN" sz="1800" dirty="0">
                <a:latin typeface="宋体" panose="02010600030101010101" pitchFamily="2" charset="-122"/>
                <a:ea typeface="宋体" panose="02010600030101010101" pitchFamily="2" charset="-122"/>
              </a:rPr>
              <a:t>默顿</a:t>
            </a:r>
            <a:r>
              <a:rPr lang="zh-CN" altLang="en-US" sz="1800" dirty="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西方科学“重大的和持续不断的发展只能发生在一定类型的社会里”</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a:lnSpc>
                <a:spcPct val="150000"/>
              </a:lnSpc>
            </a:pPr>
            <a:r>
              <a:rPr lang="zh-CN" altLang="zh-CN" sz="1800" dirty="0">
                <a:latin typeface="宋体" panose="02010600030101010101" pitchFamily="2" charset="-122"/>
                <a:ea typeface="宋体" panose="02010600030101010101" pitchFamily="2" charset="-122"/>
              </a:rPr>
              <a:t>默顿系统证明了清教徒的精神气质和相应“生活方式”的选择与“科学”职业之间的亲和力关系。</a:t>
            </a:r>
            <a:endParaRPr lang="en-US" altLang="zh-CN" sz="1800" dirty="0">
              <a:latin typeface="宋体" panose="02010600030101010101" pitchFamily="2" charset="-122"/>
              <a:ea typeface="宋体" panose="02010600030101010101" pitchFamily="2" charset="-122"/>
            </a:endParaRPr>
          </a:p>
          <a:p>
            <a:pPr>
              <a:lnSpc>
                <a:spcPct val="150000"/>
              </a:lnSpc>
            </a:pPr>
            <a:r>
              <a:rPr lang="zh-CN" altLang="zh-CN" sz="1800" dirty="0">
                <a:latin typeface="宋体" panose="02010600030101010101" pitchFamily="2" charset="-122"/>
                <a:ea typeface="宋体" panose="02010600030101010101" pitchFamily="2" charset="-122"/>
              </a:rPr>
              <a:t>清教不仅与科学共同秉承着近代意义上的新理性，还在理论原则上为科学研究提供了出发点，在现实中为科学研究提供了动力、基础以及相应的社会价值。科学的一个重要意象，就是清教徒诸种“当下劳动”之中的一种：</a:t>
            </a:r>
          </a:p>
          <a:p>
            <a:pPr>
              <a:lnSpc>
                <a:spcPct val="150000"/>
              </a:lnSpc>
            </a:pPr>
            <a:r>
              <a:rPr lang="zh-CN" altLang="zh-CN" sz="1800" dirty="0">
                <a:latin typeface="宋体" panose="02010600030101010101" pitchFamily="2" charset="-122"/>
                <a:ea typeface="宋体" panose="02010600030101010101" pitchFamily="2" charset="-122"/>
              </a:rPr>
              <a:t>“清教坚持经验论，坚持实验方法，这同它把思辨跟游手好闲视若等同、把体能消耗、对物质客体的处置跟勤劳刻苦视若等同具有密切的联系。实验是清教徒的那些注重实际、积极活跃、有条有理的倾向在科学上的表现。”</a:t>
            </a:r>
          </a:p>
          <a:p>
            <a:pPr>
              <a:lnSpc>
                <a:spcPct val="150000"/>
              </a:lnSpc>
            </a:pPr>
            <a:r>
              <a:rPr lang="zh-CN" altLang="zh-CN" sz="1800" dirty="0">
                <a:latin typeface="宋体" panose="02010600030101010101" pitchFamily="2" charset="-122"/>
                <a:ea typeface="宋体" panose="02010600030101010101" pitchFamily="2" charset="-122"/>
              </a:rPr>
              <a:t>换句话说，清教与科学之亲和力的一个显著表现就在于：“不是把科学当作一种谋生手段，而是作为专心致志的对象”。</a:t>
            </a: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65510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74EE2-A634-4566-9473-E3B85DE1FB9B}"/>
              </a:ext>
            </a:extLst>
          </p:cNvPr>
          <p:cNvSpPr>
            <a:spLocks noGrp="1"/>
          </p:cNvSpPr>
          <p:nvPr>
            <p:ph type="title"/>
          </p:nvPr>
        </p:nvSpPr>
        <p:spPr>
          <a:xfrm>
            <a:off x="1028700" y="685800"/>
            <a:ext cx="7575748" cy="1485900"/>
          </a:xfrm>
        </p:spPr>
        <p:txBody>
          <a:bodyPr>
            <a:normAutofit/>
          </a:bodyPr>
          <a:lstStyle/>
          <a:p>
            <a:r>
              <a:rPr lang="zh-CN" altLang="en-US" sz="2400" dirty="0">
                <a:latin typeface="宋体" panose="02010600030101010101" pitchFamily="2" charset="-122"/>
                <a:ea typeface="宋体" panose="02010600030101010101" pitchFamily="2" charset="-122"/>
              </a:rPr>
              <a:t>科学中新的“亲和力”：绝对的主体性与绝对的客观性</a:t>
            </a:r>
          </a:p>
        </p:txBody>
      </p:sp>
      <p:sp>
        <p:nvSpPr>
          <p:cNvPr id="3" name="内容占位符 2">
            <a:extLst>
              <a:ext uri="{FF2B5EF4-FFF2-40B4-BE49-F238E27FC236}">
                <a16:creationId xmlns:a16="http://schemas.microsoft.com/office/drawing/2014/main" id="{794B7E96-0DF5-4E89-BC34-F721584587B2}"/>
              </a:ext>
            </a:extLst>
          </p:cNvPr>
          <p:cNvSpPr>
            <a:spLocks noGrp="1"/>
          </p:cNvSpPr>
          <p:nvPr>
            <p:ph idx="1"/>
          </p:nvPr>
        </p:nvSpPr>
        <p:spPr>
          <a:xfrm>
            <a:off x="755576" y="1556792"/>
            <a:ext cx="7848872" cy="4896544"/>
          </a:xfrm>
        </p:spPr>
        <p:txBody>
          <a:bodyPr>
            <a:normAutofit fontScale="92500" lnSpcReduction="20000"/>
          </a:bodyPr>
          <a:lstStyle/>
          <a:p>
            <a:pPr>
              <a:lnSpc>
                <a:spcPct val="150000"/>
              </a:lnSpc>
            </a:pPr>
            <a:r>
              <a:rPr lang="zh-CN" altLang="zh-CN" sz="1800" dirty="0">
                <a:latin typeface="宋体" panose="02010600030101010101" pitchFamily="2" charset="-122"/>
                <a:ea typeface="宋体" panose="02010600030101010101" pitchFamily="2" charset="-122"/>
              </a:rPr>
              <a:t>克拉克（</a:t>
            </a:r>
            <a:r>
              <a:rPr lang="en-US" altLang="zh-CN" sz="1800" dirty="0">
                <a:latin typeface="宋体" panose="02010600030101010101" pitchFamily="2" charset="-122"/>
                <a:ea typeface="宋体" panose="02010600030101010101" pitchFamily="2" charset="-122"/>
              </a:rPr>
              <a:t>William Clark</a:t>
            </a:r>
            <a:r>
              <a:rPr lang="zh-CN"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“现代大学的政治</a:t>
            </a:r>
            <a:r>
              <a:rPr lang="en-US" altLang="zh-CN" sz="1800" dirty="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经济架构瓦解了大部分存在于司法</a:t>
            </a:r>
            <a:r>
              <a:rPr lang="en-US" altLang="zh-CN" sz="1800" dirty="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教会性制度和心态中的卡里斯玛”</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a:lnSpc>
                <a:spcPct val="150000"/>
              </a:lnSpc>
            </a:pPr>
            <a:r>
              <a:rPr lang="zh-CN" altLang="zh-CN" sz="1800" dirty="0">
                <a:latin typeface="宋体" panose="02010600030101010101" pitchFamily="2" charset="-122"/>
                <a:ea typeface="宋体" panose="02010600030101010101" pitchFamily="2" charset="-122"/>
              </a:rPr>
              <a:t>现代研究性大学的兴起，正是一个卡里斯玛个体化，即卡里斯玛逐渐凝聚在个体之上的过程</a:t>
            </a:r>
            <a:r>
              <a:rPr lang="zh-CN" altLang="en-US" sz="1800" dirty="0">
                <a:latin typeface="宋体" panose="02010600030101010101" pitchFamily="2" charset="-122"/>
                <a:ea typeface="宋体" panose="02010600030101010101" pitchFamily="2" charset="-122"/>
              </a:rPr>
              <a:t>：学术卡里斯玛；</a:t>
            </a:r>
            <a:endParaRPr lang="en-US" altLang="zh-CN" sz="1800" dirty="0">
              <a:latin typeface="宋体" panose="02010600030101010101" pitchFamily="2" charset="-122"/>
              <a:ea typeface="宋体" panose="02010600030101010101" pitchFamily="2" charset="-122"/>
            </a:endParaRPr>
          </a:p>
          <a:p>
            <a:pPr>
              <a:lnSpc>
                <a:spcPct val="150000"/>
              </a:lnSpc>
            </a:pPr>
            <a:r>
              <a:rPr lang="zh-CN" altLang="zh-CN" sz="1800" dirty="0">
                <a:latin typeface="宋体" panose="02010600030101010101" pitchFamily="2" charset="-122"/>
                <a:ea typeface="宋体" panose="02010600030101010101" pitchFamily="2" charset="-122"/>
              </a:rPr>
              <a:t>以“目视形式”为代表的客观形式与由“我”所代表的现代性主体之间的紧密结合为主要特征的现代知识人形象的兴起。</a:t>
            </a:r>
            <a:endParaRPr lang="en-US" altLang="zh-CN" sz="1800" dirty="0">
              <a:latin typeface="宋体" panose="02010600030101010101" pitchFamily="2" charset="-122"/>
              <a:ea typeface="宋体" panose="02010600030101010101" pitchFamily="2" charset="-122"/>
            </a:endParaRPr>
          </a:p>
          <a:p>
            <a:pPr>
              <a:lnSpc>
                <a:spcPct val="150000"/>
              </a:lnSpc>
            </a:pPr>
            <a:r>
              <a:rPr lang="zh-CN" altLang="zh-CN" sz="1800" dirty="0">
                <a:latin typeface="宋体" panose="02010600030101010101" pitchFamily="2" charset="-122"/>
                <a:ea typeface="宋体" panose="02010600030101010101" pitchFamily="2" charset="-122"/>
              </a:rPr>
              <a:t>“客观性”的无与伦比的重要性，甚至“作为科学最重要的原则—现在已经深入到视觉和可见形式的广泛领域中—有效取代了真理”</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a:lnSpc>
                <a:spcPct val="150000"/>
              </a:lnSpc>
            </a:pPr>
            <a:r>
              <a:rPr lang="zh-CN" altLang="en-US" sz="1800" dirty="0"/>
              <a:t>韦伯的</a:t>
            </a:r>
            <a:r>
              <a:rPr lang="zh-CN" altLang="zh-CN" sz="1800" dirty="0"/>
              <a:t>社会科学</a:t>
            </a:r>
            <a:r>
              <a:rPr lang="zh-CN" altLang="en-US" sz="1800" dirty="0"/>
              <a:t>方法论中所</a:t>
            </a:r>
            <a:r>
              <a:rPr lang="zh-CN" altLang="zh-CN" sz="1800" dirty="0"/>
              <a:t>具有</a:t>
            </a:r>
            <a:r>
              <a:rPr lang="zh-CN" altLang="en-US" sz="1800" dirty="0"/>
              <a:t>的</a:t>
            </a:r>
            <a:r>
              <a:rPr lang="zh-CN" altLang="zh-CN" sz="1800" dirty="0"/>
              <a:t>新教教徒气质：社会科学对于世界的理解，来自于研究者本人的创造——而最严苛的要求是，虽然这是一种创造，然而在其中他必须坚守“价值无涉”与“客观性”的严格要求。</a:t>
            </a:r>
            <a:r>
              <a:rPr lang="zh-CN" altLang="zh-CN" sz="1800" dirty="0">
                <a:solidFill>
                  <a:srgbClr val="FF0000"/>
                </a:solidFill>
              </a:rPr>
              <a:t>研究者必须要在研究中坚持价值无涉这带有明显禁欲主义色彩的自我要求</a:t>
            </a:r>
            <a:r>
              <a:rPr lang="zh-CN" altLang="en-US" sz="1800" dirty="0"/>
              <a:t>；</a:t>
            </a:r>
            <a:endParaRPr lang="en-US" altLang="zh-CN" sz="1800" dirty="0"/>
          </a:p>
          <a:p>
            <a:pPr>
              <a:lnSpc>
                <a:spcPct val="150000"/>
              </a:lnSpc>
            </a:pP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59364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930BC-C00E-4DA4-AE78-26F54854FBE5}"/>
              </a:ext>
            </a:extLst>
          </p:cNvPr>
          <p:cNvSpPr>
            <a:spLocks noGrp="1"/>
          </p:cNvSpPr>
          <p:nvPr>
            <p:ph type="title"/>
          </p:nvPr>
        </p:nvSpPr>
        <p:spPr>
          <a:xfrm>
            <a:off x="755576" y="548680"/>
            <a:ext cx="8295828" cy="1485900"/>
          </a:xfrm>
        </p:spPr>
        <p:txBody>
          <a:bodyPr>
            <a:normAutofit/>
          </a:bodyPr>
          <a:lstStyle/>
          <a:p>
            <a:r>
              <a:rPr lang="zh-CN" altLang="zh-CN" sz="3600" b="1" dirty="0"/>
              <a:t>知识理性化困境与科学的意义问题</a:t>
            </a:r>
            <a:br>
              <a:rPr lang="zh-CN" altLang="zh-CN" dirty="0"/>
            </a:br>
            <a:endParaRPr lang="zh-CN" altLang="en-US" dirty="0"/>
          </a:p>
        </p:txBody>
      </p:sp>
      <p:sp>
        <p:nvSpPr>
          <p:cNvPr id="3" name="内容占位符 2">
            <a:extLst>
              <a:ext uri="{FF2B5EF4-FFF2-40B4-BE49-F238E27FC236}">
                <a16:creationId xmlns:a16="http://schemas.microsoft.com/office/drawing/2014/main" id="{2AD015F6-3142-4CC5-AEAB-628A8B9FA071}"/>
              </a:ext>
            </a:extLst>
          </p:cNvPr>
          <p:cNvSpPr>
            <a:spLocks noGrp="1"/>
          </p:cNvSpPr>
          <p:nvPr>
            <p:ph idx="1"/>
          </p:nvPr>
        </p:nvSpPr>
        <p:spPr>
          <a:xfrm>
            <a:off x="755576" y="1772816"/>
            <a:ext cx="7903791" cy="4221213"/>
          </a:xfrm>
        </p:spPr>
        <p:txBody>
          <a:bodyPr>
            <a:normAutofit/>
          </a:bodyPr>
          <a:lstStyle/>
          <a:p>
            <a:pPr>
              <a:lnSpc>
                <a:spcPct val="150000"/>
              </a:lnSpc>
            </a:pPr>
            <a:r>
              <a:rPr lang="en-US" altLang="zh-CN" sz="1800" dirty="0">
                <a:latin typeface="宋体" panose="02010600030101010101" pitchFamily="2" charset="-122"/>
                <a:ea typeface="宋体" panose="02010600030101010101" pitchFamily="2" charset="-122"/>
              </a:rPr>
              <a:t>1. </a:t>
            </a:r>
            <a:r>
              <a:rPr lang="zh-CN" altLang="en-US" sz="1800" dirty="0">
                <a:latin typeface="宋体" panose="02010600030101010101" pitchFamily="2" charset="-122"/>
                <a:ea typeface="宋体" panose="02010600030101010101" pitchFamily="2" charset="-122"/>
              </a:rPr>
              <a:t>德国学术体制美国化；同属于资本主义这一现代命运；学者与工人无甚区别；</a:t>
            </a:r>
            <a:endParaRPr lang="en-US" altLang="zh-CN" sz="1800" dirty="0">
              <a:latin typeface="宋体" panose="02010600030101010101" pitchFamily="2" charset="-122"/>
              <a:ea typeface="宋体" panose="02010600030101010101" pitchFamily="2" charset="-122"/>
            </a:endParaRPr>
          </a:p>
          <a:p>
            <a:pPr>
              <a:lnSpc>
                <a:spcPct val="150000"/>
              </a:lnSpc>
            </a:pPr>
            <a:r>
              <a:rPr lang="zh-CN" altLang="zh-CN" sz="1800" dirty="0">
                <a:latin typeface="宋体" panose="02010600030101010101" pitchFamily="2" charset="-122"/>
                <a:ea typeface="宋体" panose="02010600030101010101" pitchFamily="2" charset="-122"/>
              </a:rPr>
              <a:t>“工人，这里说的就是研究助理，依赖国家交给他使用的工作手段，因此他得仰仗研究机构的领导，就像工厂雇佣的工人要依赖雇主。领导者真心实意地相信这个机构真是‘他的’，他在其中主事。这样一来，研究助理的处境，时常就和任何‘准无产阶级’的生存状态一样缺乏保障，和美国大学里助理教授的位置没什么分别。”</a:t>
            </a:r>
            <a:endParaRPr lang="en-US" altLang="zh-CN" sz="180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1917384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B55D85-4A09-4305-9EBD-08467AA4B9EC}"/>
              </a:ext>
            </a:extLst>
          </p:cNvPr>
          <p:cNvSpPr>
            <a:spLocks noGrp="1"/>
          </p:cNvSpPr>
          <p:nvPr>
            <p:ph type="title"/>
          </p:nvPr>
        </p:nvSpPr>
        <p:spPr>
          <a:xfrm>
            <a:off x="914400" y="685800"/>
            <a:ext cx="7315200" cy="798984"/>
          </a:xfrm>
        </p:spPr>
        <p:txBody>
          <a:bodyPr>
            <a:normAutofit/>
          </a:bodyPr>
          <a:lstStyle/>
          <a:p>
            <a:r>
              <a:rPr lang="en-US" altLang="zh-CN" sz="3200" dirty="0">
                <a:latin typeface="宋体" panose="02010600030101010101" pitchFamily="2" charset="-122"/>
                <a:ea typeface="宋体" panose="02010600030101010101" pitchFamily="2" charset="-122"/>
              </a:rPr>
              <a:t>2. </a:t>
            </a:r>
            <a:r>
              <a:rPr lang="zh-CN" altLang="en-US" sz="3200" dirty="0">
                <a:latin typeface="宋体" panose="02010600030101010101" pitchFamily="2" charset="-122"/>
                <a:ea typeface="宋体" panose="02010600030101010101" pitchFamily="2" charset="-122"/>
              </a:rPr>
              <a:t>理性之研究的非理性命运</a:t>
            </a:r>
            <a:endParaRPr lang="zh-CN" altLang="en-US" sz="3200" dirty="0"/>
          </a:p>
        </p:txBody>
      </p:sp>
      <p:sp>
        <p:nvSpPr>
          <p:cNvPr id="3" name="内容占位符 2">
            <a:extLst>
              <a:ext uri="{FF2B5EF4-FFF2-40B4-BE49-F238E27FC236}">
                <a16:creationId xmlns:a16="http://schemas.microsoft.com/office/drawing/2014/main" id="{545F672A-086A-4B2C-988D-12CBAF11E9E7}"/>
              </a:ext>
            </a:extLst>
          </p:cNvPr>
          <p:cNvSpPr>
            <a:spLocks noGrp="1"/>
          </p:cNvSpPr>
          <p:nvPr>
            <p:ph idx="1"/>
          </p:nvPr>
        </p:nvSpPr>
        <p:spPr>
          <a:xfrm>
            <a:off x="914400" y="1772816"/>
            <a:ext cx="7315200" cy="4094584"/>
          </a:xfrm>
        </p:spPr>
        <p:txBody>
          <a:bodyPr>
            <a:normAutofit/>
          </a:bodyPr>
          <a:lstStyle/>
          <a:p>
            <a:pPr>
              <a:lnSpc>
                <a:spcPct val="150000"/>
              </a:lnSpc>
            </a:pPr>
            <a:r>
              <a:rPr lang="zh-CN" altLang="en-US" sz="1800" dirty="0">
                <a:latin typeface="宋体" panose="02010600030101010101" pitchFamily="2" charset="-122"/>
                <a:ea typeface="宋体" panose="02010600030101010101" pitchFamily="2" charset="-122"/>
              </a:rPr>
              <a:t>外在处境：学者职业生涯的非理性命运；</a:t>
            </a:r>
            <a:endParaRPr lang="en-US" altLang="zh-CN" sz="1800" dirty="0">
              <a:latin typeface="宋体" panose="02010600030101010101" pitchFamily="2" charset="-122"/>
              <a:ea typeface="宋体" panose="02010600030101010101" pitchFamily="2" charset="-122"/>
            </a:endParaRPr>
          </a:p>
          <a:p>
            <a:pPr marL="0" indent="0">
              <a:lnSpc>
                <a:spcPct val="150000"/>
              </a:lnSpc>
              <a:buNone/>
            </a:pPr>
            <a:r>
              <a:rPr lang="en-US" altLang="zh-CN" sz="1800" dirty="0"/>
              <a:t>——</a:t>
            </a:r>
            <a:r>
              <a:rPr lang="zh-CN" altLang="zh-CN" sz="1800" dirty="0"/>
              <a:t>“我几乎数不出这世上还有什么别的行当，机遇能在里面发挥这样大的作用。”</a:t>
            </a:r>
            <a:endParaRPr lang="en-US" altLang="zh-CN" sz="1800" dirty="0"/>
          </a:p>
          <a:p>
            <a:pPr marL="0" indent="0">
              <a:lnSpc>
                <a:spcPct val="150000"/>
              </a:lnSpc>
              <a:buNone/>
            </a:pPr>
            <a:r>
              <a:rPr lang="en-US" altLang="zh-CN" sz="1800" dirty="0"/>
              <a:t>——</a:t>
            </a:r>
            <a:r>
              <a:rPr lang="zh-CN" altLang="zh-CN" sz="1800" dirty="0"/>
              <a:t>“学术生活就是一场疯狂的赌博”。</a:t>
            </a:r>
            <a:endParaRPr lang="en-US" altLang="zh-CN" sz="1800" dirty="0"/>
          </a:p>
          <a:p>
            <a:pPr>
              <a:lnSpc>
                <a:spcPct val="150000"/>
              </a:lnSpc>
            </a:pPr>
            <a:r>
              <a:rPr lang="zh-CN" altLang="en-US" sz="1800" dirty="0">
                <a:latin typeface="宋体" panose="02010600030101010101" pitchFamily="2" charset="-122"/>
                <a:ea typeface="宋体" panose="02010600030101010101" pitchFamily="2" charset="-122"/>
              </a:rPr>
              <a:t>内在困境：研究的非理性灵感源泉</a:t>
            </a:r>
            <a:endParaRPr lang="en-US" altLang="zh-CN" sz="1800" dirty="0">
              <a:latin typeface="宋体" panose="02010600030101010101" pitchFamily="2" charset="-122"/>
              <a:ea typeface="宋体" panose="02010600030101010101" pitchFamily="2" charset="-122"/>
            </a:endParaRPr>
          </a:p>
          <a:p>
            <a:pPr marL="0" indent="0">
              <a:lnSpc>
                <a:spcPct val="150000"/>
              </a:lnSpc>
              <a:buNone/>
            </a:pPr>
            <a:r>
              <a:rPr lang="en-US" altLang="zh-CN" sz="1650" dirty="0">
                <a:latin typeface="宋体" panose="02010600030101010101" pitchFamily="2" charset="-122"/>
                <a:ea typeface="宋体" panose="02010600030101010101" pitchFamily="2" charset="-122"/>
              </a:rPr>
              <a:t>     </a:t>
            </a:r>
            <a:r>
              <a:rPr lang="zh-CN" altLang="zh-CN" sz="1650" dirty="0">
                <a:latin typeface="宋体" panose="02010600030101010101" pitchFamily="2" charset="-122"/>
                <a:ea typeface="宋体" panose="02010600030101010101" pitchFamily="2" charset="-122"/>
              </a:rPr>
              <a:t>学者在高度专业化的工作之中，也必须有着迷狂的投入，即非理性的激情投入，再加上一种极为重要的因素，即非理性的“运气”或偶然性因素，也就是“灵感”，才可能取得科学上的成就。</a:t>
            </a:r>
            <a:endParaRPr lang="en-US" altLang="zh-CN" sz="165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1723042487"/>
      </p:ext>
    </p:extLst>
  </p:cSld>
  <p:clrMapOvr>
    <a:masterClrMapping/>
  </p:clrMapOvr>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TM10001105[[fn=剪切]]</Template>
  <TotalTime>838</TotalTime>
  <Words>4343</Words>
  <Application>Microsoft Office PowerPoint</Application>
  <PresentationFormat>全屏显示(4:3)</PresentationFormat>
  <Paragraphs>163</Paragraphs>
  <Slides>28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宋体</vt:lpstr>
      <vt:lpstr>Calibri</vt:lpstr>
      <vt:lpstr>Franklin Gothic Book</vt:lpstr>
      <vt:lpstr>Times New Roman</vt:lpstr>
      <vt:lpstr>裁剪</vt:lpstr>
      <vt:lpstr>马克斯·韦伯之四           学术与政治</vt:lpstr>
      <vt:lpstr>理性化与自由 背景之一</vt:lpstr>
      <vt:lpstr>理性化与自由 背景之二：德国自身问题</vt:lpstr>
      <vt:lpstr>理性化与自由 背景之三：俄国社会主义革命</vt:lpstr>
      <vt:lpstr>两篇演讲的总体背景</vt:lpstr>
      <vt:lpstr>科学之气质与清教伦理之间的亲和力：科学家作为清教徒</vt:lpstr>
      <vt:lpstr>科学中新的“亲和力”：绝对的主体性与绝对的客观性</vt:lpstr>
      <vt:lpstr>知识理性化困境与科学的意义问题 </vt:lpstr>
      <vt:lpstr>2. 理性之研究的非理性命运</vt:lpstr>
      <vt:lpstr>3.科学永远被超越的命运</vt:lpstr>
      <vt:lpstr>4. 科学无意义，也无法告诉我们世界的意义</vt:lpstr>
      <vt:lpstr>诸神之争与科学家的英雄伦理</vt:lpstr>
      <vt:lpstr>头脑的清明与献身的激情</vt:lpstr>
      <vt:lpstr>总之：科学的命运与天职</vt:lpstr>
      <vt:lpstr>学术与政治</vt:lpstr>
      <vt:lpstr>科学与信仰</vt:lpstr>
      <vt:lpstr>从支配(domination)出发来理解政治</vt:lpstr>
      <vt:lpstr>三种正当的支配类型 （type of domination）</vt:lpstr>
      <vt:lpstr> 官僚制（bureaucracy）</vt:lpstr>
      <vt:lpstr>官僚制（bureaucracy）的功能模式</vt:lpstr>
      <vt:lpstr>从传统型支配模式到官僚制</vt:lpstr>
      <vt:lpstr>卡里斯玛</vt:lpstr>
      <vt:lpstr>在克里斯玛的革命性与 官僚制铁笼之间</vt:lpstr>
      <vt:lpstr>何谓以政治为业？</vt:lpstr>
      <vt:lpstr>在责任伦理和信念伦理之间</vt:lpstr>
      <vt:lpstr>政治的要求：当下的责任伦理</vt:lpstr>
      <vt:lpstr>现代意义上的英雄：每一个现代性的 个体</vt:lpstr>
      <vt:lpstr>参考文献与下次课阅读推荐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马克斯·韦伯之三                      政治社会学</dc:title>
  <dc:creator>feiyu</dc:creator>
  <cp:lastModifiedBy>dell</cp:lastModifiedBy>
  <cp:revision>76</cp:revision>
  <dcterms:created xsi:type="dcterms:W3CDTF">2011-05-16T11:55:59Z</dcterms:created>
  <dcterms:modified xsi:type="dcterms:W3CDTF">2024-12-04T00:06:51Z</dcterms:modified>
</cp:coreProperties>
</file>