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5" r:id="rId6"/>
    <p:sldId id="260" r:id="rId7"/>
    <p:sldId id="269" r:id="rId8"/>
    <p:sldId id="268" r:id="rId9"/>
    <p:sldId id="263" r:id="rId10"/>
    <p:sldId id="270" r:id="rId11"/>
    <p:sldId id="264" r:id="rId12"/>
    <p:sldId id="266" r:id="rId13"/>
    <p:sldId id="262" r:id="rId14"/>
    <p:sldId id="267" r:id="rId15"/>
    <p:sldId id="272"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F56FB-FA5C-4103-AD2A-255AB68C56E8}" type="datetimeFigureOut">
              <a:rPr lang="zh-CN" altLang="en-US" smtClean="0"/>
              <a:t>2022/11/2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0CF802-BB4F-4089-AB2A-B423F9E94ED2}" type="slidenum">
              <a:rPr lang="zh-CN" altLang="en-US" smtClean="0"/>
              <a:t>‹#›</a:t>
            </a:fld>
            <a:endParaRPr lang="zh-CN" altLang="en-US"/>
          </a:p>
        </p:txBody>
      </p:sp>
    </p:spTree>
    <p:extLst>
      <p:ext uri="{BB962C8B-B14F-4D97-AF65-F5344CB8AC3E}">
        <p14:creationId xmlns:p14="http://schemas.microsoft.com/office/powerpoint/2010/main" val="64949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C6CF7CB-6B54-4BC8-82FA-0D289AF4C68D}" type="datetime1">
              <a:rPr lang="en-CA" altLang="zh-CN" smtClean="0"/>
              <a:t>2022-11-02</a:t>
            </a:fld>
            <a:endParaRPr lang="en-CA"/>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CA"/>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BEEE9955-7EEF-4CBB-87C5-725A593991DD}"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0AA0810-7BD6-457F-94FB-AA994FDE7289}" type="datetime1">
              <a:rPr lang="en-CA" altLang="zh-CN" smtClean="0"/>
              <a:t>2022-11-02</a:t>
            </a:fld>
            <a:endParaRPr lang="en-CA"/>
          </a:p>
        </p:txBody>
      </p:sp>
      <p:sp>
        <p:nvSpPr>
          <p:cNvPr id="5" name="页脚占位符 4"/>
          <p:cNvSpPr>
            <a:spLocks noGrp="1"/>
          </p:cNvSpPr>
          <p:nvPr>
            <p:ph type="ftr" sz="quarter" idx="11"/>
          </p:nvPr>
        </p:nvSpPr>
        <p:spPr/>
        <p:txBody>
          <a:bodyPr/>
          <a:lstStyle/>
          <a:p>
            <a:endParaRPr lang="en-CA"/>
          </a:p>
        </p:txBody>
      </p:sp>
      <p:sp>
        <p:nvSpPr>
          <p:cNvPr id="6" name="灯片编号占位符 5"/>
          <p:cNvSpPr>
            <a:spLocks noGrp="1"/>
          </p:cNvSpPr>
          <p:nvPr>
            <p:ph type="sldNum" sz="quarter" idx="12"/>
          </p:nvPr>
        </p:nvSpPr>
        <p:spPr/>
        <p:txBody>
          <a:bodyPr/>
          <a:lstStyle/>
          <a:p>
            <a:fld id="{BEEE9955-7EEF-4CBB-87C5-725A593991D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630ACFC7-6C57-4227-A985-6C91BC6B457B}" type="datetime1">
              <a:rPr lang="en-CA" altLang="zh-CN" smtClean="0"/>
              <a:t>2022-11-02</a:t>
            </a:fld>
            <a:endParaRPr lang="en-CA"/>
          </a:p>
        </p:txBody>
      </p:sp>
      <p:sp>
        <p:nvSpPr>
          <p:cNvPr id="5" name="页脚占位符 4"/>
          <p:cNvSpPr>
            <a:spLocks noGrp="1"/>
          </p:cNvSpPr>
          <p:nvPr>
            <p:ph type="ftr" sz="quarter" idx="11"/>
          </p:nvPr>
        </p:nvSpPr>
        <p:spPr>
          <a:xfrm>
            <a:off x="457201" y="6248207"/>
            <a:ext cx="5573483" cy="365125"/>
          </a:xfrm>
        </p:spPr>
        <p:txBody>
          <a:bodyPr/>
          <a:lstStyle/>
          <a:p>
            <a:endParaRPr lang="en-CA"/>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BEEE9955-7EEF-4CBB-87C5-725A593991DD}"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D09143B0-A5C7-4AFA-A2E1-5C36FCE21B99}" type="datetime1">
              <a:rPr lang="en-CA" altLang="zh-CN" smtClean="0"/>
              <a:t>2022-11-02</a:t>
            </a:fld>
            <a:endParaRPr lang="en-CA"/>
          </a:p>
        </p:txBody>
      </p:sp>
      <p:sp>
        <p:nvSpPr>
          <p:cNvPr id="5" name="页脚占位符 4"/>
          <p:cNvSpPr>
            <a:spLocks noGrp="1"/>
          </p:cNvSpPr>
          <p:nvPr>
            <p:ph type="ftr" sz="quarter" idx="11"/>
          </p:nvPr>
        </p:nvSpPr>
        <p:spPr/>
        <p:txBody>
          <a:bodyPr/>
          <a:lstStyle/>
          <a:p>
            <a:endParaRPr lang="en-CA"/>
          </a:p>
        </p:txBody>
      </p:sp>
      <p:sp>
        <p:nvSpPr>
          <p:cNvPr id="6" name="灯片编号占位符 5"/>
          <p:cNvSpPr>
            <a:spLocks noGrp="1"/>
          </p:cNvSpPr>
          <p:nvPr>
            <p:ph type="sldNum" sz="quarter" idx="12"/>
          </p:nvPr>
        </p:nvSpPr>
        <p:spPr/>
        <p:txBody>
          <a:bodyPr/>
          <a:lstStyle>
            <a:lvl1pPr>
              <a:defRPr>
                <a:solidFill>
                  <a:srgbClr val="FFFFFF"/>
                </a:solidFill>
              </a:defRPr>
            </a:lvl1pPr>
          </a:lstStyle>
          <a:p>
            <a:fld id="{BEEE9955-7EEF-4CBB-87C5-725A593991DD}" type="slidenum">
              <a:rPr lang="en-CA" smtClean="0"/>
              <a:pPr/>
              <a:t>‹#›</a:t>
            </a:fld>
            <a:endParaRPr lang="en-CA"/>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77229207-08C1-487A-AC08-E72FC0542CAB}" type="datetime1">
              <a:rPr lang="en-CA" altLang="zh-CN" smtClean="0"/>
              <a:t>2022-11-02</a:t>
            </a:fld>
            <a:endParaRPr lang="en-CA"/>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EE9955-7EEF-4CBB-87C5-725A593991DD}" type="slidenum">
              <a:rPr lang="en-CA" smtClean="0"/>
              <a:pPr/>
              <a:t>‹#›</a:t>
            </a:fld>
            <a:endParaRPr lang="en-CA"/>
          </a:p>
        </p:txBody>
      </p:sp>
      <p:sp>
        <p:nvSpPr>
          <p:cNvPr id="14" name="页脚占位符 13"/>
          <p:cNvSpPr>
            <a:spLocks noGrp="1"/>
          </p:cNvSpPr>
          <p:nvPr>
            <p:ph type="ftr" sz="quarter" idx="12"/>
          </p:nvPr>
        </p:nvSpPr>
        <p:spPr/>
        <p:txBody>
          <a:bodyPr/>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2C22CEF7-1E92-4990-8FE9-F6E6997E5616}" type="datetime1">
              <a:rPr lang="en-CA" altLang="zh-CN" smtClean="0"/>
              <a:t>2022-11-02</a:t>
            </a:fld>
            <a:endParaRPr lang="en-CA"/>
          </a:p>
        </p:txBody>
      </p:sp>
      <p:sp>
        <p:nvSpPr>
          <p:cNvPr id="10" name="灯片编号占位符 9"/>
          <p:cNvSpPr>
            <a:spLocks noGrp="1"/>
          </p:cNvSpPr>
          <p:nvPr>
            <p:ph type="sldNum" sz="quarter" idx="16"/>
          </p:nvPr>
        </p:nvSpPr>
        <p:spPr/>
        <p:txBody>
          <a:bodyPr rtlCol="0"/>
          <a:lstStyle/>
          <a:p>
            <a:fld id="{BEEE9955-7EEF-4CBB-87C5-725A593991DD}" type="slidenum">
              <a:rPr lang="en-CA" smtClean="0"/>
              <a:pPr/>
              <a:t>‹#›</a:t>
            </a:fld>
            <a:endParaRPr lang="en-CA"/>
          </a:p>
        </p:txBody>
      </p:sp>
      <p:sp>
        <p:nvSpPr>
          <p:cNvPr id="12" name="页脚占位符 11"/>
          <p:cNvSpPr>
            <a:spLocks noGrp="1"/>
          </p:cNvSpPr>
          <p:nvPr>
            <p:ph type="ftr" sz="quarter" idx="17"/>
          </p:nvPr>
        </p:nvSpPr>
        <p:spPr/>
        <p:txBody>
          <a:bodyPr rtlCol="0"/>
          <a:lstStyle/>
          <a:p>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1F928B6E-B494-4456-8640-E149B5A3334F}" type="datetime1">
              <a:rPr lang="en-CA" altLang="zh-CN" smtClean="0"/>
              <a:t>2022-11-02</a:t>
            </a:fld>
            <a:endParaRPr lang="en-CA"/>
          </a:p>
        </p:txBody>
      </p:sp>
      <p:sp>
        <p:nvSpPr>
          <p:cNvPr id="12" name="灯片编号占位符 11"/>
          <p:cNvSpPr>
            <a:spLocks noGrp="1"/>
          </p:cNvSpPr>
          <p:nvPr>
            <p:ph type="sldNum" sz="quarter" idx="16"/>
          </p:nvPr>
        </p:nvSpPr>
        <p:spPr/>
        <p:txBody>
          <a:bodyPr rtlCol="0"/>
          <a:lstStyle/>
          <a:p>
            <a:fld id="{BEEE9955-7EEF-4CBB-87C5-725A593991DD}" type="slidenum">
              <a:rPr lang="en-CA" smtClean="0"/>
              <a:pPr/>
              <a:t>‹#›</a:t>
            </a:fld>
            <a:endParaRPr lang="en-CA"/>
          </a:p>
        </p:txBody>
      </p:sp>
      <p:sp>
        <p:nvSpPr>
          <p:cNvPr id="14" name="页脚占位符 13"/>
          <p:cNvSpPr>
            <a:spLocks noGrp="1"/>
          </p:cNvSpPr>
          <p:nvPr>
            <p:ph type="ftr" sz="quarter" idx="17"/>
          </p:nvPr>
        </p:nvSpPr>
        <p:spPr/>
        <p:txBody>
          <a:bodyPr rtlCol="0"/>
          <a:lstStyle/>
          <a:p>
            <a:endParaRPr lang="en-CA"/>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E8ADFB1-E687-4B39-BF4F-7474DDD3732A}" type="datetime1">
              <a:rPr lang="en-CA" altLang="zh-CN" smtClean="0"/>
              <a:t>2022-11-02</a:t>
            </a:fld>
            <a:endParaRPr lang="en-CA"/>
          </a:p>
        </p:txBody>
      </p:sp>
      <p:sp>
        <p:nvSpPr>
          <p:cNvPr id="4" name="页脚占位符 3"/>
          <p:cNvSpPr>
            <a:spLocks noGrp="1"/>
          </p:cNvSpPr>
          <p:nvPr>
            <p:ph type="ftr" sz="quarter" idx="11"/>
          </p:nvPr>
        </p:nvSpPr>
        <p:spPr/>
        <p:txBody>
          <a:bodyPr/>
          <a:lstStyle/>
          <a:p>
            <a:endParaRPr lang="en-CA"/>
          </a:p>
        </p:txBody>
      </p:sp>
      <p:sp>
        <p:nvSpPr>
          <p:cNvPr id="5" name="灯片编号占位符 4"/>
          <p:cNvSpPr>
            <a:spLocks noGrp="1"/>
          </p:cNvSpPr>
          <p:nvPr>
            <p:ph type="sldNum" sz="quarter" idx="12"/>
          </p:nvPr>
        </p:nvSpPr>
        <p:spPr/>
        <p:txBody>
          <a:bodyPr/>
          <a:lstStyle>
            <a:lvl1pPr>
              <a:defRPr>
                <a:solidFill>
                  <a:srgbClr val="FFFFFF"/>
                </a:solidFill>
              </a:defRPr>
            </a:lvl1pPr>
          </a:lstStyle>
          <a:p>
            <a:fld id="{BEEE9955-7EEF-4CBB-87C5-725A593991D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3AC252-57F3-4E5F-9618-07F8B8EF30C6}" type="datetime1">
              <a:rPr lang="en-CA" altLang="zh-CN" smtClean="0"/>
              <a:t>2022-11-02</a:t>
            </a:fld>
            <a:endParaRPr lang="en-CA"/>
          </a:p>
        </p:txBody>
      </p:sp>
      <p:sp>
        <p:nvSpPr>
          <p:cNvPr id="3" name="页脚占位符 2"/>
          <p:cNvSpPr>
            <a:spLocks noGrp="1"/>
          </p:cNvSpPr>
          <p:nvPr>
            <p:ph type="ftr" sz="quarter" idx="11"/>
          </p:nvPr>
        </p:nvSpPr>
        <p:spPr/>
        <p:txBody>
          <a:bodyPr/>
          <a:lstStyle/>
          <a:p>
            <a:endParaRPr lang="en-CA"/>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BEEE9955-7EEF-4CBB-87C5-725A593991D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F2226B9F-34BB-43C9-A919-BB3BB3A07AD8}" type="datetime1">
              <a:rPr lang="en-CA" altLang="zh-CN" smtClean="0"/>
              <a:t>2022-11-02</a:t>
            </a:fld>
            <a:endParaRPr lang="en-CA"/>
          </a:p>
        </p:txBody>
      </p:sp>
      <p:sp>
        <p:nvSpPr>
          <p:cNvPr id="6" name="页脚占位符 5"/>
          <p:cNvSpPr>
            <a:spLocks noGrp="1"/>
          </p:cNvSpPr>
          <p:nvPr>
            <p:ph type="ftr" sz="quarter" idx="11"/>
          </p:nvPr>
        </p:nvSpPr>
        <p:spPr/>
        <p:txBody>
          <a:bodyPr/>
          <a:lstStyle/>
          <a:p>
            <a:endParaRPr lang="en-CA"/>
          </a:p>
        </p:txBody>
      </p:sp>
      <p:sp>
        <p:nvSpPr>
          <p:cNvPr id="7" name="灯片编号占位符 6"/>
          <p:cNvSpPr>
            <a:spLocks noGrp="1"/>
          </p:cNvSpPr>
          <p:nvPr>
            <p:ph type="sldNum" sz="quarter" idx="12"/>
          </p:nvPr>
        </p:nvSpPr>
        <p:spPr/>
        <p:txBody>
          <a:bodyPr/>
          <a:lstStyle>
            <a:lvl1pPr>
              <a:defRPr>
                <a:solidFill>
                  <a:srgbClr val="FFFFFF"/>
                </a:solidFill>
              </a:defRPr>
            </a:lvl1pPr>
          </a:lstStyle>
          <a:p>
            <a:fld id="{BEEE9955-7EEF-4CBB-87C5-725A593991DD}" type="slidenum">
              <a:rPr lang="en-CA" smtClean="0"/>
              <a:pPr/>
              <a:t>‹#›</a:t>
            </a:fld>
            <a:endParaRPr lang="en-CA"/>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3419FE4B-DFEA-402F-ADF6-B03E0C2C6BB4}" type="datetime1">
              <a:rPr lang="en-CA" altLang="zh-CN" smtClean="0"/>
              <a:t>2022-11-02</a:t>
            </a:fld>
            <a:endParaRPr lang="en-CA"/>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BEEE9955-7EEF-4CBB-87C5-725A593991DD}" type="slidenum">
              <a:rPr lang="en-CA" smtClean="0"/>
              <a:pPr/>
              <a:t>‹#›</a:t>
            </a:fld>
            <a:endParaRPr lang="en-CA"/>
          </a:p>
        </p:txBody>
      </p:sp>
      <p:sp>
        <p:nvSpPr>
          <p:cNvPr id="14" name="页脚占位符 13"/>
          <p:cNvSpPr>
            <a:spLocks noGrp="1"/>
          </p:cNvSpPr>
          <p:nvPr>
            <p:ph type="ftr" sz="quarter" idx="12"/>
          </p:nvPr>
        </p:nvSpPr>
        <p:spPr>
          <a:xfrm>
            <a:off x="1600200" y="6248206"/>
            <a:ext cx="4572000" cy="365125"/>
          </a:xfrm>
        </p:spPr>
        <p:txBody>
          <a:bodyPr rtlCol="0"/>
          <a:lstStyle/>
          <a:p>
            <a:endParaRPr lang="en-CA"/>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235EA38-A861-4C42-93A3-00A87DCF26F5}" type="datetime1">
              <a:rPr lang="en-CA" altLang="zh-CN" smtClean="0"/>
              <a:t>2022-11-02</a:t>
            </a:fld>
            <a:endParaRPr lang="en-CA"/>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CA"/>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EEE9955-7EEF-4CBB-87C5-725A593991D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CA" dirty="0"/>
              <a:t> </a:t>
            </a:r>
            <a:r>
              <a:rPr lang="zh-CN" altLang="en-US" dirty="0"/>
              <a:t>马克斯</a:t>
            </a:r>
            <a:r>
              <a:rPr lang="en-US" altLang="zh-CN" dirty="0"/>
              <a:t>·</a:t>
            </a:r>
            <a:r>
              <a:rPr lang="zh-CN" altLang="en-US" dirty="0"/>
              <a:t>韦伯：</a:t>
            </a:r>
            <a:br>
              <a:rPr lang="en-US" altLang="zh-CN" dirty="0"/>
            </a:br>
            <a:r>
              <a:rPr lang="zh-CN" altLang="en-US" sz="3600" dirty="0"/>
              <a:t>社会学基本概念与社会科学方法论</a:t>
            </a:r>
            <a:br>
              <a:rPr lang="en-CA" altLang="zh-CN" sz="3600" dirty="0"/>
            </a:br>
            <a:endParaRPr lang="en-CA" sz="3600" dirty="0"/>
          </a:p>
        </p:txBody>
      </p:sp>
      <p:sp>
        <p:nvSpPr>
          <p:cNvPr id="3" name="副标题 2"/>
          <p:cNvSpPr>
            <a:spLocks noGrp="1"/>
          </p:cNvSpPr>
          <p:nvPr>
            <p:ph type="subTitle" idx="1"/>
          </p:nvPr>
        </p:nvSpPr>
        <p:spPr/>
        <p:txBody>
          <a:bodyPr/>
          <a:lstStyle/>
          <a:p>
            <a:r>
              <a:rPr lang="zh-CN" altLang="en-US" dirty="0"/>
              <a:t>何以为社会学？</a:t>
            </a:r>
            <a:endParaRPr lang="en-CA" dirty="0"/>
          </a:p>
        </p:txBody>
      </p:sp>
      <p:sp>
        <p:nvSpPr>
          <p:cNvPr id="4" name="灯片编号占位符 3"/>
          <p:cNvSpPr>
            <a:spLocks noGrp="1"/>
          </p:cNvSpPr>
          <p:nvPr>
            <p:ph type="sldNum" sz="quarter" idx="12"/>
          </p:nvPr>
        </p:nvSpPr>
        <p:spPr/>
        <p:txBody>
          <a:bodyPr/>
          <a:lstStyle/>
          <a:p>
            <a:fld id="{BEEE9955-7EEF-4CBB-87C5-725A593991DD}" type="slidenum">
              <a:rPr lang="en-CA" smtClean="0"/>
              <a:pPr/>
              <a:t>1</a:t>
            </a:fld>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资本主义精神</a:t>
            </a:r>
          </a:p>
        </p:txBody>
      </p:sp>
      <p:sp>
        <p:nvSpPr>
          <p:cNvPr id="3" name="内容占位符 2"/>
          <p:cNvSpPr>
            <a:spLocks noGrp="1"/>
          </p:cNvSpPr>
          <p:nvPr>
            <p:ph sz="quarter" idx="1"/>
          </p:nvPr>
        </p:nvSpPr>
        <p:spPr/>
        <p:txBody>
          <a:bodyPr/>
          <a:lstStyle/>
          <a:p>
            <a:r>
              <a:rPr lang="zh-CN" altLang="en-US" dirty="0"/>
              <a:t>历史案例所具有的“性质”的方面：</a:t>
            </a:r>
            <a:endParaRPr lang="en-US" altLang="zh-CN" dirty="0"/>
          </a:p>
          <a:p>
            <a:r>
              <a:rPr lang="en-US" altLang="zh-CN" dirty="0"/>
              <a:t>1. </a:t>
            </a:r>
            <a:r>
              <a:rPr lang="zh-CN" altLang="en-US" dirty="0"/>
              <a:t>富兰克林的教义；</a:t>
            </a:r>
            <a:endParaRPr lang="en-US" altLang="zh-CN" dirty="0"/>
          </a:p>
          <a:p>
            <a:r>
              <a:rPr lang="en-US" altLang="zh-CN" dirty="0"/>
              <a:t>2. </a:t>
            </a:r>
            <a:r>
              <a:rPr lang="zh-CN" altLang="en-US" dirty="0"/>
              <a:t>贪婪哲学中的“值得信赖”的君子理想：获得多多益善的金钱，同时又严格摈弃对于金钱的自发享受</a:t>
            </a:r>
            <a:r>
              <a:rPr lang="en-US" altLang="zh-CN" dirty="0"/>
              <a:t>——</a:t>
            </a:r>
            <a:r>
              <a:rPr lang="zh-CN" altLang="en-US" dirty="0"/>
              <a:t>追求财富，又剥夺享乐；</a:t>
            </a:r>
            <a:endParaRPr lang="en-US" altLang="zh-CN" dirty="0"/>
          </a:p>
          <a:p>
            <a:r>
              <a:rPr lang="en-US" altLang="zh-CN" dirty="0"/>
              <a:t>3. </a:t>
            </a:r>
            <a:r>
              <a:rPr lang="zh-CN" altLang="en-US" dirty="0"/>
              <a:t>背后有其超越性的动机（天职）；</a:t>
            </a:r>
            <a:endParaRPr lang="en-US" altLang="zh-CN" dirty="0"/>
          </a:p>
          <a:p>
            <a:r>
              <a:rPr lang="en-US" altLang="zh-CN" dirty="0"/>
              <a:t>4. </a:t>
            </a:r>
            <a:r>
              <a:rPr lang="zh-CN" altLang="en-US" dirty="0"/>
              <a:t>资本主义特质</a:t>
            </a:r>
            <a:r>
              <a:rPr lang="en-US" altLang="zh-CN" dirty="0"/>
              <a:t>(</a:t>
            </a:r>
            <a:r>
              <a:rPr lang="zh-CN" altLang="en-US" dirty="0"/>
              <a:t>现代</a:t>
            </a:r>
            <a:r>
              <a:rPr lang="en-US" altLang="zh-CN" dirty="0"/>
              <a:t>)</a:t>
            </a:r>
            <a:r>
              <a:rPr lang="zh-CN" altLang="en-US" dirty="0"/>
              <a:t>：系统而理性地安排自己的生活，追求利润；</a:t>
            </a:r>
          </a:p>
        </p:txBody>
      </p:sp>
      <p:sp>
        <p:nvSpPr>
          <p:cNvPr id="4" name="灯片编号占位符 3"/>
          <p:cNvSpPr>
            <a:spLocks noGrp="1"/>
          </p:cNvSpPr>
          <p:nvPr>
            <p:ph type="sldNum" sz="quarter" idx="12"/>
          </p:nvPr>
        </p:nvSpPr>
        <p:spPr/>
        <p:txBody>
          <a:bodyPr>
            <a:normAutofit fontScale="85000" lnSpcReduction="20000"/>
          </a:bodyPr>
          <a:lstStyle/>
          <a:p>
            <a:fld id="{BEEE9955-7EEF-4CBB-87C5-725A593991DD}" type="slidenum">
              <a:rPr lang="en-CA" smtClean="0"/>
              <a:pPr/>
              <a:t>10</a:t>
            </a:fld>
            <a:endParaRPr lang="en-CA"/>
          </a:p>
        </p:txBody>
      </p:sp>
    </p:spTree>
    <p:extLst>
      <p:ext uri="{BB962C8B-B14F-4D97-AF65-F5344CB8AC3E}">
        <p14:creationId xmlns:p14="http://schemas.microsoft.com/office/powerpoint/2010/main" val="256249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价值中立</a:t>
            </a:r>
            <a:r>
              <a:rPr lang="en-US" altLang="zh-CN" dirty="0"/>
              <a:t>/</a:t>
            </a:r>
            <a:r>
              <a:rPr lang="zh-CN" altLang="en-US" dirty="0"/>
              <a:t>自由</a:t>
            </a:r>
            <a:r>
              <a:rPr lang="en-US" altLang="zh-CN" dirty="0"/>
              <a:t>(value free)</a:t>
            </a:r>
            <a:br>
              <a:rPr lang="en-US" altLang="zh-CN" dirty="0"/>
            </a:br>
            <a:r>
              <a:rPr lang="zh-CN" altLang="en-US" dirty="0"/>
              <a:t>与价值关联</a:t>
            </a:r>
            <a:endParaRPr lang="en-CA" dirty="0"/>
          </a:p>
        </p:txBody>
      </p:sp>
      <p:sp>
        <p:nvSpPr>
          <p:cNvPr id="3" name="内容占位符 2"/>
          <p:cNvSpPr>
            <a:spLocks noGrp="1"/>
          </p:cNvSpPr>
          <p:nvPr>
            <p:ph sz="quarter" idx="1"/>
          </p:nvPr>
        </p:nvSpPr>
        <p:spPr>
          <a:xfrm>
            <a:off x="539552" y="1600200"/>
            <a:ext cx="8604448" cy="5257800"/>
          </a:xfrm>
        </p:spPr>
        <p:txBody>
          <a:bodyPr>
            <a:normAutofit fontScale="92500" lnSpcReduction="10000"/>
          </a:bodyPr>
          <a:lstStyle/>
          <a:p>
            <a:pPr>
              <a:lnSpc>
                <a:spcPct val="110000"/>
              </a:lnSpc>
            </a:pPr>
            <a:r>
              <a:rPr lang="en-US" altLang="zh-CN" sz="2600" dirty="0"/>
              <a:t>Value-free: </a:t>
            </a:r>
            <a:r>
              <a:rPr lang="zh-CN" altLang="en-US" sz="2600" dirty="0"/>
              <a:t>（</a:t>
            </a:r>
            <a:r>
              <a:rPr lang="en-US" altLang="zh-CN" sz="2600" dirty="0" err="1"/>
              <a:t>Wertfreiheit</a:t>
            </a:r>
            <a:r>
              <a:rPr lang="zh-CN" altLang="en-US" sz="2600" dirty="0"/>
              <a:t>，非</a:t>
            </a:r>
            <a:r>
              <a:rPr lang="en-US" altLang="zh-CN" sz="2600" dirty="0"/>
              <a:t>ethical neutrality</a:t>
            </a:r>
            <a:r>
              <a:rPr lang="zh-CN" altLang="en-US" sz="2600" dirty="0"/>
              <a:t>）研究者在研究之前，与研究之中和研究之后的不同选择；必须以严格和中立的态度来保证研究的客观性和科学性，不涉及任何价值；对一切“应然”一律的漠然态度；</a:t>
            </a:r>
            <a:endParaRPr lang="en-US" altLang="zh-CN" sz="2600" dirty="0"/>
          </a:p>
          <a:p>
            <a:pPr>
              <a:lnSpc>
                <a:spcPct val="110000"/>
              </a:lnSpc>
            </a:pPr>
            <a:r>
              <a:rPr lang="en-US" altLang="zh-CN" sz="2600" dirty="0"/>
              <a:t> </a:t>
            </a:r>
            <a:r>
              <a:rPr lang="zh-CN" altLang="en-US" sz="2600" dirty="0"/>
              <a:t>以科学为业的教师唯一所应具备的德性是“理智上的正直”</a:t>
            </a:r>
            <a:r>
              <a:rPr lang="en-US" altLang="zh-CN" sz="2600" dirty="0"/>
              <a:t>(intellectual integrity)</a:t>
            </a:r>
            <a:r>
              <a:rPr lang="zh-CN" altLang="en-US" sz="2600" dirty="0"/>
              <a:t>；培养的方式在于</a:t>
            </a:r>
            <a:r>
              <a:rPr lang="en-US" altLang="zh-CN" sz="2600" dirty="0"/>
              <a:t>: </a:t>
            </a:r>
          </a:p>
          <a:p>
            <a:pPr marL="0" indent="0">
              <a:lnSpc>
                <a:spcPct val="110000"/>
              </a:lnSpc>
              <a:buNone/>
            </a:pPr>
            <a:r>
              <a:rPr lang="en-US" altLang="zh-CN" sz="2600" dirty="0"/>
              <a:t>   “1. </a:t>
            </a:r>
            <a:r>
              <a:rPr lang="zh-CN" altLang="en-US" sz="2600" dirty="0"/>
              <a:t>能够满足于朴实地完成一项给定的任务；</a:t>
            </a:r>
            <a:endParaRPr lang="en-US" altLang="zh-CN" sz="2600" dirty="0"/>
          </a:p>
          <a:p>
            <a:pPr marL="0" indent="0">
              <a:lnSpc>
                <a:spcPct val="110000"/>
              </a:lnSpc>
              <a:buNone/>
            </a:pPr>
            <a:r>
              <a:rPr lang="en-US" altLang="zh-CN" sz="2600" dirty="0"/>
              <a:t>     2. </a:t>
            </a:r>
            <a:r>
              <a:rPr lang="zh-CN" altLang="en-US" sz="2600" dirty="0"/>
              <a:t>面对事实，包括（其实，最要紧的正是）那些让他个人感到不舒服的事实，将陈述</a:t>
            </a:r>
            <a:r>
              <a:rPr lang="en-US" altLang="zh-CN" sz="2600" dirty="0"/>
              <a:t>[</a:t>
            </a:r>
            <a:r>
              <a:rPr lang="zh-CN" altLang="en-US" sz="2600" dirty="0"/>
              <a:t>如此事实</a:t>
            </a:r>
            <a:r>
              <a:rPr lang="en-US" altLang="zh-CN" sz="2600" dirty="0"/>
              <a:t>]</a:t>
            </a:r>
            <a:r>
              <a:rPr lang="zh-CN" altLang="en-US" sz="2600" dirty="0"/>
              <a:t>与其评价性的立场区分开来；</a:t>
            </a:r>
            <a:endParaRPr lang="en-US" altLang="zh-CN" sz="2600" dirty="0"/>
          </a:p>
          <a:p>
            <a:pPr marL="0" indent="0">
              <a:lnSpc>
                <a:spcPct val="110000"/>
              </a:lnSpc>
              <a:buNone/>
            </a:pPr>
            <a:r>
              <a:rPr lang="en-US" altLang="zh-CN" sz="2600" dirty="0"/>
              <a:t>      3. </a:t>
            </a:r>
            <a:r>
              <a:rPr lang="zh-CN" altLang="en-US" sz="2600" dirty="0"/>
              <a:t>将自己的人格看得比</a:t>
            </a:r>
            <a:r>
              <a:rPr lang="en-US" altLang="zh-CN" sz="2600" dirty="0"/>
              <a:t>[</a:t>
            </a:r>
            <a:r>
              <a:rPr lang="zh-CN" altLang="en-US" sz="2600" dirty="0"/>
              <a:t>面前的</a:t>
            </a:r>
            <a:r>
              <a:rPr lang="en-US" altLang="zh-CN" sz="2600" dirty="0"/>
              <a:t>]</a:t>
            </a:r>
            <a:r>
              <a:rPr lang="zh-CN" altLang="en-US" sz="2600" dirty="0"/>
              <a:t>任务低：由此，压制炫耀和不自觉表现自己个人品味的欲望亦即其他感情。</a:t>
            </a:r>
            <a:r>
              <a:rPr lang="en-US" altLang="zh-CN" sz="2600" dirty="0"/>
              <a:t>”</a:t>
            </a:r>
          </a:p>
          <a:p>
            <a:pPr marL="0" indent="0">
              <a:lnSpc>
                <a:spcPct val="110000"/>
              </a:lnSpc>
              <a:buNone/>
            </a:pPr>
            <a:r>
              <a:rPr lang="en-US" altLang="zh-CN" sz="2600" dirty="0"/>
              <a:t>——</a:t>
            </a:r>
            <a:r>
              <a:rPr lang="zh-CN" altLang="en-US" sz="2600" dirty="0"/>
              <a:t>对手是以科学的名义兜售世界观的教授预言家们；</a:t>
            </a:r>
          </a:p>
          <a:p>
            <a:endParaRPr lang="zh-CN" altLang="en-US" dirty="0"/>
          </a:p>
          <a:p>
            <a:endParaRPr lang="en-US" altLang="zh-CN" dirty="0"/>
          </a:p>
          <a:p>
            <a:endParaRPr lang="en-CA" dirty="0"/>
          </a:p>
        </p:txBody>
      </p:sp>
      <p:sp>
        <p:nvSpPr>
          <p:cNvPr id="4" name="灯片编号占位符 3"/>
          <p:cNvSpPr>
            <a:spLocks noGrp="1"/>
          </p:cNvSpPr>
          <p:nvPr>
            <p:ph type="sldNum" sz="quarter" idx="12"/>
          </p:nvPr>
        </p:nvSpPr>
        <p:spPr/>
        <p:txBody>
          <a:bodyPr>
            <a:normAutofit fontScale="85000" lnSpcReduction="20000"/>
          </a:bodyPr>
          <a:lstStyle/>
          <a:p>
            <a:fld id="{BEEE9955-7EEF-4CBB-87C5-725A593991DD}" type="slidenum">
              <a:rPr lang="en-CA" smtClean="0"/>
              <a:pPr/>
              <a:t>11</a:t>
            </a:fld>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价值中立</a:t>
            </a:r>
            <a:r>
              <a:rPr lang="en-US" altLang="zh-CN" dirty="0"/>
              <a:t>/</a:t>
            </a:r>
            <a:r>
              <a:rPr lang="zh-CN" altLang="en-US" dirty="0"/>
              <a:t>自由</a:t>
            </a:r>
            <a:br>
              <a:rPr lang="en-US" altLang="zh-CN" dirty="0"/>
            </a:br>
            <a:r>
              <a:rPr lang="zh-CN" altLang="en-US" dirty="0"/>
              <a:t>与价值关联</a:t>
            </a:r>
            <a:endParaRPr lang="en-CA" dirty="0"/>
          </a:p>
        </p:txBody>
      </p:sp>
      <p:sp>
        <p:nvSpPr>
          <p:cNvPr id="3" name="内容占位符 2"/>
          <p:cNvSpPr>
            <a:spLocks noGrp="1"/>
          </p:cNvSpPr>
          <p:nvPr>
            <p:ph sz="quarter" idx="1"/>
          </p:nvPr>
        </p:nvSpPr>
        <p:spPr>
          <a:xfrm>
            <a:off x="179512" y="1600200"/>
            <a:ext cx="8856984" cy="4997152"/>
          </a:xfrm>
        </p:spPr>
        <p:txBody>
          <a:bodyPr>
            <a:normAutofit fontScale="85000" lnSpcReduction="20000"/>
          </a:bodyPr>
          <a:lstStyle/>
          <a:p>
            <a:pPr algn="just">
              <a:lnSpc>
                <a:spcPct val="120000"/>
              </a:lnSpc>
            </a:pPr>
            <a:r>
              <a:rPr lang="en-US" altLang="zh-CN" dirty="0"/>
              <a:t>value-relevance</a:t>
            </a:r>
            <a:r>
              <a:rPr lang="zh-CN" altLang="en-US" dirty="0"/>
              <a:t>：在特定时代，具有文化显著意义的价值系统不同，凸现出的重要现实也不同；事实领域和价值领域的区分</a:t>
            </a:r>
            <a:r>
              <a:rPr lang="en-US" altLang="zh-CN" dirty="0"/>
              <a:t>——</a:t>
            </a:r>
            <a:r>
              <a:rPr lang="zh-CN" altLang="en-US" dirty="0"/>
              <a:t>理想类型不能自发呈现出来，受到研究者价值观念与兴趣的制约；</a:t>
            </a:r>
            <a:endParaRPr lang="en-US" altLang="zh-CN" dirty="0"/>
          </a:p>
          <a:p>
            <a:pPr>
              <a:lnSpc>
                <a:spcPct val="120000"/>
              </a:lnSpc>
            </a:pPr>
            <a:endParaRPr lang="en-US" altLang="zh-CN" dirty="0"/>
          </a:p>
          <a:p>
            <a:pPr algn="just">
              <a:lnSpc>
                <a:spcPct val="120000"/>
              </a:lnSpc>
            </a:pPr>
            <a:r>
              <a:rPr lang="zh-CN" altLang="en-US" dirty="0"/>
              <a:t>“任何文化科学的先验前提，不是我们发现某种或者任何‘文化’有价值，而是我们是文化存在</a:t>
            </a:r>
            <a:r>
              <a:rPr lang="en-US" altLang="zh-CN" dirty="0"/>
              <a:t>(cultural being)</a:t>
            </a:r>
            <a:r>
              <a:rPr lang="zh-CN" altLang="en-US" dirty="0"/>
              <a:t>，赋有能力和意志去考虑我们面对世界的立场，并为它赋予意义。无论这种意义是什么，它将使我们在生活中从它出发去判断某些人类共同存在的现象，并采取一种（积极或消极的）立场面对它们，因为我们认为它们有意义。无论这种立场是什么，这些现象都对我们来说具有文化意义。” </a:t>
            </a:r>
            <a:endParaRPr lang="en-CA" dirty="0"/>
          </a:p>
        </p:txBody>
      </p:sp>
      <p:sp>
        <p:nvSpPr>
          <p:cNvPr id="4" name="灯片编号占位符 3"/>
          <p:cNvSpPr>
            <a:spLocks noGrp="1"/>
          </p:cNvSpPr>
          <p:nvPr>
            <p:ph type="sldNum" sz="quarter" idx="12"/>
          </p:nvPr>
        </p:nvSpPr>
        <p:spPr/>
        <p:txBody>
          <a:bodyPr>
            <a:normAutofit fontScale="85000" lnSpcReduction="20000"/>
          </a:bodyPr>
          <a:lstStyle/>
          <a:p>
            <a:fld id="{BEEE9955-7EEF-4CBB-87C5-725A593991DD}" type="slidenum">
              <a:rPr lang="en-CA" smtClean="0"/>
              <a:pPr/>
              <a:t>12</a:t>
            </a:fld>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社会行动：社会学的核心概念</a:t>
            </a:r>
            <a:endParaRPr lang="en-CA" dirty="0"/>
          </a:p>
        </p:txBody>
      </p:sp>
      <p:sp>
        <p:nvSpPr>
          <p:cNvPr id="3" name="内容占位符 2"/>
          <p:cNvSpPr>
            <a:spLocks noGrp="1"/>
          </p:cNvSpPr>
          <p:nvPr>
            <p:ph sz="quarter" idx="1"/>
          </p:nvPr>
        </p:nvSpPr>
        <p:spPr/>
        <p:txBody>
          <a:bodyPr>
            <a:normAutofit fontScale="77500" lnSpcReduction="20000"/>
          </a:bodyPr>
          <a:lstStyle/>
          <a:p>
            <a:pPr>
              <a:lnSpc>
                <a:spcPct val="150000"/>
              </a:lnSpc>
            </a:pPr>
            <a:r>
              <a:rPr lang="zh-CN" altLang="en-US" dirty="0"/>
              <a:t>社会行动：“行动者以他主观所认为的意义而与他人的行为相关，即以过去的、现在的或将来所期待的他人的行为为取向”；</a:t>
            </a:r>
            <a:endParaRPr lang="en-US" altLang="zh-CN" dirty="0"/>
          </a:p>
          <a:p>
            <a:pPr>
              <a:lnSpc>
                <a:spcPct val="150000"/>
              </a:lnSpc>
            </a:pPr>
            <a:r>
              <a:rPr lang="zh-CN" altLang="en-US" dirty="0"/>
              <a:t>社会行动必备的条件：</a:t>
            </a:r>
            <a:endParaRPr lang="en-US" altLang="zh-CN" dirty="0"/>
          </a:p>
          <a:p>
            <a:pPr>
              <a:lnSpc>
                <a:spcPct val="150000"/>
              </a:lnSpc>
              <a:buNone/>
            </a:pPr>
            <a:r>
              <a:rPr lang="en-US" altLang="zh-CN" dirty="0"/>
              <a:t>     A. </a:t>
            </a:r>
            <a:r>
              <a:rPr lang="zh-CN" altLang="en-US" dirty="0"/>
              <a:t>行动者赋予行动以意义，即行动者有行为的价值动机；</a:t>
            </a:r>
            <a:endParaRPr lang="en-US" altLang="zh-CN" dirty="0"/>
          </a:p>
          <a:p>
            <a:pPr>
              <a:lnSpc>
                <a:spcPct val="150000"/>
              </a:lnSpc>
              <a:buNone/>
            </a:pPr>
            <a:r>
              <a:rPr lang="en-US" altLang="zh-CN" dirty="0"/>
              <a:t>     B. </a:t>
            </a:r>
            <a:r>
              <a:rPr lang="zh-CN" altLang="en-US" dirty="0"/>
              <a:t>行动者主观意识到自己的行为与他人的联系。</a:t>
            </a:r>
            <a:endParaRPr lang="en-US" altLang="zh-CN" dirty="0"/>
          </a:p>
          <a:p>
            <a:pPr>
              <a:lnSpc>
                <a:spcPct val="150000"/>
              </a:lnSpc>
            </a:pPr>
            <a:endParaRPr lang="en-US" altLang="zh-CN" dirty="0"/>
          </a:p>
          <a:p>
            <a:pPr>
              <a:lnSpc>
                <a:spcPct val="150000"/>
              </a:lnSpc>
            </a:pPr>
            <a:r>
              <a:rPr lang="zh-CN" altLang="en-US" dirty="0"/>
              <a:t>但大部分行动都基于想当然接受</a:t>
            </a:r>
            <a:r>
              <a:rPr lang="en-US" altLang="zh-CN" dirty="0"/>
              <a:t>(taken for granted)</a:t>
            </a:r>
            <a:r>
              <a:rPr lang="zh-CN" altLang="en-US" dirty="0"/>
              <a:t>的行为，只在惯例被打破时明确意义才浮出表面。</a:t>
            </a:r>
            <a:endParaRPr lang="en-CA" dirty="0"/>
          </a:p>
        </p:txBody>
      </p:sp>
      <p:sp>
        <p:nvSpPr>
          <p:cNvPr id="4" name="灯片编号占位符 3"/>
          <p:cNvSpPr>
            <a:spLocks noGrp="1"/>
          </p:cNvSpPr>
          <p:nvPr>
            <p:ph type="sldNum" sz="quarter" idx="12"/>
          </p:nvPr>
        </p:nvSpPr>
        <p:spPr/>
        <p:txBody>
          <a:bodyPr>
            <a:normAutofit fontScale="85000" lnSpcReduction="20000"/>
          </a:bodyPr>
          <a:lstStyle/>
          <a:p>
            <a:fld id="{BEEE9955-7EEF-4CBB-87C5-725A593991DD}" type="slidenum">
              <a:rPr lang="en-CA" smtClean="0"/>
              <a:pPr/>
              <a:t>13</a:t>
            </a:fld>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四类社会行动</a:t>
            </a:r>
            <a:endParaRPr lang="en-CA" dirty="0"/>
          </a:p>
        </p:txBody>
      </p:sp>
      <p:sp>
        <p:nvSpPr>
          <p:cNvPr id="3" name="内容占位符 2"/>
          <p:cNvSpPr>
            <a:spLocks noGrp="1"/>
          </p:cNvSpPr>
          <p:nvPr>
            <p:ph sz="quarter" idx="1"/>
          </p:nvPr>
        </p:nvSpPr>
        <p:spPr>
          <a:xfrm>
            <a:off x="467544" y="1556792"/>
            <a:ext cx="8568952" cy="4853136"/>
          </a:xfrm>
        </p:spPr>
        <p:txBody>
          <a:bodyPr>
            <a:noAutofit/>
          </a:bodyPr>
          <a:lstStyle/>
          <a:p>
            <a:r>
              <a:rPr lang="en-US" altLang="zh-CN" sz="2400" dirty="0"/>
              <a:t>1</a:t>
            </a:r>
            <a:r>
              <a:rPr lang="zh-CN" altLang="en-US" sz="2400" dirty="0"/>
              <a:t>，目标理性行动：特点是对目标的关注，其理性表现为人们通过预测和计算行动的后果来实现其目标；目标</a:t>
            </a:r>
            <a:r>
              <a:rPr lang="en-US" altLang="zh-CN" sz="2400" dirty="0"/>
              <a:t>-</a:t>
            </a:r>
            <a:r>
              <a:rPr lang="zh-CN" altLang="en-US" sz="2400" dirty="0"/>
              <a:t>工具合理；</a:t>
            </a:r>
            <a:endParaRPr lang="en-US" altLang="zh-CN" sz="2400" dirty="0"/>
          </a:p>
          <a:p>
            <a:r>
              <a:rPr lang="en-US" altLang="zh-CN" sz="2400" dirty="0"/>
              <a:t>2</a:t>
            </a:r>
            <a:r>
              <a:rPr lang="zh-CN" altLang="en-US" sz="2400" dirty="0"/>
              <a:t>，价值理性行动：行动具有的对固有价值的自觉信仰；它独立于任何功利动机，仅受制于伦理的，美学的和宗教的标准；行动者不考虑行动的后果及条件；</a:t>
            </a:r>
            <a:endParaRPr lang="en-US" altLang="zh-CN" sz="2400" dirty="0"/>
          </a:p>
          <a:p>
            <a:r>
              <a:rPr lang="en-US" altLang="zh-CN" sz="2400" dirty="0"/>
              <a:t>3</a:t>
            </a:r>
            <a:r>
              <a:rPr lang="zh-CN" altLang="en-US" sz="2400" dirty="0"/>
              <a:t>，情感行动；行动者个体情绪和情感的结果，也可能是对某种意外刺激的不受制约的反应；</a:t>
            </a:r>
            <a:endParaRPr lang="en-US" altLang="zh-CN" sz="2400" dirty="0"/>
          </a:p>
          <a:p>
            <a:r>
              <a:rPr lang="en-US" altLang="zh-CN" sz="2400" dirty="0"/>
              <a:t>4</a:t>
            </a:r>
            <a:r>
              <a:rPr lang="zh-CN" altLang="en-US" sz="2400" dirty="0"/>
              <a:t>，传统行动：长期习惯决定的行动；</a:t>
            </a:r>
            <a:endParaRPr lang="en-US" altLang="zh-CN" sz="2400" dirty="0"/>
          </a:p>
          <a:p>
            <a:r>
              <a:rPr lang="zh-CN" altLang="en-US" sz="2400" dirty="0"/>
              <a:t>在日常生活中，具体的行动可能是以上四种的不同组合；在不同社会中，占主导地位的行动不同；传统社会可能是后两种类型居多，现代社会可能是前两种行动居多。</a:t>
            </a:r>
            <a:endParaRPr lang="en-US" altLang="zh-CN" sz="2400" dirty="0"/>
          </a:p>
          <a:p>
            <a:r>
              <a:rPr lang="zh-CN" altLang="en-US" sz="1800" dirty="0"/>
              <a:t>参照苏国勋</a:t>
            </a:r>
            <a:r>
              <a:rPr lang="en-US" altLang="zh-CN" sz="1800" dirty="0"/>
              <a:t>《</a:t>
            </a:r>
            <a:r>
              <a:rPr lang="zh-CN" altLang="en-US" sz="1800" dirty="0"/>
              <a:t>理性化及其限制</a:t>
            </a:r>
            <a:r>
              <a:rPr lang="en-US" altLang="zh-CN" sz="1800" dirty="0"/>
              <a:t>》</a:t>
            </a:r>
            <a:r>
              <a:rPr lang="zh-CN" altLang="en-US" sz="1800" dirty="0"/>
              <a:t>；李猛</a:t>
            </a:r>
            <a:r>
              <a:rPr lang="en-US" altLang="zh-CN" sz="1800" dirty="0"/>
              <a:t>《</a:t>
            </a:r>
            <a:r>
              <a:rPr lang="zh-CN" altLang="en-US" sz="1800" dirty="0"/>
              <a:t>理性化及其传统</a:t>
            </a:r>
            <a:r>
              <a:rPr lang="en-US" altLang="zh-CN" sz="1800" dirty="0"/>
              <a:t>》</a:t>
            </a:r>
            <a:r>
              <a:rPr lang="zh-CN" altLang="en-US" sz="1800" dirty="0"/>
              <a:t>中的总结；</a:t>
            </a:r>
            <a:endParaRPr lang="en-CA" sz="1800" dirty="0"/>
          </a:p>
        </p:txBody>
      </p:sp>
      <p:sp>
        <p:nvSpPr>
          <p:cNvPr id="4" name="灯片编号占位符 3"/>
          <p:cNvSpPr>
            <a:spLocks noGrp="1"/>
          </p:cNvSpPr>
          <p:nvPr>
            <p:ph type="sldNum" sz="quarter" idx="12"/>
          </p:nvPr>
        </p:nvSpPr>
        <p:spPr/>
        <p:txBody>
          <a:bodyPr>
            <a:normAutofit fontScale="85000" lnSpcReduction="20000"/>
          </a:bodyPr>
          <a:lstStyle/>
          <a:p>
            <a:fld id="{BEEE9955-7EEF-4CBB-87C5-725A593991DD}" type="slidenum">
              <a:rPr lang="en-CA" smtClean="0"/>
              <a:pPr/>
              <a:t>14</a:t>
            </a:fld>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6151A-2A05-4F66-8611-9E5D9517B256}"/>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C217121E-D879-49D8-8EFC-E9A8EBF1E6BC}"/>
              </a:ext>
            </a:extLst>
          </p:cNvPr>
          <p:cNvSpPr>
            <a:spLocks noGrp="1"/>
          </p:cNvSpPr>
          <p:nvPr>
            <p:ph type="sldNum" sz="quarter" idx="12"/>
          </p:nvPr>
        </p:nvSpPr>
        <p:spPr/>
        <p:txBody>
          <a:bodyPr>
            <a:normAutofit fontScale="85000" lnSpcReduction="20000"/>
          </a:bodyPr>
          <a:lstStyle/>
          <a:p>
            <a:fld id="{BEEE9955-7EEF-4CBB-87C5-725A593991DD}" type="slidenum">
              <a:rPr lang="en-CA" smtClean="0"/>
              <a:pPr/>
              <a:t>15</a:t>
            </a:fld>
            <a:endParaRPr lang="en-CA"/>
          </a:p>
        </p:txBody>
      </p:sp>
      <p:sp>
        <p:nvSpPr>
          <p:cNvPr id="4" name="内容占位符 3">
            <a:extLst>
              <a:ext uri="{FF2B5EF4-FFF2-40B4-BE49-F238E27FC236}">
                <a16:creationId xmlns:a16="http://schemas.microsoft.com/office/drawing/2014/main" id="{03F521C7-0AC3-40C1-80EC-4B577968E416}"/>
              </a:ext>
            </a:extLst>
          </p:cNvPr>
          <p:cNvSpPr>
            <a:spLocks noGrp="1"/>
          </p:cNvSpPr>
          <p:nvPr>
            <p:ph sz="quarter" idx="1"/>
          </p:nvPr>
        </p:nvSpPr>
        <p:spPr/>
        <p:txBody>
          <a:bodyPr>
            <a:normAutofit fontScale="85000" lnSpcReduction="10000"/>
          </a:bodyPr>
          <a:lstStyle/>
          <a:p>
            <a:pPr>
              <a:lnSpc>
                <a:spcPct val="150000"/>
              </a:lnSpc>
            </a:pPr>
            <a:r>
              <a:rPr lang="zh-CN" altLang="en-US" dirty="0"/>
              <a:t>目标理性活动对传统行动的代替是理性化的“根本构成要素”；</a:t>
            </a:r>
            <a:endParaRPr lang="en-US" altLang="zh-CN" dirty="0"/>
          </a:p>
          <a:p>
            <a:pPr>
              <a:lnSpc>
                <a:spcPct val="150000"/>
              </a:lnSpc>
            </a:pPr>
            <a:r>
              <a:rPr lang="zh-CN" altLang="en-US" dirty="0"/>
              <a:t>“此外，理性化还可能在肯定的方向上朝向自觉的价值理性化，而在否定的方向上不仅牺牲习俗，也牺牲情感性的行动，并最终也会为了有利于某种丧失了价值的纯粹目标理性而牺牲受到价值理性束缚的行动”</a:t>
            </a:r>
            <a:r>
              <a:rPr lang="en-US" altLang="zh-CN" dirty="0"/>
              <a:t>——</a:t>
            </a:r>
            <a:r>
              <a:rPr lang="zh-CN" altLang="en-US" dirty="0"/>
              <a:t>目标理性的推进最终导致了与价值理性的冲突，这呼应了</a:t>
            </a:r>
            <a:r>
              <a:rPr lang="en-US" altLang="zh-CN" dirty="0"/>
              <a:t>《</a:t>
            </a:r>
            <a:r>
              <a:rPr lang="zh-CN" altLang="en-US" dirty="0"/>
              <a:t>新教伦理和资本主义精神</a:t>
            </a:r>
            <a:r>
              <a:rPr lang="en-US" altLang="zh-CN" dirty="0"/>
              <a:t>》</a:t>
            </a:r>
            <a:r>
              <a:rPr lang="zh-CN" altLang="en-US" dirty="0"/>
              <a:t>的悲剧性结尾</a:t>
            </a:r>
          </a:p>
        </p:txBody>
      </p:sp>
    </p:spTree>
    <p:extLst>
      <p:ext uri="{BB962C8B-B14F-4D97-AF65-F5344CB8AC3E}">
        <p14:creationId xmlns:p14="http://schemas.microsoft.com/office/powerpoint/2010/main" val="344850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参考书目</a:t>
            </a:r>
          </a:p>
        </p:txBody>
      </p:sp>
      <p:sp>
        <p:nvSpPr>
          <p:cNvPr id="3" name="内容占位符 2"/>
          <p:cNvSpPr>
            <a:spLocks noGrp="1"/>
          </p:cNvSpPr>
          <p:nvPr>
            <p:ph sz="quarter" idx="1"/>
          </p:nvPr>
        </p:nvSpPr>
        <p:spPr/>
        <p:txBody>
          <a:bodyPr/>
          <a:lstStyle/>
          <a:p>
            <a:r>
              <a:rPr lang="en-US" altLang="zh-CN" dirty="0"/>
              <a:t>《</a:t>
            </a:r>
            <a:r>
              <a:rPr lang="zh-CN" altLang="en-US" dirty="0"/>
              <a:t>新教伦理与资本主义精神</a:t>
            </a:r>
            <a:r>
              <a:rPr lang="en-US" altLang="zh-CN" dirty="0"/>
              <a:t>》</a:t>
            </a:r>
            <a:r>
              <a:rPr lang="zh-CN" altLang="en-US" dirty="0"/>
              <a:t>；</a:t>
            </a:r>
            <a:endParaRPr lang="en-US" altLang="zh-CN" dirty="0"/>
          </a:p>
          <a:p>
            <a:r>
              <a:rPr lang="en-US" altLang="zh-CN" dirty="0"/>
              <a:t>Max Weber, Collected Methodological Writings, trans, Hans </a:t>
            </a:r>
            <a:r>
              <a:rPr lang="en-US" altLang="zh-CN" dirty="0" err="1"/>
              <a:t>Bruun</a:t>
            </a:r>
            <a:r>
              <a:rPr lang="en-US" altLang="zh-CN" dirty="0"/>
              <a:t>, London&amp; New York: </a:t>
            </a:r>
            <a:r>
              <a:rPr lang="en-US" altLang="zh-CN" dirty="0" err="1"/>
              <a:t>Routledge</a:t>
            </a:r>
            <a:r>
              <a:rPr lang="en-US" altLang="zh-CN" dirty="0"/>
              <a:t>, 2012;</a:t>
            </a:r>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BEEE9955-7EEF-4CBB-87C5-725A593991DD}" type="slidenum">
              <a:rPr lang="en-CA" smtClean="0"/>
              <a:pPr/>
              <a:t>16</a:t>
            </a:fld>
            <a:endParaRPr lang="en-CA"/>
          </a:p>
        </p:txBody>
      </p:sp>
    </p:spTree>
    <p:extLst>
      <p:ext uri="{BB962C8B-B14F-4D97-AF65-F5344CB8AC3E}">
        <p14:creationId xmlns:p14="http://schemas.microsoft.com/office/powerpoint/2010/main" val="381665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一个现代欧洲文明之子的生平</a:t>
            </a:r>
            <a:endParaRPr lang="en-CA" sz="3600" b="1" dirty="0"/>
          </a:p>
        </p:txBody>
      </p:sp>
      <p:sp>
        <p:nvSpPr>
          <p:cNvPr id="4" name="内容占位符 3"/>
          <p:cNvSpPr>
            <a:spLocks noGrp="1"/>
          </p:cNvSpPr>
          <p:nvPr>
            <p:ph sz="quarter" idx="1"/>
          </p:nvPr>
        </p:nvSpPr>
        <p:spPr>
          <a:xfrm>
            <a:off x="0" y="1589566"/>
            <a:ext cx="5148064" cy="5268434"/>
          </a:xfrm>
        </p:spPr>
        <p:txBody>
          <a:bodyPr>
            <a:noAutofit/>
          </a:bodyPr>
          <a:lstStyle/>
          <a:p>
            <a:r>
              <a:rPr lang="en-CA" sz="2000" b="1" dirty="0"/>
              <a:t> </a:t>
            </a:r>
            <a:r>
              <a:rPr lang="zh-CN" altLang="en-US" sz="2000" b="1" dirty="0"/>
              <a:t>生于</a:t>
            </a:r>
            <a:r>
              <a:rPr lang="en-US" altLang="zh-CN" sz="2000" b="1" dirty="0"/>
              <a:t>1864</a:t>
            </a:r>
            <a:r>
              <a:rPr lang="zh-CN" altLang="en-US" sz="2000" b="1" dirty="0"/>
              <a:t>年；父曾为民族自由党议员；母出身胡格诺教派；</a:t>
            </a:r>
            <a:endParaRPr lang="en-US" altLang="zh-CN" sz="2000" b="1" dirty="0"/>
          </a:p>
          <a:p>
            <a:r>
              <a:rPr lang="zh-CN" altLang="en-US" sz="2000" b="1" dirty="0"/>
              <a:t>海德堡大学；受姨父鲍姆加縢的影响，开始倾向自由主义；</a:t>
            </a:r>
            <a:endParaRPr lang="en-US" altLang="zh-CN" sz="2000" b="1" dirty="0"/>
          </a:p>
          <a:p>
            <a:r>
              <a:rPr lang="en-US" sz="2000" b="1" dirty="0"/>
              <a:t>1893</a:t>
            </a:r>
            <a:r>
              <a:rPr lang="zh-CN" altLang="en-US" sz="2000" b="1" dirty="0"/>
              <a:t>年结婚；</a:t>
            </a:r>
            <a:endParaRPr lang="en-US" altLang="zh-CN" sz="2000" b="1" dirty="0"/>
          </a:p>
          <a:p>
            <a:r>
              <a:rPr lang="en-US" sz="2000" b="1" dirty="0"/>
              <a:t>1894</a:t>
            </a:r>
            <a:r>
              <a:rPr lang="zh-CN" altLang="en-US" sz="2000" b="1" dirty="0"/>
              <a:t>年，弗莱堡，政治经济学教授；认识李凯尔特；</a:t>
            </a:r>
            <a:endParaRPr lang="en-US" altLang="zh-CN" sz="2000" b="1" dirty="0"/>
          </a:p>
          <a:p>
            <a:r>
              <a:rPr lang="en-US" sz="2000" b="1" dirty="0"/>
              <a:t>1896</a:t>
            </a:r>
            <a:r>
              <a:rPr lang="zh-CN" altLang="en-US" sz="2000" b="1" dirty="0"/>
              <a:t>年，海德堡大学；与父亲的争吵；</a:t>
            </a:r>
            <a:endParaRPr lang="en-US" altLang="zh-CN" sz="2000" b="1" dirty="0"/>
          </a:p>
          <a:p>
            <a:r>
              <a:rPr lang="en-US" sz="2000" b="1" dirty="0"/>
              <a:t>1903</a:t>
            </a:r>
            <a:r>
              <a:rPr lang="zh-CN" altLang="en-US" sz="2000" b="1" dirty="0"/>
              <a:t>年，开始思考新教伦理与资本主义精神；同时与人合作编辑</a:t>
            </a:r>
            <a:r>
              <a:rPr lang="en-US" altLang="zh-CN" sz="2000" b="1" dirty="0"/>
              <a:t>《</a:t>
            </a:r>
            <a:r>
              <a:rPr lang="zh-CN" altLang="en-US" sz="2000" b="1" dirty="0"/>
              <a:t>社会科学文献</a:t>
            </a:r>
            <a:r>
              <a:rPr lang="en-US" altLang="zh-CN" sz="2000" b="1" dirty="0"/>
              <a:t>》</a:t>
            </a:r>
            <a:r>
              <a:rPr lang="zh-CN" altLang="en-US" sz="2000" b="1" dirty="0"/>
              <a:t>；</a:t>
            </a:r>
            <a:endParaRPr lang="en-US" altLang="zh-CN" sz="2000" b="1" dirty="0"/>
          </a:p>
          <a:p>
            <a:r>
              <a:rPr lang="en-US" sz="2000" b="1" dirty="0"/>
              <a:t>1904</a:t>
            </a:r>
            <a:r>
              <a:rPr lang="zh-CN" altLang="en-US" sz="2000" b="1" dirty="0"/>
              <a:t>年，游历美国；</a:t>
            </a:r>
            <a:endParaRPr lang="en-US" altLang="zh-CN" sz="2000" b="1" dirty="0"/>
          </a:p>
          <a:p>
            <a:r>
              <a:rPr lang="en-US" sz="2000" b="1" dirty="0"/>
              <a:t>1910</a:t>
            </a:r>
            <a:r>
              <a:rPr lang="zh-CN" altLang="en-US" sz="2000" b="1" dirty="0"/>
              <a:t>年，与滕尼斯和齐美尔一起创建德国社会学学会；</a:t>
            </a:r>
            <a:endParaRPr lang="en-US" altLang="zh-CN" sz="2000" b="1" dirty="0"/>
          </a:p>
          <a:p>
            <a:r>
              <a:rPr lang="en-US" sz="2000" b="1" dirty="0"/>
              <a:t>1920</a:t>
            </a:r>
            <a:r>
              <a:rPr lang="zh-CN" altLang="en-US" sz="2000" b="1" dirty="0"/>
              <a:t>年，逝世：“真理就是真理”。</a:t>
            </a:r>
            <a:endParaRPr lang="en-CA" sz="2000" b="1" dirty="0"/>
          </a:p>
        </p:txBody>
      </p:sp>
      <p:pic>
        <p:nvPicPr>
          <p:cNvPr id="6" name="内容占位符 5" descr="马克斯韦伯.jpg"/>
          <p:cNvPicPr>
            <a:picLocks noGrp="1" noChangeAspect="1"/>
          </p:cNvPicPr>
          <p:nvPr>
            <p:ph sz="quarter" idx="2"/>
          </p:nvPr>
        </p:nvPicPr>
        <p:blipFill>
          <a:blip r:embed="rId2" cstate="print"/>
          <a:stretch>
            <a:fillRect/>
          </a:stretch>
        </p:blipFill>
        <p:spPr>
          <a:xfrm>
            <a:off x="5292080" y="1412776"/>
            <a:ext cx="3227248" cy="4787085"/>
          </a:xfrm>
        </p:spPr>
      </p:pic>
      <p:sp>
        <p:nvSpPr>
          <p:cNvPr id="3" name="灯片编号占位符 2"/>
          <p:cNvSpPr>
            <a:spLocks noGrp="1"/>
          </p:cNvSpPr>
          <p:nvPr>
            <p:ph type="sldNum" sz="quarter" idx="16"/>
          </p:nvPr>
        </p:nvSpPr>
        <p:spPr/>
        <p:txBody>
          <a:bodyPr>
            <a:normAutofit fontScale="85000" lnSpcReduction="20000"/>
          </a:bodyPr>
          <a:lstStyle/>
          <a:p>
            <a:fld id="{BEEE9955-7EEF-4CBB-87C5-725A593991DD}" type="slidenum">
              <a:rPr lang="en-CA" smtClean="0"/>
              <a:pPr/>
              <a:t>2</a:t>
            </a:fld>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200" dirty="0"/>
              <a:t>谁掌握了韦伯，谁就掌握了学术界</a:t>
            </a:r>
            <a:r>
              <a:rPr lang="en-US" altLang="zh-CN" sz="3200" dirty="0"/>
              <a:t>——</a:t>
            </a:r>
            <a:r>
              <a:rPr lang="zh-CN" altLang="en-US" sz="3200" dirty="0"/>
              <a:t>中文译著</a:t>
            </a:r>
            <a:r>
              <a:rPr lang="en-US" altLang="zh-CN" sz="3200" dirty="0"/>
              <a:t>/</a:t>
            </a:r>
            <a:r>
              <a:rPr lang="zh-CN" altLang="en-US" sz="3200" dirty="0"/>
              <a:t>研究性著作</a:t>
            </a:r>
            <a:r>
              <a:rPr lang="en-US" altLang="zh-CN" sz="3200" dirty="0"/>
              <a:t>&amp;</a:t>
            </a:r>
            <a:r>
              <a:rPr lang="zh-CN" altLang="en-US" sz="3200" dirty="0"/>
              <a:t>韦伯著作</a:t>
            </a:r>
            <a:endParaRPr lang="en-CA" sz="3200" dirty="0"/>
          </a:p>
        </p:txBody>
      </p:sp>
      <p:sp>
        <p:nvSpPr>
          <p:cNvPr id="3" name="内容占位符 2"/>
          <p:cNvSpPr>
            <a:spLocks noGrp="1"/>
          </p:cNvSpPr>
          <p:nvPr>
            <p:ph sz="quarter" idx="1"/>
          </p:nvPr>
        </p:nvSpPr>
        <p:spPr>
          <a:xfrm>
            <a:off x="243372" y="1620920"/>
            <a:ext cx="4176463" cy="4572000"/>
          </a:xfrm>
        </p:spPr>
        <p:txBody>
          <a:bodyPr>
            <a:normAutofit fontScale="40000" lnSpcReduction="20000"/>
          </a:bodyPr>
          <a:lstStyle/>
          <a:p>
            <a:pPr>
              <a:lnSpc>
                <a:spcPct val="120000"/>
              </a:lnSpc>
            </a:pPr>
            <a:r>
              <a:rPr lang="zh-CN" altLang="en-US" sz="6000" dirty="0"/>
              <a:t>雷蒙</a:t>
            </a:r>
            <a:r>
              <a:rPr lang="en-US" altLang="zh-CN" sz="6000" dirty="0"/>
              <a:t>·</a:t>
            </a:r>
            <a:r>
              <a:rPr lang="zh-CN" altLang="en-US" sz="6000" dirty="0"/>
              <a:t>阿隆将韦伯的著作分为四类：</a:t>
            </a:r>
            <a:endParaRPr lang="en-US" sz="6000" dirty="0"/>
          </a:p>
          <a:p>
            <a:pPr>
              <a:lnSpc>
                <a:spcPct val="120000"/>
              </a:lnSpc>
            </a:pPr>
            <a:r>
              <a:rPr lang="en-US" sz="6000" dirty="0"/>
              <a:t>1</a:t>
            </a:r>
            <a:r>
              <a:rPr lang="zh-CN" altLang="en-US" sz="6000" dirty="0"/>
              <a:t>，方法论，哲学，评论，演讲等；</a:t>
            </a:r>
            <a:endParaRPr lang="en-US" altLang="zh-CN" sz="6000" dirty="0"/>
          </a:p>
          <a:p>
            <a:pPr>
              <a:lnSpc>
                <a:spcPct val="120000"/>
              </a:lnSpc>
            </a:pPr>
            <a:r>
              <a:rPr lang="en-US" sz="6000" dirty="0"/>
              <a:t>2</a:t>
            </a:r>
            <a:r>
              <a:rPr lang="zh-CN" altLang="en-US" sz="6000" dirty="0"/>
              <a:t>，纯历史著作；</a:t>
            </a:r>
            <a:endParaRPr lang="en-US" altLang="zh-CN" sz="6000" dirty="0"/>
          </a:p>
          <a:p>
            <a:pPr>
              <a:lnSpc>
                <a:spcPct val="120000"/>
              </a:lnSpc>
            </a:pPr>
            <a:r>
              <a:rPr lang="en-US" altLang="zh-CN" sz="6000" dirty="0"/>
              <a:t>3</a:t>
            </a:r>
            <a:r>
              <a:rPr lang="zh-CN" altLang="en-US" sz="6000" dirty="0"/>
              <a:t>，宗教社会学：</a:t>
            </a:r>
            <a:r>
              <a:rPr lang="en-US" altLang="zh-CN" sz="6000" dirty="0"/>
              <a:t>《</a:t>
            </a:r>
            <a:r>
              <a:rPr lang="zh-CN" altLang="en-US" sz="6000" dirty="0"/>
              <a:t>新教伦理与资</a:t>
            </a:r>
            <a:endParaRPr lang="en-US" altLang="zh-CN" sz="6000" dirty="0"/>
          </a:p>
          <a:p>
            <a:pPr>
              <a:lnSpc>
                <a:spcPct val="120000"/>
              </a:lnSpc>
              <a:buNone/>
            </a:pPr>
            <a:r>
              <a:rPr lang="en-US" altLang="zh-CN" sz="6000" dirty="0"/>
              <a:t>     </a:t>
            </a:r>
            <a:r>
              <a:rPr lang="zh-CN" altLang="en-US" sz="6000" dirty="0"/>
              <a:t>本主义精神</a:t>
            </a:r>
            <a:r>
              <a:rPr lang="en-US" altLang="zh-CN" sz="6000" dirty="0"/>
              <a:t>》</a:t>
            </a:r>
            <a:r>
              <a:rPr lang="zh-CN" altLang="en-US" sz="6000" dirty="0"/>
              <a:t>，</a:t>
            </a:r>
            <a:r>
              <a:rPr lang="en-US" altLang="zh-CN" sz="6000" dirty="0"/>
              <a:t>《</a:t>
            </a:r>
            <a:r>
              <a:rPr lang="zh-CN" altLang="en-US" sz="6000" dirty="0"/>
              <a:t>儒教与道教</a:t>
            </a:r>
            <a:r>
              <a:rPr lang="en-US" altLang="zh-CN" sz="6000" dirty="0"/>
              <a:t>》</a:t>
            </a:r>
            <a:r>
              <a:rPr lang="zh-CN" altLang="en-US" sz="6000" dirty="0"/>
              <a:t>等；</a:t>
            </a:r>
            <a:endParaRPr lang="en-US" altLang="zh-CN" sz="6000" dirty="0"/>
          </a:p>
          <a:p>
            <a:pPr>
              <a:lnSpc>
                <a:spcPct val="120000"/>
              </a:lnSpc>
            </a:pPr>
            <a:r>
              <a:rPr lang="en-US" altLang="zh-CN" sz="6000" dirty="0"/>
              <a:t>4</a:t>
            </a:r>
            <a:r>
              <a:rPr lang="zh-CN" altLang="en-US" sz="6000" dirty="0"/>
              <a:t>， 去世后发表的</a:t>
            </a:r>
            <a:r>
              <a:rPr lang="en-US" altLang="zh-CN" sz="6000" dirty="0"/>
              <a:t>《</a:t>
            </a:r>
            <a:r>
              <a:rPr lang="zh-CN" altLang="en-US" sz="6000" dirty="0"/>
              <a:t>经济与社会</a:t>
            </a:r>
            <a:r>
              <a:rPr lang="en-US" altLang="zh-CN" sz="6000" dirty="0"/>
              <a:t>》</a:t>
            </a:r>
            <a:r>
              <a:rPr lang="zh-CN" altLang="en-US" sz="6000" dirty="0"/>
              <a:t>。</a:t>
            </a:r>
            <a:endParaRPr lang="en-US" altLang="zh-CN" sz="6000" dirty="0"/>
          </a:p>
          <a:p>
            <a:endParaRPr lang="en-CA" dirty="0"/>
          </a:p>
        </p:txBody>
      </p:sp>
      <p:sp>
        <p:nvSpPr>
          <p:cNvPr id="5" name="内容占位符 4"/>
          <p:cNvSpPr>
            <a:spLocks noGrp="1"/>
          </p:cNvSpPr>
          <p:nvPr>
            <p:ph sz="quarter" idx="2"/>
          </p:nvPr>
        </p:nvSpPr>
        <p:spPr>
          <a:xfrm>
            <a:off x="4572000" y="1589566"/>
            <a:ext cx="4392487" cy="5268434"/>
          </a:xfrm>
        </p:spPr>
        <p:txBody>
          <a:bodyPr>
            <a:normAutofit fontScale="40000" lnSpcReduction="20000"/>
          </a:bodyPr>
          <a:lstStyle/>
          <a:p>
            <a:pPr algn="just">
              <a:lnSpc>
                <a:spcPct val="120000"/>
              </a:lnSpc>
            </a:pPr>
            <a:r>
              <a:rPr lang="zh-CN" altLang="en-US" sz="5000" b="1" dirty="0"/>
              <a:t>广西师大</a:t>
            </a:r>
            <a:r>
              <a:rPr lang="en-US" altLang="zh-CN" sz="5000" b="1" dirty="0"/>
              <a:t>《</a:t>
            </a:r>
            <a:r>
              <a:rPr lang="zh-CN" altLang="en-US" sz="5000" b="1" dirty="0"/>
              <a:t>韦伯作品集</a:t>
            </a:r>
            <a:r>
              <a:rPr lang="en-US" altLang="zh-CN" sz="5000" b="1" dirty="0"/>
              <a:t>》</a:t>
            </a:r>
            <a:r>
              <a:rPr lang="zh-CN" altLang="en-US" sz="5000" b="1" dirty="0"/>
              <a:t>（已出</a:t>
            </a:r>
            <a:r>
              <a:rPr lang="en-US" altLang="zh-CN" sz="5000" b="1" dirty="0"/>
              <a:t>12</a:t>
            </a:r>
            <a:r>
              <a:rPr lang="zh-CN" altLang="en-US" sz="5000" b="1" dirty="0"/>
              <a:t>卷）</a:t>
            </a:r>
          </a:p>
          <a:p>
            <a:pPr algn="just">
              <a:lnSpc>
                <a:spcPct val="120000"/>
              </a:lnSpc>
            </a:pPr>
            <a:r>
              <a:rPr lang="zh-CN" altLang="en-US" sz="5000" b="1" dirty="0"/>
              <a:t>三联</a:t>
            </a:r>
            <a:r>
              <a:rPr lang="en-US" altLang="zh-CN" sz="5000" b="1" dirty="0"/>
              <a:t>《</a:t>
            </a:r>
            <a:r>
              <a:rPr lang="zh-CN" altLang="en-US" sz="5000" b="1" dirty="0"/>
              <a:t>学术与政治</a:t>
            </a:r>
            <a:r>
              <a:rPr lang="en-US" altLang="zh-CN" sz="5000" b="1" dirty="0"/>
              <a:t>》</a:t>
            </a:r>
          </a:p>
          <a:p>
            <a:pPr algn="just">
              <a:lnSpc>
                <a:spcPct val="120000"/>
              </a:lnSpc>
            </a:pPr>
            <a:r>
              <a:rPr lang="zh-CN" altLang="en-US" sz="5000" b="1" dirty="0"/>
              <a:t>本迪克斯</a:t>
            </a:r>
            <a:r>
              <a:rPr lang="en-US" altLang="zh-CN" sz="5000" b="1" dirty="0"/>
              <a:t>《</a:t>
            </a:r>
            <a:r>
              <a:rPr lang="zh-CN" altLang="en-US" sz="5000" b="1" dirty="0"/>
              <a:t>韦伯思想肖像</a:t>
            </a:r>
            <a:r>
              <a:rPr lang="en-US" altLang="zh-CN" sz="5000" b="1" dirty="0"/>
              <a:t>》</a:t>
            </a:r>
            <a:r>
              <a:rPr lang="zh-CN" altLang="en-US" sz="5000" b="1" dirty="0"/>
              <a:t>与韦伯夫人</a:t>
            </a:r>
            <a:r>
              <a:rPr lang="en-US" altLang="zh-CN" sz="5000" b="1" dirty="0"/>
              <a:t>《</a:t>
            </a:r>
            <a:r>
              <a:rPr lang="zh-CN" altLang="en-US" sz="5000" b="1" dirty="0"/>
              <a:t>韦伯传</a:t>
            </a:r>
            <a:r>
              <a:rPr lang="en-US" altLang="zh-CN" sz="5000" b="1" dirty="0"/>
              <a:t>》</a:t>
            </a:r>
          </a:p>
          <a:p>
            <a:pPr algn="just">
              <a:lnSpc>
                <a:spcPct val="120000"/>
              </a:lnSpc>
            </a:pPr>
            <a:r>
              <a:rPr lang="zh-CN" altLang="en-US" sz="5000" b="1" dirty="0"/>
              <a:t>李猛编，</a:t>
            </a:r>
            <a:r>
              <a:rPr lang="en-US" altLang="zh-CN" sz="5000" b="1" dirty="0"/>
              <a:t>《</a:t>
            </a:r>
            <a:r>
              <a:rPr lang="zh-CN" altLang="en-US" sz="5000" b="1" dirty="0"/>
              <a:t>科学作为天职：韦伯与我们时代的命运</a:t>
            </a:r>
            <a:r>
              <a:rPr lang="en-US" altLang="zh-CN" sz="5000" b="1" dirty="0"/>
              <a:t>》</a:t>
            </a:r>
            <a:r>
              <a:rPr lang="zh-CN" altLang="en-US" sz="5000" b="1" dirty="0"/>
              <a:t>，三联</a:t>
            </a:r>
            <a:endParaRPr lang="en-US" altLang="zh-CN" sz="5000" b="1" dirty="0"/>
          </a:p>
          <a:p>
            <a:pPr algn="just">
              <a:lnSpc>
                <a:spcPct val="120000"/>
              </a:lnSpc>
            </a:pPr>
            <a:r>
              <a:rPr lang="zh-CN" altLang="en-US" sz="5000" b="1" dirty="0"/>
              <a:t>理查德</a:t>
            </a:r>
            <a:r>
              <a:rPr lang="en-US" altLang="zh-CN" sz="5000" b="1" dirty="0"/>
              <a:t>·</a:t>
            </a:r>
            <a:r>
              <a:rPr lang="zh-CN" altLang="en-US" sz="5000" b="1" dirty="0"/>
              <a:t>斯威德伯格：</a:t>
            </a:r>
            <a:r>
              <a:rPr lang="en-US" altLang="zh-CN" sz="5000" b="1" dirty="0"/>
              <a:t>《</a:t>
            </a:r>
            <a:r>
              <a:rPr lang="zh-CN" altLang="en-US" sz="5000" b="1" dirty="0"/>
              <a:t>马克斯 </a:t>
            </a:r>
            <a:r>
              <a:rPr lang="en-US" altLang="zh-CN" sz="5000" b="1" dirty="0"/>
              <a:t>· </a:t>
            </a:r>
            <a:r>
              <a:rPr lang="zh-CN" altLang="en-US" sz="5000" b="1" dirty="0"/>
              <a:t>韦伯的经济社会学思想</a:t>
            </a:r>
            <a:r>
              <a:rPr lang="en-US" altLang="zh-CN" sz="5000" b="1" dirty="0"/>
              <a:t>》</a:t>
            </a:r>
          </a:p>
          <a:p>
            <a:pPr algn="just">
              <a:lnSpc>
                <a:spcPct val="120000"/>
              </a:lnSpc>
            </a:pPr>
            <a:r>
              <a:rPr lang="en-US" altLang="zh-CN" sz="5000" b="1" dirty="0"/>
              <a:t>《</a:t>
            </a:r>
            <a:r>
              <a:rPr lang="zh-CN" altLang="en-US" sz="5000" b="1" dirty="0"/>
              <a:t>思想与社会</a:t>
            </a:r>
            <a:r>
              <a:rPr lang="en-US" altLang="zh-CN" sz="5000" b="1" dirty="0"/>
              <a:t>》</a:t>
            </a:r>
            <a:r>
              <a:rPr lang="zh-CN" altLang="en-US" sz="5000" b="1" dirty="0"/>
              <a:t>第</a:t>
            </a:r>
            <a:r>
              <a:rPr lang="en-US" altLang="zh-CN" sz="5000" b="1" dirty="0"/>
              <a:t>1</a:t>
            </a:r>
            <a:r>
              <a:rPr lang="zh-CN" altLang="en-US" sz="5000" b="1" dirty="0"/>
              <a:t>辑，尤其是李猛的“除魔的世界与禁欲者的守护神：韦伯社会理论中的‘英国法’问题”；</a:t>
            </a:r>
            <a:endParaRPr lang="en-US" altLang="zh-CN" sz="5000" b="1" dirty="0"/>
          </a:p>
          <a:p>
            <a:pPr algn="just">
              <a:lnSpc>
                <a:spcPct val="120000"/>
              </a:lnSpc>
            </a:pPr>
            <a:r>
              <a:rPr lang="zh-CN" altLang="en-US" sz="5000" b="1" dirty="0"/>
              <a:t>阎克文在世纪文景出的新译本系列；</a:t>
            </a:r>
            <a:endParaRPr lang="en-US" altLang="zh-CN" sz="5000" b="1" dirty="0"/>
          </a:p>
          <a:p>
            <a:endParaRPr lang="en-CA" b="1" dirty="0"/>
          </a:p>
        </p:txBody>
      </p:sp>
      <p:sp>
        <p:nvSpPr>
          <p:cNvPr id="4" name="灯片编号占位符 3"/>
          <p:cNvSpPr>
            <a:spLocks noGrp="1"/>
          </p:cNvSpPr>
          <p:nvPr>
            <p:ph type="sldNum" sz="quarter" idx="16"/>
          </p:nvPr>
        </p:nvSpPr>
        <p:spPr/>
        <p:txBody>
          <a:bodyPr>
            <a:normAutofit fontScale="85000" lnSpcReduction="20000"/>
          </a:bodyPr>
          <a:lstStyle/>
          <a:p>
            <a:fld id="{BEEE9955-7EEF-4CBB-87C5-725A593991DD}" type="slidenum">
              <a:rPr lang="en-CA" smtClean="0"/>
              <a:pPr/>
              <a:t>3</a:t>
            </a:fld>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思想背景</a:t>
            </a:r>
            <a:endParaRPr lang="en-CA" dirty="0"/>
          </a:p>
        </p:txBody>
      </p:sp>
      <p:sp>
        <p:nvSpPr>
          <p:cNvPr id="4" name="内容占位符 3"/>
          <p:cNvSpPr>
            <a:spLocks noGrp="1"/>
          </p:cNvSpPr>
          <p:nvPr>
            <p:ph sz="quarter" idx="1"/>
          </p:nvPr>
        </p:nvSpPr>
        <p:spPr>
          <a:xfrm>
            <a:off x="539552" y="1600200"/>
            <a:ext cx="8226496" cy="4997152"/>
          </a:xfrm>
        </p:spPr>
        <p:txBody>
          <a:bodyPr>
            <a:normAutofit fontScale="62500" lnSpcReduction="20000"/>
          </a:bodyPr>
          <a:lstStyle/>
          <a:p>
            <a:pPr>
              <a:lnSpc>
                <a:spcPct val="170000"/>
              </a:lnSpc>
            </a:pPr>
            <a:r>
              <a:rPr lang="zh-CN" altLang="en-US" sz="3200" b="1" dirty="0"/>
              <a:t>尼采、马克思所代表的德国传统哲学：日神精神（阿波罗，代表秩序、形式与理性）与酒神精神（狄奥尼索斯，代表狂喜迷醉、生机与创造力）的差异；对现代资本主义起源，作为现代人之命运的思考；</a:t>
            </a:r>
            <a:endParaRPr lang="en-US" altLang="zh-CN" sz="3200" b="1" dirty="0"/>
          </a:p>
          <a:p>
            <a:pPr>
              <a:lnSpc>
                <a:spcPct val="170000"/>
              </a:lnSpc>
            </a:pPr>
            <a:r>
              <a:rPr lang="zh-CN" altLang="en-US" sz="3200" b="1" dirty="0"/>
              <a:t>德国唯心主义的遗产：</a:t>
            </a:r>
            <a:endParaRPr lang="en-US" altLang="zh-CN" sz="3200" b="1" dirty="0"/>
          </a:p>
          <a:p>
            <a:pPr>
              <a:lnSpc>
                <a:spcPct val="170000"/>
              </a:lnSpc>
              <a:buNone/>
            </a:pPr>
            <a:r>
              <a:rPr lang="zh-CN" altLang="en-US" sz="3200" b="1" dirty="0"/>
              <a:t>    </a:t>
            </a:r>
            <a:r>
              <a:rPr lang="en-US" altLang="zh-CN" sz="3200" b="1" dirty="0"/>
              <a:t>---</a:t>
            </a:r>
            <a:r>
              <a:rPr lang="zh-CN" altLang="en-US" sz="3200" b="1" dirty="0"/>
              <a:t>诠释学</a:t>
            </a:r>
            <a:r>
              <a:rPr lang="en-US" altLang="zh-CN" sz="3200" b="1" dirty="0"/>
              <a:t>(Hermeneutics)</a:t>
            </a:r>
            <a:r>
              <a:rPr lang="zh-CN" altLang="en-US" sz="3200" b="1" dirty="0"/>
              <a:t>：狄尔泰</a:t>
            </a:r>
            <a:r>
              <a:rPr lang="en-US" altLang="zh-CN" sz="3200" b="1" dirty="0"/>
              <a:t>-</a:t>
            </a:r>
            <a:r>
              <a:rPr lang="zh-CN" altLang="en-US" sz="3200" b="1" dirty="0"/>
              <a:t>伽达默尔一路的诠释学传统；</a:t>
            </a:r>
            <a:endParaRPr lang="en-US" altLang="zh-CN" sz="3200" b="1" dirty="0"/>
          </a:p>
          <a:p>
            <a:pPr>
              <a:lnSpc>
                <a:spcPct val="170000"/>
              </a:lnSpc>
              <a:buNone/>
            </a:pPr>
            <a:r>
              <a:rPr lang="zh-CN" altLang="en-US" sz="3200" b="1" dirty="0"/>
              <a:t>   </a:t>
            </a:r>
            <a:r>
              <a:rPr lang="en-US" altLang="zh-CN" sz="3200" b="1" dirty="0"/>
              <a:t>---</a:t>
            </a:r>
            <a:r>
              <a:rPr lang="zh-CN" altLang="en-US" sz="3200" b="1" dirty="0"/>
              <a:t>新康德主义：李凯尔特，温德尔班</a:t>
            </a:r>
            <a:r>
              <a:rPr lang="en-US" altLang="zh-CN" sz="3200" b="1" dirty="0"/>
              <a:t>—</a:t>
            </a:r>
            <a:r>
              <a:rPr lang="zh-CN" altLang="en-US" sz="3200" b="1" dirty="0"/>
              <a:t>对人的研究与对自然的研究不同。</a:t>
            </a:r>
            <a:endParaRPr lang="en-US" altLang="zh-CN" sz="3200" b="1" dirty="0"/>
          </a:p>
          <a:p>
            <a:pPr>
              <a:lnSpc>
                <a:spcPct val="170000"/>
              </a:lnSpc>
            </a:pPr>
            <a:r>
              <a:rPr lang="zh-CN" altLang="en-US" sz="3200" b="1" dirty="0"/>
              <a:t>德国历史主义和社会学：滕尼斯和齐美尔；</a:t>
            </a:r>
            <a:endParaRPr lang="en-US" altLang="zh-CN" sz="3200" b="1" dirty="0"/>
          </a:p>
          <a:p>
            <a:pPr>
              <a:lnSpc>
                <a:spcPct val="170000"/>
              </a:lnSpc>
            </a:pPr>
            <a:r>
              <a:rPr lang="zh-CN" altLang="en-US" sz="3200" b="1" dirty="0"/>
              <a:t>雅斯贝尔斯：关于解释和理解的概念；</a:t>
            </a:r>
            <a:r>
              <a:rPr lang="en-US" altLang="zh-CN" sz="3200" b="1" dirty="0"/>
              <a:t>--</a:t>
            </a:r>
            <a:r>
              <a:rPr lang="zh-CN" altLang="en-US" sz="3200" b="1" dirty="0"/>
              <a:t>移情（</a:t>
            </a:r>
            <a:r>
              <a:rPr lang="en-US" altLang="zh-CN" sz="3200" b="1" dirty="0"/>
              <a:t>transference</a:t>
            </a:r>
            <a:r>
              <a:rPr lang="zh-CN" altLang="en-US" sz="3200" b="1" dirty="0"/>
              <a:t>）</a:t>
            </a:r>
            <a:endParaRPr lang="en-US" altLang="zh-CN" sz="3200" b="1" dirty="0"/>
          </a:p>
          <a:p>
            <a:pPr>
              <a:lnSpc>
                <a:spcPct val="170000"/>
              </a:lnSpc>
            </a:pPr>
            <a:endParaRPr lang="zh-CN" altLang="en-US" dirty="0"/>
          </a:p>
          <a:p>
            <a:endParaRPr lang="en-CA" dirty="0"/>
          </a:p>
        </p:txBody>
      </p:sp>
      <p:sp>
        <p:nvSpPr>
          <p:cNvPr id="3" name="灯片编号占位符 2"/>
          <p:cNvSpPr>
            <a:spLocks noGrp="1"/>
          </p:cNvSpPr>
          <p:nvPr>
            <p:ph type="sldNum" sz="quarter" idx="12"/>
          </p:nvPr>
        </p:nvSpPr>
        <p:spPr/>
        <p:txBody>
          <a:bodyPr>
            <a:normAutofit fontScale="85000" lnSpcReduction="20000"/>
          </a:bodyPr>
          <a:lstStyle/>
          <a:p>
            <a:fld id="{BEEE9955-7EEF-4CBB-87C5-725A593991DD}" type="slidenum">
              <a:rPr lang="en-CA" smtClean="0"/>
              <a:pPr/>
              <a:t>4</a:t>
            </a:fld>
            <a:endParaRPr lang="en-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8153400" cy="1256184"/>
          </a:xfrm>
        </p:spPr>
        <p:txBody>
          <a:bodyPr>
            <a:normAutofit fontScale="90000"/>
          </a:bodyPr>
          <a:lstStyle/>
          <a:p>
            <a:r>
              <a:rPr lang="zh-CN" altLang="en-US" sz="3600" b="1" dirty="0"/>
              <a:t>思想主题：</a:t>
            </a:r>
            <a:r>
              <a:rPr lang="en-US" altLang="zh-CN" sz="3600" b="1" dirty="0"/>
              <a:t>《</a:t>
            </a:r>
            <a:r>
              <a:rPr lang="zh-CN" altLang="en-US" sz="3600" b="1" dirty="0"/>
              <a:t>新教伦理与资本主义精神</a:t>
            </a:r>
            <a:r>
              <a:rPr lang="en-US" altLang="zh-CN" sz="3600" b="1" dirty="0"/>
              <a:t>》</a:t>
            </a:r>
            <a:r>
              <a:rPr lang="zh-CN" altLang="en-US" sz="3600" b="1" dirty="0"/>
              <a:t>一书的出发点；</a:t>
            </a:r>
            <a:br>
              <a:rPr lang="en-US" altLang="zh-CN" dirty="0"/>
            </a:br>
            <a:endParaRPr lang="en-CA" dirty="0"/>
          </a:p>
        </p:txBody>
      </p:sp>
      <p:sp>
        <p:nvSpPr>
          <p:cNvPr id="3" name="内容占位符 2"/>
          <p:cNvSpPr>
            <a:spLocks noGrp="1"/>
          </p:cNvSpPr>
          <p:nvPr>
            <p:ph sz="quarter" idx="1"/>
          </p:nvPr>
        </p:nvSpPr>
        <p:spPr/>
        <p:txBody>
          <a:bodyPr>
            <a:normAutofit fontScale="85000" lnSpcReduction="10000"/>
          </a:bodyPr>
          <a:lstStyle/>
          <a:p>
            <a:pPr>
              <a:lnSpc>
                <a:spcPct val="110000"/>
              </a:lnSpc>
            </a:pPr>
            <a:r>
              <a:rPr lang="zh-CN" altLang="en-US" dirty="0"/>
              <a:t>我们由何而来？现代人与现代社会如何成为当下的这个样子？如何理解我们这个世界？</a:t>
            </a:r>
            <a:endParaRPr lang="en-US" altLang="zh-CN" dirty="0"/>
          </a:p>
          <a:p>
            <a:pPr>
              <a:lnSpc>
                <a:spcPct val="110000"/>
              </a:lnSpc>
            </a:pPr>
            <a:endParaRPr lang="en-US" altLang="zh-CN" dirty="0"/>
          </a:p>
          <a:p>
            <a:pPr>
              <a:lnSpc>
                <a:spcPct val="110000"/>
              </a:lnSpc>
            </a:pPr>
            <a:r>
              <a:rPr lang="zh-CN" altLang="en-US" dirty="0"/>
              <a:t>世纪之交的追问：我们将向何处去？我们如何能保持尊严的生活在这个新时代？</a:t>
            </a:r>
            <a:endParaRPr lang="en-US" altLang="zh-CN" dirty="0"/>
          </a:p>
          <a:p>
            <a:endParaRPr lang="en-CA" dirty="0"/>
          </a:p>
        </p:txBody>
      </p:sp>
      <p:sp>
        <p:nvSpPr>
          <p:cNvPr id="4" name="内容占位符 3"/>
          <p:cNvSpPr>
            <a:spLocks noGrp="1"/>
          </p:cNvSpPr>
          <p:nvPr>
            <p:ph sz="quarter" idx="2"/>
          </p:nvPr>
        </p:nvSpPr>
        <p:spPr/>
        <p:txBody>
          <a:bodyPr>
            <a:normAutofit fontScale="85000" lnSpcReduction="10000"/>
          </a:bodyPr>
          <a:lstStyle/>
          <a:p>
            <a:pPr>
              <a:lnSpc>
                <a:spcPct val="170000"/>
              </a:lnSpc>
            </a:pPr>
            <a:r>
              <a:rPr lang="zh-CN" altLang="en-US" dirty="0"/>
              <a:t>虚无时代的社会学家。深切的命运感。上帝已死。在诸神之争的时代，如何面对现代社会的“无意义状态”？正视生活的</a:t>
            </a:r>
            <a:r>
              <a:rPr lang="en-US" altLang="zh-CN" dirty="0"/>
              <a:t>”</a:t>
            </a:r>
            <a:r>
              <a:rPr lang="zh-CN" altLang="en-US" dirty="0"/>
              <a:t>虚无</a:t>
            </a:r>
            <a:r>
              <a:rPr lang="en-US" altLang="zh-CN" dirty="0"/>
              <a:t>”</a:t>
            </a:r>
            <a:r>
              <a:rPr lang="zh-CN" altLang="en-US" dirty="0"/>
              <a:t>，人要自己从虚无中创造意义。</a:t>
            </a:r>
          </a:p>
          <a:p>
            <a:endParaRPr lang="en-CA" dirty="0"/>
          </a:p>
        </p:txBody>
      </p:sp>
      <p:sp>
        <p:nvSpPr>
          <p:cNvPr id="5" name="灯片编号占位符 4"/>
          <p:cNvSpPr>
            <a:spLocks noGrp="1"/>
          </p:cNvSpPr>
          <p:nvPr>
            <p:ph type="sldNum" sz="quarter" idx="16"/>
          </p:nvPr>
        </p:nvSpPr>
        <p:spPr/>
        <p:txBody>
          <a:bodyPr>
            <a:normAutofit fontScale="85000" lnSpcReduction="20000"/>
          </a:bodyPr>
          <a:lstStyle/>
          <a:p>
            <a:fld id="{BEEE9955-7EEF-4CBB-87C5-725A593991DD}" type="slidenum">
              <a:rPr lang="en-CA" smtClean="0"/>
              <a:pPr/>
              <a:t>5</a:t>
            </a:fld>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社会科学方法论</a:t>
            </a:r>
            <a:endParaRPr lang="en-CA" dirty="0"/>
          </a:p>
        </p:txBody>
      </p:sp>
      <p:sp>
        <p:nvSpPr>
          <p:cNvPr id="6" name="内容占位符 5"/>
          <p:cNvSpPr>
            <a:spLocks noGrp="1"/>
          </p:cNvSpPr>
          <p:nvPr>
            <p:ph sz="quarter" idx="1"/>
          </p:nvPr>
        </p:nvSpPr>
        <p:spPr>
          <a:xfrm>
            <a:off x="107504" y="1600200"/>
            <a:ext cx="8928992" cy="4495800"/>
          </a:xfrm>
        </p:spPr>
        <p:txBody>
          <a:bodyPr>
            <a:noAutofit/>
          </a:bodyPr>
          <a:lstStyle/>
          <a:p>
            <a:pPr algn="just">
              <a:lnSpc>
                <a:spcPct val="170000"/>
              </a:lnSpc>
            </a:pPr>
            <a:r>
              <a:rPr lang="en-US" altLang="zh-CN" sz="2000" dirty="0"/>
              <a:t>《</a:t>
            </a:r>
            <a:r>
              <a:rPr lang="zh-CN" altLang="en-US" sz="2000" dirty="0"/>
              <a:t>罗雪尔与克尼斯及国民经济学的基础</a:t>
            </a:r>
            <a:r>
              <a:rPr lang="en-US" altLang="zh-CN" sz="2000" dirty="0"/>
              <a:t>》</a:t>
            </a:r>
            <a:r>
              <a:rPr lang="zh-CN" altLang="en-US" sz="2000" dirty="0"/>
              <a:t>；</a:t>
            </a:r>
            <a:r>
              <a:rPr lang="en-US" altLang="zh-CN" sz="2000" dirty="0"/>
              <a:t>《</a:t>
            </a:r>
            <a:r>
              <a:rPr lang="zh-CN" altLang="en-US" sz="2000" dirty="0"/>
              <a:t>批判施塔姆勒</a:t>
            </a:r>
            <a:r>
              <a:rPr lang="en-US" altLang="zh-CN" sz="2000" dirty="0"/>
              <a:t>》</a:t>
            </a:r>
            <a:r>
              <a:rPr lang="zh-CN" altLang="en-US" sz="2000" dirty="0"/>
              <a:t>；</a:t>
            </a:r>
            <a:r>
              <a:rPr lang="en-US" altLang="zh-CN" sz="2000" dirty="0"/>
              <a:t>《</a:t>
            </a:r>
            <a:r>
              <a:rPr lang="zh-CN" altLang="en-US" sz="2000" dirty="0"/>
              <a:t>社会科学方法论</a:t>
            </a:r>
            <a:r>
              <a:rPr lang="en-US" altLang="zh-CN" sz="2000" dirty="0"/>
              <a:t>》</a:t>
            </a:r>
            <a:r>
              <a:rPr lang="zh-CN" altLang="en-US" sz="2000" dirty="0"/>
              <a:t>等；</a:t>
            </a:r>
            <a:endParaRPr lang="en-US" altLang="zh-CN" sz="2000" dirty="0"/>
          </a:p>
          <a:p>
            <a:pPr algn="just">
              <a:lnSpc>
                <a:spcPct val="170000"/>
              </a:lnSpc>
            </a:pPr>
            <a:r>
              <a:rPr lang="zh-CN" altLang="en-US" sz="2000" dirty="0"/>
              <a:t>社会科学与自然科学之分：个体意义问题；个体的意义开始成为时代主题；对意义的理解与诠释，理解社会学的核心；</a:t>
            </a:r>
            <a:endParaRPr lang="en-US" altLang="zh-CN" sz="2000" dirty="0"/>
          </a:p>
          <a:p>
            <a:pPr algn="just">
              <a:lnSpc>
                <a:spcPct val="170000"/>
              </a:lnSpc>
            </a:pPr>
            <a:r>
              <a:rPr lang="zh-CN" altLang="en-US" sz="2000" dirty="0"/>
              <a:t>观察性理解和解释性理解；因果性和或然性；</a:t>
            </a:r>
            <a:endParaRPr lang="en-US" altLang="zh-CN" sz="2000" dirty="0"/>
          </a:p>
          <a:p>
            <a:pPr algn="just">
              <a:lnSpc>
                <a:spcPct val="170000"/>
              </a:lnSpc>
            </a:pPr>
            <a:r>
              <a:rPr lang="zh-CN" altLang="en-US" sz="2000" dirty="0"/>
              <a:t>价值问题：如果社会科学</a:t>
            </a:r>
            <a:r>
              <a:rPr lang="en-US" altLang="zh-CN" sz="2000" dirty="0"/>
              <a:t>(social Science)</a:t>
            </a:r>
            <a:r>
              <a:rPr lang="zh-CN" altLang="en-US" sz="2000" dirty="0"/>
              <a:t>要成为一门科学，那么该如何处理历史和社会中的价值问题？</a:t>
            </a:r>
            <a:endParaRPr lang="en-US" altLang="zh-CN" sz="2000" dirty="0"/>
          </a:p>
          <a:p>
            <a:pPr algn="just">
              <a:lnSpc>
                <a:spcPct val="170000"/>
              </a:lnSpc>
            </a:pPr>
            <a:r>
              <a:rPr lang="zh-CN" altLang="en-US" sz="2000" dirty="0"/>
              <a:t>理解社会学：旨在对社会行动做出的解释性理解（</a:t>
            </a:r>
            <a:r>
              <a:rPr lang="en-US" altLang="zh-CN" sz="2000" dirty="0"/>
              <a:t>interpretive understanding</a:t>
            </a:r>
            <a:r>
              <a:rPr lang="zh-CN" altLang="en-US" sz="2000" dirty="0"/>
              <a:t>），以获得对这一行动的原因、进程和结果的解释的科学；</a:t>
            </a:r>
            <a:endParaRPr lang="en-US" altLang="zh-CN" sz="2000" dirty="0"/>
          </a:p>
        </p:txBody>
      </p:sp>
      <p:sp>
        <p:nvSpPr>
          <p:cNvPr id="2" name="灯片编号占位符 1"/>
          <p:cNvSpPr>
            <a:spLocks noGrp="1"/>
          </p:cNvSpPr>
          <p:nvPr>
            <p:ph type="sldNum" sz="quarter" idx="12"/>
          </p:nvPr>
        </p:nvSpPr>
        <p:spPr/>
        <p:txBody>
          <a:bodyPr>
            <a:normAutofit fontScale="85000" lnSpcReduction="20000"/>
          </a:bodyPr>
          <a:lstStyle/>
          <a:p>
            <a:fld id="{BEEE9955-7EEF-4CBB-87C5-725A593991DD}" type="slidenum">
              <a:rPr lang="en-CA" smtClean="0"/>
              <a:pPr/>
              <a:t>6</a:t>
            </a:fld>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理解</a:t>
            </a:r>
            <a:r>
              <a:rPr lang="en-US" altLang="zh-CN" dirty="0"/>
              <a:t>(</a:t>
            </a:r>
            <a:r>
              <a:rPr lang="en-US" altLang="zh-CN" dirty="0" err="1"/>
              <a:t>Verstehen</a:t>
            </a:r>
            <a:r>
              <a:rPr lang="en-US" altLang="zh-CN" dirty="0"/>
              <a:t>/understanding)</a:t>
            </a:r>
            <a:br>
              <a:rPr lang="en-US" altLang="zh-CN" dirty="0"/>
            </a:br>
            <a:r>
              <a:rPr lang="zh-CN" altLang="en-US" dirty="0"/>
              <a:t>社会学</a:t>
            </a:r>
          </a:p>
        </p:txBody>
      </p:sp>
      <p:sp>
        <p:nvSpPr>
          <p:cNvPr id="3" name="内容占位符 2"/>
          <p:cNvSpPr>
            <a:spLocks noGrp="1"/>
          </p:cNvSpPr>
          <p:nvPr>
            <p:ph sz="quarter" idx="1"/>
          </p:nvPr>
        </p:nvSpPr>
        <p:spPr>
          <a:xfrm>
            <a:off x="612648" y="1600200"/>
            <a:ext cx="8351840" cy="4781128"/>
          </a:xfrm>
        </p:spPr>
        <p:txBody>
          <a:bodyPr>
            <a:normAutofit fontScale="92500"/>
          </a:bodyPr>
          <a:lstStyle/>
          <a:p>
            <a:pPr algn="just"/>
            <a:r>
              <a:rPr lang="zh-CN" altLang="en-US" sz="2800" dirty="0"/>
              <a:t>假如要考察价值，那么就要：</a:t>
            </a:r>
            <a:endParaRPr lang="en-US" altLang="zh-CN" sz="2800" dirty="0"/>
          </a:p>
          <a:p>
            <a:pPr algn="just">
              <a:lnSpc>
                <a:spcPct val="110000"/>
              </a:lnSpc>
            </a:pPr>
            <a:r>
              <a:rPr lang="en-US" altLang="zh-CN" sz="2800" dirty="0"/>
              <a:t>“</a:t>
            </a:r>
            <a:r>
              <a:rPr lang="zh-CN" altLang="en-US" sz="2800" dirty="0"/>
              <a:t>考察决定特殊价值立场的个体、社会和历史的原因，对它做的经验</a:t>
            </a:r>
            <a:r>
              <a:rPr lang="en-US" altLang="zh-CN" sz="2800" dirty="0"/>
              <a:t>-</a:t>
            </a:r>
            <a:r>
              <a:rPr lang="zh-CN" altLang="en-US" sz="2800" dirty="0"/>
              <a:t>心理和历史的研究，除了以理解的方式说明它，不会有任何别的结果。</a:t>
            </a:r>
            <a:r>
              <a:rPr lang="en-US" altLang="zh-CN" sz="2800" dirty="0"/>
              <a:t>”</a:t>
            </a:r>
          </a:p>
          <a:p>
            <a:pPr algn="just">
              <a:lnSpc>
                <a:spcPct val="110000"/>
              </a:lnSpc>
            </a:pPr>
            <a:r>
              <a:rPr lang="zh-CN" altLang="en-US" sz="2800" dirty="0"/>
              <a:t>“讨论价值的真正目的是，把握对手（或自己）真正的意思是什么，也就是把握那种真实而非表面上的、与双方都相关的价值，由此而尽一切可能去界定出相对于</a:t>
            </a:r>
            <a:r>
              <a:rPr lang="en-US" altLang="zh-CN" sz="2800" dirty="0"/>
              <a:t>[</a:t>
            </a:r>
            <a:r>
              <a:rPr lang="zh-CN" altLang="en-US" sz="2800" dirty="0"/>
              <a:t>那种价值的立场</a:t>
            </a:r>
            <a:r>
              <a:rPr lang="en-US" altLang="zh-CN" sz="2800" dirty="0"/>
              <a:t>]…</a:t>
            </a:r>
            <a:r>
              <a:rPr lang="zh-CN" altLang="en-US" sz="2800" dirty="0"/>
              <a:t>这种知识是真的知识。”</a:t>
            </a:r>
            <a:endParaRPr lang="en-US" altLang="zh-CN" sz="2800" dirty="0"/>
          </a:p>
          <a:p>
            <a:pPr algn="just"/>
            <a:r>
              <a:rPr lang="zh-CN" altLang="en-US" sz="2800" dirty="0"/>
              <a:t>科学的任务由此在于：“至少我们可以帮助个人，让他对自己的行为的终极意义，提供一套交待。”</a:t>
            </a:r>
          </a:p>
        </p:txBody>
      </p:sp>
      <p:sp>
        <p:nvSpPr>
          <p:cNvPr id="4" name="灯片编号占位符 3"/>
          <p:cNvSpPr>
            <a:spLocks noGrp="1"/>
          </p:cNvSpPr>
          <p:nvPr>
            <p:ph type="sldNum" sz="quarter" idx="12"/>
          </p:nvPr>
        </p:nvSpPr>
        <p:spPr/>
        <p:txBody>
          <a:bodyPr>
            <a:normAutofit fontScale="85000" lnSpcReduction="20000"/>
          </a:bodyPr>
          <a:lstStyle/>
          <a:p>
            <a:fld id="{BEEE9955-7EEF-4CBB-87C5-725A593991DD}" type="slidenum">
              <a:rPr lang="en-CA" smtClean="0"/>
              <a:pPr/>
              <a:t>7</a:t>
            </a:fld>
            <a:endParaRPr lang="en-CA"/>
          </a:p>
        </p:txBody>
      </p:sp>
    </p:spTree>
    <p:extLst>
      <p:ext uri="{BB962C8B-B14F-4D97-AF65-F5344CB8AC3E}">
        <p14:creationId xmlns:p14="http://schemas.microsoft.com/office/powerpoint/2010/main" val="93536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何谓客观？</a:t>
            </a:r>
          </a:p>
        </p:txBody>
      </p:sp>
      <p:sp>
        <p:nvSpPr>
          <p:cNvPr id="3" name="内容占位符 2"/>
          <p:cNvSpPr>
            <a:spLocks noGrp="1"/>
          </p:cNvSpPr>
          <p:nvPr>
            <p:ph sz="quarter" idx="1"/>
          </p:nvPr>
        </p:nvSpPr>
        <p:spPr>
          <a:xfrm>
            <a:off x="611560" y="1600200"/>
            <a:ext cx="8154488" cy="4853136"/>
          </a:xfrm>
        </p:spPr>
        <p:txBody>
          <a:bodyPr>
            <a:normAutofit lnSpcReduction="10000"/>
          </a:bodyPr>
          <a:lstStyle/>
          <a:p>
            <a:pPr algn="just">
              <a:lnSpc>
                <a:spcPct val="110000"/>
              </a:lnSpc>
            </a:pPr>
            <a:r>
              <a:rPr lang="zh-CN" altLang="en-US" sz="2400" dirty="0"/>
              <a:t>一旦我们考察历史和社会中的现实</a:t>
            </a:r>
            <a:r>
              <a:rPr lang="en-US" altLang="zh-CN" sz="2400" dirty="0"/>
              <a:t>(reality)</a:t>
            </a:r>
            <a:r>
              <a:rPr lang="zh-CN" altLang="en-US" sz="2400" dirty="0"/>
              <a:t>，那么“生活就向我们呈现出在我们的内心和外界，前后相继或同时出现与消失的绝对无限和多样的事件。”生活的无限丰富性决定了无法穷尽客观性，“每次只有</a:t>
            </a:r>
            <a:r>
              <a:rPr lang="en-US" altLang="zh-CN" sz="2400" dirty="0"/>
              <a:t>[</a:t>
            </a:r>
            <a:r>
              <a:rPr lang="zh-CN" altLang="en-US" sz="2400" dirty="0"/>
              <a:t>现实的</a:t>
            </a:r>
            <a:r>
              <a:rPr lang="en-US" altLang="zh-CN" sz="2400" dirty="0"/>
              <a:t>]</a:t>
            </a:r>
            <a:r>
              <a:rPr lang="zh-CN" altLang="en-US" sz="2400" dirty="0"/>
              <a:t>一个有限的部分构成科学理解的对象，只有它才</a:t>
            </a:r>
            <a:r>
              <a:rPr lang="en-US" altLang="zh-CN" sz="2400" dirty="0"/>
              <a:t>(</a:t>
            </a:r>
            <a:r>
              <a:rPr lang="zh-CN" altLang="en-US" sz="2400" dirty="0"/>
              <a:t>在‘值得认识’的意义上</a:t>
            </a:r>
            <a:r>
              <a:rPr lang="en-US" altLang="zh-CN" sz="2400" dirty="0"/>
              <a:t>)</a:t>
            </a:r>
            <a:r>
              <a:rPr lang="zh-CN" altLang="en-US" sz="2400" dirty="0"/>
              <a:t>是重要的”；不存在独立于研究者的主观因素的客观性！</a:t>
            </a:r>
            <a:endParaRPr lang="en-US" altLang="zh-CN" sz="2400" dirty="0"/>
          </a:p>
          <a:p>
            <a:pPr algn="just">
              <a:lnSpc>
                <a:spcPct val="110000"/>
              </a:lnSpc>
            </a:pPr>
            <a:r>
              <a:rPr lang="zh-CN" altLang="en-US" sz="2400" dirty="0"/>
              <a:t>方法论之争中，不同意文德尔班的两种科学划分：普遍法则性</a:t>
            </a:r>
            <a:r>
              <a:rPr lang="en-US" altLang="zh-CN" sz="2400" dirty="0"/>
              <a:t>nomothetic</a:t>
            </a:r>
            <a:r>
              <a:rPr lang="zh-CN" altLang="en-US" sz="2400" dirty="0"/>
              <a:t>立场，即社会科学的任务就是概括普遍法则（危险在于抹杀丰富性），也不同意个别表意性</a:t>
            </a:r>
            <a:r>
              <a:rPr lang="en-US" altLang="zh-CN" sz="2400" dirty="0"/>
              <a:t>(ideographic)</a:t>
            </a:r>
            <a:r>
              <a:rPr lang="zh-CN" altLang="en-US" sz="2400" dirty="0"/>
              <a:t>立场，即社会科学的宗旨是对特定的个案做精确的充分的描述（危险在于失掉科学性）；</a:t>
            </a:r>
            <a:endParaRPr lang="en-US" altLang="zh-CN" sz="2400" dirty="0"/>
          </a:p>
          <a:p>
            <a:pPr algn="just"/>
            <a:endParaRPr lang="en-US" altLang="zh-CN" sz="2400" dirty="0"/>
          </a:p>
          <a:p>
            <a:pPr algn="just"/>
            <a:endParaRPr lang="en-US" altLang="zh-CN" sz="2400" dirty="0"/>
          </a:p>
          <a:p>
            <a:pPr algn="just"/>
            <a:endParaRPr lang="en-US" altLang="zh-CN" sz="2400" dirty="0"/>
          </a:p>
          <a:p>
            <a:pPr algn="just"/>
            <a:endParaRPr lang="zh-CN" altLang="en-US" sz="2400" dirty="0"/>
          </a:p>
        </p:txBody>
      </p:sp>
      <p:sp>
        <p:nvSpPr>
          <p:cNvPr id="4" name="灯片编号占位符 3"/>
          <p:cNvSpPr>
            <a:spLocks noGrp="1"/>
          </p:cNvSpPr>
          <p:nvPr>
            <p:ph type="sldNum" sz="quarter" idx="12"/>
          </p:nvPr>
        </p:nvSpPr>
        <p:spPr/>
        <p:txBody>
          <a:bodyPr>
            <a:normAutofit fontScale="85000" lnSpcReduction="20000"/>
          </a:bodyPr>
          <a:lstStyle/>
          <a:p>
            <a:fld id="{BEEE9955-7EEF-4CBB-87C5-725A593991DD}" type="slidenum">
              <a:rPr lang="en-CA" smtClean="0"/>
              <a:pPr/>
              <a:t>8</a:t>
            </a:fld>
            <a:endParaRPr lang="en-CA"/>
          </a:p>
        </p:txBody>
      </p:sp>
    </p:spTree>
    <p:extLst>
      <p:ext uri="{BB962C8B-B14F-4D97-AF65-F5344CB8AC3E}">
        <p14:creationId xmlns:p14="http://schemas.microsoft.com/office/powerpoint/2010/main" val="140174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理想类型</a:t>
            </a:r>
            <a:r>
              <a:rPr lang="en-US" altLang="zh-CN" dirty="0"/>
              <a:t>Ideal Type</a:t>
            </a:r>
            <a:endParaRPr lang="en-CA" dirty="0"/>
          </a:p>
        </p:txBody>
      </p:sp>
      <p:sp>
        <p:nvSpPr>
          <p:cNvPr id="3" name="内容占位符 2"/>
          <p:cNvSpPr>
            <a:spLocks noGrp="1"/>
          </p:cNvSpPr>
          <p:nvPr>
            <p:ph sz="quarter" idx="1"/>
          </p:nvPr>
        </p:nvSpPr>
        <p:spPr>
          <a:xfrm>
            <a:off x="323528" y="1488232"/>
            <a:ext cx="8820472" cy="5141168"/>
          </a:xfrm>
        </p:spPr>
        <p:txBody>
          <a:bodyPr>
            <a:noAutofit/>
          </a:bodyPr>
          <a:lstStyle/>
          <a:p>
            <a:r>
              <a:rPr lang="zh-CN" altLang="en-US" sz="2000" dirty="0"/>
              <a:t>理智上构造的概念工具，高度概括性和抽象性，与</a:t>
            </a:r>
            <a:r>
              <a:rPr lang="zh-CN" altLang="en-US" sz="2000" b="1" dirty="0"/>
              <a:t>经验事实不同</a:t>
            </a:r>
            <a:r>
              <a:rPr lang="zh-CN" altLang="en-US" sz="2000" dirty="0"/>
              <a:t>；同时又是基于经验性事实；</a:t>
            </a:r>
            <a:endParaRPr lang="en-US" altLang="zh-CN" sz="2000" dirty="0"/>
          </a:p>
          <a:p>
            <a:r>
              <a:rPr lang="zh-CN" altLang="en-US" sz="2000" dirty="0"/>
              <a:t>作为一种分析结构和认识工具，以获得对意义的理解；</a:t>
            </a:r>
            <a:endParaRPr lang="en-US" altLang="zh-CN" sz="2000" dirty="0"/>
          </a:p>
          <a:p>
            <a:r>
              <a:rPr lang="zh-CN" altLang="en-US" sz="2000" dirty="0"/>
              <a:t>“理想类型并不是对现实的描述，但它要给这种描述提供直观的表达手段</a:t>
            </a:r>
            <a:r>
              <a:rPr lang="en-US" altLang="zh-CN" sz="2000" dirty="0"/>
              <a:t>…</a:t>
            </a:r>
            <a:r>
              <a:rPr lang="zh-CN" altLang="en-US" sz="2000" dirty="0"/>
              <a:t>它不是一种假说，但要给假说的建构指出方向。它不是历史现实，也不是将现实置放其中的模式，而是一种限界概念（</a:t>
            </a:r>
            <a:r>
              <a:rPr lang="en-US" altLang="zh-CN" sz="2000" dirty="0" err="1"/>
              <a:t>Grenzbegriff</a:t>
            </a:r>
            <a:r>
              <a:rPr lang="zh-CN" altLang="en-US" sz="2000" dirty="0"/>
              <a:t>），据此对现实做出估量，以清楚说明现实内容的某些重要组成部分，并将现实与之进行比较。”</a:t>
            </a:r>
            <a:endParaRPr lang="en-US" altLang="zh-CN" sz="2000" dirty="0"/>
          </a:p>
          <a:p>
            <a:r>
              <a:rPr lang="zh-CN" altLang="en-US" sz="2000" dirty="0"/>
              <a:t>三种理想类型：</a:t>
            </a:r>
            <a:endParaRPr lang="en-US" altLang="zh-CN" sz="2000" dirty="0"/>
          </a:p>
          <a:p>
            <a:pPr marL="0" indent="0">
              <a:buNone/>
            </a:pPr>
            <a:r>
              <a:rPr lang="en-US" altLang="zh-CN" sz="2000" dirty="0"/>
              <a:t>       1</a:t>
            </a:r>
            <a:r>
              <a:rPr lang="zh-CN" altLang="en-US" sz="2000" dirty="0"/>
              <a:t>，根据历史性的具体特点，如现代资本主义，如新教教徒的伦理观；</a:t>
            </a:r>
            <a:endParaRPr lang="en-US" altLang="zh-CN" sz="2000" dirty="0"/>
          </a:p>
          <a:p>
            <a:pPr marL="0" indent="0">
              <a:buNone/>
            </a:pPr>
            <a:r>
              <a:rPr lang="en-US" altLang="zh-CN" sz="2000" dirty="0"/>
              <a:t>       2</a:t>
            </a:r>
            <a:r>
              <a:rPr lang="zh-CN" altLang="en-US" sz="2000" dirty="0"/>
              <a:t>，包含社会现实的现象因素，如官僚制等；</a:t>
            </a:r>
            <a:endParaRPr lang="en-US" altLang="zh-CN" sz="2000" dirty="0"/>
          </a:p>
          <a:p>
            <a:pPr marL="0" indent="0">
              <a:buNone/>
            </a:pPr>
            <a:r>
              <a:rPr lang="en-US" altLang="zh-CN" sz="2000" dirty="0"/>
              <a:t>       3</a:t>
            </a:r>
            <a:r>
              <a:rPr lang="zh-CN" altLang="en-US" sz="2000" dirty="0"/>
              <a:t>，作为一种具体行动的合理化假设，如经济人的假设。</a:t>
            </a:r>
            <a:endParaRPr lang="en-US" altLang="zh-CN" sz="2000" dirty="0"/>
          </a:p>
          <a:p>
            <a:r>
              <a:rPr lang="zh-CN" altLang="en-US" sz="2000" dirty="0"/>
              <a:t>“理想类型是与社会和现代科学的特点，即理性化的过程联系在一起的。种种理想类型的建立，表明各学科都在寻找内在合理性，并以某种半成型的物质为基础建立这种合理性，使物质为人们所理解。”</a:t>
            </a:r>
            <a:endParaRPr lang="en-US" altLang="zh-CN" sz="2000" dirty="0"/>
          </a:p>
        </p:txBody>
      </p:sp>
      <p:sp>
        <p:nvSpPr>
          <p:cNvPr id="4" name="灯片编号占位符 3"/>
          <p:cNvSpPr>
            <a:spLocks noGrp="1"/>
          </p:cNvSpPr>
          <p:nvPr>
            <p:ph type="sldNum" sz="quarter" idx="12"/>
          </p:nvPr>
        </p:nvSpPr>
        <p:spPr/>
        <p:txBody>
          <a:bodyPr>
            <a:normAutofit fontScale="85000" lnSpcReduction="20000"/>
          </a:bodyPr>
          <a:lstStyle/>
          <a:p>
            <a:fld id="{BEEE9955-7EEF-4CBB-87C5-725A593991DD}" type="slidenum">
              <a:rPr lang="en-CA" smtClean="0"/>
              <a:pPr/>
              <a:t>9</a:t>
            </a:fld>
            <a:endParaRPr lang="en-CA"/>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2416</TotalTime>
  <Words>2119</Words>
  <Application>Microsoft Office PowerPoint</Application>
  <PresentationFormat>全屏显示(4:3)</PresentationFormat>
  <Paragraphs>116</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华文仿宋</vt:lpstr>
      <vt:lpstr>宋体</vt:lpstr>
      <vt:lpstr>Calibri</vt:lpstr>
      <vt:lpstr>Tw Cen MT</vt:lpstr>
      <vt:lpstr>Wingdings</vt:lpstr>
      <vt:lpstr>Wingdings 2</vt:lpstr>
      <vt:lpstr>中性</vt:lpstr>
      <vt:lpstr> 马克斯·韦伯： 社会学基本概念与社会科学方法论 </vt:lpstr>
      <vt:lpstr>一个现代欧洲文明之子的生平</vt:lpstr>
      <vt:lpstr>谁掌握了韦伯，谁就掌握了学术界——中文译著/研究性著作&amp;韦伯著作</vt:lpstr>
      <vt:lpstr>思想背景</vt:lpstr>
      <vt:lpstr>思想主题：《新教伦理与资本主义精神》一书的出发点； </vt:lpstr>
      <vt:lpstr>社会科学方法论</vt:lpstr>
      <vt:lpstr>理解(Verstehen/understanding) 社会学</vt:lpstr>
      <vt:lpstr>何谓客观？</vt:lpstr>
      <vt:lpstr>理想类型Ideal Type</vt:lpstr>
      <vt:lpstr>资本主义精神</vt:lpstr>
      <vt:lpstr>价值中立/自由(value free) 与价值关联</vt:lpstr>
      <vt:lpstr>价值中立/自由 与价值关联</vt:lpstr>
      <vt:lpstr>社会行动：社会学的核心概念</vt:lpstr>
      <vt:lpstr>四类社会行动</vt:lpstr>
      <vt:lpstr>PowerPoint 演示文稿</vt:lpstr>
      <vt:lpstr>参考书目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马克斯·韦伯</dc:title>
  <dc:creator>feiyu</dc:creator>
  <cp:lastModifiedBy>dell</cp:lastModifiedBy>
  <cp:revision>62</cp:revision>
  <dcterms:created xsi:type="dcterms:W3CDTF">2011-04-25T04:09:56Z</dcterms:created>
  <dcterms:modified xsi:type="dcterms:W3CDTF">2022-11-02T00:16:54Z</dcterms:modified>
</cp:coreProperties>
</file>