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BEA02-F988-4F88-A88B-08E1F23AB421}"/>
              </a:ext>
            </a:extLst>
          </p:cNvPr>
          <p:cNvSpPr>
            <a:spLocks noGrp="1"/>
          </p:cNvSpPr>
          <p:nvPr>
            <p:ph type="title"/>
          </p:nvPr>
        </p:nvSpPr>
        <p:spPr>
          <a:xfrm>
            <a:off x="677334" y="132522"/>
            <a:ext cx="10158306" cy="6496878"/>
          </a:xfrm>
        </p:spPr>
        <p:txBody>
          <a:bodyPr>
            <a:normAutofit fontScale="90000"/>
          </a:bodyPr>
          <a:lstStyle/>
          <a:p>
            <a:pPr algn="ctr"/>
            <a:r>
              <a:rPr lang="en-US" sz="2200" b="1" dirty="0"/>
              <a:t>A PROJECT TOPIC ON</a:t>
            </a:r>
            <a:br>
              <a:rPr lang="en-US" sz="2200" dirty="0"/>
            </a:br>
            <a:r>
              <a:rPr lang="en-US" sz="2200" b="1" dirty="0"/>
              <a:t>ASSESSMENT AND DIGITALIZATION OF THREATENED MEDICINAL PLANTS IN SELECTED LOCATIONS IN SOUTH-WESTERN NIGERIA</a:t>
            </a:r>
            <a:br>
              <a:rPr lang="en-US" sz="2200" dirty="0"/>
            </a:br>
            <a:r>
              <a:rPr lang="en-US" sz="2200" dirty="0"/>
              <a:t>Presented by</a:t>
            </a:r>
            <a:br>
              <a:rPr lang="en-US" sz="2200" dirty="0"/>
            </a:br>
            <a:r>
              <a:rPr lang="en-US" sz="2200" b="1" dirty="0"/>
              <a:t> </a:t>
            </a:r>
            <a:br>
              <a:rPr lang="en-US" sz="2200" dirty="0"/>
            </a:br>
            <a:r>
              <a:rPr lang="en-US" sz="2200" b="1" dirty="0"/>
              <a:t> </a:t>
            </a:r>
            <a:br>
              <a:rPr lang="en-US" sz="2200" dirty="0"/>
            </a:br>
            <a:r>
              <a:rPr lang="en-US" sz="2200" b="1" dirty="0"/>
              <a:t>            NAME:FAGBAMILA MOROJUREREOLUWA </a:t>
            </a:r>
            <a:br>
              <a:rPr lang="en-US" sz="2200" dirty="0"/>
            </a:br>
            <a:r>
              <a:rPr lang="en-US" sz="2200" b="1" dirty="0"/>
              <a:t>            MATRIC NO: ND/COM/23/3595</a:t>
            </a:r>
            <a:br>
              <a:rPr lang="en-US" sz="2200" dirty="0"/>
            </a:br>
            <a:r>
              <a:rPr lang="en-US" sz="2200" b="1" dirty="0"/>
              <a:t>            </a:t>
            </a:r>
            <a:br>
              <a:rPr lang="en-US" sz="2200" dirty="0"/>
            </a:br>
            <a:r>
              <a:rPr lang="en-US" sz="2200" b="1" dirty="0"/>
              <a:t> </a:t>
            </a:r>
            <a:br>
              <a:rPr lang="en-US" sz="2200" dirty="0"/>
            </a:br>
            <a:r>
              <a:rPr lang="en-US" sz="2200" b="1" dirty="0"/>
              <a:t> </a:t>
            </a:r>
            <a:br>
              <a:rPr lang="en-US" sz="2200" dirty="0"/>
            </a:br>
            <a:r>
              <a:rPr lang="en-US" sz="2200" b="1" dirty="0"/>
              <a:t>SUBMITTED TO DEPARTMENT OF COMPUTER SCIENCE,</a:t>
            </a:r>
            <a:br>
              <a:rPr lang="en-US" sz="2200" dirty="0"/>
            </a:br>
            <a:r>
              <a:rPr lang="en-US" sz="2200" b="1" dirty="0"/>
              <a:t>FEDERAL COLLEGE OF FORESTRY, IBADAN </a:t>
            </a:r>
            <a:br>
              <a:rPr lang="en-US" sz="2200" dirty="0"/>
            </a:br>
            <a:r>
              <a:rPr lang="en-US" sz="2200" b="1" dirty="0"/>
              <a:t>OYO-STATE</a:t>
            </a:r>
            <a:br>
              <a:rPr lang="en-US" sz="2200" dirty="0"/>
            </a:br>
            <a:r>
              <a:rPr lang="en-US" sz="2200" b="1" dirty="0"/>
              <a:t>NIGERIA</a:t>
            </a:r>
            <a:br>
              <a:rPr lang="en-US" sz="2200" dirty="0"/>
            </a:br>
            <a:r>
              <a:rPr lang="en-US" sz="2200" b="1" dirty="0"/>
              <a:t>IN PARTIAL FULFILMENT OF THE REQUIREMENT FOR THE AWARD OF NATIONAL DIPLOMA</a:t>
            </a:r>
            <a:br>
              <a:rPr lang="en-US" sz="2200" dirty="0"/>
            </a:br>
            <a:r>
              <a:rPr lang="en-US" sz="2200" b="1" dirty="0"/>
              <a:t> IN COMPUTER SCIENCE.</a:t>
            </a:r>
            <a:br>
              <a:rPr lang="en-US" dirty="0"/>
            </a:br>
            <a:r>
              <a:rPr lang="en-US" dirty="0"/>
              <a:t> </a:t>
            </a:r>
            <a:br>
              <a:rPr lang="en-US" dirty="0"/>
            </a:br>
            <a:r>
              <a:rPr lang="en-US" dirty="0"/>
              <a:t> </a:t>
            </a:r>
            <a:br>
              <a:rPr lang="en-US" dirty="0"/>
            </a:br>
            <a:r>
              <a:rPr lang="en-US" b="1" dirty="0"/>
              <a:t> </a:t>
            </a:r>
            <a:br>
              <a:rPr lang="en-US" dirty="0"/>
            </a:br>
            <a:r>
              <a:rPr lang="en-US" b="1" dirty="0"/>
              <a:t> </a:t>
            </a:r>
            <a:br>
              <a:rPr lang="en-US" dirty="0"/>
            </a:br>
            <a:r>
              <a:rPr lang="en-US" b="1" dirty="0"/>
              <a:t> </a:t>
            </a:r>
            <a:br>
              <a:rPr lang="en-US" dirty="0"/>
            </a:br>
            <a:endParaRPr lang="en-US" dirty="0"/>
          </a:p>
        </p:txBody>
      </p:sp>
    </p:spTree>
    <p:extLst>
      <p:ext uri="{BB962C8B-B14F-4D97-AF65-F5344CB8AC3E}">
        <p14:creationId xmlns:p14="http://schemas.microsoft.com/office/powerpoint/2010/main" val="4133285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A5373-2A53-415A-AE46-608CE8E8B96B}"/>
              </a:ext>
            </a:extLst>
          </p:cNvPr>
          <p:cNvSpPr>
            <a:spLocks noGrp="1"/>
          </p:cNvSpPr>
          <p:nvPr>
            <p:ph idx="1"/>
          </p:nvPr>
        </p:nvSpPr>
        <p:spPr>
          <a:xfrm>
            <a:off x="677334" y="398050"/>
            <a:ext cx="8596668" cy="3880773"/>
          </a:xfrm>
        </p:spPr>
        <p:txBody>
          <a:bodyPr>
            <a:noAutofit/>
          </a:bodyPr>
          <a:lstStyle/>
          <a:p>
            <a:pPr lvl="0"/>
            <a:r>
              <a:rPr lang="en-US" sz="2400" b="1" dirty="0"/>
              <a:t>Integration and Testing</a:t>
            </a:r>
            <a:r>
              <a:rPr lang="en-US" sz="2400" dirty="0"/>
              <a:t> − All the units developed in the implementation phase are integrated into a system after testing of each unit. Post integration the entire system is tested for any faults and failures.</a:t>
            </a:r>
          </a:p>
          <a:p>
            <a:pPr lvl="0"/>
            <a:r>
              <a:rPr lang="en-US" sz="2400" b="1" dirty="0"/>
              <a:t>Deployment of system</a:t>
            </a:r>
            <a:r>
              <a:rPr lang="en-US" sz="2400" dirty="0"/>
              <a:t> − Once the functional and non-functional testing is done; the product is deployed in the customer environment or released into the market.</a:t>
            </a:r>
          </a:p>
          <a:p>
            <a:pPr lvl="0"/>
            <a:r>
              <a:rPr lang="en-US" sz="2400" b="1" dirty="0"/>
              <a:t>Maintenance</a:t>
            </a:r>
            <a:r>
              <a:rPr lang="en-US" sz="2400" dirty="0"/>
              <a:t> − There are some issues which come up in the client environment. To fix those issues, patches are released. Also to enhance the product some better versions are released. Maintenance is done to deliver these changes in the customer environment.</a:t>
            </a:r>
          </a:p>
          <a:p>
            <a:r>
              <a:rPr lang="en-US" sz="2400" dirty="0"/>
              <a:t> </a:t>
            </a:r>
          </a:p>
          <a:p>
            <a:endParaRPr lang="en-US" sz="2400" dirty="0"/>
          </a:p>
        </p:txBody>
      </p:sp>
    </p:spTree>
    <p:extLst>
      <p:ext uri="{BB962C8B-B14F-4D97-AF65-F5344CB8AC3E}">
        <p14:creationId xmlns:p14="http://schemas.microsoft.com/office/powerpoint/2010/main" val="696580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A820A3-A75E-42C3-8B63-1500EC1B2107}"/>
              </a:ext>
            </a:extLst>
          </p:cNvPr>
          <p:cNvSpPr>
            <a:spLocks noGrp="1"/>
          </p:cNvSpPr>
          <p:nvPr>
            <p:ph type="title"/>
          </p:nvPr>
        </p:nvSpPr>
        <p:spPr>
          <a:xfrm>
            <a:off x="677334" y="609600"/>
            <a:ext cx="9818388" cy="1320800"/>
          </a:xfrm>
        </p:spPr>
        <p:txBody>
          <a:bodyPr>
            <a:noAutofit/>
          </a:bodyPr>
          <a:lstStyle/>
          <a:p>
            <a:r>
              <a:rPr lang="en-US" sz="4000" b="1" dirty="0">
                <a:effectLst>
                  <a:reflection blurRad="6350" stA="60000" endA="900" endPos="60000" dist="60007" dir="5400000" sy="-100000" algn="bl" rotWithShape="0"/>
                </a:effectLst>
              </a:rPr>
              <a:t>Thanks </a:t>
            </a:r>
            <a:br>
              <a:rPr lang="en-US" sz="4000" b="1" dirty="0">
                <a:effectLst>
                  <a:reflection blurRad="6350" stA="60000" endA="900" endPos="60000" dist="60007" dir="5400000" sy="-100000" algn="bl" rotWithShape="0"/>
                </a:effectLst>
              </a:rPr>
            </a:br>
            <a:br>
              <a:rPr lang="en-US" sz="4000" b="1" dirty="0">
                <a:effectLst>
                  <a:reflection blurRad="6350" stA="60000" endA="900" endPos="60000" dist="60007" dir="5400000" sy="-100000" algn="bl" rotWithShape="0"/>
                </a:effectLst>
              </a:rPr>
            </a:br>
            <a:r>
              <a:rPr lang="en-US" sz="4000" b="1" dirty="0">
                <a:effectLst>
                  <a:reflection blurRad="6350" stA="60000" endA="900" endPos="60000" dist="60007" dir="5400000" sy="-100000" algn="bl" rotWithShape="0"/>
                </a:effectLst>
              </a:rPr>
              <a:t>                       </a:t>
            </a:r>
            <a:br>
              <a:rPr lang="en-US" sz="4000" b="1" dirty="0">
                <a:effectLst>
                  <a:reflection blurRad="6350" stA="60000" endA="900" endPos="60000" dist="60007" dir="5400000" sy="-100000" algn="bl" rotWithShape="0"/>
                </a:effectLst>
              </a:rPr>
            </a:br>
            <a:br>
              <a:rPr lang="en-US" sz="4000" b="1" dirty="0">
                <a:effectLst>
                  <a:reflection blurRad="6350" stA="60000" endA="900" endPos="60000" dist="60007" dir="5400000" sy="-100000" algn="bl" rotWithShape="0"/>
                </a:effectLst>
              </a:rPr>
            </a:br>
            <a:r>
              <a:rPr lang="en-US" sz="4000" b="1" dirty="0">
                <a:effectLst>
                  <a:reflection blurRad="6350" stA="60000" endA="900" endPos="60000" dist="60007" dir="5400000" sy="-100000" algn="bl" rotWithShape="0"/>
                </a:effectLst>
              </a:rPr>
              <a:t>                  for </a:t>
            </a:r>
            <a:br>
              <a:rPr lang="en-US" sz="4000" b="1" dirty="0">
                <a:effectLst>
                  <a:reflection blurRad="6350" stA="60000" endA="900" endPos="60000" dist="60007" dir="5400000" sy="-100000" algn="bl" rotWithShape="0"/>
                </a:effectLst>
              </a:rPr>
            </a:br>
            <a:br>
              <a:rPr lang="en-US" sz="4000" b="1" dirty="0">
                <a:effectLst>
                  <a:reflection blurRad="6350" stA="60000" endA="900" endPos="60000" dist="60007" dir="5400000" sy="-100000" algn="bl" rotWithShape="0"/>
                </a:effectLst>
              </a:rPr>
            </a:br>
            <a:br>
              <a:rPr lang="en-US" sz="4000" b="1" dirty="0">
                <a:effectLst>
                  <a:reflection blurRad="6350" stA="60000" endA="900" endPos="60000" dist="60007" dir="5400000" sy="-100000" algn="bl" rotWithShape="0"/>
                </a:effectLst>
              </a:rPr>
            </a:br>
            <a:br>
              <a:rPr lang="en-US" sz="4000" b="1" dirty="0">
                <a:effectLst>
                  <a:reflection blurRad="6350" stA="60000" endA="900" endPos="60000" dist="60007" dir="5400000" sy="-100000" algn="bl" rotWithShape="0"/>
                </a:effectLst>
              </a:rPr>
            </a:br>
            <a:r>
              <a:rPr lang="en-US" sz="4000" b="1" dirty="0">
                <a:effectLst>
                  <a:reflection blurRad="6350" stA="60000" endA="900" endPos="60000" dist="60007" dir="5400000" sy="-100000" algn="bl" rotWithShape="0"/>
                </a:effectLst>
              </a:rPr>
              <a:t>                                Listening</a:t>
            </a:r>
          </a:p>
        </p:txBody>
      </p:sp>
    </p:spTree>
    <p:extLst>
      <p:ext uri="{BB962C8B-B14F-4D97-AF65-F5344CB8AC3E}">
        <p14:creationId xmlns:p14="http://schemas.microsoft.com/office/powerpoint/2010/main" val="170695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2DF67E-652F-46B9-873B-DEEFAE9767C7}"/>
              </a:ext>
            </a:extLst>
          </p:cNvPr>
          <p:cNvSpPr>
            <a:spLocks noGrp="1"/>
          </p:cNvSpPr>
          <p:nvPr>
            <p:ph type="title"/>
          </p:nvPr>
        </p:nvSpPr>
        <p:spPr>
          <a:xfrm>
            <a:off x="677334" y="212035"/>
            <a:ext cx="8596668" cy="583095"/>
          </a:xfrm>
        </p:spPr>
        <p:txBody>
          <a:bodyPr>
            <a:normAutofit fontScale="90000"/>
          </a:bodyPr>
          <a:lstStyle/>
          <a:p>
            <a:pPr algn="ctr"/>
            <a:r>
              <a:rPr lang="en-US" b="1" dirty="0"/>
              <a:t> INTRODUCTION </a:t>
            </a:r>
            <a:endParaRPr lang="en-US" dirty="0"/>
          </a:p>
        </p:txBody>
      </p:sp>
      <p:sp>
        <p:nvSpPr>
          <p:cNvPr id="5" name="Content Placeholder 4">
            <a:extLst>
              <a:ext uri="{FF2B5EF4-FFF2-40B4-BE49-F238E27FC236}">
                <a16:creationId xmlns:a16="http://schemas.microsoft.com/office/drawing/2014/main" id="{EB0ACB9E-05EB-442E-85FC-C12D764F4851}"/>
              </a:ext>
            </a:extLst>
          </p:cNvPr>
          <p:cNvSpPr>
            <a:spLocks noGrp="1"/>
          </p:cNvSpPr>
          <p:nvPr>
            <p:ph idx="1"/>
          </p:nvPr>
        </p:nvSpPr>
        <p:spPr>
          <a:xfrm>
            <a:off x="677334" y="675767"/>
            <a:ext cx="8596668" cy="3880773"/>
          </a:xfrm>
        </p:spPr>
        <p:txBody>
          <a:bodyPr>
            <a:noAutofit/>
          </a:bodyPr>
          <a:lstStyle/>
          <a:p>
            <a:r>
              <a:rPr lang="en-US" sz="2400" dirty="0"/>
              <a:t>Man and plants have been in close relationship throughout the development of all civilizations. The use of plants in traditional medicine is gaining more priority worldwide (Farnsworth 1988) therefore making medicinal plants to be of immense economic importance and widely consumed globally, especially by rural populations in developing tropical regions (Akinyemi, 2000). </a:t>
            </a:r>
            <a:r>
              <a:rPr lang="en-US" sz="2400" dirty="0" err="1"/>
              <a:t>Anokbongoo</a:t>
            </a:r>
            <a:r>
              <a:rPr lang="en-US" sz="2400" dirty="0"/>
              <a:t> (1992) reported that there is always a correlation between village uses of a plant and its activity in biological screening system. Zahoor et al. (2012) elucidated that the burgeoning world population and the </a:t>
            </a:r>
            <a:r>
              <a:rPr lang="en-US" sz="2400" dirty="0" err="1"/>
              <a:t>concom</a:t>
            </a:r>
            <a:r>
              <a:rPr lang="en-US" sz="2400" dirty="0"/>
              <a:t> anthropogenic activities are rapidly eroding natural ecosystems, resulting in loss of natural habitat for a great number of medicinal herbs and trees, which play important roles in the primary health care of rural populations globally. </a:t>
            </a:r>
          </a:p>
        </p:txBody>
      </p:sp>
    </p:spTree>
    <p:extLst>
      <p:ext uri="{BB962C8B-B14F-4D97-AF65-F5344CB8AC3E}">
        <p14:creationId xmlns:p14="http://schemas.microsoft.com/office/powerpoint/2010/main" val="256895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0241-711D-43BB-B1E8-32B62A0A494B}"/>
              </a:ext>
            </a:extLst>
          </p:cNvPr>
          <p:cNvSpPr>
            <a:spLocks noGrp="1"/>
          </p:cNvSpPr>
          <p:nvPr>
            <p:ph type="title"/>
          </p:nvPr>
        </p:nvSpPr>
        <p:spPr/>
        <p:txBody>
          <a:bodyPr/>
          <a:lstStyle/>
          <a:p>
            <a:pPr algn="ctr"/>
            <a:r>
              <a:rPr lang="en-US" b="1" dirty="0"/>
              <a:t>STATEMENT OF THE PROBLEM </a:t>
            </a:r>
            <a:br>
              <a:rPr lang="en-US" dirty="0"/>
            </a:br>
            <a:endParaRPr lang="en-US" dirty="0"/>
          </a:p>
        </p:txBody>
      </p:sp>
      <p:sp>
        <p:nvSpPr>
          <p:cNvPr id="3" name="Content Placeholder 2">
            <a:extLst>
              <a:ext uri="{FF2B5EF4-FFF2-40B4-BE49-F238E27FC236}">
                <a16:creationId xmlns:a16="http://schemas.microsoft.com/office/drawing/2014/main" id="{11A6027C-21C0-4454-AF0D-05B03AE4EFF3}"/>
              </a:ext>
            </a:extLst>
          </p:cNvPr>
          <p:cNvSpPr>
            <a:spLocks noGrp="1"/>
          </p:cNvSpPr>
          <p:nvPr>
            <p:ph idx="1"/>
          </p:nvPr>
        </p:nvSpPr>
        <p:spPr/>
        <p:txBody>
          <a:bodyPr>
            <a:noAutofit/>
          </a:bodyPr>
          <a:lstStyle/>
          <a:p>
            <a:r>
              <a:rPr lang="en-US" sz="3200" dirty="0"/>
              <a:t>As medicinal plants receive increased scientific and commercial attention, there is increasing pressure on the wild plant populations from which most medicinal plants are harvested. Overharvesting has placed many medicinal species at risk of extinction.</a:t>
            </a:r>
          </a:p>
          <a:p>
            <a:pPr marL="0" indent="0">
              <a:buNone/>
            </a:pPr>
            <a:r>
              <a:rPr lang="en-US" sz="3200" b="1" dirty="0"/>
              <a:t> </a:t>
            </a:r>
            <a:endParaRPr lang="en-US" sz="3200" dirty="0"/>
          </a:p>
        </p:txBody>
      </p:sp>
    </p:spTree>
    <p:extLst>
      <p:ext uri="{BB962C8B-B14F-4D97-AF65-F5344CB8AC3E}">
        <p14:creationId xmlns:p14="http://schemas.microsoft.com/office/powerpoint/2010/main" val="3839849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1BCF-0D3B-410B-9BD2-38ED5C728520}"/>
              </a:ext>
            </a:extLst>
          </p:cNvPr>
          <p:cNvSpPr>
            <a:spLocks noGrp="1"/>
          </p:cNvSpPr>
          <p:nvPr>
            <p:ph type="title"/>
          </p:nvPr>
        </p:nvSpPr>
        <p:spPr/>
        <p:txBody>
          <a:bodyPr/>
          <a:lstStyle/>
          <a:p>
            <a:r>
              <a:rPr lang="en-US" b="1" dirty="0"/>
              <a:t>AIM AND OBJECTIVES OF THE STUDY </a:t>
            </a:r>
            <a:br>
              <a:rPr lang="en-US" dirty="0"/>
            </a:br>
            <a:endParaRPr lang="en-US" dirty="0"/>
          </a:p>
        </p:txBody>
      </p:sp>
      <p:sp>
        <p:nvSpPr>
          <p:cNvPr id="3" name="Content Placeholder 2">
            <a:extLst>
              <a:ext uri="{FF2B5EF4-FFF2-40B4-BE49-F238E27FC236}">
                <a16:creationId xmlns:a16="http://schemas.microsoft.com/office/drawing/2014/main" id="{B3BDAB94-141F-4090-9003-70BCB576A08D}"/>
              </a:ext>
            </a:extLst>
          </p:cNvPr>
          <p:cNvSpPr>
            <a:spLocks noGrp="1"/>
          </p:cNvSpPr>
          <p:nvPr>
            <p:ph idx="1"/>
          </p:nvPr>
        </p:nvSpPr>
        <p:spPr/>
        <p:txBody>
          <a:bodyPr/>
          <a:lstStyle/>
          <a:p>
            <a:r>
              <a:rPr lang="en-US" dirty="0"/>
              <a:t>The aim of the research work is to develop a software that can keep record of endanger species of medicinal plants in southwestern of Nigeria </a:t>
            </a:r>
          </a:p>
          <a:p>
            <a:r>
              <a:rPr lang="en-US" b="1" dirty="0"/>
              <a:t>The main objectives of the research include</a:t>
            </a:r>
            <a:r>
              <a:rPr lang="en-US" dirty="0"/>
              <a:t>: </a:t>
            </a:r>
          </a:p>
          <a:p>
            <a:r>
              <a:rPr lang="en-US" dirty="0"/>
              <a:t>a. Design and develop of database system that would serve as herb database.</a:t>
            </a:r>
          </a:p>
          <a:p>
            <a:r>
              <a:rPr lang="en-US" dirty="0"/>
              <a:t>b. provides easy identification and recognition of extinct herbal plant.</a:t>
            </a:r>
          </a:p>
          <a:p>
            <a:pPr marL="0" indent="0">
              <a:buNone/>
            </a:pPr>
            <a:r>
              <a:rPr lang="en-US" dirty="0"/>
              <a:t> </a:t>
            </a:r>
          </a:p>
        </p:txBody>
      </p:sp>
    </p:spTree>
    <p:extLst>
      <p:ext uri="{BB962C8B-B14F-4D97-AF65-F5344CB8AC3E}">
        <p14:creationId xmlns:p14="http://schemas.microsoft.com/office/powerpoint/2010/main" val="2262939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74B-1157-4957-B306-0D003D6C5E65}"/>
              </a:ext>
            </a:extLst>
          </p:cNvPr>
          <p:cNvSpPr>
            <a:spLocks noGrp="1"/>
          </p:cNvSpPr>
          <p:nvPr>
            <p:ph type="title"/>
          </p:nvPr>
        </p:nvSpPr>
        <p:spPr/>
        <p:txBody>
          <a:bodyPr/>
          <a:lstStyle/>
          <a:p>
            <a:r>
              <a:rPr lang="en-US" b="1" dirty="0"/>
              <a:t>RESEARCH METHODOLOGY</a:t>
            </a:r>
            <a:endParaRPr lang="en-US" dirty="0"/>
          </a:p>
        </p:txBody>
      </p:sp>
      <p:sp>
        <p:nvSpPr>
          <p:cNvPr id="3" name="Content Placeholder 2">
            <a:extLst>
              <a:ext uri="{FF2B5EF4-FFF2-40B4-BE49-F238E27FC236}">
                <a16:creationId xmlns:a16="http://schemas.microsoft.com/office/drawing/2014/main" id="{2B588B74-DD9C-419D-B495-0DAAAC429940}"/>
              </a:ext>
            </a:extLst>
          </p:cNvPr>
          <p:cNvSpPr>
            <a:spLocks noGrp="1"/>
          </p:cNvSpPr>
          <p:nvPr>
            <p:ph idx="1"/>
          </p:nvPr>
        </p:nvSpPr>
        <p:spPr>
          <a:xfrm>
            <a:off x="677334" y="1603998"/>
            <a:ext cx="8596668" cy="3880773"/>
          </a:xfrm>
        </p:spPr>
        <p:txBody>
          <a:bodyPr>
            <a:noAutofit/>
          </a:bodyPr>
          <a:lstStyle/>
          <a:p>
            <a:r>
              <a:rPr lang="en-US" sz="2800" dirty="0"/>
              <a:t>A waterfall model under the software development life cycle (SDLC) is the methodology used to produce this system. It is used by system developers to produce or alter information systems or software. It divides the development process into several stages or processes. After the completion of one stage, it will logically move to another stage. Sometimes moving back to the previous stage is necessary due to failure that occurs in current stage.</a:t>
            </a:r>
          </a:p>
          <a:p>
            <a:endParaRPr lang="en-US" sz="2800" dirty="0"/>
          </a:p>
        </p:txBody>
      </p:sp>
    </p:spTree>
    <p:extLst>
      <p:ext uri="{BB962C8B-B14F-4D97-AF65-F5344CB8AC3E}">
        <p14:creationId xmlns:p14="http://schemas.microsoft.com/office/powerpoint/2010/main" val="50050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F2A4-54B0-4734-B8A4-02BD5650DE81}"/>
              </a:ext>
            </a:extLst>
          </p:cNvPr>
          <p:cNvSpPr>
            <a:spLocks noGrp="1"/>
          </p:cNvSpPr>
          <p:nvPr>
            <p:ph type="title"/>
          </p:nvPr>
        </p:nvSpPr>
        <p:spPr/>
        <p:txBody>
          <a:bodyPr/>
          <a:lstStyle/>
          <a:p>
            <a:pPr algn="ctr"/>
            <a:r>
              <a:rPr lang="en-US" b="1" dirty="0"/>
              <a:t>WATERFALL MODEL</a:t>
            </a:r>
            <a:br>
              <a:rPr lang="en-US" dirty="0"/>
            </a:br>
            <a:endParaRPr lang="en-US" dirty="0"/>
          </a:p>
        </p:txBody>
      </p:sp>
      <p:sp>
        <p:nvSpPr>
          <p:cNvPr id="3" name="Content Placeholder 2">
            <a:extLst>
              <a:ext uri="{FF2B5EF4-FFF2-40B4-BE49-F238E27FC236}">
                <a16:creationId xmlns:a16="http://schemas.microsoft.com/office/drawing/2014/main" id="{E0D9FBEC-E511-4EDF-81A6-943E0A1F6968}"/>
              </a:ext>
            </a:extLst>
          </p:cNvPr>
          <p:cNvSpPr>
            <a:spLocks noGrp="1"/>
          </p:cNvSpPr>
          <p:nvPr>
            <p:ph idx="1"/>
          </p:nvPr>
        </p:nvSpPr>
        <p:spPr>
          <a:xfrm>
            <a:off x="677334" y="1488613"/>
            <a:ext cx="8596668" cy="3880773"/>
          </a:xfrm>
        </p:spPr>
        <p:txBody>
          <a:bodyPr>
            <a:noAutofit/>
          </a:bodyPr>
          <a:lstStyle/>
          <a:p>
            <a:r>
              <a:rPr lang="en-US" sz="2800" dirty="0"/>
              <a:t>The waterfall model is the first model in software development history. It is also referred to as the (Linear sequential life cycle model) this model is simple to understand and use. In the waterfall model, each phase is completed before moving to the next phase. The waterfall model is the first and earliest approach used in SDLC for the development of software products in this model that do not overlap.</a:t>
            </a:r>
          </a:p>
          <a:p>
            <a:r>
              <a:rPr lang="en-US" sz="2800" b="1" dirty="0"/>
              <a:t> </a:t>
            </a:r>
            <a:endParaRPr lang="en-US" sz="2800" dirty="0"/>
          </a:p>
        </p:txBody>
      </p:sp>
    </p:spTree>
    <p:extLst>
      <p:ext uri="{BB962C8B-B14F-4D97-AF65-F5344CB8AC3E}">
        <p14:creationId xmlns:p14="http://schemas.microsoft.com/office/powerpoint/2010/main" val="976605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6EF9-18CD-40A1-AA59-8C61BF17C556}"/>
              </a:ext>
            </a:extLst>
          </p:cNvPr>
          <p:cNvSpPr>
            <a:spLocks noGrp="1"/>
          </p:cNvSpPr>
          <p:nvPr>
            <p:ph type="title"/>
          </p:nvPr>
        </p:nvSpPr>
        <p:spPr/>
        <p:txBody>
          <a:bodyPr/>
          <a:lstStyle/>
          <a:p>
            <a:pPr algn="ctr"/>
            <a:r>
              <a:rPr lang="en-US" b="1" dirty="0"/>
              <a:t>WATERFALL MODEL DESIGN</a:t>
            </a:r>
            <a:br>
              <a:rPr lang="en-US" dirty="0"/>
            </a:br>
            <a:endParaRPr lang="en-US" dirty="0"/>
          </a:p>
        </p:txBody>
      </p:sp>
      <p:sp>
        <p:nvSpPr>
          <p:cNvPr id="3" name="Content Placeholder 2">
            <a:extLst>
              <a:ext uri="{FF2B5EF4-FFF2-40B4-BE49-F238E27FC236}">
                <a16:creationId xmlns:a16="http://schemas.microsoft.com/office/drawing/2014/main" id="{D9953B84-23D3-42E4-A9E6-919BF827356C}"/>
              </a:ext>
            </a:extLst>
          </p:cNvPr>
          <p:cNvSpPr>
            <a:spLocks noGrp="1"/>
          </p:cNvSpPr>
          <p:nvPr>
            <p:ph idx="1"/>
          </p:nvPr>
        </p:nvSpPr>
        <p:spPr>
          <a:xfrm>
            <a:off x="558065" y="1488613"/>
            <a:ext cx="8596668" cy="3880773"/>
          </a:xfrm>
        </p:spPr>
        <p:txBody>
          <a:bodyPr>
            <a:noAutofit/>
          </a:bodyPr>
          <a:lstStyle/>
          <a:p>
            <a:r>
              <a:rPr lang="en-US" sz="2800" dirty="0"/>
              <a:t>The waterfall approach was the first approach in the software development life cycle and was widely used in the development of software products and for the success of the project.</a:t>
            </a:r>
          </a:p>
          <a:p>
            <a:r>
              <a:rPr lang="en-US" sz="2800" dirty="0"/>
              <a:t> System design methods are a discipline within the software development industry which seeks to provide a framework for activity and the capture, storage, transformation and dissemination of information so as to enable the economic development of computer systems that are fit for purpose.</a:t>
            </a:r>
          </a:p>
        </p:txBody>
      </p:sp>
    </p:spTree>
    <p:extLst>
      <p:ext uri="{BB962C8B-B14F-4D97-AF65-F5344CB8AC3E}">
        <p14:creationId xmlns:p14="http://schemas.microsoft.com/office/powerpoint/2010/main" val="145914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11617-131D-4070-9575-8EF3F36F1B60}"/>
              </a:ext>
            </a:extLst>
          </p:cNvPr>
          <p:cNvSpPr>
            <a:spLocks noGrp="1"/>
          </p:cNvSpPr>
          <p:nvPr>
            <p:ph type="title"/>
          </p:nvPr>
        </p:nvSpPr>
        <p:spPr/>
        <p:txBody>
          <a:bodyPr/>
          <a:lstStyle/>
          <a:p>
            <a:endParaRPr lang="en-US"/>
          </a:p>
        </p:txBody>
      </p:sp>
      <p:pic>
        <p:nvPicPr>
          <p:cNvPr id="4" name="Content Placeholder 3" descr="Description: SDLC Waterfall Model">
            <a:extLst>
              <a:ext uri="{FF2B5EF4-FFF2-40B4-BE49-F238E27FC236}">
                <a16:creationId xmlns:a16="http://schemas.microsoft.com/office/drawing/2014/main" id="{B5A6C9D7-FFE8-4566-B46E-162A73571C2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3096" y="304800"/>
            <a:ext cx="10058400" cy="5943600"/>
          </a:xfrm>
          <a:prstGeom prst="rect">
            <a:avLst/>
          </a:prstGeom>
          <a:noFill/>
          <a:ln>
            <a:noFill/>
          </a:ln>
        </p:spPr>
      </p:pic>
    </p:spTree>
    <p:extLst>
      <p:ext uri="{BB962C8B-B14F-4D97-AF65-F5344CB8AC3E}">
        <p14:creationId xmlns:p14="http://schemas.microsoft.com/office/powerpoint/2010/main" val="2855306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6387-AF89-4385-A49A-4D24585053C8}"/>
              </a:ext>
            </a:extLst>
          </p:cNvPr>
          <p:cNvSpPr>
            <a:spLocks noGrp="1"/>
          </p:cNvSpPr>
          <p:nvPr>
            <p:ph type="title"/>
          </p:nvPr>
        </p:nvSpPr>
        <p:spPr/>
        <p:txBody>
          <a:bodyPr>
            <a:normAutofit fontScale="90000"/>
          </a:bodyPr>
          <a:lstStyle/>
          <a:p>
            <a:r>
              <a:rPr lang="en-US" dirty="0"/>
              <a:t>The sequential phases in waterfall model are:</a:t>
            </a:r>
            <a:br>
              <a:rPr lang="en-US" dirty="0"/>
            </a:br>
            <a:endParaRPr lang="en-US" dirty="0"/>
          </a:p>
        </p:txBody>
      </p:sp>
      <p:sp>
        <p:nvSpPr>
          <p:cNvPr id="3" name="Content Placeholder 2">
            <a:extLst>
              <a:ext uri="{FF2B5EF4-FFF2-40B4-BE49-F238E27FC236}">
                <a16:creationId xmlns:a16="http://schemas.microsoft.com/office/drawing/2014/main" id="{407595B3-8953-449D-B06E-71BB62A52C8A}"/>
              </a:ext>
            </a:extLst>
          </p:cNvPr>
          <p:cNvSpPr>
            <a:spLocks noGrp="1"/>
          </p:cNvSpPr>
          <p:nvPr>
            <p:ph idx="1"/>
          </p:nvPr>
        </p:nvSpPr>
        <p:spPr>
          <a:xfrm>
            <a:off x="677334" y="1270000"/>
            <a:ext cx="8596668" cy="3880773"/>
          </a:xfrm>
        </p:spPr>
        <p:txBody>
          <a:bodyPr>
            <a:noAutofit/>
          </a:bodyPr>
          <a:lstStyle/>
          <a:p>
            <a:pPr lvl="0"/>
            <a:r>
              <a:rPr lang="en-US" sz="2400" b="1" dirty="0"/>
              <a:t>Requirement Gathering and analysis</a:t>
            </a:r>
            <a:r>
              <a:rPr lang="en-US" sz="2400" dirty="0"/>
              <a:t> − All possible requirements of the system to be developed are captured in this phase and documented in a requirement specification document.</a:t>
            </a:r>
          </a:p>
          <a:p>
            <a:pPr lvl="0"/>
            <a:r>
              <a:rPr lang="en-US" sz="2400" b="1" dirty="0"/>
              <a:t>System Design</a:t>
            </a:r>
            <a:r>
              <a:rPr lang="en-US" sz="2400" dirty="0"/>
              <a:t> − The requirement specifications from first phase are studied in this phase and the system design is prepared. This system design helps in specifying hardware and system requirements and helps in defining the overall system architecture.</a:t>
            </a:r>
          </a:p>
          <a:p>
            <a:pPr lvl="0"/>
            <a:r>
              <a:rPr lang="en-US" sz="2400" b="1" dirty="0"/>
              <a:t>Implementation</a:t>
            </a:r>
            <a:r>
              <a:rPr lang="en-US" sz="2400" dirty="0"/>
              <a:t> − With inputs from the system design, the system is first developed in small programs called units, which are integrated in the next phase. Each unit is developed and tested for its functionality, which is referred to as Unit Testing.</a:t>
            </a:r>
          </a:p>
        </p:txBody>
      </p:sp>
    </p:spTree>
    <p:extLst>
      <p:ext uri="{BB962C8B-B14F-4D97-AF65-F5344CB8AC3E}">
        <p14:creationId xmlns:p14="http://schemas.microsoft.com/office/powerpoint/2010/main" val="271801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20</TotalTime>
  <Words>484</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A PROJECT TOPIC ON ASSESSMENT AND DIGITALIZATION OF THREATENED MEDICINAL PLANTS IN SELECTED LOCATIONS IN SOUTH-WESTERN NIGERIA Presented by                 NAME:FAGBAMILA MOROJUREREOLUWA              MATRIC NO: ND/COM/23/3595                  SUBMITTED TO DEPARTMENT OF COMPUTER SCIENCE, FEDERAL COLLEGE OF FORESTRY, IBADAN  OYO-STATE NIGERIA IN PARTIAL FULFILMENT OF THE REQUIREMENT FOR THE AWARD OF NATIONAL DIPLOMA  IN COMPUTER SCIENCE.           </vt:lpstr>
      <vt:lpstr> INTRODUCTION </vt:lpstr>
      <vt:lpstr>STATEMENT OF THE PROBLEM  </vt:lpstr>
      <vt:lpstr>AIM AND OBJECTIVES OF THE STUDY  </vt:lpstr>
      <vt:lpstr>RESEARCH METHODOLOGY</vt:lpstr>
      <vt:lpstr>WATERFALL MODEL </vt:lpstr>
      <vt:lpstr>WATERFALL MODEL DESIGN </vt:lpstr>
      <vt:lpstr>PowerPoint Presentation</vt:lpstr>
      <vt:lpstr>The sequential phases in waterfall model are: </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TOPIC ON ASSESSMENT AND DIGITALIZATION OF THREATENED MEDICINAL PLANTS IN SELECTED LOCATIONS IN SOUTH-WESTERN NIGERIA Presented by                 NAME:FAGBAMILA MOROJUREREOLUWA              MATRIC NO: ND/COM/23/3595                  SUBMITTED TO DEPARTMENT OF COMPUTER SCIENCE, FEDERAL COLLEGE OF FORESTRY, IBADAN  OYO-STATE NIGERIA IN PARTIAL FULFILMENT OF THE REQUIREMENT FOR THE AWARD OF NATIONAL DIPLOMA  IN COMPUTER SCIENCE.</dc:title>
  <dc:creator>samadoluwaseyi2486@gmail.com</dc:creator>
  <cp:lastModifiedBy>samadoluwaseyi2486@gmail.com</cp:lastModifiedBy>
  <cp:revision>3</cp:revision>
  <dcterms:created xsi:type="dcterms:W3CDTF">2024-11-27T20:53:27Z</dcterms:created>
  <dcterms:modified xsi:type="dcterms:W3CDTF">2024-11-27T21:14:14Z</dcterms:modified>
</cp:coreProperties>
</file>