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112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title>
      <c:layout/>
    </c:title>
    <c:plotArea>
      <c:layout/>
      <c:barChart>
        <c:barDir val="col"/>
        <c:grouping val="clustered"/>
        <c:ser>
          <c:idx val="0"/>
          <c:order val="0"/>
          <c:tx>
            <c:strRef>
              <c:f>Sheet1!$B$1</c:f>
              <c:strCache>
                <c:ptCount val="1"/>
                <c:pt idx="0">
                  <c:v>covid-19 rates</c:v>
                </c:pt>
              </c:strCache>
            </c:strRef>
          </c:tx>
          <c:cat>
            <c:strRef>
              <c:f>Sheet1!$A$2:$A$7</c:f>
              <c:strCache>
                <c:ptCount val="5"/>
                <c:pt idx="0">
                  <c:v>Israel</c:v>
                </c:pt>
                <c:pt idx="1">
                  <c:v>UAE</c:v>
                </c:pt>
                <c:pt idx="2">
                  <c:v>UK</c:v>
                </c:pt>
                <c:pt idx="3">
                  <c:v>US</c:v>
                </c:pt>
                <c:pt idx="4">
                  <c:v>Hungary</c:v>
                </c:pt>
              </c:strCache>
            </c:strRef>
          </c:cat>
          <c:val>
            <c:numRef>
              <c:f>Sheet1!$B$2:$B$7</c:f>
              <c:numCache>
                <c:formatCode>General</c:formatCode>
                <c:ptCount val="6"/>
                <c:pt idx="0">
                  <c:v>121.63</c:v>
                </c:pt>
                <c:pt idx="1">
                  <c:v>115.75</c:v>
                </c:pt>
                <c:pt idx="2">
                  <c:v>82.52</c:v>
                </c:pt>
                <c:pt idx="3">
                  <c:v>80.930000000000007</c:v>
                </c:pt>
                <c:pt idx="4">
                  <c:v>34.65</c:v>
                </c:pt>
                <c:pt idx="5">
                  <c:v>59.1</c:v>
                </c:pt>
              </c:numCache>
            </c:numRef>
          </c:val>
        </c:ser>
        <c:axId val="99842688"/>
        <c:axId val="109574784"/>
      </c:barChart>
      <c:catAx>
        <c:axId val="99842688"/>
        <c:scaling>
          <c:orientation val="minMax"/>
        </c:scaling>
        <c:axPos val="b"/>
        <c:numFmt formatCode="General" sourceLinked="1"/>
        <c:tickLblPos val="nextTo"/>
        <c:crossAx val="109574784"/>
        <c:crosses val="autoZero"/>
        <c:auto val="1"/>
        <c:lblAlgn val="ctr"/>
        <c:lblOffset val="100"/>
      </c:catAx>
      <c:valAx>
        <c:axId val="109574784"/>
        <c:scaling>
          <c:orientation val="minMax"/>
        </c:scaling>
        <c:axPos val="l"/>
        <c:majorGridlines/>
        <c:numFmt formatCode="General" sourceLinked="1"/>
        <c:tickLblPos val="nextTo"/>
        <c:crossAx val="99842688"/>
        <c:crosses val="autoZero"/>
        <c:crossBetween val="between"/>
      </c:valAx>
    </c:plotArea>
    <c:legend>
      <c:legendPos val="r"/>
      <c:layout/>
    </c:legend>
    <c:plotVisOnly val="1"/>
  </c:chart>
  <c:txPr>
    <a:bodyPr/>
    <a:lstStyle/>
    <a:p>
      <a:pPr>
        <a:defRPr sz="1800"/>
      </a:pPr>
      <a:endParaRPr lang="en-US"/>
    </a:p>
  </c:txPr>
  <c:externalData r:id="rId1"/>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5BA4437A-B078-408D-8F46-7F278C16BE50}" type="datetimeFigureOut">
              <a:rPr lang="en-US" smtClean="0"/>
              <a:t>11/20/2024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2D267BC-DEC7-4AE5-A732-06DCF271FC4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A4437A-B078-408D-8F46-7F278C16BE5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267BC-DEC7-4AE5-A732-06DCF271FC4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A4437A-B078-408D-8F46-7F278C16BE5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267BC-DEC7-4AE5-A732-06DCF271FC4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BA4437A-B078-408D-8F46-7F278C16BE50}" type="datetimeFigureOut">
              <a:rPr lang="en-US" smtClean="0"/>
              <a:t>11/20/2024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2D267BC-DEC7-4AE5-A732-06DCF271FC4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5BA4437A-B078-408D-8F46-7F278C16BE50}" type="datetimeFigureOut">
              <a:rPr lang="en-US" smtClean="0"/>
              <a:t>11/20/2024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2D267BC-DEC7-4AE5-A732-06DCF271FC46}"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5BA4437A-B078-408D-8F46-7F278C16BE50}" type="datetimeFigureOut">
              <a:rPr lang="en-US" smtClean="0"/>
              <a:t>11/20/2024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2D267BC-DEC7-4AE5-A732-06DCF271FC4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5BA4437A-B078-408D-8F46-7F278C16BE50}"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2D267BC-DEC7-4AE5-A732-06DCF271FC46}"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BA4437A-B078-408D-8F46-7F278C16BE50}" type="datetimeFigureOut">
              <a:rPr lang="en-US" smtClean="0"/>
              <a:t>11/20/2024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267BC-DEC7-4AE5-A732-06DCF271FC4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BA4437A-B078-408D-8F46-7F278C16BE50}" type="datetimeFigureOut">
              <a:rPr lang="en-US" smtClean="0"/>
              <a:t>11/20/2024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267BC-DEC7-4AE5-A732-06DCF271FC4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BA4437A-B078-408D-8F46-7F278C16BE50}" type="datetimeFigureOut">
              <a:rPr lang="en-US" smtClean="0"/>
              <a:t>11/20/2024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267BC-DEC7-4AE5-A732-06DCF271FC4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5BA4437A-B078-408D-8F46-7F278C16BE50}"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2D267BC-DEC7-4AE5-A732-06DCF271FC46}"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BA4437A-B078-408D-8F46-7F278C16BE50}" type="datetimeFigureOut">
              <a:rPr lang="en-US" smtClean="0"/>
              <a:t>11/20/2024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2D267BC-DEC7-4AE5-A732-06DCF271FC46}"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ac.jfif"/>
          <p:cNvPicPr>
            <a:picLocks noChangeAspect="1"/>
          </p:cNvPicPr>
          <p:nvPr/>
        </p:nvPicPr>
        <p:blipFill>
          <a:blip r:embed="rId2">
            <a:lum bright="-32000" contrast="-46000"/>
          </a:blip>
          <a:stretch>
            <a:fillRect/>
          </a:stretch>
        </p:blipFill>
        <p:spPr>
          <a:xfrm>
            <a:off x="-1" y="0"/>
            <a:ext cx="9144001" cy="6858000"/>
          </a:xfrm>
          <a:prstGeom prst="rect">
            <a:avLst/>
          </a:prstGeom>
        </p:spPr>
      </p:pic>
      <p:sp>
        <p:nvSpPr>
          <p:cNvPr id="2" name="Title 1"/>
          <p:cNvSpPr>
            <a:spLocks noGrp="1"/>
          </p:cNvSpPr>
          <p:nvPr>
            <p:ph type="ctrTitle"/>
          </p:nvPr>
        </p:nvSpPr>
        <p:spPr>
          <a:xfrm>
            <a:off x="2514600" y="2286000"/>
            <a:ext cx="5562600" cy="1165225"/>
          </a:xfrm>
          <a:solidFill>
            <a:srgbClr val="FF0000"/>
          </a:solidFill>
        </p:spPr>
        <p:txBody>
          <a:bodyPr>
            <a:normAutofit fontScale="90000"/>
          </a:bodyPr>
          <a:lstStyle/>
          <a:p>
            <a:r>
              <a:rPr lang="en-US" b="1" dirty="0" smtClean="0"/>
              <a:t>A REPORT WRITING ON</a:t>
            </a:r>
            <a:r>
              <a:rPr lang="en-US" dirty="0" smtClean="0"/>
              <a:t/>
            </a:r>
            <a:br>
              <a:rPr lang="en-US" dirty="0" smtClean="0"/>
            </a:br>
            <a:r>
              <a:rPr lang="en-US" b="1" dirty="0" smtClean="0"/>
              <a:t> </a:t>
            </a:r>
            <a:r>
              <a:rPr lang="en-US" dirty="0" smtClean="0"/>
              <a:t/>
            </a:r>
            <a:br>
              <a:rPr lang="en-US" dirty="0" smtClean="0"/>
            </a:br>
            <a:r>
              <a:rPr lang="en-US" b="1" dirty="0" smtClean="0"/>
              <a:t> </a:t>
            </a:r>
            <a:r>
              <a:rPr lang="en-US" dirty="0" smtClean="0"/>
              <a:t/>
            </a:r>
            <a:br>
              <a:rPr lang="en-US" dirty="0" smtClean="0"/>
            </a:br>
            <a:r>
              <a:rPr lang="en-US" dirty="0" smtClean="0"/>
              <a:t/>
            </a:r>
            <a:br>
              <a:rPr lang="en-US" dirty="0" smtClean="0"/>
            </a:br>
            <a:r>
              <a:rPr lang="en-US" b="1" dirty="0" smtClean="0"/>
              <a:t> </a:t>
            </a:r>
            <a:r>
              <a:rPr lang="en-US" dirty="0" smtClean="0"/>
              <a:t/>
            </a:r>
            <a:br>
              <a:rPr lang="en-US" dirty="0" smtClean="0"/>
            </a:br>
            <a:r>
              <a:rPr lang="en-US" b="1" dirty="0" smtClean="0"/>
              <a:t> </a:t>
            </a:r>
            <a:r>
              <a:rPr lang="en-US" dirty="0" smtClean="0"/>
              <a:t/>
            </a:r>
            <a:br>
              <a:rPr lang="en-US" dirty="0" smtClean="0"/>
            </a:br>
            <a:r>
              <a:rPr lang="en-US" sz="2000" b="1" dirty="0" smtClean="0"/>
              <a:t> </a:t>
            </a:r>
            <a:r>
              <a:rPr lang="en-US" sz="2000" dirty="0"/>
              <a:t/>
            </a:r>
            <a:br>
              <a:rPr lang="en-US" sz="2000" dirty="0"/>
            </a:br>
            <a:r>
              <a:rPr lang="en-US" sz="2000" b="1" dirty="0"/>
              <a:t> </a:t>
            </a:r>
            <a:r>
              <a:rPr lang="en-US" sz="2000" dirty="0"/>
              <a:t/>
            </a:r>
            <a:br>
              <a:rPr lang="en-US" sz="2000" dirty="0"/>
            </a:br>
            <a:r>
              <a:rPr lang="en-US" sz="2000" b="1" dirty="0"/>
              <a:t> </a:t>
            </a:r>
            <a:r>
              <a:rPr lang="en-US" sz="2000" dirty="0"/>
              <a:t/>
            </a:r>
            <a:br>
              <a:rPr lang="en-US" sz="2000" dirty="0"/>
            </a:br>
            <a:r>
              <a:rPr lang="en-US" sz="2000" b="1" dirty="0" smtClean="0"/>
              <a:t> </a:t>
            </a:r>
            <a:r>
              <a:rPr lang="en-US" dirty="0"/>
              <a:t/>
            </a:r>
            <a:br>
              <a:rPr lang="en-US" dirty="0"/>
            </a:br>
            <a:r>
              <a:rPr lang="en-US" b="1" dirty="0" smtClean="0"/>
              <a:t/>
            </a:r>
            <a:br>
              <a:rPr lang="en-US" b="1" dirty="0" smtClean="0"/>
            </a:br>
            <a:r>
              <a:rPr lang="en-US" b="1" dirty="0" smtClean="0"/>
              <a:t> </a:t>
            </a:r>
            <a:r>
              <a:rPr lang="en-US" b="1" dirty="0"/>
              <a:t> </a:t>
            </a:r>
            <a:r>
              <a:rPr lang="en-US" dirty="0"/>
              <a:t/>
            </a:r>
            <a:br>
              <a:rPr lang="en-US" dirty="0"/>
            </a:br>
            <a:r>
              <a:rPr lang="en-US" dirty="0" smtClean="0"/>
              <a:t/>
            </a:r>
            <a:br>
              <a:rPr lang="en-US" dirty="0" smtClean="0"/>
            </a:br>
            <a:r>
              <a:rPr lang="en-US" b="1" dirty="0"/>
              <a:t> </a:t>
            </a:r>
            <a:r>
              <a:rPr lang="en-US" dirty="0"/>
              <a:t/>
            </a:r>
            <a:br>
              <a:rPr lang="en-US" dirty="0"/>
            </a:br>
            <a:r>
              <a:rPr lang="en-US" b="1" dirty="0"/>
              <a:t> </a:t>
            </a:r>
            <a:r>
              <a:rPr lang="en-US" dirty="0"/>
              <a:t/>
            </a:r>
            <a:br>
              <a:rPr lang="en-US" dirty="0"/>
            </a:br>
            <a:r>
              <a:rPr lang="en-US" dirty="0"/>
              <a:t/>
            </a:r>
            <a:br>
              <a:rPr lang="en-US" dirty="0"/>
            </a:br>
            <a:r>
              <a:rPr lang="en-US" b="1" dirty="0"/>
              <a:t> </a:t>
            </a:r>
            <a:r>
              <a:rPr lang="en-US" dirty="0"/>
              <a:t/>
            </a:r>
            <a:br>
              <a:rPr lang="en-US" dirty="0"/>
            </a:br>
            <a:endParaRPr lang="en-US" dirty="0"/>
          </a:p>
        </p:txBody>
      </p:sp>
      <p:sp>
        <p:nvSpPr>
          <p:cNvPr id="3" name="Subtitle 2"/>
          <p:cNvSpPr>
            <a:spLocks noGrp="1"/>
          </p:cNvSpPr>
          <p:nvPr>
            <p:ph type="subTitle" idx="1"/>
          </p:nvPr>
        </p:nvSpPr>
        <p:spPr>
          <a:xfrm>
            <a:off x="1676400" y="3962400"/>
            <a:ext cx="6400800" cy="1752600"/>
          </a:xfrm>
        </p:spPr>
        <p:txBody>
          <a:bodyPr/>
          <a:lstStyle/>
          <a:p>
            <a:r>
              <a:rPr lang="en-US" b="1" dirty="0" smtClean="0"/>
              <a:t> by:</a:t>
            </a:r>
          </a:p>
          <a:p>
            <a:r>
              <a:rPr lang="en-US" b="1" dirty="0" smtClean="0"/>
              <a:t>FAGBAMILA MOROJUREREOLUWA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ac1.jfif"/>
          <p:cNvPicPr>
            <a:picLocks noChangeAspect="1"/>
          </p:cNvPicPr>
          <p:nvPr/>
        </p:nvPicPr>
        <p:blipFill>
          <a:blip r:embed="rId2"/>
          <a:stretch>
            <a:fillRect/>
          </a:stretch>
        </p:blipFill>
        <p:spPr>
          <a:xfrm>
            <a:off x="6896100" y="5143500"/>
            <a:ext cx="2247900" cy="1714500"/>
          </a:xfrm>
          <a:prstGeom prst="rect">
            <a:avLst/>
          </a:prstGeom>
        </p:spPr>
      </p:pic>
      <p:sp>
        <p:nvSpPr>
          <p:cNvPr id="2" name="Title 1"/>
          <p:cNvSpPr>
            <a:spLocks noGrp="1"/>
          </p:cNvSpPr>
          <p:nvPr>
            <p:ph type="title"/>
          </p:nvPr>
        </p:nvSpPr>
        <p:spPr/>
        <p:txBody>
          <a:bodyPr/>
          <a:lstStyle/>
          <a:p>
            <a:r>
              <a:rPr lang="en-US" b="1" dirty="0" smtClean="0"/>
              <a:t>How Vaccines Work</a:t>
            </a:r>
            <a:endParaRPr lang="en-US" dirty="0"/>
          </a:p>
        </p:txBody>
      </p:sp>
      <p:sp>
        <p:nvSpPr>
          <p:cNvPr id="3" name="Content Placeholder 2"/>
          <p:cNvSpPr>
            <a:spLocks noGrp="1"/>
          </p:cNvSpPr>
          <p:nvPr>
            <p:ph idx="1"/>
          </p:nvPr>
        </p:nvSpPr>
        <p:spPr>
          <a:xfrm>
            <a:off x="304800" y="1600200"/>
            <a:ext cx="8686800" cy="4525963"/>
          </a:xfrm>
        </p:spPr>
        <p:txBody>
          <a:bodyPr>
            <a:normAutofit fontScale="62500" lnSpcReduction="20000"/>
          </a:bodyPr>
          <a:lstStyle/>
          <a:p>
            <a:r>
              <a:rPr lang="en-US" dirty="0" smtClean="0"/>
              <a:t>Vaccines </a:t>
            </a:r>
            <a:r>
              <a:rPr lang="en-US" dirty="0" smtClean="0"/>
              <a:t>are one of the most effective tools in preventing infectious diseases, saving millions of lives globally each year. The way vaccines work is rooted in the body's immune system and its ability to recognize and defend against harmful pathogens. This report provides a comprehensive explanation of how vaccines function, their components, types, and the process of immunization.</a:t>
            </a:r>
          </a:p>
          <a:p>
            <a:r>
              <a:rPr lang="en-US" b="1" dirty="0" smtClean="0"/>
              <a:t>The </a:t>
            </a:r>
            <a:r>
              <a:rPr lang="en-US" b="1" dirty="0" smtClean="0"/>
              <a:t>Immune System and Its Role</a:t>
            </a:r>
            <a:endParaRPr lang="en-US" dirty="0" smtClean="0"/>
          </a:p>
          <a:p>
            <a:r>
              <a:rPr lang="en-US" dirty="0" smtClean="0"/>
              <a:t>To understand how vaccines work, it's important to first know how the immune system defends the body:</a:t>
            </a:r>
          </a:p>
          <a:p>
            <a:pPr lvl="0"/>
            <a:r>
              <a:rPr lang="en-US" b="1" dirty="0" smtClean="0"/>
              <a:t>Innate Immunity</a:t>
            </a:r>
            <a:r>
              <a:rPr lang="en-US" dirty="0" smtClean="0"/>
              <a:t>: The body's first line of defense, which includes physical barriers like the skin and mucous membranes, and cells that attack invaders non-specifically.</a:t>
            </a:r>
          </a:p>
          <a:p>
            <a:pPr lvl="0"/>
            <a:r>
              <a:rPr lang="en-US" b="1" dirty="0" smtClean="0"/>
              <a:t>Adaptive Immunity</a:t>
            </a:r>
            <a:r>
              <a:rPr lang="en-US" dirty="0" smtClean="0"/>
              <a:t>: This is the body's more sophisticated response, which involves the production of antibodies and the activation of T-cells to specifically target and neutralize pathogens (bacteria, viruses, etc.). The adaptive immune system can "remember" past infections, which is key to how vaccines work.</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Vaccines?</a:t>
            </a:r>
            <a:endParaRPr lang="en-US" dirty="0"/>
          </a:p>
        </p:txBody>
      </p:sp>
      <p:sp>
        <p:nvSpPr>
          <p:cNvPr id="3" name="Content Placeholder 2"/>
          <p:cNvSpPr>
            <a:spLocks noGrp="1"/>
          </p:cNvSpPr>
          <p:nvPr>
            <p:ph idx="1"/>
          </p:nvPr>
        </p:nvSpPr>
        <p:spPr/>
        <p:txBody>
          <a:bodyPr/>
          <a:lstStyle/>
          <a:p>
            <a:r>
              <a:rPr lang="en-US" b="1" dirty="0" smtClean="0"/>
              <a:t> </a:t>
            </a:r>
            <a:endParaRPr lang="en-US" dirty="0" smtClean="0"/>
          </a:p>
          <a:p>
            <a:r>
              <a:rPr lang="en-US" dirty="0" smtClean="0"/>
              <a:t>A vaccine is a biological preparation that provides acquired immunity to a particular disease. It contains one or more antigens, which are substances that trigger an immune response in the body. Antigens are usually parts of pathogens such as proteins or sugars found on their surface.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How Vaccines Stimulate the Immune System</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smtClean="0"/>
          </a:p>
          <a:p>
            <a:r>
              <a:rPr lang="en-US" dirty="0" smtClean="0"/>
              <a:t>When a vaccine is administered, it introduces a harmless part of a pathogen (the antigen) into the body. This can be a:</a:t>
            </a:r>
          </a:p>
          <a:p>
            <a:pPr lvl="0"/>
            <a:r>
              <a:rPr lang="en-US" b="1" dirty="0" smtClean="0"/>
              <a:t>Dead or Inactivated Pathogen</a:t>
            </a:r>
            <a:r>
              <a:rPr lang="en-US" dirty="0" smtClean="0"/>
              <a:t>: The pathogen has been killed or inactivated so that it cannot cause disease but still contains the antigens needed to trigger the immune response.</a:t>
            </a:r>
          </a:p>
          <a:p>
            <a:pPr lvl="0"/>
            <a:r>
              <a:rPr lang="en-US" b="1" dirty="0" smtClean="0"/>
              <a:t>Weakened (Live Attenuated) Pathogen</a:t>
            </a:r>
            <a:r>
              <a:rPr lang="en-US" dirty="0" smtClean="0"/>
              <a:t>: The pathogen is live but weakened so that it cannot cause illness in healthy individuals, yet it can still stimulate the immune system.</a:t>
            </a:r>
          </a:p>
          <a:p>
            <a:pPr lvl="0"/>
            <a:r>
              <a:rPr lang="en-US" b="1" dirty="0" smtClean="0"/>
              <a:t>Protein Subunit or Piece of the Pathogen</a:t>
            </a:r>
            <a:r>
              <a:rPr lang="en-US" dirty="0" smtClean="0"/>
              <a:t>: Only a fragment of the pathogen, such as a protein or sugar that the immune system can recognize, is used.</a:t>
            </a:r>
          </a:p>
          <a:p>
            <a:pPr lvl="0"/>
            <a:r>
              <a:rPr lang="en-US" b="1" dirty="0" smtClean="0"/>
              <a:t>mRNA</a:t>
            </a:r>
            <a:r>
              <a:rPr lang="en-US" dirty="0" smtClean="0"/>
              <a:t>: In newer types of vaccines (e.g., COVID-19 vaccines), messenger RNA (mRNA) is used to instruct cells to produce the antigen, prompting an immune response without introducing any pathogen.</a:t>
            </a:r>
          </a:p>
          <a:p>
            <a:pPr lvl="0"/>
            <a:r>
              <a:rPr lang="en-US" b="1" dirty="0" smtClean="0"/>
              <a:t>Viral Vector</a:t>
            </a:r>
            <a:r>
              <a:rPr lang="en-US" dirty="0" smtClean="0"/>
              <a:t>: This uses a harmless virus to deliver genetic material that encodes the pathogen’s antigen to stimulate immunity.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Once the body recognizes the foreign antigen, it triggers an immune response:</a:t>
            </a:r>
          </a:p>
          <a:p>
            <a:pPr lvl="0"/>
            <a:r>
              <a:rPr lang="en-US" b="1" dirty="0" smtClean="0"/>
              <a:t>B-cells</a:t>
            </a:r>
            <a:r>
              <a:rPr lang="en-US" dirty="0" smtClean="0"/>
              <a:t>: These cells produce antibodies, which are proteins that specifically recognize and neutralize the pathogen.</a:t>
            </a:r>
          </a:p>
          <a:p>
            <a:pPr lvl="0"/>
            <a:r>
              <a:rPr lang="en-US" b="1" dirty="0" smtClean="0"/>
              <a:t>T-cells</a:t>
            </a:r>
            <a:r>
              <a:rPr lang="en-US" dirty="0" smtClean="0"/>
              <a:t>: These include helper T-cells (which coordinate the immune response) and </a:t>
            </a:r>
            <a:r>
              <a:rPr lang="en-US" dirty="0" err="1" smtClean="0"/>
              <a:t>cytotoxic</a:t>
            </a:r>
            <a:r>
              <a:rPr lang="en-US" dirty="0" smtClean="0"/>
              <a:t> T-cells (which destroy infected cells).</a:t>
            </a:r>
          </a:p>
          <a:p>
            <a:endParaRPr lang="en-US" dirty="0"/>
          </a:p>
        </p:txBody>
      </p:sp>
      <p:pic>
        <p:nvPicPr>
          <p:cNvPr id="4" name="Picture 3" descr="vac3.jfif"/>
          <p:cNvPicPr>
            <a:picLocks noChangeAspect="1"/>
          </p:cNvPicPr>
          <p:nvPr/>
        </p:nvPicPr>
        <p:blipFill>
          <a:blip r:embed="rId2"/>
          <a:stretch>
            <a:fillRect/>
          </a:stretch>
        </p:blipFill>
        <p:spPr>
          <a:xfrm>
            <a:off x="0" y="0"/>
            <a:ext cx="3581400" cy="1743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graphicFrame>
        <p:nvGraphicFramePr>
          <p:cNvPr id="13" name="Content Placeholder 12"/>
          <p:cNvGraphicFramePr>
            <a:graphicFrameLocks noGrp="1"/>
          </p:cNvGraphicFramePr>
          <p:nvPr>
            <p:ph sz="quarter" idx="4"/>
          </p:nvPr>
        </p:nvGraphicFramePr>
        <p:xfrm>
          <a:off x="4876800" y="381002"/>
          <a:ext cx="4038600" cy="5029197"/>
        </p:xfrm>
        <a:graphic>
          <a:graphicData uri="http://schemas.openxmlformats.org/drawingml/2006/table">
            <a:tbl>
              <a:tblPr firstRow="1" bandRow="1">
                <a:tableStyleId>{5C22544A-7EE6-4342-B048-85BDC9FD1C3A}</a:tableStyleId>
              </a:tblPr>
              <a:tblGrid>
                <a:gridCol w="2019300"/>
                <a:gridCol w="2019300"/>
              </a:tblGrid>
              <a:tr h="650942">
                <a:tc>
                  <a:txBody>
                    <a:bodyPr/>
                    <a:lstStyle/>
                    <a:p>
                      <a:r>
                        <a:rPr lang="en-US" dirty="0" smtClean="0"/>
                        <a:t>Countries</a:t>
                      </a:r>
                      <a:endParaRPr lang="en-US" dirty="0"/>
                    </a:p>
                  </a:txBody>
                  <a:tcPr/>
                </a:tc>
                <a:tc>
                  <a:txBody>
                    <a:bodyPr/>
                    <a:lstStyle/>
                    <a:p>
                      <a:r>
                        <a:rPr lang="en-US" dirty="0" smtClean="0"/>
                        <a:t>Covid-19 Rates</a:t>
                      </a:r>
                      <a:endParaRPr lang="en-US" dirty="0"/>
                    </a:p>
                  </a:txBody>
                  <a:tcPr/>
                </a:tc>
              </a:tr>
              <a:tr h="650942">
                <a:tc>
                  <a:txBody>
                    <a:bodyPr/>
                    <a:lstStyle/>
                    <a:p>
                      <a:r>
                        <a:rPr lang="en-US" dirty="0" smtClean="0"/>
                        <a:t>Israel</a:t>
                      </a:r>
                      <a:endParaRPr lang="en-US" dirty="0"/>
                    </a:p>
                  </a:txBody>
                  <a:tcPr/>
                </a:tc>
                <a:tc>
                  <a:txBody>
                    <a:bodyPr/>
                    <a:lstStyle/>
                    <a:p>
                      <a:r>
                        <a:rPr lang="en-US" dirty="0" smtClean="0"/>
                        <a:t>121.63%</a:t>
                      </a:r>
                      <a:endParaRPr lang="en-US" dirty="0"/>
                    </a:p>
                  </a:txBody>
                  <a:tcPr/>
                </a:tc>
              </a:tr>
              <a:tr h="1123545">
                <a:tc>
                  <a:txBody>
                    <a:bodyPr/>
                    <a:lstStyle/>
                    <a:p>
                      <a:r>
                        <a:rPr lang="en-US" dirty="0" smtClean="0"/>
                        <a:t>United Arab Emirates</a:t>
                      </a:r>
                      <a:endParaRPr lang="en-US" dirty="0"/>
                    </a:p>
                  </a:txBody>
                  <a:tcPr/>
                </a:tc>
                <a:tc>
                  <a:txBody>
                    <a:bodyPr/>
                    <a:lstStyle/>
                    <a:p>
                      <a:r>
                        <a:rPr lang="en-US" dirty="0" smtClean="0"/>
                        <a:t>115.75%</a:t>
                      </a:r>
                    </a:p>
                    <a:p>
                      <a:endParaRPr lang="en-US" dirty="0" smtClean="0"/>
                    </a:p>
                  </a:txBody>
                  <a:tcPr/>
                </a:tc>
              </a:tr>
              <a:tr h="650942">
                <a:tc>
                  <a:txBody>
                    <a:bodyPr/>
                    <a:lstStyle/>
                    <a:p>
                      <a:r>
                        <a:rPr lang="en-US" dirty="0" smtClean="0"/>
                        <a:t>United Kingdom</a:t>
                      </a:r>
                      <a:endParaRPr lang="en-US" dirty="0"/>
                    </a:p>
                  </a:txBody>
                  <a:tcPr/>
                </a:tc>
                <a:tc>
                  <a:txBody>
                    <a:bodyPr/>
                    <a:lstStyle/>
                    <a:p>
                      <a:r>
                        <a:rPr lang="en-US" dirty="0" smtClean="0"/>
                        <a:t>82.52%</a:t>
                      </a:r>
                      <a:endParaRPr lang="en-US" dirty="0"/>
                    </a:p>
                  </a:txBody>
                  <a:tcPr/>
                </a:tc>
              </a:tr>
              <a:tr h="650942">
                <a:tc>
                  <a:txBody>
                    <a:bodyPr/>
                    <a:lstStyle/>
                    <a:p>
                      <a:r>
                        <a:rPr lang="en-US" dirty="0" smtClean="0"/>
                        <a:t>United States</a:t>
                      </a:r>
                      <a:endParaRPr lang="en-US" dirty="0"/>
                    </a:p>
                  </a:txBody>
                  <a:tcPr/>
                </a:tc>
                <a:tc>
                  <a:txBody>
                    <a:bodyPr/>
                    <a:lstStyle/>
                    <a:p>
                      <a:r>
                        <a:rPr lang="en-US" dirty="0" smtClean="0"/>
                        <a:t>80.93%</a:t>
                      </a:r>
                    </a:p>
                  </a:txBody>
                  <a:tcPr/>
                </a:tc>
              </a:tr>
              <a:tr h="650942">
                <a:tc>
                  <a:txBody>
                    <a:bodyPr/>
                    <a:lstStyle/>
                    <a:p>
                      <a:r>
                        <a:rPr lang="en-US" dirty="0" smtClean="0"/>
                        <a:t>Hungary</a:t>
                      </a:r>
                      <a:endParaRPr lang="en-US" dirty="0"/>
                    </a:p>
                  </a:txBody>
                  <a:tcPr/>
                </a:tc>
                <a:tc>
                  <a:txBody>
                    <a:bodyPr/>
                    <a:lstStyle/>
                    <a:p>
                      <a:r>
                        <a:rPr lang="en-US" dirty="0" smtClean="0"/>
                        <a:t>34.65</a:t>
                      </a:r>
                    </a:p>
                  </a:txBody>
                  <a:tcPr/>
                </a:tc>
              </a:tr>
              <a:tr h="650942">
                <a:tc>
                  <a:txBody>
                    <a:bodyPr/>
                    <a:lstStyle/>
                    <a:p>
                      <a:r>
                        <a:rPr lang="en-US" dirty="0" smtClean="0"/>
                        <a:t>Serbia</a:t>
                      </a:r>
                      <a:endParaRPr lang="en-US" dirty="0"/>
                    </a:p>
                  </a:txBody>
                  <a:tcPr/>
                </a:tc>
                <a:tc>
                  <a:txBody>
                    <a:bodyPr/>
                    <a:lstStyle/>
                    <a:p>
                      <a:r>
                        <a:rPr lang="en-US" dirty="0" smtClean="0"/>
                        <a:t>59.10</a:t>
                      </a:r>
                    </a:p>
                  </a:txBody>
                  <a:tcPr/>
                </a:tc>
              </a:tr>
            </a:tbl>
          </a:graphicData>
        </a:graphic>
      </p:graphicFrame>
      <p:graphicFrame>
        <p:nvGraphicFramePr>
          <p:cNvPr id="19" name="Content Placeholder 18"/>
          <p:cNvGraphicFramePr>
            <a:graphicFrameLocks noGrp="1"/>
          </p:cNvGraphicFramePr>
          <p:nvPr>
            <p:ph sz="quarter" idx="2"/>
          </p:nvPr>
        </p:nvGraphicFramePr>
        <p:xfrm>
          <a:off x="280988" y="1316038"/>
          <a:ext cx="4291012" cy="394176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b="1" dirty="0" smtClean="0"/>
              <a:t>Memory Cells: The Key to Immunity</a:t>
            </a:r>
            <a:r>
              <a:rPr lang="en-US" dirty="0" smtClean="0"/>
              <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dirty="0" smtClean="0"/>
              <a:t>key feature of the immune system is its ability to "remember" past infections. Once the immune system encounters the antigen from the vaccine, it creates memory B-cells and T-cells. These memory cells "remember" how to respond quickly and efficiently if the body encounters the same pathogen again in the future. This is the basis of </a:t>
            </a:r>
            <a:r>
              <a:rPr lang="en-US" b="1" dirty="0" smtClean="0"/>
              <a:t>immunological memory</a:t>
            </a:r>
            <a:r>
              <a:rPr lang="en-US" dirty="0" smtClean="0"/>
              <a:t>, which makes the body capable of rapidly fighting off future infections.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a:t>
            </a:r>
            <a:r>
              <a:rPr lang="en-US" b="1" dirty="0" smtClean="0"/>
              <a:t>Types of Vaccines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Vaccines </a:t>
            </a:r>
            <a:r>
              <a:rPr lang="en-US" dirty="0" smtClean="0"/>
              <a:t>are classified based on how they are made and what they contain. Here are the main types:</a:t>
            </a:r>
          </a:p>
          <a:p>
            <a:pPr lvl="0"/>
            <a:r>
              <a:rPr lang="en-US" b="1" dirty="0" smtClean="0"/>
              <a:t>Inactivated or Killed Vaccines</a:t>
            </a:r>
            <a:r>
              <a:rPr lang="en-US" dirty="0" smtClean="0"/>
              <a:t>: These vaccines contain viruses or bacteria that have been killed or inactivated so they cannot cause disease. Examples include the polio vaccine (IPV) and the hepatitis A vaccine.</a:t>
            </a:r>
          </a:p>
          <a:p>
            <a:pPr lvl="0"/>
            <a:r>
              <a:rPr lang="en-US" b="1" dirty="0" smtClean="0"/>
              <a:t>Live Attenuated Vaccines</a:t>
            </a:r>
            <a:r>
              <a:rPr lang="en-US" dirty="0" smtClean="0"/>
              <a:t>: These contain live viruses or bacteria that have been weakened so that they do not cause disease in healthy individuals. Examples include the measles, mumps, rubella (MMR) vaccine and the yellow fever vaccine.</a:t>
            </a:r>
          </a:p>
          <a:p>
            <a:pPr lvl="0"/>
            <a:r>
              <a:rPr lang="en-US" b="1" dirty="0" smtClean="0"/>
              <a:t>Subunit, Recombinant, and Conjugate Vaccines</a:t>
            </a:r>
            <a:r>
              <a:rPr lang="en-US" dirty="0" smtClean="0"/>
              <a:t>: These use only parts of the virus or bacteria (such as proteins or sugars) that trigger the immune system to respond. Examples include the HPV vaccine and the </a:t>
            </a:r>
            <a:r>
              <a:rPr lang="en-US" dirty="0" err="1" smtClean="0"/>
              <a:t>Hib</a:t>
            </a:r>
            <a:r>
              <a:rPr lang="en-US" dirty="0" smtClean="0"/>
              <a:t> vaccine.</a:t>
            </a:r>
          </a:p>
          <a:p>
            <a:pPr lvl="0"/>
            <a:r>
              <a:rPr lang="en-US" b="1" dirty="0" smtClean="0"/>
              <a:t>MRNA Vaccines</a:t>
            </a:r>
            <a:r>
              <a:rPr lang="en-US" dirty="0" smtClean="0"/>
              <a:t>: This new type of vaccine uses messenger RNA to instruct cells to produce a protein found on the pathogen’s surface. The immune system then learns to recognize and respond to that protein. Examples include the Pfizer-</a:t>
            </a:r>
            <a:r>
              <a:rPr lang="en-US" dirty="0" err="1" smtClean="0"/>
              <a:t>BioNTech</a:t>
            </a:r>
            <a:r>
              <a:rPr lang="en-US" dirty="0" smtClean="0"/>
              <a:t> and </a:t>
            </a:r>
            <a:r>
              <a:rPr lang="en-US" dirty="0" err="1" smtClean="0"/>
              <a:t>Moderna</a:t>
            </a:r>
            <a:r>
              <a:rPr lang="en-US" dirty="0" smtClean="0"/>
              <a:t> COVID-19 vaccines.</a:t>
            </a:r>
          </a:p>
          <a:p>
            <a:pPr lvl="0"/>
            <a:r>
              <a:rPr lang="en-US" b="1" dirty="0" err="1" smtClean="0"/>
              <a:t>Toxoid</a:t>
            </a:r>
            <a:r>
              <a:rPr lang="en-US" b="1" dirty="0" smtClean="0"/>
              <a:t> Vaccines</a:t>
            </a:r>
            <a:r>
              <a:rPr lang="en-US" dirty="0" smtClean="0"/>
              <a:t>: These vaccines contain inactivated toxins (</a:t>
            </a:r>
            <a:r>
              <a:rPr lang="en-US" dirty="0" err="1" smtClean="0"/>
              <a:t>toxoids</a:t>
            </a:r>
            <a:r>
              <a:rPr lang="en-US" dirty="0" smtClean="0"/>
              <a:t>) produced by the bacteria. The immune system responds to these </a:t>
            </a:r>
            <a:r>
              <a:rPr lang="en-US" dirty="0" err="1" smtClean="0"/>
              <a:t>toxoids</a:t>
            </a:r>
            <a:r>
              <a:rPr lang="en-US" dirty="0" smtClean="0"/>
              <a:t> to prevent the effects of the toxins in case of future exposure. Examples include the diphtheria and tetanus vaccines.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Vaccines </a:t>
            </a:r>
            <a:r>
              <a:rPr lang="en-US" dirty="0" smtClean="0"/>
              <a:t>are an essential and effective public health tool that work by training the immune system to recognize and fight off specific pathogens. Through various methods, including inactivated pathogens, live attenuated viruses, mRNA, and subunits, vaccines help individuals develop immunity without causing the disease itself. Their widespread use has led to significant reductions in mortality and morbidity from infectious diseases, making them one of the greatest medical achievements in history.</a:t>
            </a:r>
            <a:endParaRPr lang="en-US" b="1" dirty="0" smtClean="0"/>
          </a:p>
          <a:p>
            <a:r>
              <a:rPr lang="en-US" dirty="0" smtClean="0"/>
              <a:t> </a:t>
            </a:r>
          </a:p>
          <a:p>
            <a:r>
              <a:rPr lang="en-US" dirty="0" smtClean="0"/>
              <a:t> </a:t>
            </a:r>
          </a:p>
          <a:p>
            <a:r>
              <a:rPr lang="en-US" dirty="0" smtClean="0"/>
              <a:t> </a:t>
            </a:r>
          </a:p>
          <a:p>
            <a:endParaRPr lang="en-US" dirty="0"/>
          </a:p>
        </p:txBody>
      </p:sp>
      <p:pic>
        <p:nvPicPr>
          <p:cNvPr id="4" name="Picture 3" descr="vac2.jfif"/>
          <p:cNvPicPr>
            <a:picLocks noChangeAspect="1"/>
          </p:cNvPicPr>
          <p:nvPr/>
        </p:nvPicPr>
        <p:blipFill>
          <a:blip r:embed="rId2"/>
          <a:stretch>
            <a:fillRect/>
          </a:stretch>
        </p:blipFill>
        <p:spPr>
          <a:xfrm>
            <a:off x="0" y="5114925"/>
            <a:ext cx="9144000" cy="174307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44</TotalTime>
  <Words>906</Words>
  <Application>Microsoft Office PowerPoint</Application>
  <PresentationFormat>On-screen Show (4:3)</PresentationFormat>
  <Paragraphs>52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Trek</vt:lpstr>
      <vt:lpstr>A REPORT WRITING ON                              </vt:lpstr>
      <vt:lpstr>How Vaccines Work</vt:lpstr>
      <vt:lpstr>What Are Vaccines?</vt:lpstr>
      <vt:lpstr>. How Vaccines Stimulate the Immune System</vt:lpstr>
      <vt:lpstr>Slide 5</vt:lpstr>
      <vt:lpstr>Slide 6</vt:lpstr>
      <vt:lpstr> Memory Cells: The Key to Immunity </vt:lpstr>
      <vt:lpstr>The Types of Vaccines </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cp:revision>
  <dcterms:created xsi:type="dcterms:W3CDTF">2024-11-20T10:33:29Z</dcterms:created>
  <dcterms:modified xsi:type="dcterms:W3CDTF">2024-11-20T11:17:32Z</dcterms:modified>
</cp:coreProperties>
</file>