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585" r:id="rId2"/>
    <p:sldId id="1587" r:id="rId3"/>
    <p:sldId id="1588" r:id="rId4"/>
    <p:sldId id="1594" r:id="rId5"/>
    <p:sldId id="1586" r:id="rId6"/>
    <p:sldId id="1590" r:id="rId7"/>
    <p:sldId id="1603" r:id="rId8"/>
    <p:sldId id="1605" r:id="rId9"/>
    <p:sldId id="1591" r:id="rId10"/>
    <p:sldId id="1592" r:id="rId11"/>
    <p:sldId id="1595" r:id="rId12"/>
    <p:sldId id="1604" r:id="rId13"/>
    <p:sldId id="1593" r:id="rId14"/>
    <p:sldId id="1596" r:id="rId15"/>
    <p:sldId id="1598" r:id="rId16"/>
    <p:sldId id="1597" r:id="rId17"/>
    <p:sldId id="1599" r:id="rId18"/>
    <p:sldId id="1600" r:id="rId19"/>
    <p:sldId id="1601" r:id="rId20"/>
    <p:sldId id="1602" r:id="rId21"/>
    <p:sldId id="15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4660"/>
  </p:normalViewPr>
  <p:slideViewPr>
    <p:cSldViewPr snapToGrid="0">
      <p:cViewPr varScale="1">
        <p:scale>
          <a:sx n="106" d="100"/>
          <a:sy n="106" d="100"/>
        </p:scale>
        <p:origin x="5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07:12:53.478"/>
    </inkml:context>
    <inkml:brush xml:id="br0">
      <inkml:brushProperty name="width" value="0.1" units="cm"/>
      <inkml:brushProperty name="height" value="0.1" units="cm"/>
    </inkml:brush>
  </inkml:definitions>
  <inkml:trace contextRef="#ctx0" brushRef="#br0">0 0 24355,'0'5371'0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07:13:08.672"/>
    </inkml:context>
    <inkml:brush xml:id="br0">
      <inkml:brushProperty name="width" value="0.1" units="cm"/>
      <inkml:brushProperty name="height" value="0.1" units="cm"/>
    </inkml:brush>
  </inkml:definitions>
  <inkml:trace contextRef="#ctx0" brushRef="#br0">0 5286 24385,'0'-5286'0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07:13:34.120"/>
    </inkml:context>
    <inkml:brush xml:id="br0">
      <inkml:brushProperty name="width" value="0.1" units="cm"/>
      <inkml:brushProperty name="height" value="0.1" units="cm"/>
    </inkml:brush>
  </inkml:definitions>
  <inkml:trace contextRef="#ctx0" brushRef="#br0">0 451 24261,'1066'-451'0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07:14:17.705"/>
    </inkml:context>
    <inkml:brush xml:id="br0">
      <inkml:brushProperty name="width" value="0.1" units="cm"/>
      <inkml:brushProperty name="height" value="0.1" units="cm"/>
    </inkml:brush>
  </inkml:definitions>
  <inkml:trace contextRef="#ctx0" brushRef="#br0">0 451 24261,'1066'-451'0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Text Placeholder 19"/>
          <p:cNvSpPr>
            <a:spLocks noGrp="1"/>
          </p:cNvSpPr>
          <p:nvPr>
            <p:ph type="body" sz="quarter" idx="13" hasCustomPrompt="1"/>
          </p:nvPr>
        </p:nvSpPr>
        <p:spPr>
          <a:xfrm>
            <a:off x="2641600" y="4572000"/>
            <a:ext cx="6908800" cy="1219200"/>
          </a:xfrm>
        </p:spPr>
        <p:txBody>
          <a:bodyPr>
            <a:normAutofit/>
          </a:bodyPr>
          <a:lstStyle>
            <a:lvl1pPr marL="0" indent="0" algn="ctr">
              <a:buNone/>
              <a:defRPr sz="3200">
                <a:solidFill>
                  <a:schemeClr val="tx1"/>
                </a:solidFill>
                <a:latin typeface="Arial"/>
                <a:cs typeface="Arial"/>
              </a:defRPr>
            </a:lvl1pPr>
          </a:lstStyle>
          <a:p>
            <a:r>
              <a:rPr lang="en-US" dirty="0"/>
              <a:t>Click to edit Master subtitle style</a:t>
            </a:r>
          </a:p>
        </p:txBody>
      </p:sp>
      <p:sp>
        <p:nvSpPr>
          <p:cNvPr id="22" name="Title 21"/>
          <p:cNvSpPr>
            <a:spLocks noGrp="1"/>
          </p:cNvSpPr>
          <p:nvPr>
            <p:ph type="title"/>
          </p:nvPr>
        </p:nvSpPr>
        <p:spPr>
          <a:xfrm>
            <a:off x="609600" y="914400"/>
            <a:ext cx="10972800" cy="1143000"/>
          </a:xfrm>
          <a:prstGeom prst="rect">
            <a:avLst/>
          </a:prstGeom>
        </p:spPr>
        <p:txBody>
          <a:bodyPr vert="horz"/>
          <a:lstStyle>
            <a:lvl1pPr>
              <a:defRPr b="1" i="0">
                <a:solidFill>
                  <a:srgbClr val="7A0019"/>
                </a:solidFill>
                <a:latin typeface="Arial"/>
                <a:cs typeface="Arial"/>
              </a:defRPr>
            </a:lvl1pPr>
          </a:lstStyle>
          <a:p>
            <a:r>
              <a:rPr lang="en-US" dirty="0">
                <a:solidFill>
                  <a:srgbClr val="7A0019"/>
                </a:solidFill>
                <a:latin typeface="Arial"/>
                <a:cs typeface="Arial"/>
              </a:rPr>
              <a:t>Click to edit Master title style</a:t>
            </a:r>
            <a:endParaRPr lang="en-US" dirty="0"/>
          </a:p>
        </p:txBody>
      </p:sp>
    </p:spTree>
    <p:extLst>
      <p:ext uri="{BB962C8B-B14F-4D97-AF65-F5344CB8AC3E}">
        <p14:creationId xmlns:p14="http://schemas.microsoft.com/office/powerpoint/2010/main" val="259037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84150"/>
            <a:ext cx="10972800" cy="654050"/>
          </a:xfrm>
          <a:prstGeom prst="rect">
            <a:avLst/>
          </a:prstGeom>
        </p:spPr>
        <p:txBody>
          <a:bodyPr/>
          <a:lstStyle>
            <a:lvl1pPr>
              <a:defRPr sz="3600" b="1" i="0">
                <a:solidFill>
                  <a:srgbClr val="7A0019"/>
                </a:solidFill>
                <a:latin typeface="Arial"/>
                <a:cs typeface="Arial"/>
              </a:defRPr>
            </a:lvl1pPr>
          </a:lstStyle>
          <a:p>
            <a:r>
              <a:rPr lang="en-US" dirty="0">
                <a:solidFill>
                  <a:srgbClr val="7A0019"/>
                </a:solidFill>
                <a:latin typeface="+mj-lt"/>
                <a:cs typeface="Arial"/>
              </a:rPr>
              <a:t>Click to edit Master title style</a:t>
            </a:r>
            <a:endParaRPr lang="en-US" dirty="0"/>
          </a:p>
        </p:txBody>
      </p:sp>
      <p:sp>
        <p:nvSpPr>
          <p:cNvPr id="3" name="Content Placeholder 2"/>
          <p:cNvSpPr>
            <a:spLocks noGrp="1"/>
          </p:cNvSpPr>
          <p:nvPr>
            <p:ph idx="1"/>
          </p:nvPr>
        </p:nvSpPr>
        <p:spPr>
          <a:xfrm>
            <a:off x="609600" y="1143000"/>
            <a:ext cx="10972800" cy="48747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5900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0" y="1066801"/>
            <a:ext cx="5181600" cy="51033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bwMode="auto">
          <a:xfrm>
            <a:off x="0" y="0"/>
            <a:ext cx="12192000" cy="762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lumMod val="50000"/>
                  </a:schemeClr>
                </a:solidFill>
              </a:ln>
              <a:solidFill>
                <a:schemeClr val="bg1">
                  <a:lumMod val="65000"/>
                </a:schemeClr>
              </a:solidFill>
              <a:effectLst/>
              <a:latin typeface="Arial" charset="0"/>
              <a:ea typeface="ＭＳ Ｐゴシック" charset="0"/>
              <a:cs typeface="ＭＳ Ｐゴシック" charset="0"/>
            </a:endParaRPr>
          </a:p>
        </p:txBody>
      </p:sp>
      <p:sp>
        <p:nvSpPr>
          <p:cNvPr id="5" name="Content Placeholder 2">
            <a:extLst>
              <a:ext uri="{FF2B5EF4-FFF2-40B4-BE49-F238E27FC236}">
                <a16:creationId xmlns:a16="http://schemas.microsoft.com/office/drawing/2014/main" id="{B6658B61-70CB-2649-A097-DF2FA8E8F61E}"/>
              </a:ext>
            </a:extLst>
          </p:cNvPr>
          <p:cNvSpPr>
            <a:spLocks noGrp="1"/>
          </p:cNvSpPr>
          <p:nvPr>
            <p:ph idx="10"/>
          </p:nvPr>
        </p:nvSpPr>
        <p:spPr>
          <a:xfrm>
            <a:off x="609600" y="1066800"/>
            <a:ext cx="5410200" cy="51033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91A53A05-BBD9-42D1-8BAE-69D7F6357097}"/>
              </a:ext>
            </a:extLst>
          </p:cNvPr>
          <p:cNvSpPr>
            <a:spLocks noGrp="1"/>
          </p:cNvSpPr>
          <p:nvPr>
            <p:ph type="title"/>
          </p:nvPr>
        </p:nvSpPr>
        <p:spPr>
          <a:xfrm>
            <a:off x="838200" y="365125"/>
            <a:ext cx="10515600" cy="1325563"/>
          </a:xfrm>
          <a:prstGeom prst="rect">
            <a:avLst/>
          </a:prstGeom>
        </p:spPr>
        <p:txBody>
          <a:bodyPr/>
          <a:lstStyle>
            <a:lvl1pPr>
              <a:defRPr sz="3600" b="1">
                <a:solidFill>
                  <a:srgbClr val="7A0019"/>
                </a:solidFill>
              </a:defRPr>
            </a:lvl1pPr>
          </a:lstStyle>
          <a:p>
            <a:r>
              <a:rPr lang="en-US" dirty="0"/>
              <a:t>Click to edit Master title style</a:t>
            </a:r>
          </a:p>
        </p:txBody>
      </p:sp>
    </p:spTree>
    <p:extLst>
      <p:ext uri="{BB962C8B-B14F-4D97-AF65-F5344CB8AC3E}">
        <p14:creationId xmlns:p14="http://schemas.microsoft.com/office/powerpoint/2010/main" val="324754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84150"/>
            <a:ext cx="10972800" cy="654050"/>
          </a:xfrm>
          <a:prstGeom prst="rect">
            <a:avLst/>
          </a:prstGeom>
        </p:spPr>
        <p:txBody>
          <a:bodyPr/>
          <a:lstStyle>
            <a:lvl1pPr>
              <a:defRPr sz="3600" b="1" i="0">
                <a:solidFill>
                  <a:srgbClr val="7A0019"/>
                </a:solidFill>
                <a:latin typeface="Arial"/>
                <a:cs typeface="Arial"/>
              </a:defRPr>
            </a:lvl1pPr>
          </a:lstStyle>
          <a:p>
            <a:r>
              <a:rPr lang="en-US" dirty="0">
                <a:solidFill>
                  <a:srgbClr val="7A0019"/>
                </a:solidFill>
                <a:latin typeface="+mj-lt"/>
                <a:cs typeface="Arial"/>
              </a:rPr>
              <a:t>Click to edit Master title style</a:t>
            </a:r>
            <a:endParaRPr lang="en-US" dirty="0"/>
          </a:p>
        </p:txBody>
      </p:sp>
      <p:sp>
        <p:nvSpPr>
          <p:cNvPr id="10" name="Rectangle 9"/>
          <p:cNvSpPr/>
          <p:nvPr userDrawn="1"/>
        </p:nvSpPr>
        <p:spPr bwMode="auto">
          <a:xfrm>
            <a:off x="0" y="0"/>
            <a:ext cx="12192000" cy="7620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solidFill>
                  <a:schemeClr val="bg1">
                    <a:lumMod val="50000"/>
                  </a:schemeClr>
                </a:solidFill>
              </a:ln>
              <a:solidFill>
                <a:schemeClr val="bg1">
                  <a:lumMod val="65000"/>
                </a:schemeClr>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7110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lt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lvl1pPr>
              <a:defRPr>
                <a:latin typeface="Arial" charset="0"/>
                <a:ea typeface="ＭＳ Ｐゴシック" pitchFamily="34" charset="-128"/>
                <a:cs typeface="+mn-cs"/>
              </a:defRPr>
            </a:lvl1pPr>
          </a:lstStyle>
          <a:p>
            <a:pPr>
              <a:defRPr/>
            </a:pPr>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002DE16-8CF9-4DBB-B1A4-DB587138FCDC}" type="slidenum">
              <a:rPr lang="en-US" altLang="en-US"/>
              <a:pPr>
                <a:defRPr/>
              </a:pPr>
              <a:t>‹#›</a:t>
            </a:fld>
            <a:endParaRPr lang="en-US" altLang="en-US"/>
          </a:p>
        </p:txBody>
      </p:sp>
    </p:spTree>
    <p:extLst>
      <p:ext uri="{BB962C8B-B14F-4D97-AF65-F5344CB8AC3E}">
        <p14:creationId xmlns:p14="http://schemas.microsoft.com/office/powerpoint/2010/main" val="52852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9DAE0-C5B7-45DC-95E4-F2D110B8A7C5}"/>
              </a:ext>
            </a:extLst>
          </p:cNvPr>
          <p:cNvSpPr>
            <a:spLocks noGrp="1"/>
          </p:cNvSpPr>
          <p:nvPr>
            <p:ph type="dt" sz="half" idx="10"/>
          </p:nvPr>
        </p:nvSpPr>
        <p:spPr/>
        <p:txBody>
          <a:bodyPr/>
          <a:lstStyle/>
          <a:p>
            <a:fld id="{E431BE65-326E-44C9-8D15-1E8D9024EEEE}" type="datetimeFigureOut">
              <a:rPr lang="en-US" smtClean="0"/>
              <a:t>12/16/2024</a:t>
            </a:fld>
            <a:endParaRPr lang="en-US"/>
          </a:p>
        </p:txBody>
      </p:sp>
      <p:sp>
        <p:nvSpPr>
          <p:cNvPr id="3" name="Footer Placeholder 2">
            <a:extLst>
              <a:ext uri="{FF2B5EF4-FFF2-40B4-BE49-F238E27FC236}">
                <a16:creationId xmlns:a16="http://schemas.microsoft.com/office/drawing/2014/main" id="{FF5E5EFB-528A-466D-B3CF-180B5A333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05A3F5-718E-465A-96E5-821A479BE078}"/>
              </a:ext>
            </a:extLst>
          </p:cNvPr>
          <p:cNvSpPr>
            <a:spLocks noGrp="1"/>
          </p:cNvSpPr>
          <p:nvPr>
            <p:ph type="sldNum" sz="quarter" idx="12"/>
          </p:nvPr>
        </p:nvSpPr>
        <p:spPr/>
        <p:txBody>
          <a:bodyPr/>
          <a:lstStyle/>
          <a:p>
            <a:fld id="{3A2D8162-B78F-4AE8-AE92-D83C22171075}" type="slidenum">
              <a:rPr lang="en-US" smtClean="0"/>
              <a:t>‹#›</a:t>
            </a:fld>
            <a:endParaRPr lang="en-US"/>
          </a:p>
        </p:txBody>
      </p:sp>
    </p:spTree>
    <p:extLst>
      <p:ext uri="{BB962C8B-B14F-4D97-AF65-F5344CB8AC3E}">
        <p14:creationId xmlns:p14="http://schemas.microsoft.com/office/powerpoint/2010/main" val="197658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76AFC2CD-D766-0D47-80A1-C9FEE364DB39}" type="datetimeFigureOut">
              <a:rPr lang="en-US" smtClean="0"/>
              <a:t>12/16/2024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126164"/>
            <a:ext cx="2844800" cy="365125"/>
          </a:xfrm>
          <a:prstGeom prst="rect">
            <a:avLst/>
          </a:prstGeom>
        </p:spPr>
        <p:txBody>
          <a:bodyPr/>
          <a:lstStyle/>
          <a:p>
            <a:fld id="{A16344C8-F352-0046-95F5-C18C44043F4E}" type="slidenum">
              <a:rPr lang="en-US" smtClean="0"/>
              <a:t>‹#›</a:t>
            </a:fld>
            <a:endParaRPr lang="en-US"/>
          </a:p>
        </p:txBody>
      </p:sp>
    </p:spTree>
    <p:extLst>
      <p:ext uri="{BB962C8B-B14F-4D97-AF65-F5344CB8AC3E}">
        <p14:creationId xmlns:p14="http://schemas.microsoft.com/office/powerpoint/2010/main" val="38008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F604A1-A733-4A41-8B0A-C19BA98C2D35}"/>
              </a:ext>
            </a:extLst>
          </p:cNvPr>
          <p:cNvPicPr>
            <a:picLocks noChangeAspect="1"/>
          </p:cNvPicPr>
          <p:nvPr userDrawn="1"/>
        </p:nvPicPr>
        <p:blipFill>
          <a:blip r:embed="rId9"/>
          <a:stretch>
            <a:fillRect/>
          </a:stretch>
        </p:blipFill>
        <p:spPr>
          <a:xfrm>
            <a:off x="-4548" y="6009220"/>
            <a:ext cx="12196548" cy="866775"/>
          </a:xfrm>
          <a:prstGeom prst="rect">
            <a:avLst/>
          </a:prstGeom>
        </p:spPr>
      </p:pic>
      <p:sp>
        <p:nvSpPr>
          <p:cNvPr id="3" name="Text Placeholder 2"/>
          <p:cNvSpPr>
            <a:spLocks noGrp="1"/>
          </p:cNvSpPr>
          <p:nvPr>
            <p:ph type="body" idx="1"/>
          </p:nvPr>
        </p:nvSpPr>
        <p:spPr>
          <a:xfrm>
            <a:off x="609600" y="928618"/>
            <a:ext cx="10972800" cy="48625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0" name="Picture 2" descr="U of M logo">
            <a:extLst>
              <a:ext uri="{FF2B5EF4-FFF2-40B4-BE49-F238E27FC236}">
                <a16:creationId xmlns:a16="http://schemas.microsoft.com/office/drawing/2014/main" id="{F8FC6215-2FAC-4FD6-846F-089F1209F6DB}"/>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64133" y="6194991"/>
            <a:ext cx="2192659" cy="56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66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74770B-CE3D-76BB-1C81-6E8CB662105C}"/>
              </a:ext>
            </a:extLst>
          </p:cNvPr>
          <p:cNvSpPr txBox="1">
            <a:spLocks noChangeAspect="1" noChangeArrowheads="1"/>
          </p:cNvSpPr>
          <p:nvPr/>
        </p:nvSpPr>
        <p:spPr>
          <a:xfrm>
            <a:off x="152400" y="890337"/>
            <a:ext cx="11887200" cy="2057400"/>
          </a:xfrm>
          <a:prstGeom prst="rect">
            <a:avLst/>
          </a:prstGeom>
        </p:spPr>
        <p:txBody>
          <a:bodyPr/>
          <a:lstStyle>
            <a:lvl1pPr algn="ctr" defTabSz="457200" rtl="0" eaLnBrk="1" latinLnBrk="0" hangingPunct="1">
              <a:spcBef>
                <a:spcPct val="0"/>
              </a:spcBef>
              <a:buNone/>
              <a:defRPr sz="3600" b="1" i="0" kern="1200">
                <a:solidFill>
                  <a:srgbClr val="7A0019"/>
                </a:solidFill>
                <a:latin typeface="Arial"/>
                <a:ea typeface="+mj-ea"/>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7A0019"/>
                </a:solidFill>
                <a:effectLst/>
                <a:uLnTx/>
                <a:uFillTx/>
                <a:latin typeface="Arial"/>
                <a:ea typeface="+mj-ea"/>
                <a:cs typeface="Arial"/>
              </a:rPr>
              <a:t>Hydrocarbon Extraction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7A0019"/>
                </a:solidFill>
                <a:effectLst/>
                <a:uLnTx/>
                <a:uFillTx/>
                <a:latin typeface="Arial"/>
                <a:ea typeface="+mj-ea"/>
                <a:cs typeface="Arial"/>
              </a:rPr>
              <a:t>Flare Design</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n-US" sz="4800" dirty="0"/>
          </a:p>
          <a:p>
            <a:pPr marL="0" marR="0" lvl="0" indent="0" algn="ctr" defTabSz="457200" rtl="0" eaLnBrk="1" fontAlgn="auto" latinLnBrk="0" hangingPunct="1">
              <a:lnSpc>
                <a:spcPct val="100000"/>
              </a:lnSpc>
              <a:spcBef>
                <a:spcPct val="0"/>
              </a:spcBef>
              <a:spcAft>
                <a:spcPts val="0"/>
              </a:spcAft>
              <a:buClrTx/>
              <a:buSzTx/>
              <a:buFontTx/>
              <a:buNone/>
              <a:tabLst/>
              <a:defRPr/>
            </a:pPr>
            <a:br>
              <a:rPr kumimoji="0" lang="en-US" sz="4800" b="1" i="0" u="none" strike="noStrike" kern="1200" cap="none" spc="0" normalizeH="0" baseline="0" noProof="0" dirty="0">
                <a:ln>
                  <a:noFill/>
                </a:ln>
                <a:solidFill>
                  <a:srgbClr val="7A0019"/>
                </a:solidFill>
                <a:effectLst/>
                <a:uLnTx/>
                <a:uFillTx/>
                <a:latin typeface="Arial"/>
                <a:ea typeface="+mj-ea"/>
                <a:cs typeface="Arial"/>
              </a:rPr>
            </a:br>
            <a:endParaRPr kumimoji="0" lang="en-US" sz="4800" b="1" i="0" u="none" strike="noStrike" kern="1200" cap="none" spc="0" normalizeH="0" baseline="0" noProof="0" dirty="0">
              <a:ln>
                <a:noFill/>
              </a:ln>
              <a:solidFill>
                <a:srgbClr val="7A0019"/>
              </a:solidFill>
              <a:effectLst/>
              <a:uLnTx/>
              <a:uFillTx/>
              <a:latin typeface="Arial"/>
              <a:ea typeface="+mj-ea"/>
              <a:cs typeface="Arial"/>
            </a:endParaRPr>
          </a:p>
        </p:txBody>
      </p:sp>
      <p:sp>
        <p:nvSpPr>
          <p:cNvPr id="2" name="Content Placeholder 2">
            <a:extLst>
              <a:ext uri="{FF2B5EF4-FFF2-40B4-BE49-F238E27FC236}">
                <a16:creationId xmlns:a16="http://schemas.microsoft.com/office/drawing/2014/main" id="{F01FA879-7571-288D-0801-0462763A4D80}"/>
              </a:ext>
            </a:extLst>
          </p:cNvPr>
          <p:cNvSpPr>
            <a:spLocks noGrp="1"/>
          </p:cNvSpPr>
          <p:nvPr>
            <p:ph idx="1"/>
          </p:nvPr>
        </p:nvSpPr>
        <p:spPr>
          <a:xfrm>
            <a:off x="609600" y="3429000"/>
            <a:ext cx="10972800" cy="2293020"/>
          </a:xfrm>
        </p:spPr>
        <p:txBody>
          <a:bodyPr>
            <a:normAutofit/>
          </a:bodyPr>
          <a:lstStyle/>
          <a:p>
            <a:pPr marL="0" indent="0" algn="ctr">
              <a:buNone/>
            </a:pPr>
            <a:r>
              <a:rPr lang="en-US" b="0" i="0" dirty="0">
                <a:effectLst/>
                <a:latin typeface="+mj-lt"/>
              </a:rPr>
              <a:t>Colton Davies</a:t>
            </a:r>
            <a:endParaRPr lang="en-US" dirty="0">
              <a:latin typeface="+mj-lt"/>
            </a:endParaRPr>
          </a:p>
        </p:txBody>
      </p:sp>
    </p:spTree>
    <p:extLst>
      <p:ext uri="{BB962C8B-B14F-4D97-AF65-F5344CB8AC3E}">
        <p14:creationId xmlns:p14="http://schemas.microsoft.com/office/powerpoint/2010/main" val="370555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B49F0-1B88-8025-46D4-E04D63996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D9C41-D8FF-B581-BA13-0CD5E7EBD3BD}"/>
              </a:ext>
            </a:extLst>
          </p:cNvPr>
          <p:cNvSpPr>
            <a:spLocks noGrp="1"/>
          </p:cNvSpPr>
          <p:nvPr>
            <p:ph type="title"/>
          </p:nvPr>
        </p:nvSpPr>
        <p:spPr/>
        <p:txBody>
          <a:bodyPr/>
          <a:lstStyle/>
          <a:p>
            <a:r>
              <a:rPr lang="en-US" dirty="0"/>
              <a:t>Physical Parameters</a:t>
            </a:r>
          </a:p>
        </p:txBody>
      </p:sp>
      <p:sp>
        <p:nvSpPr>
          <p:cNvPr id="3" name="Content Placeholder 2">
            <a:extLst>
              <a:ext uri="{FF2B5EF4-FFF2-40B4-BE49-F238E27FC236}">
                <a16:creationId xmlns:a16="http://schemas.microsoft.com/office/drawing/2014/main" id="{F72F8C5C-B74B-CA12-0DB8-B59516B2C01B}"/>
              </a:ext>
            </a:extLst>
          </p:cNvPr>
          <p:cNvSpPr>
            <a:spLocks noGrp="1"/>
          </p:cNvSpPr>
          <p:nvPr>
            <p:ph idx="1"/>
          </p:nvPr>
        </p:nvSpPr>
        <p:spPr>
          <a:xfrm>
            <a:off x="330467" y="1058978"/>
            <a:ext cx="10972800" cy="4874797"/>
          </a:xfrm>
        </p:spPr>
        <p:txBody>
          <a:bodyPr>
            <a:normAutofit/>
          </a:bodyPr>
          <a:lstStyle/>
          <a:p>
            <a:pPr marL="0" indent="0">
              <a:buNone/>
            </a:pPr>
            <a:r>
              <a:rPr lang="en-US" sz="2000" u="sng" dirty="0">
                <a:latin typeface="+mj-lt"/>
              </a:rPr>
              <a:t>Hypothesis or Goal:</a:t>
            </a:r>
            <a:r>
              <a:rPr lang="en-US" sz="2000" dirty="0">
                <a:latin typeface="+mj-lt"/>
              </a:rPr>
              <a:t> Use estimated nozzle values to calculate design specifications</a:t>
            </a:r>
            <a:br>
              <a:rPr lang="en-US" sz="2000" dirty="0">
                <a:latin typeface="+mj-lt"/>
              </a:rPr>
            </a:br>
            <a:r>
              <a:rPr lang="en-US" sz="2000" u="sng" dirty="0">
                <a:latin typeface="+mj-lt"/>
              </a:rPr>
              <a:t>Approach/conditions</a:t>
            </a:r>
            <a:r>
              <a:rPr lang="en-US" sz="2000" dirty="0">
                <a:latin typeface="+mj-lt"/>
              </a:rPr>
              <a:t>: Inner diameter must be 2x the nozzle diameter, and wall thickness should be 1/8 an inch.</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p:txBody>
      </p:sp>
      <p:grpSp>
        <p:nvGrpSpPr>
          <p:cNvPr id="32" name="Group 31">
            <a:extLst>
              <a:ext uri="{FF2B5EF4-FFF2-40B4-BE49-F238E27FC236}">
                <a16:creationId xmlns:a16="http://schemas.microsoft.com/office/drawing/2014/main" id="{472DDC27-F0DA-C788-C6C3-8FF6B7C33FF1}"/>
              </a:ext>
            </a:extLst>
          </p:cNvPr>
          <p:cNvGrpSpPr/>
          <p:nvPr/>
        </p:nvGrpSpPr>
        <p:grpSpPr>
          <a:xfrm>
            <a:off x="5474972" y="2525198"/>
            <a:ext cx="1242056" cy="2194224"/>
            <a:chOff x="2698455" y="2335075"/>
            <a:chExt cx="1242056" cy="2194224"/>
          </a:xfrm>
        </p:grpSpPr>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DA06AAC9-DE23-6401-3E76-481315C7356B}"/>
                    </a:ext>
                  </a:extLst>
                </p14:cNvPr>
                <p14:cNvContentPartPr/>
                <p14:nvPr/>
              </p14:nvContentPartPr>
              <p14:xfrm>
                <a:off x="2698455" y="2595379"/>
                <a:ext cx="720" cy="1933920"/>
              </p14:xfrm>
            </p:contentPart>
          </mc:Choice>
          <mc:Fallback>
            <p:pic>
              <p:nvPicPr>
                <p:cNvPr id="21" name="Ink 20">
                  <a:extLst>
                    <a:ext uri="{FF2B5EF4-FFF2-40B4-BE49-F238E27FC236}">
                      <a16:creationId xmlns:a16="http://schemas.microsoft.com/office/drawing/2014/main" id="{DA06AAC9-DE23-6401-3E76-481315C7356B}"/>
                    </a:ext>
                  </a:extLst>
                </p:cNvPr>
                <p:cNvPicPr/>
                <p:nvPr/>
              </p:nvPicPr>
              <p:blipFill>
                <a:blip r:embed="rId3"/>
                <a:stretch>
                  <a:fillRect/>
                </a:stretch>
              </p:blipFill>
              <p:spPr>
                <a:xfrm>
                  <a:off x="2662455" y="2577379"/>
                  <a:ext cx="72000" cy="196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3A22A382-AA77-1DFF-8EED-B2637F0982B0}"/>
                    </a:ext>
                  </a:extLst>
                </p14:cNvPr>
                <p14:cNvContentPartPr/>
                <p14:nvPr/>
              </p14:nvContentPartPr>
              <p14:xfrm>
                <a:off x="3939791" y="2616840"/>
                <a:ext cx="720" cy="1903320"/>
              </p14:xfrm>
            </p:contentPart>
          </mc:Choice>
          <mc:Fallback>
            <p:pic>
              <p:nvPicPr>
                <p:cNvPr id="25" name="Ink 24">
                  <a:extLst>
                    <a:ext uri="{FF2B5EF4-FFF2-40B4-BE49-F238E27FC236}">
                      <a16:creationId xmlns:a16="http://schemas.microsoft.com/office/drawing/2014/main" id="{3A22A382-AA77-1DFF-8EED-B2637F0982B0}"/>
                    </a:ext>
                  </a:extLst>
                </p:cNvPr>
                <p:cNvPicPr/>
                <p:nvPr/>
              </p:nvPicPr>
              <p:blipFill>
                <a:blip r:embed="rId5"/>
                <a:stretch>
                  <a:fillRect/>
                </a:stretch>
              </p:blipFill>
              <p:spPr>
                <a:xfrm>
                  <a:off x="3903791" y="2598840"/>
                  <a:ext cx="72000" cy="193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C0AFD8EF-7F98-F8B0-7154-36620FEB94B2}"/>
                    </a:ext>
                  </a:extLst>
                </p14:cNvPr>
                <p14:cNvContentPartPr/>
                <p14:nvPr/>
              </p14:nvContentPartPr>
              <p14:xfrm>
                <a:off x="2698455" y="2433019"/>
                <a:ext cx="384120" cy="162720"/>
              </p14:xfrm>
            </p:contentPart>
          </mc:Choice>
          <mc:Fallback>
            <p:pic>
              <p:nvPicPr>
                <p:cNvPr id="30" name="Ink 29">
                  <a:extLst>
                    <a:ext uri="{FF2B5EF4-FFF2-40B4-BE49-F238E27FC236}">
                      <a16:creationId xmlns:a16="http://schemas.microsoft.com/office/drawing/2014/main" id="{C0AFD8EF-7F98-F8B0-7154-36620FEB94B2}"/>
                    </a:ext>
                  </a:extLst>
                </p:cNvPr>
                <p:cNvPicPr/>
                <p:nvPr/>
              </p:nvPicPr>
              <p:blipFill>
                <a:blip r:embed="rId7"/>
                <a:stretch>
                  <a:fillRect/>
                </a:stretch>
              </p:blipFill>
              <p:spPr>
                <a:xfrm>
                  <a:off x="2680455" y="2415019"/>
                  <a:ext cx="4197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a:extLst>
                    <a:ext uri="{FF2B5EF4-FFF2-40B4-BE49-F238E27FC236}">
                      <a16:creationId xmlns:a16="http://schemas.microsoft.com/office/drawing/2014/main" id="{724B8D02-1333-B961-393D-EDAC4D09A506}"/>
                    </a:ext>
                  </a:extLst>
                </p14:cNvPr>
                <p14:cNvContentPartPr/>
                <p14:nvPr/>
              </p14:nvContentPartPr>
              <p14:xfrm rot="2865977">
                <a:off x="3549321" y="2445775"/>
                <a:ext cx="384120" cy="162720"/>
              </p14:xfrm>
            </p:contentPart>
          </mc:Choice>
          <mc:Fallback>
            <p:pic>
              <p:nvPicPr>
                <p:cNvPr id="31" name="Ink 30">
                  <a:extLst>
                    <a:ext uri="{FF2B5EF4-FFF2-40B4-BE49-F238E27FC236}">
                      <a16:creationId xmlns:a16="http://schemas.microsoft.com/office/drawing/2014/main" id="{724B8D02-1333-B961-393D-EDAC4D09A506}"/>
                    </a:ext>
                  </a:extLst>
                </p:cNvPr>
                <p:cNvPicPr/>
                <p:nvPr/>
              </p:nvPicPr>
              <p:blipFill>
                <a:blip r:embed="rId7"/>
                <a:stretch>
                  <a:fillRect/>
                </a:stretch>
              </p:blipFill>
              <p:spPr>
                <a:xfrm rot="2865977">
                  <a:off x="3531321" y="2427775"/>
                  <a:ext cx="419760" cy="198360"/>
                </a:xfrm>
                <a:prstGeom prst="rect">
                  <a:avLst/>
                </a:prstGeom>
              </p:spPr>
            </p:pic>
          </mc:Fallback>
        </mc:AlternateContent>
      </p:grpSp>
      <p:sp>
        <p:nvSpPr>
          <p:cNvPr id="33" name="Right Brace 32">
            <a:extLst>
              <a:ext uri="{FF2B5EF4-FFF2-40B4-BE49-F238E27FC236}">
                <a16:creationId xmlns:a16="http://schemas.microsoft.com/office/drawing/2014/main" id="{972946EC-9FDC-7748-630F-369F9DF82793}"/>
              </a:ext>
            </a:extLst>
          </p:cNvPr>
          <p:cNvSpPr/>
          <p:nvPr/>
        </p:nvSpPr>
        <p:spPr>
          <a:xfrm>
            <a:off x="7007350" y="2623142"/>
            <a:ext cx="534973" cy="2074819"/>
          </a:xfrm>
          <a:prstGeom prst="rightBrace">
            <a:avLst>
              <a:gd name="adj1" fmla="val 52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9F643273-8441-E2EB-A51F-6B08B9AEE2E2}"/>
              </a:ext>
            </a:extLst>
          </p:cNvPr>
          <p:cNvSpPr/>
          <p:nvPr/>
        </p:nvSpPr>
        <p:spPr>
          <a:xfrm rot="5400000">
            <a:off x="5957730" y="4448367"/>
            <a:ext cx="257670" cy="1241336"/>
          </a:xfrm>
          <a:prstGeom prst="rightBrace">
            <a:avLst>
              <a:gd name="adj1" fmla="val 52333"/>
              <a:gd name="adj2" fmla="val 492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980D5224-1B96-BE67-A28E-F25FE613A64C}"/>
              </a:ext>
            </a:extLst>
          </p:cNvPr>
          <p:cNvSpPr/>
          <p:nvPr/>
        </p:nvSpPr>
        <p:spPr>
          <a:xfrm rot="16200000">
            <a:off x="6036998" y="2167629"/>
            <a:ext cx="118003" cy="469471"/>
          </a:xfrm>
          <a:prstGeom prst="rightBrace">
            <a:avLst>
              <a:gd name="adj1" fmla="val 52333"/>
              <a:gd name="adj2" fmla="val 492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6F40488E-DF54-D499-7FBA-9EA93ECC406A}"/>
                  </a:ext>
                </a:extLst>
              </p:cNvPr>
              <p:cNvSpPr txBox="1"/>
              <p:nvPr/>
            </p:nvSpPr>
            <p:spPr>
              <a:xfrm>
                <a:off x="7577958" y="3496376"/>
                <a:ext cx="1650260"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𝑓𝑙𝑎𝑟𝑒</m:t>
                          </m:r>
                        </m:sub>
                      </m:sSub>
                      <m:r>
                        <a:rPr lang="en-US" b="0" i="1" smtClean="0">
                          <a:latin typeface="Cambria Math" panose="02040503050406030204" pitchFamily="18" charset="0"/>
                        </a:rPr>
                        <m:t>=4.76 </m:t>
                      </m:r>
                      <m:r>
                        <a:rPr lang="en-US" b="0" i="1" smtClean="0">
                          <a:latin typeface="Cambria Math" panose="02040503050406030204" pitchFamily="18" charset="0"/>
                        </a:rPr>
                        <m:t>𝑚</m:t>
                      </m:r>
                    </m:oMath>
                  </m:oMathPara>
                </a14:m>
                <a:endParaRPr lang="en-US" dirty="0"/>
              </a:p>
            </p:txBody>
          </p:sp>
        </mc:Choice>
        <mc:Fallback>
          <p:sp>
            <p:nvSpPr>
              <p:cNvPr id="36" name="TextBox 35">
                <a:extLst>
                  <a:ext uri="{FF2B5EF4-FFF2-40B4-BE49-F238E27FC236}">
                    <a16:creationId xmlns:a16="http://schemas.microsoft.com/office/drawing/2014/main" id="{6F40488E-DF54-D499-7FBA-9EA93ECC406A}"/>
                  </a:ext>
                </a:extLst>
              </p:cNvPr>
              <p:cNvSpPr txBox="1">
                <a:spLocks noRot="1" noChangeAspect="1" noMove="1" noResize="1" noEditPoints="1" noAdjustHandles="1" noChangeArrowheads="1" noChangeShapeType="1" noTextEdit="1"/>
              </p:cNvSpPr>
              <p:nvPr/>
            </p:nvSpPr>
            <p:spPr>
              <a:xfrm>
                <a:off x="7577958" y="3496376"/>
                <a:ext cx="1650260" cy="299249"/>
              </a:xfrm>
              <a:prstGeom prst="rect">
                <a:avLst/>
              </a:prstGeom>
              <a:blipFill>
                <a:blip r:embed="rId9"/>
                <a:stretch>
                  <a:fillRect l="-2583" r="-1107"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EC46436-DC67-AF9E-EB07-6342EDB17C5A}"/>
                  </a:ext>
                </a:extLst>
              </p:cNvPr>
              <p:cNvSpPr txBox="1"/>
              <p:nvPr/>
            </p:nvSpPr>
            <p:spPr>
              <a:xfrm>
                <a:off x="5859092" y="2000341"/>
                <a:ext cx="1810560"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𝑁𝐷</m:t>
                          </m:r>
                        </m:e>
                        <m:sub>
                          <m:r>
                            <a:rPr lang="en-US" b="0" i="1" smtClean="0">
                              <a:latin typeface="Cambria Math" panose="02040503050406030204" pitchFamily="18" charset="0"/>
                            </a:rPr>
                            <m:t>𝑓𝑙𝑎𝑟𝑒</m:t>
                          </m:r>
                        </m:sub>
                      </m:sSub>
                      <m:r>
                        <a:rPr lang="en-US" b="0" i="1" smtClean="0">
                          <a:latin typeface="Cambria Math" panose="02040503050406030204" pitchFamily="18" charset="0"/>
                        </a:rPr>
                        <m:t>=1.19 </m:t>
                      </m:r>
                      <m:r>
                        <a:rPr lang="en-US" b="0" i="1" smtClean="0">
                          <a:latin typeface="Cambria Math" panose="02040503050406030204" pitchFamily="18" charset="0"/>
                        </a:rPr>
                        <m:t>𝑚</m:t>
                      </m:r>
                    </m:oMath>
                  </m:oMathPara>
                </a14:m>
                <a:endParaRPr lang="en-US" dirty="0"/>
              </a:p>
            </p:txBody>
          </p:sp>
        </mc:Choice>
        <mc:Fallback>
          <p:sp>
            <p:nvSpPr>
              <p:cNvPr id="37" name="TextBox 36">
                <a:extLst>
                  <a:ext uri="{FF2B5EF4-FFF2-40B4-BE49-F238E27FC236}">
                    <a16:creationId xmlns:a16="http://schemas.microsoft.com/office/drawing/2014/main" id="{6EC46436-DC67-AF9E-EB07-6342EDB17C5A}"/>
                  </a:ext>
                </a:extLst>
              </p:cNvPr>
              <p:cNvSpPr txBox="1">
                <a:spLocks noRot="1" noChangeAspect="1" noMove="1" noResize="1" noEditPoints="1" noAdjustHandles="1" noChangeArrowheads="1" noChangeShapeType="1" noTextEdit="1"/>
              </p:cNvSpPr>
              <p:nvPr/>
            </p:nvSpPr>
            <p:spPr>
              <a:xfrm>
                <a:off x="5859092" y="2000341"/>
                <a:ext cx="1810560" cy="299249"/>
              </a:xfrm>
              <a:prstGeom prst="rect">
                <a:avLst/>
              </a:prstGeom>
              <a:blipFill>
                <a:blip r:embed="rId10"/>
                <a:stretch>
                  <a:fillRect l="-2020" r="-1010"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E97C4F3D-06A5-A2AF-B247-01BB6DBB48D4}"/>
                  </a:ext>
                </a:extLst>
              </p:cNvPr>
              <p:cNvSpPr txBox="1"/>
              <p:nvPr/>
            </p:nvSpPr>
            <p:spPr>
              <a:xfrm>
                <a:off x="5808365" y="5276847"/>
                <a:ext cx="1797736"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𝑂𝐷</m:t>
                          </m:r>
                        </m:e>
                        <m:sub>
                          <m:r>
                            <a:rPr lang="en-US" b="0" i="1" smtClean="0">
                              <a:latin typeface="Cambria Math" panose="02040503050406030204" pitchFamily="18" charset="0"/>
                            </a:rPr>
                            <m:t>𝑓𝑙𝑎𝑟𝑒</m:t>
                          </m:r>
                        </m:sub>
                      </m:sSub>
                      <m:r>
                        <a:rPr lang="en-US" b="0" i="1" smtClean="0">
                          <a:latin typeface="Cambria Math" panose="02040503050406030204" pitchFamily="18" charset="0"/>
                        </a:rPr>
                        <m:t>=2.39 </m:t>
                      </m:r>
                      <m:r>
                        <a:rPr lang="en-US" b="0" i="1" smtClean="0">
                          <a:latin typeface="Cambria Math" panose="02040503050406030204" pitchFamily="18" charset="0"/>
                        </a:rPr>
                        <m:t>𝑚</m:t>
                      </m:r>
                    </m:oMath>
                  </m:oMathPara>
                </a14:m>
                <a:endParaRPr lang="en-US" dirty="0"/>
              </a:p>
            </p:txBody>
          </p:sp>
        </mc:Choice>
        <mc:Fallback>
          <p:sp>
            <p:nvSpPr>
              <p:cNvPr id="38" name="TextBox 37">
                <a:extLst>
                  <a:ext uri="{FF2B5EF4-FFF2-40B4-BE49-F238E27FC236}">
                    <a16:creationId xmlns:a16="http://schemas.microsoft.com/office/drawing/2014/main" id="{E97C4F3D-06A5-A2AF-B247-01BB6DBB48D4}"/>
                  </a:ext>
                </a:extLst>
              </p:cNvPr>
              <p:cNvSpPr txBox="1">
                <a:spLocks noRot="1" noChangeAspect="1" noMove="1" noResize="1" noEditPoints="1" noAdjustHandles="1" noChangeArrowheads="1" noChangeShapeType="1" noTextEdit="1"/>
              </p:cNvSpPr>
              <p:nvPr/>
            </p:nvSpPr>
            <p:spPr>
              <a:xfrm>
                <a:off x="5808365" y="5276847"/>
                <a:ext cx="1797736" cy="299249"/>
              </a:xfrm>
              <a:prstGeom prst="rect">
                <a:avLst/>
              </a:prstGeom>
              <a:blipFill>
                <a:blip r:embed="rId11"/>
                <a:stretch>
                  <a:fillRect l="-2373" r="-1017"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79F7E220-3DE7-2356-45BD-5050B2E5D5EA}"/>
                  </a:ext>
                </a:extLst>
              </p:cNvPr>
              <p:cNvSpPr txBox="1"/>
              <p:nvPr/>
            </p:nvSpPr>
            <p:spPr>
              <a:xfrm>
                <a:off x="888733" y="3729311"/>
                <a:ext cx="35585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rPr>
                        <m:t>M</m:t>
                      </m:r>
                      <m:r>
                        <a:rPr lang="en-US" b="0" i="1" smtClean="0">
                          <a:latin typeface="Cambria Math" panose="02040503050406030204" pitchFamily="18" charset="0"/>
                        </a:rPr>
                        <m:t>𝑎𝑠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𝑠𝑡𝑒𝑒𝑙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𝑠𝑡𝑒𝑒𝑙</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𝑠𝑡𝑒𝑒𝑙</m:t>
                          </m:r>
                        </m:sub>
                      </m:sSub>
                      <m:r>
                        <a:rPr lang="en-US" b="0" i="1" smtClean="0">
                          <a:latin typeface="Cambria Math" panose="02040503050406030204" pitchFamily="18" charset="0"/>
                        </a:rPr>
                        <m:t>=1239 </m:t>
                      </m:r>
                      <m:r>
                        <a:rPr lang="en-US" b="0" i="1" smtClean="0">
                          <a:latin typeface="Cambria Math" panose="02040503050406030204" pitchFamily="18" charset="0"/>
                        </a:rPr>
                        <m:t>𝑘𝑔</m:t>
                      </m:r>
                      <m:r>
                        <a:rPr lang="en-US" b="0" i="1" smtClean="0">
                          <a:latin typeface="Cambria Math" panose="02040503050406030204" pitchFamily="18" charset="0"/>
                        </a:rPr>
                        <m:t> </m:t>
                      </m:r>
                    </m:oMath>
                  </m:oMathPara>
                </a14:m>
                <a:endParaRPr lang="en-US" dirty="0"/>
              </a:p>
            </p:txBody>
          </p:sp>
        </mc:Choice>
        <mc:Fallback>
          <p:sp>
            <p:nvSpPr>
              <p:cNvPr id="39" name="TextBox 38">
                <a:extLst>
                  <a:ext uri="{FF2B5EF4-FFF2-40B4-BE49-F238E27FC236}">
                    <a16:creationId xmlns:a16="http://schemas.microsoft.com/office/drawing/2014/main" id="{79F7E220-3DE7-2356-45BD-5050B2E5D5EA}"/>
                  </a:ext>
                </a:extLst>
              </p:cNvPr>
              <p:cNvSpPr txBox="1">
                <a:spLocks noRot="1" noChangeAspect="1" noMove="1" noResize="1" noEditPoints="1" noAdjustHandles="1" noChangeArrowheads="1" noChangeShapeType="1" noTextEdit="1"/>
              </p:cNvSpPr>
              <p:nvPr/>
            </p:nvSpPr>
            <p:spPr>
              <a:xfrm>
                <a:off x="888733" y="3729311"/>
                <a:ext cx="3558538" cy="276999"/>
              </a:xfrm>
              <a:prstGeom prst="rect">
                <a:avLst/>
              </a:prstGeom>
              <a:blipFill>
                <a:blip r:embed="rId12"/>
                <a:stretch>
                  <a:fillRect l="-1027" r="-342"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753AEFB3-74DB-CAA3-FD93-EDC1F31DDACC}"/>
                  </a:ext>
                </a:extLst>
              </p:cNvPr>
              <p:cNvSpPr txBox="1"/>
              <p:nvPr/>
            </p:nvSpPr>
            <p:spPr>
              <a:xfrm>
                <a:off x="888733" y="3436568"/>
                <a:ext cx="176650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=$7.71/</m:t>
                      </m:r>
                      <m:r>
                        <a:rPr lang="en-US" b="0" i="1" smtClean="0">
                          <a:latin typeface="Cambria Math" panose="02040503050406030204" pitchFamily="18" charset="0"/>
                        </a:rPr>
                        <m:t>𝑘𝑔</m:t>
                      </m:r>
                    </m:oMath>
                  </m:oMathPara>
                </a14:m>
                <a:endParaRPr lang="en-US" dirty="0"/>
              </a:p>
            </p:txBody>
          </p:sp>
        </mc:Choice>
        <mc:Fallback>
          <p:sp>
            <p:nvSpPr>
              <p:cNvPr id="40" name="TextBox 39">
                <a:extLst>
                  <a:ext uri="{FF2B5EF4-FFF2-40B4-BE49-F238E27FC236}">
                    <a16:creationId xmlns:a16="http://schemas.microsoft.com/office/drawing/2014/main" id="{753AEFB3-74DB-CAA3-FD93-EDC1F31DDACC}"/>
                  </a:ext>
                </a:extLst>
              </p:cNvPr>
              <p:cNvSpPr txBox="1">
                <a:spLocks noRot="1" noChangeAspect="1" noMove="1" noResize="1" noEditPoints="1" noAdjustHandles="1" noChangeArrowheads="1" noChangeShapeType="1" noTextEdit="1"/>
              </p:cNvSpPr>
              <p:nvPr/>
            </p:nvSpPr>
            <p:spPr>
              <a:xfrm>
                <a:off x="888733" y="3436568"/>
                <a:ext cx="1766509" cy="276999"/>
              </a:xfrm>
              <a:prstGeom prst="rect">
                <a:avLst/>
              </a:prstGeom>
              <a:blipFill>
                <a:blip r:embed="rId13"/>
                <a:stretch>
                  <a:fillRect l="-2414" t="-4444" r="-3793"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C95B5A1-D40B-C08E-C530-0A9EC81079D2}"/>
                  </a:ext>
                </a:extLst>
              </p:cNvPr>
              <p:cNvSpPr txBox="1"/>
              <p:nvPr/>
            </p:nvSpPr>
            <p:spPr>
              <a:xfrm>
                <a:off x="888733" y="4088588"/>
                <a:ext cx="20728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𝐶𝑜𝑠𝑡</m:t>
                      </m:r>
                      <m:r>
                        <a:rPr lang="en-US" b="0" i="1" smtClean="0">
                          <a:latin typeface="Cambria Math" panose="02040503050406030204" pitchFamily="18" charset="0"/>
                        </a:rPr>
                        <m:t>=$9563</m:t>
                      </m:r>
                    </m:oMath>
                  </m:oMathPara>
                </a14:m>
                <a:endParaRPr lang="en-US" dirty="0"/>
              </a:p>
            </p:txBody>
          </p:sp>
        </mc:Choice>
        <mc:Fallback>
          <p:sp>
            <p:nvSpPr>
              <p:cNvPr id="41" name="TextBox 40">
                <a:extLst>
                  <a:ext uri="{FF2B5EF4-FFF2-40B4-BE49-F238E27FC236}">
                    <a16:creationId xmlns:a16="http://schemas.microsoft.com/office/drawing/2014/main" id="{4C95B5A1-D40B-C08E-C530-0A9EC81079D2}"/>
                  </a:ext>
                </a:extLst>
              </p:cNvPr>
              <p:cNvSpPr txBox="1">
                <a:spLocks noRot="1" noChangeAspect="1" noMove="1" noResize="1" noEditPoints="1" noAdjustHandles="1" noChangeArrowheads="1" noChangeShapeType="1" noTextEdit="1"/>
              </p:cNvSpPr>
              <p:nvPr/>
            </p:nvSpPr>
            <p:spPr>
              <a:xfrm>
                <a:off x="888733" y="4088588"/>
                <a:ext cx="2072812" cy="276999"/>
              </a:xfrm>
              <a:prstGeom prst="rect">
                <a:avLst/>
              </a:prstGeom>
              <a:blipFill>
                <a:blip r:embed="rId14"/>
                <a:stretch>
                  <a:fillRect l="-2059" t="-4444" r="-2941" b="-20000"/>
                </a:stretch>
              </a:blipFill>
            </p:spPr>
            <p:txBody>
              <a:bodyPr/>
              <a:lstStyle/>
              <a:p>
                <a:r>
                  <a:rPr lang="en-US">
                    <a:noFill/>
                  </a:rPr>
                  <a:t> </a:t>
                </a:r>
              </a:p>
            </p:txBody>
          </p:sp>
        </mc:Fallback>
      </mc:AlternateContent>
    </p:spTree>
    <p:extLst>
      <p:ext uri="{BB962C8B-B14F-4D97-AF65-F5344CB8AC3E}">
        <p14:creationId xmlns:p14="http://schemas.microsoft.com/office/powerpoint/2010/main" val="423887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66B21-1512-A04B-ABD7-EA9443A43F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452C37-FFB9-D999-E139-94D39916F266}"/>
              </a:ext>
            </a:extLst>
          </p:cNvPr>
          <p:cNvSpPr>
            <a:spLocks noGrp="1"/>
          </p:cNvSpPr>
          <p:nvPr>
            <p:ph type="title"/>
          </p:nvPr>
        </p:nvSpPr>
        <p:spPr>
          <a:xfrm>
            <a:off x="609600" y="2101850"/>
            <a:ext cx="10972800" cy="654050"/>
          </a:xfrm>
        </p:spPr>
        <p:txBody>
          <a:bodyPr anchor="ctr"/>
          <a:lstStyle/>
          <a:p>
            <a:r>
              <a:rPr lang="en-US" dirty="0"/>
              <a:t>Premixed Flame Approximations</a:t>
            </a:r>
          </a:p>
        </p:txBody>
      </p:sp>
    </p:spTree>
    <p:extLst>
      <p:ext uri="{BB962C8B-B14F-4D97-AF65-F5344CB8AC3E}">
        <p14:creationId xmlns:p14="http://schemas.microsoft.com/office/powerpoint/2010/main" val="420337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E3387-81C3-C1F9-6D2A-C29DE21B0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60E39-4856-1A60-E503-253999B84719}"/>
              </a:ext>
            </a:extLst>
          </p:cNvPr>
          <p:cNvSpPr>
            <a:spLocks noGrp="1"/>
          </p:cNvSpPr>
          <p:nvPr>
            <p:ph type="title"/>
          </p:nvPr>
        </p:nvSpPr>
        <p:spPr/>
        <p:txBody>
          <a:bodyPr/>
          <a:lstStyle/>
          <a:p>
            <a:r>
              <a:rPr lang="en-US" dirty="0"/>
              <a:t>Premixed Flame Temp Comparison</a:t>
            </a:r>
          </a:p>
        </p:txBody>
      </p:sp>
      <p:sp>
        <p:nvSpPr>
          <p:cNvPr id="3" name="Content Placeholder 2">
            <a:extLst>
              <a:ext uri="{FF2B5EF4-FFF2-40B4-BE49-F238E27FC236}">
                <a16:creationId xmlns:a16="http://schemas.microsoft.com/office/drawing/2014/main" id="{5DB48D4D-0C5A-C9C9-1FFE-ED28EAF8D804}"/>
              </a:ext>
            </a:extLst>
          </p:cNvPr>
          <p:cNvSpPr>
            <a:spLocks noGrp="1"/>
          </p:cNvSpPr>
          <p:nvPr>
            <p:ph idx="1"/>
          </p:nvPr>
        </p:nvSpPr>
        <p:spPr>
          <a:xfrm>
            <a:off x="330467" y="1058978"/>
            <a:ext cx="10972800" cy="4874797"/>
          </a:xfrm>
        </p:spPr>
        <p:txBody>
          <a:bodyPr>
            <a:normAutofit fontScale="70000" lnSpcReduction="20000"/>
          </a:bodyPr>
          <a:lstStyle/>
          <a:p>
            <a:r>
              <a:rPr lang="en-US" sz="2800" dirty="0">
                <a:latin typeface="+mj-lt"/>
              </a:rPr>
              <a:t>The temp in the flame should be lower than the reactor due to gas transport estimated in the flame model.</a:t>
            </a:r>
          </a:p>
          <a:p>
            <a:r>
              <a:rPr lang="en-US" sz="2800" dirty="0">
                <a:latin typeface="+mj-lt"/>
              </a:rPr>
              <a:t>The flame is one dimensional.</a:t>
            </a: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r>
              <a:rPr lang="en-US" sz="2800" dirty="0">
                <a:latin typeface="+mj-lt"/>
              </a:rPr>
              <a:t>The temp in the flame is lower than the temp in the reactor approximation, corroborating that gas transport energy methods will result in lower temp combustion. </a:t>
            </a:r>
          </a:p>
          <a:p>
            <a:r>
              <a:rPr lang="en-US" sz="2800" dirty="0">
                <a:latin typeface="+mj-lt"/>
              </a:rPr>
              <a:t>Molecules take time to travel, collide, and react within the flame chamber vs. the reactor simulating an entirely ideal gas within a perfectly mixed reservoir.</a:t>
            </a:r>
          </a:p>
        </p:txBody>
      </p:sp>
      <p:pic>
        <p:nvPicPr>
          <p:cNvPr id="5" name="Picture 4">
            <a:extLst>
              <a:ext uri="{FF2B5EF4-FFF2-40B4-BE49-F238E27FC236}">
                <a16:creationId xmlns:a16="http://schemas.microsoft.com/office/drawing/2014/main" id="{83D2178F-ACAF-ED21-5880-8965CE7C6713}"/>
              </a:ext>
            </a:extLst>
          </p:cNvPr>
          <p:cNvPicPr>
            <a:picLocks noChangeAspect="1"/>
          </p:cNvPicPr>
          <p:nvPr/>
        </p:nvPicPr>
        <p:blipFill>
          <a:blip r:embed="rId2"/>
          <a:stretch>
            <a:fillRect/>
          </a:stretch>
        </p:blipFill>
        <p:spPr>
          <a:xfrm>
            <a:off x="6662157" y="2264759"/>
            <a:ext cx="4330307" cy="2328482"/>
          </a:xfrm>
          <a:prstGeom prst="rect">
            <a:avLst/>
          </a:prstGeom>
        </p:spPr>
      </p:pic>
      <p:pic>
        <p:nvPicPr>
          <p:cNvPr id="4" name="Picture 3">
            <a:extLst>
              <a:ext uri="{FF2B5EF4-FFF2-40B4-BE49-F238E27FC236}">
                <a16:creationId xmlns:a16="http://schemas.microsoft.com/office/drawing/2014/main" id="{E72AA3AC-9C16-D80E-0DC3-2427E0837F32}"/>
              </a:ext>
            </a:extLst>
          </p:cNvPr>
          <p:cNvPicPr>
            <a:picLocks noChangeAspect="1"/>
          </p:cNvPicPr>
          <p:nvPr/>
        </p:nvPicPr>
        <p:blipFill>
          <a:blip r:embed="rId3"/>
          <a:stretch>
            <a:fillRect/>
          </a:stretch>
        </p:blipFill>
        <p:spPr>
          <a:xfrm>
            <a:off x="1974827" y="2264759"/>
            <a:ext cx="4376528" cy="2328482"/>
          </a:xfrm>
          <a:prstGeom prst="rect">
            <a:avLst/>
          </a:prstGeom>
        </p:spPr>
      </p:pic>
      <p:sp>
        <p:nvSpPr>
          <p:cNvPr id="8" name="TextBox 7">
            <a:extLst>
              <a:ext uri="{FF2B5EF4-FFF2-40B4-BE49-F238E27FC236}">
                <a16:creationId xmlns:a16="http://schemas.microsoft.com/office/drawing/2014/main" id="{18ECD77B-830D-2C86-6B4E-BD0B1C3400BA}"/>
              </a:ext>
            </a:extLst>
          </p:cNvPr>
          <p:cNvSpPr txBox="1"/>
          <p:nvPr/>
        </p:nvSpPr>
        <p:spPr>
          <a:xfrm>
            <a:off x="3474850" y="1895427"/>
            <a:ext cx="1551709" cy="369332"/>
          </a:xfrm>
          <a:prstGeom prst="rect">
            <a:avLst/>
          </a:prstGeom>
          <a:noFill/>
        </p:spPr>
        <p:txBody>
          <a:bodyPr wrap="square" rtlCol="0">
            <a:spAutoFit/>
          </a:bodyPr>
          <a:lstStyle/>
          <a:p>
            <a:r>
              <a:rPr lang="en-US" u="sng" dirty="0"/>
              <a:t>REACTOR</a:t>
            </a:r>
          </a:p>
        </p:txBody>
      </p:sp>
      <p:sp>
        <p:nvSpPr>
          <p:cNvPr id="10" name="TextBox 9">
            <a:extLst>
              <a:ext uri="{FF2B5EF4-FFF2-40B4-BE49-F238E27FC236}">
                <a16:creationId xmlns:a16="http://schemas.microsoft.com/office/drawing/2014/main" id="{899DD55A-6621-13CA-EE7F-ABE030AFDB77}"/>
              </a:ext>
            </a:extLst>
          </p:cNvPr>
          <p:cNvSpPr txBox="1"/>
          <p:nvPr/>
        </p:nvSpPr>
        <p:spPr>
          <a:xfrm>
            <a:off x="8381645" y="1895427"/>
            <a:ext cx="1551709" cy="369332"/>
          </a:xfrm>
          <a:prstGeom prst="rect">
            <a:avLst/>
          </a:prstGeom>
          <a:noFill/>
        </p:spPr>
        <p:txBody>
          <a:bodyPr wrap="square" rtlCol="0">
            <a:spAutoFit/>
          </a:bodyPr>
          <a:lstStyle/>
          <a:p>
            <a:r>
              <a:rPr lang="en-US" u="sng" dirty="0"/>
              <a:t>FLAME</a:t>
            </a:r>
          </a:p>
        </p:txBody>
      </p:sp>
    </p:spTree>
    <p:extLst>
      <p:ext uri="{BB962C8B-B14F-4D97-AF65-F5344CB8AC3E}">
        <p14:creationId xmlns:p14="http://schemas.microsoft.com/office/powerpoint/2010/main" val="242731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8C540-7119-EB51-EEFB-F4CACD92C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98755-027A-0AE4-AC23-47BC5BDDA080}"/>
              </a:ext>
            </a:extLst>
          </p:cNvPr>
          <p:cNvSpPr>
            <a:spLocks noGrp="1"/>
          </p:cNvSpPr>
          <p:nvPr>
            <p:ph type="title"/>
          </p:nvPr>
        </p:nvSpPr>
        <p:spPr/>
        <p:txBody>
          <a:bodyPr/>
          <a:lstStyle/>
          <a:p>
            <a:r>
              <a:rPr lang="en-US" dirty="0"/>
              <a:t>Premixed Flame Concentrations</a:t>
            </a:r>
          </a:p>
        </p:txBody>
      </p:sp>
      <p:sp>
        <p:nvSpPr>
          <p:cNvPr id="3" name="Content Placeholder 2">
            <a:extLst>
              <a:ext uri="{FF2B5EF4-FFF2-40B4-BE49-F238E27FC236}">
                <a16:creationId xmlns:a16="http://schemas.microsoft.com/office/drawing/2014/main" id="{D6E68955-89EF-428D-DE9C-D59D0D5275B8}"/>
              </a:ext>
            </a:extLst>
          </p:cNvPr>
          <p:cNvSpPr>
            <a:spLocks noGrp="1"/>
          </p:cNvSpPr>
          <p:nvPr>
            <p:ph idx="1"/>
          </p:nvPr>
        </p:nvSpPr>
        <p:spPr>
          <a:xfrm>
            <a:off x="330467" y="1058978"/>
            <a:ext cx="10972800" cy="5312325"/>
          </a:xfrm>
        </p:spPr>
        <p:txBody>
          <a:bodyPr>
            <a:normAutofit/>
          </a:bodyPr>
          <a:lstStyle/>
          <a:p>
            <a:r>
              <a:rPr lang="en-US" sz="2800" dirty="0">
                <a:latin typeface="+mj-lt"/>
              </a:rPr>
              <a:t>H20, NO, O2 upstream and downstream of flame</a:t>
            </a:r>
            <a:br>
              <a:rPr lang="en-US" sz="2800" dirty="0">
                <a:latin typeface="+mj-lt"/>
              </a:rPr>
            </a:b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r>
              <a:rPr lang="en-US" sz="2400" dirty="0">
                <a:latin typeface="+mj-lt"/>
              </a:rPr>
              <a:t>This O2 depletion makes more sense than the reactor result, as the fuel lean mixture should combust and consume a portion of the O2 over the length of the flame. The NO concentration (which is approximated as total NOx) barely reaches 1ppm at the end of the flame length</a:t>
            </a:r>
          </a:p>
        </p:txBody>
      </p:sp>
      <p:pic>
        <p:nvPicPr>
          <p:cNvPr id="9" name="Picture 8">
            <a:extLst>
              <a:ext uri="{FF2B5EF4-FFF2-40B4-BE49-F238E27FC236}">
                <a16:creationId xmlns:a16="http://schemas.microsoft.com/office/drawing/2014/main" id="{7EAEE7B2-F889-93C5-22D2-3771EE6C929F}"/>
              </a:ext>
            </a:extLst>
          </p:cNvPr>
          <p:cNvPicPr>
            <a:picLocks noChangeAspect="1"/>
          </p:cNvPicPr>
          <p:nvPr/>
        </p:nvPicPr>
        <p:blipFill>
          <a:blip r:embed="rId2"/>
          <a:stretch>
            <a:fillRect/>
          </a:stretch>
        </p:blipFill>
        <p:spPr>
          <a:xfrm>
            <a:off x="3853777" y="1630871"/>
            <a:ext cx="3926179" cy="2249290"/>
          </a:xfrm>
          <a:prstGeom prst="rect">
            <a:avLst/>
          </a:prstGeom>
        </p:spPr>
      </p:pic>
      <p:pic>
        <p:nvPicPr>
          <p:cNvPr id="11" name="Picture 10">
            <a:extLst>
              <a:ext uri="{FF2B5EF4-FFF2-40B4-BE49-F238E27FC236}">
                <a16:creationId xmlns:a16="http://schemas.microsoft.com/office/drawing/2014/main" id="{3F1A12E3-1764-F323-7E5E-3C0F37D5C99B}"/>
              </a:ext>
            </a:extLst>
          </p:cNvPr>
          <p:cNvPicPr>
            <a:picLocks noChangeAspect="1"/>
          </p:cNvPicPr>
          <p:nvPr/>
        </p:nvPicPr>
        <p:blipFill>
          <a:blip r:embed="rId3"/>
          <a:stretch>
            <a:fillRect/>
          </a:stretch>
        </p:blipFill>
        <p:spPr>
          <a:xfrm>
            <a:off x="171720" y="1630871"/>
            <a:ext cx="3682057" cy="2249290"/>
          </a:xfrm>
          <a:prstGeom prst="rect">
            <a:avLst/>
          </a:prstGeom>
        </p:spPr>
      </p:pic>
      <p:pic>
        <p:nvPicPr>
          <p:cNvPr id="15" name="Picture 14">
            <a:extLst>
              <a:ext uri="{FF2B5EF4-FFF2-40B4-BE49-F238E27FC236}">
                <a16:creationId xmlns:a16="http://schemas.microsoft.com/office/drawing/2014/main" id="{5F375189-D520-C0A1-4D16-9B637F8469CE}"/>
              </a:ext>
            </a:extLst>
          </p:cNvPr>
          <p:cNvPicPr>
            <a:picLocks noChangeAspect="1"/>
          </p:cNvPicPr>
          <p:nvPr/>
        </p:nvPicPr>
        <p:blipFill>
          <a:blip r:embed="rId4"/>
          <a:stretch>
            <a:fillRect/>
          </a:stretch>
        </p:blipFill>
        <p:spPr>
          <a:xfrm>
            <a:off x="7779956" y="1630871"/>
            <a:ext cx="3876437" cy="2249290"/>
          </a:xfrm>
          <a:prstGeom prst="rect">
            <a:avLst/>
          </a:prstGeom>
        </p:spPr>
      </p:pic>
    </p:spTree>
    <p:extLst>
      <p:ext uri="{BB962C8B-B14F-4D97-AF65-F5344CB8AC3E}">
        <p14:creationId xmlns:p14="http://schemas.microsoft.com/office/powerpoint/2010/main" val="374825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B59E6-4169-645D-D846-651FE8A66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1DBC4-F526-71A0-3CFC-C51A3AA6F509}"/>
              </a:ext>
            </a:extLst>
          </p:cNvPr>
          <p:cNvSpPr>
            <a:spLocks noGrp="1"/>
          </p:cNvSpPr>
          <p:nvPr>
            <p:ph type="title"/>
          </p:nvPr>
        </p:nvSpPr>
        <p:spPr/>
        <p:txBody>
          <a:bodyPr/>
          <a:lstStyle/>
          <a:p>
            <a:r>
              <a:rPr lang="en-US" dirty="0"/>
              <a:t>Simulation Alterations</a:t>
            </a:r>
          </a:p>
        </p:txBody>
      </p:sp>
      <p:sp>
        <p:nvSpPr>
          <p:cNvPr id="3" name="Content Placeholder 2">
            <a:extLst>
              <a:ext uri="{FF2B5EF4-FFF2-40B4-BE49-F238E27FC236}">
                <a16:creationId xmlns:a16="http://schemas.microsoft.com/office/drawing/2014/main" id="{A1D2C7DE-0251-CDE0-1EF7-668D461BEC1B}"/>
              </a:ext>
            </a:extLst>
          </p:cNvPr>
          <p:cNvSpPr>
            <a:spLocks noGrp="1"/>
          </p:cNvSpPr>
          <p:nvPr>
            <p:ph idx="1"/>
          </p:nvPr>
        </p:nvSpPr>
        <p:spPr>
          <a:xfrm>
            <a:off x="330467" y="991601"/>
            <a:ext cx="10972800" cy="4874797"/>
          </a:xfrm>
        </p:spPr>
        <p:txBody>
          <a:bodyPr>
            <a:normAutofit/>
          </a:bodyPr>
          <a:lstStyle/>
          <a:p>
            <a:r>
              <a:rPr lang="en-US" sz="2400" dirty="0">
                <a:latin typeface="+mj-lt"/>
              </a:rPr>
              <a:t>Premixed free flame simulation should prove higher fidelity and more accurate, as it uses the gas transport mechanisms contained in GRI30 for a 1D flame.</a:t>
            </a:r>
            <a:endParaRPr lang="en-US" sz="2400" u="sng" dirty="0">
              <a:latin typeface="+mj-lt"/>
            </a:endParaRPr>
          </a:p>
          <a:p>
            <a:pPr marL="0" indent="0">
              <a:buNone/>
            </a:pPr>
            <a:endParaRPr lang="en-US" sz="2400" u="sng" dirty="0">
              <a:latin typeface="+mj-lt"/>
            </a:endParaRPr>
          </a:p>
          <a:p>
            <a:r>
              <a:rPr lang="en-US" sz="2400" dirty="0">
                <a:latin typeface="+mj-lt"/>
              </a:rPr>
              <a:t>Equivalence ratio can be increased, as the NOx concentration in the flame is reasonably lower than the WSR simulation. </a:t>
            </a:r>
          </a:p>
          <a:p>
            <a:r>
              <a:rPr lang="en-US" sz="2400" dirty="0">
                <a:latin typeface="+mj-lt"/>
              </a:rPr>
              <a:t>This results in a higher temperature however, so the physical parameters of the flare design shouldn’t change unless the material is proven under the new temperature value.</a:t>
            </a:r>
          </a:p>
        </p:txBody>
      </p:sp>
    </p:spTree>
    <p:extLst>
      <p:ext uri="{BB962C8B-B14F-4D97-AF65-F5344CB8AC3E}">
        <p14:creationId xmlns:p14="http://schemas.microsoft.com/office/powerpoint/2010/main" val="366661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95A1-B672-C6F0-1DB5-F30C306EF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81106D-6ECB-DC1B-1F89-06CDF8DEB184}"/>
              </a:ext>
            </a:extLst>
          </p:cNvPr>
          <p:cNvSpPr>
            <a:spLocks noGrp="1"/>
          </p:cNvSpPr>
          <p:nvPr>
            <p:ph type="title"/>
          </p:nvPr>
        </p:nvSpPr>
        <p:spPr>
          <a:xfrm>
            <a:off x="609600" y="2101850"/>
            <a:ext cx="10972800" cy="654050"/>
          </a:xfrm>
        </p:spPr>
        <p:txBody>
          <a:bodyPr anchor="ctr"/>
          <a:lstStyle/>
          <a:p>
            <a:r>
              <a:rPr lang="en-US" dirty="0"/>
              <a:t>Laminar Diffusion and Turbulent Flames</a:t>
            </a:r>
          </a:p>
        </p:txBody>
      </p:sp>
    </p:spTree>
    <p:extLst>
      <p:ext uri="{BB962C8B-B14F-4D97-AF65-F5344CB8AC3E}">
        <p14:creationId xmlns:p14="http://schemas.microsoft.com/office/powerpoint/2010/main" val="405791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88DDE-1994-F6F6-CB96-E1A9DF859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27CAE-419C-696B-17C1-D510CC90B964}"/>
              </a:ext>
            </a:extLst>
          </p:cNvPr>
          <p:cNvSpPr>
            <a:spLocks noGrp="1"/>
          </p:cNvSpPr>
          <p:nvPr>
            <p:ph type="title"/>
          </p:nvPr>
        </p:nvSpPr>
        <p:spPr/>
        <p:txBody>
          <a:bodyPr/>
          <a:lstStyle/>
          <a:p>
            <a:r>
              <a:rPr lang="en-US" dirty="0"/>
              <a:t>Laminar Diffusion Flame Length</a:t>
            </a:r>
          </a:p>
        </p:txBody>
      </p:sp>
      <p:sp>
        <p:nvSpPr>
          <p:cNvPr id="3" name="Content Placeholder 2">
            <a:extLst>
              <a:ext uri="{FF2B5EF4-FFF2-40B4-BE49-F238E27FC236}">
                <a16:creationId xmlns:a16="http://schemas.microsoft.com/office/drawing/2014/main" id="{CAAEF477-CFE6-F8D1-E97D-3225EF1A2744}"/>
              </a:ext>
            </a:extLst>
          </p:cNvPr>
          <p:cNvSpPr>
            <a:spLocks noGrp="1"/>
          </p:cNvSpPr>
          <p:nvPr>
            <p:ph idx="1"/>
          </p:nvPr>
        </p:nvSpPr>
        <p:spPr>
          <a:xfrm>
            <a:off x="330467" y="1058978"/>
            <a:ext cx="10972800" cy="4874797"/>
          </a:xfrm>
        </p:spPr>
        <p:txBody>
          <a:bodyPr>
            <a:normAutofit fontScale="70000" lnSpcReduction="20000"/>
          </a:bodyPr>
          <a:lstStyle/>
          <a:p>
            <a:pPr marL="0" indent="0">
              <a:buNone/>
            </a:pPr>
            <a:r>
              <a:rPr lang="en-US" sz="2800" u="sng" dirty="0">
                <a:latin typeface="+mj-lt"/>
              </a:rPr>
              <a:t>Approach/conditions</a:t>
            </a:r>
            <a:r>
              <a:rPr lang="en-US" sz="2800" dirty="0">
                <a:latin typeface="+mj-lt"/>
              </a:rPr>
              <a:t>: Roper flame height correlation for a circular port</a:t>
            </a:r>
          </a:p>
          <a:p>
            <a:pPr marL="0" indent="0">
              <a:buNone/>
            </a:pPr>
            <a:endParaRPr lang="en-US" sz="2800" u="sng" dirty="0">
              <a:latin typeface="+mj-lt"/>
            </a:endParaRPr>
          </a:p>
          <a:p>
            <a:pPr marL="0" indent="0">
              <a:buNone/>
            </a:pPr>
            <a:r>
              <a:rPr lang="en-US" sz="2800" u="sng" dirty="0">
                <a:latin typeface="+mj-lt"/>
              </a:rPr>
              <a:t>Result</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r>
              <a:rPr lang="en-US" sz="2800" dirty="0">
                <a:latin typeface="+mj-lt"/>
              </a:rPr>
              <a:t>For a nozzle more than a meter in diameter, this flame height doesn’t seem entirely unreasonable. </a:t>
            </a:r>
          </a:p>
          <a:p>
            <a:r>
              <a:rPr lang="en-US" sz="2800" dirty="0">
                <a:latin typeface="+mj-lt"/>
              </a:rPr>
              <a:t>A laminar diffusion flame should have a longer flame length when compared to a premixed laminar flame as the only method of oxidizer and fuel interaction is diffusion. </a:t>
            </a:r>
          </a:p>
          <a:p>
            <a:r>
              <a:rPr lang="en-US" sz="2800" dirty="0">
                <a:latin typeface="+mj-lt"/>
              </a:rPr>
              <a:t>The gas has more barriers to combusting efficiently, so the flame process is spread over a longer axial distance.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16B3087-3B45-FBAA-C1F8-C46DC0FD4FAD}"/>
                  </a:ext>
                </a:extLst>
              </p:cNvPr>
              <p:cNvSpPr txBox="1"/>
              <p:nvPr/>
            </p:nvSpPr>
            <p:spPr>
              <a:xfrm>
                <a:off x="2186958" y="1701947"/>
                <a:ext cx="3102324" cy="13356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=1330</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𝑓𝑢𝑒𝑙</m:t>
                              </m:r>
                            </m:sub>
                          </m:sSub>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ea typeface="Cambria Math" panose="02040503050406030204" pitchFamily="18" charset="0"/>
                                    </a:rPr>
                                    <m:t>∞</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𝑓𝑙𝑎𝑚𝑒</m:t>
                                  </m:r>
                                </m:sub>
                              </m:sSub>
                            </m:den>
                          </m:f>
                        </m:num>
                        <m:den>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𝑆</m:t>
                              </m:r>
                            </m:den>
                          </m:f>
                          <m:r>
                            <a:rPr lang="en-US" sz="2400" b="0" i="1" smtClean="0">
                              <a:latin typeface="Cambria Math" panose="02040503050406030204" pitchFamily="18" charset="0"/>
                            </a:rPr>
                            <m:t>)</m:t>
                          </m:r>
                        </m:den>
                      </m:f>
                    </m:oMath>
                  </m:oMathPara>
                </a14:m>
                <a:endParaRPr lang="en-US" sz="2400" dirty="0"/>
              </a:p>
            </p:txBody>
          </p:sp>
        </mc:Choice>
        <mc:Fallback>
          <p:sp>
            <p:nvSpPr>
              <p:cNvPr id="4" name="TextBox 3">
                <a:extLst>
                  <a:ext uri="{FF2B5EF4-FFF2-40B4-BE49-F238E27FC236}">
                    <a16:creationId xmlns:a16="http://schemas.microsoft.com/office/drawing/2014/main" id="{416B3087-3B45-FBAA-C1F8-C46DC0FD4FAD}"/>
                  </a:ext>
                </a:extLst>
              </p:cNvPr>
              <p:cNvSpPr txBox="1">
                <a:spLocks noRot="1" noChangeAspect="1" noMove="1" noResize="1" noEditPoints="1" noAdjustHandles="1" noChangeArrowheads="1" noChangeShapeType="1" noTextEdit="1"/>
              </p:cNvSpPr>
              <p:nvPr/>
            </p:nvSpPr>
            <p:spPr>
              <a:xfrm>
                <a:off x="2186958" y="1701947"/>
                <a:ext cx="3102324" cy="133562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572125-8C81-2130-8B8C-68DC19B9283A}"/>
                  </a:ext>
                </a:extLst>
              </p:cNvPr>
              <p:cNvSpPr txBox="1"/>
              <p:nvPr/>
            </p:nvSpPr>
            <p:spPr>
              <a:xfrm>
                <a:off x="6132675" y="1970803"/>
                <a:ext cx="2026196" cy="3989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=101.07 </m:t>
                      </m:r>
                      <m:r>
                        <a:rPr lang="en-US" sz="2400" b="0" i="1" smtClean="0">
                          <a:latin typeface="Cambria Math" panose="02040503050406030204" pitchFamily="18" charset="0"/>
                        </a:rPr>
                        <m:t>𝑚</m:t>
                      </m:r>
                    </m:oMath>
                  </m:oMathPara>
                </a14:m>
                <a:endParaRPr lang="en-US" sz="2400" dirty="0"/>
              </a:p>
            </p:txBody>
          </p:sp>
        </mc:Choice>
        <mc:Fallback>
          <p:sp>
            <p:nvSpPr>
              <p:cNvPr id="5" name="TextBox 4">
                <a:extLst>
                  <a:ext uri="{FF2B5EF4-FFF2-40B4-BE49-F238E27FC236}">
                    <a16:creationId xmlns:a16="http://schemas.microsoft.com/office/drawing/2014/main" id="{85572125-8C81-2130-8B8C-68DC19B9283A}"/>
                  </a:ext>
                </a:extLst>
              </p:cNvPr>
              <p:cNvSpPr txBox="1">
                <a:spLocks noRot="1" noChangeAspect="1" noMove="1" noResize="1" noEditPoints="1" noAdjustHandles="1" noChangeArrowheads="1" noChangeShapeType="1" noTextEdit="1"/>
              </p:cNvSpPr>
              <p:nvPr/>
            </p:nvSpPr>
            <p:spPr>
              <a:xfrm>
                <a:off x="6132675" y="1970803"/>
                <a:ext cx="2026196" cy="398955"/>
              </a:xfrm>
              <a:prstGeom prst="rect">
                <a:avLst/>
              </a:prstGeom>
              <a:blipFill>
                <a:blip r:embed="rId3"/>
                <a:stretch>
                  <a:fillRect l="-2711" r="-1506" b="-25758"/>
                </a:stretch>
              </a:blipFill>
            </p:spPr>
            <p:txBody>
              <a:bodyPr/>
              <a:lstStyle/>
              <a:p>
                <a:r>
                  <a:rPr lang="en-US">
                    <a:noFill/>
                  </a:rPr>
                  <a:t> </a:t>
                </a:r>
              </a:p>
            </p:txBody>
          </p:sp>
        </mc:Fallback>
      </mc:AlternateContent>
    </p:spTree>
    <p:extLst>
      <p:ext uri="{BB962C8B-B14F-4D97-AF65-F5344CB8AC3E}">
        <p14:creationId xmlns:p14="http://schemas.microsoft.com/office/powerpoint/2010/main" val="335952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3B112-DEA1-2574-1971-D06DBCBFC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06A1F-F614-3FCB-3C23-FAF57406A6C4}"/>
              </a:ext>
            </a:extLst>
          </p:cNvPr>
          <p:cNvSpPr>
            <a:spLocks noGrp="1"/>
          </p:cNvSpPr>
          <p:nvPr>
            <p:ph type="title"/>
          </p:nvPr>
        </p:nvSpPr>
        <p:spPr/>
        <p:txBody>
          <a:bodyPr/>
          <a:lstStyle/>
          <a:p>
            <a:r>
              <a:rPr lang="en-US" dirty="0"/>
              <a:t>Turbulent Premixed Flame</a:t>
            </a:r>
          </a:p>
        </p:txBody>
      </p:sp>
      <p:sp>
        <p:nvSpPr>
          <p:cNvPr id="3" name="Content Placeholder 2">
            <a:extLst>
              <a:ext uri="{FF2B5EF4-FFF2-40B4-BE49-F238E27FC236}">
                <a16:creationId xmlns:a16="http://schemas.microsoft.com/office/drawing/2014/main" id="{0F8AD4E4-1E89-5154-65E1-14DFDEC53C2A}"/>
              </a:ext>
            </a:extLst>
          </p:cNvPr>
          <p:cNvSpPr>
            <a:spLocks noGrp="1"/>
          </p:cNvSpPr>
          <p:nvPr>
            <p:ph idx="1"/>
          </p:nvPr>
        </p:nvSpPr>
        <p:spPr>
          <a:xfrm>
            <a:off x="330467" y="1058978"/>
            <a:ext cx="10972800" cy="4874797"/>
          </a:xfrm>
        </p:spPr>
        <p:txBody>
          <a:bodyPr>
            <a:normAutofit fontScale="85000" lnSpcReduction="20000"/>
          </a:bodyPr>
          <a:lstStyle/>
          <a:p>
            <a:pPr marL="0" indent="0">
              <a:buNone/>
            </a:pPr>
            <a:r>
              <a:rPr lang="en-US" sz="2800" u="sng" dirty="0">
                <a:latin typeface="+mj-lt"/>
              </a:rPr>
              <a:t>Hypothesis or Goal:</a:t>
            </a:r>
            <a:r>
              <a:rPr lang="en-US" sz="2800" dirty="0">
                <a:latin typeface="+mj-lt"/>
              </a:rPr>
              <a:t> Turbulent premixed flame should be advantageous in destruction efficiency.</a:t>
            </a:r>
            <a:br>
              <a:rPr lang="en-US" sz="2800" dirty="0">
                <a:latin typeface="+mj-lt"/>
              </a:rPr>
            </a:b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 </a:t>
            </a:r>
          </a:p>
          <a:p>
            <a:r>
              <a:rPr lang="en-US" sz="2800" dirty="0">
                <a:latin typeface="+mj-lt"/>
              </a:rPr>
              <a:t>Turbulence intensity or turbulent eddies should increase the efficiency of combustion as the fuel interacts more violently throughout the flame to support molecule interaction. </a:t>
            </a:r>
          </a:p>
          <a:p>
            <a:r>
              <a:rPr lang="en-US" sz="2800" dirty="0">
                <a:latin typeface="+mj-lt"/>
              </a:rPr>
              <a:t>In turn, this corresponds to a lower chance of methane or ethane directly entering the atmosphere, consistent with the goal of flaring the gas in the first place. </a:t>
            </a:r>
          </a:p>
          <a:p>
            <a:r>
              <a:rPr lang="en-US" sz="2800" dirty="0">
                <a:latin typeface="+mj-lt"/>
              </a:rPr>
              <a:t>This also should relate to a shorter flame length compared to the other methods explore.</a:t>
            </a:r>
          </a:p>
        </p:txBody>
      </p:sp>
    </p:spTree>
    <p:extLst>
      <p:ext uri="{BB962C8B-B14F-4D97-AF65-F5344CB8AC3E}">
        <p14:creationId xmlns:p14="http://schemas.microsoft.com/office/powerpoint/2010/main" val="103081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58F71-51BD-33DA-7884-92856FF00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88FA0-86E1-09E9-1C2E-E42F45340937}"/>
              </a:ext>
            </a:extLst>
          </p:cNvPr>
          <p:cNvSpPr>
            <a:spLocks noGrp="1"/>
          </p:cNvSpPr>
          <p:nvPr>
            <p:ph type="title"/>
          </p:nvPr>
        </p:nvSpPr>
        <p:spPr/>
        <p:txBody>
          <a:bodyPr/>
          <a:lstStyle/>
          <a:p>
            <a:r>
              <a:rPr lang="en-US" dirty="0"/>
              <a:t>Turbulent Non-premixed Flame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17CEB1-A982-A1A5-FE32-19F120CF4B7D}"/>
                  </a:ext>
                </a:extLst>
              </p:cNvPr>
              <p:cNvSpPr>
                <a:spLocks noGrp="1"/>
              </p:cNvSpPr>
              <p:nvPr>
                <p:ph idx="1"/>
              </p:nvPr>
            </p:nvSpPr>
            <p:spPr>
              <a:xfrm>
                <a:off x="330467" y="1058978"/>
                <a:ext cx="10972800" cy="4874797"/>
              </a:xfrm>
            </p:spPr>
            <p:txBody>
              <a:bodyPr>
                <a:normAutofit fontScale="62500" lnSpcReduction="20000"/>
              </a:bodyPr>
              <a:lstStyle/>
              <a:p>
                <a:pPr marL="0" indent="0">
                  <a:buNone/>
                </a:pPr>
                <a:r>
                  <a:rPr lang="en-US" sz="2800" u="sng" dirty="0">
                    <a:latin typeface="+mj-lt"/>
                  </a:rPr>
                  <a:t>Hypothesis or Goal:</a:t>
                </a:r>
                <a:r>
                  <a:rPr lang="en-US" sz="2800" dirty="0">
                    <a:latin typeface="+mj-lt"/>
                  </a:rPr>
                  <a:t> New nozzle design for </a:t>
                </a:r>
                <a14:m>
                  <m:oMath xmlns:m="http://schemas.openxmlformats.org/officeDocument/2006/math">
                    <m:r>
                      <a:rPr lang="en-US" sz="2800" b="0" i="1" smtClean="0">
                        <a:latin typeface="Cambria Math" panose="02040503050406030204" pitchFamily="18" charset="0"/>
                      </a:rPr>
                      <m:t>𝑅𝑒</m:t>
                    </m:r>
                    <m:r>
                      <a:rPr lang="en-US" sz="2800" b="0" i="1" smtClean="0">
                        <a:latin typeface="Cambria Math" panose="02040503050406030204" pitchFamily="18" charset="0"/>
                      </a:rPr>
                      <m:t>_</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max</m:t>
                        </m:r>
                      </m:fName>
                      <m:e>
                        <m:r>
                          <a:rPr lang="en-US" sz="2800" b="0" i="1" smtClean="0">
                            <a:latin typeface="Cambria Math" panose="02040503050406030204" pitchFamily="18" charset="0"/>
                          </a:rPr>
                          <m:t>=20,000</m:t>
                        </m:r>
                      </m:e>
                    </m:func>
                  </m:oMath>
                </a14:m>
                <a:r>
                  <a:rPr lang="en-US" sz="2800" dirty="0">
                    <a:latin typeface="+mj-lt"/>
                  </a:rPr>
                  <a:t> and flame length comparison</a:t>
                </a:r>
                <a:br>
                  <a:rPr lang="en-US" sz="2800" dirty="0">
                    <a:latin typeface="+mj-lt"/>
                  </a:rPr>
                </a:br>
                <a:r>
                  <a:rPr lang="en-US" sz="2800" u="sng" dirty="0">
                    <a:latin typeface="+mj-lt"/>
                  </a:rPr>
                  <a:t>Approach/conditions</a:t>
                </a:r>
                <a:r>
                  <a:rPr lang="en-US" sz="2800" dirty="0">
                    <a:latin typeface="+mj-lt"/>
                  </a:rPr>
                  <a:t>:</a:t>
                </a:r>
              </a:p>
              <a:p>
                <a:pPr marL="0" indent="0">
                  <a:buNone/>
                </a:pPr>
                <a:endParaRPr lang="en-US" sz="2800" u="sng"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1400"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1700" dirty="0">
                    <a:latin typeface="+mj-lt"/>
                  </a:rPr>
                  <a:t>From fig 13.10</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 The Reynolds number increasing so dramatically to make an intense turbulent flow increased the nozzle diameter and flame length by a factor of 10. Considering that this change is consistent, due to the Re increase, this difference in scale between the laminar diffusion flame results from the inaccurate calculation of nozzle diameter using </a:t>
                </a:r>
                <a:r>
                  <a:rPr lang="en-US" sz="2800" dirty="0" err="1">
                    <a:latin typeface="+mj-lt"/>
                  </a:rPr>
                  <a:t>Qfuel</a:t>
                </a:r>
                <a:r>
                  <a:rPr lang="en-US" sz="2800" dirty="0">
                    <a:latin typeface="+mj-lt"/>
                  </a:rPr>
                  <a:t> as an approximation for the velocity of the gas through the stream.</a:t>
                </a:r>
              </a:p>
            </p:txBody>
          </p:sp>
        </mc:Choice>
        <mc:Fallback>
          <p:sp>
            <p:nvSpPr>
              <p:cNvPr id="3" name="Content Placeholder 2">
                <a:extLst>
                  <a:ext uri="{FF2B5EF4-FFF2-40B4-BE49-F238E27FC236}">
                    <a16:creationId xmlns:a16="http://schemas.microsoft.com/office/drawing/2014/main" id="{AD17CEB1-A982-A1A5-FE32-19F120CF4B7D}"/>
                  </a:ext>
                </a:extLst>
              </p:cNvPr>
              <p:cNvSpPr>
                <a:spLocks noGrp="1" noRot="1" noChangeAspect="1" noMove="1" noResize="1" noEditPoints="1" noAdjustHandles="1" noChangeArrowheads="1" noChangeShapeType="1" noTextEdit="1"/>
              </p:cNvSpPr>
              <p:nvPr>
                <p:ph idx="1"/>
              </p:nvPr>
            </p:nvSpPr>
            <p:spPr>
              <a:xfrm>
                <a:off x="330467" y="1058978"/>
                <a:ext cx="10972800" cy="4874797"/>
              </a:xfrm>
              <a:blipFill>
                <a:blip r:embed="rId2"/>
                <a:stretch>
                  <a:fillRect l="-444" t="-1877" b="-2003"/>
                </a:stretch>
              </a:blipFill>
            </p:spPr>
            <p:txBody>
              <a:bodyPr/>
              <a:lstStyle/>
              <a:p>
                <a:r>
                  <a:rPr lang="en-US">
                    <a:noFill/>
                  </a:rPr>
                  <a:t> </a:t>
                </a:r>
              </a:p>
            </p:txBody>
          </p:sp>
        </mc:Fallback>
      </mc:AlternateContent>
      <p:pic>
        <p:nvPicPr>
          <p:cNvPr id="4" name="Picture 3" descr="A black background with a black square&#10;&#10;Description automatically generated with medium confidence">
            <a:extLst>
              <a:ext uri="{FF2B5EF4-FFF2-40B4-BE49-F238E27FC236}">
                <a16:creationId xmlns:a16="http://schemas.microsoft.com/office/drawing/2014/main" id="{5443B07F-EB6A-5EF6-B719-DD3A6E300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170" y="1865339"/>
            <a:ext cx="3105907" cy="82864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C4D9C6A-1249-692F-1073-FF7E5C970E75}"/>
                  </a:ext>
                </a:extLst>
              </p:cNvPr>
              <p:cNvSpPr txBox="1"/>
              <p:nvPr/>
            </p:nvSpPr>
            <p:spPr>
              <a:xfrm>
                <a:off x="1511592" y="2735291"/>
                <a:ext cx="2132091"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𝑛𝑜𝑧𝑧𝑙𝑒</m:t>
                          </m:r>
                        </m:sub>
                      </m:sSub>
                      <m:r>
                        <a:rPr lang="en-US" sz="2000" b="0" i="1" smtClean="0">
                          <a:latin typeface="Cambria Math" panose="02040503050406030204" pitchFamily="18" charset="0"/>
                        </a:rPr>
                        <m:t>=11.19 </m:t>
                      </m:r>
                      <m:r>
                        <a:rPr lang="en-US" sz="2000" b="0" i="1" smtClean="0">
                          <a:latin typeface="Cambria Math" panose="02040503050406030204" pitchFamily="18" charset="0"/>
                        </a:rPr>
                        <m:t>𝑚</m:t>
                      </m:r>
                    </m:oMath>
                  </m:oMathPara>
                </a14:m>
                <a:endParaRPr lang="en-US" sz="2000" dirty="0"/>
              </a:p>
            </p:txBody>
          </p:sp>
        </mc:Choice>
        <mc:Fallback>
          <p:sp>
            <p:nvSpPr>
              <p:cNvPr id="5" name="TextBox 4">
                <a:extLst>
                  <a:ext uri="{FF2B5EF4-FFF2-40B4-BE49-F238E27FC236}">
                    <a16:creationId xmlns:a16="http://schemas.microsoft.com/office/drawing/2014/main" id="{3C4D9C6A-1249-692F-1073-FF7E5C970E75}"/>
                  </a:ext>
                </a:extLst>
              </p:cNvPr>
              <p:cNvSpPr txBox="1">
                <a:spLocks noRot="1" noChangeAspect="1" noMove="1" noResize="1" noEditPoints="1" noAdjustHandles="1" noChangeArrowheads="1" noChangeShapeType="1" noTextEdit="1"/>
              </p:cNvSpPr>
              <p:nvPr/>
            </p:nvSpPr>
            <p:spPr>
              <a:xfrm>
                <a:off x="1511592" y="2735291"/>
                <a:ext cx="2132091" cy="307777"/>
              </a:xfrm>
              <a:prstGeom prst="rect">
                <a:avLst/>
              </a:prstGeom>
              <a:blipFill>
                <a:blip r:embed="rId4"/>
                <a:stretch>
                  <a:fillRect l="-857" b="-2200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236072B-14EF-E737-706A-0C87B5623CB2}"/>
              </a:ext>
            </a:extLst>
          </p:cNvPr>
          <p:cNvPicPr>
            <a:picLocks noChangeAspect="1"/>
          </p:cNvPicPr>
          <p:nvPr/>
        </p:nvPicPr>
        <p:blipFill>
          <a:blip r:embed="rId5"/>
          <a:stretch>
            <a:fillRect/>
          </a:stretch>
        </p:blipFill>
        <p:spPr>
          <a:xfrm>
            <a:off x="6542082" y="1540239"/>
            <a:ext cx="3426691" cy="279719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D440588-488B-ADBC-1A0C-BAB68941182C}"/>
                  </a:ext>
                </a:extLst>
              </p:cNvPr>
              <p:cNvSpPr txBox="1"/>
              <p:nvPr/>
            </p:nvSpPr>
            <p:spPr>
              <a:xfrm>
                <a:off x="678755" y="3843213"/>
                <a:ext cx="1450205" cy="5732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𝑛𝑜𝑧𝑧𝑙𝑒</m:t>
                              </m:r>
                            </m:sub>
                          </m:sSub>
                        </m:den>
                      </m:f>
                      <m:r>
                        <a:rPr lang="en-US" b="0" i="1" smtClean="0">
                          <a:latin typeface="Cambria Math" panose="02040503050406030204" pitchFamily="18" charset="0"/>
                        </a:rPr>
                        <m:t>=108</m:t>
                      </m:r>
                    </m:oMath>
                  </m:oMathPara>
                </a14:m>
                <a:endParaRPr lang="en-US" dirty="0"/>
              </a:p>
            </p:txBody>
          </p:sp>
        </mc:Choice>
        <mc:Fallback>
          <p:sp>
            <p:nvSpPr>
              <p:cNvPr id="8" name="TextBox 7">
                <a:extLst>
                  <a:ext uri="{FF2B5EF4-FFF2-40B4-BE49-F238E27FC236}">
                    <a16:creationId xmlns:a16="http://schemas.microsoft.com/office/drawing/2014/main" id="{4D440588-488B-ADBC-1A0C-BAB68941182C}"/>
                  </a:ext>
                </a:extLst>
              </p:cNvPr>
              <p:cNvSpPr txBox="1">
                <a:spLocks noRot="1" noChangeAspect="1" noMove="1" noResize="1" noEditPoints="1" noAdjustHandles="1" noChangeArrowheads="1" noChangeShapeType="1" noTextEdit="1"/>
              </p:cNvSpPr>
              <p:nvPr/>
            </p:nvSpPr>
            <p:spPr>
              <a:xfrm>
                <a:off x="678755" y="3843213"/>
                <a:ext cx="1450205" cy="57323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3F99706-F717-FA93-64B9-188E8DD626B3}"/>
                  </a:ext>
                </a:extLst>
              </p:cNvPr>
              <p:cNvSpPr txBox="1"/>
              <p:nvPr/>
            </p:nvSpPr>
            <p:spPr>
              <a:xfrm>
                <a:off x="2491635" y="3906548"/>
                <a:ext cx="30457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p:sp>
            <p:nvSpPr>
              <p:cNvPr id="9" name="TextBox 8">
                <a:extLst>
                  <a:ext uri="{FF2B5EF4-FFF2-40B4-BE49-F238E27FC236}">
                    <a16:creationId xmlns:a16="http://schemas.microsoft.com/office/drawing/2014/main" id="{43F99706-F717-FA93-64B9-188E8DD626B3}"/>
                  </a:ext>
                </a:extLst>
              </p:cNvPr>
              <p:cNvSpPr txBox="1">
                <a:spLocks noRot="1" noChangeAspect="1" noMove="1" noResize="1" noEditPoints="1" noAdjustHandles="1" noChangeArrowheads="1" noChangeShapeType="1" noTextEdit="1"/>
              </p:cNvSpPr>
              <p:nvPr/>
            </p:nvSpPr>
            <p:spPr>
              <a:xfrm>
                <a:off x="2491635" y="3906548"/>
                <a:ext cx="30457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B2D2723-9C00-3967-83F4-BC740E58E668}"/>
                  </a:ext>
                </a:extLst>
              </p:cNvPr>
              <p:cNvSpPr txBox="1"/>
              <p:nvPr/>
            </p:nvSpPr>
            <p:spPr>
              <a:xfrm>
                <a:off x="3158881" y="3972366"/>
                <a:ext cx="1349024"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𝑓</m:t>
                          </m:r>
                        </m:sub>
                      </m:sSub>
                      <m:r>
                        <a:rPr lang="en-US" b="0" i="1" smtClean="0">
                          <a:latin typeface="Cambria Math" panose="02040503050406030204" pitchFamily="18" charset="0"/>
                          <a:ea typeface="Cambria Math" panose="02040503050406030204" pitchFamily="18" charset="0"/>
                        </a:rPr>
                        <m:t>≈1289 </m:t>
                      </m:r>
                      <m:r>
                        <a:rPr lang="en-US" b="0" i="1" smtClean="0">
                          <a:latin typeface="Cambria Math" panose="02040503050406030204" pitchFamily="18" charset="0"/>
                          <a:ea typeface="Cambria Math" panose="02040503050406030204" pitchFamily="18" charset="0"/>
                        </a:rPr>
                        <m:t>𝑚</m:t>
                      </m:r>
                    </m:oMath>
                  </m:oMathPara>
                </a14:m>
                <a:endParaRPr lang="en-US" dirty="0"/>
              </a:p>
            </p:txBody>
          </p:sp>
        </mc:Choice>
        <mc:Fallback>
          <p:sp>
            <p:nvSpPr>
              <p:cNvPr id="10" name="TextBox 9">
                <a:extLst>
                  <a:ext uri="{FF2B5EF4-FFF2-40B4-BE49-F238E27FC236}">
                    <a16:creationId xmlns:a16="http://schemas.microsoft.com/office/drawing/2014/main" id="{5B2D2723-9C00-3967-83F4-BC740E58E668}"/>
                  </a:ext>
                </a:extLst>
              </p:cNvPr>
              <p:cNvSpPr txBox="1">
                <a:spLocks noRot="1" noChangeAspect="1" noMove="1" noResize="1" noEditPoints="1" noAdjustHandles="1" noChangeArrowheads="1" noChangeShapeType="1" noTextEdit="1"/>
              </p:cNvSpPr>
              <p:nvPr/>
            </p:nvSpPr>
            <p:spPr>
              <a:xfrm>
                <a:off x="3158881" y="3972366"/>
                <a:ext cx="1349024" cy="299249"/>
              </a:xfrm>
              <a:prstGeom prst="rect">
                <a:avLst/>
              </a:prstGeom>
              <a:blipFill>
                <a:blip r:embed="rId8"/>
                <a:stretch>
                  <a:fillRect l="-3167" r="-1810" b="-28571"/>
                </a:stretch>
              </a:blipFill>
            </p:spPr>
            <p:txBody>
              <a:bodyPr/>
              <a:lstStyle/>
              <a:p>
                <a:r>
                  <a:rPr lang="en-US">
                    <a:noFill/>
                  </a:rPr>
                  <a:t> </a:t>
                </a:r>
              </a:p>
            </p:txBody>
          </p:sp>
        </mc:Fallback>
      </mc:AlternateContent>
    </p:spTree>
    <p:extLst>
      <p:ext uri="{BB962C8B-B14F-4D97-AF65-F5344CB8AC3E}">
        <p14:creationId xmlns:p14="http://schemas.microsoft.com/office/powerpoint/2010/main" val="3336591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5799A-10E1-761E-9BA1-6E83372F3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9857F-51A0-C591-13F1-1A884052ABC5}"/>
              </a:ext>
            </a:extLst>
          </p:cNvPr>
          <p:cNvSpPr>
            <a:spLocks noGrp="1"/>
          </p:cNvSpPr>
          <p:nvPr>
            <p:ph type="title"/>
          </p:nvPr>
        </p:nvSpPr>
        <p:spPr/>
        <p:txBody>
          <a:bodyPr/>
          <a:lstStyle/>
          <a:p>
            <a:r>
              <a:rPr lang="en-US" dirty="0"/>
              <a:t>Environmental Impact </a:t>
            </a:r>
          </a:p>
        </p:txBody>
      </p:sp>
      <p:sp>
        <p:nvSpPr>
          <p:cNvPr id="3" name="Content Placeholder 2">
            <a:extLst>
              <a:ext uri="{FF2B5EF4-FFF2-40B4-BE49-F238E27FC236}">
                <a16:creationId xmlns:a16="http://schemas.microsoft.com/office/drawing/2014/main" id="{04032460-A400-107F-5C74-8AC1BB612165}"/>
              </a:ext>
            </a:extLst>
          </p:cNvPr>
          <p:cNvSpPr>
            <a:spLocks noGrp="1"/>
          </p:cNvSpPr>
          <p:nvPr>
            <p:ph idx="1"/>
          </p:nvPr>
        </p:nvSpPr>
        <p:spPr>
          <a:xfrm>
            <a:off x="330467" y="1058978"/>
            <a:ext cx="10972800" cy="4874797"/>
          </a:xfrm>
        </p:spPr>
        <p:txBody>
          <a:bodyPr>
            <a:normAutofit fontScale="62500" lnSpcReduction="20000"/>
          </a:bodyPr>
          <a:lstStyle/>
          <a:p>
            <a:pPr marL="0" indent="0">
              <a:buNone/>
            </a:pPr>
            <a:r>
              <a:rPr lang="en-US" sz="2800" u="sng" dirty="0">
                <a:latin typeface="+mj-lt"/>
              </a:rPr>
              <a:t>Goal:</a:t>
            </a:r>
            <a:r>
              <a:rPr lang="en-US" sz="2800" dirty="0">
                <a:latin typeface="+mj-lt"/>
              </a:rPr>
              <a:t> </a:t>
            </a:r>
          </a:p>
          <a:p>
            <a:r>
              <a:rPr lang="en-US" sz="2800" dirty="0">
                <a:latin typeface="+mj-lt"/>
              </a:rPr>
              <a:t>Calculate CO2 emissions over the course of one year compared to pure methane</a:t>
            </a:r>
          </a:p>
          <a:p>
            <a:pPr marL="0" indent="0">
              <a:buNone/>
            </a:pPr>
            <a:r>
              <a:rPr lang="en-US" sz="2800" u="sng" dirty="0">
                <a:latin typeface="+mj-lt"/>
              </a:rPr>
              <a:t>Approach/conditions</a:t>
            </a:r>
            <a:r>
              <a:rPr lang="en-US" sz="2800" dirty="0">
                <a:latin typeface="+mj-lt"/>
              </a:rPr>
              <a:t>: </a:t>
            </a:r>
          </a:p>
          <a:p>
            <a:r>
              <a:rPr lang="en-US" sz="2800" dirty="0">
                <a:latin typeface="+mj-lt"/>
              </a:rPr>
              <a:t>Methane has a GWP of 30 and Ethane a GWP of 10, utilizing the same flow rate as the reactor and flame approximations.</a:t>
            </a:r>
          </a:p>
          <a:p>
            <a:pPr marL="0" indent="0">
              <a:buNone/>
            </a:pPr>
            <a:endParaRPr lang="en-US" sz="2800" u="sng" dirty="0">
              <a:latin typeface="+mj-lt"/>
            </a:endParaRPr>
          </a:p>
          <a:p>
            <a:pPr marL="0" indent="0">
              <a:buNone/>
            </a:pPr>
            <a:r>
              <a:rPr lang="en-US" sz="2800" u="sng" dirty="0">
                <a:latin typeface="+mj-lt"/>
              </a:rPr>
              <a:t>Result</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 </a:t>
            </a:r>
          </a:p>
          <a:p>
            <a:r>
              <a:rPr lang="en-US" sz="2800" dirty="0">
                <a:latin typeface="+mj-lt"/>
              </a:rPr>
              <a:t>Unburnt methane and ethane, due to their large GWP produce much more CO2 equivalent emissions compared to when the fuels are combusted.</a:t>
            </a:r>
          </a:p>
          <a:p>
            <a:r>
              <a:rPr lang="en-US" sz="2800" dirty="0">
                <a:latin typeface="+mj-lt"/>
              </a:rPr>
              <a:t>Ethane, appears to create more equivalent carbon dioxide than methane does, this results from 1 mole of ethane combusting into 2 moles of carbon dioxide, where 1 mole of methane combusts to produce 1 mole of carbon dioxide within the stoichiometric balanced </a:t>
            </a:r>
            <a:r>
              <a:rPr lang="en-US" sz="2800" dirty="0" err="1">
                <a:latin typeface="+mj-lt"/>
              </a:rPr>
              <a:t>reacitions</a:t>
            </a:r>
            <a:r>
              <a:rPr lang="en-US" sz="2800" dirty="0">
                <a:latin typeface="+mj-lt"/>
              </a:rPr>
              <a:t>.</a:t>
            </a:r>
          </a:p>
        </p:txBody>
      </p:sp>
      <p:graphicFrame>
        <p:nvGraphicFramePr>
          <p:cNvPr id="4" name="Table 3">
            <a:extLst>
              <a:ext uri="{FF2B5EF4-FFF2-40B4-BE49-F238E27FC236}">
                <a16:creationId xmlns:a16="http://schemas.microsoft.com/office/drawing/2014/main" id="{3F5CC634-30A8-FBA5-6D07-3D75BBA077EC}"/>
              </a:ext>
            </a:extLst>
          </p:cNvPr>
          <p:cNvGraphicFramePr>
            <a:graphicFrameLocks noGrp="1"/>
          </p:cNvGraphicFramePr>
          <p:nvPr>
            <p:extLst>
              <p:ext uri="{D42A27DB-BD31-4B8C-83A1-F6EECF244321}">
                <p14:modId xmlns:p14="http://schemas.microsoft.com/office/powerpoint/2010/main" val="1307414020"/>
              </p:ext>
            </p:extLst>
          </p:nvPr>
        </p:nvGraphicFramePr>
        <p:xfrm>
          <a:off x="1650448" y="2650257"/>
          <a:ext cx="8332838" cy="1107440"/>
        </p:xfrm>
        <a:graphic>
          <a:graphicData uri="http://schemas.openxmlformats.org/drawingml/2006/table">
            <a:tbl>
              <a:tblPr firstRow="1" firstCol="1">
                <a:tableStyleId>{F5AB1C69-6EDB-4FF4-983F-18BD219EF322}</a:tableStyleId>
              </a:tblPr>
              <a:tblGrid>
                <a:gridCol w="1977655">
                  <a:extLst>
                    <a:ext uri="{9D8B030D-6E8A-4147-A177-3AD203B41FA5}">
                      <a16:colId xmlns:a16="http://schemas.microsoft.com/office/drawing/2014/main" val="3003380959"/>
                    </a:ext>
                  </a:extLst>
                </a:gridCol>
                <a:gridCol w="3229897">
                  <a:extLst>
                    <a:ext uri="{9D8B030D-6E8A-4147-A177-3AD203B41FA5}">
                      <a16:colId xmlns:a16="http://schemas.microsoft.com/office/drawing/2014/main" val="4005891156"/>
                    </a:ext>
                  </a:extLst>
                </a:gridCol>
                <a:gridCol w="3125286">
                  <a:extLst>
                    <a:ext uri="{9D8B030D-6E8A-4147-A177-3AD203B41FA5}">
                      <a16:colId xmlns:a16="http://schemas.microsoft.com/office/drawing/2014/main" val="2690577543"/>
                    </a:ext>
                  </a:extLst>
                </a:gridCol>
              </a:tblGrid>
              <a:tr h="0">
                <a:tc>
                  <a:txBody>
                    <a:bodyPr/>
                    <a:lstStyle/>
                    <a:p>
                      <a:r>
                        <a:rPr lang="en-US" dirty="0">
                          <a:solidFill>
                            <a:schemeClr val="tx1">
                              <a:lumMod val="75000"/>
                              <a:lumOff val="25000"/>
                            </a:schemeClr>
                          </a:solidFill>
                        </a:rPr>
                        <a:t>(kg/year)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Combusted CO2 Equivalent</a:t>
                      </a:r>
                    </a:p>
                  </a:txBody>
                  <a:tcPr/>
                </a:tc>
                <a:tc>
                  <a:txBody>
                    <a:bodyPr/>
                    <a:lstStyle/>
                    <a:p>
                      <a:r>
                        <a:rPr lang="en-US" dirty="0">
                          <a:solidFill>
                            <a:schemeClr val="tx1">
                              <a:lumMod val="75000"/>
                              <a:lumOff val="25000"/>
                            </a:schemeClr>
                          </a:solidFill>
                        </a:rPr>
                        <a:t>Unburnt CO2 Equivalent</a:t>
                      </a:r>
                    </a:p>
                  </a:txBody>
                  <a:tcPr/>
                </a:tc>
                <a:extLst>
                  <a:ext uri="{0D108BD9-81ED-4DB2-BD59-A6C34878D82A}">
                    <a16:rowId xmlns:a16="http://schemas.microsoft.com/office/drawing/2014/main" val="697819149"/>
                  </a:ext>
                </a:extLst>
              </a:tr>
              <a:tr h="370840">
                <a:tc>
                  <a:txBody>
                    <a:bodyPr/>
                    <a:lstStyle/>
                    <a:p>
                      <a:r>
                        <a:rPr lang="en-US" dirty="0">
                          <a:solidFill>
                            <a:schemeClr val="tx1">
                              <a:lumMod val="75000"/>
                              <a:lumOff val="25000"/>
                            </a:schemeClr>
                          </a:solidFill>
                        </a:rPr>
                        <a:t>Methane (CH4) :</a:t>
                      </a:r>
                    </a:p>
                  </a:txBody>
                  <a:tcPr/>
                </a:tc>
                <a:tc>
                  <a:txBody>
                    <a:bodyPr/>
                    <a:lstStyle/>
                    <a:p>
                      <a:pPr algn="ctr"/>
                      <a:r>
                        <a:rPr lang="en-US" dirty="0">
                          <a:solidFill>
                            <a:sysClr val="windowText" lastClr="000000"/>
                          </a:solidFill>
                        </a:rPr>
                        <a:t>6.72e5</a:t>
                      </a:r>
                    </a:p>
                  </a:txBody>
                  <a:tcPr/>
                </a:tc>
                <a:tc>
                  <a:txBody>
                    <a:bodyPr/>
                    <a:lstStyle/>
                    <a:p>
                      <a:pPr algn="ctr"/>
                      <a:r>
                        <a:rPr lang="en-US" dirty="0">
                          <a:solidFill>
                            <a:sysClr val="windowText" lastClr="000000"/>
                          </a:solidFill>
                        </a:rPr>
                        <a:t>2.02e7</a:t>
                      </a:r>
                    </a:p>
                  </a:txBody>
                  <a:tcPr/>
                </a:tc>
                <a:extLst>
                  <a:ext uri="{0D108BD9-81ED-4DB2-BD59-A6C34878D82A}">
                    <a16:rowId xmlns:a16="http://schemas.microsoft.com/office/drawing/2014/main" val="408888578"/>
                  </a:ext>
                </a:extLst>
              </a:tr>
              <a:tr h="370840">
                <a:tc>
                  <a:txBody>
                    <a:bodyPr/>
                    <a:lstStyle/>
                    <a:p>
                      <a:r>
                        <a:rPr lang="en-US" dirty="0">
                          <a:solidFill>
                            <a:schemeClr val="tx1">
                              <a:lumMod val="75000"/>
                              <a:lumOff val="25000"/>
                            </a:schemeClr>
                          </a:solidFill>
                        </a:rPr>
                        <a:t>Ethane (C2H6) :</a:t>
                      </a:r>
                    </a:p>
                  </a:txBody>
                  <a:tcPr/>
                </a:tc>
                <a:tc>
                  <a:txBody>
                    <a:bodyPr/>
                    <a:lstStyle/>
                    <a:p>
                      <a:pPr algn="ctr"/>
                      <a:r>
                        <a:rPr lang="en-US" dirty="0">
                          <a:solidFill>
                            <a:sysClr val="windowText" lastClr="000000"/>
                          </a:solidFill>
                        </a:rPr>
                        <a:t>1.47e6</a:t>
                      </a:r>
                    </a:p>
                  </a:txBody>
                  <a:tcPr/>
                </a:tc>
                <a:tc>
                  <a:txBody>
                    <a:bodyPr/>
                    <a:lstStyle/>
                    <a:p>
                      <a:pPr algn="ctr"/>
                      <a:r>
                        <a:rPr lang="en-US" dirty="0">
                          <a:solidFill>
                            <a:sysClr val="windowText" lastClr="000000"/>
                          </a:solidFill>
                        </a:rPr>
                        <a:t>1.47e7</a:t>
                      </a:r>
                    </a:p>
                  </a:txBody>
                  <a:tcPr/>
                </a:tc>
                <a:extLst>
                  <a:ext uri="{0D108BD9-81ED-4DB2-BD59-A6C34878D82A}">
                    <a16:rowId xmlns:a16="http://schemas.microsoft.com/office/drawing/2014/main" val="4077537630"/>
                  </a:ext>
                </a:extLst>
              </a:tr>
            </a:tbl>
          </a:graphicData>
        </a:graphic>
      </p:graphicFrame>
    </p:spTree>
    <p:extLst>
      <p:ext uri="{BB962C8B-B14F-4D97-AF65-F5344CB8AC3E}">
        <p14:creationId xmlns:p14="http://schemas.microsoft.com/office/powerpoint/2010/main" val="69138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0D2D-00FE-44C9-42AF-86759303E20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08D7818-81C1-0D3D-E2BB-4B7A42490323}"/>
              </a:ext>
            </a:extLst>
          </p:cNvPr>
          <p:cNvSpPr>
            <a:spLocks noGrp="1"/>
          </p:cNvSpPr>
          <p:nvPr>
            <p:ph idx="1"/>
          </p:nvPr>
        </p:nvSpPr>
        <p:spPr/>
        <p:txBody>
          <a:bodyPr>
            <a:normAutofit/>
          </a:bodyPr>
          <a:lstStyle/>
          <a:p>
            <a:r>
              <a:rPr lang="en-US" sz="2800" dirty="0"/>
              <a:t>Mitigate harmful oil extraction byproducts</a:t>
            </a:r>
          </a:p>
          <a:p>
            <a:r>
              <a:rPr lang="en-US" sz="2800" dirty="0"/>
              <a:t>Proper combustion procedures for excess gas prevents greenhouse effect within the atmosphere</a:t>
            </a:r>
          </a:p>
          <a:p>
            <a:r>
              <a:rPr lang="en-US" sz="2800" dirty="0"/>
              <a:t>Flaring the hydrocarbons (CH4, C2H6) encountered during oil extraction produces less harmful reaction products (H20, CO2, NO, NO2)</a:t>
            </a:r>
          </a:p>
          <a:p>
            <a:r>
              <a:rPr lang="en-US" sz="2800" dirty="0"/>
              <a:t>High NOx concentrations can be avoided through careful flare design</a:t>
            </a:r>
          </a:p>
        </p:txBody>
      </p:sp>
    </p:spTree>
    <p:extLst>
      <p:ext uri="{BB962C8B-B14F-4D97-AF65-F5344CB8AC3E}">
        <p14:creationId xmlns:p14="http://schemas.microsoft.com/office/powerpoint/2010/main" val="170206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54C4C-678F-E9A7-E55D-94D08B9FA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FB342-FF00-7209-A216-245F29843626}"/>
              </a:ext>
            </a:extLst>
          </p:cNvPr>
          <p:cNvSpPr>
            <a:spLocks noGrp="1"/>
          </p:cNvSpPr>
          <p:nvPr>
            <p:ph type="title"/>
          </p:nvPr>
        </p:nvSpPr>
        <p:spPr/>
        <p:txBody>
          <a:bodyPr/>
          <a:lstStyle/>
          <a:p>
            <a:r>
              <a:rPr lang="en-US" dirty="0"/>
              <a:t>Inefficiencies in Flaring </a:t>
            </a:r>
          </a:p>
        </p:txBody>
      </p:sp>
      <p:sp>
        <p:nvSpPr>
          <p:cNvPr id="3" name="Content Placeholder 2">
            <a:extLst>
              <a:ext uri="{FF2B5EF4-FFF2-40B4-BE49-F238E27FC236}">
                <a16:creationId xmlns:a16="http://schemas.microsoft.com/office/drawing/2014/main" id="{477F8036-D91C-CDA6-2A40-2DA068F29C13}"/>
              </a:ext>
            </a:extLst>
          </p:cNvPr>
          <p:cNvSpPr>
            <a:spLocks noGrp="1"/>
          </p:cNvSpPr>
          <p:nvPr>
            <p:ph idx="1"/>
          </p:nvPr>
        </p:nvSpPr>
        <p:spPr>
          <a:xfrm>
            <a:off x="330467" y="1058978"/>
            <a:ext cx="10972800" cy="4874797"/>
          </a:xfrm>
        </p:spPr>
        <p:txBody>
          <a:bodyPr>
            <a:normAutofit fontScale="70000" lnSpcReduction="20000"/>
          </a:bodyPr>
          <a:lstStyle/>
          <a:p>
            <a:r>
              <a:rPr lang="en-US" sz="2800" dirty="0">
                <a:latin typeface="+mj-lt"/>
              </a:rPr>
              <a:t>The previous simulations provide combustion trends and values that might give an idea of what occurs in a real-world system.</a:t>
            </a:r>
          </a:p>
          <a:p>
            <a:r>
              <a:rPr lang="en-US" sz="2800" dirty="0">
                <a:latin typeface="+mj-lt"/>
              </a:rPr>
              <a:t>Destruction efficiency is likely to be much lower for such a large system to vent and flare underground methane and ethane</a:t>
            </a:r>
          </a:p>
          <a:p>
            <a:r>
              <a:rPr lang="en-US" sz="2800" dirty="0">
                <a:latin typeface="+mj-lt"/>
              </a:rPr>
              <a:t>A lower destruction efficiency then leads to more unburnt methane or ethane directly entering the atmosphere.</a:t>
            </a:r>
          </a:p>
          <a:p>
            <a:endParaRPr lang="en-US" sz="2800"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a:t>
            </a:r>
          </a:p>
          <a:p>
            <a:r>
              <a:rPr lang="en-US" sz="2800" dirty="0">
                <a:latin typeface="+mj-lt"/>
              </a:rPr>
              <a:t>Methane flaring prevents harmful buildup of more potent greenhouse gasses by producing more CO2 and limiting CH4.</a:t>
            </a:r>
          </a:p>
          <a:p>
            <a:r>
              <a:rPr lang="en-US" sz="2800" dirty="0">
                <a:latin typeface="+mj-lt"/>
              </a:rPr>
              <a:t>High radiative forcing in under-reported methane that is present in unlit flare exhausts marks a negligence on the companies in charge of latent flares.</a:t>
            </a:r>
          </a:p>
          <a:p>
            <a:r>
              <a:rPr lang="en-US" sz="2800" dirty="0">
                <a:latin typeface="+mj-lt"/>
              </a:rPr>
              <a:t>This solution is a result of poor infrastructure to support harnessing this methane as a usable fuel to produce useful energy instead of only releasing exhaust into the atmosphere.</a:t>
            </a:r>
          </a:p>
        </p:txBody>
      </p:sp>
    </p:spTree>
    <p:extLst>
      <p:ext uri="{BB962C8B-B14F-4D97-AF65-F5344CB8AC3E}">
        <p14:creationId xmlns:p14="http://schemas.microsoft.com/office/powerpoint/2010/main" val="2739352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FC46-1FBF-B001-875B-F7865A1F4C7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4241A8-FC94-7B5C-194A-113D78E138A2}"/>
              </a:ext>
            </a:extLst>
          </p:cNvPr>
          <p:cNvSpPr>
            <a:spLocks noGrp="1"/>
          </p:cNvSpPr>
          <p:nvPr>
            <p:ph idx="1"/>
          </p:nvPr>
        </p:nvSpPr>
        <p:spPr/>
        <p:txBody>
          <a:bodyPr>
            <a:normAutofit lnSpcReduction="10000"/>
          </a:bodyPr>
          <a:lstStyle/>
          <a:p>
            <a:r>
              <a:rPr lang="en-US" sz="1800" dirty="0"/>
              <a:t>WSR and Premixed free flame</a:t>
            </a:r>
          </a:p>
          <a:p>
            <a:pPr lvl="1"/>
            <a:r>
              <a:rPr lang="en-US" sz="1800" dirty="0"/>
              <a:t>The WSR assumes complete mixing, which produces entirely uniform combustion throughout</a:t>
            </a:r>
          </a:p>
          <a:p>
            <a:pPr lvl="1"/>
            <a:r>
              <a:rPr lang="en-US" sz="1800" dirty="0"/>
              <a:t>The free flame model accounts for the flame front and gas transport properties for the species present within the length of the flame</a:t>
            </a:r>
          </a:p>
          <a:p>
            <a:r>
              <a:rPr lang="en-US" sz="1800" dirty="0"/>
              <a:t>Laminar diffusion, Turbulent premixed, and Turbulent Non-premixed flames</a:t>
            </a:r>
          </a:p>
          <a:p>
            <a:pPr lvl="1"/>
            <a:r>
              <a:rPr lang="en-US" sz="1800" dirty="0"/>
              <a:t>Laminar diffusion flames should result in longer flame lengths, as well as a lower fuel destruction efficiency due to less mixing</a:t>
            </a:r>
          </a:p>
          <a:p>
            <a:pPr lvl="1"/>
            <a:r>
              <a:rPr lang="en-US" sz="1800" dirty="0"/>
              <a:t>Both turbulent flames should have shorter flame lengths due to more mixing, causing more efficient fuel consumption</a:t>
            </a:r>
          </a:p>
          <a:p>
            <a:pPr lvl="2"/>
            <a:r>
              <a:rPr lang="en-US" sz="1400" dirty="0"/>
              <a:t>Highest to Lowest flame length: Laminar diffusion, turbulent non-premixed, and turbulent premixed</a:t>
            </a:r>
          </a:p>
          <a:p>
            <a:r>
              <a:rPr lang="en-US" sz="1800" dirty="0"/>
              <a:t>Poorly designed, unlit, or decrepit flare systems can produce unwanted methane and ethane emissions beyond standard estimates.</a:t>
            </a:r>
          </a:p>
          <a:p>
            <a:pPr lvl="1"/>
            <a:r>
              <a:rPr lang="en-US" sz="1800" dirty="0"/>
              <a:t>More resources towards flare efficiency and upkeep can remedy this</a:t>
            </a:r>
          </a:p>
          <a:p>
            <a:pPr lvl="1"/>
            <a:r>
              <a:rPr lang="en-US" sz="1800" dirty="0"/>
              <a:t>Otherwise, company or government infrastructure could be used to harness the methane and ethane underground as a fuel source directly, as opposed to releasing greenhouse gases to preserve profit margins.</a:t>
            </a:r>
          </a:p>
        </p:txBody>
      </p:sp>
    </p:spTree>
    <p:extLst>
      <p:ext uri="{BB962C8B-B14F-4D97-AF65-F5344CB8AC3E}">
        <p14:creationId xmlns:p14="http://schemas.microsoft.com/office/powerpoint/2010/main" val="240980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DC29-364C-5C7C-0D0E-E251AA02C35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A2090DA-1C68-F7BC-9FF4-88F193A61680}"/>
              </a:ext>
            </a:extLst>
          </p:cNvPr>
          <p:cNvSpPr>
            <a:spLocks noGrp="1"/>
          </p:cNvSpPr>
          <p:nvPr>
            <p:ph idx="1"/>
          </p:nvPr>
        </p:nvSpPr>
        <p:spPr/>
        <p:txBody>
          <a:bodyPr>
            <a:normAutofit/>
          </a:bodyPr>
          <a:lstStyle/>
          <a:p>
            <a:r>
              <a:rPr lang="en-US" dirty="0"/>
              <a:t>MATLAB Cantera implementation</a:t>
            </a:r>
          </a:p>
          <a:p>
            <a:r>
              <a:rPr lang="en-US" dirty="0"/>
              <a:t>First iteration with a Well-Stirred-Reactor (WSR) model</a:t>
            </a:r>
          </a:p>
          <a:p>
            <a:r>
              <a:rPr lang="en-US" dirty="0"/>
              <a:t>Second iteration with a premixed flame for better physical approximation</a:t>
            </a:r>
          </a:p>
          <a:p>
            <a:pPr lvl="1"/>
            <a:r>
              <a:rPr lang="en-US" dirty="0"/>
              <a:t>Contains gas kinetic mechanism to simulate gas transport properties through the flame</a:t>
            </a:r>
          </a:p>
          <a:p>
            <a:pPr lvl="1"/>
            <a:r>
              <a:rPr lang="en-US" dirty="0"/>
              <a:t>Compare to laminar diffusion and turbulent flame approximations</a:t>
            </a:r>
          </a:p>
          <a:p>
            <a:r>
              <a:rPr lang="en-US" dirty="0"/>
              <a:t>Methane, ethane, and air mixture for the reacting fuel</a:t>
            </a:r>
          </a:p>
          <a:p>
            <a:endParaRPr lang="en-US" dirty="0"/>
          </a:p>
        </p:txBody>
      </p:sp>
    </p:spTree>
    <p:extLst>
      <p:ext uri="{BB962C8B-B14F-4D97-AF65-F5344CB8AC3E}">
        <p14:creationId xmlns:p14="http://schemas.microsoft.com/office/powerpoint/2010/main" val="3907323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A075-15B7-8982-2369-BD47C9AEAA63}"/>
              </a:ext>
            </a:extLst>
          </p:cNvPr>
          <p:cNvSpPr>
            <a:spLocks noGrp="1"/>
          </p:cNvSpPr>
          <p:nvPr>
            <p:ph type="title"/>
          </p:nvPr>
        </p:nvSpPr>
        <p:spPr>
          <a:xfrm>
            <a:off x="609600" y="2101850"/>
            <a:ext cx="10972800" cy="654050"/>
          </a:xfrm>
        </p:spPr>
        <p:txBody>
          <a:bodyPr anchor="ctr"/>
          <a:lstStyle/>
          <a:p>
            <a:r>
              <a:rPr lang="en-US" dirty="0"/>
              <a:t>Well Stirred Reactor Approximations</a:t>
            </a:r>
          </a:p>
        </p:txBody>
      </p:sp>
    </p:spTree>
    <p:extLst>
      <p:ext uri="{BB962C8B-B14F-4D97-AF65-F5344CB8AC3E}">
        <p14:creationId xmlns:p14="http://schemas.microsoft.com/office/powerpoint/2010/main" val="159953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A6FA-3A0C-1C06-195C-182ABA610877}"/>
              </a:ext>
            </a:extLst>
          </p:cNvPr>
          <p:cNvSpPr>
            <a:spLocks noGrp="1"/>
          </p:cNvSpPr>
          <p:nvPr>
            <p:ph type="title"/>
          </p:nvPr>
        </p:nvSpPr>
        <p:spPr/>
        <p:txBody>
          <a:bodyPr/>
          <a:lstStyle/>
          <a:p>
            <a:r>
              <a:rPr lang="en-US" dirty="0"/>
              <a:t>Destruction Efficiency</a:t>
            </a:r>
          </a:p>
        </p:txBody>
      </p:sp>
      <p:sp>
        <p:nvSpPr>
          <p:cNvPr id="3" name="Content Placeholder 2">
            <a:extLst>
              <a:ext uri="{FF2B5EF4-FFF2-40B4-BE49-F238E27FC236}">
                <a16:creationId xmlns:a16="http://schemas.microsoft.com/office/drawing/2014/main" id="{B3AEE937-7153-04D3-9DC0-026BE03C3391}"/>
              </a:ext>
            </a:extLst>
          </p:cNvPr>
          <p:cNvSpPr>
            <a:spLocks noGrp="1"/>
          </p:cNvSpPr>
          <p:nvPr>
            <p:ph idx="1"/>
          </p:nvPr>
        </p:nvSpPr>
        <p:spPr>
          <a:xfrm>
            <a:off x="330467" y="1058978"/>
            <a:ext cx="10972800" cy="5006844"/>
          </a:xfrm>
        </p:spPr>
        <p:txBody>
          <a:bodyPr>
            <a:normAutofit fontScale="62500" lnSpcReduction="20000"/>
          </a:bodyPr>
          <a:lstStyle/>
          <a:p>
            <a:pPr marL="0" indent="0">
              <a:buNone/>
            </a:pPr>
            <a:r>
              <a:rPr lang="en-US" sz="2800" u="sng" dirty="0">
                <a:latin typeface="+mj-lt"/>
              </a:rPr>
              <a:t>Goal:</a:t>
            </a:r>
            <a:r>
              <a:rPr lang="en-US" sz="2800" dirty="0">
                <a:latin typeface="+mj-lt"/>
              </a:rPr>
              <a:t> Verify 99% of CH4 and C2H6 are destroyed in combustion process. </a:t>
            </a:r>
            <a:br>
              <a:rPr lang="en-US" sz="2800" dirty="0">
                <a:latin typeface="+mj-lt"/>
              </a:rPr>
            </a:br>
            <a:r>
              <a:rPr lang="en-US" sz="2800" u="sng" dirty="0">
                <a:latin typeface="+mj-lt"/>
              </a:rPr>
              <a:t>Approach/conditions</a:t>
            </a:r>
            <a:r>
              <a:rPr lang="en-US" sz="2800" dirty="0">
                <a:latin typeface="+mj-lt"/>
              </a:rPr>
              <a:t>: Iterating on residence time, equivalence ratio, and examine reactor volume</a:t>
            </a:r>
          </a:p>
          <a:p>
            <a:pPr marL="0" indent="0">
              <a:buNone/>
            </a:pPr>
            <a:endParaRPr lang="en-US" sz="2800" u="sng" dirty="0">
              <a:latin typeface="+mj-lt"/>
            </a:endParaRPr>
          </a:p>
          <a:p>
            <a:pPr marL="0" indent="0">
              <a:buNone/>
            </a:pPr>
            <a:r>
              <a:rPr lang="en-US" sz="2800" u="sng" dirty="0">
                <a:latin typeface="+mj-lt"/>
              </a:rPr>
              <a:t>Result</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 With a quite high residence time, as well as a low equivalence ratio, the methane and ethane completely combust within 45 microseconds, with the volumetric air flow rate through the calculated reactor volume. Altering those two parameters can drastically change the speed or effectiveness of the destruction of the fuel, so by iterating, we are able to tune the residence time to educate the necessary volume and direct any change on the equivalence ratio to keep the NOx limit under 5ppm.</a:t>
            </a:r>
          </a:p>
        </p:txBody>
      </p:sp>
      <p:pic>
        <p:nvPicPr>
          <p:cNvPr id="5" name="Picture 4">
            <a:extLst>
              <a:ext uri="{FF2B5EF4-FFF2-40B4-BE49-F238E27FC236}">
                <a16:creationId xmlns:a16="http://schemas.microsoft.com/office/drawing/2014/main" id="{21F23F0C-6BF7-4685-41FE-28EFA029A912}"/>
              </a:ext>
            </a:extLst>
          </p:cNvPr>
          <p:cNvPicPr>
            <a:picLocks noChangeAspect="1"/>
          </p:cNvPicPr>
          <p:nvPr/>
        </p:nvPicPr>
        <p:blipFill>
          <a:blip r:embed="rId2"/>
          <a:stretch>
            <a:fillRect/>
          </a:stretch>
        </p:blipFill>
        <p:spPr>
          <a:xfrm>
            <a:off x="6346706" y="1843076"/>
            <a:ext cx="4956561" cy="2816457"/>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82A61D18-A46C-CDA3-F5BF-B64D9334A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448148"/>
            <a:ext cx="4972739" cy="80315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0086CF-6AF7-B4E9-9596-04CC23BCDE4A}"/>
                  </a:ext>
                </a:extLst>
              </p:cNvPr>
              <p:cNvSpPr txBox="1"/>
              <p:nvPr/>
            </p:nvSpPr>
            <p:spPr>
              <a:xfrm>
                <a:off x="888733" y="3661569"/>
                <a:ext cx="961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ϕ</m:t>
                      </m:r>
                      <m:r>
                        <a:rPr lang="en-US" i="1">
                          <a:latin typeface="Cambria Math" panose="02040503050406030204" pitchFamily="18" charset="0"/>
                        </a:rPr>
                        <m:t>=0.17</m:t>
                      </m:r>
                    </m:oMath>
                  </m:oMathPara>
                </a14:m>
                <a:endParaRPr lang="en-US" dirty="0"/>
              </a:p>
            </p:txBody>
          </p:sp>
        </mc:Choice>
        <mc:Fallback>
          <p:sp>
            <p:nvSpPr>
              <p:cNvPr id="10" name="TextBox 9">
                <a:extLst>
                  <a:ext uri="{FF2B5EF4-FFF2-40B4-BE49-F238E27FC236}">
                    <a16:creationId xmlns:a16="http://schemas.microsoft.com/office/drawing/2014/main" id="{130086CF-6AF7-B4E9-9596-04CC23BCDE4A}"/>
                  </a:ext>
                </a:extLst>
              </p:cNvPr>
              <p:cNvSpPr txBox="1">
                <a:spLocks noRot="1" noChangeAspect="1" noMove="1" noResize="1" noEditPoints="1" noAdjustHandles="1" noChangeArrowheads="1" noChangeShapeType="1" noTextEdit="1"/>
              </p:cNvSpPr>
              <p:nvPr/>
            </p:nvSpPr>
            <p:spPr>
              <a:xfrm>
                <a:off x="888733" y="3661569"/>
                <a:ext cx="961802" cy="276999"/>
              </a:xfrm>
              <a:prstGeom prst="rect">
                <a:avLst/>
              </a:prstGeom>
              <a:blipFill>
                <a:blip r:embed="rId4"/>
                <a:stretch>
                  <a:fillRect l="-7595" r="-4430"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D10981D-C1D0-4D85-29EF-B523D3C38524}"/>
                  </a:ext>
                </a:extLst>
              </p:cNvPr>
              <p:cNvSpPr txBox="1"/>
              <p:nvPr/>
            </p:nvSpPr>
            <p:spPr>
              <a:xfrm>
                <a:off x="888733" y="3959841"/>
                <a:ext cx="17749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i="1" smtClean="0">
                              <a:latin typeface="Cambria Math" panose="02040503050406030204" pitchFamily="18" charset="0"/>
                            </a:rPr>
                            <m:t>Q</m:t>
                          </m:r>
                        </m:e>
                        <m:sub>
                          <m:r>
                            <a:rPr lang="en-US" b="0" i="1" smtClean="0">
                              <a:latin typeface="Cambria Math" panose="02040503050406030204" pitchFamily="18" charset="0"/>
                            </a:rPr>
                            <m:t>𝑎𝑖𝑟</m:t>
                          </m:r>
                        </m:sub>
                      </m:sSub>
                      <m:r>
                        <a:rPr lang="en-US" i="1">
                          <a:latin typeface="Cambria Math" panose="02040503050406030204" pitchFamily="18" charset="0"/>
                        </a:rPr>
                        <m:t>=</m:t>
                      </m:r>
                      <m:r>
                        <a:rPr lang="en-US" b="0" i="1" smtClean="0">
                          <a:latin typeface="Cambria Math" panose="02040503050406030204" pitchFamily="18" charset="0"/>
                        </a:rPr>
                        <m:t>4.72 </m:t>
                      </m:r>
                      <m:r>
                        <a:rPr lang="en-US" b="0" i="1" smtClean="0">
                          <a:latin typeface="Cambria Math" panose="02040503050406030204" pitchFamily="18" charset="0"/>
                        </a:rPr>
                        <m:t>𝑘𝑔</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a:p>
            </p:txBody>
          </p:sp>
        </mc:Choice>
        <mc:Fallback>
          <p:sp>
            <p:nvSpPr>
              <p:cNvPr id="11" name="TextBox 10">
                <a:extLst>
                  <a:ext uri="{FF2B5EF4-FFF2-40B4-BE49-F238E27FC236}">
                    <a16:creationId xmlns:a16="http://schemas.microsoft.com/office/drawing/2014/main" id="{6D10981D-C1D0-4D85-29EF-B523D3C38524}"/>
                  </a:ext>
                </a:extLst>
              </p:cNvPr>
              <p:cNvSpPr txBox="1">
                <a:spLocks noRot="1" noChangeAspect="1" noMove="1" noResize="1" noEditPoints="1" noAdjustHandles="1" noChangeArrowheads="1" noChangeShapeType="1" noTextEdit="1"/>
              </p:cNvSpPr>
              <p:nvPr/>
            </p:nvSpPr>
            <p:spPr>
              <a:xfrm>
                <a:off x="888733" y="3959841"/>
                <a:ext cx="1774973" cy="276999"/>
              </a:xfrm>
              <a:prstGeom prst="rect">
                <a:avLst/>
              </a:prstGeom>
              <a:blipFill>
                <a:blip r:embed="rId5"/>
                <a:stretch>
                  <a:fillRect l="-3436" t="-2222" r="-1375"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89FC50D-8FF1-81B1-402D-741A5BDC2919}"/>
                  </a:ext>
                </a:extLst>
              </p:cNvPr>
              <p:cNvSpPr txBox="1"/>
              <p:nvPr/>
            </p:nvSpPr>
            <p:spPr>
              <a:xfrm>
                <a:off x="921563" y="3290500"/>
                <a:ext cx="8961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𝜏</m:t>
                      </m:r>
                      <m:r>
                        <a:rPr lang="en-US" i="1">
                          <a:latin typeface="Cambria Math" panose="02040503050406030204" pitchFamily="18" charset="0"/>
                        </a:rPr>
                        <m:t>=</m:t>
                      </m:r>
                      <m:r>
                        <a:rPr lang="en-US" b="0" i="1" smtClean="0">
                          <a:latin typeface="Cambria Math" panose="02040503050406030204" pitchFamily="18" charset="0"/>
                        </a:rPr>
                        <m:t>22 </m:t>
                      </m:r>
                      <m:r>
                        <a:rPr lang="en-US" b="0" i="1" smtClean="0">
                          <a:latin typeface="Cambria Math" panose="02040503050406030204" pitchFamily="18" charset="0"/>
                        </a:rPr>
                        <m:t>𝑠</m:t>
                      </m:r>
                    </m:oMath>
                  </m:oMathPara>
                </a14:m>
                <a:endParaRPr lang="en-US" dirty="0"/>
              </a:p>
            </p:txBody>
          </p:sp>
        </mc:Choice>
        <mc:Fallback>
          <p:sp>
            <p:nvSpPr>
              <p:cNvPr id="12" name="TextBox 11">
                <a:extLst>
                  <a:ext uri="{FF2B5EF4-FFF2-40B4-BE49-F238E27FC236}">
                    <a16:creationId xmlns:a16="http://schemas.microsoft.com/office/drawing/2014/main" id="{F89FC50D-8FF1-81B1-402D-741A5BDC2919}"/>
                  </a:ext>
                </a:extLst>
              </p:cNvPr>
              <p:cNvSpPr txBox="1">
                <a:spLocks noRot="1" noChangeAspect="1" noMove="1" noResize="1" noEditPoints="1" noAdjustHandles="1" noChangeArrowheads="1" noChangeShapeType="1" noTextEdit="1"/>
              </p:cNvSpPr>
              <p:nvPr/>
            </p:nvSpPr>
            <p:spPr>
              <a:xfrm>
                <a:off x="921563" y="3290500"/>
                <a:ext cx="896143" cy="276999"/>
              </a:xfrm>
              <a:prstGeom prst="rect">
                <a:avLst/>
              </a:prstGeom>
              <a:blipFill>
                <a:blip r:embed="rId6"/>
                <a:stretch>
                  <a:fillRect l="-2721" r="-2721"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A7EB93F-1F96-21CF-A22A-031E39C201B8}"/>
                  </a:ext>
                </a:extLst>
              </p:cNvPr>
              <p:cNvSpPr txBox="1"/>
              <p:nvPr/>
            </p:nvSpPr>
            <p:spPr>
              <a:xfrm>
                <a:off x="916112" y="4330910"/>
                <a:ext cx="17890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i="1" smtClean="0">
                              <a:latin typeface="Cambria Math" panose="02040503050406030204" pitchFamily="18" charset="0"/>
                            </a:rPr>
                            <m:t>V</m:t>
                          </m:r>
                        </m:e>
                        <m:sub>
                          <m:r>
                            <a:rPr lang="en-US" b="0" i="1" smtClean="0">
                              <a:latin typeface="Cambria Math" panose="02040503050406030204" pitchFamily="18" charset="0"/>
                            </a:rPr>
                            <m:t>𝑟𝑒𝑎𝑐</m:t>
                          </m:r>
                        </m:sub>
                      </m:sSub>
                      <m:r>
                        <a:rPr lang="en-US" i="1">
                          <a:latin typeface="Cambria Math" panose="02040503050406030204" pitchFamily="18" charset="0"/>
                        </a:rPr>
                        <m:t>=</m:t>
                      </m:r>
                      <m:r>
                        <a:rPr lang="en-US" b="0" i="1" smtClean="0">
                          <a:latin typeface="Cambria Math" panose="02040503050406030204" pitchFamily="18" charset="0"/>
                        </a:rPr>
                        <m:t>85.35 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oMath>
                  </m:oMathPara>
                </a14:m>
                <a:endParaRPr lang="en-US" dirty="0"/>
              </a:p>
            </p:txBody>
          </p:sp>
        </mc:Choice>
        <mc:Fallback>
          <p:sp>
            <p:nvSpPr>
              <p:cNvPr id="13" name="TextBox 12">
                <a:extLst>
                  <a:ext uri="{FF2B5EF4-FFF2-40B4-BE49-F238E27FC236}">
                    <a16:creationId xmlns:a16="http://schemas.microsoft.com/office/drawing/2014/main" id="{8A7EB93F-1F96-21CF-A22A-031E39C201B8}"/>
                  </a:ext>
                </a:extLst>
              </p:cNvPr>
              <p:cNvSpPr txBox="1">
                <a:spLocks noRot="1" noChangeAspect="1" noMove="1" noResize="1" noEditPoints="1" noAdjustHandles="1" noChangeArrowheads="1" noChangeShapeType="1" noTextEdit="1"/>
              </p:cNvSpPr>
              <p:nvPr/>
            </p:nvSpPr>
            <p:spPr>
              <a:xfrm>
                <a:off x="916112" y="4330910"/>
                <a:ext cx="1789080" cy="276999"/>
              </a:xfrm>
              <a:prstGeom prst="rect">
                <a:avLst/>
              </a:prstGeom>
              <a:blipFill>
                <a:blip r:embed="rId7"/>
                <a:stretch>
                  <a:fillRect l="-2041" t="-2174" r="-680" b="-13043"/>
                </a:stretch>
              </a:blipFill>
            </p:spPr>
            <p:txBody>
              <a:bodyPr/>
              <a:lstStyle/>
              <a:p>
                <a:r>
                  <a:rPr lang="en-US">
                    <a:noFill/>
                  </a:rPr>
                  <a:t> </a:t>
                </a:r>
              </a:p>
            </p:txBody>
          </p:sp>
        </mc:Fallback>
      </mc:AlternateContent>
    </p:spTree>
    <p:extLst>
      <p:ext uri="{BB962C8B-B14F-4D97-AF65-F5344CB8AC3E}">
        <p14:creationId xmlns:p14="http://schemas.microsoft.com/office/powerpoint/2010/main" val="236098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7E8D6-BD03-94CE-0366-7069AEF7A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10200-1CEA-FD9E-0703-8ED313D05BD4}"/>
              </a:ext>
            </a:extLst>
          </p:cNvPr>
          <p:cNvSpPr>
            <a:spLocks noGrp="1"/>
          </p:cNvSpPr>
          <p:nvPr>
            <p:ph type="title"/>
          </p:nvPr>
        </p:nvSpPr>
        <p:spPr/>
        <p:txBody>
          <a:bodyPr/>
          <a:lstStyle/>
          <a:p>
            <a:r>
              <a:rPr lang="en-US" dirty="0"/>
              <a:t>NOx Limit </a:t>
            </a:r>
          </a:p>
        </p:txBody>
      </p:sp>
      <p:sp>
        <p:nvSpPr>
          <p:cNvPr id="3" name="Content Placeholder 2">
            <a:extLst>
              <a:ext uri="{FF2B5EF4-FFF2-40B4-BE49-F238E27FC236}">
                <a16:creationId xmlns:a16="http://schemas.microsoft.com/office/drawing/2014/main" id="{24303D6D-21D9-3828-7953-DCB9A9871797}"/>
              </a:ext>
            </a:extLst>
          </p:cNvPr>
          <p:cNvSpPr>
            <a:spLocks noGrp="1"/>
          </p:cNvSpPr>
          <p:nvPr>
            <p:ph idx="1"/>
          </p:nvPr>
        </p:nvSpPr>
        <p:spPr>
          <a:xfrm>
            <a:off x="330467" y="1058978"/>
            <a:ext cx="10972800" cy="5161713"/>
          </a:xfrm>
        </p:spPr>
        <p:txBody>
          <a:bodyPr>
            <a:normAutofit fontScale="62500" lnSpcReduction="20000"/>
          </a:bodyPr>
          <a:lstStyle/>
          <a:p>
            <a:r>
              <a:rPr lang="en-US" sz="2800" dirty="0">
                <a:latin typeface="+mj-lt"/>
              </a:rPr>
              <a:t>Verify that the NOx stays below the limit</a:t>
            </a:r>
          </a:p>
          <a:p>
            <a:r>
              <a:rPr lang="en-US" sz="2800" dirty="0">
                <a:latin typeface="+mj-lt"/>
              </a:rPr>
              <a:t>Alter equivalence ratio and residence time to keep concentration below 5 ppm</a:t>
            </a: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r>
              <a:rPr lang="en-US" sz="2800" dirty="0">
                <a:latin typeface="+mj-lt"/>
              </a:rPr>
              <a:t>The NOx initially produced stays well below the limit, but once corrected with the 15% O2 basis calculation, it rises to just below the 5 ppm limit, hovering around 4.8 ppm. </a:t>
            </a:r>
          </a:p>
          <a:p>
            <a:r>
              <a:rPr lang="en-US" sz="2800" dirty="0">
                <a:latin typeface="+mj-lt"/>
              </a:rPr>
              <a:t>Any increase to equivalence ratio will spike the NOx concentrations, this is due to temperature increasing for stoichiometric combustion, and higher combustion temperature leading to higher NOx emissions. The rate of reaction for NOx increases dramatically with temperature.</a:t>
            </a:r>
          </a:p>
        </p:txBody>
      </p:sp>
      <p:pic>
        <p:nvPicPr>
          <p:cNvPr id="5" name="Picture 4">
            <a:extLst>
              <a:ext uri="{FF2B5EF4-FFF2-40B4-BE49-F238E27FC236}">
                <a16:creationId xmlns:a16="http://schemas.microsoft.com/office/drawing/2014/main" id="{22EAF352-9328-E164-8F12-98ED8BF501D3}"/>
              </a:ext>
            </a:extLst>
          </p:cNvPr>
          <p:cNvPicPr>
            <a:picLocks noChangeAspect="1"/>
          </p:cNvPicPr>
          <p:nvPr/>
        </p:nvPicPr>
        <p:blipFill>
          <a:blip r:embed="rId2"/>
          <a:stretch>
            <a:fillRect/>
          </a:stretch>
        </p:blipFill>
        <p:spPr>
          <a:xfrm>
            <a:off x="1366177" y="1726438"/>
            <a:ext cx="4854666" cy="2695951"/>
          </a:xfrm>
          <a:prstGeom prst="rect">
            <a:avLst/>
          </a:prstGeom>
        </p:spPr>
      </p:pic>
      <p:pic>
        <p:nvPicPr>
          <p:cNvPr id="7" name="Picture 6">
            <a:extLst>
              <a:ext uri="{FF2B5EF4-FFF2-40B4-BE49-F238E27FC236}">
                <a16:creationId xmlns:a16="http://schemas.microsoft.com/office/drawing/2014/main" id="{6D61372E-201A-0B04-ACFB-9F873EC33857}"/>
              </a:ext>
            </a:extLst>
          </p:cNvPr>
          <p:cNvPicPr>
            <a:picLocks noChangeAspect="1"/>
          </p:cNvPicPr>
          <p:nvPr/>
        </p:nvPicPr>
        <p:blipFill>
          <a:blip r:embed="rId3"/>
          <a:stretch>
            <a:fillRect/>
          </a:stretch>
        </p:blipFill>
        <p:spPr>
          <a:xfrm>
            <a:off x="6220843" y="1726438"/>
            <a:ext cx="4725059" cy="2695951"/>
          </a:xfrm>
          <a:prstGeom prst="rect">
            <a:avLst/>
          </a:prstGeom>
        </p:spPr>
      </p:pic>
      <p:pic>
        <p:nvPicPr>
          <p:cNvPr id="9" name="Picture 8">
            <a:extLst>
              <a:ext uri="{FF2B5EF4-FFF2-40B4-BE49-F238E27FC236}">
                <a16:creationId xmlns:a16="http://schemas.microsoft.com/office/drawing/2014/main" id="{89053FE2-A41E-5165-A4DE-2395E8832926}"/>
              </a:ext>
            </a:extLst>
          </p:cNvPr>
          <p:cNvPicPr>
            <a:picLocks noChangeAspect="1"/>
          </p:cNvPicPr>
          <p:nvPr/>
        </p:nvPicPr>
        <p:blipFill>
          <a:blip r:embed="rId4"/>
          <a:stretch>
            <a:fillRect/>
          </a:stretch>
        </p:blipFill>
        <p:spPr>
          <a:xfrm>
            <a:off x="7559864" y="133555"/>
            <a:ext cx="4632136" cy="893921"/>
          </a:xfrm>
          <a:prstGeom prst="rect">
            <a:avLst/>
          </a:prstGeom>
        </p:spPr>
      </p:pic>
      <p:sp>
        <p:nvSpPr>
          <p:cNvPr id="10" name="TextBox 9">
            <a:extLst>
              <a:ext uri="{FF2B5EF4-FFF2-40B4-BE49-F238E27FC236}">
                <a16:creationId xmlns:a16="http://schemas.microsoft.com/office/drawing/2014/main" id="{9D38B8CF-6509-DB92-5764-93BF9964ED5D}"/>
              </a:ext>
            </a:extLst>
          </p:cNvPr>
          <p:cNvSpPr txBox="1"/>
          <p:nvPr/>
        </p:nvSpPr>
        <p:spPr>
          <a:xfrm>
            <a:off x="10495392" y="1037977"/>
            <a:ext cx="2732281" cy="253916"/>
          </a:xfrm>
          <a:prstGeom prst="rect">
            <a:avLst/>
          </a:prstGeom>
          <a:noFill/>
        </p:spPr>
        <p:txBody>
          <a:bodyPr wrap="square" rtlCol="0">
            <a:spAutoFit/>
          </a:bodyPr>
          <a:lstStyle/>
          <a:p>
            <a:r>
              <a:rPr lang="en-US" sz="1050" dirty="0"/>
              <a:t>Source: Project Outline</a:t>
            </a:r>
          </a:p>
        </p:txBody>
      </p:sp>
    </p:spTree>
    <p:extLst>
      <p:ext uri="{BB962C8B-B14F-4D97-AF65-F5344CB8AC3E}">
        <p14:creationId xmlns:p14="http://schemas.microsoft.com/office/powerpoint/2010/main" val="4448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5E046-3E9C-4505-7013-8429DACAE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C6A88-887F-6347-87CE-8866CA68E352}"/>
              </a:ext>
            </a:extLst>
          </p:cNvPr>
          <p:cNvSpPr>
            <a:spLocks noGrp="1"/>
          </p:cNvSpPr>
          <p:nvPr>
            <p:ph type="title"/>
          </p:nvPr>
        </p:nvSpPr>
        <p:spPr/>
        <p:txBody>
          <a:bodyPr/>
          <a:lstStyle/>
          <a:p>
            <a:r>
              <a:rPr lang="en-US" dirty="0"/>
              <a:t>Fuel Concentrations</a:t>
            </a:r>
          </a:p>
        </p:txBody>
      </p:sp>
      <p:sp>
        <p:nvSpPr>
          <p:cNvPr id="3" name="Content Placeholder 2">
            <a:extLst>
              <a:ext uri="{FF2B5EF4-FFF2-40B4-BE49-F238E27FC236}">
                <a16:creationId xmlns:a16="http://schemas.microsoft.com/office/drawing/2014/main" id="{D7E91536-5AA2-4B08-C52C-33EA2A90E9EF}"/>
              </a:ext>
            </a:extLst>
          </p:cNvPr>
          <p:cNvSpPr>
            <a:spLocks noGrp="1"/>
          </p:cNvSpPr>
          <p:nvPr>
            <p:ph idx="1"/>
          </p:nvPr>
        </p:nvSpPr>
        <p:spPr>
          <a:xfrm>
            <a:off x="330467" y="1058978"/>
            <a:ext cx="10972800" cy="4874797"/>
          </a:xfrm>
        </p:spPr>
        <p:txBody>
          <a:bodyPr>
            <a:normAutofit lnSpcReduction="10000"/>
          </a:bodyPr>
          <a:lstStyle/>
          <a:p>
            <a:r>
              <a:rPr lang="en-US" sz="2000" dirty="0">
                <a:latin typeface="+mj-lt"/>
              </a:rPr>
              <a:t>Methane and ethane concentrations (ppm) to corroborate ignition process and complete combustion.</a:t>
            </a:r>
            <a:br>
              <a:rPr lang="en-US" sz="2000" dirty="0">
                <a:latin typeface="+mj-lt"/>
              </a:rPr>
            </a:b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r>
              <a:rPr lang="en-US" sz="2000" dirty="0">
                <a:latin typeface="+mj-lt"/>
              </a:rPr>
              <a:t>The increase in methane for the first few microseconds is likely due to the inserted OH in the system taking time to start the ignition process within the reactor.</a:t>
            </a:r>
          </a:p>
          <a:p>
            <a:r>
              <a:rPr lang="en-US" sz="2000" dirty="0">
                <a:latin typeface="+mj-lt"/>
              </a:rPr>
              <a:t>Once both fuel components reach zero concentration, we also know that our destruction efficiency requirement is attained.</a:t>
            </a:r>
          </a:p>
          <a:p>
            <a:endParaRPr lang="en-US" sz="2800" dirty="0">
              <a:latin typeface="+mj-lt"/>
            </a:endParaRPr>
          </a:p>
        </p:txBody>
      </p:sp>
      <p:pic>
        <p:nvPicPr>
          <p:cNvPr id="9" name="Picture 8">
            <a:extLst>
              <a:ext uri="{FF2B5EF4-FFF2-40B4-BE49-F238E27FC236}">
                <a16:creationId xmlns:a16="http://schemas.microsoft.com/office/drawing/2014/main" id="{43FCFF95-5407-1A23-637C-222C8B22759A}"/>
              </a:ext>
            </a:extLst>
          </p:cNvPr>
          <p:cNvPicPr>
            <a:picLocks noChangeAspect="1"/>
          </p:cNvPicPr>
          <p:nvPr/>
        </p:nvPicPr>
        <p:blipFill>
          <a:blip r:embed="rId2"/>
          <a:stretch>
            <a:fillRect/>
          </a:stretch>
        </p:blipFill>
        <p:spPr>
          <a:xfrm>
            <a:off x="1504958" y="1699249"/>
            <a:ext cx="4639322" cy="2638793"/>
          </a:xfrm>
          <a:prstGeom prst="rect">
            <a:avLst/>
          </a:prstGeom>
        </p:spPr>
      </p:pic>
      <p:pic>
        <p:nvPicPr>
          <p:cNvPr id="11" name="Picture 10">
            <a:extLst>
              <a:ext uri="{FF2B5EF4-FFF2-40B4-BE49-F238E27FC236}">
                <a16:creationId xmlns:a16="http://schemas.microsoft.com/office/drawing/2014/main" id="{97E1FD87-D1DB-058C-E812-D88D56FD9F0B}"/>
              </a:ext>
            </a:extLst>
          </p:cNvPr>
          <p:cNvPicPr>
            <a:picLocks noChangeAspect="1"/>
          </p:cNvPicPr>
          <p:nvPr/>
        </p:nvPicPr>
        <p:blipFill>
          <a:blip r:embed="rId3"/>
          <a:stretch>
            <a:fillRect/>
          </a:stretch>
        </p:blipFill>
        <p:spPr>
          <a:xfrm>
            <a:off x="6144280" y="1699249"/>
            <a:ext cx="4988811" cy="2638792"/>
          </a:xfrm>
          <a:prstGeom prst="rect">
            <a:avLst/>
          </a:prstGeom>
        </p:spPr>
      </p:pic>
    </p:spTree>
    <p:extLst>
      <p:ext uri="{BB962C8B-B14F-4D97-AF65-F5344CB8AC3E}">
        <p14:creationId xmlns:p14="http://schemas.microsoft.com/office/powerpoint/2010/main" val="63773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2EA16-4375-2C23-7586-3E090C1FC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32123-BEC2-B6B7-B999-304111D9719A}"/>
              </a:ext>
            </a:extLst>
          </p:cNvPr>
          <p:cNvSpPr>
            <a:spLocks noGrp="1"/>
          </p:cNvSpPr>
          <p:nvPr>
            <p:ph type="title"/>
          </p:nvPr>
        </p:nvSpPr>
        <p:spPr/>
        <p:txBody>
          <a:bodyPr/>
          <a:lstStyle/>
          <a:p>
            <a:r>
              <a:rPr lang="en-US" dirty="0"/>
              <a:t>Reactor Concentrations</a:t>
            </a:r>
          </a:p>
        </p:txBody>
      </p:sp>
      <p:sp>
        <p:nvSpPr>
          <p:cNvPr id="3" name="Content Placeholder 2">
            <a:extLst>
              <a:ext uri="{FF2B5EF4-FFF2-40B4-BE49-F238E27FC236}">
                <a16:creationId xmlns:a16="http://schemas.microsoft.com/office/drawing/2014/main" id="{496BB310-4EE5-1796-356F-DA2495FAE35D}"/>
              </a:ext>
            </a:extLst>
          </p:cNvPr>
          <p:cNvSpPr>
            <a:spLocks noGrp="1"/>
          </p:cNvSpPr>
          <p:nvPr>
            <p:ph idx="1"/>
          </p:nvPr>
        </p:nvSpPr>
        <p:spPr>
          <a:xfrm>
            <a:off x="330467" y="1058978"/>
            <a:ext cx="10972800" cy="5150093"/>
          </a:xfrm>
        </p:spPr>
        <p:txBody>
          <a:bodyPr>
            <a:normAutofit fontScale="77500" lnSpcReduction="20000"/>
          </a:bodyPr>
          <a:lstStyle/>
          <a:p>
            <a:r>
              <a:rPr lang="en-US" sz="2800" dirty="0">
                <a:latin typeface="+mj-lt"/>
              </a:rPr>
              <a:t>OH inserted, and O2 should deplete as combustion proceeds</a:t>
            </a:r>
            <a:br>
              <a:rPr lang="en-US" sz="2800" dirty="0">
                <a:latin typeface="+mj-lt"/>
              </a:rPr>
            </a:b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r>
              <a:rPr lang="en-US" sz="2800" u="sng" dirty="0">
                <a:latin typeface="+mj-lt"/>
              </a:rPr>
              <a:t>Conclusion</a:t>
            </a:r>
            <a:r>
              <a:rPr lang="en-US" sz="2800" dirty="0">
                <a:latin typeface="+mj-lt"/>
              </a:rPr>
              <a:t>: The OH depletes as expected during combustion, but the O2 fluctuates within the reactor. My theory as to why this occurs is that the fuel mixture of air, ethane, and methane is still being pumped into the reservoir and the inserted OH takes a short while to get the WSR into combustion temperatures for O2 to be consumed.</a:t>
            </a:r>
          </a:p>
        </p:txBody>
      </p:sp>
      <p:pic>
        <p:nvPicPr>
          <p:cNvPr id="4" name="Picture 3">
            <a:extLst>
              <a:ext uri="{FF2B5EF4-FFF2-40B4-BE49-F238E27FC236}">
                <a16:creationId xmlns:a16="http://schemas.microsoft.com/office/drawing/2014/main" id="{73B47392-5A5D-9187-F7D8-E7977549E49B}"/>
              </a:ext>
            </a:extLst>
          </p:cNvPr>
          <p:cNvPicPr>
            <a:picLocks noChangeAspect="1"/>
          </p:cNvPicPr>
          <p:nvPr/>
        </p:nvPicPr>
        <p:blipFill>
          <a:blip r:embed="rId2"/>
          <a:stretch>
            <a:fillRect/>
          </a:stretch>
        </p:blipFill>
        <p:spPr>
          <a:xfrm>
            <a:off x="6532267" y="1522846"/>
            <a:ext cx="4509477" cy="3528407"/>
          </a:xfrm>
          <a:prstGeom prst="rect">
            <a:avLst/>
          </a:prstGeom>
        </p:spPr>
      </p:pic>
      <p:pic>
        <p:nvPicPr>
          <p:cNvPr id="5" name="Picture 4">
            <a:extLst>
              <a:ext uri="{FF2B5EF4-FFF2-40B4-BE49-F238E27FC236}">
                <a16:creationId xmlns:a16="http://schemas.microsoft.com/office/drawing/2014/main" id="{05F50DF7-C113-8E5A-92EB-77842CE08105}"/>
              </a:ext>
            </a:extLst>
          </p:cNvPr>
          <p:cNvPicPr>
            <a:picLocks noChangeAspect="1"/>
          </p:cNvPicPr>
          <p:nvPr/>
        </p:nvPicPr>
        <p:blipFill>
          <a:blip r:embed="rId3"/>
          <a:stretch>
            <a:fillRect/>
          </a:stretch>
        </p:blipFill>
        <p:spPr>
          <a:xfrm>
            <a:off x="1515016" y="1939961"/>
            <a:ext cx="4858967" cy="2978077"/>
          </a:xfrm>
          <a:prstGeom prst="rect">
            <a:avLst/>
          </a:prstGeom>
        </p:spPr>
      </p:pic>
    </p:spTree>
    <p:extLst>
      <p:ext uri="{BB962C8B-B14F-4D97-AF65-F5344CB8AC3E}">
        <p14:creationId xmlns:p14="http://schemas.microsoft.com/office/powerpoint/2010/main" val="176849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3D97D-6469-46E9-9DED-017A799EC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4AB54-EEB4-359C-EBC6-30D3FC7916C7}"/>
              </a:ext>
            </a:extLst>
          </p:cNvPr>
          <p:cNvSpPr>
            <a:spLocks noGrp="1"/>
          </p:cNvSpPr>
          <p:nvPr>
            <p:ph type="title"/>
          </p:nvPr>
        </p:nvSpPr>
        <p:spPr/>
        <p:txBody>
          <a:bodyPr/>
          <a:lstStyle/>
          <a:p>
            <a:r>
              <a:rPr lang="en-US" dirty="0"/>
              <a:t>Nozzle Diameter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E8A1CA-4303-6419-A751-4CE087EE28C0}"/>
                  </a:ext>
                </a:extLst>
              </p:cNvPr>
              <p:cNvSpPr>
                <a:spLocks noGrp="1"/>
              </p:cNvSpPr>
              <p:nvPr>
                <p:ph idx="1"/>
              </p:nvPr>
            </p:nvSpPr>
            <p:spPr>
              <a:xfrm>
                <a:off x="330467" y="1058978"/>
                <a:ext cx="10972800" cy="5076351"/>
              </a:xfrm>
            </p:spPr>
            <p:txBody>
              <a:bodyPr>
                <a:normAutofit/>
              </a:bodyPr>
              <a:lstStyle/>
              <a:p>
                <a:pPr marL="0" indent="0">
                  <a:buNone/>
                </a:pPr>
                <a:r>
                  <a:rPr lang="en-US" sz="2800" u="sng" dirty="0">
                    <a:latin typeface="+mj-lt"/>
                  </a:rPr>
                  <a:t>Hypothesis or Goal:</a:t>
                </a:r>
                <a:r>
                  <a:rPr lang="en-US" sz="2800" dirty="0">
                    <a:latin typeface="+mj-lt"/>
                  </a:rPr>
                  <a:t> Nozzle diameter to ensure </a:t>
                </a:r>
                <a14:m>
                  <m:oMath xmlns:m="http://schemas.openxmlformats.org/officeDocument/2006/math">
                    <m:r>
                      <a:rPr lang="en-US" sz="2800" i="1" dirty="0" smtClean="0">
                        <a:latin typeface="Cambria Math" panose="02040503050406030204" pitchFamily="18" charset="0"/>
                      </a:rPr>
                      <m:t>𝑅𝑒</m:t>
                    </m:r>
                    <m:r>
                      <a:rPr lang="en-US" sz="2800" i="1" dirty="0" smtClean="0">
                        <a:latin typeface="Cambria Math" panose="02040503050406030204" pitchFamily="18" charset="0"/>
                      </a:rPr>
                      <m:t> ≤ 2000</m:t>
                    </m:r>
                  </m:oMath>
                </a14:m>
                <a:br>
                  <a:rPr lang="en-US" sz="2800" dirty="0">
                    <a:latin typeface="+mj-lt"/>
                  </a:rPr>
                </a:br>
                <a:r>
                  <a:rPr lang="en-US" sz="2800" u="sng" dirty="0">
                    <a:latin typeface="+mj-lt"/>
                  </a:rPr>
                  <a:t>Approach/conditions</a:t>
                </a:r>
                <a:r>
                  <a:rPr lang="en-US" sz="2800" dirty="0">
                    <a:latin typeface="+mj-lt"/>
                  </a:rPr>
                  <a:t>:  Use </a:t>
                </a:r>
                <a14:m>
                  <m:oMath xmlns:m="http://schemas.openxmlformats.org/officeDocument/2006/math">
                    <m:sSub>
                      <m:sSubPr>
                        <m:ctrlPr>
                          <a:rPr lang="en-US" sz="2800" b="0" i="1" dirty="0" smtClean="0">
                            <a:latin typeface="Cambria Math" panose="02040503050406030204" pitchFamily="18" charset="0"/>
                          </a:rPr>
                        </m:ctrlPr>
                      </m:sSubPr>
                      <m:e>
                        <m:r>
                          <a:rPr lang="en-US" sz="2800" i="1" dirty="0" smtClean="0">
                            <a:latin typeface="Cambria Math" panose="02040503050406030204" pitchFamily="18" charset="0"/>
                          </a:rPr>
                          <m:t>𝑄</m:t>
                        </m:r>
                      </m:e>
                      <m:sub>
                        <m:r>
                          <a:rPr lang="en-US" sz="2800" b="0" i="1" dirty="0" smtClean="0">
                            <a:latin typeface="Cambria Math" panose="02040503050406030204" pitchFamily="18" charset="0"/>
                          </a:rPr>
                          <m:t>𝑓𝑢𝑒𝑙</m:t>
                        </m:r>
                      </m:sub>
                    </m:sSub>
                  </m:oMath>
                </a14:m>
                <a:r>
                  <a:rPr lang="en-US" sz="2800" dirty="0">
                    <a:latin typeface="+mj-lt"/>
                  </a:rPr>
                  <a:t>as a velocity estimate to obtain nozzle area, then repeat using estimated fuel velocity. Utilize mixture averaged density and viscosity</a:t>
                </a:r>
              </a:p>
              <a:p>
                <a:pPr marL="0" indent="0">
                  <a:buNone/>
                </a:pPr>
                <a:endParaRPr lang="en-US" sz="2800" u="sng" dirty="0">
                  <a:latin typeface="+mj-lt"/>
                </a:endParaRPr>
              </a:p>
              <a:p>
                <a:pPr marL="0" indent="0">
                  <a:buNone/>
                </a:pPr>
                <a:r>
                  <a:rPr lang="en-US" sz="2800" u="sng" dirty="0">
                    <a:latin typeface="+mj-lt"/>
                  </a:rPr>
                  <a:t>Result</a:t>
                </a:r>
              </a:p>
              <a:p>
                <a:pPr marL="0" indent="0">
                  <a:buNone/>
                </a:pPr>
                <a:endParaRPr lang="en-US" sz="2800"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a:p>
                <a:pPr marL="0" indent="0">
                  <a:buNone/>
                </a:pPr>
                <a:endParaRPr lang="en-US" sz="2800" u="sng" dirty="0">
                  <a:latin typeface="+mj-lt"/>
                </a:endParaRPr>
              </a:p>
            </p:txBody>
          </p:sp>
        </mc:Choice>
        <mc:Fallback>
          <p:sp>
            <p:nvSpPr>
              <p:cNvPr id="3" name="Content Placeholder 2">
                <a:extLst>
                  <a:ext uri="{FF2B5EF4-FFF2-40B4-BE49-F238E27FC236}">
                    <a16:creationId xmlns:a16="http://schemas.microsoft.com/office/drawing/2014/main" id="{7FE8A1CA-4303-6419-A751-4CE087EE28C0}"/>
                  </a:ext>
                </a:extLst>
              </p:cNvPr>
              <p:cNvSpPr>
                <a:spLocks noGrp="1" noRot="1" noChangeAspect="1" noMove="1" noResize="1" noEditPoints="1" noAdjustHandles="1" noChangeArrowheads="1" noChangeShapeType="1" noTextEdit="1"/>
              </p:cNvSpPr>
              <p:nvPr>
                <p:ph idx="1"/>
              </p:nvPr>
            </p:nvSpPr>
            <p:spPr>
              <a:xfrm>
                <a:off x="330467" y="1058978"/>
                <a:ext cx="10972800" cy="5076351"/>
              </a:xfrm>
              <a:blipFill>
                <a:blip r:embed="rId2"/>
                <a:stretch>
                  <a:fillRect l="-1111" t="-1322"/>
                </a:stretch>
              </a:blipFill>
            </p:spPr>
            <p:txBody>
              <a:bodyPr/>
              <a:lstStyle/>
              <a:p>
                <a:r>
                  <a:rPr lang="en-US">
                    <a:noFill/>
                  </a:rPr>
                  <a:t> </a:t>
                </a:r>
              </a:p>
            </p:txBody>
          </p:sp>
        </mc:Fallback>
      </mc:AlternateContent>
      <p:pic>
        <p:nvPicPr>
          <p:cNvPr id="5" name="Picture 4" descr="A black background with a black square&#10;&#10;Description automatically generated with medium confidence">
            <a:extLst>
              <a:ext uri="{FF2B5EF4-FFF2-40B4-BE49-F238E27FC236}">
                <a16:creationId xmlns:a16="http://schemas.microsoft.com/office/drawing/2014/main" id="{A975EDB1-99F5-1889-C478-CDC2CA51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960" y="3182833"/>
            <a:ext cx="3105907" cy="82864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DC5F134-F582-177A-8748-64C35E743951}"/>
                  </a:ext>
                </a:extLst>
              </p:cNvPr>
              <p:cNvSpPr txBox="1"/>
              <p:nvPr/>
            </p:nvSpPr>
            <p:spPr>
              <a:xfrm>
                <a:off x="1388244" y="5429690"/>
                <a:ext cx="8857246" cy="369332"/>
              </a:xfrm>
              <a:prstGeom prst="rect">
                <a:avLst/>
              </a:prstGeom>
              <a:noFill/>
            </p:spPr>
            <p:txBody>
              <a:bodyPr wrap="squar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𝑛𝑜𝑧𝑧𝑙𝑒</m:t>
                        </m:r>
                      </m:sub>
                    </m:sSub>
                    <m:r>
                      <a:rPr lang="en-US" sz="2400" b="0" i="1" smtClean="0">
                        <a:latin typeface="Cambria Math" panose="02040503050406030204" pitchFamily="18" charset="0"/>
                      </a:rPr>
                      <m:t>=1.19 </m:t>
                    </m:r>
                    <m:r>
                      <a:rPr lang="en-US" sz="2400" b="0" i="1" smtClean="0">
                        <a:latin typeface="Cambria Math" panose="02040503050406030204" pitchFamily="18" charset="0"/>
                      </a:rPr>
                      <m:t>𝑚</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𝑛𝑜𝑧𝑧𝑙𝑒</m:t>
                        </m:r>
                      </m:sub>
                    </m:sSub>
                    <m:r>
                      <a:rPr lang="en-US" sz="2400" b="0" i="1" smtClean="0">
                        <a:latin typeface="Cambria Math" panose="02040503050406030204" pitchFamily="18" charset="0"/>
                      </a:rPr>
                      <m:t>=1.11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a:t>at </a:t>
                </a:r>
                <a14:m>
                  <m:oMath xmlns:m="http://schemas.openxmlformats.org/officeDocument/2006/math">
                    <m:r>
                      <a:rPr lang="en-US" sz="2400" b="0" i="1" smtClean="0">
                        <a:latin typeface="Cambria Math" panose="02040503050406030204" pitchFamily="18" charset="0"/>
                      </a:rPr>
                      <m:t>𝑅𝑒</m:t>
                    </m:r>
                    <m:r>
                      <a:rPr lang="en-US" sz="2400" b="0" i="1" smtClean="0">
                        <a:latin typeface="Cambria Math" panose="02040503050406030204" pitchFamily="18" charset="0"/>
                      </a:rPr>
                      <m:t>=1786</m:t>
                    </m:r>
                  </m:oMath>
                </a14:m>
                <a:endParaRPr lang="en-US" sz="2400" dirty="0"/>
              </a:p>
            </p:txBody>
          </p:sp>
        </mc:Choice>
        <mc:Fallback>
          <p:sp>
            <p:nvSpPr>
              <p:cNvPr id="6" name="TextBox 5">
                <a:extLst>
                  <a:ext uri="{FF2B5EF4-FFF2-40B4-BE49-F238E27FC236}">
                    <a16:creationId xmlns:a16="http://schemas.microsoft.com/office/drawing/2014/main" id="{3DC5F134-F582-177A-8748-64C35E743951}"/>
                  </a:ext>
                </a:extLst>
              </p:cNvPr>
              <p:cNvSpPr txBox="1">
                <a:spLocks noRot="1" noChangeAspect="1" noMove="1" noResize="1" noEditPoints="1" noAdjustHandles="1" noChangeArrowheads="1" noChangeShapeType="1" noTextEdit="1"/>
              </p:cNvSpPr>
              <p:nvPr/>
            </p:nvSpPr>
            <p:spPr>
              <a:xfrm>
                <a:off x="1388244" y="5429690"/>
                <a:ext cx="8857246" cy="369332"/>
              </a:xfrm>
              <a:prstGeom prst="rect">
                <a:avLst/>
              </a:prstGeom>
              <a:blipFill>
                <a:blip r:embed="rId4"/>
                <a:stretch>
                  <a:fillRect l="-1239" t="-25000" b="-5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C37177-8DFC-AA4F-5AAE-F34195B5F1E6}"/>
                  </a:ext>
                </a:extLst>
              </p:cNvPr>
              <p:cNvSpPr txBox="1"/>
              <p:nvPr/>
            </p:nvSpPr>
            <p:spPr>
              <a:xfrm>
                <a:off x="7088478" y="3182833"/>
                <a:ext cx="2943178" cy="79553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𝑛𝑜𝑧𝑧𝑙𝑒</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𝑚𝑎𝑥</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𝑚𝑖𝑥</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𝑓𝑢𝑒𝑙</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𝑚𝑖𝑥</m:t>
                              </m:r>
                            </m:sub>
                          </m:sSub>
                        </m:den>
                      </m:f>
                    </m:oMath>
                  </m:oMathPara>
                </a14:m>
                <a:endParaRPr lang="en-US" sz="2400" dirty="0"/>
              </a:p>
            </p:txBody>
          </p:sp>
        </mc:Choice>
        <mc:Fallback>
          <p:sp>
            <p:nvSpPr>
              <p:cNvPr id="7" name="TextBox 6">
                <a:extLst>
                  <a:ext uri="{FF2B5EF4-FFF2-40B4-BE49-F238E27FC236}">
                    <a16:creationId xmlns:a16="http://schemas.microsoft.com/office/drawing/2014/main" id="{A1C37177-8DFC-AA4F-5AAE-F34195B5F1E6}"/>
                  </a:ext>
                </a:extLst>
              </p:cNvPr>
              <p:cNvSpPr txBox="1">
                <a:spLocks noRot="1" noChangeAspect="1" noMove="1" noResize="1" noEditPoints="1" noAdjustHandles="1" noChangeArrowheads="1" noChangeShapeType="1" noTextEdit="1"/>
              </p:cNvSpPr>
              <p:nvPr/>
            </p:nvSpPr>
            <p:spPr>
              <a:xfrm>
                <a:off x="7088478" y="3182833"/>
                <a:ext cx="2943178" cy="795539"/>
              </a:xfrm>
              <a:prstGeom prst="rect">
                <a:avLst/>
              </a:prstGeom>
              <a:blipFill>
                <a:blip r:embed="rId5"/>
                <a:stretch>
                  <a:fillRect/>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47BB8998-854D-0F71-BAEA-445DD43FDE01}"/>
              </a:ext>
            </a:extLst>
          </p:cNvPr>
          <p:cNvSpPr/>
          <p:nvPr/>
        </p:nvSpPr>
        <p:spPr>
          <a:xfrm>
            <a:off x="6283105" y="3521798"/>
            <a:ext cx="452673" cy="127536"/>
          </a:xfrm>
          <a:prstGeom prst="rightArrow">
            <a:avLst>
              <a:gd name="adj1" fmla="val 25045"/>
              <a:gd name="adj2" fmla="val 45841"/>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9841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8332</TotalTime>
  <Words>1626</Words>
  <Application>Microsoft Office PowerPoint</Application>
  <PresentationFormat>Widescreen</PresentationFormat>
  <Paragraphs>222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 Math</vt:lpstr>
      <vt:lpstr>Custom Design</vt:lpstr>
      <vt:lpstr>PowerPoint Presentation</vt:lpstr>
      <vt:lpstr>Motivation</vt:lpstr>
      <vt:lpstr>Methods</vt:lpstr>
      <vt:lpstr>Well Stirred Reactor Approximations</vt:lpstr>
      <vt:lpstr>Destruction Efficiency</vt:lpstr>
      <vt:lpstr>NOx Limit </vt:lpstr>
      <vt:lpstr>Fuel Concentrations</vt:lpstr>
      <vt:lpstr>Reactor Concentrations</vt:lpstr>
      <vt:lpstr>Nozzle Diameter</vt:lpstr>
      <vt:lpstr>Physical Parameters</vt:lpstr>
      <vt:lpstr>Premixed Flame Approximations</vt:lpstr>
      <vt:lpstr>Premixed Flame Temp Comparison</vt:lpstr>
      <vt:lpstr>Premixed Flame Concentrations</vt:lpstr>
      <vt:lpstr>Simulation Alterations</vt:lpstr>
      <vt:lpstr>Laminar Diffusion and Turbulent Flames</vt:lpstr>
      <vt:lpstr>Laminar Diffusion Flame Length</vt:lpstr>
      <vt:lpstr>Turbulent Premixed Flame</vt:lpstr>
      <vt:lpstr>Turbulent Non-premixed Flame</vt:lpstr>
      <vt:lpstr>Environmental Impact </vt:lpstr>
      <vt:lpstr>Inefficiencies in Flaring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Bruggeman</dc:creator>
  <cp:lastModifiedBy>Colton D Davies</cp:lastModifiedBy>
  <cp:revision>15</cp:revision>
  <dcterms:created xsi:type="dcterms:W3CDTF">2024-06-19T08:02:39Z</dcterms:created>
  <dcterms:modified xsi:type="dcterms:W3CDTF">2024-12-17T16:26:12Z</dcterms:modified>
</cp:coreProperties>
</file>