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handoutMasterIdLst>
    <p:handoutMasterId r:id="rId33"/>
  </p:handoutMasterIdLst>
  <p:sldIdLst>
    <p:sldId id="256" r:id="rId2"/>
    <p:sldId id="257" r:id="rId3"/>
    <p:sldId id="258" r:id="rId4"/>
    <p:sldId id="259" r:id="rId5"/>
    <p:sldId id="272" r:id="rId6"/>
    <p:sldId id="261" r:id="rId7"/>
    <p:sldId id="273" r:id="rId8"/>
    <p:sldId id="274" r:id="rId9"/>
    <p:sldId id="275" r:id="rId10"/>
    <p:sldId id="284" r:id="rId11"/>
    <p:sldId id="282" r:id="rId12"/>
    <p:sldId id="283" r:id="rId13"/>
    <p:sldId id="277" r:id="rId14"/>
    <p:sldId id="286" r:id="rId15"/>
    <p:sldId id="278" r:id="rId16"/>
    <p:sldId id="279" r:id="rId17"/>
    <p:sldId id="280" r:id="rId18"/>
    <p:sldId id="281" r:id="rId19"/>
    <p:sldId id="260" r:id="rId20"/>
    <p:sldId id="264" r:id="rId21"/>
    <p:sldId id="265" r:id="rId22"/>
    <p:sldId id="262" r:id="rId23"/>
    <p:sldId id="263" r:id="rId24"/>
    <p:sldId id="267" r:id="rId25"/>
    <p:sldId id="271" r:id="rId26"/>
    <p:sldId id="268" r:id="rId27"/>
    <p:sldId id="269" r:id="rId28"/>
    <p:sldId id="270" r:id="rId29"/>
    <p:sldId id="266" r:id="rId30"/>
    <p:sldId id="285"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rbel" pitchFamily="34" charset="0"/>
        <a:ea typeface="+mn-ea"/>
        <a:cs typeface="Arial" charset="0"/>
      </a:defRPr>
    </a:lvl1pPr>
    <a:lvl2pPr marL="457200" algn="l" rtl="0" fontAlgn="base">
      <a:spcBef>
        <a:spcPct val="0"/>
      </a:spcBef>
      <a:spcAft>
        <a:spcPct val="0"/>
      </a:spcAft>
      <a:defRPr kern="1200">
        <a:solidFill>
          <a:schemeClr val="tx1"/>
        </a:solidFill>
        <a:latin typeface="Corbel" pitchFamily="34" charset="0"/>
        <a:ea typeface="+mn-ea"/>
        <a:cs typeface="Arial" charset="0"/>
      </a:defRPr>
    </a:lvl2pPr>
    <a:lvl3pPr marL="914400" algn="l" rtl="0" fontAlgn="base">
      <a:spcBef>
        <a:spcPct val="0"/>
      </a:spcBef>
      <a:spcAft>
        <a:spcPct val="0"/>
      </a:spcAft>
      <a:defRPr kern="1200">
        <a:solidFill>
          <a:schemeClr val="tx1"/>
        </a:solidFill>
        <a:latin typeface="Corbel" pitchFamily="34" charset="0"/>
        <a:ea typeface="+mn-ea"/>
        <a:cs typeface="Arial" charset="0"/>
      </a:defRPr>
    </a:lvl3pPr>
    <a:lvl4pPr marL="1371600" algn="l" rtl="0" fontAlgn="base">
      <a:spcBef>
        <a:spcPct val="0"/>
      </a:spcBef>
      <a:spcAft>
        <a:spcPct val="0"/>
      </a:spcAft>
      <a:defRPr kern="1200">
        <a:solidFill>
          <a:schemeClr val="tx1"/>
        </a:solidFill>
        <a:latin typeface="Corbel" pitchFamily="34" charset="0"/>
        <a:ea typeface="+mn-ea"/>
        <a:cs typeface="Arial" charset="0"/>
      </a:defRPr>
    </a:lvl4pPr>
    <a:lvl5pPr marL="1828800" algn="l" rtl="0" fontAlgn="base">
      <a:spcBef>
        <a:spcPct val="0"/>
      </a:spcBef>
      <a:spcAft>
        <a:spcPct val="0"/>
      </a:spcAft>
      <a:defRPr kern="1200">
        <a:solidFill>
          <a:schemeClr val="tx1"/>
        </a:solidFill>
        <a:latin typeface="Corbel" pitchFamily="34" charset="0"/>
        <a:ea typeface="+mn-ea"/>
        <a:cs typeface="Arial" charset="0"/>
      </a:defRPr>
    </a:lvl5pPr>
    <a:lvl6pPr marL="2286000" algn="l" defTabSz="914400" rtl="0" eaLnBrk="1" latinLnBrk="0" hangingPunct="1">
      <a:defRPr kern="1200">
        <a:solidFill>
          <a:schemeClr val="tx1"/>
        </a:solidFill>
        <a:latin typeface="Corbel" pitchFamily="34" charset="0"/>
        <a:ea typeface="+mn-ea"/>
        <a:cs typeface="Arial" charset="0"/>
      </a:defRPr>
    </a:lvl6pPr>
    <a:lvl7pPr marL="2743200" algn="l" defTabSz="914400" rtl="0" eaLnBrk="1" latinLnBrk="0" hangingPunct="1">
      <a:defRPr kern="1200">
        <a:solidFill>
          <a:schemeClr val="tx1"/>
        </a:solidFill>
        <a:latin typeface="Corbel" pitchFamily="34" charset="0"/>
        <a:ea typeface="+mn-ea"/>
        <a:cs typeface="Arial" charset="0"/>
      </a:defRPr>
    </a:lvl7pPr>
    <a:lvl8pPr marL="3200400" algn="l" defTabSz="914400" rtl="0" eaLnBrk="1" latinLnBrk="0" hangingPunct="1">
      <a:defRPr kern="1200">
        <a:solidFill>
          <a:schemeClr val="tx1"/>
        </a:solidFill>
        <a:latin typeface="Corbel" pitchFamily="34" charset="0"/>
        <a:ea typeface="+mn-ea"/>
        <a:cs typeface="Arial" charset="0"/>
      </a:defRPr>
    </a:lvl8pPr>
    <a:lvl9pPr marL="3657600" algn="l" defTabSz="914400" rtl="0" eaLnBrk="1" latinLnBrk="0" hangingPunct="1">
      <a:defRPr kern="1200">
        <a:solidFill>
          <a:schemeClr val="tx1"/>
        </a:solidFill>
        <a:latin typeface="Corbel"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6" autoAdjust="0"/>
    <p:restoredTop sz="94660" autoAdjust="0"/>
  </p:normalViewPr>
  <p:slideViewPr>
    <p:cSldViewPr>
      <p:cViewPr varScale="1">
        <p:scale>
          <a:sx n="115" d="100"/>
          <a:sy n="115" d="100"/>
        </p:scale>
        <p:origin x="-1440" y="-96"/>
      </p:cViewPr>
      <p:guideLst>
        <p:guide orient="horz" pos="2160"/>
        <p:guide pos="2880"/>
      </p:guideLst>
    </p:cSldViewPr>
  </p:slideViewPr>
  <p:outlineViewPr>
    <p:cViewPr>
      <p:scale>
        <a:sx n="33" d="100"/>
        <a:sy n="33" d="100"/>
      </p:scale>
      <p:origin x="0" y="94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4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6535583-C52C-42C6-8A1C-57E417941C75}" type="datetimeFigureOut">
              <a:rPr lang="en-US"/>
              <a:pPr>
                <a:defRPr/>
              </a:pPr>
              <a:t>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B8EE9D8-8310-4FB0-87C3-C84B0BB2AB7A}" type="slidenum">
              <a:rPr lang="en-US"/>
              <a:pPr>
                <a:defRPr/>
              </a:pPr>
              <a:t>‹#›</a:t>
            </a:fld>
            <a:endParaRPr lang="en-US"/>
          </a:p>
        </p:txBody>
      </p:sp>
    </p:spTree>
    <p:extLst>
      <p:ext uri="{BB962C8B-B14F-4D97-AF65-F5344CB8AC3E}">
        <p14:creationId xmlns:p14="http://schemas.microsoft.com/office/powerpoint/2010/main" val="852596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121B2FB-7293-4650-B4DE-61307BEF3D13}" type="datetimeFigureOut">
              <a:rPr lang="en-US"/>
              <a:pPr>
                <a:defRPr/>
              </a:pPr>
              <a:t>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67ACA92B-2206-44A4-888D-61D549C355F2}" type="slidenum">
              <a:rPr lang="en-US"/>
              <a:pPr>
                <a:defRPr/>
              </a:pPr>
              <a:t>‹#›</a:t>
            </a:fld>
            <a:endParaRPr lang="en-US"/>
          </a:p>
        </p:txBody>
      </p:sp>
    </p:spTree>
    <p:extLst>
      <p:ext uri="{BB962C8B-B14F-4D97-AF65-F5344CB8AC3E}">
        <p14:creationId xmlns:p14="http://schemas.microsoft.com/office/powerpoint/2010/main" val="35698196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F9E3E1CF-15CF-475C-8235-79E244F47E0C}" type="slidenum">
              <a:rPr lang="en-US" altLang="en-US">
                <a:latin typeface="Calibri" pitchFamily="34" charset="0"/>
              </a:rPr>
              <a:pPr fontAlgn="base">
                <a:spcBef>
                  <a:spcPct val="0"/>
                </a:spcBef>
                <a:spcAft>
                  <a:spcPct val="0"/>
                </a:spcAft>
              </a:pPr>
              <a:t>1</a:t>
            </a:fld>
            <a:endParaRPr lang="en-US" altLang="en-US">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3E669386-874F-49C0-A7DE-3A8181382258}" type="slidenum">
              <a:rPr lang="en-US" altLang="en-US">
                <a:latin typeface="Calibri" pitchFamily="34" charset="0"/>
              </a:rPr>
              <a:pPr fontAlgn="base">
                <a:spcBef>
                  <a:spcPct val="0"/>
                </a:spcBef>
                <a:spcAft>
                  <a:spcPct val="0"/>
                </a:spcAft>
              </a:pPr>
              <a:t>10</a:t>
            </a:fld>
            <a:endParaRPr lang="en-US" altLang="en-US">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2ACDCCE0-D1C2-45F5-A5F6-9B80DB2A7F58}" type="slidenum">
              <a:rPr lang="en-US" altLang="en-US">
                <a:latin typeface="Calibri" pitchFamily="34" charset="0"/>
              </a:rPr>
              <a:pPr fontAlgn="base">
                <a:spcBef>
                  <a:spcPct val="0"/>
                </a:spcBef>
                <a:spcAft>
                  <a:spcPct val="0"/>
                </a:spcAft>
              </a:pPr>
              <a:t>11</a:t>
            </a:fld>
            <a:endParaRPr lang="en-US" altLang="en-US">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CCD35C65-C1B4-4863-B887-F1E2F38AF0A8}" type="slidenum">
              <a:rPr lang="en-US" altLang="en-US">
                <a:latin typeface="Calibri" pitchFamily="34" charset="0"/>
              </a:rPr>
              <a:pPr fontAlgn="base">
                <a:spcBef>
                  <a:spcPct val="0"/>
                </a:spcBef>
                <a:spcAft>
                  <a:spcPct val="0"/>
                </a:spcAft>
              </a:pPr>
              <a:t>12</a:t>
            </a:fld>
            <a:endParaRPr lang="en-US" altLang="en-US">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65398848-B569-43A7-AC86-3159BE30F7C8}" type="slidenum">
              <a:rPr lang="en-US" altLang="en-US">
                <a:latin typeface="Calibri" pitchFamily="34" charset="0"/>
              </a:rPr>
              <a:pPr fontAlgn="base">
                <a:spcBef>
                  <a:spcPct val="0"/>
                </a:spcBef>
                <a:spcAft>
                  <a:spcPct val="0"/>
                </a:spcAft>
              </a:pPr>
              <a:t>13</a:t>
            </a:fld>
            <a:endParaRPr lang="en-US" altLang="en-US">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0F3DEAD8-B58D-4806-B7DD-51563DBA14F0}" type="slidenum">
              <a:rPr lang="en-US" altLang="en-US">
                <a:latin typeface="Calibri" pitchFamily="34" charset="0"/>
              </a:rPr>
              <a:pPr fontAlgn="base">
                <a:spcBef>
                  <a:spcPct val="0"/>
                </a:spcBef>
                <a:spcAft>
                  <a:spcPct val="0"/>
                </a:spcAft>
              </a:pPr>
              <a:t>14</a:t>
            </a:fld>
            <a:endParaRPr lang="en-US" altLang="en-US">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E486A152-C966-40D4-A5C5-C3676FA9CDA8}" type="slidenum">
              <a:rPr lang="en-US" altLang="en-US">
                <a:latin typeface="Calibri" pitchFamily="34" charset="0"/>
              </a:rPr>
              <a:pPr fontAlgn="base">
                <a:spcBef>
                  <a:spcPct val="0"/>
                </a:spcBef>
                <a:spcAft>
                  <a:spcPct val="0"/>
                </a:spcAft>
              </a:pPr>
              <a:t>15</a:t>
            </a:fld>
            <a:endParaRPr lang="en-US" altLang="en-US">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14566900-CDAB-46B5-886C-F75B395FD4D8}" type="slidenum">
              <a:rPr lang="en-US" altLang="en-US">
                <a:latin typeface="Calibri" pitchFamily="34" charset="0"/>
              </a:rPr>
              <a:pPr fontAlgn="base">
                <a:spcBef>
                  <a:spcPct val="0"/>
                </a:spcBef>
                <a:spcAft>
                  <a:spcPct val="0"/>
                </a:spcAft>
              </a:pPr>
              <a:t>16</a:t>
            </a:fld>
            <a:endParaRPr lang="en-US" altLang="en-US">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4C72BC10-918C-4BF0-A004-42FA53754720}" type="slidenum">
              <a:rPr lang="en-US" altLang="en-US">
                <a:latin typeface="Calibri" pitchFamily="34" charset="0"/>
              </a:rPr>
              <a:pPr fontAlgn="base">
                <a:spcBef>
                  <a:spcPct val="0"/>
                </a:spcBef>
                <a:spcAft>
                  <a:spcPct val="0"/>
                </a:spcAft>
              </a:pPr>
              <a:t>17</a:t>
            </a:fld>
            <a:endParaRPr lang="en-US" altLang="en-US">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0E130D44-960B-40A2-8AAE-261D9171A08D}" type="slidenum">
              <a:rPr lang="en-US" altLang="en-US">
                <a:latin typeface="Calibri" pitchFamily="34" charset="0"/>
              </a:rPr>
              <a:pPr fontAlgn="base">
                <a:spcBef>
                  <a:spcPct val="0"/>
                </a:spcBef>
                <a:spcAft>
                  <a:spcPct val="0"/>
                </a:spcAft>
              </a:pPr>
              <a:t>18</a:t>
            </a:fld>
            <a:endParaRPr lang="en-US" altLang="en-US">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F93DB488-A06A-4EB8-994A-0FE4F54D8E04}" type="slidenum">
              <a:rPr lang="en-US" altLang="en-US">
                <a:latin typeface="Calibri" pitchFamily="34" charset="0"/>
              </a:rPr>
              <a:pPr fontAlgn="base">
                <a:spcBef>
                  <a:spcPct val="0"/>
                </a:spcBef>
                <a:spcAft>
                  <a:spcPct val="0"/>
                </a:spcAft>
              </a:pPr>
              <a:t>19</a:t>
            </a:fld>
            <a:endParaRPr lang="en-US" alt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D25ACCE5-EB1B-4253-97D5-67C3E39AE42C}" type="slidenum">
              <a:rPr lang="en-US" altLang="en-US">
                <a:latin typeface="Calibri" pitchFamily="34" charset="0"/>
              </a:rPr>
              <a:pPr fontAlgn="base">
                <a:spcBef>
                  <a:spcPct val="0"/>
                </a:spcBef>
                <a:spcAft>
                  <a:spcPct val="0"/>
                </a:spcAft>
              </a:pPr>
              <a:t>2</a:t>
            </a:fld>
            <a:endParaRPr lang="en-US" altLang="en-US">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25A1190A-5740-40CA-A5E1-FC3AB91E2F19}" type="slidenum">
              <a:rPr lang="en-US" altLang="en-US">
                <a:latin typeface="Calibri" pitchFamily="34" charset="0"/>
              </a:rPr>
              <a:pPr fontAlgn="base">
                <a:spcBef>
                  <a:spcPct val="0"/>
                </a:spcBef>
                <a:spcAft>
                  <a:spcPct val="0"/>
                </a:spcAft>
              </a:pPr>
              <a:t>20</a:t>
            </a:fld>
            <a:endParaRPr lang="en-US" altLang="en-US">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57A59AA4-EE7D-4C8F-912B-786B47BE9871}" type="slidenum">
              <a:rPr lang="en-US" altLang="en-US">
                <a:latin typeface="Calibri" pitchFamily="34" charset="0"/>
              </a:rPr>
              <a:pPr fontAlgn="base">
                <a:spcBef>
                  <a:spcPct val="0"/>
                </a:spcBef>
                <a:spcAft>
                  <a:spcPct val="0"/>
                </a:spcAft>
              </a:pPr>
              <a:t>21</a:t>
            </a:fld>
            <a:endParaRPr lang="en-US" altLang="en-US">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CBB16B7E-3761-42D3-8539-6CF0235FC4BB}" type="slidenum">
              <a:rPr lang="en-US" altLang="en-US">
                <a:latin typeface="Calibri" pitchFamily="34" charset="0"/>
              </a:rPr>
              <a:pPr fontAlgn="base">
                <a:spcBef>
                  <a:spcPct val="0"/>
                </a:spcBef>
                <a:spcAft>
                  <a:spcPct val="0"/>
                </a:spcAft>
              </a:pPr>
              <a:t>22</a:t>
            </a:fld>
            <a:endParaRPr lang="en-US" altLang="en-US">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AC370508-1771-4C04-AECE-40ACBDA6DAF1}" type="slidenum">
              <a:rPr lang="en-US" altLang="en-US">
                <a:latin typeface="Calibri" pitchFamily="34" charset="0"/>
              </a:rPr>
              <a:pPr fontAlgn="base">
                <a:spcBef>
                  <a:spcPct val="0"/>
                </a:spcBef>
                <a:spcAft>
                  <a:spcPct val="0"/>
                </a:spcAft>
              </a:pPr>
              <a:t>23</a:t>
            </a:fld>
            <a:endParaRPr lang="en-US" altLang="en-US">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82D423EA-40BC-4602-AC2E-F39C73B456C1}" type="slidenum">
              <a:rPr lang="en-US" altLang="en-US">
                <a:latin typeface="Calibri" pitchFamily="34" charset="0"/>
              </a:rPr>
              <a:pPr fontAlgn="base">
                <a:spcBef>
                  <a:spcPct val="0"/>
                </a:spcBef>
                <a:spcAft>
                  <a:spcPct val="0"/>
                </a:spcAft>
              </a:pPr>
              <a:t>24</a:t>
            </a:fld>
            <a:endParaRPr lang="en-US" altLang="en-US">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C5BD94E1-CABB-4CF2-9E6B-293AD40A57CA}" type="slidenum">
              <a:rPr lang="en-US" altLang="en-US">
                <a:latin typeface="Calibri" pitchFamily="34" charset="0"/>
              </a:rPr>
              <a:pPr fontAlgn="base">
                <a:spcBef>
                  <a:spcPct val="0"/>
                </a:spcBef>
                <a:spcAft>
                  <a:spcPct val="0"/>
                </a:spcAft>
              </a:pPr>
              <a:t>25</a:t>
            </a:fld>
            <a:endParaRPr lang="en-US" altLang="en-US">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4E58E890-4C5A-4DFC-9B57-D1DA6AE35A6E}" type="slidenum">
              <a:rPr lang="en-US" altLang="en-US">
                <a:latin typeface="Calibri" pitchFamily="34" charset="0"/>
              </a:rPr>
              <a:pPr fontAlgn="base">
                <a:spcBef>
                  <a:spcPct val="0"/>
                </a:spcBef>
                <a:spcAft>
                  <a:spcPct val="0"/>
                </a:spcAft>
              </a:pPr>
              <a:t>26</a:t>
            </a:fld>
            <a:endParaRPr lang="en-US" altLang="en-US">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092B3D44-801D-44D1-8468-B2417A7456A1}" type="slidenum">
              <a:rPr lang="en-US" altLang="en-US">
                <a:latin typeface="Calibri" pitchFamily="34" charset="0"/>
              </a:rPr>
              <a:pPr fontAlgn="base">
                <a:spcBef>
                  <a:spcPct val="0"/>
                </a:spcBef>
                <a:spcAft>
                  <a:spcPct val="0"/>
                </a:spcAft>
              </a:pPr>
              <a:t>27</a:t>
            </a:fld>
            <a:endParaRPr lang="en-US" altLang="en-US">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0A4AA8B6-C86C-4E08-9BDC-96DA56668CAC}" type="slidenum">
              <a:rPr lang="en-US" altLang="en-US">
                <a:latin typeface="Calibri" pitchFamily="34" charset="0"/>
              </a:rPr>
              <a:pPr fontAlgn="base">
                <a:spcBef>
                  <a:spcPct val="0"/>
                </a:spcBef>
                <a:spcAft>
                  <a:spcPct val="0"/>
                </a:spcAft>
              </a:pPr>
              <a:t>28</a:t>
            </a:fld>
            <a:endParaRPr lang="en-US" altLang="en-US">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26DC29B8-6F5F-4198-8903-F8AB1FCD9DD7}" type="slidenum">
              <a:rPr lang="en-US" altLang="en-US">
                <a:latin typeface="Calibri" pitchFamily="34" charset="0"/>
              </a:rPr>
              <a:pPr fontAlgn="base">
                <a:spcBef>
                  <a:spcPct val="0"/>
                </a:spcBef>
                <a:spcAft>
                  <a:spcPct val="0"/>
                </a:spcAft>
              </a:pPr>
              <a:t>29</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6F22D8A4-F234-43D7-B65F-BC04B830DF92}" type="slidenum">
              <a:rPr lang="en-US" altLang="en-US">
                <a:latin typeface="Calibri" pitchFamily="34" charset="0"/>
              </a:rPr>
              <a:pPr fontAlgn="base">
                <a:spcBef>
                  <a:spcPct val="0"/>
                </a:spcBef>
                <a:spcAft>
                  <a:spcPct val="0"/>
                </a:spcAft>
              </a:pPr>
              <a:t>3</a:t>
            </a:fld>
            <a:endParaRPr lang="en-US" altLang="en-US">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B55DED8E-A6FF-42F6-8CC5-B8055ECF9203}" type="slidenum">
              <a:rPr lang="en-US" altLang="en-US">
                <a:latin typeface="Calibri" pitchFamily="34" charset="0"/>
              </a:rPr>
              <a:pPr fontAlgn="base">
                <a:spcBef>
                  <a:spcPct val="0"/>
                </a:spcBef>
                <a:spcAft>
                  <a:spcPct val="0"/>
                </a:spcAft>
              </a:pPr>
              <a:t>30</a:t>
            </a:fld>
            <a:endParaRPr lang="en-US" alt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8F77BFE2-0B6F-461C-925B-BF16C5BCC7D3}" type="slidenum">
              <a:rPr lang="en-US" altLang="en-US">
                <a:latin typeface="Calibri" pitchFamily="34" charset="0"/>
              </a:rPr>
              <a:pPr fontAlgn="base">
                <a:spcBef>
                  <a:spcPct val="0"/>
                </a:spcBef>
                <a:spcAft>
                  <a:spcPct val="0"/>
                </a:spcAft>
              </a:pPr>
              <a:t>4</a:t>
            </a:fld>
            <a:endParaRPr lang="en-US" alt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D69B9D9D-ACA8-464A-B2B0-EA6927BC5FCA}" type="slidenum">
              <a:rPr lang="en-US" altLang="en-US">
                <a:latin typeface="Calibri" pitchFamily="34" charset="0"/>
              </a:rPr>
              <a:pPr fontAlgn="base">
                <a:spcBef>
                  <a:spcPct val="0"/>
                </a:spcBef>
                <a:spcAft>
                  <a:spcPct val="0"/>
                </a:spcAft>
              </a:pPr>
              <a:t>5</a:t>
            </a:fld>
            <a:endParaRPr lang="en-US" alt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6FCCD646-3CF3-4BEA-90CC-C49D4A9013AB}" type="slidenum">
              <a:rPr lang="en-US" altLang="en-US">
                <a:latin typeface="Calibri" pitchFamily="34" charset="0"/>
              </a:rPr>
              <a:pPr fontAlgn="base">
                <a:spcBef>
                  <a:spcPct val="0"/>
                </a:spcBef>
                <a:spcAft>
                  <a:spcPct val="0"/>
                </a:spcAft>
              </a:pPr>
              <a:t>6</a:t>
            </a:fld>
            <a:endParaRPr lang="en-US" alt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25D98308-D2D9-41D5-B602-D0847289439C}" type="slidenum">
              <a:rPr lang="en-US" altLang="en-US">
                <a:latin typeface="Calibri" pitchFamily="34" charset="0"/>
              </a:rPr>
              <a:pPr fontAlgn="base">
                <a:spcBef>
                  <a:spcPct val="0"/>
                </a:spcBef>
                <a:spcAft>
                  <a:spcPct val="0"/>
                </a:spcAft>
              </a:pPr>
              <a:t>7</a:t>
            </a:fld>
            <a:endParaRPr lang="en-US" alt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74AC45BB-7D51-4C35-AFF9-04799828C51F}" type="slidenum">
              <a:rPr lang="en-US" altLang="en-US">
                <a:latin typeface="Calibri" pitchFamily="34" charset="0"/>
              </a:rPr>
              <a:pPr fontAlgn="base">
                <a:spcBef>
                  <a:spcPct val="0"/>
                </a:spcBef>
                <a:spcAft>
                  <a:spcPct val="0"/>
                </a:spcAft>
              </a:pPr>
              <a:t>8</a:t>
            </a:fld>
            <a:endParaRPr lang="en-US" alt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72CD8F62-3404-4EC1-A721-F67E824971A7}" type="slidenum">
              <a:rPr lang="en-US" altLang="en-US">
                <a:latin typeface="Calibri" pitchFamily="34" charset="0"/>
              </a:rPr>
              <a:pPr fontAlgn="base">
                <a:spcBef>
                  <a:spcPct val="0"/>
                </a:spcBef>
                <a:spcAft>
                  <a:spcPct val="0"/>
                </a:spcAft>
              </a:pPr>
              <a:t>9</a:t>
            </a:fld>
            <a:endParaRPr lang="en-US" alt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p:nvPr>
        </p:nvSpPr>
        <p:spPr>
          <a:xfrm>
            <a:off x="685800" y="3355848"/>
            <a:ext cx="8077200" cy="1673352"/>
          </a:xfrm>
          <a:scene3d>
            <a:camera prst="perspectiveRelaxed"/>
            <a:lightRig rig="threePt" dir="t">
              <a:rot lat="0" lon="0" rev="4800000"/>
            </a:lightRig>
          </a:scene3d>
          <a:sp3d/>
        </p:spPr>
        <p:txBody>
          <a:bodyPr tIns="0" bIns="0" anchor="t">
            <a:flatTx/>
          </a:bodyPr>
          <a:lstStyle>
            <a:lvl1pPr algn="l">
              <a:defRPr sz="4700" b="1"/>
            </a:lvl1pPr>
            <a:extLst/>
          </a:lstStyle>
          <a:p>
            <a:r>
              <a:rPr lang="en-US" dirty="0" smtClean="0"/>
              <a:t>Click to edit Master title style</a:t>
            </a:r>
            <a:endParaRPr lang="en-US" dirty="0"/>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041E8BC0-C55A-4127-A8C2-6572592CE459}" type="datetime1">
              <a:rPr lang="en-US"/>
              <a:pPr>
                <a:defRPr/>
              </a:pPr>
              <a:t>2/8/2019</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 2012 Off We Go Rocketry, LLC</a:t>
            </a:r>
          </a:p>
        </p:txBody>
      </p:sp>
      <p:sp>
        <p:nvSpPr>
          <p:cNvPr id="8" name="Slide Number Placeholder 5"/>
          <p:cNvSpPr>
            <a:spLocks noGrp="1"/>
          </p:cNvSpPr>
          <p:nvPr>
            <p:ph type="sldNum" sz="quarter" idx="12"/>
          </p:nvPr>
        </p:nvSpPr>
        <p:spPr/>
        <p:txBody>
          <a:bodyPr/>
          <a:lstStyle>
            <a:lvl1pPr>
              <a:defRPr/>
            </a:lvl1pPr>
          </a:lstStyle>
          <a:p>
            <a:pPr>
              <a:defRPr/>
            </a:pPr>
            <a:fld id="{3A1FBD6E-0565-449D-9495-E57882207517}" type="slidenum">
              <a:rPr lang="en-US"/>
              <a:pPr>
                <a:defRPr/>
              </a:pPr>
              <a:t>‹#›</a:t>
            </a:fld>
            <a:endParaRPr lang="en-US"/>
          </a:p>
        </p:txBody>
      </p:sp>
    </p:spTree>
    <p:extLst>
      <p:ext uri="{BB962C8B-B14F-4D97-AF65-F5344CB8AC3E}">
        <p14:creationId xmlns:p14="http://schemas.microsoft.com/office/powerpoint/2010/main" val="10634242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sz="half" idx="1"/>
          </p:nvPr>
        </p:nvSpPr>
        <p:spPr>
          <a:xfrm>
            <a:off x="457200" y="1773936"/>
            <a:ext cx="8229600" cy="2188464"/>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3"/>
          <p:cNvSpPr>
            <a:spLocks noGrp="1"/>
          </p:cNvSpPr>
          <p:nvPr>
            <p:ph sz="half" idx="2"/>
          </p:nvPr>
        </p:nvSpPr>
        <p:spPr>
          <a:xfrm>
            <a:off x="457200" y="4114800"/>
            <a:ext cx="8229600" cy="22829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F7B5F61-B968-47DA-95A2-86957E022951}" type="datetime1">
              <a:rPr lang="en-US"/>
              <a:pPr>
                <a:defRPr/>
              </a:pPr>
              <a:t>2/8/2019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 2012 Off We Go Rocketry, LLC</a:t>
            </a:r>
          </a:p>
        </p:txBody>
      </p:sp>
      <p:sp>
        <p:nvSpPr>
          <p:cNvPr id="9" name="Slide Number Placeholder 5"/>
          <p:cNvSpPr>
            <a:spLocks noGrp="1"/>
          </p:cNvSpPr>
          <p:nvPr>
            <p:ph type="sldNum" sz="quarter" idx="12"/>
          </p:nvPr>
        </p:nvSpPr>
        <p:spPr/>
        <p:txBody>
          <a:bodyPr/>
          <a:lstStyle>
            <a:lvl1pPr>
              <a:defRPr/>
            </a:lvl1pPr>
          </a:lstStyle>
          <a:p>
            <a:pPr>
              <a:defRPr/>
            </a:pPr>
            <a:fld id="{A7F305A1-A80A-45D7-B88A-54BA3BF77767}" type="slidenum">
              <a:rPr lang="en-US"/>
              <a:pPr>
                <a:defRPr/>
              </a:pPr>
              <a:t>‹#›</a:t>
            </a:fld>
            <a:endParaRPr lang="en-US"/>
          </a:p>
        </p:txBody>
      </p:sp>
    </p:spTree>
    <p:extLst>
      <p:ext uri="{BB962C8B-B14F-4D97-AF65-F5344CB8AC3E}">
        <p14:creationId xmlns:p14="http://schemas.microsoft.com/office/powerpoint/2010/main" val="409038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1E1F04-5941-4F2E-B61E-E87913F947C7}" type="datetime1">
              <a:rPr lang="en-US"/>
              <a:pPr>
                <a:defRPr/>
              </a:pPr>
              <a:t>2/8/2019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2012 Off We Go Rocketry, LLC</a:t>
            </a:r>
          </a:p>
        </p:txBody>
      </p:sp>
      <p:sp>
        <p:nvSpPr>
          <p:cNvPr id="6" name="Slide Number Placeholder 5"/>
          <p:cNvSpPr>
            <a:spLocks noGrp="1"/>
          </p:cNvSpPr>
          <p:nvPr>
            <p:ph type="sldNum" sz="quarter" idx="12"/>
          </p:nvPr>
        </p:nvSpPr>
        <p:spPr/>
        <p:txBody>
          <a:bodyPr/>
          <a:lstStyle>
            <a:lvl1pPr>
              <a:defRPr/>
            </a:lvl1pPr>
          </a:lstStyle>
          <a:p>
            <a:pPr>
              <a:defRPr/>
            </a:pPr>
            <a:fld id="{60100C77-1306-4C9C-96C8-8017CE7F8962}" type="slidenum">
              <a:rPr lang="en-US"/>
              <a:pPr>
                <a:defRPr/>
              </a:pPr>
              <a:t>‹#›</a:t>
            </a:fld>
            <a:endParaRPr lang="en-US"/>
          </a:p>
        </p:txBody>
      </p:sp>
    </p:spTree>
    <p:extLst>
      <p:ext uri="{BB962C8B-B14F-4D97-AF65-F5344CB8AC3E}">
        <p14:creationId xmlns:p14="http://schemas.microsoft.com/office/powerpoint/2010/main" val="984541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D1F9B19A-D631-4772-8C12-6EFEBFDB3428}" type="datetime1">
              <a:rPr lang="en-US"/>
              <a:pPr>
                <a:defRPr/>
              </a:pPr>
              <a:t>2/8/2019</a:t>
            </a:fld>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r>
              <a:rPr lang="en-US"/>
              <a:t>© 2012 Off We Go Rocketry, LLC</a:t>
            </a:r>
          </a:p>
        </p:txBody>
      </p:sp>
      <p:sp>
        <p:nvSpPr>
          <p:cNvPr id="8" name="Slide Number Placeholder 5"/>
          <p:cNvSpPr>
            <a:spLocks noGrp="1"/>
          </p:cNvSpPr>
          <p:nvPr>
            <p:ph type="sldNum" sz="quarter" idx="12"/>
          </p:nvPr>
        </p:nvSpPr>
        <p:spPr/>
        <p:txBody>
          <a:bodyPr/>
          <a:lstStyle>
            <a:lvl1pPr>
              <a:defRPr/>
            </a:lvl1pPr>
          </a:lstStyle>
          <a:p>
            <a:pPr>
              <a:defRPr/>
            </a:pPr>
            <a:fld id="{97921C93-C665-41F5-AC01-1A78096FE9D4}" type="slidenum">
              <a:rPr lang="en-US"/>
              <a:pPr>
                <a:defRPr/>
              </a:pPr>
              <a:t>‹#›</a:t>
            </a:fld>
            <a:endParaRPr lang="en-US"/>
          </a:p>
        </p:txBody>
      </p:sp>
    </p:spTree>
    <p:extLst>
      <p:ext uri="{BB962C8B-B14F-4D97-AF65-F5344CB8AC3E}">
        <p14:creationId xmlns:p14="http://schemas.microsoft.com/office/powerpoint/2010/main" val="71461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lang="en-US" dirty="0" smtClean="0"/>
              <a:t>Click to edit Master title style</a:t>
            </a:r>
            <a:endParaRPr lang="en-US" dirty="0"/>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8FD2C6E-C774-40AA-BE22-0F2CC5A4B516}" type="datetime1">
              <a:rPr lang="en-US"/>
              <a:pPr>
                <a:defRPr/>
              </a:pPr>
              <a:t>2/8/2019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2012 Off We Go Rocketry, LLC</a:t>
            </a:r>
          </a:p>
        </p:txBody>
      </p:sp>
      <p:sp>
        <p:nvSpPr>
          <p:cNvPr id="6" name="Slide Number Placeholder 5"/>
          <p:cNvSpPr>
            <a:spLocks noGrp="1"/>
          </p:cNvSpPr>
          <p:nvPr>
            <p:ph type="sldNum" sz="quarter" idx="12"/>
          </p:nvPr>
        </p:nvSpPr>
        <p:spPr/>
        <p:txBody>
          <a:bodyPr/>
          <a:lstStyle>
            <a:lvl1pPr>
              <a:defRPr/>
            </a:lvl1pPr>
          </a:lstStyle>
          <a:p>
            <a:pPr>
              <a:defRPr/>
            </a:pPr>
            <a:fld id="{44A30AF0-66EF-4D02-819D-B887BF350095}" type="slidenum">
              <a:rPr lang="en-US"/>
              <a:pPr>
                <a:defRPr/>
              </a:pPr>
              <a:t>‹#›</a:t>
            </a:fld>
            <a:endParaRPr lang="en-US"/>
          </a:p>
        </p:txBody>
      </p:sp>
    </p:spTree>
    <p:extLst>
      <p:ext uri="{BB962C8B-B14F-4D97-AF65-F5344CB8AC3E}">
        <p14:creationId xmlns:p14="http://schemas.microsoft.com/office/powerpoint/2010/main" val="1472107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dirty="0" smtClean="0"/>
              <a:t>Click to edit Master title style</a:t>
            </a:r>
            <a:endParaRPr lang="en-US" dirty="0"/>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F61CE60F-3A4B-41D0-B8AD-A670FC96FE88}" type="datetime1">
              <a:rPr lang="en-US"/>
              <a:pPr>
                <a:defRPr/>
              </a:pPr>
              <a:t>2/8/2019</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 2012 Off We Go Rocketry, LLC</a:t>
            </a:r>
          </a:p>
        </p:txBody>
      </p:sp>
      <p:sp>
        <p:nvSpPr>
          <p:cNvPr id="8" name="Slide Number Placeholder 5"/>
          <p:cNvSpPr>
            <a:spLocks noGrp="1"/>
          </p:cNvSpPr>
          <p:nvPr>
            <p:ph type="sldNum" sz="quarter" idx="12"/>
          </p:nvPr>
        </p:nvSpPr>
        <p:spPr/>
        <p:txBody>
          <a:bodyPr/>
          <a:lstStyle>
            <a:lvl1pPr>
              <a:defRPr/>
            </a:lvl1pPr>
          </a:lstStyle>
          <a:p>
            <a:pPr>
              <a:defRPr/>
            </a:pPr>
            <a:fld id="{40FF5037-A12C-4B57-B777-07B37F9AFFDF}" type="slidenum">
              <a:rPr lang="en-US"/>
              <a:pPr>
                <a:defRPr/>
              </a:pPr>
              <a:t>‹#›</a:t>
            </a:fld>
            <a:endParaRPr lang="en-US"/>
          </a:p>
        </p:txBody>
      </p:sp>
    </p:spTree>
    <p:extLst>
      <p:ext uri="{BB962C8B-B14F-4D97-AF65-F5344CB8AC3E}">
        <p14:creationId xmlns:p14="http://schemas.microsoft.com/office/powerpoint/2010/main" val="115852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258F531-8FB1-40F8-B129-0D1428FF03F0}" type="datetime1">
              <a:rPr lang="en-US"/>
              <a:pPr>
                <a:defRPr/>
              </a:pPr>
              <a:t>2/8/2019</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2012 Off We Go Rocketry, LLC</a:t>
            </a:r>
          </a:p>
        </p:txBody>
      </p:sp>
      <p:sp>
        <p:nvSpPr>
          <p:cNvPr id="7" name="Slide Number Placeholder 5"/>
          <p:cNvSpPr>
            <a:spLocks noGrp="1"/>
          </p:cNvSpPr>
          <p:nvPr>
            <p:ph type="sldNum" sz="quarter" idx="12"/>
          </p:nvPr>
        </p:nvSpPr>
        <p:spPr/>
        <p:txBody>
          <a:bodyPr/>
          <a:lstStyle>
            <a:lvl1pPr>
              <a:defRPr/>
            </a:lvl1pPr>
          </a:lstStyle>
          <a:p>
            <a:pPr>
              <a:defRPr/>
            </a:pPr>
            <a:fld id="{2CC41F39-DD9C-4978-A260-E115C4865996}" type="slidenum">
              <a:rPr lang="en-US"/>
              <a:pPr>
                <a:defRPr/>
              </a:pPr>
              <a:t>‹#›</a:t>
            </a:fld>
            <a:endParaRPr lang="en-US"/>
          </a:p>
        </p:txBody>
      </p:sp>
    </p:spTree>
    <p:extLst>
      <p:ext uri="{BB962C8B-B14F-4D97-AF65-F5344CB8AC3E}">
        <p14:creationId xmlns:p14="http://schemas.microsoft.com/office/powerpoint/2010/main" val="3868464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420B915-96D2-4E26-ACC9-6979006D05C1}" type="datetime1">
              <a:rPr lang="en-US"/>
              <a:pPr>
                <a:defRPr/>
              </a:pPr>
              <a:t>2/8/2019</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 2012 Off We Go Rocketry, LLC</a:t>
            </a:r>
          </a:p>
        </p:txBody>
      </p:sp>
      <p:sp>
        <p:nvSpPr>
          <p:cNvPr id="9" name="Slide Number Placeholder 5"/>
          <p:cNvSpPr>
            <a:spLocks noGrp="1"/>
          </p:cNvSpPr>
          <p:nvPr>
            <p:ph type="sldNum" sz="quarter" idx="12"/>
          </p:nvPr>
        </p:nvSpPr>
        <p:spPr/>
        <p:txBody>
          <a:bodyPr/>
          <a:lstStyle>
            <a:lvl1pPr>
              <a:defRPr/>
            </a:lvl1pPr>
          </a:lstStyle>
          <a:p>
            <a:pPr>
              <a:defRPr/>
            </a:pPr>
            <a:fld id="{5365C4BE-FB81-480C-A5C9-C9A103557BC8}" type="slidenum">
              <a:rPr lang="en-US"/>
              <a:pPr>
                <a:defRPr/>
              </a:pPr>
              <a:t>‹#›</a:t>
            </a:fld>
            <a:endParaRPr lang="en-US"/>
          </a:p>
        </p:txBody>
      </p:sp>
    </p:spTree>
    <p:extLst>
      <p:ext uri="{BB962C8B-B14F-4D97-AF65-F5344CB8AC3E}">
        <p14:creationId xmlns:p14="http://schemas.microsoft.com/office/powerpoint/2010/main" val="19973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AAD9061-8D68-4C55-B5CD-D146EA09E64B}" type="datetime1">
              <a:rPr lang="en-US"/>
              <a:pPr>
                <a:defRPr/>
              </a:pPr>
              <a:t>2/8/2019</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 2012 Off We Go Rocketry, LLC</a:t>
            </a:r>
          </a:p>
        </p:txBody>
      </p:sp>
      <p:sp>
        <p:nvSpPr>
          <p:cNvPr id="5" name="Slide Number Placeholder 5"/>
          <p:cNvSpPr>
            <a:spLocks noGrp="1"/>
          </p:cNvSpPr>
          <p:nvPr>
            <p:ph type="sldNum" sz="quarter" idx="12"/>
          </p:nvPr>
        </p:nvSpPr>
        <p:spPr/>
        <p:txBody>
          <a:bodyPr/>
          <a:lstStyle>
            <a:lvl1pPr>
              <a:defRPr/>
            </a:lvl1pPr>
          </a:lstStyle>
          <a:p>
            <a:pPr>
              <a:defRPr/>
            </a:pPr>
            <a:fld id="{E6256AF6-B6D0-41B7-AB23-91AF1A2A5A7E}" type="slidenum">
              <a:rPr lang="en-US"/>
              <a:pPr>
                <a:defRPr/>
              </a:pPr>
              <a:t>‹#›</a:t>
            </a:fld>
            <a:endParaRPr lang="en-US"/>
          </a:p>
        </p:txBody>
      </p:sp>
    </p:spTree>
    <p:extLst>
      <p:ext uri="{BB962C8B-B14F-4D97-AF65-F5344CB8AC3E}">
        <p14:creationId xmlns:p14="http://schemas.microsoft.com/office/powerpoint/2010/main" val="52064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1B68B91-5669-42AC-A8D1-0C752BC27375}" type="datetime1">
              <a:rPr lang="en-US"/>
              <a:pPr>
                <a:defRPr/>
              </a:pPr>
              <a:t>2/8/2019</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 2012 Off We Go Rocketry, LLC</a:t>
            </a:r>
          </a:p>
        </p:txBody>
      </p:sp>
      <p:sp>
        <p:nvSpPr>
          <p:cNvPr id="4" name="Slide Number Placeholder 3"/>
          <p:cNvSpPr>
            <a:spLocks noGrp="1"/>
          </p:cNvSpPr>
          <p:nvPr>
            <p:ph type="sldNum" sz="quarter" idx="12"/>
          </p:nvPr>
        </p:nvSpPr>
        <p:spPr/>
        <p:txBody>
          <a:bodyPr/>
          <a:lstStyle>
            <a:lvl1pPr>
              <a:defRPr/>
            </a:lvl1pPr>
          </a:lstStyle>
          <a:p>
            <a:pPr>
              <a:defRPr/>
            </a:pPr>
            <a:fld id="{66E1F6A9-ED8D-44CA-AD3B-F0B3A25187CA}" type="slidenum">
              <a:rPr lang="en-US"/>
              <a:pPr>
                <a:defRPr/>
              </a:pPr>
              <a:t>‹#›</a:t>
            </a:fld>
            <a:endParaRPr lang="en-US"/>
          </a:p>
        </p:txBody>
      </p:sp>
    </p:spTree>
    <p:extLst>
      <p:ext uri="{BB962C8B-B14F-4D97-AF65-F5344CB8AC3E}">
        <p14:creationId xmlns:p14="http://schemas.microsoft.com/office/powerpoint/2010/main" val="359517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167838" y="152400"/>
            <a:ext cx="2523744" cy="978408"/>
          </a:xfrm>
        </p:spPr>
        <p:txBody>
          <a:bodyPr lIns="73152" bIns="0" anchor="b">
            <a:sp3d extrusionH="57150" prstMaterial="matte">
              <a:bevelT w="82550" h="38100" prst="coolSlant"/>
              <a:bevelB h="25400" prst="softRound"/>
            </a:sp3d>
          </a:bodyPr>
          <a:lstStyle>
            <a:lvl1pPr algn="l">
              <a:defRPr sz="2000" b="0"/>
            </a:lvl1pPr>
            <a:extLst/>
          </a:lstStyle>
          <a:p>
            <a:r>
              <a:rPr lang="en-US" dirty="0" smtClean="0"/>
              <a:t>Click to edit Master title style</a:t>
            </a:r>
            <a:endParaRPr lang="en-US" dirty="0"/>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fld id="{8FF90BAC-6D07-4C42-9630-CEBC6C569461}" type="datetime1">
              <a:rPr lang="en-US"/>
              <a:pPr>
                <a:defRPr/>
              </a:pPr>
              <a:t>2/8/2019</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 2012 Off We Go Rocketry, LLC</a:t>
            </a:r>
          </a:p>
        </p:txBody>
      </p:sp>
      <p:sp>
        <p:nvSpPr>
          <p:cNvPr id="9" name="Slide Number Placeholder 6"/>
          <p:cNvSpPr>
            <a:spLocks noGrp="1"/>
          </p:cNvSpPr>
          <p:nvPr>
            <p:ph type="sldNum" sz="quarter" idx="12"/>
          </p:nvPr>
        </p:nvSpPr>
        <p:spPr/>
        <p:txBody>
          <a:bodyPr/>
          <a:lstStyle>
            <a:lvl1pPr>
              <a:defRPr/>
            </a:lvl1pPr>
          </a:lstStyle>
          <a:p>
            <a:pPr>
              <a:defRPr/>
            </a:pPr>
            <a:fld id="{0010F5BF-CD99-4A24-803B-8B206112C69C}" type="slidenum">
              <a:rPr lang="en-US"/>
              <a:pPr>
                <a:defRPr/>
              </a:pPr>
              <a:t>‹#›</a:t>
            </a:fld>
            <a:endParaRPr lang="en-US"/>
          </a:p>
        </p:txBody>
      </p:sp>
    </p:spTree>
    <p:extLst>
      <p:ext uri="{BB962C8B-B14F-4D97-AF65-F5344CB8AC3E}">
        <p14:creationId xmlns:p14="http://schemas.microsoft.com/office/powerpoint/2010/main" val="1018682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164592" y="155448"/>
            <a:ext cx="2525150" cy="978408"/>
          </a:xfrm>
        </p:spPr>
        <p:txBody>
          <a:bodyPr lIns="73152" bIns="0" anchor="b">
            <a:sp3d extrusionH="57150" prstMaterial="matte">
              <a:bevelT w="82550" h="38100" prst="coolSlant"/>
              <a:bevelB h="25400" prst="softRound"/>
            </a:sp3d>
          </a:bodyPr>
          <a:lstStyle>
            <a:lvl1pPr algn="l">
              <a:defRPr sz="2000" b="0"/>
            </a:lvl1pPr>
            <a:extLst/>
          </a:lstStyle>
          <a:p>
            <a:r>
              <a:rPr lang="en-US" dirty="0" smtClean="0"/>
              <a:t>Click to edit Master title style</a:t>
            </a:r>
            <a:endParaRPr lang="en-US" dirty="0"/>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fld id="{CDE21AB5-206D-4C9C-B486-0DE142217924}" type="datetime1">
              <a:rPr lang="en-US"/>
              <a:pPr>
                <a:defRPr/>
              </a:pPr>
              <a:t>2/8/2019</a:t>
            </a:fld>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smtClean="0">
                <a:solidFill>
                  <a:schemeClr val="bg1">
                    <a:shade val="50000"/>
                  </a:schemeClr>
                </a:solidFill>
              </a:defRPr>
            </a:lvl1pPr>
          </a:lstStyle>
          <a:p>
            <a:pPr>
              <a:defRPr/>
            </a:pPr>
            <a:r>
              <a:rPr lang="en-US"/>
              <a:t>© 2012 Off We Go Rocketry, LLC</a:t>
            </a: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D02B2DF0-B8B4-46BC-821B-B270D2DEB5C0}" type="slidenum">
              <a:rPr lang="en-US"/>
              <a:pPr>
                <a:defRPr/>
              </a:pPr>
              <a:t>‹#›</a:t>
            </a:fld>
            <a:endParaRPr lang="en-US"/>
          </a:p>
        </p:txBody>
      </p:sp>
    </p:spTree>
    <p:extLst>
      <p:ext uri="{BB962C8B-B14F-4D97-AF65-F5344CB8AC3E}">
        <p14:creationId xmlns:p14="http://schemas.microsoft.com/office/powerpoint/2010/main" val="190138605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perspectiveRelaxed"/>
              <a:lightRig rig="threePt" dir="t">
                <a:rot lat="0" lon="0" rev="4800000"/>
              </a:lightRig>
            </a:scene3d>
            <a:sp3d extrusionH="57150" prstMaterial="matte">
              <a:bevelT w="50800" h="10160" prst="coolSlant"/>
              <a:bevelB h="25400" prst="softRound"/>
            </a:sp3d>
          </a:bodyPr>
          <a:lstStyle>
            <a:extLst/>
          </a:lstStyle>
          <a:p>
            <a:r>
              <a:rPr lang="en-US" dirty="0" smtClean="0"/>
              <a:t>Click to edit Master title style</a:t>
            </a:r>
            <a:endParaRPr lang="en-US" dirty="0"/>
          </a:p>
        </p:txBody>
      </p:sp>
      <p:sp>
        <p:nvSpPr>
          <p:cNvPr id="1029" name="Text Placeholder 2"/>
          <p:cNvSpPr>
            <a:spLocks noGrp="1"/>
          </p:cNvSpPr>
          <p:nvPr>
            <p:ph type="body" idx="1"/>
          </p:nvPr>
        </p:nvSpPr>
        <p:spPr bwMode="auto">
          <a:xfrm>
            <a:off x="457200" y="1774825"/>
            <a:ext cx="8229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fontAlgn="auto" latinLnBrk="0" hangingPunct="1">
              <a:spcBef>
                <a:spcPts val="0"/>
              </a:spcBef>
              <a:spcAft>
                <a:spcPts val="0"/>
              </a:spcAft>
              <a:defRPr kumimoji="0" sz="1200" smtClean="0">
                <a:solidFill>
                  <a:schemeClr val="tx1">
                    <a:tint val="95000"/>
                  </a:schemeClr>
                </a:solidFill>
                <a:latin typeface="+mn-lt"/>
                <a:cs typeface="+mn-cs"/>
              </a:defRPr>
            </a:lvl1pPr>
            <a:extLst/>
          </a:lstStyle>
          <a:p>
            <a:pPr>
              <a:defRPr/>
            </a:pPr>
            <a:fld id="{DFA62E72-3E63-4ADD-AB9D-1CBB04EF4122}" type="datetime1">
              <a:rPr lang="en-US"/>
              <a:pPr>
                <a:defRPr/>
              </a:pPr>
              <a:t>2/8/2019</a:t>
            </a:fld>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fontAlgn="auto" latinLnBrk="0" hangingPunct="1">
              <a:spcBef>
                <a:spcPts val="0"/>
              </a:spcBef>
              <a:spcAft>
                <a:spcPts val="0"/>
              </a:spcAft>
              <a:defRPr kumimoji="0" sz="1200" smtClean="0">
                <a:solidFill>
                  <a:schemeClr val="tx1">
                    <a:tint val="95000"/>
                  </a:schemeClr>
                </a:solidFill>
                <a:latin typeface="+mn-lt"/>
                <a:cs typeface="+mn-cs"/>
              </a:defRPr>
            </a:lvl1pPr>
            <a:extLst/>
          </a:lstStyle>
          <a:p>
            <a:pPr>
              <a:defRPr/>
            </a:pPr>
            <a:r>
              <a:rPr lang="en-US"/>
              <a:t>© 2012 Off We Go Rocketry, LLC</a:t>
            </a: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fontAlgn="auto" latinLnBrk="0" hangingPunct="1">
              <a:spcBef>
                <a:spcPts val="0"/>
              </a:spcBef>
              <a:spcAft>
                <a:spcPts val="0"/>
              </a:spcAft>
              <a:defRPr kumimoji="0" sz="1200" smtClean="0">
                <a:solidFill>
                  <a:schemeClr val="tx1">
                    <a:tint val="95000"/>
                  </a:schemeClr>
                </a:solidFill>
                <a:latin typeface="+mn-lt"/>
                <a:cs typeface="+mn-cs"/>
              </a:defRPr>
            </a:lvl1pPr>
            <a:extLst/>
          </a:lstStyle>
          <a:p>
            <a:pPr>
              <a:defRPr/>
            </a:pPr>
            <a:fld id="{966966E5-594D-4BA0-8314-B1924E21970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79" r:id="rId2"/>
    <p:sldLayoutId id="2147483686" r:id="rId3"/>
    <p:sldLayoutId id="2147483680" r:id="rId4"/>
    <p:sldLayoutId id="2147483681" r:id="rId5"/>
    <p:sldLayoutId id="2147483682" r:id="rId6"/>
    <p:sldLayoutId id="2147483687" r:id="rId7"/>
    <p:sldLayoutId id="2147483688" r:id="rId8"/>
    <p:sldLayoutId id="2147483689" r:id="rId9"/>
    <p:sldLayoutId id="2147483683" r:id="rId10"/>
    <p:sldLayoutId id="2147483684" r:id="rId11"/>
    <p:sldLayoutId id="2147483690" r:id="rId12"/>
  </p:sldLayoutIdLst>
  <p:hf hdr="0" dt="0"/>
  <p:txStyles>
    <p:titleStyle>
      <a:lvl1pPr algn="l" rtl="0" fontAlgn="base">
        <a:spcBef>
          <a:spcPct val="0"/>
        </a:spcBef>
        <a:spcAft>
          <a:spcPct val="0"/>
        </a:spcAft>
        <a:defRPr sz="4500" b="1" kern="1200">
          <a:solidFill>
            <a:srgbClr val="FFC800"/>
          </a:solidFill>
          <a:latin typeface="+mj-lt"/>
          <a:ea typeface="+mj-ea"/>
          <a:cs typeface="+mj-cs"/>
        </a:defRPr>
      </a:lvl1pPr>
      <a:lvl2pPr algn="l" rtl="0" fontAlgn="base">
        <a:spcBef>
          <a:spcPct val="0"/>
        </a:spcBef>
        <a:spcAft>
          <a:spcPct val="0"/>
        </a:spcAft>
        <a:defRPr sz="4500" b="1">
          <a:solidFill>
            <a:srgbClr val="FFC800"/>
          </a:solidFill>
          <a:latin typeface="Corbel" pitchFamily="34" charset="0"/>
        </a:defRPr>
      </a:lvl2pPr>
      <a:lvl3pPr algn="l" rtl="0" fontAlgn="base">
        <a:spcBef>
          <a:spcPct val="0"/>
        </a:spcBef>
        <a:spcAft>
          <a:spcPct val="0"/>
        </a:spcAft>
        <a:defRPr sz="4500" b="1">
          <a:solidFill>
            <a:srgbClr val="FFC800"/>
          </a:solidFill>
          <a:latin typeface="Corbel" pitchFamily="34" charset="0"/>
        </a:defRPr>
      </a:lvl3pPr>
      <a:lvl4pPr algn="l" rtl="0" fontAlgn="base">
        <a:spcBef>
          <a:spcPct val="0"/>
        </a:spcBef>
        <a:spcAft>
          <a:spcPct val="0"/>
        </a:spcAft>
        <a:defRPr sz="4500" b="1">
          <a:solidFill>
            <a:srgbClr val="FFC800"/>
          </a:solidFill>
          <a:latin typeface="Corbel" pitchFamily="34" charset="0"/>
        </a:defRPr>
      </a:lvl4pPr>
      <a:lvl5pPr algn="l" rtl="0" fontAlgn="base">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fontAlgn="base">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fontAlgn="base">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fontAlgn="base">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fontAlgn="base">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fontAlgn="base">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solidFill>
                  <a:schemeClr val="accent1">
                    <a:satMod val="150000"/>
                  </a:schemeClr>
                </a:solidFill>
              </a:rPr>
              <a:t>HPR Staging &amp; Air Starting</a:t>
            </a:r>
            <a:br>
              <a:rPr lang="en-US" dirty="0" smtClean="0">
                <a:solidFill>
                  <a:schemeClr val="accent1">
                    <a:satMod val="150000"/>
                  </a:schemeClr>
                </a:solidFill>
              </a:rPr>
            </a:br>
            <a:r>
              <a:rPr lang="en-US" dirty="0" smtClean="0">
                <a:solidFill>
                  <a:schemeClr val="accent1">
                    <a:satMod val="150000"/>
                  </a:schemeClr>
                </a:solidFill>
              </a:rPr>
              <a:t>	</a:t>
            </a:r>
            <a:r>
              <a:rPr lang="en-US" sz="3600" dirty="0" smtClean="0">
                <a:solidFill>
                  <a:schemeClr val="accent1">
                    <a:satMod val="150000"/>
                  </a:schemeClr>
                </a:solidFill>
              </a:rPr>
              <a:t>By Gary Stroick</a:t>
            </a:r>
            <a:endParaRPr lang="en-US" sz="3600" dirty="0">
              <a:solidFill>
                <a:schemeClr val="accent1">
                  <a:satMod val="150000"/>
                </a:schemeClr>
              </a:solidFill>
            </a:endParaRPr>
          </a:p>
        </p:txBody>
      </p:sp>
      <p:sp>
        <p:nvSpPr>
          <p:cNvPr id="8195" name="Subtitle 2"/>
          <p:cNvSpPr>
            <a:spLocks noGrp="1"/>
          </p:cNvSpPr>
          <p:nvPr>
            <p:ph type="subTitle" idx="1"/>
          </p:nvPr>
        </p:nvSpPr>
        <p:spPr>
          <a:xfrm>
            <a:off x="685800" y="1828800"/>
            <a:ext cx="8077200" cy="1500188"/>
          </a:xfrm>
        </p:spPr>
        <p:txBody>
          <a:bodyPr/>
          <a:lstStyle/>
          <a:p>
            <a:r>
              <a:rPr lang="en-US" altLang="en-US" smtClean="0"/>
              <a:t>Complex Rocket Design Considerations </a:t>
            </a:r>
          </a:p>
        </p:txBody>
      </p:sp>
      <p:pic>
        <p:nvPicPr>
          <p:cNvPr id="8196" name="Picture 7" descr="C:\Documents and Settings\Tim\Local Settings\Temporary Internet Files\Content.IE5\YOAYORTL\MP90020129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57200"/>
            <a:ext cx="36576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Staging – Configurations</a:t>
            </a:r>
            <a:endParaRPr lang="en-US" dirty="0">
              <a:solidFill>
                <a:schemeClr val="accent1">
                  <a:satMod val="150000"/>
                </a:schemeClr>
              </a:solidFill>
            </a:endParaRPr>
          </a:p>
        </p:txBody>
      </p:sp>
      <p:sp>
        <p:nvSpPr>
          <p:cNvPr id="5" name="Content Placeholder 4"/>
          <p:cNvSpPr>
            <a:spLocks noGrp="1"/>
          </p:cNvSpPr>
          <p:nvPr>
            <p:ph idx="1"/>
          </p:nvPr>
        </p:nvSpPr>
        <p:spPr>
          <a:xfrm>
            <a:off x="457200" y="1774825"/>
            <a:ext cx="8229600" cy="4930775"/>
          </a:xfrm>
        </p:spPr>
        <p:txBody>
          <a:bodyPr rtlCol="0">
            <a:normAutofit fontScale="62500" lnSpcReduction="20000"/>
          </a:bodyPr>
          <a:lstStyle/>
          <a:p>
            <a:pPr marL="438912" indent="-320040" fontAlgn="auto">
              <a:spcBef>
                <a:spcPts val="0"/>
              </a:spcBef>
              <a:spcAft>
                <a:spcPts val="0"/>
              </a:spcAft>
              <a:buFont typeface="Wingdings 2"/>
              <a:buChar char=""/>
              <a:defRPr/>
            </a:pPr>
            <a:r>
              <a:rPr lang="en-US" dirty="0" smtClean="0"/>
              <a:t>Inline (e.g. Falcon 9)</a:t>
            </a:r>
          </a:p>
          <a:p>
            <a:pPr marL="731520" lvl="1" indent="-274320" fontAlgn="auto">
              <a:spcAft>
                <a:spcPts val="0"/>
              </a:spcAft>
              <a:buFont typeface="Wingdings"/>
              <a:buChar char=""/>
              <a:defRPr/>
            </a:pPr>
            <a:r>
              <a:rPr lang="en-US" dirty="0" smtClean="0"/>
              <a:t>2 or more stacked stages (usually not more than 3 stages)</a:t>
            </a:r>
          </a:p>
          <a:p>
            <a:pPr marL="731520" lvl="1" indent="-274320" fontAlgn="auto">
              <a:spcAft>
                <a:spcPts val="0"/>
              </a:spcAft>
              <a:buFont typeface="Wingdings"/>
              <a:buChar char=""/>
              <a:defRPr/>
            </a:pPr>
            <a:r>
              <a:rPr lang="en-US" dirty="0" smtClean="0"/>
              <a:t>Direct ignition is not feasible with APCP motors</a:t>
            </a:r>
          </a:p>
          <a:p>
            <a:pPr marL="438912" indent="-320040" fontAlgn="auto">
              <a:spcBef>
                <a:spcPts val="0"/>
              </a:spcBef>
              <a:spcAft>
                <a:spcPts val="0"/>
              </a:spcAft>
              <a:buFont typeface="Wingdings 2"/>
              <a:buChar char=""/>
              <a:defRPr/>
            </a:pPr>
            <a:r>
              <a:rPr lang="en-US" dirty="0" smtClean="0"/>
              <a:t>Construction - </a:t>
            </a:r>
            <a:r>
              <a:rPr lang="en-US" dirty="0" err="1" smtClean="0"/>
              <a:t>Interstage</a:t>
            </a:r>
            <a:r>
              <a:rPr lang="en-US" dirty="0" smtClean="0"/>
              <a:t> Couplers</a:t>
            </a:r>
          </a:p>
          <a:p>
            <a:pPr marL="731520" lvl="1" indent="-274320" fontAlgn="auto">
              <a:spcAft>
                <a:spcPts val="0"/>
              </a:spcAft>
              <a:buFont typeface="Wingdings"/>
              <a:buChar char=""/>
              <a:defRPr/>
            </a:pPr>
            <a:r>
              <a:rPr lang="en-US" dirty="0" smtClean="0"/>
              <a:t>Rod or coupling tube design </a:t>
            </a:r>
          </a:p>
          <a:p>
            <a:pPr marL="731520" lvl="1" indent="-274320" fontAlgn="auto">
              <a:spcAft>
                <a:spcPts val="0"/>
              </a:spcAft>
              <a:buFont typeface="Wingdings"/>
              <a:buChar char=""/>
              <a:defRPr/>
            </a:pPr>
            <a:r>
              <a:rPr lang="en-US" dirty="0" smtClean="0"/>
              <a:t>Electronics may perform the following functions:</a:t>
            </a:r>
          </a:p>
          <a:p>
            <a:pPr marL="996696" lvl="2" fontAlgn="auto">
              <a:spcAft>
                <a:spcPts val="0"/>
              </a:spcAft>
              <a:buClr>
                <a:schemeClr val="accent3"/>
              </a:buClr>
              <a:buFont typeface="Arial"/>
              <a:buChar char="▪"/>
              <a:defRPr/>
            </a:pPr>
            <a:r>
              <a:rPr lang="en-US" dirty="0" smtClean="0"/>
              <a:t>Ignition of next stage</a:t>
            </a:r>
          </a:p>
          <a:p>
            <a:pPr marL="996696" lvl="2" fontAlgn="auto">
              <a:spcAft>
                <a:spcPts val="0"/>
              </a:spcAft>
              <a:buClr>
                <a:schemeClr val="accent3"/>
              </a:buClr>
              <a:buFont typeface="Arial"/>
              <a:buChar char="▪"/>
              <a:defRPr/>
            </a:pPr>
            <a:r>
              <a:rPr lang="en-US" dirty="0" smtClean="0"/>
              <a:t>Recovery deployment for prior stage</a:t>
            </a:r>
          </a:p>
          <a:p>
            <a:pPr marL="996696" lvl="2" fontAlgn="auto">
              <a:spcAft>
                <a:spcPts val="0"/>
              </a:spcAft>
              <a:buClr>
                <a:schemeClr val="accent3"/>
              </a:buClr>
              <a:buFont typeface="Arial"/>
              <a:buChar char="▪"/>
              <a:defRPr/>
            </a:pPr>
            <a:r>
              <a:rPr lang="en-US" dirty="0" smtClean="0"/>
              <a:t>Charge separation of stages</a:t>
            </a:r>
          </a:p>
          <a:p>
            <a:pPr marL="438912" indent="-320040" fontAlgn="auto">
              <a:spcBef>
                <a:spcPts val="0"/>
              </a:spcBef>
              <a:spcAft>
                <a:spcPts val="0"/>
              </a:spcAft>
              <a:buFont typeface="Wingdings 2"/>
              <a:buChar char=""/>
              <a:defRPr/>
            </a:pPr>
            <a:r>
              <a:rPr lang="en-US" dirty="0" smtClean="0"/>
              <a:t>Separation - Booster</a:t>
            </a:r>
          </a:p>
          <a:p>
            <a:pPr marL="731520" lvl="1" indent="-274320" fontAlgn="auto">
              <a:spcAft>
                <a:spcPts val="0"/>
              </a:spcAft>
              <a:buFont typeface="Wingdings"/>
              <a:buChar char=""/>
              <a:defRPr/>
            </a:pPr>
            <a:r>
              <a:rPr lang="en-US" dirty="0" smtClean="0"/>
              <a:t>Drag, thrust, or charge separation of stages</a:t>
            </a:r>
          </a:p>
          <a:p>
            <a:pPr marL="731520" lvl="1" indent="-274320" fontAlgn="auto">
              <a:spcAft>
                <a:spcPts val="0"/>
              </a:spcAft>
              <a:buFont typeface="Wingdings"/>
              <a:buChar char=""/>
              <a:defRPr/>
            </a:pPr>
            <a:r>
              <a:rPr lang="en-US" dirty="0" smtClean="0"/>
              <a:t>Upper stage ignition delays (coasting to obtain higher altitudes)</a:t>
            </a:r>
          </a:p>
          <a:p>
            <a:pPr marL="996696" lvl="2" fontAlgn="auto">
              <a:spcAft>
                <a:spcPts val="0"/>
              </a:spcAft>
              <a:buClr>
                <a:schemeClr val="accent3"/>
              </a:buClr>
              <a:buFont typeface="Arial"/>
              <a:buChar char="▪"/>
              <a:defRPr/>
            </a:pPr>
            <a:r>
              <a:rPr lang="en-US" dirty="0" smtClean="0"/>
              <a:t>Consider igniter firing time and time for motor pressurization</a:t>
            </a:r>
          </a:p>
          <a:p>
            <a:pPr marL="996696" lvl="2" fontAlgn="auto">
              <a:spcAft>
                <a:spcPts val="0"/>
              </a:spcAft>
              <a:buClr>
                <a:schemeClr val="accent3"/>
              </a:buClr>
              <a:buFont typeface="Arial"/>
              <a:buChar char="▪"/>
              <a:defRPr/>
            </a:pPr>
            <a:r>
              <a:rPr lang="en-US" dirty="0" smtClean="0"/>
              <a:t>Coasting too long can result in reduced altitudes, non-vertical flights, …</a:t>
            </a:r>
          </a:p>
          <a:p>
            <a:pPr marL="996696" lvl="2" fontAlgn="auto">
              <a:spcAft>
                <a:spcPts val="0"/>
              </a:spcAft>
              <a:buClr>
                <a:schemeClr val="accent3"/>
              </a:buClr>
              <a:buFont typeface="Arial"/>
              <a:buChar char="▪"/>
              <a:defRPr/>
            </a:pPr>
            <a:r>
              <a:rPr lang="en-US" dirty="0" smtClean="0"/>
              <a:t>Recommend to start initially with no delay after booster burnout </a:t>
            </a:r>
          </a:p>
          <a:p>
            <a:pPr marL="438912" indent="-320040" fontAlgn="auto">
              <a:spcBef>
                <a:spcPts val="0"/>
              </a:spcBef>
              <a:spcAft>
                <a:spcPts val="0"/>
              </a:spcAft>
              <a:buFont typeface="Wingdings 2"/>
              <a:buChar char=""/>
              <a:defRPr/>
            </a:pPr>
            <a:r>
              <a:rPr lang="en-US" dirty="0" smtClean="0"/>
              <a:t>Static/Dynamic Stability</a:t>
            </a:r>
          </a:p>
          <a:p>
            <a:pPr marL="731520" lvl="1" indent="-274320" fontAlgn="auto">
              <a:spcAft>
                <a:spcPts val="0"/>
              </a:spcAft>
              <a:buFont typeface="Wingdings"/>
              <a:buChar char=""/>
              <a:defRPr/>
            </a:pPr>
            <a:r>
              <a:rPr lang="en-US" dirty="0" smtClean="0"/>
              <a:t>All flight configurations must be stable which includes individual boosters, sustainer, and all design combinations</a:t>
            </a:r>
          </a:p>
          <a:p>
            <a:pPr marL="996696" lvl="2" fontAlgn="auto">
              <a:spcAft>
                <a:spcPts val="0"/>
              </a:spcAft>
              <a:buClr>
                <a:schemeClr val="accent3"/>
              </a:buClr>
              <a:buFont typeface="Arial"/>
              <a:buChar char="▪"/>
              <a:defRPr/>
            </a:pPr>
            <a:r>
              <a:rPr lang="en-US" dirty="0" smtClean="0"/>
              <a:t>Caveat: slow subsonic boosters could tumble but may cause recovery issues</a:t>
            </a:r>
          </a:p>
          <a:p>
            <a:pPr marL="438912" indent="-320040" fontAlgn="auto">
              <a:spcBef>
                <a:spcPts val="0"/>
              </a:spcBef>
              <a:spcAft>
                <a:spcPts val="0"/>
              </a:spcAft>
              <a:buFont typeface="Wingdings 2"/>
              <a:buChar char=""/>
              <a:defRPr/>
            </a:pPr>
            <a:endParaRPr lang="en-US" dirty="0" smtClean="0"/>
          </a:p>
          <a:p>
            <a:pPr marL="731520" lvl="1" indent="-274320" fontAlgn="auto">
              <a:spcAft>
                <a:spcPts val="0"/>
              </a:spcAft>
              <a:buFont typeface="Wingdings"/>
              <a:buChar char=""/>
              <a:defRPr/>
            </a:pPr>
            <a:endParaRPr lang="en-US" dirty="0"/>
          </a:p>
        </p:txBody>
      </p:sp>
      <p:sp>
        <p:nvSpPr>
          <p:cNvPr id="4" name="Slide Number Placeholder 3"/>
          <p:cNvSpPr>
            <a:spLocks noGrp="1"/>
          </p:cNvSpPr>
          <p:nvPr>
            <p:ph type="sldNum" sz="quarter" idx="12"/>
          </p:nvPr>
        </p:nvSpPr>
        <p:spPr/>
        <p:txBody>
          <a:bodyPr/>
          <a:lstStyle/>
          <a:p>
            <a:pPr>
              <a:defRPr/>
            </a:pPr>
            <a:fld id="{CCB0F701-DB87-403B-A883-FB6E2E5C9D71}" type="slidenum">
              <a:rPr lang="en-US"/>
              <a:pPr>
                <a:defRPr/>
              </a:pPr>
              <a:t>10</a:t>
            </a:fld>
            <a:endParaRPr lang="en-US"/>
          </a:p>
        </p:txBody>
      </p:sp>
      <p:pic>
        <p:nvPicPr>
          <p:cNvPr id="17413" name="Picture 6" descr="http://www.spacex.com/galleryimages/f9-liftof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0"/>
            <a:ext cx="182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590800"/>
            <a:ext cx="2528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676400"/>
            <a:ext cx="32670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a:xfrm flipH="1">
            <a:off x="6096000" y="1981200"/>
            <a:ext cx="457200" cy="6858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705600" y="1981200"/>
            <a:ext cx="1905000" cy="6096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418" name="TextBox 23"/>
          <p:cNvSpPr txBox="1">
            <a:spLocks noChangeArrowheads="1"/>
          </p:cNvSpPr>
          <p:nvPr/>
        </p:nvSpPr>
        <p:spPr bwMode="auto">
          <a:xfrm>
            <a:off x="6629400" y="2362200"/>
            <a:ext cx="8731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r>
              <a:rPr lang="en-US" altLang="en-US" sz="1000" b="1">
                <a:latin typeface="Arial" charset="0"/>
              </a:rPr>
              <a:t>Electronics</a:t>
            </a:r>
          </a:p>
        </p:txBody>
      </p:sp>
      <p:sp>
        <p:nvSpPr>
          <p:cNvPr id="11" name="Footer Placeholder 10"/>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fontAlgn="auto">
              <a:spcAft>
                <a:spcPts val="0"/>
              </a:spcAft>
              <a:defRPr/>
            </a:pPr>
            <a:r>
              <a:rPr lang="en-US" dirty="0" smtClean="0">
                <a:solidFill>
                  <a:schemeClr val="accent1">
                    <a:satMod val="150000"/>
                  </a:schemeClr>
                </a:solidFill>
              </a:rPr>
              <a:t>Staging – Configurations</a:t>
            </a:r>
            <a:endParaRPr lang="en-US" dirty="0">
              <a:solidFill>
                <a:schemeClr val="accent1">
                  <a:satMod val="150000"/>
                </a:schemeClr>
              </a:solidFill>
            </a:endParaRPr>
          </a:p>
        </p:txBody>
      </p:sp>
      <p:sp>
        <p:nvSpPr>
          <p:cNvPr id="13" name="Content Placeholder 12"/>
          <p:cNvSpPr>
            <a:spLocks noGrp="1"/>
          </p:cNvSpPr>
          <p:nvPr>
            <p:ph idx="1"/>
          </p:nvPr>
        </p:nvSpPr>
        <p:spPr>
          <a:xfrm>
            <a:off x="457200" y="1774825"/>
            <a:ext cx="8229600" cy="4854575"/>
          </a:xfrm>
        </p:spPr>
        <p:txBody>
          <a:bodyPr rtlCol="0">
            <a:normAutofit fontScale="62500" lnSpcReduction="20000"/>
          </a:bodyPr>
          <a:lstStyle/>
          <a:p>
            <a:pPr marL="438912" indent="-320040" fontAlgn="auto">
              <a:spcBef>
                <a:spcPts val="0"/>
              </a:spcBef>
              <a:spcAft>
                <a:spcPts val="0"/>
              </a:spcAft>
              <a:buFont typeface="Wingdings 2"/>
              <a:buChar char=""/>
              <a:defRPr/>
            </a:pPr>
            <a:r>
              <a:rPr lang="en-US" dirty="0" smtClean="0"/>
              <a:t>Parallel (e.g., Delta II)</a:t>
            </a:r>
          </a:p>
          <a:p>
            <a:pPr marL="731520" lvl="1" indent="-274320" fontAlgn="auto">
              <a:spcAft>
                <a:spcPts val="0"/>
              </a:spcAft>
              <a:buFont typeface="Wingdings"/>
              <a:buChar char=""/>
              <a:defRPr/>
            </a:pPr>
            <a:r>
              <a:rPr lang="en-US" dirty="0" smtClean="0"/>
              <a:t>2 or more external boosters</a:t>
            </a:r>
          </a:p>
          <a:p>
            <a:pPr marL="731520" lvl="1" indent="-274320" fontAlgn="auto">
              <a:spcAft>
                <a:spcPts val="0"/>
              </a:spcAft>
              <a:buFont typeface="Wingdings"/>
              <a:buChar char=""/>
              <a:defRPr/>
            </a:pPr>
            <a:r>
              <a:rPr lang="en-US" dirty="0" smtClean="0"/>
              <a:t>Boosters ignited with sustainer, before, after, or any permutation</a:t>
            </a:r>
          </a:p>
          <a:p>
            <a:pPr marL="438912" indent="-320040" fontAlgn="auto">
              <a:spcBef>
                <a:spcPts val="0"/>
              </a:spcBef>
              <a:spcAft>
                <a:spcPts val="0"/>
              </a:spcAft>
              <a:buFont typeface="Wingdings 2"/>
              <a:buChar char=""/>
              <a:defRPr/>
            </a:pPr>
            <a:r>
              <a:rPr lang="en-US" dirty="0" smtClean="0"/>
              <a:t>Construction - Booster Mounting to Sustainer</a:t>
            </a:r>
          </a:p>
          <a:p>
            <a:pPr marL="731520" lvl="1" indent="-274320" fontAlgn="auto">
              <a:spcAft>
                <a:spcPts val="0"/>
              </a:spcAft>
              <a:buFont typeface="Wingdings"/>
              <a:buChar char=""/>
              <a:defRPr/>
            </a:pPr>
            <a:r>
              <a:rPr lang="en-US" dirty="0" smtClean="0"/>
              <a:t>Aft support options</a:t>
            </a:r>
          </a:p>
          <a:p>
            <a:pPr marL="996696" lvl="2" fontAlgn="auto">
              <a:spcAft>
                <a:spcPts val="0"/>
              </a:spcAft>
              <a:buClr>
                <a:schemeClr val="accent3"/>
              </a:buClr>
              <a:buFont typeface="Arial"/>
              <a:buChar char="▪"/>
              <a:defRPr/>
            </a:pPr>
            <a:r>
              <a:rPr lang="en-US" dirty="0" smtClean="0"/>
              <a:t>Guides with a pivot rod and notched guides on </a:t>
            </a:r>
            <a:r>
              <a:rPr lang="en-US" dirty="0" smtClean="0"/>
              <a:t>sustainer</a:t>
            </a:r>
            <a:endParaRPr lang="en-US" dirty="0" smtClean="0"/>
          </a:p>
          <a:p>
            <a:pPr marL="996696" lvl="2" fontAlgn="auto">
              <a:spcAft>
                <a:spcPts val="0"/>
              </a:spcAft>
              <a:buClr>
                <a:schemeClr val="accent3"/>
              </a:buClr>
              <a:buFont typeface="Arial"/>
              <a:buChar char="▪"/>
              <a:defRPr/>
            </a:pPr>
            <a:r>
              <a:rPr lang="en-US" dirty="0" smtClean="0"/>
              <a:t>Explosive bolts</a:t>
            </a:r>
          </a:p>
          <a:p>
            <a:pPr marL="731520" lvl="1" indent="-274320" fontAlgn="auto">
              <a:spcAft>
                <a:spcPts val="0"/>
              </a:spcAft>
              <a:buFont typeface="Wingdings"/>
              <a:buChar char=""/>
              <a:defRPr/>
            </a:pPr>
            <a:r>
              <a:rPr lang="en-US" dirty="0" smtClean="0"/>
              <a:t>Fore support options</a:t>
            </a:r>
          </a:p>
          <a:p>
            <a:pPr marL="996696" lvl="2" fontAlgn="auto">
              <a:spcAft>
                <a:spcPts val="0"/>
              </a:spcAft>
              <a:buClr>
                <a:schemeClr val="accent3"/>
              </a:buClr>
              <a:buFont typeface="Arial"/>
              <a:buChar char="▪"/>
              <a:defRPr/>
            </a:pPr>
            <a:r>
              <a:rPr lang="en-US" dirty="0" smtClean="0"/>
              <a:t>Slotted booster with guides and pivot rod, sustainer hook</a:t>
            </a:r>
          </a:p>
          <a:p>
            <a:pPr marL="996696" lvl="2" fontAlgn="auto">
              <a:spcAft>
                <a:spcPts val="0"/>
              </a:spcAft>
              <a:buClr>
                <a:schemeClr val="accent3"/>
              </a:buClr>
              <a:buFont typeface="Arial"/>
              <a:buChar char="▪"/>
              <a:defRPr/>
            </a:pPr>
            <a:r>
              <a:rPr lang="en-US" dirty="0" smtClean="0"/>
              <a:t>Explosive bolts</a:t>
            </a:r>
          </a:p>
          <a:p>
            <a:pPr marL="731520" lvl="1" indent="-274320" fontAlgn="auto">
              <a:spcAft>
                <a:spcPts val="0"/>
              </a:spcAft>
              <a:buFont typeface="Wingdings"/>
              <a:buChar char=""/>
              <a:defRPr/>
            </a:pPr>
            <a:r>
              <a:rPr lang="en-US" dirty="0" smtClean="0"/>
              <a:t>Electronics may perform the following functions:</a:t>
            </a:r>
          </a:p>
          <a:p>
            <a:pPr marL="996696" lvl="2" fontAlgn="auto">
              <a:spcAft>
                <a:spcPts val="0"/>
              </a:spcAft>
              <a:buClr>
                <a:schemeClr val="accent3"/>
              </a:buClr>
              <a:buFont typeface="Arial"/>
              <a:buChar char="▪"/>
              <a:defRPr/>
            </a:pPr>
            <a:r>
              <a:rPr lang="en-US" dirty="0" smtClean="0"/>
              <a:t>Booster separation and recovery deployment</a:t>
            </a:r>
          </a:p>
          <a:p>
            <a:pPr marL="996696" lvl="2" fontAlgn="auto">
              <a:spcAft>
                <a:spcPts val="0"/>
              </a:spcAft>
              <a:buClr>
                <a:schemeClr val="accent3"/>
              </a:buClr>
              <a:buFont typeface="Arial"/>
              <a:buChar char="▪"/>
              <a:defRPr/>
            </a:pPr>
            <a:r>
              <a:rPr lang="en-US" dirty="0" smtClean="0"/>
              <a:t>Sustainer ignition and recovery deployment</a:t>
            </a:r>
          </a:p>
          <a:p>
            <a:pPr marL="438912" indent="-320040" fontAlgn="auto">
              <a:spcBef>
                <a:spcPts val="0"/>
              </a:spcBef>
              <a:spcAft>
                <a:spcPts val="0"/>
              </a:spcAft>
              <a:buFont typeface="Wingdings 2"/>
              <a:buChar char=""/>
              <a:defRPr/>
            </a:pPr>
            <a:r>
              <a:rPr lang="en-US" dirty="0" smtClean="0"/>
              <a:t>Separation - Booster</a:t>
            </a:r>
          </a:p>
          <a:p>
            <a:pPr marL="731520" lvl="1" indent="-274320" fontAlgn="auto">
              <a:spcAft>
                <a:spcPts val="0"/>
              </a:spcAft>
              <a:buFont typeface="Wingdings"/>
              <a:buChar char=""/>
              <a:defRPr/>
            </a:pPr>
            <a:r>
              <a:rPr lang="en-US" dirty="0" smtClean="0"/>
              <a:t>Charge or ejection separation of boosters</a:t>
            </a:r>
          </a:p>
          <a:p>
            <a:pPr marL="731520" lvl="1" indent="-274320" fontAlgn="auto">
              <a:spcAft>
                <a:spcPts val="0"/>
              </a:spcAft>
              <a:buFont typeface="Wingdings"/>
              <a:buChar char=""/>
              <a:defRPr/>
            </a:pPr>
            <a:r>
              <a:rPr lang="en-US" dirty="0" smtClean="0"/>
              <a:t>Separate electronics activation</a:t>
            </a:r>
          </a:p>
          <a:p>
            <a:pPr marL="438912" indent="-320040" fontAlgn="auto">
              <a:spcBef>
                <a:spcPts val="0"/>
              </a:spcBef>
              <a:spcAft>
                <a:spcPts val="0"/>
              </a:spcAft>
              <a:buFont typeface="Wingdings 2"/>
              <a:buChar char=""/>
              <a:defRPr/>
            </a:pPr>
            <a:r>
              <a:rPr lang="en-US" dirty="0" smtClean="0"/>
              <a:t>Static/Dynamic Stability</a:t>
            </a:r>
          </a:p>
          <a:p>
            <a:pPr marL="731520" lvl="1" indent="-274320" fontAlgn="auto">
              <a:spcAft>
                <a:spcPts val="0"/>
              </a:spcAft>
              <a:buFont typeface="Wingdings"/>
              <a:buChar char=""/>
              <a:defRPr/>
            </a:pPr>
            <a:r>
              <a:rPr lang="en-US" dirty="0" smtClean="0"/>
              <a:t>Again sustainer with all booster flight configurations must be stable</a:t>
            </a:r>
          </a:p>
          <a:p>
            <a:pPr marL="923544" lvl="3" indent="-320040" fontAlgn="auto">
              <a:spcBef>
                <a:spcPts val="0"/>
              </a:spcBef>
              <a:spcAft>
                <a:spcPts val="0"/>
              </a:spcAft>
              <a:buClr>
                <a:schemeClr val="accent1"/>
              </a:buClr>
              <a:buSzPct val="80000"/>
              <a:buFont typeface="Wingdings 2"/>
              <a:buChar char=""/>
              <a:defRPr/>
            </a:pPr>
            <a:r>
              <a:rPr lang="en-US" dirty="0" smtClean="0"/>
              <a:t>Angle boosters through CG when possible</a:t>
            </a:r>
          </a:p>
        </p:txBody>
      </p:sp>
      <p:sp>
        <p:nvSpPr>
          <p:cNvPr id="4" name="Slide Number Placeholder 3"/>
          <p:cNvSpPr>
            <a:spLocks noGrp="1"/>
          </p:cNvSpPr>
          <p:nvPr>
            <p:ph type="sldNum" sz="quarter" idx="12"/>
          </p:nvPr>
        </p:nvSpPr>
        <p:spPr/>
        <p:txBody>
          <a:bodyPr/>
          <a:lstStyle/>
          <a:p>
            <a:pPr>
              <a:defRPr/>
            </a:pPr>
            <a:fld id="{EDEC493C-1D4B-4ADF-AED0-EF7819FF4A8D}" type="slidenum">
              <a:rPr lang="en-US"/>
              <a:pPr>
                <a:defRPr/>
              </a:pPr>
              <a:t>11</a:t>
            </a:fld>
            <a:endParaRPr lang="en-US"/>
          </a:p>
        </p:txBody>
      </p:sp>
      <p:pic>
        <p:nvPicPr>
          <p:cNvPr id="18437" name="Picture 8" descr="http://upload.wikimedia.org/wikipedia/commons/9/94/Delta_II_7925_(2925)_rocket_with_Deep_Impac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5713" y="0"/>
            <a:ext cx="1538287"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pPr>
              <a:defRPr/>
            </a:pPr>
            <a:r>
              <a:rPr lang="en-US"/>
              <a:t>© 2012 Off We Go Rocketry, LLC</a:t>
            </a:r>
            <a:endParaRPr lang="en-US" dirty="0"/>
          </a:p>
        </p:txBody>
      </p:sp>
      <p:sp>
        <p:nvSpPr>
          <p:cNvPr id="8" name="Can 7"/>
          <p:cNvSpPr/>
          <p:nvPr/>
        </p:nvSpPr>
        <p:spPr>
          <a:xfrm>
            <a:off x="6400800" y="3886200"/>
            <a:ext cx="6858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2" name="Right Triangle 11"/>
          <p:cNvSpPr/>
          <p:nvPr/>
        </p:nvSpPr>
        <p:spPr>
          <a:xfrm>
            <a:off x="7086600" y="4191000"/>
            <a:ext cx="228600" cy="381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ight Triangle 13"/>
          <p:cNvSpPr/>
          <p:nvPr/>
        </p:nvSpPr>
        <p:spPr>
          <a:xfrm>
            <a:off x="6934200" y="4267200"/>
            <a:ext cx="228600" cy="38100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Can 9"/>
          <p:cNvSpPr/>
          <p:nvPr/>
        </p:nvSpPr>
        <p:spPr>
          <a:xfrm>
            <a:off x="7620000" y="3962400"/>
            <a:ext cx="3048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ight Triangle 18"/>
          <p:cNvSpPr/>
          <p:nvPr/>
        </p:nvSpPr>
        <p:spPr>
          <a:xfrm>
            <a:off x="7391400" y="4191000"/>
            <a:ext cx="228600" cy="381000"/>
          </a:xfrm>
          <a:prstGeom prst="rtTriangle">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Can 8"/>
          <p:cNvSpPr/>
          <p:nvPr/>
        </p:nvSpPr>
        <p:spPr>
          <a:xfrm>
            <a:off x="7620000" y="2971800"/>
            <a:ext cx="3048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anchor="ctr">
            <a:normAutofit fontScale="85000" lnSpcReduction="20000"/>
          </a:bodyPr>
          <a:lstStyle/>
          <a:p>
            <a:pPr algn="ctr" fontAlgn="auto">
              <a:spcBef>
                <a:spcPts val="0"/>
              </a:spcBef>
              <a:spcAft>
                <a:spcPts val="0"/>
              </a:spcAft>
              <a:defRPr/>
            </a:pPr>
            <a:r>
              <a:rPr lang="en-US" sz="1200" dirty="0"/>
              <a:t>Booster</a:t>
            </a:r>
            <a:endParaRPr lang="en-US" sz="1200" dirty="0"/>
          </a:p>
        </p:txBody>
      </p:sp>
      <p:cxnSp>
        <p:nvCxnSpPr>
          <p:cNvPr id="33" name="Straight Connector 32"/>
          <p:cNvCxnSpPr/>
          <p:nvPr/>
        </p:nvCxnSpPr>
        <p:spPr>
          <a:xfrm>
            <a:off x="7381875" y="4572000"/>
            <a:ext cx="152400" cy="76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696200" y="3048000"/>
            <a:ext cx="0" cy="2667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447" name="Group 45"/>
          <p:cNvGrpSpPr>
            <a:grpSpLocks/>
          </p:cNvGrpSpPr>
          <p:nvPr/>
        </p:nvGrpSpPr>
        <p:grpSpPr bwMode="auto">
          <a:xfrm>
            <a:off x="7620000" y="2057400"/>
            <a:ext cx="304800" cy="762000"/>
            <a:chOff x="7620000" y="2057400"/>
            <a:chExt cx="304800" cy="762000"/>
          </a:xfrm>
        </p:grpSpPr>
        <p:sp>
          <p:nvSpPr>
            <p:cNvPr id="37" name="Can 36"/>
            <p:cNvSpPr/>
            <p:nvPr/>
          </p:nvSpPr>
          <p:spPr>
            <a:xfrm>
              <a:off x="7635875" y="2514600"/>
              <a:ext cx="273050" cy="304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Isosceles Triangle 37"/>
            <p:cNvSpPr/>
            <p:nvPr/>
          </p:nvSpPr>
          <p:spPr>
            <a:xfrm>
              <a:off x="7620000" y="2057400"/>
              <a:ext cx="3048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8448" name="Group 46"/>
          <p:cNvGrpSpPr>
            <a:grpSpLocks/>
          </p:cNvGrpSpPr>
          <p:nvPr/>
        </p:nvGrpSpPr>
        <p:grpSpPr bwMode="auto">
          <a:xfrm>
            <a:off x="6400800" y="2971800"/>
            <a:ext cx="914400" cy="762000"/>
            <a:chOff x="6400800" y="2971800"/>
            <a:chExt cx="914400" cy="762000"/>
          </a:xfrm>
        </p:grpSpPr>
        <p:sp>
          <p:nvSpPr>
            <p:cNvPr id="7" name="Can 6"/>
            <p:cNvSpPr/>
            <p:nvPr/>
          </p:nvSpPr>
          <p:spPr>
            <a:xfrm>
              <a:off x="6400800" y="2971800"/>
              <a:ext cx="685800" cy="762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fontAlgn="auto">
                <a:spcBef>
                  <a:spcPts val="0"/>
                </a:spcBef>
                <a:spcAft>
                  <a:spcPts val="0"/>
                </a:spcAft>
                <a:defRPr/>
              </a:pPr>
              <a:r>
                <a:rPr lang="en-US" sz="1000" dirty="0"/>
                <a:t>Sustainer</a:t>
              </a:r>
              <a:endParaRPr lang="en-US" sz="1000" dirty="0"/>
            </a:p>
          </p:txBody>
        </p:sp>
        <p:sp>
          <p:nvSpPr>
            <p:cNvPr id="40" name="Rectangle 39"/>
            <p:cNvSpPr/>
            <p:nvPr/>
          </p:nvSpPr>
          <p:spPr>
            <a:xfrm>
              <a:off x="7086600" y="3124200"/>
              <a:ext cx="228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42" name="Straight Connector 41"/>
          <p:cNvCxnSpPr>
            <a:stCxn id="40" idx="0"/>
            <a:endCxn id="40" idx="2"/>
          </p:cNvCxnSpPr>
          <p:nvPr/>
        </p:nvCxnSpPr>
        <p:spPr>
          <a:xfrm>
            <a:off x="7200900" y="3124200"/>
            <a:ext cx="0" cy="13652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7000875" y="4572000"/>
            <a:ext cx="762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Oval 35"/>
          <p:cNvSpPr/>
          <p:nvPr/>
        </p:nvSpPr>
        <p:spPr>
          <a:xfrm>
            <a:off x="7162800" y="4495800"/>
            <a:ext cx="762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ight Triangle 22"/>
          <p:cNvSpPr/>
          <p:nvPr/>
        </p:nvSpPr>
        <p:spPr>
          <a:xfrm>
            <a:off x="7543800" y="4267200"/>
            <a:ext cx="228600" cy="381000"/>
          </a:xfrm>
          <a:prstGeom prst="rtTriangle">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rtlCol="0">
            <a:normAutofit fontScale="70000" lnSpcReduction="20000"/>
          </a:bodyPr>
          <a:lstStyle/>
          <a:p>
            <a:pPr marL="438912" indent="-320040" fontAlgn="auto">
              <a:spcBef>
                <a:spcPts val="0"/>
              </a:spcBef>
              <a:spcAft>
                <a:spcPts val="0"/>
              </a:spcAft>
              <a:buFont typeface="Wingdings 2"/>
              <a:buChar char=""/>
              <a:defRPr/>
            </a:pPr>
            <a:r>
              <a:rPr lang="en-US" dirty="0" smtClean="0"/>
              <a:t>Parasite (e.g., Space Shuttle kind of)</a:t>
            </a:r>
          </a:p>
          <a:p>
            <a:pPr marL="731520" lvl="1" indent="-274320" fontAlgn="auto">
              <a:spcAft>
                <a:spcPts val="0"/>
              </a:spcAft>
              <a:buFont typeface="Wingdings"/>
              <a:buChar char=""/>
              <a:defRPr/>
            </a:pPr>
            <a:r>
              <a:rPr lang="en-US" dirty="0" smtClean="0"/>
              <a:t>2 or more sustainers</a:t>
            </a:r>
          </a:p>
          <a:p>
            <a:pPr marL="731520" lvl="1" indent="-274320" fontAlgn="auto">
              <a:spcAft>
                <a:spcPts val="0"/>
              </a:spcAft>
              <a:buFont typeface="Wingdings"/>
              <a:buChar char=""/>
              <a:defRPr/>
            </a:pPr>
            <a:r>
              <a:rPr lang="en-US" dirty="0" smtClean="0"/>
              <a:t>Sustainers ignited after booster burn out</a:t>
            </a:r>
          </a:p>
          <a:p>
            <a:pPr marL="438912" indent="-320040" fontAlgn="auto">
              <a:spcBef>
                <a:spcPts val="0"/>
              </a:spcBef>
              <a:spcAft>
                <a:spcPts val="0"/>
              </a:spcAft>
              <a:buFont typeface="Wingdings 2"/>
              <a:buChar char=""/>
              <a:defRPr/>
            </a:pPr>
            <a:r>
              <a:rPr lang="en-US" dirty="0" smtClean="0"/>
              <a:t>Construction – Sustainer mounting to booster</a:t>
            </a:r>
          </a:p>
          <a:p>
            <a:pPr marL="731520" lvl="1" indent="-274320" fontAlgn="auto">
              <a:spcAft>
                <a:spcPts val="0"/>
              </a:spcAft>
              <a:buFont typeface="Wingdings"/>
              <a:buChar char=""/>
              <a:defRPr/>
            </a:pPr>
            <a:r>
              <a:rPr lang="en-US" dirty="0" smtClean="0"/>
              <a:t>Aft support option</a:t>
            </a:r>
          </a:p>
          <a:p>
            <a:pPr marL="996696" lvl="2" fontAlgn="auto">
              <a:spcAft>
                <a:spcPts val="0"/>
              </a:spcAft>
              <a:buClr>
                <a:schemeClr val="accent3"/>
              </a:buClr>
              <a:buFont typeface="Arial"/>
              <a:buChar char="▪"/>
              <a:defRPr/>
            </a:pPr>
            <a:r>
              <a:rPr lang="en-US" dirty="0" smtClean="0"/>
              <a:t>Booster has notched supports for sustainer fins</a:t>
            </a:r>
          </a:p>
          <a:p>
            <a:pPr marL="731520" lvl="1" indent="-274320" fontAlgn="auto">
              <a:spcAft>
                <a:spcPts val="0"/>
              </a:spcAft>
              <a:buFont typeface="Wingdings"/>
              <a:buChar char=""/>
              <a:defRPr/>
            </a:pPr>
            <a:r>
              <a:rPr lang="en-US" dirty="0" smtClean="0"/>
              <a:t>Fore support option</a:t>
            </a:r>
          </a:p>
          <a:p>
            <a:pPr marL="996696" lvl="2" fontAlgn="auto">
              <a:spcAft>
                <a:spcPts val="0"/>
              </a:spcAft>
              <a:buClr>
                <a:schemeClr val="accent3"/>
              </a:buClr>
              <a:buFont typeface="Arial"/>
              <a:buChar char="▪"/>
              <a:defRPr/>
            </a:pPr>
            <a:r>
              <a:rPr lang="en-US" dirty="0" smtClean="0"/>
              <a:t>Booster fitting for sustainer launch lug or rail guide</a:t>
            </a:r>
          </a:p>
          <a:p>
            <a:pPr marL="731520" lvl="1" indent="-274320" fontAlgn="auto">
              <a:spcAft>
                <a:spcPts val="0"/>
              </a:spcAft>
              <a:buFont typeface="Wingdings"/>
              <a:buChar char=""/>
              <a:defRPr/>
            </a:pPr>
            <a:r>
              <a:rPr lang="en-US" dirty="0" smtClean="0"/>
              <a:t>Electronics may perform the following functions:</a:t>
            </a:r>
          </a:p>
          <a:p>
            <a:pPr marL="996696" lvl="2" fontAlgn="auto">
              <a:spcAft>
                <a:spcPts val="0"/>
              </a:spcAft>
              <a:buClr>
                <a:schemeClr val="accent3"/>
              </a:buClr>
              <a:buFont typeface="Arial"/>
              <a:buChar char="▪"/>
              <a:defRPr/>
            </a:pPr>
            <a:r>
              <a:rPr lang="en-US" dirty="0" smtClean="0"/>
              <a:t>Sustainer ignition, separation and recovery deployment</a:t>
            </a:r>
          </a:p>
          <a:p>
            <a:pPr marL="996696" lvl="2" fontAlgn="auto">
              <a:spcAft>
                <a:spcPts val="0"/>
              </a:spcAft>
              <a:buClr>
                <a:schemeClr val="accent3"/>
              </a:buClr>
              <a:buFont typeface="Arial"/>
              <a:buChar char="▪"/>
              <a:defRPr/>
            </a:pPr>
            <a:r>
              <a:rPr lang="en-US" dirty="0" smtClean="0"/>
              <a:t>Booster recovery deployment</a:t>
            </a:r>
          </a:p>
          <a:p>
            <a:pPr marL="438912" indent="-320040" fontAlgn="auto">
              <a:spcBef>
                <a:spcPts val="0"/>
              </a:spcBef>
              <a:spcAft>
                <a:spcPts val="0"/>
              </a:spcAft>
              <a:buFont typeface="Wingdings 2"/>
              <a:buChar char=""/>
              <a:defRPr/>
            </a:pPr>
            <a:r>
              <a:rPr lang="en-US" dirty="0" smtClean="0"/>
              <a:t>Separation - Sustainer</a:t>
            </a:r>
          </a:p>
          <a:p>
            <a:pPr marL="731520" lvl="1" indent="-274320" fontAlgn="auto">
              <a:spcAft>
                <a:spcPts val="0"/>
              </a:spcAft>
              <a:buFont typeface="Wingdings"/>
              <a:buChar char=""/>
              <a:defRPr/>
            </a:pPr>
            <a:r>
              <a:rPr lang="en-US" dirty="0" smtClean="0"/>
              <a:t>Thrust or charge separation</a:t>
            </a:r>
          </a:p>
          <a:p>
            <a:pPr marL="438912" indent="-320040" fontAlgn="auto">
              <a:spcBef>
                <a:spcPts val="0"/>
              </a:spcBef>
              <a:spcAft>
                <a:spcPts val="0"/>
              </a:spcAft>
              <a:buFont typeface="Wingdings 2"/>
              <a:buChar char=""/>
              <a:defRPr/>
            </a:pPr>
            <a:r>
              <a:rPr lang="en-US" dirty="0" smtClean="0"/>
              <a:t>Static/Dynamic Stability</a:t>
            </a:r>
          </a:p>
          <a:p>
            <a:pPr marL="731520" lvl="1" indent="-274320" fontAlgn="auto">
              <a:spcAft>
                <a:spcPts val="0"/>
              </a:spcAft>
              <a:buFont typeface="Wingdings"/>
              <a:buChar char=""/>
              <a:defRPr/>
            </a:pPr>
            <a:r>
              <a:rPr lang="en-US" dirty="0" smtClean="0"/>
              <a:t>Again booster with all sustainer flight configurations must be stable</a:t>
            </a:r>
          </a:p>
        </p:txBody>
      </p:sp>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Staging – Configurations</a:t>
            </a:r>
            <a:endParaRPr lang="en-US" dirty="0">
              <a:solidFill>
                <a:schemeClr val="accent1">
                  <a:satMod val="150000"/>
                </a:schemeClr>
              </a:solidFill>
            </a:endParaRPr>
          </a:p>
        </p:txBody>
      </p:sp>
      <p:sp>
        <p:nvSpPr>
          <p:cNvPr id="4" name="Slide Number Placeholder 3"/>
          <p:cNvSpPr>
            <a:spLocks noGrp="1"/>
          </p:cNvSpPr>
          <p:nvPr>
            <p:ph type="sldNum" sz="quarter" idx="12"/>
          </p:nvPr>
        </p:nvSpPr>
        <p:spPr/>
        <p:txBody>
          <a:bodyPr/>
          <a:lstStyle/>
          <a:p>
            <a:pPr>
              <a:defRPr/>
            </a:pPr>
            <a:fld id="{04D3D311-C598-42B6-A337-D1CCCE880771}" type="slidenum">
              <a:rPr lang="en-US"/>
              <a:pPr>
                <a:defRPr/>
              </a:pPr>
              <a:t>12</a:t>
            </a:fld>
            <a:endParaRPr lang="en-US"/>
          </a:p>
        </p:txBody>
      </p:sp>
      <p:pic>
        <p:nvPicPr>
          <p:cNvPr id="19461" name="Picture 2" descr="http://www.nichropulse.com/images/stories/nasa_launc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6013" y="0"/>
            <a:ext cx="1677987"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2" descr="http://www.raydunakin.com/Site/Media/transparent.gif">
            <a:hlinkClick r:id=""/>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16668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4" descr="http://www.raydunakin.com/Site/Media/transparent.gif">
            <a:hlinkClick r:id=""/>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16668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6" descr="http://www.raydunakin.com/Site/Media/transparent.gif">
            <a:hlinkClick r:id=""/>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16668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8" descr="http://www.raydunakin.com/Site/Media/transparent.gif">
            <a:hlinkClick r:id=""/>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16668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10" descr="http://www.raydunakin.com/Site/Media/transparent.gif">
            <a:hlinkClick r:id=""/>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16668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0"/>
          <p:cNvSpPr>
            <a:spLocks noGrp="1"/>
          </p:cNvSpPr>
          <p:nvPr>
            <p:ph type="ftr" sz="quarter" idx="11"/>
          </p:nvPr>
        </p:nvSpPr>
        <p:spPr/>
        <p:txBody>
          <a:bodyPr/>
          <a:lstStyle/>
          <a:p>
            <a:pPr>
              <a:defRPr/>
            </a:pPr>
            <a:r>
              <a:rPr lang="en-US"/>
              <a:t>© 2012 Off We Go Rocketry, LLC</a:t>
            </a:r>
            <a:endParaRPr lang="en-US" dirty="0"/>
          </a:p>
        </p:txBody>
      </p:sp>
      <p:grpSp>
        <p:nvGrpSpPr>
          <p:cNvPr id="19468" name="Group 40"/>
          <p:cNvGrpSpPr>
            <a:grpSpLocks/>
          </p:cNvGrpSpPr>
          <p:nvPr/>
        </p:nvGrpSpPr>
        <p:grpSpPr bwMode="auto">
          <a:xfrm>
            <a:off x="6629400" y="2895600"/>
            <a:ext cx="762000" cy="1828800"/>
            <a:chOff x="6400800" y="2895600"/>
            <a:chExt cx="762000" cy="1828800"/>
          </a:xfrm>
        </p:grpSpPr>
        <p:sp>
          <p:nvSpPr>
            <p:cNvPr id="29" name="Can 28"/>
            <p:cNvSpPr/>
            <p:nvPr/>
          </p:nvSpPr>
          <p:spPr>
            <a:xfrm>
              <a:off x="6400800" y="2895600"/>
              <a:ext cx="381000" cy="1828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9470" name="Group 39"/>
            <p:cNvGrpSpPr>
              <a:grpSpLocks/>
            </p:cNvGrpSpPr>
            <p:nvPr/>
          </p:nvGrpSpPr>
          <p:grpSpPr bwMode="auto">
            <a:xfrm>
              <a:off x="6553200" y="2971800"/>
              <a:ext cx="609600" cy="1752600"/>
              <a:chOff x="6553200" y="2971800"/>
              <a:chExt cx="609600" cy="1752600"/>
            </a:xfrm>
          </p:grpSpPr>
          <p:cxnSp>
            <p:nvCxnSpPr>
              <p:cNvPr id="13" name="Straight Connector 12"/>
              <p:cNvCxnSpPr/>
              <p:nvPr/>
            </p:nvCxnSpPr>
            <p:spPr>
              <a:xfrm>
                <a:off x="6781800" y="3124200"/>
                <a:ext cx="0" cy="1524000"/>
              </a:xfrm>
              <a:prstGeom prst="line">
                <a:avLst/>
              </a:prstGeom>
              <a:ln w="38100">
                <a:solidFill>
                  <a:schemeClr val="accent1">
                    <a:lumMod val="40000"/>
                    <a:lumOff val="60000"/>
                  </a:schemeClr>
                </a:solidFill>
              </a:ln>
              <a:scene3d>
                <a:camera prst="orthographicFront">
                  <a:rot lat="0" lon="0" rev="11"/>
                </a:camera>
                <a:lightRig rig="threePt" dir="t"/>
              </a:scene3d>
            </p:spPr>
            <p:style>
              <a:lnRef idx="1">
                <a:schemeClr val="accent1"/>
              </a:lnRef>
              <a:fillRef idx="0">
                <a:schemeClr val="accent1"/>
              </a:fillRef>
              <a:effectRef idx="0">
                <a:schemeClr val="accent1"/>
              </a:effectRef>
              <a:fontRef idx="minor">
                <a:schemeClr val="tx1"/>
              </a:fontRef>
            </p:style>
          </p:cxnSp>
          <p:grpSp>
            <p:nvGrpSpPr>
              <p:cNvPr id="19472" name="Group 34"/>
              <p:cNvGrpSpPr>
                <a:grpSpLocks/>
              </p:cNvGrpSpPr>
              <p:nvPr/>
            </p:nvGrpSpPr>
            <p:grpSpPr bwMode="auto">
              <a:xfrm>
                <a:off x="6781800" y="4191000"/>
                <a:ext cx="381000" cy="381000"/>
                <a:chOff x="7239000" y="4114800"/>
                <a:chExt cx="381000" cy="381000"/>
              </a:xfrm>
            </p:grpSpPr>
            <p:sp>
              <p:nvSpPr>
                <p:cNvPr id="30" name="Parallelogram 29"/>
                <p:cNvSpPr/>
                <p:nvPr/>
              </p:nvSpPr>
              <p:spPr>
                <a:xfrm>
                  <a:off x="7239000" y="4191000"/>
                  <a:ext cx="381000" cy="304800"/>
                </a:xfrm>
                <a:prstGeom prst="parallelogram">
                  <a:avLst/>
                </a:prstGeom>
                <a:scene3d>
                  <a:camera prst="orthographicFront">
                    <a:rot lat="0" lon="10799973"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6" name="Straight Connector 15"/>
                <p:cNvCxnSpPr/>
                <p:nvPr/>
              </p:nvCxnSpPr>
              <p:spPr>
                <a:xfrm flipV="1">
                  <a:off x="7467600" y="4114800"/>
                  <a:ext cx="0" cy="152400"/>
                </a:xfrm>
                <a:prstGeom prst="line">
                  <a:avLst/>
                </a:prstGeom>
                <a:ln w="38100">
                  <a:solidFill>
                    <a:schemeClr val="bg1"/>
                  </a:solidFill>
                </a:ln>
                <a:scene3d>
                  <a:camera prst="orthographicFront">
                    <a:rot lat="0" lon="0" rev="11"/>
                  </a:camera>
                  <a:lightRig rig="threePt" dir="t"/>
                </a:scene3d>
              </p:spPr>
              <p:style>
                <a:lnRef idx="1">
                  <a:schemeClr val="accent1"/>
                </a:lnRef>
                <a:fillRef idx="0">
                  <a:schemeClr val="accent1"/>
                </a:fillRef>
                <a:effectRef idx="0">
                  <a:schemeClr val="accent1"/>
                </a:effectRef>
                <a:fontRef idx="minor">
                  <a:schemeClr val="tx1"/>
                </a:fontRef>
              </p:style>
            </p:cxnSp>
          </p:grpSp>
          <p:sp>
            <p:nvSpPr>
              <p:cNvPr id="24" name="Trapezoid 23"/>
              <p:cNvSpPr/>
              <p:nvPr/>
            </p:nvSpPr>
            <p:spPr>
              <a:xfrm>
                <a:off x="6781800" y="3124200"/>
                <a:ext cx="152400" cy="152400"/>
              </a:xfrm>
              <a:prstGeom prst="trapezoid">
                <a:avLst/>
              </a:prstGeom>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26" name="Straight Connector 25"/>
              <p:cNvCxnSpPr/>
              <p:nvPr/>
            </p:nvCxnSpPr>
            <p:spPr>
              <a:xfrm>
                <a:off x="6934200" y="2971800"/>
                <a:ext cx="0" cy="228600"/>
              </a:xfrm>
              <a:prstGeom prst="line">
                <a:avLst/>
              </a:prstGeom>
              <a:ln w="63500"/>
            </p:spPr>
            <p:style>
              <a:lnRef idx="1">
                <a:schemeClr val="accent1"/>
              </a:lnRef>
              <a:fillRef idx="0">
                <a:schemeClr val="accent1"/>
              </a:fillRef>
              <a:effectRef idx="0">
                <a:schemeClr val="accent1"/>
              </a:effectRef>
              <a:fontRef idx="minor">
                <a:schemeClr val="tx1"/>
              </a:fontRef>
            </p:style>
          </p:cxnSp>
          <p:grpSp>
            <p:nvGrpSpPr>
              <p:cNvPr id="19475" name="Group 38"/>
              <p:cNvGrpSpPr>
                <a:grpSpLocks/>
              </p:cNvGrpSpPr>
              <p:nvPr/>
            </p:nvGrpSpPr>
            <p:grpSpPr bwMode="auto">
              <a:xfrm>
                <a:off x="6553200" y="4343400"/>
                <a:ext cx="457200" cy="381000"/>
                <a:chOff x="6553200" y="4343400"/>
                <a:chExt cx="457200" cy="381000"/>
              </a:xfrm>
            </p:grpSpPr>
            <p:sp>
              <p:nvSpPr>
                <p:cNvPr id="36" name="Parallelogram 35"/>
                <p:cNvSpPr/>
                <p:nvPr/>
              </p:nvSpPr>
              <p:spPr>
                <a:xfrm>
                  <a:off x="6553200" y="4419600"/>
                  <a:ext cx="457200" cy="304800"/>
                </a:xfrm>
                <a:prstGeom prst="parallelogram">
                  <a:avLst/>
                </a:prstGeom>
                <a:scene3d>
                  <a:camera prst="orthographicFront">
                    <a:rot lat="180000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8" name="Straight Connector 37"/>
                <p:cNvCxnSpPr/>
                <p:nvPr/>
              </p:nvCxnSpPr>
              <p:spPr>
                <a:xfrm>
                  <a:off x="6781800" y="4343400"/>
                  <a:ext cx="0" cy="15240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Staging – Simulation Techniques (</a:t>
            </a:r>
            <a:r>
              <a:rPr lang="en-US" dirty="0" err="1" smtClean="0">
                <a:solidFill>
                  <a:schemeClr val="accent1">
                    <a:satMod val="150000"/>
                  </a:schemeClr>
                </a:solidFill>
              </a:rPr>
              <a:t>Rocksim</a:t>
            </a:r>
            <a:r>
              <a:rPr lang="en-US" dirty="0" smtClean="0">
                <a:solidFill>
                  <a:schemeClr val="accent1">
                    <a:satMod val="150000"/>
                  </a:schemeClr>
                </a:solidFill>
              </a:rPr>
              <a:t> v9.1.1)</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fontScale="77500" lnSpcReduction="20000"/>
          </a:bodyPr>
          <a:lstStyle/>
          <a:p>
            <a:pPr marL="438912" indent="-320040" fontAlgn="auto">
              <a:spcBef>
                <a:spcPts val="0"/>
              </a:spcBef>
              <a:spcAft>
                <a:spcPts val="0"/>
              </a:spcAft>
              <a:buFont typeface="Wingdings 2"/>
              <a:buChar char=""/>
              <a:defRPr/>
            </a:pPr>
            <a:r>
              <a:rPr lang="en-US" dirty="0" smtClean="0"/>
              <a:t>‘Rocket design attributes’ tab</a:t>
            </a:r>
          </a:p>
          <a:p>
            <a:pPr marL="731520" lvl="1" indent="-274320" fontAlgn="auto">
              <a:spcAft>
                <a:spcPts val="0"/>
              </a:spcAft>
              <a:buFont typeface="Wingdings"/>
              <a:buChar char=""/>
              <a:defRPr/>
            </a:pPr>
            <a:r>
              <a:rPr lang="en-US" dirty="0" smtClean="0"/>
              <a:t>Set ‘Number of stages:’ field (default is one)</a:t>
            </a:r>
          </a:p>
          <a:p>
            <a:pPr marL="996696" lvl="2" fontAlgn="auto">
              <a:spcAft>
                <a:spcPts val="0"/>
              </a:spcAft>
              <a:buClr>
                <a:schemeClr val="accent3"/>
              </a:buClr>
              <a:buFont typeface="Arial"/>
              <a:buChar char="▪"/>
              <a:defRPr/>
            </a:pPr>
            <a:r>
              <a:rPr lang="en-US" dirty="0" smtClean="0"/>
              <a:t>Use one for Parallel or Parasite designs</a:t>
            </a:r>
          </a:p>
          <a:p>
            <a:pPr marL="996696" lvl="2" fontAlgn="auto">
              <a:spcAft>
                <a:spcPts val="0"/>
              </a:spcAft>
              <a:buClr>
                <a:schemeClr val="accent3"/>
              </a:buClr>
              <a:buFont typeface="Arial"/>
              <a:buChar char="▪"/>
              <a:defRPr/>
            </a:pPr>
            <a:r>
              <a:rPr lang="en-US" dirty="0" smtClean="0"/>
              <a:t>Use two or more for Inline designs</a:t>
            </a:r>
          </a:p>
          <a:p>
            <a:pPr marL="438912" indent="-320040" fontAlgn="auto">
              <a:spcBef>
                <a:spcPts val="0"/>
              </a:spcBef>
              <a:spcAft>
                <a:spcPts val="0"/>
              </a:spcAft>
              <a:buFont typeface="Wingdings 2"/>
              <a:buChar char=""/>
              <a:defRPr/>
            </a:pPr>
            <a:r>
              <a:rPr lang="en-US" dirty="0" smtClean="0"/>
              <a:t>‘Rocket design components’ tab</a:t>
            </a:r>
          </a:p>
          <a:p>
            <a:pPr marL="731520" lvl="1" indent="-274320" fontAlgn="auto">
              <a:spcAft>
                <a:spcPts val="0"/>
              </a:spcAft>
              <a:buFont typeface="Wingdings"/>
              <a:buChar char=""/>
              <a:defRPr/>
            </a:pPr>
            <a:r>
              <a:rPr lang="en-US" dirty="0" smtClean="0"/>
              <a:t>Components</a:t>
            </a:r>
          </a:p>
          <a:p>
            <a:pPr marL="996696" lvl="2" fontAlgn="auto">
              <a:spcAft>
                <a:spcPts val="0"/>
              </a:spcAft>
              <a:buClr>
                <a:schemeClr val="accent3"/>
              </a:buClr>
              <a:buFont typeface="Arial"/>
              <a:buChar char="▪"/>
              <a:defRPr/>
            </a:pPr>
            <a:r>
              <a:rPr lang="en-US" dirty="0" smtClean="0"/>
              <a:t>Sustainer (Uppermost stage)</a:t>
            </a:r>
          </a:p>
          <a:p>
            <a:pPr marL="996696" lvl="2" fontAlgn="auto">
              <a:spcAft>
                <a:spcPts val="0"/>
              </a:spcAft>
              <a:buClr>
                <a:schemeClr val="accent3"/>
              </a:buClr>
              <a:buFont typeface="Arial"/>
              <a:buChar char="▪"/>
              <a:defRPr/>
            </a:pPr>
            <a:r>
              <a:rPr lang="en-US" dirty="0" smtClean="0"/>
              <a:t>Inline</a:t>
            </a:r>
          </a:p>
          <a:p>
            <a:pPr marL="1216152" lvl="3" indent="-182880" fontAlgn="auto">
              <a:spcAft>
                <a:spcPts val="0"/>
              </a:spcAft>
              <a:buClr>
                <a:schemeClr val="accent4"/>
              </a:buClr>
              <a:buFont typeface="Arial"/>
              <a:buChar char="▪"/>
              <a:defRPr/>
            </a:pPr>
            <a:r>
              <a:rPr lang="en-US" dirty="0" smtClean="0"/>
              <a:t>Booster or Booster 1 (1</a:t>
            </a:r>
            <a:r>
              <a:rPr lang="en-US" baseline="30000" dirty="0" smtClean="0"/>
              <a:t>st</a:t>
            </a:r>
            <a:r>
              <a:rPr lang="en-US" dirty="0" smtClean="0"/>
              <a:t> stage)</a:t>
            </a:r>
          </a:p>
          <a:p>
            <a:pPr marL="1216152" lvl="3" indent="-182880" fontAlgn="auto">
              <a:spcAft>
                <a:spcPts val="0"/>
              </a:spcAft>
              <a:buClr>
                <a:schemeClr val="accent4"/>
              </a:buClr>
              <a:buFont typeface="Arial"/>
              <a:buChar char="▪"/>
              <a:defRPr/>
            </a:pPr>
            <a:r>
              <a:rPr lang="en-US" dirty="0" smtClean="0"/>
              <a:t>Booster 2 (2</a:t>
            </a:r>
            <a:r>
              <a:rPr lang="en-US" baseline="30000" dirty="0" smtClean="0"/>
              <a:t>nd</a:t>
            </a:r>
            <a:r>
              <a:rPr lang="en-US" dirty="0" smtClean="0"/>
              <a:t> stage)</a:t>
            </a:r>
          </a:p>
          <a:p>
            <a:pPr marL="1216152" lvl="3" indent="-182880" fontAlgn="auto">
              <a:spcAft>
                <a:spcPts val="0"/>
              </a:spcAft>
              <a:buClr>
                <a:schemeClr val="accent4"/>
              </a:buClr>
              <a:buFont typeface="Arial"/>
              <a:buChar char="▪"/>
              <a:defRPr/>
            </a:pPr>
            <a:r>
              <a:rPr lang="en-US" dirty="0" smtClean="0"/>
              <a:t>Design and build each stage</a:t>
            </a:r>
          </a:p>
          <a:p>
            <a:pPr marL="1426464" lvl="4" indent="-182880" fontAlgn="auto">
              <a:spcAft>
                <a:spcPts val="0"/>
              </a:spcAft>
              <a:buClr>
                <a:schemeClr val="accent5"/>
              </a:buClr>
              <a:buFont typeface="Wingdings 3"/>
              <a:buChar char=""/>
              <a:defRPr/>
            </a:pPr>
            <a:r>
              <a:rPr dirty="0"/>
              <a:t>There must be at least one motor mount per stage</a:t>
            </a:r>
          </a:p>
          <a:p>
            <a:pPr marL="996696" lvl="2" fontAlgn="auto">
              <a:spcAft>
                <a:spcPts val="0"/>
              </a:spcAft>
              <a:buClr>
                <a:schemeClr val="accent3"/>
              </a:buClr>
              <a:buFont typeface="Arial"/>
              <a:buChar char="▪"/>
              <a:defRPr/>
            </a:pPr>
            <a:r>
              <a:rPr lang="en-US" dirty="0" smtClean="0"/>
              <a:t>Parallel &amp; Parasite</a:t>
            </a:r>
          </a:p>
          <a:p>
            <a:pPr marL="1216152" lvl="3" indent="-182880" fontAlgn="auto">
              <a:spcAft>
                <a:spcPts val="0"/>
              </a:spcAft>
              <a:buClr>
                <a:schemeClr val="accent4"/>
              </a:buClr>
              <a:buFont typeface="Arial"/>
              <a:buChar char="▪"/>
              <a:defRPr/>
            </a:pPr>
            <a:r>
              <a:rPr lang="en-US" dirty="0" smtClean="0"/>
              <a:t>Add one Pod per Booster/Sustainer, name each booster group, leave ejected during simulations box checked, and set radial position</a:t>
            </a:r>
          </a:p>
          <a:p>
            <a:pPr marL="1216152" lvl="3" indent="-182880" fontAlgn="auto">
              <a:spcAft>
                <a:spcPts val="0"/>
              </a:spcAft>
              <a:buClr>
                <a:schemeClr val="accent4"/>
              </a:buClr>
              <a:buFont typeface="Arial"/>
              <a:buChar char="▪"/>
              <a:defRPr/>
            </a:pPr>
            <a:r>
              <a:rPr lang="en-US" dirty="0" smtClean="0"/>
              <a:t>Select Pod and build Booster/Sustainer with a motor mount</a:t>
            </a:r>
          </a:p>
          <a:p>
            <a:pPr marL="996696" lvl="2" fontAlgn="auto">
              <a:spcAft>
                <a:spcPts val="0"/>
              </a:spcAft>
              <a:buClr>
                <a:schemeClr val="accent3"/>
              </a:buClr>
              <a:buFont typeface="Arial"/>
              <a:buChar char="▪"/>
              <a:defRPr/>
            </a:pPr>
            <a:endParaRPr lang="en-US" dirty="0" smtClean="0"/>
          </a:p>
          <a:p>
            <a:pPr marL="996696" lvl="2" fontAlgn="auto">
              <a:spcAft>
                <a:spcPts val="0"/>
              </a:spcAft>
              <a:buClr>
                <a:schemeClr val="accent3"/>
              </a:buClr>
              <a:buFont typeface="Arial"/>
              <a:buChar char="▪"/>
              <a:defRPr/>
            </a:pPr>
            <a:endParaRPr lang="en-US" dirty="0" smtClean="0"/>
          </a:p>
          <a:p>
            <a:pPr marL="438912" indent="-320040" fontAlgn="auto">
              <a:spcBef>
                <a:spcPts val="0"/>
              </a:spcBef>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5CAD9E90-A3DC-4F7A-9F00-B1429B630283}" type="slidenum">
              <a:rPr lang="en-US"/>
              <a:pPr>
                <a:defRPr/>
              </a:pPr>
              <a:t>13</a:t>
            </a:fld>
            <a:endParaRPr lang="en-US"/>
          </a:p>
        </p:txBody>
      </p:sp>
      <p:sp>
        <p:nvSpPr>
          <p:cNvPr id="5" name="Footer Placeholder 4"/>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Staging – Simulation Techniques (</a:t>
            </a:r>
            <a:r>
              <a:rPr lang="en-US" dirty="0" err="1" smtClean="0">
                <a:solidFill>
                  <a:schemeClr val="accent1">
                    <a:satMod val="150000"/>
                  </a:schemeClr>
                </a:solidFill>
              </a:rPr>
              <a:t>Rocksim</a:t>
            </a:r>
            <a:r>
              <a:rPr lang="en-US" dirty="0" smtClean="0">
                <a:solidFill>
                  <a:schemeClr val="accent1">
                    <a:satMod val="150000"/>
                  </a:schemeClr>
                </a:solidFill>
              </a:rPr>
              <a:t> v9.1.1)</a:t>
            </a:r>
            <a:endParaRPr lang="en-US" dirty="0">
              <a:solidFill>
                <a:schemeClr val="accent1">
                  <a:satMod val="150000"/>
                </a:schemeClr>
              </a:solidFill>
            </a:endParaRPr>
          </a:p>
        </p:txBody>
      </p:sp>
      <p:sp>
        <p:nvSpPr>
          <p:cNvPr id="3" name="Content Placeholder 2"/>
          <p:cNvSpPr>
            <a:spLocks noGrp="1"/>
          </p:cNvSpPr>
          <p:nvPr>
            <p:ph idx="1"/>
          </p:nvPr>
        </p:nvSpPr>
        <p:spPr>
          <a:xfrm>
            <a:off x="457200" y="1774825"/>
            <a:ext cx="8229600" cy="4778375"/>
          </a:xfrm>
        </p:spPr>
        <p:txBody>
          <a:bodyPr rtlCol="0">
            <a:normAutofit fontScale="62500" lnSpcReduction="20000"/>
          </a:bodyPr>
          <a:lstStyle/>
          <a:p>
            <a:pPr marL="438912" indent="-320040" fontAlgn="auto">
              <a:spcBef>
                <a:spcPts val="0"/>
              </a:spcBef>
              <a:spcAft>
                <a:spcPts val="0"/>
              </a:spcAft>
              <a:buFont typeface="Wingdings 2"/>
              <a:buChar char=""/>
              <a:defRPr/>
            </a:pPr>
            <a:r>
              <a:rPr lang="en-US" dirty="0" smtClean="0"/>
              <a:t>Load Motors using ‘Prepare to Launch’ dialog box ‘Engine Selection’ tab</a:t>
            </a:r>
          </a:p>
          <a:p>
            <a:pPr marL="731520" lvl="1" indent="-274320" fontAlgn="auto">
              <a:spcAft>
                <a:spcPts val="0"/>
              </a:spcAft>
              <a:buFont typeface="Wingdings"/>
              <a:buChar char=""/>
              <a:defRPr/>
            </a:pPr>
            <a:r>
              <a:rPr lang="en-US" dirty="0" smtClean="0"/>
              <a:t>Inline Simulation</a:t>
            </a:r>
          </a:p>
          <a:p>
            <a:pPr marL="996696" lvl="2" fontAlgn="auto">
              <a:spcAft>
                <a:spcPts val="0"/>
              </a:spcAft>
              <a:buClr>
                <a:schemeClr val="accent3"/>
              </a:buClr>
              <a:buFont typeface="Arial"/>
              <a:buChar char="▪"/>
              <a:defRPr/>
            </a:pPr>
            <a:r>
              <a:rPr lang="en-US" dirty="0" smtClean="0"/>
              <a:t>Load motors with appropriate Ignition Delay (coast time)</a:t>
            </a:r>
          </a:p>
          <a:p>
            <a:pPr marL="996696" lvl="2" fontAlgn="auto">
              <a:spcAft>
                <a:spcPts val="0"/>
              </a:spcAft>
              <a:buClr>
                <a:schemeClr val="accent3"/>
              </a:buClr>
              <a:buFont typeface="Arial"/>
              <a:buChar char="▪"/>
              <a:defRPr/>
            </a:pPr>
            <a:r>
              <a:rPr lang="en-US" dirty="0" smtClean="0"/>
              <a:t>Booster motors must have a non-negative numeric Ejection Delay value to stage (Stage Separation Time)</a:t>
            </a:r>
          </a:p>
          <a:p>
            <a:pPr marL="996696" lvl="2" fontAlgn="auto">
              <a:spcAft>
                <a:spcPts val="0"/>
              </a:spcAft>
              <a:buClr>
                <a:schemeClr val="accent3"/>
              </a:buClr>
              <a:buFont typeface="Arial"/>
              <a:buChar char="▪"/>
              <a:defRPr/>
            </a:pPr>
            <a:r>
              <a:rPr lang="en-US" dirty="0" smtClean="0"/>
              <a:t>All motors will be ignited in stage sequence</a:t>
            </a:r>
          </a:p>
          <a:p>
            <a:pPr marL="731520" lvl="1" indent="-274320" fontAlgn="auto">
              <a:spcAft>
                <a:spcPts val="0"/>
              </a:spcAft>
              <a:buFont typeface="Wingdings"/>
              <a:buChar char=""/>
              <a:defRPr/>
            </a:pPr>
            <a:r>
              <a:rPr lang="en-US" dirty="0" smtClean="0"/>
              <a:t>Parallel Simulation</a:t>
            </a:r>
          </a:p>
          <a:p>
            <a:pPr marL="996696" lvl="2" fontAlgn="auto">
              <a:spcAft>
                <a:spcPts val="0"/>
              </a:spcAft>
              <a:buClr>
                <a:schemeClr val="accent3"/>
              </a:buClr>
              <a:buFont typeface="Arial"/>
              <a:buChar char="▪"/>
              <a:defRPr/>
            </a:pPr>
            <a:r>
              <a:rPr lang="en-US" dirty="0" smtClean="0"/>
              <a:t>Load Booster &amp; Sustainer motors with appropriate Ejection and Ignition Delays</a:t>
            </a:r>
          </a:p>
          <a:p>
            <a:pPr marL="996696" lvl="2" fontAlgn="auto">
              <a:spcAft>
                <a:spcPts val="0"/>
              </a:spcAft>
              <a:buClr>
                <a:schemeClr val="accent3"/>
              </a:buClr>
              <a:buFont typeface="Arial"/>
              <a:buChar char="▪"/>
              <a:defRPr/>
            </a:pPr>
            <a:r>
              <a:rPr lang="en-US" dirty="0" smtClean="0"/>
              <a:t>Use identical Ejection Delay times for all motors that are Boosting simultaneously</a:t>
            </a:r>
          </a:p>
          <a:p>
            <a:pPr marL="996696" lvl="2" fontAlgn="auto">
              <a:spcAft>
                <a:spcPts val="0"/>
              </a:spcAft>
              <a:buClr>
                <a:schemeClr val="accent3"/>
              </a:buClr>
              <a:buFont typeface="Arial"/>
              <a:buChar char="▪"/>
              <a:defRPr/>
            </a:pPr>
            <a:r>
              <a:rPr lang="en-US" dirty="0" smtClean="0"/>
              <a:t>Booster separation occurs based on Ejection Delay (must have a non-negative numeric value)</a:t>
            </a:r>
          </a:p>
          <a:p>
            <a:pPr marL="996696" lvl="2" fontAlgn="auto">
              <a:spcAft>
                <a:spcPts val="0"/>
              </a:spcAft>
              <a:buClr>
                <a:schemeClr val="accent3"/>
              </a:buClr>
              <a:buFont typeface="Arial"/>
              <a:buChar char="▪"/>
              <a:defRPr/>
            </a:pPr>
            <a:r>
              <a:rPr lang="en-US" dirty="0" smtClean="0"/>
              <a:t>All Ignition </a:t>
            </a:r>
            <a:r>
              <a:rPr lang="en-US" dirty="0"/>
              <a:t>D</a:t>
            </a:r>
            <a:r>
              <a:rPr lang="en-US" dirty="0" smtClean="0"/>
              <a:t>elay times are measured from 1</a:t>
            </a:r>
            <a:r>
              <a:rPr lang="en-US" baseline="30000" dirty="0" smtClean="0"/>
              <a:t>st</a:t>
            </a:r>
            <a:r>
              <a:rPr lang="en-US" dirty="0" smtClean="0"/>
              <a:t> ignition (e.g., no tie to pods)</a:t>
            </a:r>
          </a:p>
          <a:p>
            <a:pPr marL="731520" lvl="1" indent="-274320" fontAlgn="auto">
              <a:spcAft>
                <a:spcPts val="0"/>
              </a:spcAft>
              <a:buFont typeface="Wingdings"/>
              <a:buChar char=""/>
              <a:defRPr/>
            </a:pPr>
            <a:r>
              <a:rPr lang="en-US" dirty="0" smtClean="0"/>
              <a:t>Parasite Simulation (limited to one sustainer only!)</a:t>
            </a:r>
          </a:p>
          <a:p>
            <a:pPr marL="996696" lvl="2" fontAlgn="auto">
              <a:spcAft>
                <a:spcPts val="0"/>
              </a:spcAft>
              <a:buClr>
                <a:schemeClr val="accent3"/>
              </a:buClr>
              <a:buFont typeface="Arial"/>
              <a:buChar char="▪"/>
              <a:defRPr/>
            </a:pPr>
            <a:r>
              <a:rPr lang="en-US" dirty="0" smtClean="0"/>
              <a:t>Load Booster and Sustainer motors with appropriate Ejection and Ignition Delays</a:t>
            </a:r>
          </a:p>
          <a:p>
            <a:pPr marL="996696" lvl="2" fontAlgn="auto">
              <a:spcAft>
                <a:spcPts val="0"/>
              </a:spcAft>
              <a:buClr>
                <a:schemeClr val="accent3"/>
              </a:buClr>
              <a:buFont typeface="Arial"/>
              <a:buChar char="▪"/>
              <a:defRPr/>
            </a:pPr>
            <a:r>
              <a:rPr lang="en-US" dirty="0" smtClean="0"/>
              <a:t>Booster separation occurs based on Ejection Delay (must have a non-negative numeric value)</a:t>
            </a:r>
          </a:p>
          <a:p>
            <a:pPr marL="996696" lvl="2" fontAlgn="auto">
              <a:spcAft>
                <a:spcPts val="0"/>
              </a:spcAft>
              <a:buClr>
                <a:schemeClr val="accent3"/>
              </a:buClr>
              <a:buFont typeface="Arial"/>
              <a:buChar char="▪"/>
              <a:defRPr/>
            </a:pPr>
            <a:r>
              <a:rPr lang="en-US" dirty="0" smtClean="0"/>
              <a:t>All ignition delay times are measured from 1</a:t>
            </a:r>
            <a:r>
              <a:rPr lang="en-US" baseline="30000" dirty="0" smtClean="0"/>
              <a:t>st</a:t>
            </a:r>
            <a:r>
              <a:rPr lang="en-US" dirty="0" smtClean="0"/>
              <a:t> </a:t>
            </a:r>
            <a:r>
              <a:rPr lang="en-US" dirty="0"/>
              <a:t>ignition </a:t>
            </a:r>
            <a:r>
              <a:rPr lang="en-US" dirty="0" smtClean="0"/>
              <a:t>(</a:t>
            </a:r>
            <a:r>
              <a:rPr lang="en-US" dirty="0"/>
              <a:t>e.g., no tie to pods)</a:t>
            </a:r>
          </a:p>
          <a:p>
            <a:pPr marL="996696" lvl="2" fontAlgn="auto">
              <a:spcAft>
                <a:spcPts val="0"/>
              </a:spcAft>
              <a:buClr>
                <a:schemeClr val="accent3"/>
              </a:buClr>
              <a:buFont typeface="Arial"/>
              <a:buChar char="▪"/>
              <a:defRPr/>
            </a:pPr>
            <a:endParaRPr lang="en-US" dirty="0" smtClean="0"/>
          </a:p>
        </p:txBody>
      </p:sp>
      <p:sp>
        <p:nvSpPr>
          <p:cNvPr id="4" name="Slide Number Placeholder 3"/>
          <p:cNvSpPr>
            <a:spLocks noGrp="1"/>
          </p:cNvSpPr>
          <p:nvPr>
            <p:ph type="sldNum" sz="quarter" idx="12"/>
          </p:nvPr>
        </p:nvSpPr>
        <p:spPr/>
        <p:txBody>
          <a:bodyPr/>
          <a:lstStyle/>
          <a:p>
            <a:pPr>
              <a:defRPr/>
            </a:pPr>
            <a:fld id="{ABA7AB1A-9C87-4858-944B-9DCB1E30BC92}" type="slidenum">
              <a:rPr lang="en-US"/>
              <a:pPr>
                <a:defRPr/>
              </a:pPr>
              <a:t>14</a:t>
            </a:fld>
            <a:endParaRPr lang="en-US"/>
          </a:p>
        </p:txBody>
      </p:sp>
      <p:sp>
        <p:nvSpPr>
          <p:cNvPr id="5" name="Footer Placeholder 4"/>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51062"/>
          </a:xfrm>
        </p:spPr>
        <p:txBody>
          <a:bodyPr>
            <a:normAutofit fontScale="90000"/>
          </a:bodyPr>
          <a:lstStyle/>
          <a:p>
            <a:pPr fontAlgn="auto">
              <a:spcAft>
                <a:spcPts val="0"/>
              </a:spcAft>
              <a:defRPr/>
            </a:pPr>
            <a:r>
              <a:rPr lang="en-US" dirty="0" smtClean="0">
                <a:solidFill>
                  <a:schemeClr val="accent1">
                    <a:satMod val="150000"/>
                  </a:schemeClr>
                </a:solidFill>
              </a:rPr>
              <a:t>Staging – Altimeter Requirements</a:t>
            </a:r>
            <a:endParaRPr lang="en-US" dirty="0">
              <a:solidFill>
                <a:schemeClr val="accent1">
                  <a:satMod val="150000"/>
                </a:schemeClr>
              </a:solidFill>
            </a:endParaRPr>
          </a:p>
        </p:txBody>
      </p:sp>
      <p:sp>
        <p:nvSpPr>
          <p:cNvPr id="5" name="Text Placeholder 4"/>
          <p:cNvSpPr>
            <a:spLocks noGrp="1"/>
          </p:cNvSpPr>
          <p:nvPr>
            <p:ph type="body" idx="1"/>
          </p:nvPr>
        </p:nvSpPr>
        <p:spPr>
          <a:xfrm>
            <a:off x="457200" y="1698625"/>
            <a:ext cx="4040188" cy="715963"/>
          </a:xfrm>
        </p:spPr>
        <p:txBody>
          <a:bodyPr rtlCol="0">
            <a:normAutofit/>
          </a:bodyPr>
          <a:lstStyle/>
          <a:p>
            <a:pPr fontAlgn="auto">
              <a:spcBef>
                <a:spcPts val="0"/>
              </a:spcBef>
              <a:spcAft>
                <a:spcPts val="0"/>
              </a:spcAft>
              <a:buFont typeface="Wingdings 2"/>
              <a:buNone/>
              <a:defRPr/>
            </a:pPr>
            <a:r>
              <a:rPr lang="en-US" dirty="0" smtClean="0"/>
              <a:t>Minimum</a:t>
            </a:r>
            <a:endParaRPr lang="en-US" dirty="0"/>
          </a:p>
        </p:txBody>
      </p:sp>
      <p:sp>
        <p:nvSpPr>
          <p:cNvPr id="22532" name="Content Placeholder 5"/>
          <p:cNvSpPr>
            <a:spLocks noGrp="1"/>
          </p:cNvSpPr>
          <p:nvPr>
            <p:ph sz="half" idx="2"/>
          </p:nvPr>
        </p:nvSpPr>
        <p:spPr>
          <a:xfrm>
            <a:off x="457200" y="2449513"/>
            <a:ext cx="4114800" cy="3951287"/>
          </a:xfrm>
        </p:spPr>
        <p:txBody>
          <a:bodyPr/>
          <a:lstStyle/>
          <a:p>
            <a:r>
              <a:rPr lang="en-US" altLang="en-US" smtClean="0"/>
              <a:t>Timer(s)</a:t>
            </a:r>
          </a:p>
          <a:p>
            <a:r>
              <a:rPr lang="en-US" altLang="en-US" smtClean="0"/>
              <a:t>Pyro channel control based on:</a:t>
            </a:r>
          </a:p>
          <a:p>
            <a:pPr lvl="1"/>
            <a:r>
              <a:rPr lang="en-US" altLang="en-US" smtClean="0"/>
              <a:t>Multiple Timed Delays</a:t>
            </a:r>
          </a:p>
          <a:p>
            <a:r>
              <a:rPr lang="en-US" altLang="en-US" smtClean="0"/>
              <a:t>Two or more pyro channels</a:t>
            </a:r>
          </a:p>
          <a:p>
            <a:pPr>
              <a:buFont typeface="Wingdings 2" pitchFamily="18" charset="2"/>
              <a:buNone/>
            </a:pPr>
            <a:endParaRPr lang="en-US" altLang="en-US" smtClean="0"/>
          </a:p>
          <a:p>
            <a:endParaRPr lang="en-US" altLang="en-US" smtClean="0"/>
          </a:p>
        </p:txBody>
      </p:sp>
      <p:sp>
        <p:nvSpPr>
          <p:cNvPr id="7" name="Text Placeholder 6"/>
          <p:cNvSpPr>
            <a:spLocks noGrp="1"/>
          </p:cNvSpPr>
          <p:nvPr>
            <p:ph type="body" sz="quarter" idx="3"/>
          </p:nvPr>
        </p:nvSpPr>
        <p:spPr>
          <a:xfrm>
            <a:off x="4645025" y="1698625"/>
            <a:ext cx="4041775" cy="715963"/>
          </a:xfrm>
        </p:spPr>
        <p:txBody>
          <a:bodyPr rtlCol="0">
            <a:normAutofit/>
          </a:bodyPr>
          <a:lstStyle/>
          <a:p>
            <a:pPr fontAlgn="auto">
              <a:spcBef>
                <a:spcPts val="0"/>
              </a:spcBef>
              <a:spcAft>
                <a:spcPts val="0"/>
              </a:spcAft>
              <a:buFont typeface="Wingdings 2"/>
              <a:buNone/>
              <a:defRPr/>
            </a:pPr>
            <a:r>
              <a:rPr lang="en-US" dirty="0" smtClean="0"/>
              <a:t>Preferred</a:t>
            </a:r>
            <a:endParaRPr lang="en-US" dirty="0"/>
          </a:p>
        </p:txBody>
      </p:sp>
      <p:sp>
        <p:nvSpPr>
          <p:cNvPr id="8" name="Content Placeholder 7"/>
          <p:cNvSpPr>
            <a:spLocks noGrp="1"/>
          </p:cNvSpPr>
          <p:nvPr>
            <p:ph sz="quarter" idx="4"/>
          </p:nvPr>
        </p:nvSpPr>
        <p:spPr>
          <a:xfrm>
            <a:off x="4645025" y="2449513"/>
            <a:ext cx="4041775" cy="3951287"/>
          </a:xfrm>
        </p:spPr>
        <p:txBody>
          <a:bodyPr rtlCol="0">
            <a:normAutofit lnSpcReduction="10000"/>
          </a:bodyPr>
          <a:lstStyle/>
          <a:p>
            <a:pPr marL="438912" indent="-320040" fontAlgn="auto">
              <a:spcBef>
                <a:spcPts val="0"/>
              </a:spcBef>
              <a:spcAft>
                <a:spcPts val="0"/>
              </a:spcAft>
              <a:buFont typeface="Wingdings 2"/>
              <a:buChar char=""/>
              <a:defRPr/>
            </a:pPr>
            <a:r>
              <a:rPr lang="en-US" dirty="0" smtClean="0"/>
              <a:t>Accelerometer with timer</a:t>
            </a:r>
          </a:p>
          <a:p>
            <a:pPr marL="438912" indent="-320040" fontAlgn="auto">
              <a:spcBef>
                <a:spcPts val="0"/>
              </a:spcBef>
              <a:spcAft>
                <a:spcPts val="0"/>
              </a:spcAft>
              <a:buFont typeface="Wingdings 2"/>
              <a:buChar char=""/>
              <a:defRPr/>
            </a:pPr>
            <a:r>
              <a:rPr lang="en-US" dirty="0" err="1" smtClean="0"/>
              <a:t>Pyro</a:t>
            </a:r>
            <a:r>
              <a:rPr lang="en-US" dirty="0" smtClean="0"/>
              <a:t> channel control based on:</a:t>
            </a:r>
          </a:p>
          <a:p>
            <a:pPr marL="731520" lvl="1" indent="-274320" fontAlgn="auto">
              <a:spcAft>
                <a:spcPts val="0"/>
              </a:spcAft>
              <a:buFont typeface="Wingdings"/>
              <a:buChar char=""/>
              <a:defRPr/>
            </a:pPr>
            <a:r>
              <a:rPr lang="en-US" dirty="0" smtClean="0"/>
              <a:t>Deceleration Detection</a:t>
            </a:r>
          </a:p>
          <a:p>
            <a:pPr marL="731520" lvl="1" indent="-274320" fontAlgn="auto">
              <a:spcAft>
                <a:spcPts val="0"/>
              </a:spcAft>
              <a:buFont typeface="Wingdings"/>
              <a:buChar char=""/>
              <a:defRPr/>
            </a:pPr>
            <a:r>
              <a:rPr lang="en-US" dirty="0" smtClean="0"/>
              <a:t>Timed Delay</a:t>
            </a:r>
          </a:p>
          <a:p>
            <a:pPr marL="731520" lvl="1" indent="-274320" fontAlgn="auto">
              <a:spcAft>
                <a:spcPts val="0"/>
              </a:spcAft>
              <a:buFont typeface="Wingdings"/>
              <a:buChar char=""/>
              <a:defRPr/>
            </a:pPr>
            <a:r>
              <a:rPr lang="en-US" dirty="0" smtClean="0"/>
              <a:t>Recognition of Multiple Deceleration Events</a:t>
            </a:r>
          </a:p>
          <a:p>
            <a:pPr marL="438912" indent="-320040" fontAlgn="auto">
              <a:spcBef>
                <a:spcPts val="0"/>
              </a:spcBef>
              <a:spcAft>
                <a:spcPts val="0"/>
              </a:spcAft>
              <a:buFont typeface="Wingdings 2"/>
              <a:buChar char=""/>
              <a:defRPr/>
            </a:pPr>
            <a:r>
              <a:rPr lang="en-US" dirty="0" smtClean="0"/>
              <a:t>Barometer (for dual deployment of main)</a:t>
            </a:r>
          </a:p>
          <a:p>
            <a:pPr marL="438912" indent="-320040" fontAlgn="auto">
              <a:spcBef>
                <a:spcPts val="0"/>
              </a:spcBef>
              <a:spcAft>
                <a:spcPts val="0"/>
              </a:spcAft>
              <a:buFont typeface="Wingdings 2"/>
              <a:buChar char=""/>
              <a:defRPr/>
            </a:pPr>
            <a:r>
              <a:rPr lang="en-US" dirty="0" smtClean="0"/>
              <a:t>Two or more </a:t>
            </a:r>
            <a:r>
              <a:rPr lang="en-US" dirty="0" err="1" smtClean="0"/>
              <a:t>pyro</a:t>
            </a:r>
            <a:r>
              <a:rPr lang="en-US" dirty="0" smtClean="0"/>
              <a:t> channels</a:t>
            </a:r>
          </a:p>
          <a:p>
            <a:pPr marL="438912" indent="-320040" fontAlgn="auto">
              <a:spcBef>
                <a:spcPts val="0"/>
              </a:spcBef>
              <a:spcAft>
                <a:spcPts val="0"/>
              </a:spcAft>
              <a:buFont typeface="Wingdings 2"/>
              <a:buChar char=""/>
              <a:defRPr/>
            </a:pPr>
            <a:r>
              <a:rPr lang="en-US" dirty="0" smtClean="0"/>
              <a:t>Tilt Detection</a:t>
            </a:r>
          </a:p>
          <a:p>
            <a:pPr marL="438912" indent="-320040" fontAlgn="auto">
              <a:spcBef>
                <a:spcPts val="0"/>
              </a:spcBef>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9808DA31-ECAC-4C1A-9795-B13AF2D41982}" type="slidenum">
              <a:rPr lang="en-US"/>
              <a:pPr>
                <a:defRPr/>
              </a:pPr>
              <a:t>15</a:t>
            </a:fld>
            <a:endParaRPr lang="en-US"/>
          </a:p>
        </p:txBody>
      </p:sp>
      <p:sp>
        <p:nvSpPr>
          <p:cNvPr id="9" name="Footer Placeholder 8"/>
          <p:cNvSpPr>
            <a:spLocks noGrp="1"/>
          </p:cNvSpPr>
          <p:nvPr>
            <p:ph type="ftr" sz="quarter" idx="11"/>
          </p:nvPr>
        </p:nvSpPr>
        <p:spPr/>
        <p:txBody>
          <a:bodyPr/>
          <a:lstStyle/>
          <a:p>
            <a:pPr>
              <a:defRPr/>
            </a:pPr>
            <a:r>
              <a:rPr lang="en-US"/>
              <a:t>© 2012 Off We Go Rocketry, LLC</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Staging – Altimeter Programming</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fontScale="85000" lnSpcReduction="20000"/>
          </a:bodyPr>
          <a:lstStyle/>
          <a:p>
            <a:pPr marL="438912" indent="-320040" fontAlgn="auto">
              <a:spcBef>
                <a:spcPts val="0"/>
              </a:spcBef>
              <a:spcAft>
                <a:spcPts val="0"/>
              </a:spcAft>
              <a:buFont typeface="Wingdings 2"/>
              <a:buChar char=""/>
              <a:defRPr/>
            </a:pPr>
            <a:r>
              <a:rPr lang="en-US" dirty="0" smtClean="0"/>
              <a:t>Detect Liftoff</a:t>
            </a:r>
          </a:p>
          <a:p>
            <a:pPr marL="438912" indent="-320040" fontAlgn="auto">
              <a:spcBef>
                <a:spcPts val="0"/>
              </a:spcBef>
              <a:spcAft>
                <a:spcPts val="0"/>
              </a:spcAft>
              <a:buFont typeface="Wingdings 2"/>
              <a:buChar char=""/>
              <a:defRPr/>
            </a:pPr>
            <a:r>
              <a:rPr lang="en-US" dirty="0" smtClean="0"/>
              <a:t>For Each Stage X</a:t>
            </a:r>
          </a:p>
          <a:p>
            <a:pPr marL="731520" lvl="1" indent="-274320" fontAlgn="auto">
              <a:spcAft>
                <a:spcPts val="0"/>
              </a:spcAft>
              <a:buFont typeface="Wingdings"/>
              <a:buChar char=""/>
              <a:defRPr/>
            </a:pPr>
            <a:r>
              <a:rPr lang="en-US" dirty="0" smtClean="0"/>
              <a:t>Do</a:t>
            </a:r>
          </a:p>
          <a:p>
            <a:pPr marL="996696" lvl="2" fontAlgn="auto">
              <a:spcAft>
                <a:spcPts val="0"/>
              </a:spcAft>
              <a:buClr>
                <a:schemeClr val="accent3"/>
              </a:buClr>
              <a:buFont typeface="Arial"/>
              <a:buChar char="▪"/>
              <a:defRPr/>
            </a:pPr>
            <a:r>
              <a:rPr lang="en-US" dirty="0" smtClean="0"/>
              <a:t>If Barometric Pressure Increasing or Vertical Velocity &lt; 0 or Tilt &gt; 10° then go to Deployment</a:t>
            </a:r>
          </a:p>
          <a:p>
            <a:pPr marL="731520" lvl="1" indent="-274320" fontAlgn="auto">
              <a:spcAft>
                <a:spcPts val="0"/>
              </a:spcAft>
              <a:buFont typeface="Wingdings"/>
              <a:buChar char=""/>
              <a:defRPr/>
            </a:pPr>
            <a:r>
              <a:rPr lang="en-US" dirty="0" smtClean="0"/>
              <a:t>Until Decelerating Vertically And End of Stage X Time Delay</a:t>
            </a:r>
          </a:p>
          <a:p>
            <a:pPr marL="731520" lvl="1" indent="-274320" fontAlgn="auto">
              <a:spcAft>
                <a:spcPts val="0"/>
              </a:spcAft>
              <a:buFont typeface="Wingdings"/>
              <a:buChar char=""/>
              <a:defRPr/>
            </a:pPr>
            <a:r>
              <a:rPr lang="en-US" dirty="0" smtClean="0"/>
              <a:t>Fire Stage X Igniter(s)</a:t>
            </a:r>
          </a:p>
          <a:p>
            <a:pPr marL="438912" indent="-320040" fontAlgn="auto">
              <a:spcBef>
                <a:spcPts val="0"/>
              </a:spcBef>
              <a:spcAft>
                <a:spcPts val="0"/>
              </a:spcAft>
              <a:buFont typeface="Wingdings 2"/>
              <a:buChar char=""/>
              <a:defRPr/>
            </a:pPr>
            <a:r>
              <a:rPr lang="en-US" dirty="0" smtClean="0"/>
              <a:t>Next Stage</a:t>
            </a:r>
          </a:p>
          <a:p>
            <a:pPr marL="438912" indent="-320040" fontAlgn="auto">
              <a:spcBef>
                <a:spcPts val="0"/>
              </a:spcBef>
              <a:spcAft>
                <a:spcPts val="0"/>
              </a:spcAft>
              <a:buFont typeface="Wingdings 2"/>
              <a:buChar char=""/>
              <a:defRPr/>
            </a:pPr>
            <a:r>
              <a:rPr lang="en-US" dirty="0" smtClean="0"/>
              <a:t>Deployment</a:t>
            </a:r>
          </a:p>
          <a:p>
            <a:pPr marL="731520" lvl="1" indent="-274320" fontAlgn="auto">
              <a:spcAft>
                <a:spcPts val="0"/>
              </a:spcAft>
              <a:buFont typeface="Wingdings"/>
              <a:buChar char=""/>
              <a:defRPr/>
            </a:pPr>
            <a:r>
              <a:rPr lang="en-US" dirty="0" smtClean="0"/>
              <a:t>Wait Until Apogee Detected And End of Apogee Time Delay</a:t>
            </a:r>
          </a:p>
          <a:p>
            <a:pPr marL="731520" lvl="1" indent="-274320" fontAlgn="auto">
              <a:spcAft>
                <a:spcPts val="0"/>
              </a:spcAft>
              <a:buFont typeface="Wingdings"/>
              <a:buChar char=""/>
              <a:defRPr/>
            </a:pPr>
            <a:r>
              <a:rPr lang="en-US" dirty="0" smtClean="0"/>
              <a:t>Fire Drogue/Main E-Match(</a:t>
            </a:r>
            <a:r>
              <a:rPr lang="en-US" dirty="0" err="1" smtClean="0"/>
              <a:t>es</a:t>
            </a:r>
            <a:r>
              <a:rPr lang="en-US" dirty="0" smtClean="0"/>
              <a:t>)</a:t>
            </a:r>
          </a:p>
        </p:txBody>
      </p:sp>
      <p:sp>
        <p:nvSpPr>
          <p:cNvPr id="4" name="Slide Number Placeholder 3"/>
          <p:cNvSpPr>
            <a:spLocks noGrp="1"/>
          </p:cNvSpPr>
          <p:nvPr>
            <p:ph type="sldNum" sz="quarter" idx="12"/>
          </p:nvPr>
        </p:nvSpPr>
        <p:spPr/>
        <p:txBody>
          <a:bodyPr/>
          <a:lstStyle/>
          <a:p>
            <a:pPr>
              <a:defRPr/>
            </a:pPr>
            <a:fld id="{985252A6-EABF-4A13-A938-AC0467CFBDD2}" type="slidenum">
              <a:rPr lang="en-US"/>
              <a:pPr>
                <a:defRPr/>
              </a:pPr>
              <a:t>16</a:t>
            </a:fld>
            <a:endParaRPr lang="en-US"/>
          </a:p>
        </p:txBody>
      </p:sp>
      <p:sp>
        <p:nvSpPr>
          <p:cNvPr id="5" name="Footer Placeholder 4"/>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Staging – Launch Preparations</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fontScale="92500" lnSpcReduction="10000"/>
          </a:bodyPr>
          <a:lstStyle/>
          <a:p>
            <a:pPr marL="438912" indent="-320040" fontAlgn="auto">
              <a:spcBef>
                <a:spcPts val="0"/>
              </a:spcBef>
              <a:spcAft>
                <a:spcPts val="0"/>
              </a:spcAft>
              <a:buFont typeface="Wingdings 2"/>
              <a:buChar char=""/>
              <a:defRPr/>
            </a:pPr>
            <a:r>
              <a:rPr lang="en-US" dirty="0" smtClean="0"/>
              <a:t>Igniters</a:t>
            </a:r>
          </a:p>
          <a:p>
            <a:pPr marL="731520" lvl="1" indent="-274320" fontAlgn="auto">
              <a:spcAft>
                <a:spcPts val="0"/>
              </a:spcAft>
              <a:buFont typeface="Wingdings"/>
              <a:buChar char=""/>
              <a:defRPr/>
            </a:pPr>
            <a:r>
              <a:rPr lang="en-US" dirty="0" smtClean="0"/>
              <a:t>Always wire in Parallel</a:t>
            </a:r>
          </a:p>
          <a:p>
            <a:pPr marL="731520" lvl="1" indent="-274320" fontAlgn="auto">
              <a:spcAft>
                <a:spcPts val="0"/>
              </a:spcAft>
              <a:buFont typeface="Wingdings"/>
              <a:buChar char=""/>
              <a:defRPr/>
            </a:pPr>
            <a:endParaRPr lang="en-US" dirty="0" smtClean="0"/>
          </a:p>
          <a:p>
            <a:pPr marL="731520" lvl="1" indent="-274320" fontAlgn="auto">
              <a:spcAft>
                <a:spcPts val="0"/>
              </a:spcAft>
              <a:buFont typeface="Wingdings"/>
              <a:buChar char=""/>
              <a:defRPr/>
            </a:pPr>
            <a:endParaRPr lang="en-US" dirty="0" smtClean="0"/>
          </a:p>
          <a:p>
            <a:pPr marL="731520" lvl="1" indent="-274320" fontAlgn="auto">
              <a:spcAft>
                <a:spcPts val="0"/>
              </a:spcAft>
              <a:buFont typeface="Wingdings"/>
              <a:buNone/>
              <a:defRPr/>
            </a:pPr>
            <a:endParaRPr lang="en-US" dirty="0" smtClean="0"/>
          </a:p>
          <a:p>
            <a:pPr marL="731520" lvl="1" indent="-274320" fontAlgn="auto">
              <a:spcAft>
                <a:spcPts val="0"/>
              </a:spcAft>
              <a:buFont typeface="Wingdings"/>
              <a:buNone/>
              <a:defRPr/>
            </a:pPr>
            <a:endParaRPr lang="en-US" dirty="0" smtClean="0"/>
          </a:p>
          <a:p>
            <a:pPr marL="731520" lvl="1" indent="-274320" fontAlgn="auto">
              <a:spcAft>
                <a:spcPts val="0"/>
              </a:spcAft>
              <a:buFont typeface="Wingdings"/>
              <a:buChar char=""/>
              <a:defRPr/>
            </a:pPr>
            <a:r>
              <a:rPr lang="en-US" dirty="0" smtClean="0"/>
              <a:t>Consider dipping in pyrogen</a:t>
            </a:r>
          </a:p>
          <a:p>
            <a:pPr marL="438912" indent="-320040" fontAlgn="auto">
              <a:spcBef>
                <a:spcPts val="0"/>
              </a:spcBef>
              <a:spcAft>
                <a:spcPts val="0"/>
              </a:spcAft>
              <a:buFont typeface="Wingdings 2"/>
              <a:buChar char=""/>
              <a:defRPr/>
            </a:pPr>
            <a:r>
              <a:rPr lang="en-US" dirty="0" smtClean="0"/>
              <a:t>Solid Fuel Motors</a:t>
            </a:r>
          </a:p>
          <a:p>
            <a:pPr marL="731520" lvl="1" indent="-274320" fontAlgn="auto">
              <a:spcAft>
                <a:spcPts val="0"/>
              </a:spcAft>
              <a:buFont typeface="Wingdings"/>
              <a:buChar char=""/>
              <a:defRPr/>
            </a:pPr>
            <a:r>
              <a:rPr lang="en-US" dirty="0" smtClean="0"/>
              <a:t>Roughen top grain core</a:t>
            </a:r>
          </a:p>
          <a:p>
            <a:pPr marL="731520" lvl="1" indent="-274320" fontAlgn="auto">
              <a:spcAft>
                <a:spcPts val="0"/>
              </a:spcAft>
              <a:buFont typeface="Wingdings"/>
              <a:buChar char=""/>
              <a:defRPr/>
            </a:pPr>
            <a:r>
              <a:rPr lang="en-US" dirty="0" smtClean="0"/>
              <a:t>Lightly coat top grain core with pyrogen</a:t>
            </a:r>
            <a:endParaRPr lang="en-US" dirty="0"/>
          </a:p>
        </p:txBody>
      </p:sp>
      <p:sp>
        <p:nvSpPr>
          <p:cNvPr id="4" name="Slide Number Placeholder 3"/>
          <p:cNvSpPr>
            <a:spLocks noGrp="1"/>
          </p:cNvSpPr>
          <p:nvPr>
            <p:ph type="sldNum" sz="quarter" idx="12"/>
          </p:nvPr>
        </p:nvSpPr>
        <p:spPr/>
        <p:txBody>
          <a:bodyPr/>
          <a:lstStyle/>
          <a:p>
            <a:pPr>
              <a:defRPr/>
            </a:pPr>
            <a:fld id="{ECCB0FE9-B002-481D-B8A2-F549D4104069}" type="slidenum">
              <a:rPr lang="en-US"/>
              <a:pPr>
                <a:defRPr/>
              </a:pPr>
              <a:t>17</a:t>
            </a:fld>
            <a:endParaRPr lang="en-US"/>
          </a:p>
        </p:txBody>
      </p:sp>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828800"/>
            <a:ext cx="11430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7" descr="http://sub.allaboutcircuits.com/images/0008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667000"/>
            <a:ext cx="2811463"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51062"/>
          </a:xfrm>
        </p:spPr>
        <p:txBody>
          <a:bodyPr/>
          <a:lstStyle/>
          <a:p>
            <a:pPr fontAlgn="auto">
              <a:spcAft>
                <a:spcPts val="0"/>
              </a:spcAft>
              <a:defRPr/>
            </a:pPr>
            <a:r>
              <a:rPr lang="en-US" dirty="0" smtClean="0">
                <a:solidFill>
                  <a:schemeClr val="accent1">
                    <a:satMod val="150000"/>
                  </a:schemeClr>
                </a:solidFill>
              </a:rPr>
              <a:t>Staging Summary</a:t>
            </a:r>
            <a:endParaRPr lang="en-US" dirty="0">
              <a:solidFill>
                <a:schemeClr val="accent1">
                  <a:satMod val="150000"/>
                </a:schemeClr>
              </a:solidFill>
            </a:endParaRPr>
          </a:p>
        </p:txBody>
      </p:sp>
      <p:sp>
        <p:nvSpPr>
          <p:cNvPr id="5" name="Text Placeholder 4"/>
          <p:cNvSpPr>
            <a:spLocks noGrp="1"/>
          </p:cNvSpPr>
          <p:nvPr>
            <p:ph type="body" idx="1"/>
          </p:nvPr>
        </p:nvSpPr>
        <p:spPr>
          <a:xfrm>
            <a:off x="457200" y="1698625"/>
            <a:ext cx="4040188" cy="715963"/>
          </a:xfrm>
        </p:spPr>
        <p:txBody>
          <a:bodyPr rtlCol="0">
            <a:normAutofit/>
          </a:bodyPr>
          <a:lstStyle/>
          <a:p>
            <a:pPr fontAlgn="auto">
              <a:spcBef>
                <a:spcPts val="0"/>
              </a:spcBef>
              <a:spcAft>
                <a:spcPts val="0"/>
              </a:spcAft>
              <a:buFont typeface="Wingdings 2"/>
              <a:buNone/>
              <a:defRPr/>
            </a:pPr>
            <a:r>
              <a:rPr lang="en-US" dirty="0" smtClean="0"/>
              <a:t>DO’s</a:t>
            </a:r>
            <a:endParaRPr lang="en-US" dirty="0"/>
          </a:p>
        </p:txBody>
      </p:sp>
      <p:sp>
        <p:nvSpPr>
          <p:cNvPr id="6" name="Content Placeholder 5"/>
          <p:cNvSpPr>
            <a:spLocks noGrp="1"/>
          </p:cNvSpPr>
          <p:nvPr>
            <p:ph sz="half" idx="2"/>
          </p:nvPr>
        </p:nvSpPr>
        <p:spPr>
          <a:xfrm>
            <a:off x="457200" y="2449513"/>
            <a:ext cx="4040188" cy="3951287"/>
          </a:xfrm>
        </p:spPr>
        <p:txBody>
          <a:bodyPr rtlCol="0">
            <a:normAutofit fontScale="92500" lnSpcReduction="10000"/>
          </a:bodyPr>
          <a:lstStyle/>
          <a:p>
            <a:pPr marL="438912" indent="-320040" fontAlgn="auto">
              <a:spcBef>
                <a:spcPts val="0"/>
              </a:spcBef>
              <a:spcAft>
                <a:spcPts val="0"/>
              </a:spcAft>
              <a:buFont typeface="Wingdings 2"/>
              <a:buChar char=""/>
              <a:defRPr/>
            </a:pPr>
            <a:r>
              <a:rPr lang="en-US" dirty="0" smtClean="0"/>
              <a:t>Simulate your flight (all configurations)</a:t>
            </a:r>
          </a:p>
          <a:p>
            <a:pPr marL="438912" indent="-320040" fontAlgn="auto">
              <a:spcBef>
                <a:spcPts val="0"/>
              </a:spcBef>
              <a:spcAft>
                <a:spcPts val="0"/>
              </a:spcAft>
              <a:buFont typeface="Wingdings 2"/>
              <a:buChar char=""/>
              <a:defRPr/>
            </a:pPr>
            <a:r>
              <a:rPr lang="en-US" dirty="0" smtClean="0"/>
              <a:t>Learn your altimeter and programming alternatives</a:t>
            </a:r>
          </a:p>
          <a:p>
            <a:pPr marL="438912" indent="-320040" fontAlgn="auto">
              <a:spcBef>
                <a:spcPts val="0"/>
              </a:spcBef>
              <a:spcAft>
                <a:spcPts val="0"/>
              </a:spcAft>
              <a:buFont typeface="Wingdings 2"/>
              <a:buChar char=""/>
              <a:defRPr/>
            </a:pPr>
            <a:r>
              <a:rPr lang="en-US" dirty="0" smtClean="0"/>
              <a:t>Augment igniters and/or motors</a:t>
            </a:r>
          </a:p>
          <a:p>
            <a:pPr marL="438912" indent="-320040" fontAlgn="auto">
              <a:spcBef>
                <a:spcPts val="0"/>
              </a:spcBef>
              <a:spcAft>
                <a:spcPts val="0"/>
              </a:spcAft>
              <a:buFont typeface="Wingdings 2"/>
              <a:buChar char=""/>
              <a:defRPr/>
            </a:pPr>
            <a:r>
              <a:rPr lang="en-US" dirty="0" smtClean="0"/>
              <a:t>Cant motor mounts through CG (if possible)</a:t>
            </a:r>
          </a:p>
          <a:p>
            <a:pPr marL="438912" indent="-320040" fontAlgn="auto">
              <a:spcBef>
                <a:spcPts val="0"/>
              </a:spcBef>
              <a:spcAft>
                <a:spcPts val="0"/>
              </a:spcAft>
              <a:buFont typeface="Wingdings 2"/>
              <a:buChar char=""/>
              <a:defRPr/>
            </a:pPr>
            <a:r>
              <a:rPr lang="en-US" dirty="0" smtClean="0"/>
              <a:t>Use robust coupling and separation methods</a:t>
            </a:r>
          </a:p>
          <a:p>
            <a:pPr marL="438912" indent="-320040" fontAlgn="auto">
              <a:spcBef>
                <a:spcPts val="0"/>
              </a:spcBef>
              <a:spcAft>
                <a:spcPts val="0"/>
              </a:spcAft>
              <a:buFont typeface="Wingdings 2"/>
              <a:buChar char=""/>
              <a:defRPr/>
            </a:pPr>
            <a:r>
              <a:rPr lang="en-US" dirty="0" smtClean="0"/>
              <a:t>Separate batteries for igniters and altimeters</a:t>
            </a:r>
          </a:p>
        </p:txBody>
      </p:sp>
      <p:sp>
        <p:nvSpPr>
          <p:cNvPr id="7" name="Text Placeholder 6"/>
          <p:cNvSpPr>
            <a:spLocks noGrp="1"/>
          </p:cNvSpPr>
          <p:nvPr>
            <p:ph type="body" sz="quarter" idx="3"/>
          </p:nvPr>
        </p:nvSpPr>
        <p:spPr>
          <a:xfrm>
            <a:off x="4645025" y="1698625"/>
            <a:ext cx="4041775" cy="715963"/>
          </a:xfrm>
        </p:spPr>
        <p:txBody>
          <a:bodyPr rtlCol="0">
            <a:normAutofit/>
          </a:bodyPr>
          <a:lstStyle/>
          <a:p>
            <a:pPr fontAlgn="auto">
              <a:spcBef>
                <a:spcPts val="0"/>
              </a:spcBef>
              <a:spcAft>
                <a:spcPts val="0"/>
              </a:spcAft>
              <a:buFont typeface="Wingdings 2"/>
              <a:buNone/>
              <a:defRPr/>
            </a:pPr>
            <a:r>
              <a:rPr lang="en-US" dirty="0" smtClean="0"/>
              <a:t>Don’ts</a:t>
            </a:r>
            <a:endParaRPr lang="en-US" dirty="0"/>
          </a:p>
        </p:txBody>
      </p:sp>
      <p:sp>
        <p:nvSpPr>
          <p:cNvPr id="25606" name="Content Placeholder 7"/>
          <p:cNvSpPr>
            <a:spLocks noGrp="1"/>
          </p:cNvSpPr>
          <p:nvPr>
            <p:ph sz="quarter" idx="4"/>
          </p:nvPr>
        </p:nvSpPr>
        <p:spPr>
          <a:xfrm>
            <a:off x="4645025" y="2449513"/>
            <a:ext cx="4041775" cy="3951287"/>
          </a:xfrm>
        </p:spPr>
        <p:txBody>
          <a:bodyPr/>
          <a:lstStyle/>
          <a:p>
            <a:r>
              <a:rPr lang="en-US" altLang="en-US" smtClean="0"/>
              <a:t>Use hard starting motors or large core motors in sustainers</a:t>
            </a:r>
          </a:p>
          <a:p>
            <a:r>
              <a:rPr lang="en-US" altLang="en-US" smtClean="0"/>
              <a:t>Wire igniters/e-matches in series</a:t>
            </a:r>
          </a:p>
          <a:p>
            <a:r>
              <a:rPr lang="en-US" altLang="en-US" smtClean="0"/>
              <a:t>Use high amperage igniters</a:t>
            </a:r>
          </a:p>
        </p:txBody>
      </p:sp>
      <p:sp>
        <p:nvSpPr>
          <p:cNvPr id="4" name="Slide Number Placeholder 3"/>
          <p:cNvSpPr>
            <a:spLocks noGrp="1"/>
          </p:cNvSpPr>
          <p:nvPr>
            <p:ph type="sldNum" sz="quarter" idx="12"/>
          </p:nvPr>
        </p:nvSpPr>
        <p:spPr/>
        <p:txBody>
          <a:bodyPr/>
          <a:lstStyle/>
          <a:p>
            <a:pPr>
              <a:defRPr/>
            </a:pPr>
            <a:fld id="{D7B94164-B2BC-45A6-B433-783F9371D4B5}" type="slidenum">
              <a:rPr lang="en-US"/>
              <a:pPr>
                <a:defRPr/>
              </a:pPr>
              <a:t>18</a:t>
            </a:fld>
            <a:endParaRPr lang="en-US"/>
          </a:p>
        </p:txBody>
      </p:sp>
      <p:sp>
        <p:nvSpPr>
          <p:cNvPr id="9" name="Footer Placeholder 8"/>
          <p:cNvSpPr>
            <a:spLocks noGrp="1"/>
          </p:cNvSpPr>
          <p:nvPr>
            <p:ph type="ftr" sz="quarter" idx="11"/>
          </p:nvPr>
        </p:nvSpPr>
        <p:spPr/>
        <p:txBody>
          <a:bodyPr/>
          <a:lstStyle/>
          <a:p>
            <a:pPr>
              <a:defRPr/>
            </a:pPr>
            <a:r>
              <a:rPr lang="en-US"/>
              <a:t>© 2012 Off We Go Rocketry, LLC</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3d extrusionH="57150" prstMaterial="matte">
              <a:bevelT w="50800" h="10160" prst="coolSlant"/>
              <a:bevelB w="38100" h="38100" prst="slope"/>
            </a:sp3d>
          </a:bodyPr>
          <a:lstStyle/>
          <a:p>
            <a:pPr fontAlgn="auto">
              <a:spcAft>
                <a:spcPts val="0"/>
              </a:spcAft>
              <a:defRPr/>
            </a:pPr>
            <a:r>
              <a:rPr lang="en-US" dirty="0" smtClean="0">
                <a:solidFill>
                  <a:schemeClr val="accent1">
                    <a:satMod val="150000"/>
                  </a:schemeClr>
                </a:solidFill>
              </a:rPr>
              <a:t>Cluster/Air Starting</a:t>
            </a:r>
            <a:endParaRPr lang="en-US" dirty="0">
              <a:solidFill>
                <a:schemeClr val="accent1">
                  <a:satMod val="150000"/>
                </a:schemeClr>
              </a:solidFill>
            </a:endParaRPr>
          </a:p>
        </p:txBody>
      </p:sp>
      <p:sp>
        <p:nvSpPr>
          <p:cNvPr id="26627" name="Content Placeholder 2"/>
          <p:cNvSpPr>
            <a:spLocks noGrp="1"/>
          </p:cNvSpPr>
          <p:nvPr>
            <p:ph idx="1"/>
          </p:nvPr>
        </p:nvSpPr>
        <p:spPr/>
        <p:txBody>
          <a:bodyPr/>
          <a:lstStyle/>
          <a:p>
            <a:r>
              <a:rPr lang="en-US" altLang="en-US" smtClean="0"/>
              <a:t>Why?</a:t>
            </a:r>
          </a:p>
          <a:p>
            <a:r>
              <a:rPr lang="en-US" altLang="en-US" smtClean="0"/>
              <a:t>Design Considerations</a:t>
            </a:r>
          </a:p>
          <a:p>
            <a:r>
              <a:rPr lang="en-US" altLang="en-US" smtClean="0"/>
              <a:t>Simulation Techniques</a:t>
            </a:r>
          </a:p>
          <a:p>
            <a:r>
              <a:rPr lang="en-US" altLang="en-US" smtClean="0"/>
              <a:t>Altimeter Requirements &amp; Programming</a:t>
            </a:r>
          </a:p>
          <a:p>
            <a:r>
              <a:rPr lang="en-US" altLang="en-US" smtClean="0"/>
              <a:t>Launch Preparation</a:t>
            </a:r>
          </a:p>
        </p:txBody>
      </p:sp>
      <p:sp>
        <p:nvSpPr>
          <p:cNvPr id="4" name="Slide Number Placeholder 3"/>
          <p:cNvSpPr>
            <a:spLocks noGrp="1"/>
          </p:cNvSpPr>
          <p:nvPr>
            <p:ph type="sldNum" sz="quarter" idx="12"/>
          </p:nvPr>
        </p:nvSpPr>
        <p:spPr/>
        <p:txBody>
          <a:bodyPr/>
          <a:lstStyle/>
          <a:p>
            <a:pPr>
              <a:defRPr/>
            </a:pPr>
            <a:fld id="{C44FF587-E5F4-4A4B-AB7E-34DDB4B23125}" type="slidenum">
              <a:rPr lang="en-US"/>
              <a:pPr>
                <a:defRPr/>
              </a:pPr>
              <a:t>19</a:t>
            </a:fld>
            <a:endParaRPr lang="en-US"/>
          </a:p>
        </p:txBody>
      </p:sp>
      <p:sp>
        <p:nvSpPr>
          <p:cNvPr id="5" name="Footer Placeholder 4"/>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Agenda</a:t>
            </a:r>
            <a:endParaRPr lang="en-US" dirty="0">
              <a:solidFill>
                <a:schemeClr val="accent1">
                  <a:satMod val="150000"/>
                </a:schemeClr>
              </a:solidFill>
            </a:endParaRPr>
          </a:p>
        </p:txBody>
      </p:sp>
      <p:sp>
        <p:nvSpPr>
          <p:cNvPr id="9219" name="Content Placeholder 2"/>
          <p:cNvSpPr>
            <a:spLocks noGrp="1"/>
          </p:cNvSpPr>
          <p:nvPr>
            <p:ph idx="1"/>
          </p:nvPr>
        </p:nvSpPr>
        <p:spPr/>
        <p:txBody>
          <a:bodyPr/>
          <a:lstStyle/>
          <a:p>
            <a:pPr marL="631825" indent="-514350">
              <a:buFont typeface="Corbel" pitchFamily="34" charset="0"/>
              <a:buAutoNum type="arabicPeriod"/>
            </a:pPr>
            <a:r>
              <a:rPr lang="en-US" altLang="en-US" smtClean="0"/>
              <a:t>Tripoli Safety Code</a:t>
            </a:r>
          </a:p>
          <a:p>
            <a:pPr marL="631825" indent="-514350">
              <a:buFont typeface="Corbel" pitchFamily="34" charset="0"/>
              <a:buAutoNum type="arabicPeriod"/>
            </a:pPr>
            <a:r>
              <a:rPr lang="en-US" altLang="en-US" smtClean="0"/>
              <a:t>Technical Considerations</a:t>
            </a:r>
          </a:p>
          <a:p>
            <a:pPr marL="631825" indent="-514350">
              <a:buFont typeface="Corbel" pitchFamily="34" charset="0"/>
              <a:buAutoNum type="arabicPeriod"/>
            </a:pPr>
            <a:r>
              <a:rPr lang="en-US" altLang="en-US" smtClean="0"/>
              <a:t>Clusters/Air Starts</a:t>
            </a:r>
          </a:p>
          <a:p>
            <a:pPr marL="631825" indent="-514350">
              <a:buFont typeface="Corbel" pitchFamily="34" charset="0"/>
              <a:buAutoNum type="arabicPeriod"/>
            </a:pPr>
            <a:r>
              <a:rPr lang="en-US" altLang="en-US" smtClean="0"/>
              <a:t>Staging</a:t>
            </a:r>
          </a:p>
          <a:p>
            <a:pPr marL="631825" indent="-514350">
              <a:buFont typeface="Corbel" pitchFamily="34" charset="0"/>
              <a:buAutoNum type="arabicPeriod"/>
            </a:pPr>
            <a:r>
              <a:rPr lang="en-US" altLang="en-US" smtClean="0"/>
              <a:t>Summary</a:t>
            </a:r>
          </a:p>
          <a:p>
            <a:pPr marL="631825" indent="-514350">
              <a:buFont typeface="Corbel" pitchFamily="34" charset="0"/>
              <a:buAutoNum type="arabicPeriod"/>
            </a:pPr>
            <a:endParaRPr lang="en-US" altLang="en-US" smtClean="0"/>
          </a:p>
        </p:txBody>
      </p:sp>
      <p:sp>
        <p:nvSpPr>
          <p:cNvPr id="4" name="Slide Number Placeholder 3"/>
          <p:cNvSpPr>
            <a:spLocks noGrp="1"/>
          </p:cNvSpPr>
          <p:nvPr>
            <p:ph type="sldNum" sz="quarter" idx="12"/>
          </p:nvPr>
        </p:nvSpPr>
        <p:spPr/>
        <p:txBody>
          <a:bodyPr/>
          <a:lstStyle/>
          <a:p>
            <a:pPr>
              <a:defRPr/>
            </a:pPr>
            <a:fld id="{D371590A-5790-4647-A72F-B0A113B10B3E}" type="slidenum">
              <a:rPr lang="en-US"/>
              <a:pPr>
                <a:defRPr/>
              </a:pPr>
              <a:t>2</a:t>
            </a:fld>
            <a:endParaRPr lang="en-US"/>
          </a:p>
        </p:txBody>
      </p:sp>
      <p:pic>
        <p:nvPicPr>
          <p:cNvPr id="9221" name="Picture 15" descr="C:\Documents and Settings\Tim\Local Settings\Temporary Internet Files\Content.IE5\GMAOD7XU\MC90019825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133600"/>
            <a:ext cx="185420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pPr>
              <a:defRPr/>
            </a:pPr>
            <a:r>
              <a:rPr lang="en-US" dirty="0"/>
              <a:t>© 2012 Off We Go Rocketry, LLC</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Why Cluster or Air Start?</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lnSpcReduction="10000"/>
          </a:bodyPr>
          <a:lstStyle/>
          <a:p>
            <a:pPr marL="438912" indent="-320040" fontAlgn="auto">
              <a:spcBef>
                <a:spcPts val="0"/>
              </a:spcBef>
              <a:spcAft>
                <a:spcPts val="0"/>
              </a:spcAft>
              <a:buFont typeface="Wingdings 2"/>
              <a:buChar char=""/>
              <a:defRPr/>
            </a:pPr>
            <a:r>
              <a:rPr lang="en-US" dirty="0" smtClean="0"/>
              <a:t>Cluster</a:t>
            </a:r>
          </a:p>
          <a:p>
            <a:pPr marL="731520" lvl="1" indent="-274320" fontAlgn="auto">
              <a:spcAft>
                <a:spcPts val="0"/>
              </a:spcAft>
              <a:buFont typeface="Wingdings"/>
              <a:buChar char=""/>
              <a:defRPr/>
            </a:pPr>
            <a:r>
              <a:rPr lang="en-US" dirty="0" smtClean="0"/>
              <a:t>Additional set of challenges at current cert. level</a:t>
            </a:r>
          </a:p>
          <a:p>
            <a:pPr marL="996696" lvl="2" fontAlgn="auto">
              <a:spcAft>
                <a:spcPts val="0"/>
              </a:spcAft>
              <a:buClr>
                <a:schemeClr val="accent3"/>
              </a:buClr>
              <a:buFont typeface="Arial"/>
              <a:buChar char="▪"/>
              <a:defRPr/>
            </a:pPr>
            <a:r>
              <a:rPr lang="en-US" dirty="0" smtClean="0"/>
              <a:t>Igniting multiple motors simultaneously</a:t>
            </a:r>
          </a:p>
          <a:p>
            <a:pPr marL="996696" lvl="2" fontAlgn="auto">
              <a:spcAft>
                <a:spcPts val="0"/>
              </a:spcAft>
              <a:buClr>
                <a:schemeClr val="accent3"/>
              </a:buClr>
              <a:buFont typeface="Arial"/>
              <a:buChar char="▪"/>
              <a:defRPr/>
            </a:pPr>
            <a:r>
              <a:rPr lang="en-US" dirty="0" smtClean="0"/>
              <a:t>Combining multiple motor types</a:t>
            </a:r>
          </a:p>
          <a:p>
            <a:pPr marL="996696" lvl="2" fontAlgn="auto">
              <a:spcAft>
                <a:spcPts val="0"/>
              </a:spcAft>
              <a:buClr>
                <a:schemeClr val="accent3"/>
              </a:buClr>
              <a:buFont typeface="Arial"/>
              <a:buChar char="▪"/>
              <a:defRPr/>
            </a:pPr>
            <a:r>
              <a:rPr lang="en-US" dirty="0" smtClean="0"/>
              <a:t>Centering rings &amp; motor mounts</a:t>
            </a:r>
          </a:p>
          <a:p>
            <a:pPr marL="438912" indent="-320040" fontAlgn="auto">
              <a:spcBef>
                <a:spcPts val="0"/>
              </a:spcBef>
              <a:spcAft>
                <a:spcPts val="0"/>
              </a:spcAft>
              <a:buFont typeface="Wingdings 2"/>
              <a:buChar char=""/>
              <a:defRPr/>
            </a:pPr>
            <a:r>
              <a:rPr lang="en-US" dirty="0" smtClean="0"/>
              <a:t>Air Start</a:t>
            </a:r>
          </a:p>
          <a:p>
            <a:pPr marL="731520" lvl="1" indent="-274320" fontAlgn="auto">
              <a:spcAft>
                <a:spcPts val="0"/>
              </a:spcAft>
              <a:buFont typeface="Wingdings"/>
              <a:buChar char=""/>
              <a:defRPr/>
            </a:pPr>
            <a:r>
              <a:rPr lang="en-US" dirty="0" smtClean="0"/>
              <a:t>All of the above plus</a:t>
            </a:r>
          </a:p>
          <a:p>
            <a:pPr marL="731520" lvl="1" indent="-274320" fontAlgn="auto">
              <a:spcAft>
                <a:spcPts val="0"/>
              </a:spcAft>
              <a:buFont typeface="Wingdings"/>
              <a:buChar char=""/>
              <a:defRPr/>
            </a:pPr>
            <a:r>
              <a:rPr lang="en-US" dirty="0" smtClean="0"/>
              <a:t>Electronics driven ignitions</a:t>
            </a:r>
          </a:p>
          <a:p>
            <a:pPr marL="731520" lvl="1" indent="-274320" fontAlgn="auto">
              <a:spcAft>
                <a:spcPts val="0"/>
              </a:spcAft>
              <a:buFont typeface="Wingdings"/>
              <a:buChar char=""/>
              <a:defRPr/>
            </a:pPr>
            <a:r>
              <a:rPr lang="en-US" dirty="0" smtClean="0"/>
              <a:t>Combine motors and delays for adjustable flight profile</a:t>
            </a:r>
          </a:p>
        </p:txBody>
      </p:sp>
      <p:sp>
        <p:nvSpPr>
          <p:cNvPr id="4" name="Slide Number Placeholder 3"/>
          <p:cNvSpPr>
            <a:spLocks noGrp="1"/>
          </p:cNvSpPr>
          <p:nvPr>
            <p:ph type="sldNum" sz="quarter" idx="12"/>
          </p:nvPr>
        </p:nvSpPr>
        <p:spPr/>
        <p:txBody>
          <a:bodyPr/>
          <a:lstStyle/>
          <a:p>
            <a:pPr>
              <a:defRPr/>
            </a:pPr>
            <a:fld id="{93235F26-BEB6-4C5A-BA7B-402011BE2BC3}" type="slidenum">
              <a:rPr lang="en-US"/>
              <a:pPr>
                <a:defRPr/>
              </a:pPr>
              <a:t>20</a:t>
            </a:fld>
            <a:endParaRPr lang="en-US"/>
          </a:p>
        </p:txBody>
      </p:sp>
      <p:sp>
        <p:nvSpPr>
          <p:cNvPr id="5" name="Footer Placeholder 4"/>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dirty="0" smtClean="0">
                <a:solidFill>
                  <a:schemeClr val="accent1">
                    <a:satMod val="150000"/>
                  </a:schemeClr>
                </a:solidFill>
              </a:rPr>
              <a:t>What can go </a:t>
            </a:r>
            <a:r>
              <a:rPr lang="en-US" dirty="0" smtClean="0">
                <a:solidFill>
                  <a:schemeClr val="accent1">
                    <a:satMod val="150000"/>
                  </a:schemeClr>
                </a:solidFill>
                <a:latin typeface="Ravie" pitchFamily="82" charset="0"/>
              </a:rPr>
              <a:t>Wrong</a:t>
            </a:r>
            <a:r>
              <a:rPr lang="en-US" dirty="0" smtClean="0">
                <a:solidFill>
                  <a:schemeClr val="accent1">
                    <a:satMod val="150000"/>
                  </a:schemeClr>
                </a:solidFill>
              </a:rPr>
              <a:t>?</a:t>
            </a:r>
            <a:endParaRPr lang="en-US" dirty="0">
              <a:solidFill>
                <a:schemeClr val="accent1">
                  <a:satMod val="150000"/>
                </a:schemeClr>
              </a:solidFill>
            </a:endParaRPr>
          </a:p>
        </p:txBody>
      </p:sp>
      <p:sp>
        <p:nvSpPr>
          <p:cNvPr id="3" name="Content Placeholder 2"/>
          <p:cNvSpPr>
            <a:spLocks noGrp="1"/>
          </p:cNvSpPr>
          <p:nvPr>
            <p:ph idx="1"/>
          </p:nvPr>
        </p:nvSpPr>
        <p:spPr>
          <a:xfrm>
            <a:off x="457200" y="1774825"/>
            <a:ext cx="8229600" cy="4778375"/>
          </a:xfrm>
        </p:spPr>
        <p:txBody>
          <a:bodyPr rtlCol="0">
            <a:normAutofit fontScale="92500" lnSpcReduction="10000"/>
          </a:bodyPr>
          <a:lstStyle/>
          <a:p>
            <a:pPr marL="438912" indent="-320040" fontAlgn="auto">
              <a:spcBef>
                <a:spcPts val="0"/>
              </a:spcBef>
              <a:spcAft>
                <a:spcPts val="0"/>
              </a:spcAft>
              <a:buFont typeface="Wingdings 2"/>
              <a:buChar char=""/>
              <a:defRPr/>
            </a:pPr>
            <a:r>
              <a:rPr lang="en-US" dirty="0" smtClean="0"/>
              <a:t>Asymmetrical Thrust</a:t>
            </a:r>
          </a:p>
          <a:p>
            <a:pPr marL="731520" lvl="1" indent="-274320" fontAlgn="auto">
              <a:spcAft>
                <a:spcPts val="0"/>
              </a:spcAft>
              <a:buFont typeface="Wingdings"/>
              <a:buChar char=""/>
              <a:defRPr/>
            </a:pPr>
            <a:r>
              <a:rPr lang="en-US" dirty="0" smtClean="0"/>
              <a:t>One or more motors do not ignite</a:t>
            </a:r>
          </a:p>
          <a:p>
            <a:pPr marL="731520" lvl="1" indent="-274320" fontAlgn="auto">
              <a:spcAft>
                <a:spcPts val="0"/>
              </a:spcAft>
              <a:buFont typeface="Wingdings"/>
              <a:buChar char=""/>
              <a:defRPr/>
            </a:pPr>
            <a:r>
              <a:rPr lang="en-US" dirty="0" smtClean="0"/>
              <a:t>One or more motors ignite late</a:t>
            </a:r>
          </a:p>
          <a:p>
            <a:pPr marL="438912" indent="-320040" fontAlgn="auto">
              <a:spcBef>
                <a:spcPts val="0"/>
              </a:spcBef>
              <a:spcAft>
                <a:spcPts val="0"/>
              </a:spcAft>
              <a:buFont typeface="Wingdings 2"/>
              <a:buChar char=""/>
              <a:defRPr/>
            </a:pPr>
            <a:r>
              <a:rPr lang="en-US" dirty="0" smtClean="0"/>
              <a:t>Resultant Flight Profile</a:t>
            </a:r>
          </a:p>
          <a:p>
            <a:pPr marL="731520" lvl="1" indent="-274320" fontAlgn="auto">
              <a:spcAft>
                <a:spcPts val="0"/>
              </a:spcAft>
              <a:buFont typeface="Wingdings"/>
              <a:buChar char=""/>
              <a:defRPr/>
            </a:pPr>
            <a:r>
              <a:rPr lang="en-US" dirty="0" smtClean="0"/>
              <a:t>Non-vertical flight (angled flight, loops, …)</a:t>
            </a:r>
          </a:p>
          <a:p>
            <a:pPr marL="731520" lvl="1" indent="-274320" fontAlgn="auto">
              <a:spcAft>
                <a:spcPts val="0"/>
              </a:spcAft>
              <a:buFont typeface="Wingdings"/>
              <a:buChar char=""/>
              <a:defRPr/>
            </a:pPr>
            <a:r>
              <a:rPr lang="en-US" dirty="0" smtClean="0"/>
              <a:t>Unstable due to inadequate thrust (wind cocking)</a:t>
            </a:r>
          </a:p>
          <a:p>
            <a:pPr marL="731520" lvl="1" indent="-274320" fontAlgn="auto">
              <a:spcAft>
                <a:spcPts val="0"/>
              </a:spcAft>
              <a:buFont typeface="Wingdings"/>
              <a:buChar char=""/>
              <a:defRPr/>
            </a:pPr>
            <a:r>
              <a:rPr lang="en-US" dirty="0" smtClean="0"/>
              <a:t>Deployment issues</a:t>
            </a:r>
          </a:p>
          <a:p>
            <a:pPr marL="996696" lvl="2" fontAlgn="auto">
              <a:spcAft>
                <a:spcPts val="0"/>
              </a:spcAft>
              <a:buClr>
                <a:schemeClr val="accent3"/>
              </a:buClr>
              <a:buFont typeface="Arial"/>
              <a:buChar char="▪"/>
              <a:defRPr/>
            </a:pPr>
            <a:r>
              <a:rPr lang="en-US" dirty="0" smtClean="0"/>
              <a:t>Late (if motor ejection is used)</a:t>
            </a:r>
          </a:p>
          <a:p>
            <a:pPr marL="996696" lvl="2" fontAlgn="auto">
              <a:spcAft>
                <a:spcPts val="0"/>
              </a:spcAft>
              <a:buClr>
                <a:schemeClr val="accent3"/>
              </a:buClr>
              <a:buFont typeface="Arial"/>
              <a:buChar char="▪"/>
              <a:defRPr/>
            </a:pPr>
            <a:r>
              <a:rPr lang="en-US" dirty="0" smtClean="0"/>
              <a:t>Zippering</a:t>
            </a:r>
          </a:p>
          <a:p>
            <a:pPr marL="996696" lvl="2" fontAlgn="auto">
              <a:spcAft>
                <a:spcPts val="0"/>
              </a:spcAft>
              <a:buClr>
                <a:schemeClr val="accent3"/>
              </a:buClr>
              <a:buFont typeface="Arial"/>
              <a:buChar char="▪"/>
              <a:defRPr/>
            </a:pPr>
            <a:r>
              <a:rPr lang="en-US" dirty="0" smtClean="0"/>
              <a:t>Stripping parachute</a:t>
            </a:r>
          </a:p>
          <a:p>
            <a:pPr marL="731520" lvl="1" indent="-274320" fontAlgn="auto">
              <a:spcAft>
                <a:spcPts val="0"/>
              </a:spcAft>
              <a:buFont typeface="Wingdings"/>
              <a:buChar char=""/>
              <a:defRPr/>
            </a:pPr>
            <a:r>
              <a:rPr lang="en-US" dirty="0"/>
              <a:t>Estimated altitude not </a:t>
            </a:r>
            <a:r>
              <a:rPr lang="en-US" dirty="0" smtClean="0"/>
              <a:t>reached</a:t>
            </a:r>
          </a:p>
          <a:p>
            <a:pPr marL="731520" lvl="1" indent="-274320" fontAlgn="auto">
              <a:spcAft>
                <a:spcPts val="0"/>
              </a:spcAft>
              <a:buFont typeface="Wingdings"/>
              <a:buChar char=""/>
              <a:defRPr/>
            </a:pPr>
            <a:endParaRPr lang="en-US" dirty="0" smtClean="0"/>
          </a:p>
          <a:p>
            <a:pPr marL="438912" indent="-320040" fontAlgn="auto">
              <a:spcBef>
                <a:spcPts val="0"/>
              </a:spcBef>
              <a:spcAft>
                <a:spcPts val="0"/>
              </a:spcAft>
              <a:buFont typeface="Wingdings 2"/>
              <a:buChar char=""/>
              <a:defRPr/>
            </a:pPr>
            <a:endParaRPr lang="en-US" dirty="0" smtClean="0"/>
          </a:p>
          <a:p>
            <a:pPr marL="438912" indent="-320040" fontAlgn="auto">
              <a:spcBef>
                <a:spcPts val="0"/>
              </a:spcBef>
              <a:spcAft>
                <a:spcPts val="0"/>
              </a:spcAft>
              <a:buFont typeface="Wingdings 2"/>
              <a:buChar char=""/>
              <a:defRPr/>
            </a:pPr>
            <a:endParaRPr lang="en-US" dirty="0"/>
          </a:p>
        </p:txBody>
      </p:sp>
      <p:sp>
        <p:nvSpPr>
          <p:cNvPr id="4" name="Slide Number Placeholder 3"/>
          <p:cNvSpPr>
            <a:spLocks noGrp="1"/>
          </p:cNvSpPr>
          <p:nvPr>
            <p:ph type="sldNum" sz="quarter" idx="12"/>
          </p:nvPr>
        </p:nvSpPr>
        <p:spPr/>
        <p:txBody>
          <a:bodyPr/>
          <a:lstStyle/>
          <a:p>
            <a:pPr>
              <a:defRPr/>
            </a:pPr>
            <a:fld id="{88A294F5-856E-4331-A895-F36F60936F8A}" type="slidenum">
              <a:rPr lang="en-US"/>
              <a:pPr>
                <a:defRPr/>
              </a:pPr>
              <a:t>21</a:t>
            </a:fld>
            <a:endParaRPr lang="en-US"/>
          </a:p>
        </p:txBody>
      </p:sp>
      <p:sp>
        <p:nvSpPr>
          <p:cNvPr id="5" name="Footer Placeholder 4"/>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51062"/>
          </a:xfrm>
        </p:spPr>
        <p:txBody>
          <a:bodyPr>
            <a:normAutofit fontScale="90000"/>
          </a:bodyPr>
          <a:lstStyle/>
          <a:p>
            <a:pPr fontAlgn="auto">
              <a:spcAft>
                <a:spcPts val="0"/>
              </a:spcAft>
              <a:defRPr/>
            </a:pPr>
            <a:r>
              <a:rPr lang="en-US" dirty="0" smtClean="0">
                <a:solidFill>
                  <a:schemeClr val="accent1">
                    <a:satMod val="150000"/>
                  </a:schemeClr>
                </a:solidFill>
              </a:rPr>
              <a:t>Clustering/Air Starting – Design Considerations</a:t>
            </a:r>
            <a:endParaRPr lang="en-US" dirty="0">
              <a:solidFill>
                <a:schemeClr val="accent1">
                  <a:satMod val="150000"/>
                </a:schemeClr>
              </a:solidFill>
            </a:endParaRPr>
          </a:p>
        </p:txBody>
      </p:sp>
      <p:sp>
        <p:nvSpPr>
          <p:cNvPr id="3" name="Content Placeholder 2"/>
          <p:cNvSpPr>
            <a:spLocks noGrp="1"/>
          </p:cNvSpPr>
          <p:nvPr>
            <p:ph sz="half" idx="1"/>
          </p:nvPr>
        </p:nvSpPr>
        <p:spPr>
          <a:xfrm>
            <a:off x="457200" y="1773238"/>
            <a:ext cx="4114800" cy="4856162"/>
          </a:xfrm>
        </p:spPr>
        <p:txBody>
          <a:bodyPr rtlCol="0">
            <a:normAutofit fontScale="92500" lnSpcReduction="10000"/>
          </a:bodyPr>
          <a:lstStyle/>
          <a:p>
            <a:pPr marL="438912" indent="-320040" fontAlgn="auto">
              <a:spcBef>
                <a:spcPts val="0"/>
              </a:spcBef>
              <a:spcAft>
                <a:spcPts val="0"/>
              </a:spcAft>
              <a:buFont typeface="Wingdings 2"/>
              <a:buChar char=""/>
              <a:defRPr/>
            </a:pPr>
            <a:r>
              <a:rPr lang="en-US" dirty="0" smtClean="0"/>
              <a:t>Motor Mounting</a:t>
            </a:r>
          </a:p>
          <a:p>
            <a:pPr marL="731520" lvl="1" indent="-274320" fontAlgn="auto">
              <a:spcAft>
                <a:spcPts val="0"/>
              </a:spcAft>
              <a:buFont typeface="Wingdings"/>
              <a:buChar char=""/>
              <a:defRPr/>
            </a:pPr>
            <a:r>
              <a:rPr lang="en-US" dirty="0" smtClean="0"/>
              <a:t>Alignments</a:t>
            </a:r>
          </a:p>
          <a:p>
            <a:pPr marL="996696" lvl="2" fontAlgn="auto">
              <a:spcAft>
                <a:spcPts val="0"/>
              </a:spcAft>
              <a:buClr>
                <a:schemeClr val="accent3"/>
              </a:buClr>
              <a:buFont typeface="Arial"/>
              <a:buChar char="▪"/>
              <a:defRPr/>
            </a:pPr>
            <a:r>
              <a:rPr lang="en-US" dirty="0" smtClean="0"/>
              <a:t>Axially Parallel</a:t>
            </a:r>
          </a:p>
          <a:p>
            <a:pPr marL="1216152" lvl="3" indent="-182880" fontAlgn="auto">
              <a:spcAft>
                <a:spcPts val="0"/>
              </a:spcAft>
              <a:buClr>
                <a:schemeClr val="accent4"/>
              </a:buClr>
              <a:buFont typeface="Arial"/>
              <a:buChar char="▪"/>
              <a:defRPr/>
            </a:pPr>
            <a:r>
              <a:rPr lang="en-US" dirty="0" smtClean="0"/>
              <a:t>Unstable under Asymmetrical Thrust</a:t>
            </a:r>
          </a:p>
          <a:p>
            <a:pPr marL="996696" lvl="2" fontAlgn="auto">
              <a:spcAft>
                <a:spcPts val="0"/>
              </a:spcAft>
              <a:buClr>
                <a:schemeClr val="accent3"/>
              </a:buClr>
              <a:buFont typeface="Arial"/>
              <a:buChar char="▪"/>
              <a:defRPr/>
            </a:pPr>
            <a:r>
              <a:rPr lang="en-US" dirty="0" smtClean="0"/>
              <a:t>Angled through Center of Gravity</a:t>
            </a:r>
          </a:p>
          <a:p>
            <a:pPr marL="1216152" lvl="3" indent="-182880" fontAlgn="auto">
              <a:spcAft>
                <a:spcPts val="0"/>
              </a:spcAft>
              <a:buClr>
                <a:schemeClr val="accent4"/>
              </a:buClr>
              <a:buFont typeface="Arial"/>
              <a:buChar char="▪"/>
              <a:defRPr/>
            </a:pPr>
            <a:r>
              <a:rPr lang="en-US" dirty="0" smtClean="0"/>
              <a:t>Stable under Asymmetrical Thrust</a:t>
            </a:r>
          </a:p>
          <a:p>
            <a:pPr marL="731520" lvl="1" indent="-274320" fontAlgn="auto">
              <a:spcAft>
                <a:spcPts val="0"/>
              </a:spcAft>
              <a:buFont typeface="Wingdings"/>
              <a:buChar char=""/>
              <a:defRPr/>
            </a:pPr>
            <a:r>
              <a:rPr lang="en-US" dirty="0" smtClean="0"/>
              <a:t>Motor Retention</a:t>
            </a:r>
          </a:p>
          <a:p>
            <a:pPr marL="996696" lvl="2" fontAlgn="auto">
              <a:spcAft>
                <a:spcPts val="0"/>
              </a:spcAft>
              <a:buClr>
                <a:schemeClr val="accent3"/>
              </a:buClr>
              <a:buFont typeface="Arial"/>
              <a:buChar char="▪"/>
              <a:defRPr/>
            </a:pPr>
            <a:r>
              <a:rPr lang="en-US" dirty="0" smtClean="0"/>
              <a:t>Spacing between mounts</a:t>
            </a:r>
          </a:p>
          <a:p>
            <a:pPr marL="731520" lvl="1" indent="-274320" fontAlgn="auto">
              <a:spcAft>
                <a:spcPts val="0"/>
              </a:spcAft>
              <a:buFont typeface="Wingdings"/>
              <a:buChar char=""/>
              <a:defRPr/>
            </a:pPr>
            <a:r>
              <a:rPr lang="en-US" dirty="0" smtClean="0"/>
              <a:t> Layout Options</a:t>
            </a:r>
          </a:p>
          <a:p>
            <a:pPr marL="996696" lvl="2" fontAlgn="auto">
              <a:spcAft>
                <a:spcPts val="0"/>
              </a:spcAft>
              <a:buClr>
                <a:schemeClr val="accent3"/>
              </a:buClr>
              <a:buFont typeface="Arial"/>
              <a:buChar char="▪"/>
              <a:defRPr/>
            </a:pPr>
            <a:r>
              <a:rPr lang="en-US" dirty="0" smtClean="0"/>
              <a:t>Geometries must be balanced</a:t>
            </a:r>
          </a:p>
          <a:p>
            <a:pPr marL="996696" lvl="2" fontAlgn="auto">
              <a:spcAft>
                <a:spcPts val="0"/>
              </a:spcAft>
              <a:buClr>
                <a:schemeClr val="accent3"/>
              </a:buClr>
              <a:buFont typeface="Arial"/>
              <a:buChar char="▪"/>
              <a:defRPr/>
            </a:pPr>
            <a:r>
              <a:rPr lang="en-US" dirty="0" smtClean="0"/>
              <a:t>Heterogeneous mount sizes</a:t>
            </a:r>
          </a:p>
        </p:txBody>
      </p:sp>
      <p:sp>
        <p:nvSpPr>
          <p:cNvPr id="4" name="Slide Number Placeholder 3"/>
          <p:cNvSpPr>
            <a:spLocks noGrp="1"/>
          </p:cNvSpPr>
          <p:nvPr>
            <p:ph type="sldNum" sz="quarter" idx="12"/>
          </p:nvPr>
        </p:nvSpPr>
        <p:spPr/>
        <p:txBody>
          <a:bodyPr/>
          <a:lstStyle/>
          <a:p>
            <a:pPr>
              <a:defRPr/>
            </a:pPr>
            <a:fld id="{653C14EC-E073-4AEF-B74F-90706F12D436}" type="slidenum">
              <a:rPr lang="en-US"/>
              <a:pPr>
                <a:defRPr/>
              </a:pPr>
              <a:t>22</a:t>
            </a:fld>
            <a:endParaRPr lang="en-US"/>
          </a:p>
        </p:txBody>
      </p:sp>
      <p:pic>
        <p:nvPicPr>
          <p:cNvPr id="29701"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62500" y="2636838"/>
            <a:ext cx="3810000" cy="2895600"/>
          </a:xfrm>
        </p:spPr>
      </p:pic>
      <p:cxnSp>
        <p:nvCxnSpPr>
          <p:cNvPr id="8" name="Curved Connector 7"/>
          <p:cNvCxnSpPr/>
          <p:nvPr/>
        </p:nvCxnSpPr>
        <p:spPr>
          <a:xfrm flipV="1">
            <a:off x="3505200" y="4876800"/>
            <a:ext cx="1143000" cy="60960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rot="16200000" flipH="1">
            <a:off x="7086600" y="2286000"/>
            <a:ext cx="685800" cy="533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9704" name="TextBox 31"/>
          <p:cNvSpPr txBox="1">
            <a:spLocks noChangeArrowheads="1"/>
          </p:cNvSpPr>
          <p:nvPr/>
        </p:nvSpPr>
        <p:spPr bwMode="auto">
          <a:xfrm>
            <a:off x="5029200" y="1524000"/>
            <a:ext cx="3733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r>
              <a:rPr lang="en-US" altLang="en-US" i="1"/>
              <a:t>Inline geometries will always require the largest diameter airframe</a:t>
            </a:r>
          </a:p>
        </p:txBody>
      </p:sp>
      <p:sp>
        <p:nvSpPr>
          <p:cNvPr id="9" name="Footer Placeholder 8"/>
          <p:cNvSpPr>
            <a:spLocks noGrp="1"/>
          </p:cNvSpPr>
          <p:nvPr>
            <p:ph type="ftr" sz="quarter" idx="11"/>
          </p:nvPr>
        </p:nvSpPr>
        <p:spPr/>
        <p:txBody>
          <a:bodyPr/>
          <a:lstStyle/>
          <a:p>
            <a:pPr>
              <a:defRPr/>
            </a:pPr>
            <a:r>
              <a:rPr lang="en-US"/>
              <a:t>© 2012 Off We Go Rocketry, LLC</a:t>
            </a:r>
            <a:endParaRPr lang="en-US"/>
          </a:p>
        </p:txBody>
      </p:sp>
      <p:grpSp>
        <p:nvGrpSpPr>
          <p:cNvPr id="29706" name="Group 21"/>
          <p:cNvGrpSpPr>
            <a:grpSpLocks/>
          </p:cNvGrpSpPr>
          <p:nvPr/>
        </p:nvGrpSpPr>
        <p:grpSpPr bwMode="auto">
          <a:xfrm>
            <a:off x="4662488" y="5514975"/>
            <a:ext cx="1033462" cy="952500"/>
            <a:chOff x="4662487" y="5562600"/>
            <a:chExt cx="1033462" cy="952500"/>
          </a:xfrm>
        </p:grpSpPr>
        <p:sp>
          <p:nvSpPr>
            <p:cNvPr id="6" name="Oval 5"/>
            <p:cNvSpPr/>
            <p:nvPr/>
          </p:nvSpPr>
          <p:spPr>
            <a:xfrm>
              <a:off x="4952999" y="5905500"/>
              <a:ext cx="457200" cy="457200"/>
            </a:xfrm>
            <a:prstGeom prst="ellipse">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5014912" y="5562600"/>
              <a:ext cx="333375" cy="342900"/>
            </a:xfrm>
            <a:prstGeom prst="ellipse">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5362574" y="6172200"/>
              <a:ext cx="333375" cy="342900"/>
            </a:xfrm>
            <a:prstGeom prst="ellipse">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Oval 15"/>
            <p:cNvSpPr/>
            <p:nvPr/>
          </p:nvSpPr>
          <p:spPr>
            <a:xfrm>
              <a:off x="4662487" y="6172200"/>
              <a:ext cx="333375" cy="342900"/>
            </a:xfrm>
            <a:prstGeom prst="ellipse">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9707" name="Group 10"/>
          <p:cNvGrpSpPr>
            <a:grpSpLocks/>
          </p:cNvGrpSpPr>
          <p:nvPr/>
        </p:nvGrpSpPr>
        <p:grpSpPr bwMode="auto">
          <a:xfrm>
            <a:off x="6134100" y="5514975"/>
            <a:ext cx="909638" cy="857250"/>
            <a:chOff x="6072186" y="5715000"/>
            <a:chExt cx="909637" cy="857250"/>
          </a:xfrm>
        </p:grpSpPr>
        <p:sp>
          <p:nvSpPr>
            <p:cNvPr id="19" name="Oval 18"/>
            <p:cNvSpPr/>
            <p:nvPr/>
          </p:nvSpPr>
          <p:spPr>
            <a:xfrm>
              <a:off x="6648448" y="5905500"/>
              <a:ext cx="333375" cy="342900"/>
            </a:xfrm>
            <a:prstGeom prst="ellipse">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6353174" y="5715000"/>
              <a:ext cx="333375" cy="342900"/>
            </a:xfrm>
            <a:prstGeom prst="ellipse">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a:xfrm>
              <a:off x="6072186" y="5905500"/>
              <a:ext cx="333375" cy="342900"/>
            </a:xfrm>
            <a:prstGeom prst="ellipse">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Oval 19"/>
            <p:cNvSpPr/>
            <p:nvPr/>
          </p:nvSpPr>
          <p:spPr>
            <a:xfrm>
              <a:off x="6191249" y="6229350"/>
              <a:ext cx="333375" cy="342900"/>
            </a:xfrm>
            <a:prstGeom prst="ellipse">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Oval 20"/>
            <p:cNvSpPr/>
            <p:nvPr/>
          </p:nvSpPr>
          <p:spPr>
            <a:xfrm>
              <a:off x="6524624" y="6229350"/>
              <a:ext cx="333375" cy="342900"/>
            </a:xfrm>
            <a:prstGeom prst="ellipse">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Clustering/Air Starting - Geometries</a:t>
            </a:r>
            <a:endParaRPr lang="en-US" dirty="0">
              <a:solidFill>
                <a:schemeClr val="accent1">
                  <a:satMod val="150000"/>
                </a:schemeClr>
              </a:solidFill>
            </a:endParaRPr>
          </a:p>
        </p:txBody>
      </p:sp>
      <p:sp>
        <p:nvSpPr>
          <p:cNvPr id="8" name="Content Placeholder 7"/>
          <p:cNvSpPr>
            <a:spLocks noGrp="1"/>
          </p:cNvSpPr>
          <p:nvPr>
            <p:ph idx="1"/>
          </p:nvPr>
        </p:nvSpPr>
        <p:spPr>
          <a:xfrm>
            <a:off x="457200" y="1774825"/>
            <a:ext cx="8229600" cy="4930775"/>
          </a:xfrm>
        </p:spPr>
        <p:txBody>
          <a:bodyPr rtlCol="0">
            <a:normAutofit fontScale="62500" lnSpcReduction="20000"/>
          </a:bodyPr>
          <a:lstStyle/>
          <a:p>
            <a:pPr marL="633222" indent="-514350" fontAlgn="auto">
              <a:spcBef>
                <a:spcPts val="0"/>
              </a:spcBef>
              <a:spcAft>
                <a:spcPts val="0"/>
              </a:spcAft>
              <a:buFont typeface="+mj-lt"/>
              <a:buAutoNum type="arabicParenR" startAt="2"/>
              <a:defRPr/>
            </a:pPr>
            <a:r>
              <a:rPr lang="en-US" dirty="0" smtClean="0"/>
              <a:t>Side by Side – Requires identical motors</a:t>
            </a:r>
          </a:p>
          <a:p>
            <a:pPr marL="925830" lvl="1" indent="-514350" fontAlgn="auto">
              <a:spcAft>
                <a:spcPts val="0"/>
              </a:spcAft>
              <a:buFont typeface="+mj-lt"/>
              <a:buAutoNum type="alphaLcParenR"/>
              <a:defRPr/>
            </a:pPr>
            <a:r>
              <a:rPr lang="en-US" dirty="0" smtClean="0"/>
              <a:t>Not an option for Air Starting</a:t>
            </a:r>
          </a:p>
          <a:p>
            <a:pPr marL="633222" indent="-514350" fontAlgn="auto">
              <a:spcBef>
                <a:spcPts val="0"/>
              </a:spcBef>
              <a:spcAft>
                <a:spcPts val="0"/>
              </a:spcAft>
              <a:buFont typeface="+mj-lt"/>
              <a:buAutoNum type="arabicParenR" startAt="2"/>
              <a:defRPr/>
            </a:pPr>
            <a:r>
              <a:rPr lang="en-US" dirty="0" smtClean="0"/>
              <a:t>Alternatives</a:t>
            </a:r>
          </a:p>
          <a:p>
            <a:pPr marL="925830" lvl="1" indent="-514350" fontAlgn="auto">
              <a:spcAft>
                <a:spcPts val="0"/>
              </a:spcAft>
              <a:buFont typeface="+mj-lt"/>
              <a:buAutoNum type="alphaLcParenR"/>
              <a:defRPr/>
            </a:pPr>
            <a:r>
              <a:rPr lang="en-US" dirty="0" smtClean="0"/>
              <a:t>Triangle – Also requires identical motors and not an Air Starting option</a:t>
            </a:r>
          </a:p>
          <a:p>
            <a:pPr marL="925830" lvl="1" indent="-514350" fontAlgn="auto">
              <a:spcAft>
                <a:spcPts val="0"/>
              </a:spcAft>
              <a:buFont typeface="+mj-lt"/>
              <a:buAutoNum type="alphaLcParenR"/>
              <a:defRPr/>
            </a:pPr>
            <a:r>
              <a:rPr lang="en-US" dirty="0" smtClean="0"/>
              <a:t>Inline – Outside motors must be identical may be used for Air Starting</a:t>
            </a:r>
          </a:p>
          <a:p>
            <a:pPr marL="633222" indent="-514350" fontAlgn="auto">
              <a:spcBef>
                <a:spcPts val="0"/>
              </a:spcBef>
              <a:spcAft>
                <a:spcPts val="0"/>
              </a:spcAft>
              <a:buFont typeface="+mj-lt"/>
              <a:buAutoNum type="arabicParenR" startAt="2"/>
              <a:defRPr/>
            </a:pPr>
            <a:r>
              <a:rPr lang="en-US" dirty="0" smtClean="0"/>
              <a:t>Square – Motors opposite of center must be identical</a:t>
            </a:r>
          </a:p>
          <a:p>
            <a:pPr marL="925830" lvl="1" indent="-514350" fontAlgn="auto">
              <a:spcAft>
                <a:spcPts val="0"/>
              </a:spcAft>
              <a:buFont typeface="+mj-lt"/>
              <a:buAutoNum type="alphaLcParenR"/>
              <a:defRPr/>
            </a:pPr>
            <a:r>
              <a:rPr lang="en-US" dirty="0" smtClean="0"/>
              <a:t>Up to two motor types may be used</a:t>
            </a:r>
          </a:p>
          <a:p>
            <a:pPr marL="925830" lvl="1" indent="-514350" fontAlgn="auto">
              <a:spcAft>
                <a:spcPts val="0"/>
              </a:spcAft>
              <a:buFont typeface="+mj-lt"/>
              <a:buAutoNum type="alphaLcParenR"/>
              <a:defRPr/>
            </a:pPr>
            <a:r>
              <a:rPr lang="en-US" dirty="0" smtClean="0"/>
              <a:t>Up to one air start is possible</a:t>
            </a:r>
          </a:p>
          <a:p>
            <a:pPr marL="633222" indent="-514350" fontAlgn="auto">
              <a:spcBef>
                <a:spcPts val="0"/>
              </a:spcBef>
              <a:spcAft>
                <a:spcPts val="0"/>
              </a:spcAft>
              <a:buFont typeface="+mj-lt"/>
              <a:buAutoNum type="arabicParenR" startAt="2"/>
              <a:defRPr/>
            </a:pPr>
            <a:r>
              <a:rPr lang="en-US" dirty="0" smtClean="0"/>
              <a:t>Star – Opposite motors must be identical</a:t>
            </a:r>
          </a:p>
          <a:p>
            <a:pPr marL="925830" lvl="1" indent="-514350" fontAlgn="auto">
              <a:spcAft>
                <a:spcPts val="0"/>
              </a:spcAft>
              <a:buFont typeface="+mj-lt"/>
              <a:buAutoNum type="alphaLcParenR"/>
              <a:defRPr/>
            </a:pPr>
            <a:r>
              <a:rPr lang="en-US" dirty="0" smtClean="0"/>
              <a:t>Up to three motor types may be used</a:t>
            </a:r>
          </a:p>
          <a:p>
            <a:pPr marL="925830" lvl="1" indent="-514350" fontAlgn="auto">
              <a:spcAft>
                <a:spcPts val="0"/>
              </a:spcAft>
              <a:buFont typeface="+mj-lt"/>
              <a:buAutoNum type="alphaLcParenR"/>
              <a:defRPr/>
            </a:pPr>
            <a:r>
              <a:rPr lang="en-US" dirty="0" smtClean="0"/>
              <a:t>Up to two air starts are possible</a:t>
            </a:r>
          </a:p>
          <a:p>
            <a:pPr marL="633222" indent="-514350" fontAlgn="auto">
              <a:spcBef>
                <a:spcPts val="0"/>
              </a:spcBef>
              <a:spcAft>
                <a:spcPts val="0"/>
              </a:spcAft>
              <a:buFont typeface="+mj-lt"/>
              <a:buAutoNum type="arabicParenR" startAt="2"/>
              <a:defRPr/>
            </a:pPr>
            <a:r>
              <a:rPr lang="en-US" dirty="0" smtClean="0"/>
              <a:t>Hexagon –  Opposite motors must be identical</a:t>
            </a:r>
          </a:p>
          <a:p>
            <a:pPr marL="925830" lvl="1" indent="-514350" fontAlgn="auto">
              <a:spcAft>
                <a:spcPts val="0"/>
              </a:spcAft>
              <a:buFont typeface="+mj-lt"/>
              <a:buAutoNum type="alphaLcParenR"/>
              <a:defRPr/>
            </a:pPr>
            <a:r>
              <a:rPr lang="en-US" dirty="0" smtClean="0"/>
              <a:t>Six motor configuration (There is also a Rectangle Configuration)</a:t>
            </a:r>
          </a:p>
          <a:p>
            <a:pPr marL="1191006" lvl="2" indent="-514350" fontAlgn="auto">
              <a:spcAft>
                <a:spcPts val="0"/>
              </a:spcAft>
              <a:buClr>
                <a:schemeClr val="accent3"/>
              </a:buClr>
              <a:buFont typeface="+mj-lt"/>
              <a:buAutoNum type="romanLcPeriod"/>
              <a:defRPr/>
            </a:pPr>
            <a:r>
              <a:rPr lang="en-US" dirty="0" smtClean="0"/>
              <a:t>Up to three motor types may be used</a:t>
            </a:r>
          </a:p>
          <a:p>
            <a:pPr marL="1191006" lvl="2" indent="-514350" fontAlgn="auto">
              <a:spcAft>
                <a:spcPts val="0"/>
              </a:spcAft>
              <a:buClr>
                <a:schemeClr val="accent3"/>
              </a:buClr>
              <a:buFont typeface="+mj-lt"/>
              <a:buAutoNum type="romanLcPeriod"/>
              <a:defRPr/>
            </a:pPr>
            <a:r>
              <a:rPr lang="en-US" dirty="0" smtClean="0"/>
              <a:t>Up to two air starts are possible</a:t>
            </a:r>
          </a:p>
          <a:p>
            <a:pPr marL="925830" lvl="1" indent="-514350" fontAlgn="auto">
              <a:spcAft>
                <a:spcPts val="0"/>
              </a:spcAft>
              <a:buFont typeface="+mj-lt"/>
              <a:buAutoNum type="alphaLcParenR"/>
              <a:defRPr/>
            </a:pPr>
            <a:r>
              <a:rPr lang="en-US" dirty="0" smtClean="0"/>
              <a:t>Seven motor configuration</a:t>
            </a:r>
          </a:p>
          <a:p>
            <a:pPr marL="1191006" lvl="2" indent="-514350" fontAlgn="auto">
              <a:spcAft>
                <a:spcPts val="0"/>
              </a:spcAft>
              <a:buClr>
                <a:schemeClr val="accent3"/>
              </a:buClr>
              <a:buFont typeface="+mj-lt"/>
              <a:buAutoNum type="romanLcPeriod"/>
              <a:defRPr/>
            </a:pPr>
            <a:r>
              <a:rPr lang="en-US" dirty="0" smtClean="0"/>
              <a:t>Up to four motor types may be used</a:t>
            </a:r>
          </a:p>
          <a:p>
            <a:pPr marL="1191006" lvl="2" indent="-514350" fontAlgn="auto">
              <a:spcAft>
                <a:spcPts val="0"/>
              </a:spcAft>
              <a:buClr>
                <a:schemeClr val="accent3"/>
              </a:buClr>
              <a:buFont typeface="+mj-lt"/>
              <a:buAutoNum type="romanLcPeriod"/>
              <a:defRPr/>
            </a:pPr>
            <a:r>
              <a:rPr lang="en-US" dirty="0" smtClean="0"/>
              <a:t>Up to three air starts are possible</a:t>
            </a:r>
          </a:p>
        </p:txBody>
      </p:sp>
      <p:sp>
        <p:nvSpPr>
          <p:cNvPr id="5" name="Slide Number Placeholder 4"/>
          <p:cNvSpPr>
            <a:spLocks noGrp="1"/>
          </p:cNvSpPr>
          <p:nvPr>
            <p:ph type="sldNum" sz="quarter" idx="12"/>
          </p:nvPr>
        </p:nvSpPr>
        <p:spPr/>
        <p:txBody>
          <a:bodyPr/>
          <a:lstStyle/>
          <a:p>
            <a:pPr>
              <a:defRPr/>
            </a:pPr>
            <a:fld id="{1EC3DA98-DA20-4C45-BA3E-4F002E8492ED}" type="slidenum">
              <a:rPr lang="en-US"/>
              <a:pPr>
                <a:defRPr/>
              </a:pPr>
              <a:t>23</a:t>
            </a:fld>
            <a:endParaRPr lang="en-US"/>
          </a:p>
        </p:txBody>
      </p:sp>
      <p:sp>
        <p:nvSpPr>
          <p:cNvPr id="6" name="Footer Placeholder 5"/>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Clustering/Air Starting – Simulation Techniques (</a:t>
            </a:r>
            <a:r>
              <a:rPr lang="en-US" dirty="0" err="1" smtClean="0">
                <a:solidFill>
                  <a:schemeClr val="accent1">
                    <a:satMod val="150000"/>
                  </a:schemeClr>
                </a:solidFill>
              </a:rPr>
              <a:t>Rocksim</a:t>
            </a:r>
            <a:r>
              <a:rPr lang="en-US" dirty="0" smtClean="0">
                <a:solidFill>
                  <a:schemeClr val="accent1">
                    <a:satMod val="150000"/>
                  </a:schemeClr>
                </a:solidFill>
              </a:rPr>
              <a:t> v9.1.1)</a:t>
            </a:r>
            <a:endParaRPr lang="en-US" dirty="0">
              <a:solidFill>
                <a:schemeClr val="accent1">
                  <a:satMod val="150000"/>
                </a:schemeClr>
              </a:solidFill>
            </a:endParaRPr>
          </a:p>
        </p:txBody>
      </p:sp>
      <p:sp>
        <p:nvSpPr>
          <p:cNvPr id="10" name="Content Placeholder 9"/>
          <p:cNvSpPr>
            <a:spLocks noGrp="1"/>
          </p:cNvSpPr>
          <p:nvPr>
            <p:ph idx="1"/>
          </p:nvPr>
        </p:nvSpPr>
        <p:spPr/>
        <p:txBody>
          <a:bodyPr rtlCol="0">
            <a:normAutofit fontScale="77500" lnSpcReduction="20000"/>
          </a:bodyPr>
          <a:lstStyle/>
          <a:p>
            <a:pPr marL="438912" indent="-320040" fontAlgn="auto">
              <a:spcBef>
                <a:spcPts val="0"/>
              </a:spcBef>
              <a:spcAft>
                <a:spcPts val="0"/>
              </a:spcAft>
              <a:buFont typeface="Wingdings 2"/>
              <a:buChar char=""/>
              <a:defRPr/>
            </a:pPr>
            <a:r>
              <a:rPr lang="en-US" dirty="0" smtClean="0"/>
              <a:t>Parallel Motor Mounts</a:t>
            </a:r>
          </a:p>
          <a:p>
            <a:pPr marL="731520" lvl="1" indent="-274320" fontAlgn="auto">
              <a:spcAft>
                <a:spcPts val="0"/>
              </a:spcAft>
              <a:buFont typeface="Wingdings"/>
              <a:buChar char=""/>
              <a:defRPr/>
            </a:pPr>
            <a:r>
              <a:rPr lang="en-US" dirty="0" smtClean="0"/>
              <a:t>Add an Inside Tube, name it and mark as motor mount</a:t>
            </a:r>
          </a:p>
          <a:p>
            <a:pPr marL="731520" lvl="1" indent="-274320" fontAlgn="auto">
              <a:spcAft>
                <a:spcPts val="0"/>
              </a:spcAft>
              <a:buFont typeface="Wingdings"/>
              <a:buChar char=""/>
              <a:defRPr/>
            </a:pPr>
            <a:r>
              <a:rPr lang="en-US" dirty="0" smtClean="0"/>
              <a:t>Add other components to the motor mount (engine block, …)</a:t>
            </a:r>
          </a:p>
          <a:p>
            <a:pPr marL="731520" lvl="1" indent="-274320" fontAlgn="auto">
              <a:spcAft>
                <a:spcPts val="0"/>
              </a:spcAft>
              <a:buFont typeface="Wingdings"/>
              <a:buChar char=""/>
              <a:defRPr/>
            </a:pPr>
            <a:r>
              <a:rPr lang="en-US" dirty="0" smtClean="0"/>
              <a:t>If more motor tubes of this type are needed select Cluster </a:t>
            </a:r>
          </a:p>
          <a:p>
            <a:pPr marL="996696" lvl="2" fontAlgn="auto">
              <a:spcAft>
                <a:spcPts val="0"/>
              </a:spcAft>
              <a:buClr>
                <a:schemeClr val="accent3"/>
              </a:buClr>
              <a:buFont typeface="Arial"/>
              <a:buChar char="▪"/>
              <a:defRPr/>
            </a:pPr>
            <a:r>
              <a:rPr lang="en-US" dirty="0" smtClean="0"/>
              <a:t>For uniform mounts select the appropriate pattern and follow the Wizard instructions</a:t>
            </a:r>
          </a:p>
          <a:p>
            <a:pPr marL="996696" lvl="2" fontAlgn="auto">
              <a:spcAft>
                <a:spcPts val="0"/>
              </a:spcAft>
              <a:buClr>
                <a:schemeClr val="accent3"/>
              </a:buClr>
              <a:buFont typeface="Arial"/>
              <a:buChar char="▪"/>
              <a:defRPr/>
            </a:pPr>
            <a:r>
              <a:rPr lang="en-US" dirty="0" smtClean="0"/>
              <a:t>For non-uniform mounts select “User tube count &amp; radius” option and follow the Wizard instructions</a:t>
            </a:r>
          </a:p>
          <a:p>
            <a:pPr marL="731520" lvl="1" indent="-274320" fontAlgn="auto">
              <a:spcAft>
                <a:spcPts val="0"/>
              </a:spcAft>
              <a:buFont typeface="Wingdings"/>
              <a:buChar char=""/>
              <a:defRPr/>
            </a:pPr>
            <a:r>
              <a:rPr lang="en-US" dirty="0" smtClean="0"/>
              <a:t>Select a motor mount and add a centering ring</a:t>
            </a:r>
          </a:p>
          <a:p>
            <a:pPr marL="996696" lvl="2" fontAlgn="auto">
              <a:spcAft>
                <a:spcPts val="0"/>
              </a:spcAft>
              <a:buClr>
                <a:schemeClr val="accent3"/>
              </a:buClr>
              <a:buFont typeface="Arial"/>
              <a:buChar char="▪"/>
              <a:defRPr/>
            </a:pPr>
            <a:r>
              <a:rPr lang="en-US" dirty="0" smtClean="0"/>
              <a:t>The necessary holes are automatically added</a:t>
            </a:r>
          </a:p>
          <a:p>
            <a:pPr marL="996696" lvl="2" fontAlgn="auto">
              <a:spcAft>
                <a:spcPts val="0"/>
              </a:spcAft>
              <a:buClr>
                <a:schemeClr val="accent3"/>
              </a:buClr>
              <a:buFont typeface="Arial"/>
              <a:buChar char="▪"/>
              <a:defRPr/>
            </a:pPr>
            <a:r>
              <a:rPr lang="en-US" dirty="0" smtClean="0"/>
              <a:t>Copy the centering ring and reposition as many times as needed</a:t>
            </a:r>
          </a:p>
          <a:p>
            <a:pPr marL="438912" indent="-320040" fontAlgn="auto">
              <a:spcBef>
                <a:spcPts val="0"/>
              </a:spcBef>
              <a:spcAft>
                <a:spcPts val="0"/>
              </a:spcAft>
              <a:buFont typeface="Wingdings 2"/>
              <a:buChar char=""/>
              <a:defRPr/>
            </a:pPr>
            <a:r>
              <a:rPr lang="en-US" dirty="0" smtClean="0"/>
              <a:t>Canted motor mounts cannot be simulated</a:t>
            </a:r>
          </a:p>
          <a:p>
            <a:pPr marL="731520" lvl="1" indent="-274320" fontAlgn="auto">
              <a:spcAft>
                <a:spcPts val="0"/>
              </a:spcAft>
              <a:buFont typeface="Wingdings"/>
              <a:buChar char=""/>
              <a:defRPr/>
            </a:pPr>
            <a:r>
              <a:rPr lang="en-US" dirty="0" smtClean="0"/>
              <a:t>Copy needed motor files</a:t>
            </a:r>
          </a:p>
          <a:p>
            <a:pPr marL="731520" lvl="1" indent="-274320" fontAlgn="auto">
              <a:spcAft>
                <a:spcPts val="0"/>
              </a:spcAft>
              <a:buFont typeface="Wingdings"/>
              <a:buChar char=""/>
              <a:defRPr/>
            </a:pPr>
            <a:r>
              <a:rPr lang="en-US" dirty="0" smtClean="0"/>
              <a:t>Reduce thrust curve using cosine of motor mount angle</a:t>
            </a:r>
            <a:endParaRPr lang="en-US" dirty="0"/>
          </a:p>
        </p:txBody>
      </p:sp>
      <p:sp>
        <p:nvSpPr>
          <p:cNvPr id="5" name="Slide Number Placeholder 4"/>
          <p:cNvSpPr>
            <a:spLocks noGrp="1"/>
          </p:cNvSpPr>
          <p:nvPr>
            <p:ph type="sldNum" sz="quarter" idx="12"/>
          </p:nvPr>
        </p:nvSpPr>
        <p:spPr/>
        <p:txBody>
          <a:bodyPr/>
          <a:lstStyle/>
          <a:p>
            <a:pPr>
              <a:defRPr/>
            </a:pPr>
            <a:fld id="{2772B96F-88F2-413E-9CFB-3B6406B2ACAD}" type="slidenum">
              <a:rPr lang="en-US"/>
              <a:pPr>
                <a:defRPr/>
              </a:pPr>
              <a:t>24</a:t>
            </a:fld>
            <a:endParaRPr lang="en-US"/>
          </a:p>
        </p:txBody>
      </p:sp>
      <p:sp>
        <p:nvSpPr>
          <p:cNvPr id="7" name="Footer Placeholder 6"/>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Clustering/Air Starting – Simulation Techniques (</a:t>
            </a:r>
            <a:r>
              <a:rPr lang="en-US" dirty="0" err="1" smtClean="0">
                <a:solidFill>
                  <a:schemeClr val="accent1">
                    <a:satMod val="150000"/>
                  </a:schemeClr>
                </a:solidFill>
              </a:rPr>
              <a:t>Rocksim</a:t>
            </a:r>
            <a:r>
              <a:rPr lang="en-US" dirty="0" smtClean="0">
                <a:solidFill>
                  <a:schemeClr val="accent1">
                    <a:satMod val="150000"/>
                  </a:schemeClr>
                </a:solidFill>
              </a:rPr>
              <a:t> v9.1.1)</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fontScale="92500" lnSpcReduction="20000"/>
          </a:bodyPr>
          <a:lstStyle/>
          <a:p>
            <a:pPr marL="438912" indent="-320040" fontAlgn="auto">
              <a:spcBef>
                <a:spcPts val="0"/>
              </a:spcBef>
              <a:spcAft>
                <a:spcPts val="0"/>
              </a:spcAft>
              <a:buFont typeface="Wingdings 2"/>
              <a:buChar char=""/>
              <a:defRPr/>
            </a:pPr>
            <a:r>
              <a:rPr lang="en-US" dirty="0" smtClean="0"/>
              <a:t>Load Motors using ‘Prepare to Launch’ dialog box ‘Engine Selection’ tab</a:t>
            </a:r>
          </a:p>
          <a:p>
            <a:pPr marL="731520" lvl="1" indent="-274320" fontAlgn="auto">
              <a:spcAft>
                <a:spcPts val="0"/>
              </a:spcAft>
              <a:buFont typeface="Wingdings"/>
              <a:buChar char=""/>
              <a:defRPr/>
            </a:pPr>
            <a:r>
              <a:rPr lang="en-US" dirty="0" smtClean="0"/>
              <a:t>Cluster Simulation</a:t>
            </a:r>
          </a:p>
          <a:p>
            <a:pPr marL="996696" lvl="2" fontAlgn="auto">
              <a:spcAft>
                <a:spcPts val="0"/>
              </a:spcAft>
              <a:buClr>
                <a:schemeClr val="accent3"/>
              </a:buClr>
              <a:buFont typeface="Arial"/>
              <a:buChar char="▪"/>
              <a:defRPr/>
            </a:pPr>
            <a:r>
              <a:rPr lang="en-US" dirty="0" smtClean="0"/>
              <a:t>Load motors with no Ignition Delay</a:t>
            </a:r>
          </a:p>
          <a:p>
            <a:pPr marL="996696" lvl="2" fontAlgn="auto">
              <a:spcAft>
                <a:spcPts val="0"/>
              </a:spcAft>
              <a:buClr>
                <a:schemeClr val="accent3"/>
              </a:buClr>
              <a:buFont typeface="Arial"/>
              <a:buChar char="▪"/>
              <a:defRPr/>
            </a:pPr>
            <a:r>
              <a:rPr lang="en-US" dirty="0" smtClean="0"/>
              <a:t>All motors will be ignited simultaneously</a:t>
            </a:r>
          </a:p>
          <a:p>
            <a:pPr marL="731520" lvl="1" indent="-274320" fontAlgn="auto">
              <a:spcAft>
                <a:spcPts val="0"/>
              </a:spcAft>
              <a:buFont typeface="Wingdings"/>
              <a:buChar char=""/>
              <a:defRPr/>
            </a:pPr>
            <a:r>
              <a:rPr lang="en-US" dirty="0" smtClean="0"/>
              <a:t>Air Start Simulation</a:t>
            </a:r>
          </a:p>
          <a:p>
            <a:pPr marL="996696" lvl="2" fontAlgn="auto">
              <a:spcAft>
                <a:spcPts val="0"/>
              </a:spcAft>
              <a:buClr>
                <a:schemeClr val="accent3"/>
              </a:buClr>
              <a:buFont typeface="Arial"/>
              <a:buChar char="▪"/>
              <a:defRPr/>
            </a:pPr>
            <a:r>
              <a:rPr lang="en-US" dirty="0" smtClean="0"/>
              <a:t>Load motors with Ignition Delays (type value then must hit &lt;enter key&gt; - </a:t>
            </a:r>
            <a:r>
              <a:rPr lang="en-US" dirty="0" err="1" smtClean="0"/>
              <a:t>Rocksim</a:t>
            </a:r>
            <a:r>
              <a:rPr lang="en-US" dirty="0" smtClean="0"/>
              <a:t> quirk)</a:t>
            </a:r>
          </a:p>
          <a:p>
            <a:pPr marL="996696" lvl="2" fontAlgn="auto">
              <a:spcAft>
                <a:spcPts val="0"/>
              </a:spcAft>
              <a:buClr>
                <a:schemeClr val="accent3"/>
              </a:buClr>
              <a:buFont typeface="Arial"/>
              <a:buChar char="▪"/>
              <a:defRPr/>
            </a:pPr>
            <a:r>
              <a:rPr lang="en-US" dirty="0" smtClean="0"/>
              <a:t>Use identical Ignition Delay times for all motors that are Air Started simultaneously</a:t>
            </a:r>
          </a:p>
          <a:p>
            <a:pPr marL="996696" lvl="2" fontAlgn="auto">
              <a:spcAft>
                <a:spcPts val="0"/>
              </a:spcAft>
              <a:buClr>
                <a:schemeClr val="accent3"/>
              </a:buClr>
              <a:buFont typeface="Arial"/>
              <a:buChar char="▪"/>
              <a:defRPr/>
            </a:pPr>
            <a:r>
              <a:rPr lang="en-US" dirty="0" smtClean="0"/>
              <a:t>Use different Ignition Delay times for each set of Air Starts</a:t>
            </a:r>
          </a:p>
          <a:p>
            <a:pPr marL="996696" lvl="2" fontAlgn="auto">
              <a:spcAft>
                <a:spcPts val="0"/>
              </a:spcAft>
              <a:buClr>
                <a:schemeClr val="accent3"/>
              </a:buClr>
              <a:buFont typeface="Arial"/>
              <a:buChar char="▪"/>
              <a:defRPr/>
            </a:pPr>
            <a:r>
              <a:rPr lang="en-US" dirty="0" smtClean="0"/>
              <a:t>All </a:t>
            </a:r>
            <a:r>
              <a:rPr lang="en-US" dirty="0"/>
              <a:t>I</a:t>
            </a:r>
            <a:r>
              <a:rPr lang="en-US" dirty="0" smtClean="0"/>
              <a:t>gnition Delay times are measured from 1</a:t>
            </a:r>
            <a:r>
              <a:rPr lang="en-US" baseline="30000" dirty="0" smtClean="0"/>
              <a:t>st</a:t>
            </a:r>
            <a:r>
              <a:rPr lang="en-US" dirty="0" smtClean="0"/>
              <a:t> ignition</a:t>
            </a:r>
          </a:p>
          <a:p>
            <a:pPr marL="996696" lvl="2" fontAlgn="auto">
              <a:spcAft>
                <a:spcPts val="0"/>
              </a:spcAft>
              <a:buClr>
                <a:schemeClr val="accent3"/>
              </a:buClr>
              <a:buFont typeface="Arial"/>
              <a:buChar char="▪"/>
              <a:defRPr/>
            </a:pPr>
            <a:endParaRPr lang="en-US" dirty="0"/>
          </a:p>
        </p:txBody>
      </p:sp>
      <p:sp>
        <p:nvSpPr>
          <p:cNvPr id="4" name="Slide Number Placeholder 3"/>
          <p:cNvSpPr>
            <a:spLocks noGrp="1"/>
          </p:cNvSpPr>
          <p:nvPr>
            <p:ph type="sldNum" sz="quarter" idx="12"/>
          </p:nvPr>
        </p:nvSpPr>
        <p:spPr/>
        <p:txBody>
          <a:bodyPr/>
          <a:lstStyle/>
          <a:p>
            <a:pPr>
              <a:defRPr/>
            </a:pPr>
            <a:fld id="{6C7418FF-0562-4E6F-8CBB-7FEE112FCB0E}" type="slidenum">
              <a:rPr lang="en-US"/>
              <a:pPr>
                <a:defRPr/>
              </a:pPr>
              <a:t>25</a:t>
            </a:fld>
            <a:endParaRPr lang="en-US"/>
          </a:p>
        </p:txBody>
      </p:sp>
      <p:sp>
        <p:nvSpPr>
          <p:cNvPr id="5" name="Footer Placeholder 4"/>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51062"/>
          </a:xfrm>
        </p:spPr>
        <p:txBody>
          <a:bodyPr>
            <a:normAutofit fontScale="90000"/>
          </a:bodyPr>
          <a:lstStyle/>
          <a:p>
            <a:pPr fontAlgn="auto">
              <a:spcAft>
                <a:spcPts val="0"/>
              </a:spcAft>
              <a:defRPr/>
            </a:pPr>
            <a:r>
              <a:rPr lang="en-US" dirty="0" smtClean="0">
                <a:solidFill>
                  <a:schemeClr val="accent1">
                    <a:satMod val="150000"/>
                  </a:schemeClr>
                </a:solidFill>
              </a:rPr>
              <a:t>Air Starting – Altimeter Requirements</a:t>
            </a:r>
            <a:endParaRPr lang="en-US" dirty="0">
              <a:solidFill>
                <a:schemeClr val="accent1">
                  <a:satMod val="150000"/>
                </a:schemeClr>
              </a:solidFill>
            </a:endParaRPr>
          </a:p>
        </p:txBody>
      </p:sp>
      <p:sp>
        <p:nvSpPr>
          <p:cNvPr id="5" name="Text Placeholder 4"/>
          <p:cNvSpPr>
            <a:spLocks noGrp="1"/>
          </p:cNvSpPr>
          <p:nvPr>
            <p:ph type="body" idx="1"/>
          </p:nvPr>
        </p:nvSpPr>
        <p:spPr>
          <a:xfrm>
            <a:off x="457200" y="1698625"/>
            <a:ext cx="4040188" cy="715963"/>
          </a:xfrm>
        </p:spPr>
        <p:txBody>
          <a:bodyPr rtlCol="0">
            <a:normAutofit/>
          </a:bodyPr>
          <a:lstStyle/>
          <a:p>
            <a:pPr fontAlgn="auto">
              <a:spcBef>
                <a:spcPts val="0"/>
              </a:spcBef>
              <a:spcAft>
                <a:spcPts val="0"/>
              </a:spcAft>
              <a:buFont typeface="Wingdings 2"/>
              <a:buNone/>
              <a:defRPr/>
            </a:pPr>
            <a:r>
              <a:rPr lang="en-US" dirty="0" smtClean="0"/>
              <a:t>Minimum</a:t>
            </a:r>
            <a:endParaRPr lang="en-US" dirty="0"/>
          </a:p>
        </p:txBody>
      </p:sp>
      <p:sp>
        <p:nvSpPr>
          <p:cNvPr id="33796" name="Content Placeholder 2"/>
          <p:cNvSpPr>
            <a:spLocks noGrp="1"/>
          </p:cNvSpPr>
          <p:nvPr>
            <p:ph sz="half" idx="2"/>
          </p:nvPr>
        </p:nvSpPr>
        <p:spPr>
          <a:xfrm>
            <a:off x="457200" y="2449513"/>
            <a:ext cx="4040188" cy="3951287"/>
          </a:xfrm>
        </p:spPr>
        <p:txBody>
          <a:bodyPr/>
          <a:lstStyle/>
          <a:p>
            <a:r>
              <a:rPr lang="en-US" altLang="en-US" smtClean="0"/>
              <a:t>Timer(s)</a:t>
            </a:r>
          </a:p>
          <a:p>
            <a:r>
              <a:rPr lang="en-US" altLang="en-US" smtClean="0"/>
              <a:t>Pyro channel control based on:</a:t>
            </a:r>
          </a:p>
          <a:p>
            <a:pPr lvl="1"/>
            <a:r>
              <a:rPr lang="en-US" altLang="en-US" smtClean="0"/>
              <a:t>Multiple Timed Delays</a:t>
            </a:r>
          </a:p>
          <a:p>
            <a:r>
              <a:rPr lang="en-US" altLang="en-US" smtClean="0"/>
              <a:t>Two or more pyro channels</a:t>
            </a:r>
          </a:p>
          <a:p>
            <a:pPr>
              <a:buFont typeface="Wingdings 2" pitchFamily="18" charset="2"/>
              <a:buNone/>
            </a:pPr>
            <a:endParaRPr lang="en-US" altLang="en-US" smtClean="0"/>
          </a:p>
        </p:txBody>
      </p:sp>
      <p:sp>
        <p:nvSpPr>
          <p:cNvPr id="6" name="Text Placeholder 5"/>
          <p:cNvSpPr>
            <a:spLocks noGrp="1"/>
          </p:cNvSpPr>
          <p:nvPr>
            <p:ph type="body" sz="quarter" idx="3"/>
          </p:nvPr>
        </p:nvSpPr>
        <p:spPr>
          <a:xfrm>
            <a:off x="4645025" y="1698625"/>
            <a:ext cx="4041775" cy="715963"/>
          </a:xfrm>
        </p:spPr>
        <p:txBody>
          <a:bodyPr rtlCol="0">
            <a:normAutofit/>
          </a:bodyPr>
          <a:lstStyle/>
          <a:p>
            <a:pPr fontAlgn="auto">
              <a:spcBef>
                <a:spcPts val="0"/>
              </a:spcBef>
              <a:spcAft>
                <a:spcPts val="0"/>
              </a:spcAft>
              <a:buFont typeface="Wingdings 2"/>
              <a:buNone/>
              <a:defRPr/>
            </a:pPr>
            <a:r>
              <a:rPr lang="en-US" dirty="0" smtClean="0"/>
              <a:t>Preferred</a:t>
            </a:r>
            <a:endParaRPr lang="en-US" dirty="0"/>
          </a:p>
        </p:txBody>
      </p:sp>
      <p:sp>
        <p:nvSpPr>
          <p:cNvPr id="7" name="Content Placeholder 6"/>
          <p:cNvSpPr>
            <a:spLocks noGrp="1"/>
          </p:cNvSpPr>
          <p:nvPr>
            <p:ph sz="quarter" idx="4"/>
          </p:nvPr>
        </p:nvSpPr>
        <p:spPr>
          <a:xfrm>
            <a:off x="4645025" y="2449513"/>
            <a:ext cx="4041775" cy="3951287"/>
          </a:xfrm>
        </p:spPr>
        <p:txBody>
          <a:bodyPr rtlCol="0">
            <a:normAutofit lnSpcReduction="10000"/>
          </a:bodyPr>
          <a:lstStyle/>
          <a:p>
            <a:pPr marL="438912" indent="-320040" fontAlgn="auto">
              <a:spcBef>
                <a:spcPts val="0"/>
              </a:spcBef>
              <a:spcAft>
                <a:spcPts val="0"/>
              </a:spcAft>
              <a:buFont typeface="Wingdings 2"/>
              <a:buChar char=""/>
              <a:defRPr/>
            </a:pPr>
            <a:r>
              <a:rPr lang="en-US" dirty="0" smtClean="0"/>
              <a:t>Accelerometer with timer</a:t>
            </a:r>
          </a:p>
          <a:p>
            <a:pPr marL="438912" indent="-320040" fontAlgn="auto">
              <a:spcBef>
                <a:spcPts val="0"/>
              </a:spcBef>
              <a:spcAft>
                <a:spcPts val="0"/>
              </a:spcAft>
              <a:buFont typeface="Wingdings 2"/>
              <a:buChar char=""/>
              <a:defRPr/>
            </a:pPr>
            <a:r>
              <a:rPr lang="en-US" dirty="0" err="1" smtClean="0"/>
              <a:t>Pyro</a:t>
            </a:r>
            <a:r>
              <a:rPr lang="en-US" dirty="0" smtClean="0"/>
              <a:t> channel control based on:</a:t>
            </a:r>
          </a:p>
          <a:p>
            <a:pPr marL="731520" lvl="1" indent="-274320" fontAlgn="auto">
              <a:spcAft>
                <a:spcPts val="0"/>
              </a:spcAft>
              <a:buFont typeface="Wingdings"/>
              <a:buChar char=""/>
              <a:defRPr/>
            </a:pPr>
            <a:r>
              <a:rPr lang="en-US" dirty="0" smtClean="0"/>
              <a:t>Deceleration Detection</a:t>
            </a:r>
          </a:p>
          <a:p>
            <a:pPr marL="731520" lvl="1" indent="-274320" fontAlgn="auto">
              <a:spcAft>
                <a:spcPts val="0"/>
              </a:spcAft>
              <a:buFont typeface="Wingdings"/>
              <a:buChar char=""/>
              <a:defRPr/>
            </a:pPr>
            <a:r>
              <a:rPr lang="en-US" dirty="0" smtClean="0"/>
              <a:t>Timed Delay</a:t>
            </a:r>
          </a:p>
          <a:p>
            <a:pPr marL="731520" lvl="1" indent="-274320" fontAlgn="auto">
              <a:spcAft>
                <a:spcPts val="0"/>
              </a:spcAft>
              <a:buFont typeface="Wingdings"/>
              <a:buChar char=""/>
              <a:defRPr/>
            </a:pPr>
            <a:r>
              <a:rPr lang="en-US" dirty="0" smtClean="0"/>
              <a:t>Recognition of Multiple Deceleration Events</a:t>
            </a:r>
          </a:p>
          <a:p>
            <a:pPr marL="438912" indent="-320040" fontAlgn="auto">
              <a:spcBef>
                <a:spcPts val="0"/>
              </a:spcBef>
              <a:spcAft>
                <a:spcPts val="0"/>
              </a:spcAft>
              <a:buFont typeface="Wingdings 2"/>
              <a:buChar char=""/>
              <a:defRPr/>
            </a:pPr>
            <a:r>
              <a:rPr lang="en-US" dirty="0" smtClean="0"/>
              <a:t>Barometer (for dual deployment of main)</a:t>
            </a:r>
          </a:p>
          <a:p>
            <a:pPr marL="438912" indent="-320040" fontAlgn="auto">
              <a:spcBef>
                <a:spcPts val="0"/>
              </a:spcBef>
              <a:spcAft>
                <a:spcPts val="0"/>
              </a:spcAft>
              <a:buFont typeface="Wingdings 2"/>
              <a:buChar char=""/>
              <a:defRPr/>
            </a:pPr>
            <a:r>
              <a:rPr lang="en-US" dirty="0" smtClean="0"/>
              <a:t>Two or more </a:t>
            </a:r>
            <a:r>
              <a:rPr lang="en-US" dirty="0" err="1" smtClean="0"/>
              <a:t>pyro</a:t>
            </a:r>
            <a:r>
              <a:rPr lang="en-US" dirty="0" smtClean="0"/>
              <a:t> channels</a:t>
            </a:r>
          </a:p>
          <a:p>
            <a:pPr marL="438912" indent="-320040" fontAlgn="auto">
              <a:spcBef>
                <a:spcPts val="0"/>
              </a:spcBef>
              <a:spcAft>
                <a:spcPts val="0"/>
              </a:spcAft>
              <a:buFont typeface="Wingdings 2"/>
              <a:buChar char=""/>
              <a:defRPr/>
            </a:pPr>
            <a:r>
              <a:rPr lang="en-US" dirty="0" smtClean="0"/>
              <a:t>Tilt Detection</a:t>
            </a:r>
          </a:p>
        </p:txBody>
      </p:sp>
      <p:sp>
        <p:nvSpPr>
          <p:cNvPr id="4" name="Slide Number Placeholder 3"/>
          <p:cNvSpPr>
            <a:spLocks noGrp="1"/>
          </p:cNvSpPr>
          <p:nvPr>
            <p:ph type="sldNum" sz="quarter" idx="12"/>
          </p:nvPr>
        </p:nvSpPr>
        <p:spPr/>
        <p:txBody>
          <a:bodyPr/>
          <a:lstStyle/>
          <a:p>
            <a:pPr>
              <a:defRPr/>
            </a:pPr>
            <a:fld id="{90B907D8-A292-4419-A772-0C3EFF042B96}" type="slidenum">
              <a:rPr lang="en-US"/>
              <a:pPr>
                <a:defRPr/>
              </a:pPr>
              <a:t>26</a:t>
            </a:fld>
            <a:endParaRPr lang="en-US"/>
          </a:p>
        </p:txBody>
      </p:sp>
      <p:sp>
        <p:nvSpPr>
          <p:cNvPr id="8" name="Footer Placeholder 7"/>
          <p:cNvSpPr>
            <a:spLocks noGrp="1"/>
          </p:cNvSpPr>
          <p:nvPr>
            <p:ph type="ftr" sz="quarter" idx="11"/>
          </p:nvPr>
        </p:nvSpPr>
        <p:spPr/>
        <p:txBody>
          <a:bodyPr/>
          <a:lstStyle/>
          <a:p>
            <a:pPr>
              <a:defRPr/>
            </a:pPr>
            <a:r>
              <a:rPr lang="en-US"/>
              <a:t>© 2012 Off We Go Rocketry, LLC</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Clustering/Air Starting – Altimeter Programming</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fontScale="85000" lnSpcReduction="20000"/>
          </a:bodyPr>
          <a:lstStyle/>
          <a:p>
            <a:pPr marL="438912" indent="-320040" fontAlgn="auto">
              <a:spcBef>
                <a:spcPts val="0"/>
              </a:spcBef>
              <a:spcAft>
                <a:spcPts val="0"/>
              </a:spcAft>
              <a:buFont typeface="Wingdings 2"/>
              <a:buChar char=""/>
              <a:defRPr/>
            </a:pPr>
            <a:r>
              <a:rPr lang="en-US" dirty="0" smtClean="0"/>
              <a:t>Detect Liftoff</a:t>
            </a:r>
          </a:p>
          <a:p>
            <a:pPr marL="438912" indent="-320040" fontAlgn="auto">
              <a:spcBef>
                <a:spcPts val="0"/>
              </a:spcBef>
              <a:spcAft>
                <a:spcPts val="0"/>
              </a:spcAft>
              <a:buFont typeface="Wingdings 2"/>
              <a:buChar char=""/>
              <a:defRPr/>
            </a:pPr>
            <a:r>
              <a:rPr lang="en-US" dirty="0" smtClean="0"/>
              <a:t>For Each Air Start X</a:t>
            </a:r>
          </a:p>
          <a:p>
            <a:pPr marL="731520" lvl="1" indent="-274320" fontAlgn="auto">
              <a:spcAft>
                <a:spcPts val="0"/>
              </a:spcAft>
              <a:buFont typeface="Wingdings"/>
              <a:buChar char=""/>
              <a:defRPr/>
            </a:pPr>
            <a:r>
              <a:rPr lang="en-US" dirty="0" smtClean="0"/>
              <a:t>Do</a:t>
            </a:r>
          </a:p>
          <a:p>
            <a:pPr marL="996696" lvl="2" fontAlgn="auto">
              <a:spcAft>
                <a:spcPts val="0"/>
              </a:spcAft>
              <a:buClr>
                <a:schemeClr val="accent3"/>
              </a:buClr>
              <a:buFont typeface="Arial"/>
              <a:buChar char="▪"/>
              <a:defRPr/>
            </a:pPr>
            <a:r>
              <a:rPr lang="en-US" dirty="0" smtClean="0"/>
              <a:t>If Barometric Pressure Increasing or Vertical Velocity &lt; 0 or Tilt &gt; 10° then go to Deployment</a:t>
            </a:r>
          </a:p>
          <a:p>
            <a:pPr marL="731520" lvl="1" indent="-274320" fontAlgn="auto">
              <a:spcAft>
                <a:spcPts val="0"/>
              </a:spcAft>
              <a:buFont typeface="Wingdings"/>
              <a:buChar char=""/>
              <a:defRPr/>
            </a:pPr>
            <a:r>
              <a:rPr lang="en-US" dirty="0" smtClean="0"/>
              <a:t>Until Decelerating Vertically And End of Air Start X Time Delay</a:t>
            </a:r>
          </a:p>
          <a:p>
            <a:pPr marL="731520" lvl="1" indent="-274320" fontAlgn="auto">
              <a:spcAft>
                <a:spcPts val="0"/>
              </a:spcAft>
              <a:buFont typeface="Wingdings"/>
              <a:buChar char=""/>
              <a:defRPr/>
            </a:pPr>
            <a:r>
              <a:rPr lang="en-US" dirty="0" smtClean="0"/>
              <a:t>Fire Air Start X Igniter(s)</a:t>
            </a:r>
          </a:p>
          <a:p>
            <a:pPr marL="438912" indent="-320040" fontAlgn="auto">
              <a:spcBef>
                <a:spcPts val="0"/>
              </a:spcBef>
              <a:spcAft>
                <a:spcPts val="0"/>
              </a:spcAft>
              <a:buFont typeface="Wingdings 2"/>
              <a:buChar char=""/>
              <a:defRPr/>
            </a:pPr>
            <a:r>
              <a:rPr lang="en-US" dirty="0" smtClean="0"/>
              <a:t>Next Air Start</a:t>
            </a:r>
          </a:p>
          <a:p>
            <a:pPr marL="438912" indent="-320040" fontAlgn="auto">
              <a:spcBef>
                <a:spcPts val="0"/>
              </a:spcBef>
              <a:spcAft>
                <a:spcPts val="0"/>
              </a:spcAft>
              <a:buFont typeface="Wingdings 2"/>
              <a:buChar char=""/>
              <a:defRPr/>
            </a:pPr>
            <a:r>
              <a:rPr lang="en-US" dirty="0" smtClean="0"/>
              <a:t>Deployment</a:t>
            </a:r>
          </a:p>
          <a:p>
            <a:pPr marL="731520" lvl="1" indent="-274320" fontAlgn="auto">
              <a:spcAft>
                <a:spcPts val="0"/>
              </a:spcAft>
              <a:buFont typeface="Wingdings"/>
              <a:buChar char=""/>
              <a:defRPr/>
            </a:pPr>
            <a:r>
              <a:rPr lang="en-US" dirty="0" smtClean="0"/>
              <a:t>Wait Until Apogee Detected And End of Apogee Time Delay</a:t>
            </a:r>
          </a:p>
          <a:p>
            <a:pPr marL="731520" lvl="1" indent="-274320" fontAlgn="auto">
              <a:spcAft>
                <a:spcPts val="0"/>
              </a:spcAft>
              <a:buFont typeface="Wingdings"/>
              <a:buChar char=""/>
              <a:defRPr/>
            </a:pPr>
            <a:r>
              <a:rPr lang="en-US" dirty="0" smtClean="0"/>
              <a:t>Fire Drogue/Main E-Match(</a:t>
            </a:r>
            <a:r>
              <a:rPr lang="en-US" dirty="0" err="1" smtClean="0"/>
              <a:t>es</a:t>
            </a:r>
            <a:r>
              <a:rPr lang="en-US" dirty="0" smtClean="0"/>
              <a:t>)</a:t>
            </a:r>
          </a:p>
          <a:p>
            <a:pPr marL="731520" lvl="1" indent="-274320" fontAlgn="auto">
              <a:spcAft>
                <a:spcPts val="0"/>
              </a:spcAft>
              <a:buFont typeface="Wingdings"/>
              <a:buChar char=""/>
              <a:defRPr/>
            </a:pPr>
            <a:endParaRPr lang="en-US" dirty="0"/>
          </a:p>
        </p:txBody>
      </p:sp>
      <p:sp>
        <p:nvSpPr>
          <p:cNvPr id="4" name="Slide Number Placeholder 3"/>
          <p:cNvSpPr>
            <a:spLocks noGrp="1"/>
          </p:cNvSpPr>
          <p:nvPr>
            <p:ph type="sldNum" sz="quarter" idx="12"/>
          </p:nvPr>
        </p:nvSpPr>
        <p:spPr/>
        <p:txBody>
          <a:bodyPr/>
          <a:lstStyle/>
          <a:p>
            <a:pPr>
              <a:defRPr/>
            </a:pPr>
            <a:fld id="{4615FE60-633B-4D2E-9981-A931CF5C6C5B}" type="slidenum">
              <a:rPr lang="en-US"/>
              <a:pPr>
                <a:defRPr/>
              </a:pPr>
              <a:t>27</a:t>
            </a:fld>
            <a:endParaRPr lang="en-US"/>
          </a:p>
        </p:txBody>
      </p:sp>
      <p:sp>
        <p:nvSpPr>
          <p:cNvPr id="5" name="Footer Placeholder 4"/>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Clustering/Air Starting – Launch Preparations</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fontScale="70000" lnSpcReduction="20000"/>
          </a:bodyPr>
          <a:lstStyle/>
          <a:p>
            <a:pPr marL="438912" indent="-320040" fontAlgn="auto">
              <a:spcBef>
                <a:spcPts val="0"/>
              </a:spcBef>
              <a:spcAft>
                <a:spcPts val="0"/>
              </a:spcAft>
              <a:buFont typeface="Wingdings 2"/>
              <a:buChar char=""/>
              <a:defRPr/>
            </a:pPr>
            <a:r>
              <a:rPr lang="en-US" dirty="0" smtClean="0"/>
              <a:t>Igniters</a:t>
            </a:r>
          </a:p>
          <a:p>
            <a:pPr marL="731520" lvl="1" indent="-274320" fontAlgn="auto">
              <a:spcAft>
                <a:spcPts val="0"/>
              </a:spcAft>
              <a:buFont typeface="Wingdings"/>
              <a:buChar char=""/>
              <a:defRPr/>
            </a:pPr>
            <a:r>
              <a:rPr lang="en-US" dirty="0" smtClean="0"/>
              <a:t>Always wire in Parallel</a:t>
            </a:r>
          </a:p>
          <a:p>
            <a:pPr marL="731520" lvl="1" indent="-274320" fontAlgn="auto">
              <a:spcAft>
                <a:spcPts val="0"/>
              </a:spcAft>
              <a:buFont typeface="Wingdings"/>
              <a:buChar char=""/>
              <a:defRPr/>
            </a:pPr>
            <a:endParaRPr lang="en-US" dirty="0" smtClean="0"/>
          </a:p>
          <a:p>
            <a:pPr marL="731520" lvl="1" indent="-274320" fontAlgn="auto">
              <a:spcAft>
                <a:spcPts val="0"/>
              </a:spcAft>
              <a:buFont typeface="Wingdings"/>
              <a:buChar char=""/>
              <a:defRPr/>
            </a:pPr>
            <a:endParaRPr lang="en-US" dirty="0" smtClean="0"/>
          </a:p>
          <a:p>
            <a:pPr marL="731520" lvl="1" indent="-274320" fontAlgn="auto">
              <a:spcAft>
                <a:spcPts val="0"/>
              </a:spcAft>
              <a:buFont typeface="Wingdings"/>
              <a:buChar char=""/>
              <a:defRPr/>
            </a:pPr>
            <a:endParaRPr lang="en-US" dirty="0" smtClean="0"/>
          </a:p>
          <a:p>
            <a:pPr marL="731520" lvl="1" indent="-274320" fontAlgn="auto">
              <a:spcAft>
                <a:spcPts val="0"/>
              </a:spcAft>
              <a:buFont typeface="Wingdings"/>
              <a:buChar char=""/>
              <a:defRPr/>
            </a:pPr>
            <a:endParaRPr lang="en-US" dirty="0" smtClean="0"/>
          </a:p>
          <a:p>
            <a:pPr marL="731520" lvl="1" indent="-274320" fontAlgn="auto">
              <a:spcAft>
                <a:spcPts val="0"/>
              </a:spcAft>
              <a:buFont typeface="Wingdings"/>
              <a:buChar char=""/>
              <a:defRPr/>
            </a:pPr>
            <a:endParaRPr lang="en-US" dirty="0" smtClean="0"/>
          </a:p>
          <a:p>
            <a:pPr marL="731520" lvl="1" indent="-274320" fontAlgn="auto">
              <a:spcAft>
                <a:spcPts val="0"/>
              </a:spcAft>
              <a:buFont typeface="Wingdings"/>
              <a:buChar char=""/>
              <a:defRPr/>
            </a:pPr>
            <a:endParaRPr lang="en-US" dirty="0" smtClean="0"/>
          </a:p>
          <a:p>
            <a:pPr marL="731520" lvl="1" indent="-274320" fontAlgn="auto">
              <a:spcAft>
                <a:spcPts val="0"/>
              </a:spcAft>
              <a:buFont typeface="Wingdings"/>
              <a:buChar char=""/>
              <a:defRPr/>
            </a:pPr>
            <a:r>
              <a:rPr lang="en-US" dirty="0" smtClean="0"/>
              <a:t>Protect wires with Aluminum Tape</a:t>
            </a:r>
          </a:p>
          <a:p>
            <a:pPr marL="731520" lvl="1" indent="-274320" fontAlgn="auto">
              <a:spcAft>
                <a:spcPts val="0"/>
              </a:spcAft>
              <a:buFont typeface="Wingdings"/>
              <a:buChar char=""/>
              <a:defRPr/>
            </a:pPr>
            <a:r>
              <a:rPr lang="en-US" dirty="0" smtClean="0"/>
              <a:t>Consider dipping in pyrogen</a:t>
            </a:r>
          </a:p>
          <a:p>
            <a:pPr marL="438912" indent="-320040" fontAlgn="auto">
              <a:spcBef>
                <a:spcPts val="0"/>
              </a:spcBef>
              <a:spcAft>
                <a:spcPts val="0"/>
              </a:spcAft>
              <a:buFont typeface="Wingdings 2"/>
              <a:buChar char=""/>
              <a:defRPr/>
            </a:pPr>
            <a:r>
              <a:rPr lang="en-US" dirty="0" smtClean="0"/>
              <a:t>Solid Fuel Motors</a:t>
            </a:r>
          </a:p>
          <a:p>
            <a:pPr marL="731520" lvl="1" indent="-274320" fontAlgn="auto">
              <a:spcAft>
                <a:spcPts val="0"/>
              </a:spcAft>
              <a:buFont typeface="Wingdings"/>
              <a:buChar char=""/>
              <a:defRPr/>
            </a:pPr>
            <a:r>
              <a:rPr lang="en-US" dirty="0" smtClean="0"/>
              <a:t>Roughen top grain core</a:t>
            </a:r>
          </a:p>
          <a:p>
            <a:pPr marL="731520" lvl="1" indent="-274320" fontAlgn="auto">
              <a:spcAft>
                <a:spcPts val="0"/>
              </a:spcAft>
              <a:buFont typeface="Wingdings"/>
              <a:buChar char=""/>
              <a:defRPr/>
            </a:pPr>
            <a:r>
              <a:rPr lang="en-US" dirty="0" smtClean="0"/>
              <a:t>Lightly coat top grain core with pyrogen</a:t>
            </a:r>
          </a:p>
          <a:p>
            <a:pPr marL="438912" indent="-320040" fontAlgn="auto">
              <a:spcBef>
                <a:spcPts val="0"/>
              </a:spcBef>
              <a:spcAft>
                <a:spcPts val="0"/>
              </a:spcAft>
              <a:buFont typeface="Wingdings 2"/>
              <a:buChar char=""/>
              <a:defRPr/>
            </a:pPr>
            <a:r>
              <a:rPr lang="en-US" dirty="0" smtClean="0"/>
              <a:t>Motor Mounts</a:t>
            </a:r>
          </a:p>
          <a:p>
            <a:pPr marL="731520" lvl="1" indent="-274320" fontAlgn="auto">
              <a:spcAft>
                <a:spcPts val="0"/>
              </a:spcAft>
              <a:buFont typeface="Wingdings"/>
              <a:buChar char=""/>
              <a:defRPr/>
            </a:pPr>
            <a:r>
              <a:rPr lang="en-US" dirty="0" smtClean="0"/>
              <a:t>Cover empty mounts with Aluminum Tape</a:t>
            </a:r>
          </a:p>
        </p:txBody>
      </p:sp>
      <p:sp>
        <p:nvSpPr>
          <p:cNvPr id="4" name="Slide Number Placeholder 3"/>
          <p:cNvSpPr>
            <a:spLocks noGrp="1"/>
          </p:cNvSpPr>
          <p:nvPr>
            <p:ph type="sldNum" sz="quarter" idx="12"/>
          </p:nvPr>
        </p:nvSpPr>
        <p:spPr/>
        <p:txBody>
          <a:bodyPr/>
          <a:lstStyle/>
          <a:p>
            <a:pPr>
              <a:defRPr/>
            </a:pPr>
            <a:fld id="{4C74A236-4C04-482D-ABDC-CAD5C11439A6}" type="slidenum">
              <a:rPr lang="en-US"/>
              <a:pPr>
                <a:defRPr/>
              </a:pPr>
              <a:t>28</a:t>
            </a:fld>
            <a:endParaRPr lang="en-US"/>
          </a:p>
        </p:txBody>
      </p:sp>
      <p:pic>
        <p:nvPicPr>
          <p:cNvPr id="358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76400"/>
            <a:ext cx="11430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7" descr="http://sub.allaboutcircuits.com/images/0008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14600"/>
            <a:ext cx="2811463"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51062"/>
          </a:xfrm>
        </p:spPr>
        <p:txBody>
          <a:bodyPr/>
          <a:lstStyle/>
          <a:p>
            <a:pPr fontAlgn="auto">
              <a:spcAft>
                <a:spcPts val="0"/>
              </a:spcAft>
              <a:defRPr/>
            </a:pPr>
            <a:r>
              <a:rPr lang="en-US" dirty="0" smtClean="0">
                <a:solidFill>
                  <a:schemeClr val="accent1">
                    <a:satMod val="150000"/>
                  </a:schemeClr>
                </a:solidFill>
              </a:rPr>
              <a:t>Clustering/Air Starting Summary</a:t>
            </a:r>
            <a:endParaRPr lang="en-US" dirty="0">
              <a:solidFill>
                <a:schemeClr val="accent1">
                  <a:satMod val="150000"/>
                </a:schemeClr>
              </a:solidFill>
            </a:endParaRPr>
          </a:p>
        </p:txBody>
      </p:sp>
      <p:sp>
        <p:nvSpPr>
          <p:cNvPr id="3" name="Text Placeholder 2"/>
          <p:cNvSpPr>
            <a:spLocks noGrp="1"/>
          </p:cNvSpPr>
          <p:nvPr>
            <p:ph type="body" idx="1"/>
          </p:nvPr>
        </p:nvSpPr>
        <p:spPr>
          <a:xfrm>
            <a:off x="457200" y="1698625"/>
            <a:ext cx="4040188" cy="715963"/>
          </a:xfrm>
        </p:spPr>
        <p:txBody>
          <a:bodyPr rtlCol="0">
            <a:normAutofit/>
          </a:bodyPr>
          <a:lstStyle/>
          <a:p>
            <a:pPr fontAlgn="auto">
              <a:spcBef>
                <a:spcPts val="0"/>
              </a:spcBef>
              <a:spcAft>
                <a:spcPts val="0"/>
              </a:spcAft>
              <a:buFont typeface="Wingdings 2"/>
              <a:buNone/>
              <a:defRPr/>
            </a:pPr>
            <a:r>
              <a:rPr lang="en-US" dirty="0" smtClean="0"/>
              <a:t>Do’s</a:t>
            </a:r>
            <a:endParaRPr lang="en-US" dirty="0"/>
          </a:p>
        </p:txBody>
      </p:sp>
      <p:sp>
        <p:nvSpPr>
          <p:cNvPr id="4" name="Content Placeholder 3"/>
          <p:cNvSpPr>
            <a:spLocks noGrp="1"/>
          </p:cNvSpPr>
          <p:nvPr>
            <p:ph sz="half" idx="2"/>
          </p:nvPr>
        </p:nvSpPr>
        <p:spPr>
          <a:xfrm>
            <a:off x="457200" y="2449513"/>
            <a:ext cx="4040188" cy="3951287"/>
          </a:xfrm>
        </p:spPr>
        <p:txBody>
          <a:bodyPr rtlCol="0">
            <a:normAutofit lnSpcReduction="10000"/>
          </a:bodyPr>
          <a:lstStyle/>
          <a:p>
            <a:pPr marL="438912" indent="-320040" fontAlgn="auto">
              <a:spcBef>
                <a:spcPts val="0"/>
              </a:spcBef>
              <a:spcAft>
                <a:spcPts val="0"/>
              </a:spcAft>
              <a:buFont typeface="Wingdings 2"/>
              <a:buChar char=""/>
              <a:defRPr/>
            </a:pPr>
            <a:r>
              <a:rPr lang="en-US" dirty="0" smtClean="0"/>
              <a:t>Protect igniter wiring</a:t>
            </a:r>
          </a:p>
          <a:p>
            <a:pPr marL="438912" indent="-320040" fontAlgn="auto">
              <a:spcBef>
                <a:spcPts val="0"/>
              </a:spcBef>
              <a:spcAft>
                <a:spcPts val="0"/>
              </a:spcAft>
              <a:buFont typeface="Wingdings 2"/>
              <a:buChar char=""/>
              <a:defRPr/>
            </a:pPr>
            <a:r>
              <a:rPr lang="en-US" dirty="0" smtClean="0"/>
              <a:t>Design for motor retention</a:t>
            </a:r>
          </a:p>
          <a:p>
            <a:pPr marL="438912" indent="-320040" fontAlgn="auto">
              <a:spcBef>
                <a:spcPts val="0"/>
              </a:spcBef>
              <a:spcAft>
                <a:spcPts val="0"/>
              </a:spcAft>
              <a:buFont typeface="Wingdings 2"/>
              <a:buChar char=""/>
              <a:defRPr/>
            </a:pPr>
            <a:r>
              <a:rPr lang="en-US" dirty="0" smtClean="0"/>
              <a:t>Cant motor mounts through CG</a:t>
            </a:r>
          </a:p>
          <a:p>
            <a:pPr marL="438912" indent="-320040" fontAlgn="auto">
              <a:spcBef>
                <a:spcPts val="0"/>
              </a:spcBef>
              <a:spcAft>
                <a:spcPts val="0"/>
              </a:spcAft>
              <a:buFont typeface="Wingdings 2"/>
              <a:buChar char=""/>
              <a:defRPr/>
            </a:pPr>
            <a:r>
              <a:rPr lang="en-US" dirty="0" smtClean="0"/>
              <a:t>Simulate your flight</a:t>
            </a:r>
          </a:p>
          <a:p>
            <a:pPr marL="438912" indent="-320040" fontAlgn="auto">
              <a:spcBef>
                <a:spcPts val="0"/>
              </a:spcBef>
              <a:spcAft>
                <a:spcPts val="0"/>
              </a:spcAft>
              <a:buFont typeface="Wingdings 2"/>
              <a:buChar char=""/>
              <a:defRPr/>
            </a:pPr>
            <a:r>
              <a:rPr lang="en-US" dirty="0" smtClean="0"/>
              <a:t>Learn your altimeter and programming alternatives</a:t>
            </a:r>
          </a:p>
          <a:p>
            <a:pPr marL="438912" indent="-320040" fontAlgn="auto">
              <a:spcBef>
                <a:spcPts val="0"/>
              </a:spcBef>
              <a:spcAft>
                <a:spcPts val="0"/>
              </a:spcAft>
              <a:buFont typeface="Wingdings 2"/>
              <a:buChar char=""/>
              <a:defRPr/>
            </a:pPr>
            <a:r>
              <a:rPr lang="en-US" dirty="0" smtClean="0"/>
              <a:t>Augment igniters and/or motors</a:t>
            </a:r>
          </a:p>
          <a:p>
            <a:pPr marL="438912" indent="-320040" fontAlgn="auto">
              <a:spcBef>
                <a:spcPts val="0"/>
              </a:spcBef>
              <a:spcAft>
                <a:spcPts val="0"/>
              </a:spcAft>
              <a:buFont typeface="Wingdings 2"/>
              <a:buChar char=""/>
              <a:defRPr/>
            </a:pPr>
            <a:r>
              <a:rPr lang="en-US" dirty="0" smtClean="0"/>
              <a:t>Separate batteries for igniters and altimeters</a:t>
            </a:r>
          </a:p>
        </p:txBody>
      </p:sp>
      <p:sp>
        <p:nvSpPr>
          <p:cNvPr id="5" name="Text Placeholder 4"/>
          <p:cNvSpPr>
            <a:spLocks noGrp="1"/>
          </p:cNvSpPr>
          <p:nvPr>
            <p:ph type="body" sz="quarter" idx="3"/>
          </p:nvPr>
        </p:nvSpPr>
        <p:spPr>
          <a:xfrm>
            <a:off x="4645025" y="1698625"/>
            <a:ext cx="4041775" cy="715963"/>
          </a:xfrm>
        </p:spPr>
        <p:txBody>
          <a:bodyPr rtlCol="0">
            <a:normAutofit/>
          </a:bodyPr>
          <a:lstStyle/>
          <a:p>
            <a:pPr fontAlgn="auto">
              <a:spcBef>
                <a:spcPts val="0"/>
              </a:spcBef>
              <a:spcAft>
                <a:spcPts val="0"/>
              </a:spcAft>
              <a:buFont typeface="Wingdings 2"/>
              <a:buNone/>
              <a:defRPr/>
            </a:pPr>
            <a:r>
              <a:rPr lang="en-US" dirty="0" smtClean="0"/>
              <a:t>Don’ts</a:t>
            </a:r>
            <a:endParaRPr lang="en-US" dirty="0"/>
          </a:p>
        </p:txBody>
      </p:sp>
      <p:sp>
        <p:nvSpPr>
          <p:cNvPr id="36870" name="Content Placeholder 5"/>
          <p:cNvSpPr>
            <a:spLocks noGrp="1"/>
          </p:cNvSpPr>
          <p:nvPr>
            <p:ph sz="quarter" idx="4"/>
          </p:nvPr>
        </p:nvSpPr>
        <p:spPr>
          <a:xfrm>
            <a:off x="4645025" y="2449513"/>
            <a:ext cx="4041775" cy="3951287"/>
          </a:xfrm>
        </p:spPr>
        <p:txBody>
          <a:bodyPr/>
          <a:lstStyle/>
          <a:p>
            <a:r>
              <a:rPr lang="en-US" altLang="en-US" smtClean="0"/>
              <a:t>Use hard starting motors or large core motors</a:t>
            </a:r>
          </a:p>
          <a:p>
            <a:r>
              <a:rPr lang="en-US" altLang="en-US" smtClean="0"/>
              <a:t>Wire igniters/e-matches in series</a:t>
            </a:r>
          </a:p>
          <a:p>
            <a:r>
              <a:rPr lang="en-US" altLang="en-US" smtClean="0"/>
              <a:t>Use high amperage igniters</a:t>
            </a:r>
          </a:p>
          <a:p>
            <a:endParaRPr lang="en-US" altLang="en-US" smtClean="0"/>
          </a:p>
          <a:p>
            <a:endParaRPr lang="en-US" altLang="en-US" smtClean="0"/>
          </a:p>
        </p:txBody>
      </p:sp>
      <p:sp>
        <p:nvSpPr>
          <p:cNvPr id="7" name="Slide Number Placeholder 6"/>
          <p:cNvSpPr>
            <a:spLocks noGrp="1"/>
          </p:cNvSpPr>
          <p:nvPr>
            <p:ph type="sldNum" sz="quarter" idx="12"/>
          </p:nvPr>
        </p:nvSpPr>
        <p:spPr/>
        <p:txBody>
          <a:bodyPr/>
          <a:lstStyle/>
          <a:p>
            <a:pPr>
              <a:defRPr/>
            </a:pPr>
            <a:fld id="{EBA35D0D-EC43-45D9-87FE-F4F592FD7385}" type="slidenum">
              <a:rPr lang="en-US"/>
              <a:pPr>
                <a:defRPr/>
              </a:pPr>
              <a:t>29</a:t>
            </a:fld>
            <a:endParaRPr lang="en-US"/>
          </a:p>
        </p:txBody>
      </p:sp>
      <p:sp>
        <p:nvSpPr>
          <p:cNvPr id="8" name="Footer Placeholder 7"/>
          <p:cNvSpPr>
            <a:spLocks noGrp="1"/>
          </p:cNvSpPr>
          <p:nvPr>
            <p:ph type="ftr" sz="quarter" idx="11"/>
          </p:nvPr>
        </p:nvSpPr>
        <p:spPr/>
        <p:txBody>
          <a:bodyPr/>
          <a:lstStyle/>
          <a:p>
            <a:pPr>
              <a:defRPr/>
            </a:pPr>
            <a:r>
              <a:rPr lang="en-US"/>
              <a:t>© 2012 Off We Go Rocketry, LLC</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251062"/>
          </a:xfrm>
        </p:spPr>
        <p:txBody>
          <a:bodyPr>
            <a:normAutofit fontScale="90000"/>
          </a:bodyPr>
          <a:lstStyle/>
          <a:p>
            <a:pPr fontAlgn="auto">
              <a:spcAft>
                <a:spcPts val="0"/>
              </a:spcAft>
              <a:defRPr/>
            </a:pPr>
            <a:r>
              <a:rPr lang="en-US" dirty="0" smtClean="0">
                <a:solidFill>
                  <a:schemeClr val="accent1">
                    <a:satMod val="150000"/>
                  </a:schemeClr>
                </a:solidFill>
              </a:rPr>
              <a:t>Tripoli Complex Project Safety Code</a:t>
            </a:r>
            <a:endParaRPr lang="en-US" dirty="0">
              <a:solidFill>
                <a:schemeClr val="accent1">
                  <a:satMod val="150000"/>
                </a:schemeClr>
              </a:solidFill>
            </a:endParaRPr>
          </a:p>
        </p:txBody>
      </p:sp>
      <p:sp>
        <p:nvSpPr>
          <p:cNvPr id="4" name="Slide Number Placeholder 3"/>
          <p:cNvSpPr>
            <a:spLocks noGrp="1"/>
          </p:cNvSpPr>
          <p:nvPr>
            <p:ph type="sldNum" sz="quarter" idx="12"/>
          </p:nvPr>
        </p:nvSpPr>
        <p:spPr/>
        <p:txBody>
          <a:bodyPr/>
          <a:lstStyle/>
          <a:p>
            <a:pPr>
              <a:defRPr/>
            </a:pPr>
            <a:fld id="{B05D51CB-9B72-4A0A-B833-D8BA0A782A1D}" type="slidenum">
              <a:rPr lang="en-US"/>
              <a:pPr>
                <a:defRPr/>
              </a:pPr>
              <a:t>3</a:t>
            </a:fld>
            <a:endParaRPr lang="en-US"/>
          </a:p>
        </p:txBody>
      </p:sp>
      <p:sp>
        <p:nvSpPr>
          <p:cNvPr id="6" name="Content Placeholder 5"/>
          <p:cNvSpPr>
            <a:spLocks noGrp="1"/>
          </p:cNvSpPr>
          <p:nvPr>
            <p:ph sz="half" idx="1"/>
          </p:nvPr>
        </p:nvSpPr>
        <p:spPr>
          <a:xfrm>
            <a:off x="457200" y="1773238"/>
            <a:ext cx="8229600" cy="2189162"/>
          </a:xfrm>
        </p:spPr>
        <p:txBody>
          <a:bodyPr rtlCol="0">
            <a:normAutofit fontScale="62500" lnSpcReduction="20000"/>
          </a:bodyPr>
          <a:lstStyle/>
          <a:p>
            <a:pPr marL="633222" indent="-514350" fontAlgn="auto">
              <a:spcBef>
                <a:spcPts val="0"/>
              </a:spcBef>
              <a:spcAft>
                <a:spcPts val="0"/>
              </a:spcAft>
              <a:buFont typeface="+mj-lt"/>
              <a:buAutoNum type="arabicPeriod"/>
              <a:defRPr/>
            </a:pPr>
            <a:r>
              <a:rPr lang="en-US" b="1" dirty="0" smtClean="0"/>
              <a:t>Complex High Power Rocket</a:t>
            </a:r>
            <a:r>
              <a:rPr lang="en-US" dirty="0" smtClean="0"/>
              <a:t>. A high power rocket that is multi-staged or propelled by a cluster of rocket motors intended for simultaneous ignition at launch or in the air.</a:t>
            </a:r>
          </a:p>
          <a:p>
            <a:pPr marL="633222" indent="-514350" fontAlgn="auto">
              <a:spcBef>
                <a:spcPts val="0"/>
              </a:spcBef>
              <a:spcAft>
                <a:spcPts val="0"/>
              </a:spcAft>
              <a:buFont typeface="+mj-lt"/>
              <a:buAutoNum type="arabicPeriod"/>
              <a:defRPr/>
            </a:pPr>
            <a:r>
              <a:rPr lang="en-US" b="1" dirty="0" smtClean="0"/>
              <a:t>Stability. </a:t>
            </a:r>
            <a:r>
              <a:rPr lang="en-US" dirty="0" smtClean="0"/>
              <a:t>A person intending to operate a high power rocket shall determine its stability before flight. This person shall provide documentation of the location of the center of pressure and the center of gravity of the high power rocket to the RSO if the RSO requests same.</a:t>
            </a:r>
          </a:p>
          <a:p>
            <a:pPr marL="633222" indent="-514350" fontAlgn="auto">
              <a:spcBef>
                <a:spcPts val="0"/>
              </a:spcBef>
              <a:spcAft>
                <a:spcPts val="0"/>
              </a:spcAft>
              <a:buFont typeface="+mj-lt"/>
              <a:buAutoNum type="arabicPeriod"/>
              <a:defRPr/>
            </a:pPr>
            <a:r>
              <a:rPr lang="en-US" dirty="0" smtClean="0"/>
              <a:t> A person shall not be closer to the launch of a high power rocket than the applicable minimum safe distance set forth in the </a:t>
            </a:r>
            <a:r>
              <a:rPr lang="en-US" b="1" i="1" dirty="0" smtClean="0"/>
              <a:t>Safe Distance Table</a:t>
            </a:r>
            <a:r>
              <a:rPr lang="en-US" b="1" dirty="0" smtClean="0"/>
              <a:t>.</a:t>
            </a:r>
            <a:endParaRPr lang="en-US" dirty="0" smtClean="0"/>
          </a:p>
          <a:p>
            <a:pPr marL="633222" indent="-514350" fontAlgn="auto">
              <a:spcBef>
                <a:spcPts val="0"/>
              </a:spcBef>
              <a:spcAft>
                <a:spcPts val="0"/>
              </a:spcAft>
              <a:buFont typeface="+mj-lt"/>
              <a:buAutoNum type="arabicPeriod"/>
              <a:defRPr/>
            </a:pPr>
            <a:endParaRPr lang="en-US" dirty="0"/>
          </a:p>
        </p:txBody>
      </p:sp>
      <p:sp>
        <p:nvSpPr>
          <p:cNvPr id="8" name="Footer Placeholder 7"/>
          <p:cNvSpPr>
            <a:spLocks noGrp="1"/>
          </p:cNvSpPr>
          <p:nvPr>
            <p:ph type="ftr" sz="quarter" idx="11"/>
          </p:nvPr>
        </p:nvSpPr>
        <p:spPr/>
        <p:txBody>
          <a:bodyPr/>
          <a:lstStyle/>
          <a:p>
            <a:pPr>
              <a:defRPr/>
            </a:pPr>
            <a:r>
              <a:rPr lang="en-US"/>
              <a:t>© 2012 Off We Go Rocketry, LLC</a:t>
            </a:r>
            <a:endParaRPr lang="en-US" dirty="0"/>
          </a:p>
        </p:txBody>
      </p:sp>
      <p:graphicFrame>
        <p:nvGraphicFramePr>
          <p:cNvPr id="3" name="Content Placeholder 2"/>
          <p:cNvGraphicFramePr>
            <a:graphicFrameLocks noGrp="1"/>
          </p:cNvGraphicFramePr>
          <p:nvPr>
            <p:ph sz="half" idx="2"/>
          </p:nvPr>
        </p:nvGraphicFramePr>
        <p:xfrm>
          <a:off x="1143000" y="3894138"/>
          <a:ext cx="7391400" cy="2600322"/>
        </p:xfrm>
        <a:graphic>
          <a:graphicData uri="http://schemas.openxmlformats.org/drawingml/2006/table">
            <a:tbl>
              <a:tblPr firstRow="1" bandRow="1">
                <a:tableStyleId>{5C22544A-7EE6-4342-B048-85BDC9FD1C3A}</a:tableStyleId>
              </a:tblPr>
              <a:tblGrid>
                <a:gridCol w="2100714"/>
                <a:gridCol w="1244867"/>
                <a:gridCol w="2064619"/>
                <a:gridCol w="1981200"/>
              </a:tblGrid>
              <a:tr h="283526">
                <a:tc gridSpan="4">
                  <a:txBody>
                    <a:bodyPr/>
                    <a:lstStyle/>
                    <a:p>
                      <a:r>
                        <a:rPr lang="en-US" sz="1200" dirty="0" smtClean="0">
                          <a:latin typeface="Arial" panose="020B0604020202020204" pitchFamily="34" charset="0"/>
                          <a:cs typeface="Arial" panose="020B0604020202020204" pitchFamily="34" charset="0"/>
                        </a:rPr>
                        <a:t>Minimum Safe Distance Table</a:t>
                      </a:r>
                      <a:endParaRPr lang="en-US" sz="1200" dirty="0">
                        <a:latin typeface="Arial" panose="020B0604020202020204" pitchFamily="34" charset="0"/>
                        <a:cs typeface="Arial" panose="020B0604020202020204" pitchFamily="34" charset="0"/>
                      </a:endParaRPr>
                    </a:p>
                  </a:txBody>
                  <a:tcPr marT="45726" marB="45726"/>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96295">
                <a:tc>
                  <a:txBody>
                    <a:bodyPr/>
                    <a:lstStyle/>
                    <a:p>
                      <a:pPr algn="ctr"/>
                      <a:r>
                        <a:rPr lang="en-US" sz="1000" b="1" dirty="0" smtClean="0">
                          <a:latin typeface="Arial" panose="020B0604020202020204" pitchFamily="34" charset="0"/>
                          <a:cs typeface="Arial" panose="020B0604020202020204" pitchFamily="34" charset="0"/>
                        </a:rPr>
                        <a:t>Installed</a:t>
                      </a:r>
                      <a:r>
                        <a:rPr lang="en-US" sz="1000" b="1" baseline="0"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Total Impulse (N-sec)</a:t>
                      </a:r>
                      <a:endParaRPr lang="en-US" sz="1000" b="1" dirty="0">
                        <a:latin typeface="Arial" panose="020B0604020202020204" pitchFamily="34" charset="0"/>
                        <a:cs typeface="Arial" panose="020B0604020202020204" pitchFamily="34" charset="0"/>
                      </a:endParaRPr>
                    </a:p>
                  </a:txBody>
                  <a:tcPr marT="45726" marB="45726"/>
                </a:tc>
                <a:tc>
                  <a:txBody>
                    <a:bodyPr/>
                    <a:lstStyle/>
                    <a:p>
                      <a:pPr algn="ctr"/>
                      <a:r>
                        <a:rPr lang="en-US" sz="1000" b="1" dirty="0" smtClean="0">
                          <a:latin typeface="Arial" panose="020B0604020202020204" pitchFamily="34" charset="0"/>
                          <a:cs typeface="Arial" panose="020B0604020202020204" pitchFamily="34" charset="0"/>
                        </a:rPr>
                        <a:t>Equivalent Motor</a:t>
                      </a:r>
                      <a:r>
                        <a:rPr lang="en-US" sz="1000" b="1" baseline="0" dirty="0" smtClean="0">
                          <a:latin typeface="Arial" panose="020B0604020202020204" pitchFamily="34" charset="0"/>
                          <a:cs typeface="Arial" panose="020B0604020202020204" pitchFamily="34" charset="0"/>
                        </a:rPr>
                        <a:t> Type</a:t>
                      </a:r>
                      <a:endParaRPr lang="en-US" sz="1000" b="1" dirty="0">
                        <a:latin typeface="Arial" panose="020B0604020202020204" pitchFamily="34" charset="0"/>
                        <a:cs typeface="Arial" panose="020B0604020202020204" pitchFamily="34" charset="0"/>
                      </a:endParaRPr>
                    </a:p>
                  </a:txBody>
                  <a:tcPr marT="45726" marB="45726"/>
                </a:tc>
                <a:tc>
                  <a:txBody>
                    <a:bodyPr/>
                    <a:lstStyle/>
                    <a:p>
                      <a:pPr algn="ctr"/>
                      <a:r>
                        <a:rPr lang="en-US" sz="1000" b="1" dirty="0" smtClean="0">
                          <a:latin typeface="Arial" panose="020B0604020202020204" pitchFamily="34" charset="0"/>
                          <a:cs typeface="Arial" panose="020B0604020202020204" pitchFamily="34" charset="0"/>
                        </a:rPr>
                        <a:t>Minimum Distance</a:t>
                      </a:r>
                      <a:r>
                        <a:rPr lang="en-US" sz="1000" b="1" baseline="0" dirty="0" smtClean="0">
                          <a:latin typeface="Arial" panose="020B0604020202020204" pitchFamily="34" charset="0"/>
                          <a:cs typeface="Arial" panose="020B0604020202020204" pitchFamily="34" charset="0"/>
                        </a:rPr>
                        <a:t> Commercial (feet/meter)</a:t>
                      </a:r>
                      <a:endParaRPr lang="en-US" sz="1000" b="1" dirty="0">
                        <a:latin typeface="Arial" panose="020B0604020202020204" pitchFamily="34" charset="0"/>
                        <a:cs typeface="Arial" panose="020B0604020202020204" pitchFamily="34" charset="0"/>
                      </a:endParaRPr>
                    </a:p>
                  </a:txBody>
                  <a:tcPr marT="45726" marB="45726"/>
                </a:tc>
                <a:tc>
                  <a:txBody>
                    <a:bodyPr/>
                    <a:lstStyle/>
                    <a:p>
                      <a:pPr algn="ctr"/>
                      <a:r>
                        <a:rPr lang="en-US" sz="1000" b="1" dirty="0" smtClean="0">
                          <a:latin typeface="Arial" panose="020B0604020202020204" pitchFamily="34" charset="0"/>
                          <a:cs typeface="Arial" panose="020B0604020202020204" pitchFamily="34" charset="0"/>
                        </a:rPr>
                        <a:t>Minimum Distance Research (feet/meter)</a:t>
                      </a:r>
                      <a:endParaRPr lang="en-US" sz="1000" b="1" dirty="0">
                        <a:latin typeface="Arial" panose="020B0604020202020204" pitchFamily="34" charset="0"/>
                        <a:cs typeface="Arial" panose="020B0604020202020204" pitchFamily="34" charset="0"/>
                      </a:endParaRPr>
                    </a:p>
                  </a:txBody>
                  <a:tcPr marT="45726" marB="45726"/>
                </a:tc>
              </a:tr>
              <a:tr h="213389">
                <a:tc>
                  <a:txBody>
                    <a:bodyPr/>
                    <a:lstStyle/>
                    <a:p>
                      <a:pPr algn="ctr"/>
                      <a:r>
                        <a:rPr lang="en-US" sz="800" dirty="0" smtClean="0">
                          <a:latin typeface="Arial" panose="020B0604020202020204" pitchFamily="34" charset="0"/>
                          <a:cs typeface="Arial" panose="020B0604020202020204" pitchFamily="34" charset="0"/>
                        </a:rPr>
                        <a:t>160.01 – 320.00</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H</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200/61</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250/76</a:t>
                      </a:r>
                      <a:endParaRPr lang="en-US" sz="800" dirty="0">
                        <a:latin typeface="Arial" panose="020B0604020202020204" pitchFamily="34" charset="0"/>
                        <a:cs typeface="Arial" panose="020B0604020202020204" pitchFamily="34" charset="0"/>
                      </a:endParaRPr>
                    </a:p>
                  </a:txBody>
                  <a:tcPr marT="45726" marB="45726"/>
                </a:tc>
              </a:tr>
              <a:tr h="213389">
                <a:tc>
                  <a:txBody>
                    <a:bodyPr/>
                    <a:lstStyle/>
                    <a:p>
                      <a:pPr algn="ctr"/>
                      <a:r>
                        <a:rPr lang="en-US" sz="800" dirty="0" smtClean="0">
                          <a:latin typeface="Arial" panose="020B0604020202020204" pitchFamily="34" charset="0"/>
                          <a:cs typeface="Arial" panose="020B0604020202020204" pitchFamily="34" charset="0"/>
                        </a:rPr>
                        <a:t>320.01 – 640.00</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I</a:t>
                      </a:r>
                      <a:endParaRPr lang="en-US" sz="800" dirty="0">
                        <a:latin typeface="Arial" panose="020B0604020202020204" pitchFamily="34" charset="0"/>
                        <a:cs typeface="Arial" panose="020B0604020202020204" pitchFamily="34" charset="0"/>
                      </a:endParaRPr>
                    </a:p>
                  </a:txBody>
                  <a:tcPr marT="45726" marB="4572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200/61</a:t>
                      </a:r>
                    </a:p>
                  </a:txBody>
                  <a:tcPr marT="45726" marB="45726"/>
                </a:tc>
                <a:tc>
                  <a:txBody>
                    <a:bodyPr/>
                    <a:lstStyle/>
                    <a:p>
                      <a:pPr algn="ctr"/>
                      <a:r>
                        <a:rPr lang="en-US" sz="800" dirty="0" smtClean="0">
                          <a:latin typeface="Arial" panose="020B0604020202020204" pitchFamily="34" charset="0"/>
                          <a:cs typeface="Arial" panose="020B0604020202020204" pitchFamily="34" charset="0"/>
                        </a:rPr>
                        <a:t>250/76</a:t>
                      </a:r>
                      <a:endParaRPr lang="en-US" sz="800" dirty="0">
                        <a:latin typeface="Arial" panose="020B0604020202020204" pitchFamily="34" charset="0"/>
                        <a:cs typeface="Arial" panose="020B0604020202020204" pitchFamily="34" charset="0"/>
                      </a:endParaRPr>
                    </a:p>
                  </a:txBody>
                  <a:tcPr marT="45726" marB="45726"/>
                </a:tc>
              </a:tr>
              <a:tr h="213389">
                <a:tc>
                  <a:txBody>
                    <a:bodyPr/>
                    <a:lstStyle/>
                    <a:p>
                      <a:pPr algn="ctr"/>
                      <a:r>
                        <a:rPr lang="en-US" sz="800" dirty="0" smtClean="0">
                          <a:latin typeface="Arial" panose="020B0604020202020204" pitchFamily="34" charset="0"/>
                          <a:cs typeface="Arial" panose="020B0604020202020204" pitchFamily="34" charset="0"/>
                        </a:rPr>
                        <a:t>640.01 – 1,280.00</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J</a:t>
                      </a:r>
                      <a:endParaRPr lang="en-US" sz="800" dirty="0">
                        <a:latin typeface="Arial" panose="020B0604020202020204" pitchFamily="34" charset="0"/>
                        <a:cs typeface="Arial" panose="020B0604020202020204" pitchFamily="34" charset="0"/>
                      </a:endParaRPr>
                    </a:p>
                  </a:txBody>
                  <a:tcPr marT="45726" marB="4572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200/61</a:t>
                      </a:r>
                    </a:p>
                  </a:txBody>
                  <a:tcPr marT="45726" marB="45726"/>
                </a:tc>
                <a:tc>
                  <a:txBody>
                    <a:bodyPr/>
                    <a:lstStyle/>
                    <a:p>
                      <a:pPr algn="ctr"/>
                      <a:r>
                        <a:rPr lang="en-US" sz="800" dirty="0" smtClean="0">
                          <a:latin typeface="Arial" panose="020B0604020202020204" pitchFamily="34" charset="0"/>
                          <a:cs typeface="Arial" panose="020B0604020202020204" pitchFamily="34" charset="0"/>
                        </a:rPr>
                        <a:t>250/76</a:t>
                      </a:r>
                      <a:endParaRPr lang="en-US" sz="800" dirty="0">
                        <a:latin typeface="Arial" panose="020B0604020202020204" pitchFamily="34" charset="0"/>
                        <a:cs typeface="Arial" panose="020B0604020202020204" pitchFamily="34" charset="0"/>
                      </a:endParaRPr>
                    </a:p>
                  </a:txBody>
                  <a:tcPr marT="45726" marB="45726"/>
                </a:tc>
              </a:tr>
              <a:tr h="213389">
                <a:tc>
                  <a:txBody>
                    <a:bodyPr/>
                    <a:lstStyle/>
                    <a:p>
                      <a:pPr algn="ctr"/>
                      <a:r>
                        <a:rPr lang="en-US" sz="800" dirty="0" smtClean="0">
                          <a:latin typeface="Arial" panose="020B0604020202020204" pitchFamily="34" charset="0"/>
                          <a:cs typeface="Arial" panose="020B0604020202020204" pitchFamily="34" charset="0"/>
                        </a:rPr>
                        <a:t>1,280.01 – 2,560.00</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K</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300/91</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350/96</a:t>
                      </a:r>
                      <a:endParaRPr lang="en-US" sz="800" dirty="0">
                        <a:latin typeface="Arial" panose="020B0604020202020204" pitchFamily="34" charset="0"/>
                        <a:cs typeface="Arial" panose="020B0604020202020204" pitchFamily="34" charset="0"/>
                      </a:endParaRPr>
                    </a:p>
                  </a:txBody>
                  <a:tcPr marT="45726" marB="45726"/>
                </a:tc>
              </a:tr>
              <a:tr h="213389">
                <a:tc>
                  <a:txBody>
                    <a:bodyPr/>
                    <a:lstStyle/>
                    <a:p>
                      <a:pPr algn="ctr"/>
                      <a:r>
                        <a:rPr lang="en-US" sz="800" dirty="0" smtClean="0">
                          <a:latin typeface="Arial" panose="020B0604020202020204" pitchFamily="34" charset="0"/>
                          <a:cs typeface="Arial" panose="020B0604020202020204" pitchFamily="34" charset="0"/>
                        </a:rPr>
                        <a:t>2,560.01 – 5,120.00</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L</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500/152</a:t>
                      </a:r>
                      <a:endParaRPr lang="en-US" sz="800" dirty="0">
                        <a:latin typeface="Arial" panose="020B0604020202020204" pitchFamily="34" charset="0"/>
                        <a:cs typeface="Arial" panose="020B0604020202020204" pitchFamily="34" charset="0"/>
                      </a:endParaRPr>
                    </a:p>
                  </a:txBody>
                  <a:tcPr marT="45726" marB="4572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500/152</a:t>
                      </a:r>
                    </a:p>
                  </a:txBody>
                  <a:tcPr marT="45726" marB="45726"/>
                </a:tc>
              </a:tr>
              <a:tr h="213389">
                <a:tc>
                  <a:txBody>
                    <a:bodyPr/>
                    <a:lstStyle/>
                    <a:p>
                      <a:pPr algn="ctr"/>
                      <a:r>
                        <a:rPr lang="en-US" sz="800" dirty="0" smtClean="0">
                          <a:latin typeface="Arial" panose="020B0604020202020204" pitchFamily="34" charset="0"/>
                          <a:cs typeface="Arial" panose="020B0604020202020204" pitchFamily="34" charset="0"/>
                        </a:rPr>
                        <a:t>5,120.01 – 10,240.00</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M</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1,000/305</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1,000/305</a:t>
                      </a:r>
                      <a:endParaRPr lang="en-US" sz="800" dirty="0">
                        <a:latin typeface="Arial" panose="020B0604020202020204" pitchFamily="34" charset="0"/>
                        <a:cs typeface="Arial" panose="020B0604020202020204" pitchFamily="34" charset="0"/>
                      </a:endParaRPr>
                    </a:p>
                  </a:txBody>
                  <a:tcPr marT="45726" marB="45726"/>
                </a:tc>
              </a:tr>
              <a:tr h="213389">
                <a:tc>
                  <a:txBody>
                    <a:bodyPr/>
                    <a:lstStyle/>
                    <a:p>
                      <a:pPr algn="ctr"/>
                      <a:r>
                        <a:rPr lang="en-US" sz="800" dirty="0" smtClean="0">
                          <a:latin typeface="Arial" panose="020B0604020202020204" pitchFamily="34" charset="0"/>
                          <a:cs typeface="Arial" panose="020B0604020202020204" pitchFamily="34" charset="0"/>
                        </a:rPr>
                        <a:t>10,240.01 – 20,480.00</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N</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1,500/457</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1,500/457</a:t>
                      </a:r>
                      <a:endParaRPr lang="en-US" sz="800" dirty="0">
                        <a:latin typeface="Arial" panose="020B0604020202020204" pitchFamily="34" charset="0"/>
                        <a:cs typeface="Arial" panose="020B0604020202020204" pitchFamily="34" charset="0"/>
                      </a:endParaRPr>
                    </a:p>
                  </a:txBody>
                  <a:tcPr marT="45726" marB="45726"/>
                </a:tc>
              </a:tr>
              <a:tr h="213389">
                <a:tc>
                  <a:txBody>
                    <a:bodyPr/>
                    <a:lstStyle/>
                    <a:p>
                      <a:pPr algn="ctr"/>
                      <a:r>
                        <a:rPr lang="en-US" sz="800" dirty="0" smtClean="0">
                          <a:latin typeface="Arial" panose="020B0604020202020204" pitchFamily="34" charset="0"/>
                          <a:cs typeface="Arial" panose="020B0604020202020204" pitchFamily="34" charset="0"/>
                        </a:rPr>
                        <a:t>20,480.01</a:t>
                      </a:r>
                      <a:r>
                        <a:rPr lang="en-US" sz="800" baseline="0" dirty="0" smtClean="0">
                          <a:latin typeface="Arial" panose="020B0604020202020204" pitchFamily="34" charset="0"/>
                          <a:cs typeface="Arial" panose="020B0604020202020204" pitchFamily="34" charset="0"/>
                        </a:rPr>
                        <a:t> – 40,960.00</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O</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2,000/610</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2,000/610</a:t>
                      </a:r>
                      <a:endParaRPr lang="en-US" sz="800" dirty="0">
                        <a:latin typeface="Arial" panose="020B0604020202020204" pitchFamily="34" charset="0"/>
                        <a:cs typeface="Arial" panose="020B0604020202020204" pitchFamily="34" charset="0"/>
                      </a:endParaRPr>
                    </a:p>
                  </a:txBody>
                  <a:tcPr marT="45726" marB="45726"/>
                </a:tc>
              </a:tr>
              <a:tr h="213389">
                <a:tc>
                  <a:txBody>
                    <a:bodyPr/>
                    <a:lstStyle/>
                    <a:p>
                      <a:pPr algn="ctr"/>
                      <a:r>
                        <a:rPr lang="en-US" sz="800" dirty="0" smtClean="0">
                          <a:latin typeface="Arial" panose="020B0604020202020204" pitchFamily="34" charset="0"/>
                          <a:cs typeface="Arial" panose="020B0604020202020204" pitchFamily="34" charset="0"/>
                        </a:rPr>
                        <a:t>40,960.01 – 890,000.00</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P-T</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N/A</a:t>
                      </a:r>
                      <a:endParaRPr lang="en-US" sz="800" dirty="0">
                        <a:latin typeface="Arial" panose="020B0604020202020204" pitchFamily="34" charset="0"/>
                        <a:cs typeface="Arial" panose="020B0604020202020204" pitchFamily="34" charset="0"/>
                      </a:endParaRPr>
                    </a:p>
                  </a:txBody>
                  <a:tcPr marT="45726" marB="45726"/>
                </a:tc>
                <a:tc>
                  <a:txBody>
                    <a:bodyPr/>
                    <a:lstStyle/>
                    <a:p>
                      <a:pPr algn="ctr"/>
                      <a:r>
                        <a:rPr lang="en-US" sz="800" dirty="0" smtClean="0">
                          <a:latin typeface="Arial" panose="020B0604020202020204" pitchFamily="34" charset="0"/>
                          <a:cs typeface="Arial" panose="020B0604020202020204" pitchFamily="34" charset="0"/>
                        </a:rPr>
                        <a:t>2,500/762</a:t>
                      </a:r>
                      <a:endParaRPr lang="en-US" sz="800" dirty="0">
                        <a:latin typeface="Arial" panose="020B0604020202020204" pitchFamily="34" charset="0"/>
                        <a:cs typeface="Arial" panose="020B0604020202020204" pitchFamily="34" charset="0"/>
                      </a:endParaRPr>
                    </a:p>
                  </a:txBody>
                  <a:tcPr marT="45726" marB="45726"/>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Summary</a:t>
            </a:r>
            <a:endParaRPr lang="en-US" dirty="0">
              <a:solidFill>
                <a:schemeClr val="accent1">
                  <a:satMod val="150000"/>
                </a:schemeClr>
              </a:solidFill>
            </a:endParaRPr>
          </a:p>
        </p:txBody>
      </p:sp>
      <p:sp>
        <p:nvSpPr>
          <p:cNvPr id="37891" name="Content Placeholder 7"/>
          <p:cNvSpPr>
            <a:spLocks noGrp="1"/>
          </p:cNvSpPr>
          <p:nvPr>
            <p:ph idx="1"/>
          </p:nvPr>
        </p:nvSpPr>
        <p:spPr/>
        <p:txBody>
          <a:bodyPr/>
          <a:lstStyle/>
          <a:p>
            <a:r>
              <a:rPr lang="en-US" altLang="en-US" smtClean="0"/>
              <a:t>Many aspects of Air Starting and Staging are similar</a:t>
            </a:r>
          </a:p>
          <a:p>
            <a:pPr lvl="1"/>
            <a:r>
              <a:rPr lang="en-US" altLang="en-US" smtClean="0"/>
              <a:t>Altimeter selection &amp; programming</a:t>
            </a:r>
          </a:p>
          <a:p>
            <a:pPr lvl="1"/>
            <a:r>
              <a:rPr lang="en-US" altLang="en-US" smtClean="0"/>
              <a:t>Some design elements</a:t>
            </a:r>
          </a:p>
          <a:p>
            <a:pPr lvl="1"/>
            <a:r>
              <a:rPr lang="en-US" altLang="en-US" smtClean="0"/>
              <a:t>Motor and igniter preparation</a:t>
            </a:r>
          </a:p>
          <a:p>
            <a:r>
              <a:rPr lang="en-US" altLang="en-US" smtClean="0"/>
              <a:t>Clustering, Air Starting &amp; Staging provide new construction, electronics, and motor challenges at your current certification level</a:t>
            </a:r>
          </a:p>
          <a:p>
            <a:pPr lvl="1"/>
            <a:r>
              <a:rPr lang="en-US" altLang="en-US" smtClean="0"/>
              <a:t>Combine all three for even greater challenges</a:t>
            </a:r>
          </a:p>
        </p:txBody>
      </p:sp>
      <p:sp>
        <p:nvSpPr>
          <p:cNvPr id="7" name="Slide Number Placeholder 6"/>
          <p:cNvSpPr>
            <a:spLocks noGrp="1"/>
          </p:cNvSpPr>
          <p:nvPr>
            <p:ph type="sldNum" sz="quarter" idx="12"/>
          </p:nvPr>
        </p:nvSpPr>
        <p:spPr/>
        <p:txBody>
          <a:bodyPr/>
          <a:lstStyle/>
          <a:p>
            <a:pPr>
              <a:defRPr/>
            </a:pPr>
            <a:fld id="{2311F4DF-E9C0-4037-96D9-687E8147146E}" type="slidenum">
              <a:rPr lang="en-US"/>
              <a:pPr>
                <a:defRPr/>
              </a:pPr>
              <a:t>30</a:t>
            </a:fld>
            <a:endParaRPr lang="en-US"/>
          </a:p>
        </p:txBody>
      </p:sp>
      <p:sp>
        <p:nvSpPr>
          <p:cNvPr id="5" name="Footer Placeholder 4"/>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General Technical Considerations</a:t>
            </a:r>
            <a:endParaRPr lang="en-US" dirty="0">
              <a:solidFill>
                <a:schemeClr val="accent1">
                  <a:satMod val="150000"/>
                </a:schemeClr>
              </a:solidFill>
            </a:endParaRPr>
          </a:p>
        </p:txBody>
      </p:sp>
      <p:sp>
        <p:nvSpPr>
          <p:cNvPr id="6" name="Content Placeholder 5"/>
          <p:cNvSpPr>
            <a:spLocks noGrp="1"/>
          </p:cNvSpPr>
          <p:nvPr>
            <p:ph idx="1"/>
          </p:nvPr>
        </p:nvSpPr>
        <p:spPr/>
        <p:txBody>
          <a:bodyPr rtlCol="0">
            <a:normAutofit lnSpcReduction="10000"/>
          </a:bodyPr>
          <a:lstStyle/>
          <a:p>
            <a:pPr marL="438912" indent="-320040" fontAlgn="auto">
              <a:spcBef>
                <a:spcPts val="0"/>
              </a:spcBef>
              <a:spcAft>
                <a:spcPts val="0"/>
              </a:spcAft>
              <a:buFont typeface="Wingdings 2"/>
              <a:buChar char=""/>
              <a:defRPr/>
            </a:pPr>
            <a:r>
              <a:rPr lang="en-US" dirty="0" smtClean="0"/>
              <a:t>Motor Selection (Air Start, Cluster or Multi Stage)</a:t>
            </a:r>
          </a:p>
          <a:p>
            <a:pPr marL="731520" lvl="1" indent="-274320" fontAlgn="auto">
              <a:spcAft>
                <a:spcPts val="0"/>
              </a:spcAft>
              <a:buFont typeface="Wingdings"/>
              <a:buChar char=""/>
              <a:defRPr/>
            </a:pPr>
            <a:r>
              <a:rPr lang="en-US" dirty="0" smtClean="0"/>
              <a:t>Propellant Type</a:t>
            </a:r>
          </a:p>
          <a:p>
            <a:pPr marL="996696" lvl="2" fontAlgn="auto">
              <a:spcAft>
                <a:spcPts val="0"/>
              </a:spcAft>
              <a:buClr>
                <a:schemeClr val="accent3"/>
              </a:buClr>
              <a:buFont typeface="Arial"/>
              <a:buChar char="▪"/>
              <a:defRPr/>
            </a:pPr>
            <a:r>
              <a:rPr lang="en-US" dirty="0" smtClean="0"/>
              <a:t>Avoid Hard Starting Motors (e.g. Greens)!</a:t>
            </a:r>
          </a:p>
          <a:p>
            <a:pPr marL="996696" lvl="2" fontAlgn="auto">
              <a:spcAft>
                <a:spcPts val="0"/>
              </a:spcAft>
              <a:buClr>
                <a:schemeClr val="accent3"/>
              </a:buClr>
              <a:buFont typeface="Arial"/>
              <a:buChar char="▪"/>
              <a:defRPr/>
            </a:pPr>
            <a:r>
              <a:rPr lang="en-US" dirty="0" smtClean="0"/>
              <a:t>AeroTech</a:t>
            </a:r>
          </a:p>
          <a:p>
            <a:pPr marL="1216152" lvl="3" indent="-182880" fontAlgn="auto">
              <a:spcAft>
                <a:spcPts val="0"/>
              </a:spcAft>
              <a:buClr>
                <a:schemeClr val="accent4"/>
              </a:buClr>
              <a:buFont typeface="Arial"/>
              <a:buChar char="▪"/>
              <a:defRPr/>
            </a:pPr>
            <a:r>
              <a:rPr lang="en-US" dirty="0" smtClean="0"/>
              <a:t>Blue Thunder</a:t>
            </a:r>
          </a:p>
          <a:p>
            <a:pPr marL="1216152" lvl="3" indent="-182880" fontAlgn="auto">
              <a:spcAft>
                <a:spcPts val="0"/>
              </a:spcAft>
              <a:buClr>
                <a:schemeClr val="accent4"/>
              </a:buClr>
              <a:buFont typeface="Arial"/>
              <a:buChar char="▪"/>
              <a:defRPr/>
            </a:pPr>
            <a:r>
              <a:rPr lang="en-US" dirty="0" smtClean="0"/>
              <a:t>White Lightning</a:t>
            </a:r>
          </a:p>
          <a:p>
            <a:pPr marL="996696" lvl="2" fontAlgn="auto">
              <a:spcAft>
                <a:spcPts val="0"/>
              </a:spcAft>
              <a:buClr>
                <a:schemeClr val="accent3"/>
              </a:buClr>
              <a:buFont typeface="Arial"/>
              <a:buChar char="▪"/>
              <a:defRPr/>
            </a:pPr>
            <a:r>
              <a:rPr lang="en-US" dirty="0" smtClean="0"/>
              <a:t>Cesaroni</a:t>
            </a:r>
          </a:p>
          <a:p>
            <a:pPr marL="1216152" lvl="3" indent="-182880" fontAlgn="auto">
              <a:spcAft>
                <a:spcPts val="0"/>
              </a:spcAft>
              <a:buClr>
                <a:schemeClr val="accent4"/>
              </a:buClr>
              <a:buFont typeface="Arial"/>
              <a:buChar char="▪"/>
              <a:defRPr/>
            </a:pPr>
            <a:r>
              <a:rPr lang="en-US" dirty="0" smtClean="0"/>
              <a:t>Black pellet design permits use of all propellant types (</a:t>
            </a:r>
            <a:r>
              <a:rPr lang="en-US" dirty="0" smtClean="0">
                <a:sym typeface="Symbol"/>
              </a:rPr>
              <a:t></a:t>
            </a:r>
            <a:r>
              <a:rPr lang="en-US" dirty="0" smtClean="0"/>
              <a:t>54mm)</a:t>
            </a:r>
          </a:p>
          <a:p>
            <a:pPr marL="731520" lvl="1" indent="-274320" fontAlgn="auto">
              <a:spcAft>
                <a:spcPts val="0"/>
              </a:spcAft>
              <a:buFont typeface="Wingdings"/>
              <a:buChar char=""/>
              <a:defRPr/>
            </a:pPr>
            <a:r>
              <a:rPr lang="en-US" dirty="0" smtClean="0"/>
              <a:t>Core Size</a:t>
            </a:r>
          </a:p>
          <a:p>
            <a:pPr marL="996696" lvl="2" fontAlgn="auto">
              <a:spcAft>
                <a:spcPts val="0"/>
              </a:spcAft>
              <a:buClr>
                <a:schemeClr val="accent3"/>
              </a:buClr>
              <a:buFont typeface="Arial"/>
              <a:buChar char="▪"/>
              <a:defRPr/>
            </a:pPr>
            <a:r>
              <a:rPr lang="en-US" dirty="0" smtClean="0"/>
              <a:t>Smaller is Better (e.g. usually implies easier starting)</a:t>
            </a:r>
          </a:p>
        </p:txBody>
      </p:sp>
      <p:sp>
        <p:nvSpPr>
          <p:cNvPr id="4" name="Slide Number Placeholder 3"/>
          <p:cNvSpPr>
            <a:spLocks noGrp="1"/>
          </p:cNvSpPr>
          <p:nvPr>
            <p:ph type="sldNum" sz="quarter" idx="12"/>
          </p:nvPr>
        </p:nvSpPr>
        <p:spPr/>
        <p:txBody>
          <a:bodyPr/>
          <a:lstStyle/>
          <a:p>
            <a:pPr>
              <a:defRPr/>
            </a:pPr>
            <a:fld id="{9DB6BDE9-E1B2-47F6-80CC-5B542DBDAE11}" type="slidenum">
              <a:rPr lang="en-US"/>
              <a:pPr>
                <a:defRPr/>
              </a:pPr>
              <a:t>4</a:t>
            </a:fld>
            <a:endParaRPr lang="en-US"/>
          </a:p>
        </p:txBody>
      </p:sp>
      <p:sp>
        <p:nvSpPr>
          <p:cNvPr id="7" name="Footer Placeholder 6"/>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General Technical Considerations</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fontScale="85000" lnSpcReduction="20000"/>
          </a:bodyPr>
          <a:lstStyle/>
          <a:p>
            <a:pPr marL="438912" indent="-320040" fontAlgn="auto">
              <a:spcBef>
                <a:spcPts val="0"/>
              </a:spcBef>
              <a:spcAft>
                <a:spcPts val="0"/>
              </a:spcAft>
              <a:buFont typeface="Wingdings 2"/>
              <a:buChar char=""/>
              <a:defRPr/>
            </a:pPr>
            <a:r>
              <a:rPr lang="en-US" dirty="0" smtClean="0"/>
              <a:t>Igniter/E-Match Selection &amp; Wiring (Air Start or Multi Stage)</a:t>
            </a:r>
          </a:p>
          <a:p>
            <a:pPr marL="996696" lvl="2" fontAlgn="auto">
              <a:spcAft>
                <a:spcPts val="0"/>
              </a:spcAft>
              <a:buClr>
                <a:schemeClr val="accent3"/>
              </a:buClr>
              <a:buFont typeface="Arial"/>
              <a:buChar char="▪"/>
              <a:defRPr/>
            </a:pPr>
            <a:r>
              <a:rPr lang="en-US" dirty="0" smtClean="0"/>
              <a:t>Low Amp, High Temp &amp; Large Gas Production Igniters (E=IR)</a:t>
            </a:r>
          </a:p>
          <a:p>
            <a:pPr marL="1216152" lvl="3" indent="-182880" fontAlgn="auto">
              <a:spcAft>
                <a:spcPts val="0"/>
              </a:spcAft>
              <a:buClr>
                <a:schemeClr val="accent4"/>
              </a:buClr>
              <a:buFont typeface="Arial"/>
              <a:buChar char="▪"/>
              <a:defRPr/>
            </a:pPr>
            <a:r>
              <a:rPr lang="en-US" dirty="0" smtClean="0"/>
              <a:t>Commercially made: 1) </a:t>
            </a:r>
            <a:r>
              <a:rPr lang="en-US" dirty="0" err="1" smtClean="0"/>
              <a:t>Oxral</a:t>
            </a:r>
            <a:r>
              <a:rPr lang="en-US" dirty="0" smtClean="0"/>
              <a:t> (5A), 2) J-</a:t>
            </a:r>
            <a:r>
              <a:rPr lang="en-US" dirty="0" err="1" smtClean="0"/>
              <a:t>Tek</a:t>
            </a:r>
            <a:r>
              <a:rPr lang="en-US" dirty="0" smtClean="0"/>
              <a:t> (9A - calculated)</a:t>
            </a:r>
          </a:p>
          <a:p>
            <a:pPr marL="1216152" lvl="3" indent="-182880" fontAlgn="auto">
              <a:spcAft>
                <a:spcPts val="0"/>
              </a:spcAft>
              <a:buClr>
                <a:schemeClr val="accent4"/>
              </a:buClr>
              <a:buFont typeface="Arial"/>
              <a:buChar char="▪"/>
              <a:defRPr/>
            </a:pPr>
            <a:r>
              <a:rPr lang="en-US" dirty="0" smtClean="0"/>
              <a:t>Commercial kits: 1) </a:t>
            </a:r>
            <a:r>
              <a:rPr lang="en-US" dirty="0" err="1" smtClean="0"/>
              <a:t>Firestar</a:t>
            </a:r>
            <a:r>
              <a:rPr lang="en-US" dirty="0" smtClean="0"/>
              <a:t> (8.64A), 2) </a:t>
            </a:r>
            <a:r>
              <a:rPr lang="en-US" dirty="0" err="1" smtClean="0"/>
              <a:t>Magnelite</a:t>
            </a:r>
            <a:r>
              <a:rPr lang="en-US" dirty="0" smtClean="0"/>
              <a:t> (11.25A)</a:t>
            </a:r>
          </a:p>
          <a:p>
            <a:pPr marL="996696" lvl="2" fontAlgn="auto">
              <a:spcAft>
                <a:spcPts val="0"/>
              </a:spcAft>
              <a:buClr>
                <a:schemeClr val="accent3"/>
              </a:buClr>
              <a:buFont typeface="Arial"/>
              <a:buChar char="▪"/>
              <a:defRPr/>
            </a:pPr>
            <a:r>
              <a:rPr lang="en-US" dirty="0" smtClean="0"/>
              <a:t>Battery Requirements</a:t>
            </a:r>
          </a:p>
          <a:p>
            <a:pPr marL="1216152" lvl="3" indent="-182880" fontAlgn="auto">
              <a:spcAft>
                <a:spcPts val="0"/>
              </a:spcAft>
              <a:buClr>
                <a:schemeClr val="accent4"/>
              </a:buClr>
              <a:buFont typeface="Arial"/>
              <a:buChar char="▪"/>
              <a:defRPr/>
            </a:pPr>
            <a:r>
              <a:rPr lang="en-US" dirty="0" smtClean="0"/>
              <a:t>Igniter battery separate from altimeter</a:t>
            </a:r>
          </a:p>
          <a:p>
            <a:pPr marL="1216152" lvl="3" indent="-182880" fontAlgn="auto">
              <a:spcAft>
                <a:spcPts val="0"/>
              </a:spcAft>
              <a:buClr>
                <a:schemeClr val="accent4"/>
              </a:buClr>
              <a:buFont typeface="Arial"/>
              <a:buChar char="▪"/>
              <a:defRPr/>
            </a:pPr>
            <a:r>
              <a:rPr lang="en-US" dirty="0" smtClean="0"/>
              <a:t>Wire igniter batteries in parallel</a:t>
            </a:r>
          </a:p>
          <a:p>
            <a:pPr marL="996696" lvl="2" fontAlgn="auto">
              <a:spcAft>
                <a:spcPts val="0"/>
              </a:spcAft>
              <a:buClr>
                <a:schemeClr val="accent3"/>
              </a:buClr>
              <a:buFont typeface="Arial"/>
              <a:buChar char="▪"/>
              <a:defRPr/>
            </a:pPr>
            <a:r>
              <a:rPr lang="en-US" dirty="0" smtClean="0"/>
              <a:t>Ignition</a:t>
            </a:r>
          </a:p>
          <a:p>
            <a:pPr marL="1216152" lvl="3" indent="-182880" fontAlgn="auto">
              <a:spcAft>
                <a:spcPts val="0"/>
              </a:spcAft>
              <a:buClr>
                <a:schemeClr val="accent4"/>
              </a:buClr>
              <a:buFont typeface="Arial"/>
              <a:buChar char="▪"/>
              <a:defRPr/>
            </a:pPr>
            <a:r>
              <a:rPr lang="en-US" dirty="0" smtClean="0"/>
              <a:t>Support - Wood dowel/Plastic tube/Thread</a:t>
            </a:r>
          </a:p>
          <a:p>
            <a:pPr marL="1216152" lvl="3" indent="-182880" fontAlgn="auto">
              <a:spcAft>
                <a:spcPts val="0"/>
              </a:spcAft>
              <a:buClr>
                <a:schemeClr val="accent4"/>
              </a:buClr>
              <a:buFont typeface="Arial"/>
              <a:buChar char="▪"/>
              <a:defRPr/>
            </a:pPr>
            <a:r>
              <a:rPr lang="en-US" dirty="0" smtClean="0"/>
              <a:t>Roughing Core/</a:t>
            </a:r>
            <a:r>
              <a:rPr lang="en-US" dirty="0" err="1" smtClean="0"/>
              <a:t>Pyrogen</a:t>
            </a:r>
            <a:r>
              <a:rPr lang="en-US" dirty="0" smtClean="0"/>
              <a:t> Coat/Propellant Slivers</a:t>
            </a:r>
          </a:p>
          <a:p>
            <a:pPr marL="1216152" lvl="3" indent="-182880" fontAlgn="auto">
              <a:spcAft>
                <a:spcPts val="0"/>
              </a:spcAft>
              <a:buClr>
                <a:schemeClr val="accent4"/>
              </a:buClr>
              <a:buFont typeface="Arial"/>
              <a:buChar char="▪"/>
              <a:defRPr/>
            </a:pPr>
            <a:r>
              <a:rPr lang="en-US" dirty="0" smtClean="0"/>
              <a:t>Research only – Head End Ignition </a:t>
            </a:r>
          </a:p>
          <a:p>
            <a:pPr marL="996696" lvl="2" fontAlgn="auto">
              <a:spcAft>
                <a:spcPts val="0"/>
              </a:spcAft>
              <a:buClr>
                <a:schemeClr val="accent3"/>
              </a:buClr>
              <a:buFont typeface="Arial"/>
              <a:buChar char="▪"/>
              <a:defRPr/>
            </a:pPr>
            <a:r>
              <a:rPr lang="en-US" dirty="0" smtClean="0"/>
              <a:t>Premature Ignition</a:t>
            </a:r>
          </a:p>
          <a:p>
            <a:pPr marL="1216152" lvl="3" indent="-182880" fontAlgn="auto">
              <a:spcAft>
                <a:spcPts val="0"/>
              </a:spcAft>
              <a:buClr>
                <a:schemeClr val="accent4"/>
              </a:buClr>
              <a:buFont typeface="Arial"/>
              <a:buChar char="▪"/>
              <a:defRPr/>
            </a:pPr>
            <a:r>
              <a:rPr lang="en-US" dirty="0" smtClean="0"/>
              <a:t>Battery Reversal</a:t>
            </a:r>
          </a:p>
          <a:p>
            <a:pPr marL="1216152" lvl="3" indent="-182880" fontAlgn="auto">
              <a:spcAft>
                <a:spcPts val="0"/>
              </a:spcAft>
              <a:buClr>
                <a:schemeClr val="accent4"/>
              </a:buClr>
              <a:buFont typeface="Arial"/>
              <a:buChar char="▪"/>
              <a:defRPr/>
            </a:pPr>
            <a:r>
              <a:rPr lang="en-US" dirty="0" smtClean="0"/>
              <a:t>RF Transmissions</a:t>
            </a:r>
          </a:p>
          <a:p>
            <a:pPr marL="1216152" lvl="3" indent="-182880" fontAlgn="auto">
              <a:spcAft>
                <a:spcPts val="0"/>
              </a:spcAft>
              <a:buClr>
                <a:schemeClr val="accent4"/>
              </a:buClr>
              <a:buFont typeface="Arial"/>
              <a:buChar char="▪"/>
              <a:defRPr/>
            </a:pPr>
            <a:r>
              <a:rPr lang="en-US" dirty="0" smtClean="0"/>
              <a:t>To shunt or not to shunt</a:t>
            </a:r>
          </a:p>
        </p:txBody>
      </p:sp>
      <p:sp>
        <p:nvSpPr>
          <p:cNvPr id="4" name="Slide Number Placeholder 3"/>
          <p:cNvSpPr>
            <a:spLocks noGrp="1"/>
          </p:cNvSpPr>
          <p:nvPr>
            <p:ph type="sldNum" sz="quarter" idx="12"/>
          </p:nvPr>
        </p:nvSpPr>
        <p:spPr/>
        <p:txBody>
          <a:bodyPr/>
          <a:lstStyle/>
          <a:p>
            <a:pPr>
              <a:defRPr/>
            </a:pPr>
            <a:fld id="{294F94AE-2927-4DB0-9211-69E19C9F7F37}" type="slidenum">
              <a:rPr lang="en-US"/>
              <a:pPr>
                <a:defRPr/>
              </a:pPr>
              <a:t>5</a:t>
            </a:fld>
            <a:endParaRPr lang="en-US"/>
          </a:p>
        </p:txBody>
      </p:sp>
      <p:grpSp>
        <p:nvGrpSpPr>
          <p:cNvPr id="12293" name="Group 14"/>
          <p:cNvGrpSpPr>
            <a:grpSpLocks/>
          </p:cNvGrpSpPr>
          <p:nvPr/>
        </p:nvGrpSpPr>
        <p:grpSpPr bwMode="auto">
          <a:xfrm>
            <a:off x="0" y="2590800"/>
            <a:ext cx="1219200" cy="3192463"/>
            <a:chOff x="0" y="3200400"/>
            <a:chExt cx="1219200" cy="3193197"/>
          </a:xfrm>
        </p:grpSpPr>
        <p:pic>
          <p:nvPicPr>
            <p:cNvPr id="12297" name="Picture 4" descr="http://www.4physics.com/phy_demo/batteries/images/BatteryT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038600"/>
              <a:ext cx="88900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4" descr="http://www.4physics.com/phy_demo/batteries/images/BatteryT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572000"/>
              <a:ext cx="88900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a:xfrm>
              <a:off x="457200" y="4267445"/>
              <a:ext cx="0" cy="12194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2000" y="4267445"/>
              <a:ext cx="0" cy="12194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301" name="TextBox 13"/>
            <p:cNvSpPr txBox="1">
              <a:spLocks noChangeArrowheads="1"/>
            </p:cNvSpPr>
            <p:nvPr/>
          </p:nvSpPr>
          <p:spPr bwMode="auto">
            <a:xfrm>
              <a:off x="0" y="5562600"/>
              <a:ext cx="121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algn="ctr"/>
              <a:r>
                <a:rPr lang="en-US" altLang="en-US" sz="1200">
                  <a:latin typeface="Arial" charset="0"/>
                </a:rPr>
                <a:t>9 Volts</a:t>
              </a:r>
            </a:p>
            <a:p>
              <a:pPr algn="ctr"/>
              <a:r>
                <a:rPr lang="en-US" altLang="en-US" sz="1200">
                  <a:latin typeface="Arial" charset="0"/>
                </a:rPr>
                <a:t>2 x Amperage</a:t>
              </a:r>
            </a:p>
            <a:p>
              <a:pPr algn="ctr"/>
              <a:r>
                <a:rPr lang="en-US" altLang="en-US" sz="1200">
                  <a:latin typeface="Arial" charset="0"/>
                </a:rPr>
                <a:t>(1,160 mAh</a:t>
              </a:r>
            </a:p>
            <a:p>
              <a:pPr algn="ctr"/>
              <a:r>
                <a:rPr lang="en-US" altLang="en-US" sz="1200">
                  <a:latin typeface="Arial" charset="0"/>
                </a:rPr>
                <a:t>for Duracell)</a:t>
              </a:r>
            </a:p>
          </p:txBody>
        </p:sp>
        <p:pic>
          <p:nvPicPr>
            <p:cNvPr id="12302" name="Picture 6" descr="http://media.digikey.com/photos/Keystone%20Elect%20Photos/227.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200400"/>
              <a:ext cx="812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Footer Placeholder 12"/>
          <p:cNvSpPr>
            <a:spLocks noGrp="1"/>
          </p:cNvSpPr>
          <p:nvPr>
            <p:ph type="ftr" sz="quarter" idx="11"/>
          </p:nvPr>
        </p:nvSpPr>
        <p:spPr/>
        <p:txBody>
          <a:bodyPr/>
          <a:lstStyle/>
          <a:p>
            <a:pPr>
              <a:defRPr/>
            </a:pPr>
            <a:r>
              <a:rPr lang="en-US"/>
              <a:t>© 2012 Off We Go Rocketry, LLC</a:t>
            </a:r>
            <a:endParaRPr lang="en-US" dirty="0"/>
          </a:p>
        </p:txBody>
      </p:sp>
      <p:pic>
        <p:nvPicPr>
          <p:cNvPr id="1229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5105400"/>
            <a:ext cx="2143125" cy="1595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loud Callout 4"/>
          <p:cNvSpPr/>
          <p:nvPr/>
        </p:nvSpPr>
        <p:spPr>
          <a:xfrm>
            <a:off x="5867400" y="3429000"/>
            <a:ext cx="3048000" cy="1828800"/>
          </a:xfrm>
          <a:prstGeom prst="cloudCallout">
            <a:avLst>
              <a:gd name="adj1" fmla="val -60153"/>
              <a:gd name="adj2" fmla="val -49608"/>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3" algn="ctr" fontAlgn="auto">
              <a:spcBef>
                <a:spcPts val="0"/>
              </a:spcBef>
              <a:spcAft>
                <a:spcPts val="0"/>
              </a:spcAft>
              <a:defRPr/>
            </a:pPr>
            <a:endParaRPr lang="en-US" dirty="0"/>
          </a:p>
          <a:p>
            <a:pPr marL="0" lvl="3" algn="ctr" fontAlgn="auto">
              <a:spcBef>
                <a:spcPts val="0"/>
              </a:spcBef>
              <a:spcAft>
                <a:spcPts val="0"/>
              </a:spcAft>
              <a:defRPr/>
            </a:pPr>
            <a:r>
              <a:rPr lang="en-US" b="1" i="1" dirty="0"/>
              <a:t>Recommendation: Test on motors in sustainers before Air Starting or Staging</a:t>
            </a:r>
          </a:p>
          <a:p>
            <a:pPr algn="ctr"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Staging</a:t>
            </a:r>
            <a:endParaRPr lang="en-US" dirty="0">
              <a:solidFill>
                <a:schemeClr val="accent1">
                  <a:satMod val="150000"/>
                </a:schemeClr>
              </a:solidFill>
            </a:endParaRPr>
          </a:p>
        </p:txBody>
      </p:sp>
      <p:sp>
        <p:nvSpPr>
          <p:cNvPr id="13315" name="Content Placeholder 2"/>
          <p:cNvSpPr>
            <a:spLocks noGrp="1"/>
          </p:cNvSpPr>
          <p:nvPr>
            <p:ph idx="1"/>
          </p:nvPr>
        </p:nvSpPr>
        <p:spPr/>
        <p:txBody>
          <a:bodyPr/>
          <a:lstStyle/>
          <a:p>
            <a:r>
              <a:rPr lang="en-US" altLang="en-US" smtClean="0"/>
              <a:t>Why?</a:t>
            </a:r>
          </a:p>
          <a:p>
            <a:r>
              <a:rPr lang="en-US" altLang="en-US" smtClean="0"/>
              <a:t>Design Considerations</a:t>
            </a:r>
          </a:p>
          <a:p>
            <a:r>
              <a:rPr lang="en-US" altLang="en-US" smtClean="0"/>
              <a:t>Simulation Techniques</a:t>
            </a:r>
          </a:p>
          <a:p>
            <a:r>
              <a:rPr lang="en-US" altLang="en-US" smtClean="0"/>
              <a:t>Altimeter Requirements &amp; Programming</a:t>
            </a:r>
          </a:p>
          <a:p>
            <a:r>
              <a:rPr lang="en-US" altLang="en-US" smtClean="0"/>
              <a:t>Launch Preparation</a:t>
            </a:r>
          </a:p>
          <a:p>
            <a:endParaRPr lang="en-US" altLang="en-US" smtClean="0"/>
          </a:p>
        </p:txBody>
      </p:sp>
      <p:sp>
        <p:nvSpPr>
          <p:cNvPr id="4" name="Slide Number Placeholder 3"/>
          <p:cNvSpPr>
            <a:spLocks noGrp="1"/>
          </p:cNvSpPr>
          <p:nvPr>
            <p:ph type="sldNum" sz="quarter" idx="12"/>
          </p:nvPr>
        </p:nvSpPr>
        <p:spPr/>
        <p:txBody>
          <a:bodyPr/>
          <a:lstStyle/>
          <a:p>
            <a:pPr>
              <a:defRPr/>
            </a:pPr>
            <a:fld id="{85C1D6D7-B494-478C-95AC-2E83C5D3B628}" type="slidenum">
              <a:rPr lang="en-US"/>
              <a:pPr>
                <a:defRPr/>
              </a:pPr>
              <a:t>6</a:t>
            </a:fld>
            <a:endParaRPr lang="en-US"/>
          </a:p>
        </p:txBody>
      </p:sp>
      <p:sp>
        <p:nvSpPr>
          <p:cNvPr id="5" name="Footer Placeholder 4"/>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Why Stage?</a:t>
            </a:r>
            <a:endParaRPr lang="en-US" dirty="0">
              <a:solidFill>
                <a:schemeClr val="accent1">
                  <a:satMod val="150000"/>
                </a:schemeClr>
              </a:solidFill>
            </a:endParaRPr>
          </a:p>
        </p:txBody>
      </p:sp>
      <p:sp>
        <p:nvSpPr>
          <p:cNvPr id="14339" name="Content Placeholder 2"/>
          <p:cNvSpPr>
            <a:spLocks noGrp="1"/>
          </p:cNvSpPr>
          <p:nvPr>
            <p:ph idx="1"/>
          </p:nvPr>
        </p:nvSpPr>
        <p:spPr/>
        <p:txBody>
          <a:bodyPr/>
          <a:lstStyle/>
          <a:p>
            <a:r>
              <a:rPr lang="en-US" altLang="en-US" smtClean="0"/>
              <a:t>Additional set of challenges at current cert. level</a:t>
            </a:r>
          </a:p>
          <a:p>
            <a:pPr lvl="1"/>
            <a:r>
              <a:rPr lang="en-US" altLang="en-US" smtClean="0"/>
              <a:t>Multiple flight profiles</a:t>
            </a:r>
          </a:p>
          <a:p>
            <a:pPr lvl="1"/>
            <a:r>
              <a:rPr lang="en-US" altLang="en-US" smtClean="0"/>
              <a:t>Multiple deployments</a:t>
            </a:r>
          </a:p>
          <a:p>
            <a:pPr lvl="1"/>
            <a:r>
              <a:rPr lang="en-US" altLang="en-US" smtClean="0"/>
              <a:t>Combined and individual stability profiles</a:t>
            </a:r>
          </a:p>
          <a:p>
            <a:pPr lvl="1"/>
            <a:r>
              <a:rPr lang="en-US" altLang="en-US" smtClean="0"/>
              <a:t>Combination of multiple motor types</a:t>
            </a:r>
          </a:p>
          <a:p>
            <a:pPr lvl="1"/>
            <a:r>
              <a:rPr lang="en-US" altLang="en-US" smtClean="0"/>
              <a:t>Construction challenges</a:t>
            </a:r>
          </a:p>
          <a:p>
            <a:pPr lvl="2"/>
            <a:r>
              <a:rPr lang="en-US" altLang="en-US" smtClean="0"/>
              <a:t>Sustainer/Booster coupling</a:t>
            </a:r>
          </a:p>
          <a:p>
            <a:pPr lvl="2"/>
            <a:r>
              <a:rPr lang="en-US" altLang="en-US" smtClean="0"/>
              <a:t>Electronics driven ignition</a:t>
            </a:r>
          </a:p>
        </p:txBody>
      </p:sp>
      <p:sp>
        <p:nvSpPr>
          <p:cNvPr id="4" name="Slide Number Placeholder 3"/>
          <p:cNvSpPr>
            <a:spLocks noGrp="1"/>
          </p:cNvSpPr>
          <p:nvPr>
            <p:ph type="sldNum" sz="quarter" idx="12"/>
          </p:nvPr>
        </p:nvSpPr>
        <p:spPr/>
        <p:txBody>
          <a:bodyPr/>
          <a:lstStyle/>
          <a:p>
            <a:pPr>
              <a:defRPr/>
            </a:pPr>
            <a:fld id="{A4264D08-4F87-4756-9791-333FE5E94F9B}" type="slidenum">
              <a:rPr lang="en-US"/>
              <a:pPr>
                <a:defRPr/>
              </a:pPr>
              <a:t>7</a:t>
            </a:fld>
            <a:endParaRPr lang="en-US"/>
          </a:p>
        </p:txBody>
      </p:sp>
      <p:sp>
        <p:nvSpPr>
          <p:cNvPr id="5" name="Footer Placeholder 4"/>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What can go </a:t>
            </a:r>
            <a:r>
              <a:rPr lang="en-US" dirty="0" smtClean="0">
                <a:solidFill>
                  <a:schemeClr val="accent1">
                    <a:satMod val="150000"/>
                  </a:schemeClr>
                </a:solidFill>
                <a:latin typeface="Ravie" pitchFamily="82" charset="0"/>
              </a:rPr>
              <a:t>Wrong</a:t>
            </a:r>
            <a:r>
              <a:rPr lang="en-US" dirty="0" smtClean="0">
                <a:solidFill>
                  <a:schemeClr val="accent1">
                    <a:satMod val="150000"/>
                  </a:schemeClr>
                </a:solidFill>
              </a:rPr>
              <a:t>?</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fontScale="62500" lnSpcReduction="20000"/>
          </a:bodyPr>
          <a:lstStyle/>
          <a:p>
            <a:pPr marL="438912" indent="-320040" fontAlgn="auto">
              <a:spcBef>
                <a:spcPts val="0"/>
              </a:spcBef>
              <a:spcAft>
                <a:spcPts val="0"/>
              </a:spcAft>
              <a:buFont typeface="Wingdings 2"/>
              <a:buChar char=""/>
              <a:defRPr/>
            </a:pPr>
            <a:r>
              <a:rPr lang="en-US" dirty="0" smtClean="0"/>
              <a:t>Failure Modes (non-exhaustive)</a:t>
            </a:r>
          </a:p>
          <a:p>
            <a:pPr marL="731520" lvl="1" indent="-274320" fontAlgn="auto">
              <a:spcAft>
                <a:spcPts val="0"/>
              </a:spcAft>
              <a:buFont typeface="Wingdings"/>
              <a:buChar char=""/>
              <a:defRPr/>
            </a:pPr>
            <a:r>
              <a:rPr lang="en-US" dirty="0" smtClean="0"/>
              <a:t>Stage ignition failure</a:t>
            </a:r>
          </a:p>
          <a:p>
            <a:pPr marL="731520" lvl="1" indent="-274320" fontAlgn="auto">
              <a:spcAft>
                <a:spcPts val="0"/>
              </a:spcAft>
              <a:buFont typeface="Wingdings"/>
              <a:buChar char=""/>
              <a:defRPr/>
            </a:pPr>
            <a:r>
              <a:rPr lang="en-US" dirty="0" smtClean="0"/>
              <a:t>Late stage ignition</a:t>
            </a:r>
          </a:p>
          <a:p>
            <a:pPr marL="731520" lvl="1" indent="-274320" fontAlgn="auto">
              <a:spcAft>
                <a:spcPts val="0"/>
              </a:spcAft>
              <a:buFont typeface="Wingdings"/>
              <a:buChar char=""/>
              <a:defRPr/>
            </a:pPr>
            <a:r>
              <a:rPr lang="en-US" dirty="0" smtClean="0"/>
              <a:t>Coupler malfunction</a:t>
            </a:r>
          </a:p>
          <a:p>
            <a:pPr marL="731520" lvl="1" indent="-274320" fontAlgn="auto">
              <a:spcAft>
                <a:spcPts val="0"/>
              </a:spcAft>
              <a:buFont typeface="Wingdings"/>
              <a:buChar char=""/>
              <a:defRPr/>
            </a:pPr>
            <a:r>
              <a:rPr lang="en-US" dirty="0" smtClean="0"/>
              <a:t>Early, late or no deployment</a:t>
            </a:r>
          </a:p>
          <a:p>
            <a:pPr marL="438912" indent="-320040" fontAlgn="auto">
              <a:spcBef>
                <a:spcPts val="0"/>
              </a:spcBef>
              <a:spcAft>
                <a:spcPts val="0"/>
              </a:spcAft>
              <a:buFont typeface="Wingdings 2"/>
              <a:buChar char=""/>
              <a:defRPr/>
            </a:pPr>
            <a:r>
              <a:rPr lang="en-US" dirty="0" smtClean="0"/>
              <a:t>Resultant Flight Profile</a:t>
            </a:r>
          </a:p>
          <a:p>
            <a:pPr marL="731520" lvl="1" indent="-274320" fontAlgn="auto">
              <a:spcAft>
                <a:spcPts val="0"/>
              </a:spcAft>
              <a:buFont typeface="Wingdings"/>
              <a:buChar char=""/>
              <a:defRPr/>
            </a:pPr>
            <a:r>
              <a:rPr lang="en-US" dirty="0" smtClean="0"/>
              <a:t>Non-vertical flight (horizontal, loops, powered descent, …)</a:t>
            </a:r>
          </a:p>
          <a:p>
            <a:pPr marL="731520" lvl="1" indent="-274320" fontAlgn="auto">
              <a:spcAft>
                <a:spcPts val="0"/>
              </a:spcAft>
              <a:buFont typeface="Wingdings"/>
              <a:buChar char=""/>
              <a:defRPr/>
            </a:pPr>
            <a:r>
              <a:rPr lang="en-US" dirty="0" smtClean="0"/>
              <a:t>Coupler Failure Issues (Tolerance, Strength, …)</a:t>
            </a:r>
          </a:p>
          <a:p>
            <a:pPr marL="731520" lvl="1" indent="-274320" fontAlgn="auto">
              <a:spcAft>
                <a:spcPts val="0"/>
              </a:spcAft>
              <a:buFont typeface="Wingdings"/>
              <a:buChar char=""/>
              <a:defRPr/>
            </a:pPr>
            <a:r>
              <a:rPr lang="en-US" dirty="0" smtClean="0"/>
              <a:t>Shred</a:t>
            </a:r>
          </a:p>
          <a:p>
            <a:pPr marL="731520" lvl="1" indent="-274320" fontAlgn="auto">
              <a:spcAft>
                <a:spcPts val="0"/>
              </a:spcAft>
              <a:buFont typeface="Wingdings"/>
              <a:buChar char=""/>
              <a:defRPr/>
            </a:pPr>
            <a:r>
              <a:rPr lang="en-US" dirty="0" smtClean="0"/>
              <a:t>Deployment issues</a:t>
            </a:r>
          </a:p>
          <a:p>
            <a:pPr marL="996696" lvl="2" fontAlgn="auto">
              <a:spcAft>
                <a:spcPts val="0"/>
              </a:spcAft>
              <a:buClr>
                <a:schemeClr val="accent3"/>
              </a:buClr>
              <a:buFont typeface="Arial"/>
              <a:buChar char="▪"/>
              <a:defRPr/>
            </a:pPr>
            <a:r>
              <a:rPr lang="en-US" dirty="0" smtClean="0"/>
              <a:t>Motor ignition after parachute deployment</a:t>
            </a:r>
          </a:p>
          <a:p>
            <a:pPr marL="996696" lvl="2" fontAlgn="auto">
              <a:spcAft>
                <a:spcPts val="0"/>
              </a:spcAft>
              <a:buClr>
                <a:schemeClr val="accent3"/>
              </a:buClr>
              <a:buFont typeface="Arial"/>
              <a:buChar char="▪"/>
              <a:defRPr/>
            </a:pPr>
            <a:r>
              <a:rPr lang="en-US" dirty="0" smtClean="0"/>
              <a:t>Parachute deployment during motor burn</a:t>
            </a:r>
          </a:p>
          <a:p>
            <a:pPr marL="996696" lvl="2" fontAlgn="auto">
              <a:spcAft>
                <a:spcPts val="0"/>
              </a:spcAft>
              <a:buClr>
                <a:schemeClr val="accent3"/>
              </a:buClr>
              <a:buFont typeface="Arial"/>
              <a:buChar char="▪"/>
              <a:defRPr/>
            </a:pPr>
            <a:r>
              <a:rPr lang="en-US" dirty="0" smtClean="0"/>
              <a:t>Zippering</a:t>
            </a:r>
          </a:p>
          <a:p>
            <a:pPr marL="996696" lvl="2" fontAlgn="auto">
              <a:spcAft>
                <a:spcPts val="0"/>
              </a:spcAft>
              <a:buClr>
                <a:schemeClr val="accent3"/>
              </a:buClr>
              <a:buFont typeface="Arial"/>
              <a:buChar char="▪"/>
              <a:defRPr/>
            </a:pPr>
            <a:r>
              <a:rPr lang="en-US" dirty="0" smtClean="0"/>
              <a:t>Stripping parachute</a:t>
            </a:r>
          </a:p>
          <a:p>
            <a:pPr marL="996696" lvl="2" fontAlgn="auto">
              <a:spcAft>
                <a:spcPts val="0"/>
              </a:spcAft>
              <a:buClr>
                <a:schemeClr val="accent3"/>
              </a:buClr>
              <a:buFont typeface="Arial"/>
              <a:buChar char="▪"/>
              <a:defRPr/>
            </a:pPr>
            <a:r>
              <a:rPr lang="en-US" dirty="0" smtClean="0"/>
              <a:t>Negative Altitude Records (i.e., Core Sampling </a:t>
            </a:r>
            <a:r>
              <a:rPr lang="en-US" dirty="0" smtClean="0">
                <a:sym typeface="Wingdings" pitchFamily="2" charset="2"/>
              </a:rPr>
              <a:t>)</a:t>
            </a:r>
          </a:p>
          <a:p>
            <a:pPr marL="731520" lvl="1" indent="-274320" fontAlgn="auto">
              <a:spcAft>
                <a:spcPts val="0"/>
              </a:spcAft>
              <a:buFont typeface="Wingdings"/>
              <a:buChar char=""/>
              <a:defRPr/>
            </a:pPr>
            <a:r>
              <a:rPr lang="en-US" dirty="0"/>
              <a:t>Estimated altitude not </a:t>
            </a:r>
            <a:r>
              <a:rPr lang="en-US" dirty="0" smtClean="0"/>
              <a:t>reached</a:t>
            </a:r>
          </a:p>
          <a:p>
            <a:pPr marL="731520" lvl="1" indent="-274320" fontAlgn="auto">
              <a:spcAft>
                <a:spcPts val="0"/>
              </a:spcAft>
              <a:buFont typeface="Wingdings"/>
              <a:buChar char=""/>
              <a:defRPr/>
            </a:pPr>
            <a:endParaRPr lang="en-US" dirty="0" smtClean="0"/>
          </a:p>
          <a:p>
            <a:pPr marL="731520" lvl="1" indent="-274320" fontAlgn="auto">
              <a:spcAft>
                <a:spcPts val="0"/>
              </a:spcAft>
              <a:buFont typeface="Wingdings"/>
              <a:buChar char=""/>
              <a:defRPr/>
            </a:pPr>
            <a:endParaRPr lang="en-US" dirty="0" smtClean="0"/>
          </a:p>
        </p:txBody>
      </p:sp>
      <p:sp>
        <p:nvSpPr>
          <p:cNvPr id="4" name="Slide Number Placeholder 3"/>
          <p:cNvSpPr>
            <a:spLocks noGrp="1"/>
          </p:cNvSpPr>
          <p:nvPr>
            <p:ph type="sldNum" sz="quarter" idx="12"/>
          </p:nvPr>
        </p:nvSpPr>
        <p:spPr/>
        <p:txBody>
          <a:bodyPr/>
          <a:lstStyle/>
          <a:p>
            <a:pPr>
              <a:defRPr/>
            </a:pPr>
            <a:fld id="{DEF2DB1A-BCD0-419B-8AAA-38FA4F4A02B3}" type="slidenum">
              <a:rPr lang="en-US"/>
              <a:pPr>
                <a:defRPr/>
              </a:pPr>
              <a:t>8</a:t>
            </a:fld>
            <a:endParaRPr lang="en-US"/>
          </a:p>
        </p:txBody>
      </p:sp>
      <p:sp>
        <p:nvSpPr>
          <p:cNvPr id="5" name="Footer Placeholder 4"/>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Staging – Design Considerations</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fontScale="85000" lnSpcReduction="20000"/>
          </a:bodyPr>
          <a:lstStyle/>
          <a:p>
            <a:pPr marL="438912" indent="-320040" fontAlgn="auto">
              <a:spcBef>
                <a:spcPts val="0"/>
              </a:spcBef>
              <a:spcAft>
                <a:spcPts val="0"/>
              </a:spcAft>
              <a:buFont typeface="Wingdings 2"/>
              <a:buChar char=""/>
              <a:defRPr/>
            </a:pPr>
            <a:r>
              <a:rPr lang="en-US" dirty="0" smtClean="0"/>
              <a:t>Inline Staging (Single Sustainer)</a:t>
            </a:r>
          </a:p>
          <a:p>
            <a:pPr marL="731520" lvl="1" indent="-274320" fontAlgn="auto">
              <a:spcAft>
                <a:spcPts val="0"/>
              </a:spcAft>
              <a:buFont typeface="Wingdings"/>
              <a:buChar char=""/>
              <a:defRPr/>
            </a:pPr>
            <a:r>
              <a:rPr lang="en-US" dirty="0" smtClean="0"/>
              <a:t>Vertically stacked boosters and sustainer</a:t>
            </a:r>
          </a:p>
          <a:p>
            <a:pPr marL="731520" lvl="1" indent="-274320" fontAlgn="auto">
              <a:spcAft>
                <a:spcPts val="0"/>
              </a:spcAft>
              <a:buFont typeface="Wingdings"/>
              <a:buChar char=""/>
              <a:defRPr/>
            </a:pPr>
            <a:r>
              <a:rPr lang="en-US" dirty="0" smtClean="0"/>
              <a:t>Each booster is discarded after motor burnout</a:t>
            </a:r>
          </a:p>
          <a:p>
            <a:pPr marL="438912" indent="-320040" fontAlgn="auto">
              <a:spcBef>
                <a:spcPts val="0"/>
              </a:spcBef>
              <a:spcAft>
                <a:spcPts val="0"/>
              </a:spcAft>
              <a:buFont typeface="Wingdings 2"/>
              <a:buChar char=""/>
              <a:defRPr/>
            </a:pPr>
            <a:r>
              <a:rPr lang="en-US" dirty="0" smtClean="0"/>
              <a:t>Parallel Staging (Single Sustainer)</a:t>
            </a:r>
          </a:p>
          <a:p>
            <a:pPr marL="731520" lvl="1" indent="-274320" fontAlgn="auto">
              <a:spcAft>
                <a:spcPts val="0"/>
              </a:spcAft>
              <a:buFont typeface="Wingdings"/>
              <a:buChar char=""/>
              <a:defRPr/>
            </a:pPr>
            <a:r>
              <a:rPr lang="en-US" dirty="0" smtClean="0"/>
              <a:t>Similar to Air Starting</a:t>
            </a:r>
          </a:p>
          <a:p>
            <a:pPr marL="731520" lvl="1" indent="-274320" fontAlgn="auto">
              <a:spcAft>
                <a:spcPts val="0"/>
              </a:spcAft>
              <a:buFont typeface="Wingdings"/>
              <a:buChar char=""/>
              <a:defRPr/>
            </a:pPr>
            <a:r>
              <a:rPr lang="en-US" dirty="0" smtClean="0"/>
              <a:t>Boosters are externally attached to the sustainer</a:t>
            </a:r>
          </a:p>
          <a:p>
            <a:pPr marL="731520" lvl="1" indent="-274320" fontAlgn="auto">
              <a:spcAft>
                <a:spcPts val="0"/>
              </a:spcAft>
              <a:buFont typeface="Wingdings"/>
              <a:buChar char=""/>
              <a:defRPr/>
            </a:pPr>
            <a:r>
              <a:rPr lang="en-US" dirty="0" smtClean="0"/>
              <a:t>Each booster separates from the sustainer after its motor burns out</a:t>
            </a:r>
          </a:p>
          <a:p>
            <a:pPr marL="438912" indent="-320040" fontAlgn="auto">
              <a:spcBef>
                <a:spcPts val="0"/>
              </a:spcBef>
              <a:spcAft>
                <a:spcPts val="0"/>
              </a:spcAft>
              <a:buFont typeface="Wingdings 2"/>
              <a:buChar char=""/>
              <a:defRPr/>
            </a:pPr>
            <a:r>
              <a:rPr lang="en-US" dirty="0" smtClean="0"/>
              <a:t>Parasite Staging (Multiple Sustainers)</a:t>
            </a:r>
          </a:p>
          <a:p>
            <a:pPr marL="731520" lvl="1" indent="-274320" fontAlgn="auto">
              <a:spcAft>
                <a:spcPts val="0"/>
              </a:spcAft>
              <a:buFont typeface="Wingdings"/>
              <a:buChar char=""/>
              <a:defRPr/>
            </a:pPr>
            <a:r>
              <a:rPr lang="en-US" dirty="0" smtClean="0"/>
              <a:t>Similar to Air Starting</a:t>
            </a:r>
          </a:p>
          <a:p>
            <a:pPr marL="731520" lvl="1" indent="-274320" fontAlgn="auto">
              <a:spcAft>
                <a:spcPts val="0"/>
              </a:spcAft>
              <a:buFont typeface="Wingdings"/>
              <a:buChar char=""/>
              <a:defRPr/>
            </a:pPr>
            <a:r>
              <a:rPr lang="en-US" dirty="0" smtClean="0"/>
              <a:t>Sustainers are externally attached to the booster</a:t>
            </a:r>
          </a:p>
          <a:p>
            <a:pPr marL="731520" lvl="1" indent="-274320" fontAlgn="auto">
              <a:spcAft>
                <a:spcPts val="0"/>
              </a:spcAft>
              <a:buFont typeface="Wingdings"/>
              <a:buChar char=""/>
              <a:defRPr/>
            </a:pPr>
            <a:r>
              <a:rPr lang="en-US" dirty="0" smtClean="0"/>
              <a:t>Each sustainer separates after booster burn out</a:t>
            </a:r>
          </a:p>
        </p:txBody>
      </p:sp>
      <p:sp>
        <p:nvSpPr>
          <p:cNvPr id="4" name="Slide Number Placeholder 3"/>
          <p:cNvSpPr>
            <a:spLocks noGrp="1"/>
          </p:cNvSpPr>
          <p:nvPr>
            <p:ph type="sldNum" sz="quarter" idx="12"/>
          </p:nvPr>
        </p:nvSpPr>
        <p:spPr/>
        <p:txBody>
          <a:bodyPr/>
          <a:lstStyle/>
          <a:p>
            <a:pPr>
              <a:defRPr/>
            </a:pPr>
            <a:fld id="{676D594F-3261-48CB-B812-71DB5D8B5834}" type="slidenum">
              <a:rPr lang="en-US"/>
              <a:pPr>
                <a:defRPr/>
              </a:pPr>
              <a:t>9</a:t>
            </a:fld>
            <a:endParaRPr lang="en-US"/>
          </a:p>
        </p:txBody>
      </p:sp>
      <p:sp>
        <p:nvSpPr>
          <p:cNvPr id="5" name="Footer Placeholder 4"/>
          <p:cNvSpPr>
            <a:spLocks noGrp="1"/>
          </p:cNvSpPr>
          <p:nvPr>
            <p:ph type="ftr" sz="quarter" idx="11"/>
          </p:nvPr>
        </p:nvSpPr>
        <p:spPr/>
        <p:txBody>
          <a:bodyPr/>
          <a:lstStyle/>
          <a:p>
            <a:pPr>
              <a:defRPr/>
            </a:pPr>
            <a:r>
              <a:rPr lang="en-US"/>
              <a:t>© 2012 Off We Go Rocketry, LLC</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
  <TotalTime>12435</TotalTime>
  <Words>2496</Words>
  <Application>Microsoft Office PowerPoint</Application>
  <PresentationFormat>On-screen Show (4:3)</PresentationFormat>
  <Paragraphs>503</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Corbel</vt:lpstr>
      <vt:lpstr>Arial</vt:lpstr>
      <vt:lpstr>Wingdings 2</vt:lpstr>
      <vt:lpstr>Wingdings</vt:lpstr>
      <vt:lpstr>Wingdings 3</vt:lpstr>
      <vt:lpstr>Calibri</vt:lpstr>
      <vt:lpstr>Symbol</vt:lpstr>
      <vt:lpstr>Module</vt:lpstr>
      <vt:lpstr>HPR Staging &amp; Air Starting  By Gary Stroick</vt:lpstr>
      <vt:lpstr>Agenda</vt:lpstr>
      <vt:lpstr>Tripoli Complex Project Safety Code</vt:lpstr>
      <vt:lpstr>General Technical Considerations</vt:lpstr>
      <vt:lpstr>General Technical Considerations</vt:lpstr>
      <vt:lpstr>Staging</vt:lpstr>
      <vt:lpstr>Why Stage?</vt:lpstr>
      <vt:lpstr>What can go Wrong?</vt:lpstr>
      <vt:lpstr>Staging – Design Considerations</vt:lpstr>
      <vt:lpstr>Staging – Configurations</vt:lpstr>
      <vt:lpstr>Staging – Configurations</vt:lpstr>
      <vt:lpstr>Staging – Configurations</vt:lpstr>
      <vt:lpstr>Staging – Simulation Techniques (Rocksim v9.1.1)</vt:lpstr>
      <vt:lpstr>Staging – Simulation Techniques (Rocksim v9.1.1)</vt:lpstr>
      <vt:lpstr>Staging – Altimeter Requirements</vt:lpstr>
      <vt:lpstr>Staging – Altimeter Programming</vt:lpstr>
      <vt:lpstr>Staging – Launch Preparations</vt:lpstr>
      <vt:lpstr>Staging Summary</vt:lpstr>
      <vt:lpstr>Cluster/Air Starting</vt:lpstr>
      <vt:lpstr>Why Cluster or Air Start?</vt:lpstr>
      <vt:lpstr>What can go Wrong?</vt:lpstr>
      <vt:lpstr>Clustering/Air Starting – Design Considerations</vt:lpstr>
      <vt:lpstr>Clustering/Air Starting - Geometries</vt:lpstr>
      <vt:lpstr>Clustering/Air Starting – Simulation Techniques (Rocksim v9.1.1)</vt:lpstr>
      <vt:lpstr>Clustering/Air Starting – Simulation Techniques (Rocksim v9.1.1)</vt:lpstr>
      <vt:lpstr>Air Starting – Altimeter Requirements</vt:lpstr>
      <vt:lpstr>Clustering/Air Starting – Altimeter Programming</vt:lpstr>
      <vt:lpstr>Clustering/Air Starting – Launch Preparations</vt:lpstr>
      <vt:lpstr>Clustering/Air Starting 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Staging &amp; Air Starting</dc:title>
  <dc:creator>Off We Go Rocketry</dc:creator>
  <cp:lastModifiedBy>Off We Go Rocketry</cp:lastModifiedBy>
  <cp:revision>87</cp:revision>
  <dcterms:created xsi:type="dcterms:W3CDTF">2011-12-23T16:12:21Z</dcterms:created>
  <dcterms:modified xsi:type="dcterms:W3CDTF">2019-02-09T00:16:58Z</dcterms:modified>
</cp:coreProperties>
</file>