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8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7" r:id="rId16"/>
    <p:sldId id="274" r:id="rId17"/>
    <p:sldId id="275" r:id="rId18"/>
    <p:sldId id="276" r:id="rId19"/>
    <p:sldId id="261" r:id="rId20"/>
    <p:sldId id="262" r:id="rId21"/>
    <p:sldId id="263" r:id="rId22"/>
  </p:sldIdLst>
  <p:sldSz cx="9144000" cy="6858000" type="screen4x3"/>
  <p:notesSz cx="6794500" cy="9906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Objects="1">
      <p:cViewPr varScale="1">
        <p:scale>
          <a:sx n="62" d="100"/>
          <a:sy n="62" d="100"/>
        </p:scale>
        <p:origin x="7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s-ES_tradnl" altLang="en-US" noProof="0" smtClean="0"/>
              <a:t>HAGA CLIC PARA CAMBIAR EL ESTILO DE TÍTULO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s-ES_tradnl" altLang="en-US" noProof="0" smtClean="0"/>
              <a:t>Haga clic para modificar el estilo de subtítulo del patrón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8C055B2-1989-45FC-9935-5DB94FABF2F6}" type="slidenum">
              <a:rPr lang="es-ES_tradnl" altLang="en-US"/>
              <a:pPr/>
              <a:t>‹Nº›</a:t>
            </a:fld>
            <a:endParaRPr lang="es-ES_tradnl" alt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ES_tradnl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CCAF1-5F23-4040-9C81-CE4194B49694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281873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9A1B6-CE54-4DD2-877F-6DDE71ED3C65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42168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93DE-3782-446F-8E36-5F03F25929C8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391439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F50CD-D380-45AD-805F-25FAF897E7CC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334561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53484-D27E-478E-A1E3-28315C6B4523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21025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86B0C-50E0-44B9-9329-0E0EFB3A27C1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30984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C7605-2FC8-47BC-9484-474029F7CEDF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1952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1A688-B726-42DB-A4A4-B57FB5FA747E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7378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075C4-EEE5-4E95-91E0-2912F25E1A94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266001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DD424-29BA-4FB0-ABA5-6EBED894644C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13072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 smtClean="0"/>
              <a:t>Haga clic para cambiar el estilo de título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 smtClean="0"/>
              <a:t>Haga clic para modificar el estilo de texto del patrón</a:t>
            </a:r>
          </a:p>
          <a:p>
            <a:pPr lvl="1"/>
            <a:r>
              <a:rPr lang="es-ES_tradnl" altLang="en-US" smtClean="0"/>
              <a:t>Segundo nivel</a:t>
            </a:r>
          </a:p>
          <a:p>
            <a:pPr lvl="2"/>
            <a:r>
              <a:rPr lang="es-ES_tradnl" altLang="en-US" smtClean="0"/>
              <a:t>Tercer nivel</a:t>
            </a:r>
          </a:p>
          <a:p>
            <a:pPr lvl="3"/>
            <a:r>
              <a:rPr lang="es-ES_tradnl" altLang="en-US" smtClean="0"/>
              <a:t>Cuarto nivel</a:t>
            </a:r>
          </a:p>
          <a:p>
            <a:pPr lvl="4"/>
            <a:r>
              <a:rPr lang="es-ES_tradnl" altLang="en-US" smtClean="0"/>
              <a:t>Quinto nivel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s-ES_tradnl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20A254-8F0A-451E-82C2-4C28E8CE4AB6}" type="slidenum">
              <a:rPr lang="es-ES_tradnl" altLang="en-US"/>
              <a:pPr/>
              <a:t>‹Nº›</a:t>
            </a:fld>
            <a:endParaRPr lang="es-ES_trad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b="1" dirty="0" smtClean="0"/>
              <a:t>PROBLEMAS SOCIALES</a:t>
            </a:r>
            <a:endParaRPr lang="es-ES" altLang="en-US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 sz="3200" b="1">
                <a:solidFill>
                  <a:schemeClr val="folHlink"/>
                </a:solidFill>
              </a:rPr>
              <a:t>La inflación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Causas de la inflación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590800" y="24765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590800" y="51054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5943600" y="24765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3810000" y="2438400"/>
            <a:ext cx="0" cy="26670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143000" y="21336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600" b="1">
                <a:solidFill>
                  <a:schemeClr val="folHlink"/>
                </a:solidFill>
              </a:rPr>
              <a:t>Valor del dinero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477000" y="22098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600" b="1">
                <a:solidFill>
                  <a:schemeClr val="folHlink"/>
                </a:solidFill>
              </a:rPr>
              <a:t>Nivel de precios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553200" y="2895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b="1"/>
              <a:t>(Bajo)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629400" y="4648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b="1"/>
              <a:t>(Alto)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524000" y="4648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b="1"/>
              <a:t>(Bajo)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524000" y="2895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b="1"/>
              <a:t>(Alto)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3581400" y="21336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b="1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429000" y="5181600"/>
            <a:ext cx="1447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b="1">
                <a:solidFill>
                  <a:schemeClr val="folHlink"/>
                </a:solidFill>
              </a:rPr>
              <a:t>Cantidad fijada por el Banco Central</a:t>
            </a:r>
          </a:p>
        </p:txBody>
      </p:sp>
      <p:sp>
        <p:nvSpPr>
          <p:cNvPr id="16400" name="Freeform 16"/>
          <p:cNvSpPr>
            <a:spLocks/>
          </p:cNvSpPr>
          <p:nvPr/>
        </p:nvSpPr>
        <p:spPr bwMode="auto">
          <a:xfrm>
            <a:off x="2895600" y="3048000"/>
            <a:ext cx="2590800" cy="1295400"/>
          </a:xfrm>
          <a:custGeom>
            <a:avLst/>
            <a:gdLst>
              <a:gd name="T0" fmla="*/ 0 w 1632"/>
              <a:gd name="T1" fmla="*/ 0 h 816"/>
              <a:gd name="T2" fmla="*/ 528 w 1632"/>
              <a:gd name="T3" fmla="*/ 480 h 816"/>
              <a:gd name="T4" fmla="*/ 1632 w 1632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816">
                <a:moveTo>
                  <a:pt x="0" y="0"/>
                </a:moveTo>
                <a:cubicBezTo>
                  <a:pt x="128" y="172"/>
                  <a:pt x="256" y="344"/>
                  <a:pt x="528" y="480"/>
                </a:cubicBezTo>
                <a:cubicBezTo>
                  <a:pt x="800" y="616"/>
                  <a:pt x="1448" y="760"/>
                  <a:pt x="1632" y="816"/>
                </a:cubicBezTo>
              </a:path>
            </a:pathLst>
          </a:custGeom>
          <a:noFill/>
          <a:ln w="3175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572000" y="4343400"/>
            <a:ext cx="1447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b="1">
                <a:solidFill>
                  <a:schemeClr val="accent2"/>
                </a:solidFill>
              </a:rPr>
              <a:t>Demanda de dinero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590800" y="381000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V="1">
            <a:off x="4572000" y="2422525"/>
            <a:ext cx="0" cy="2682875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343400" y="21717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b="1">
                <a:solidFill>
                  <a:schemeClr val="accent2"/>
                </a:solidFill>
              </a:rPr>
              <a:t>M´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2590800" y="411480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209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6400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3810000" y="3429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b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4648200" y="3810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b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886200" y="27749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2514600" y="1797050"/>
            <a:ext cx="3886200" cy="3365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600" b="1">
                <a:solidFill>
                  <a:schemeClr val="bg1"/>
                </a:solidFill>
              </a:rPr>
              <a:t>Aumento de la oferta monetaria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3600" b="1"/>
              <a:t>Causas de la inflación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2447925"/>
            <a:ext cx="8001000" cy="1143000"/>
          </a:xfrm>
        </p:spPr>
        <p:txBody>
          <a:bodyPr/>
          <a:lstStyle/>
          <a:p>
            <a:pPr algn="just"/>
            <a:r>
              <a:rPr lang="es-ES" altLang="en-US" sz="2000" b="1"/>
              <a:t>Aumenta el nivel de precios</a:t>
            </a:r>
          </a:p>
          <a:p>
            <a:pPr algn="just"/>
            <a:r>
              <a:rPr lang="es-ES" altLang="en-US" sz="2000" b="1"/>
              <a:t>Se reduce el valor del dinero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66738" y="1905000"/>
            <a:ext cx="8001000" cy="436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2200" b="1">
                <a:solidFill>
                  <a:schemeClr val="bg1"/>
                </a:solidFill>
              </a:rPr>
              <a:t>Efectos de una inyección de dinero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3590925"/>
            <a:ext cx="8001000" cy="436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2200" b="1">
                <a:solidFill>
                  <a:schemeClr val="bg1"/>
                </a:solidFill>
              </a:rPr>
              <a:t>Durante el proceso de ajuste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9600" y="4292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8050" indent="-4365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4925" indent="-395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3863" indent="-387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3913" indent="-3984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1113" indent="-3984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8313" indent="-3984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5513" indent="-3984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2713" indent="-3984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s-ES" altLang="en-US" sz="2000" b="1">
                <a:latin typeface="Verdana" panose="020B0604030504040204" pitchFamily="34" charset="0"/>
              </a:rPr>
              <a:t>La oferta supera la demanda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s-ES" altLang="en-US" sz="2000" b="1">
                <a:latin typeface="Verdana" panose="020B0604030504040204" pitchFamily="34" charset="0"/>
              </a:rPr>
              <a:t>La gente se desprende del exceso de oferta comprando más bienes o prestando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s-ES" altLang="en-US" sz="2000" b="1">
                <a:latin typeface="Verdana" panose="020B0604030504040204" pitchFamily="34" charset="0"/>
              </a:rPr>
              <a:t>Resultado: aumento de la demanda de bienes y del nivel de precios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3600" b="1"/>
              <a:t>Causas de la inflación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743200"/>
            <a:ext cx="8001000" cy="2514600"/>
          </a:xfrm>
        </p:spPr>
        <p:txBody>
          <a:bodyPr/>
          <a:lstStyle/>
          <a:p>
            <a:pPr algn="just"/>
            <a:r>
              <a:rPr lang="es-ES" altLang="en-US" sz="2400" b="1"/>
              <a:t>La cantidad disponible de dinero determina el nivel de precios, y la tasa de crecimiento de la cantidad disponible de dinero determina la tasa de inflación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66738" y="1905000"/>
            <a:ext cx="80010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2400" b="1">
                <a:solidFill>
                  <a:schemeClr val="bg1"/>
                </a:solidFill>
              </a:rPr>
              <a:t>Teoría cuantitativa del dinero (Hume)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Causas de la inflación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743200"/>
            <a:ext cx="8001000" cy="2514600"/>
          </a:xfrm>
        </p:spPr>
        <p:txBody>
          <a:bodyPr/>
          <a:lstStyle/>
          <a:p>
            <a:pPr algn="just"/>
            <a:r>
              <a:rPr lang="es-ES" altLang="en-US" sz="2600" b="1"/>
              <a:t>Dicotomía clásica</a:t>
            </a:r>
          </a:p>
          <a:p>
            <a:pPr lvl="1" algn="just"/>
            <a:r>
              <a:rPr lang="es-ES" altLang="en-US" sz="2200" b="1"/>
              <a:t>Variables nominales</a:t>
            </a:r>
          </a:p>
          <a:p>
            <a:pPr lvl="1" algn="just"/>
            <a:r>
              <a:rPr lang="es-ES" altLang="en-US" sz="2200" b="1"/>
              <a:t>Variables reales</a:t>
            </a:r>
          </a:p>
          <a:p>
            <a:pPr algn="just"/>
            <a:r>
              <a:rPr lang="es-ES" altLang="en-US" sz="2600" b="1"/>
              <a:t>Neutralidad del dinero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s-ES" altLang="en-US" sz="2200" b="1"/>
              <a:t>	Las variaciones de la cantidad de dinero no afectan a las variables reales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66738" y="1905000"/>
            <a:ext cx="8001000" cy="436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2200" b="1">
                <a:solidFill>
                  <a:schemeClr val="bg1"/>
                </a:solidFill>
              </a:rPr>
              <a:t>Dicotomía clásica y neutralidad del dinero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3600" b="1"/>
              <a:t>Causas de la inflación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743200"/>
            <a:ext cx="8001000" cy="2514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en-US" sz="2000" b="1"/>
              <a:t>Velocidad: Tasa a la que el dinero cambia de manos</a:t>
            </a:r>
          </a:p>
          <a:p>
            <a:pPr algn="just">
              <a:lnSpc>
                <a:spcPct val="90000"/>
              </a:lnSpc>
            </a:pPr>
            <a:endParaRPr lang="es-ES" altLang="en-US" sz="2000" b="1"/>
          </a:p>
          <a:p>
            <a:pPr algn="just">
              <a:lnSpc>
                <a:spcPct val="90000"/>
              </a:lnSpc>
            </a:pPr>
            <a:endParaRPr lang="es-ES" altLang="en-US" sz="2000" b="1"/>
          </a:p>
          <a:p>
            <a:pPr algn="just">
              <a:lnSpc>
                <a:spcPct val="90000"/>
              </a:lnSpc>
            </a:pPr>
            <a:endParaRPr lang="es-ES" altLang="en-US" sz="2000" b="1"/>
          </a:p>
          <a:p>
            <a:pPr algn="just">
              <a:lnSpc>
                <a:spcPct val="90000"/>
              </a:lnSpc>
            </a:pPr>
            <a:r>
              <a:rPr lang="es-ES" altLang="en-US" sz="2000" b="1"/>
              <a:t>Donde P es el nivel de precios, Y el PIB real y M la oferta monetaria</a:t>
            </a:r>
          </a:p>
          <a:p>
            <a:pPr algn="just">
              <a:lnSpc>
                <a:spcPct val="90000"/>
              </a:lnSpc>
            </a:pPr>
            <a:r>
              <a:rPr lang="es-ES" altLang="en-US" sz="2000" b="1" i="1"/>
              <a:t>V</a:t>
            </a:r>
            <a:r>
              <a:rPr lang="es-ES" altLang="en-US" sz="2000" b="1"/>
              <a:t> es muy estable en el tiempo</a:t>
            </a:r>
          </a:p>
          <a:p>
            <a:pPr lvl="1" algn="just">
              <a:lnSpc>
                <a:spcPct val="90000"/>
              </a:lnSpc>
            </a:pPr>
            <a:endParaRPr lang="es-ES" altLang="en-US" sz="2000" b="1"/>
          </a:p>
          <a:p>
            <a:pPr>
              <a:lnSpc>
                <a:spcPct val="90000"/>
              </a:lnSpc>
            </a:pPr>
            <a:endParaRPr lang="es-ES" altLang="en-US" sz="2000" b="1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6738" y="1905000"/>
            <a:ext cx="8001000" cy="436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2200" b="1">
                <a:solidFill>
                  <a:schemeClr val="bg1"/>
                </a:solidFill>
              </a:rPr>
              <a:t>La velocidad de circulación del dinero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276600" y="3284538"/>
          <a:ext cx="1981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" name="Ecuación" r:id="rId3" imgW="749160" imgH="393480" progId="Equation.3">
                  <p:embed/>
                </p:oleObj>
              </mc:Choice>
              <mc:Fallback>
                <p:oleObj name="Ecuación" r:id="rId3" imgW="7491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84538"/>
                        <a:ext cx="1981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33400" y="776288"/>
          <a:ext cx="7848600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" name="Gráfico" r:id="rId3" imgW="4905756" imgH="3324454" progId="Excel.Chart.8">
                  <p:embed/>
                </p:oleObj>
              </mc:Choice>
              <mc:Fallback>
                <p:oleObj name="Gráfico" r:id="rId3" imgW="4905756" imgH="3324454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76288"/>
                        <a:ext cx="7848600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914400"/>
          </a:xfrm>
        </p:spPr>
        <p:txBody>
          <a:bodyPr/>
          <a:lstStyle/>
          <a:p>
            <a:r>
              <a:rPr lang="es-ES" altLang="en-US"/>
              <a:t>Velocidad de circulación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514600" y="2362200"/>
            <a:ext cx="2819400" cy="146526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>
                <a:solidFill>
                  <a:schemeClr val="bg1"/>
                </a:solidFill>
              </a:rPr>
              <a:t>En la economía Americana la velocidad del dinero se ha mantenido constante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3600" b="1"/>
              <a:t>Causas de la inflación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6738" y="2743200"/>
            <a:ext cx="8001000" cy="2514600"/>
          </a:xfrm>
        </p:spPr>
        <p:txBody>
          <a:bodyPr/>
          <a:lstStyle/>
          <a:p>
            <a:pPr lvl="1"/>
            <a:endParaRPr lang="es-ES" altLang="en-US"/>
          </a:p>
          <a:p>
            <a:endParaRPr lang="es-ES" altLang="en-US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566738" y="1905000"/>
            <a:ext cx="8001000" cy="5286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s-ES" altLang="en-US" sz="2800" b="1">
                <a:solidFill>
                  <a:schemeClr val="bg1"/>
                </a:solidFill>
              </a:rPr>
              <a:t>Ecuación cuantitativa</a:t>
            </a:r>
          </a:p>
        </p:txBody>
      </p:sp>
      <p:graphicFrame>
        <p:nvGraphicFramePr>
          <p:cNvPr id="21510" name="Object 1030"/>
          <p:cNvGraphicFramePr>
            <a:graphicFrameLocks noChangeAspect="1"/>
          </p:cNvGraphicFramePr>
          <p:nvPr/>
        </p:nvGraphicFramePr>
        <p:xfrm>
          <a:off x="3048000" y="2743200"/>
          <a:ext cx="30353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" name="Ecuación" r:id="rId3" imgW="888840" imgH="177480" progId="Equation.3">
                  <p:embed/>
                </p:oleObj>
              </mc:Choice>
              <mc:Fallback>
                <p:oleObj name="Ecuación" r:id="rId3" imgW="888840" imgH="1774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30353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1031"/>
          <p:cNvSpPr txBox="1">
            <a:spLocks noChangeArrowheads="1"/>
          </p:cNvSpPr>
          <p:nvPr/>
        </p:nvSpPr>
        <p:spPr bwMode="auto">
          <a:xfrm>
            <a:off x="566738" y="3573463"/>
            <a:ext cx="7993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n-US" sz="2000" b="1"/>
              <a:t>Si V es estable y la producción real (Y) se determina por variables reales como la tecnología, el capital o los recursos naturales, entonces todo aumento de M debe implicar un aumento de P</a:t>
            </a:r>
          </a:p>
        </p:txBody>
      </p:sp>
      <p:sp>
        <p:nvSpPr>
          <p:cNvPr id="21512" name="Text Box 1032"/>
          <p:cNvSpPr txBox="1">
            <a:spLocks noChangeArrowheads="1"/>
          </p:cNvSpPr>
          <p:nvPr/>
        </p:nvSpPr>
        <p:spPr bwMode="auto">
          <a:xfrm>
            <a:off x="838200" y="5257800"/>
            <a:ext cx="7334250" cy="822325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n-US" sz="2400" b="1">
                <a:solidFill>
                  <a:schemeClr val="bg1"/>
                </a:solidFill>
              </a:rPr>
              <a:t>La inflación es a medio y largo plazo un fenómeno monetario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Causas de la inflación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altLang="en-US" sz="2600" b="1"/>
              <a:t>El impuesto de la inflación</a:t>
            </a:r>
          </a:p>
          <a:p>
            <a:pPr lvl="1" algn="just"/>
            <a:r>
              <a:rPr lang="es-ES" altLang="en-US" sz="2400" b="1"/>
              <a:t>Cuando el gobierno financia la deuda pública imprimiendo dinero entonces genera un aumento de los precios</a:t>
            </a:r>
          </a:p>
          <a:p>
            <a:pPr lvl="1" algn="just"/>
            <a:r>
              <a:rPr lang="es-ES" altLang="en-US" sz="2400" b="1"/>
              <a:t>Entonces el Estado recauda ingresos imprimiendo dinero</a:t>
            </a:r>
          </a:p>
          <a:p>
            <a:pPr lvl="1" algn="just"/>
            <a:r>
              <a:rPr lang="es-ES" altLang="en-US" sz="2400" b="1"/>
              <a:t>¿Quién paga estos impuestos? Todos los poseedores de dinero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Causas de la inflación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altLang="en-US" sz="2600" b="1"/>
              <a:t>El efecto Fisher</a:t>
            </a:r>
          </a:p>
          <a:p>
            <a:pPr lvl="1" algn="just"/>
            <a:r>
              <a:rPr lang="es-ES" altLang="en-US" sz="2000" b="1"/>
              <a:t>Sabemos que:</a:t>
            </a:r>
          </a:p>
          <a:p>
            <a:pPr lvl="1" algn="just"/>
            <a:endParaRPr lang="es-ES" altLang="en-US" sz="2000" b="1"/>
          </a:p>
          <a:p>
            <a:pPr lvl="1" algn="just"/>
            <a:r>
              <a:rPr lang="es-ES" altLang="en-US" sz="2000" b="1"/>
              <a:t>A largo plazo el tipo de interés real se determina en el mercado de fondos prestables, por lo que</a:t>
            </a:r>
          </a:p>
          <a:p>
            <a:pPr lvl="1" algn="just"/>
            <a:endParaRPr lang="es-ES" altLang="en-US" sz="2000" b="1"/>
          </a:p>
          <a:p>
            <a:pPr lvl="1" algn="just"/>
            <a:r>
              <a:rPr lang="es-ES" altLang="en-US" sz="2000" b="1"/>
              <a:t>Y a largo plazo la inflación se debe al aumento de la oferta monetaria</a:t>
            </a:r>
          </a:p>
          <a:p>
            <a:pPr lvl="1" algn="just"/>
            <a:r>
              <a:rPr lang="es-ES" altLang="en-US" sz="2000" b="1"/>
              <a:t>Por tanto, el tipo de interés nominales deben ajustarse a los cambios en la tasa de inflación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711575" y="3810000"/>
          <a:ext cx="1479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" name="Ecuación" r:id="rId3" imgW="545760" imgH="164880" progId="Equation.3">
                  <p:embed/>
                </p:oleObj>
              </mc:Choice>
              <mc:Fallback>
                <p:oleObj name="Ecuación" r:id="rId3" imgW="54576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3810000"/>
                        <a:ext cx="14795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711575" y="2362200"/>
          <a:ext cx="1479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cuación" r:id="rId5" imgW="545760" imgH="164880" progId="Equation.3">
                  <p:embed/>
                </p:oleObj>
              </mc:Choice>
              <mc:Fallback>
                <p:oleObj name="Ecuación" r:id="rId5" imgW="545760" imgH="164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2362200"/>
                        <a:ext cx="14795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863975" y="5715000"/>
          <a:ext cx="1479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cuación" r:id="rId7" imgW="545760" imgH="203040" progId="Equation.3">
                  <p:embed/>
                </p:oleObj>
              </mc:Choice>
              <mc:Fallback>
                <p:oleObj name="Ecuación" r:id="rId7" imgW="5457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5715000"/>
                        <a:ext cx="14795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Costes de la inflación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altLang="en-US" sz="2600" b="1"/>
              <a:t>Popularmente se cree que la inflación reduce el poder adquisitivo. </a:t>
            </a:r>
          </a:p>
          <a:p>
            <a:pPr algn="just"/>
            <a:endParaRPr lang="es-ES" altLang="en-US" sz="2600" b="1"/>
          </a:p>
          <a:p>
            <a:pPr algn="just"/>
            <a:r>
              <a:rPr lang="es-ES" altLang="en-US" sz="2600" b="1"/>
              <a:t>Pero no es así pues los agentes se protegen anticipándose y adaptándose. </a:t>
            </a:r>
          </a:p>
          <a:p>
            <a:pPr lvl="1" algn="just"/>
            <a:r>
              <a:rPr lang="es-ES" altLang="en-US" sz="2000" b="1"/>
              <a:t>Ej: si los precios aumentan las rentas nominales también aumentarán</a:t>
            </a:r>
          </a:p>
          <a:p>
            <a:pPr algn="just"/>
            <a:endParaRPr lang="es-ES" altLang="en-US" sz="2600" b="1"/>
          </a:p>
          <a:p>
            <a:pPr algn="just"/>
            <a:r>
              <a:rPr lang="es-ES" altLang="en-US" sz="2600" b="1"/>
              <a:t>La inflación supone un coste cuando ésta es inesperada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n-US" b="1"/>
              <a:t>La inflación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  <a:p>
            <a:r>
              <a:rPr lang="es-ES" altLang="en-US" b="1"/>
              <a:t>¿Qué es la inflación?</a:t>
            </a:r>
          </a:p>
          <a:p>
            <a:endParaRPr lang="es-ES" altLang="en-US" b="1"/>
          </a:p>
          <a:p>
            <a:r>
              <a:rPr lang="es-ES" altLang="en-US" b="1"/>
              <a:t>Costes de la inflación</a:t>
            </a:r>
          </a:p>
          <a:p>
            <a:endParaRPr lang="es-ES" altLang="en-US" b="1"/>
          </a:p>
          <a:p>
            <a:r>
              <a:rPr lang="es-ES" altLang="en-US" b="1"/>
              <a:t>Causas de la inflación</a:t>
            </a:r>
          </a:p>
          <a:p>
            <a:endParaRPr lang="es-ES" altLang="en-US" b="1"/>
          </a:p>
          <a:p>
            <a:endParaRPr lang="es-E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Costes de la inflación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895600"/>
            <a:ext cx="8001000" cy="3124200"/>
          </a:xfrm>
        </p:spPr>
        <p:txBody>
          <a:bodyPr/>
          <a:lstStyle/>
          <a:p>
            <a:pPr marL="571500" indent="-571500" algn="just"/>
            <a:r>
              <a:rPr lang="es-ES" altLang="en-US" sz="2400" b="1"/>
              <a:t>Los costes en suela de zapatos</a:t>
            </a:r>
          </a:p>
          <a:p>
            <a:pPr marL="571500" indent="-571500" algn="just"/>
            <a:r>
              <a:rPr lang="es-ES" altLang="en-US" sz="2400" b="1"/>
              <a:t>Los costes de menú</a:t>
            </a:r>
          </a:p>
          <a:p>
            <a:pPr marL="571500" indent="-571500" algn="just"/>
            <a:r>
              <a:rPr lang="es-ES" altLang="en-US" sz="2400" b="1"/>
              <a:t>La variabilidad de los precios relativos</a:t>
            </a:r>
          </a:p>
          <a:p>
            <a:pPr marL="571500" indent="-571500" algn="just"/>
            <a:r>
              <a:rPr lang="es-ES" altLang="en-US" sz="2400" b="1"/>
              <a:t>Las distorsiones fiscales provocadas por la inflación</a:t>
            </a:r>
          </a:p>
          <a:p>
            <a:pPr marL="966788" lvl="1" indent="-495300" algn="just"/>
            <a:r>
              <a:rPr lang="es-ES" altLang="en-US" sz="2000" b="1"/>
              <a:t>Ej: deslizamiento en los intervalos impositivos</a:t>
            </a:r>
          </a:p>
          <a:p>
            <a:pPr marL="571500" indent="-571500" algn="just"/>
            <a:r>
              <a:rPr lang="es-ES" altLang="en-US" sz="2400" b="1"/>
              <a:t>Confusión e incomodidad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66738" y="1981200"/>
            <a:ext cx="6553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2400" b="1">
                <a:solidFill>
                  <a:schemeClr val="bg1"/>
                </a:solidFill>
              </a:rPr>
              <a:t>Costes de la inflación esperada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Costes de la inflación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6738" y="2895600"/>
            <a:ext cx="8001000" cy="3124200"/>
          </a:xfrm>
        </p:spPr>
        <p:txBody>
          <a:bodyPr/>
          <a:lstStyle/>
          <a:p>
            <a:pPr marL="571500" indent="-571500" algn="just"/>
            <a:r>
              <a:rPr lang="es-ES" altLang="en-US" sz="2600" b="1"/>
              <a:t>Si la inflación no es prevista genera redistribuciones arbitrarias de riqueza</a:t>
            </a:r>
          </a:p>
          <a:p>
            <a:pPr marL="966788" lvl="1" indent="-495300" algn="just"/>
            <a:r>
              <a:rPr lang="es-ES" altLang="en-US" sz="2000" b="1"/>
              <a:t>Si la inflación es imprevista trasvasa riqueza de los deudores a los acreedores</a:t>
            </a:r>
          </a:p>
          <a:p>
            <a:pPr marL="966788" lvl="1" indent="-495300" algn="just"/>
            <a:r>
              <a:rPr lang="es-ES" altLang="en-US" sz="2000" b="1"/>
              <a:t>Si la deflación es imprevista trasvasa riqueza de los acreedores a los deudores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66738" y="1981200"/>
            <a:ext cx="6553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2400" b="1">
                <a:solidFill>
                  <a:schemeClr val="bg1"/>
                </a:solidFill>
              </a:rPr>
              <a:t>Costes de la inflación inesperada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¿Qué es la inflación?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altLang="en-US" sz="2600" b="1"/>
              <a:t>La inflación es el aumento generalizado y continuo de los precios</a:t>
            </a:r>
          </a:p>
          <a:p>
            <a:pPr algn="just"/>
            <a:endParaRPr lang="es-ES" altLang="en-US" sz="2600" b="1"/>
          </a:p>
          <a:p>
            <a:pPr algn="just"/>
            <a:r>
              <a:rPr lang="es-ES" altLang="en-US" sz="2600" b="1"/>
              <a:t>Se mide mediante la variación del IPC o de cualquier otro índice de precios</a:t>
            </a:r>
          </a:p>
          <a:p>
            <a:pPr algn="just"/>
            <a:endParaRPr lang="es-ES" altLang="en-US" sz="2600" b="1"/>
          </a:p>
          <a:p>
            <a:pPr algn="just"/>
            <a:r>
              <a:rPr lang="es-ES" altLang="en-US" sz="2600" b="1"/>
              <a:t>El nivel de precios experimenta aumentos positivos, pero no siempre supone un problema</a:t>
            </a:r>
          </a:p>
          <a:p>
            <a:endParaRPr lang="es-ES" altLang="en-US" sz="2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¿Qué es la inflación?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en-US" sz="2600" b="1"/>
              <a:t>Cuando la inflación está por debajo del 10 por ciento, sus costes no son muy elevados</a:t>
            </a:r>
          </a:p>
          <a:p>
            <a:pPr algn="just">
              <a:lnSpc>
                <a:spcPct val="90000"/>
              </a:lnSpc>
            </a:pPr>
            <a:endParaRPr lang="es-ES" altLang="en-US" sz="2600" b="1"/>
          </a:p>
          <a:p>
            <a:pPr algn="just">
              <a:lnSpc>
                <a:spcPct val="90000"/>
              </a:lnSpc>
            </a:pPr>
            <a:r>
              <a:rPr lang="es-ES" altLang="en-US" sz="2600" b="1"/>
              <a:t>Cuando la inflación supera el 100 por cien, sus costes son muy elevados</a:t>
            </a:r>
          </a:p>
          <a:p>
            <a:pPr algn="just">
              <a:lnSpc>
                <a:spcPct val="90000"/>
              </a:lnSpc>
            </a:pPr>
            <a:endParaRPr lang="es-ES" altLang="en-US" sz="2600" b="1"/>
          </a:p>
          <a:p>
            <a:pPr algn="just">
              <a:lnSpc>
                <a:spcPct val="90000"/>
              </a:lnSpc>
            </a:pPr>
            <a:r>
              <a:rPr lang="es-ES" altLang="en-US" sz="2600" b="1"/>
              <a:t>Episodios de hiperinflación:</a:t>
            </a:r>
          </a:p>
          <a:p>
            <a:pPr lvl="1" algn="just">
              <a:lnSpc>
                <a:spcPct val="90000"/>
              </a:lnSpc>
            </a:pPr>
            <a:r>
              <a:rPr lang="es-ES" altLang="en-US" sz="2200" b="1"/>
              <a:t>Bolivia durante los años 80</a:t>
            </a:r>
          </a:p>
          <a:p>
            <a:pPr lvl="1" algn="just">
              <a:lnSpc>
                <a:spcPct val="90000"/>
              </a:lnSpc>
            </a:pPr>
            <a:r>
              <a:rPr lang="es-ES" altLang="en-US" sz="2200" b="1"/>
              <a:t>Alemania entre 1921 y 1923</a:t>
            </a:r>
          </a:p>
          <a:p>
            <a:pPr>
              <a:lnSpc>
                <a:spcPct val="90000"/>
              </a:lnSpc>
            </a:pPr>
            <a:endParaRPr lang="es-ES" altLang="en-US" sz="2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Causas de la inflación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514600"/>
            <a:ext cx="8001000" cy="3505200"/>
          </a:xfrm>
        </p:spPr>
        <p:txBody>
          <a:bodyPr/>
          <a:lstStyle/>
          <a:p>
            <a:pPr algn="just"/>
            <a:r>
              <a:rPr lang="es-ES" altLang="en-US" sz="2600" b="1"/>
              <a:t>Cuando los precios de los bienes suben el dinero pierde valor (capacidad de compra)</a:t>
            </a:r>
          </a:p>
          <a:p>
            <a:pPr algn="just"/>
            <a:r>
              <a:rPr lang="es-ES" altLang="en-US" sz="2600" b="1"/>
              <a:t>¿De qué depende el valor del dinero?</a:t>
            </a:r>
          </a:p>
          <a:p>
            <a:pPr lvl="1" algn="just"/>
            <a:r>
              <a:rPr lang="es-ES" altLang="en-US" sz="2200" b="1"/>
              <a:t>De la oferta y la demanda de dinero</a:t>
            </a:r>
          </a:p>
          <a:p>
            <a:pPr lvl="1" algn="just"/>
            <a:r>
              <a:rPr lang="es-ES" altLang="en-US" sz="2200" b="1"/>
              <a:t>El Banco Central y el sistema bancario determinan la oferta monetaria</a:t>
            </a:r>
          </a:p>
          <a:p>
            <a:pPr lvl="1" algn="just"/>
            <a:r>
              <a:rPr lang="es-ES" altLang="en-US" sz="2200" b="1"/>
              <a:t>¿Qué explica la demanda de dinero?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74675" y="1747838"/>
            <a:ext cx="6553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2400" b="1">
                <a:solidFill>
                  <a:schemeClr val="bg1"/>
                </a:solidFill>
              </a:rPr>
              <a:t>La inflación a medio y largo plazo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Causas de la inflación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6738" y="2590800"/>
            <a:ext cx="8001000" cy="3429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" altLang="en-US" sz="2600" b="1"/>
              <a:t>Por precaución. Ej: no es fácil encontrar un cajero automático o fallan las tarjetas</a:t>
            </a:r>
          </a:p>
          <a:p>
            <a:pPr algn="just">
              <a:lnSpc>
                <a:spcPct val="80000"/>
              </a:lnSpc>
            </a:pPr>
            <a:r>
              <a:rPr lang="es-ES" altLang="en-US" sz="2600" b="1"/>
              <a:t>Por especulación o ahorro. Ej: si los tipos de interés suben entonces los individuos prefieren demandar acciones o bonos</a:t>
            </a:r>
          </a:p>
          <a:p>
            <a:pPr algn="just">
              <a:lnSpc>
                <a:spcPct val="80000"/>
              </a:lnSpc>
            </a:pPr>
            <a:r>
              <a:rPr lang="es-ES" altLang="en-US" sz="2600" b="1"/>
              <a:t>Por transacción. Ej: si el nivel de precios aumenta se deben hacer pagos por cuantías superiores</a:t>
            </a:r>
          </a:p>
        </p:txBody>
      </p:sp>
      <p:sp>
        <p:nvSpPr>
          <p:cNvPr id="12292" name="Text Box 1028"/>
          <p:cNvSpPr txBox="1">
            <a:spLocks noChangeArrowheads="1"/>
          </p:cNvSpPr>
          <p:nvPr/>
        </p:nvSpPr>
        <p:spPr bwMode="auto">
          <a:xfrm>
            <a:off x="566738" y="1981200"/>
            <a:ext cx="6553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2400" b="1">
                <a:solidFill>
                  <a:schemeClr val="bg1"/>
                </a:solidFill>
              </a:rPr>
              <a:t>Motivos para demandar dinero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Causas de la inflación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590800"/>
            <a:ext cx="8001000" cy="3429000"/>
          </a:xfrm>
        </p:spPr>
        <p:txBody>
          <a:bodyPr/>
          <a:lstStyle/>
          <a:p>
            <a:r>
              <a:rPr lang="es-ES" altLang="en-US" sz="2600" b="1"/>
              <a:t>Los costes de transacción</a:t>
            </a:r>
          </a:p>
          <a:p>
            <a:endParaRPr lang="es-ES" altLang="en-US" sz="2600" b="1"/>
          </a:p>
          <a:p>
            <a:r>
              <a:rPr lang="es-ES" altLang="en-US" sz="2600" b="1"/>
              <a:t>El tipo de interés</a:t>
            </a:r>
          </a:p>
          <a:p>
            <a:endParaRPr lang="es-ES" altLang="en-US" sz="2600" b="1"/>
          </a:p>
          <a:p>
            <a:r>
              <a:rPr lang="es-ES" altLang="en-US" sz="2600" b="1"/>
              <a:t>El nivel de renta</a:t>
            </a:r>
          </a:p>
          <a:p>
            <a:endParaRPr lang="es-ES" altLang="en-US" sz="2600" b="1"/>
          </a:p>
          <a:p>
            <a:r>
              <a:rPr lang="es-ES" altLang="en-US" sz="2600" b="1"/>
              <a:t>El nivel de precios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66738" y="1981200"/>
            <a:ext cx="80010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2400" b="1">
                <a:solidFill>
                  <a:schemeClr val="bg1"/>
                </a:solidFill>
              </a:rPr>
              <a:t>Determinantes de la demanda de dinero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Causas de la inflación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altLang="en-US" sz="2400" b="1"/>
              <a:t>El mercado de dinero se equilibra </a:t>
            </a:r>
            <a:r>
              <a:rPr lang="es-ES" altLang="en-US" sz="2400" b="1" i="1">
                <a:solidFill>
                  <a:schemeClr val="hlink"/>
                </a:solidFill>
              </a:rPr>
              <a:t>a largo plazo</a:t>
            </a:r>
            <a:r>
              <a:rPr lang="es-ES" altLang="en-US" sz="2400" b="1"/>
              <a:t> gracias a la variación del nivel de precios</a:t>
            </a:r>
          </a:p>
          <a:p>
            <a:pPr lvl="1" algn="just"/>
            <a:r>
              <a:rPr lang="es-ES" altLang="en-US" sz="2000" b="1"/>
              <a:t>Si el nivel de precios es superior al de equilibrio el público quiere tener más dinero del que ha creado el Banco Central por lo que el nivel de precios debe bajar</a:t>
            </a:r>
          </a:p>
          <a:p>
            <a:pPr lvl="1" algn="just"/>
            <a:r>
              <a:rPr lang="es-ES" altLang="en-US" sz="2000" b="1"/>
              <a:t>Si el nivel de precios es inferior al de equilibrio el público quiere tener menos dinero del que ha creado el Banco Central, por lo que el nivel de precios debe subir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/>
              <a:t>Causas de la inflación</a:t>
            </a:r>
          </a:p>
        </p:txBody>
      </p:sp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1143000" y="1905000"/>
            <a:ext cx="6553200" cy="4162425"/>
            <a:chOff x="720" y="1200"/>
            <a:chExt cx="4128" cy="2622"/>
          </a:xfrm>
        </p:grpSpPr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>
              <a:off x="1632" y="1536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1632" y="3216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3744" y="1536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 flipV="1">
              <a:off x="2400" y="1536"/>
              <a:ext cx="0" cy="168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720" y="1344"/>
              <a:ext cx="86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n-US" sz="1600" b="1">
                  <a:solidFill>
                    <a:schemeClr val="folHlink"/>
                  </a:solidFill>
                </a:rPr>
                <a:t>Valor del dinero</a:t>
              </a: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4080" y="1392"/>
              <a:ext cx="7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n-US" sz="1600" b="1">
                  <a:solidFill>
                    <a:schemeClr val="folHlink"/>
                  </a:solidFill>
                </a:rPr>
                <a:t>Nivel de precios</a:t>
              </a: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4128" y="182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n-US" sz="1400" b="1"/>
                <a:t>(Bajo)</a:t>
              </a:r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4176" y="292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n-US" sz="1400" b="1"/>
                <a:t>(Alto)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960" y="292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n-US" sz="1400"/>
                <a:t>(</a:t>
              </a:r>
              <a:r>
                <a:rPr lang="es-ES" altLang="en-US" sz="1400" b="1"/>
                <a:t>Bajo</a:t>
              </a:r>
              <a:r>
                <a:rPr lang="es-ES" altLang="en-US" sz="1400"/>
                <a:t>)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960" y="182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n-US" sz="1400" b="1"/>
                <a:t>(Alto)</a:t>
              </a:r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2112" y="1200"/>
              <a:ext cx="9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n-US" sz="1400" b="1">
                  <a:solidFill>
                    <a:schemeClr val="folHlink"/>
                  </a:solidFill>
                </a:rPr>
                <a:t>Oferta monetaria</a:t>
              </a:r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2160" y="3264"/>
              <a:ext cx="912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n-US" sz="1300" b="1">
                  <a:solidFill>
                    <a:schemeClr val="accent2"/>
                  </a:solidFill>
                </a:rPr>
                <a:t>Cantidad fijada por el Banco Central</a:t>
              </a:r>
            </a:p>
          </p:txBody>
        </p:sp>
        <p:sp>
          <p:nvSpPr>
            <p:cNvPr id="14356" name="Freeform 20"/>
            <p:cNvSpPr>
              <a:spLocks/>
            </p:cNvSpPr>
            <p:nvPr/>
          </p:nvSpPr>
          <p:spPr bwMode="auto">
            <a:xfrm>
              <a:off x="1824" y="1920"/>
              <a:ext cx="1632" cy="816"/>
            </a:xfrm>
            <a:custGeom>
              <a:avLst/>
              <a:gdLst>
                <a:gd name="T0" fmla="*/ 0 w 1632"/>
                <a:gd name="T1" fmla="*/ 0 h 816"/>
                <a:gd name="T2" fmla="*/ 528 w 1632"/>
                <a:gd name="T3" fmla="*/ 480 h 816"/>
                <a:gd name="T4" fmla="*/ 1632 w 1632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2" h="816">
                  <a:moveTo>
                    <a:pt x="0" y="0"/>
                  </a:moveTo>
                  <a:cubicBezTo>
                    <a:pt x="128" y="172"/>
                    <a:pt x="256" y="344"/>
                    <a:pt x="528" y="480"/>
                  </a:cubicBezTo>
                  <a:cubicBezTo>
                    <a:pt x="800" y="616"/>
                    <a:pt x="1448" y="760"/>
                    <a:pt x="1632" y="816"/>
                  </a:cubicBezTo>
                </a:path>
              </a:pathLst>
            </a:custGeom>
            <a:noFill/>
            <a:ln w="317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880" y="2736"/>
              <a:ext cx="9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n-US" sz="1400" b="1">
                  <a:solidFill>
                    <a:schemeClr val="folHlink"/>
                  </a:solidFill>
                </a:rPr>
                <a:t>Demanda de dinero</a:t>
              </a:r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1632" y="2400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3810000" y="3443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b="1"/>
              <a:t>A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905000" y="362585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b="1">
                <a:solidFill>
                  <a:schemeClr val="accent2"/>
                </a:solidFill>
              </a:rPr>
              <a:t>i</a:t>
            </a:r>
            <a:r>
              <a:rPr lang="es-ES" altLang="en-US" b="1" baseline="3000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6019800" y="35941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b="1">
                <a:solidFill>
                  <a:schemeClr val="accent2"/>
                </a:solidFill>
              </a:rPr>
              <a:t>P</a:t>
            </a:r>
            <a:r>
              <a:rPr lang="es-ES" altLang="en-US" b="1" baseline="30000">
                <a:solidFill>
                  <a:schemeClr val="accent2"/>
                </a:solidFill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s">
  <a:themeElements>
    <a:clrScheme name="Tema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Tema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a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903</Words>
  <Application>Microsoft Office PowerPoint</Application>
  <PresentationFormat>Presentación en pantalla (4:3)</PresentationFormat>
  <Paragraphs>140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Times New Roman</vt:lpstr>
      <vt:lpstr>Verdana</vt:lpstr>
      <vt:lpstr>Wingdings</vt:lpstr>
      <vt:lpstr>Arial</vt:lpstr>
      <vt:lpstr>Temas</vt:lpstr>
      <vt:lpstr>Microsoft Editor de ecuaciones 3.0</vt:lpstr>
      <vt:lpstr>Gráfico de Microsoft Excel</vt:lpstr>
      <vt:lpstr>PROBLEMAS SOCIALES</vt:lpstr>
      <vt:lpstr>La inflación</vt:lpstr>
      <vt:lpstr>¿Qué es la inflación?</vt:lpstr>
      <vt:lpstr>¿Qué es la inflación?</vt:lpstr>
      <vt:lpstr>Causas de la inflación</vt:lpstr>
      <vt:lpstr>Causas de la inflación</vt:lpstr>
      <vt:lpstr>Causas de la inflación</vt:lpstr>
      <vt:lpstr>Causas de la inflación</vt:lpstr>
      <vt:lpstr>Causas de la inflación</vt:lpstr>
      <vt:lpstr>Causas de la inflación</vt:lpstr>
      <vt:lpstr>Causas de la inflación</vt:lpstr>
      <vt:lpstr>Causas de la inflación</vt:lpstr>
      <vt:lpstr>Causas de la inflación</vt:lpstr>
      <vt:lpstr>Causas de la inflación</vt:lpstr>
      <vt:lpstr>Velocidad de circulación</vt:lpstr>
      <vt:lpstr>Causas de la inflación</vt:lpstr>
      <vt:lpstr>Causas de la inflación</vt:lpstr>
      <vt:lpstr>Causas de la inflación</vt:lpstr>
      <vt:lpstr>Costes de la inflación</vt:lpstr>
      <vt:lpstr>Costes de la inflación</vt:lpstr>
      <vt:lpstr>Costes de la inflación</vt:lpstr>
    </vt:vector>
  </TitlesOfParts>
  <Company>Universidad de las Islas Baleares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</dc:title>
  <dc:creator>Jose Luis Groizard</dc:creator>
  <cp:lastModifiedBy>Luis Alfredo Martínez López</cp:lastModifiedBy>
  <cp:revision>25</cp:revision>
  <dcterms:created xsi:type="dcterms:W3CDTF">2003-04-26T09:32:05Z</dcterms:created>
  <dcterms:modified xsi:type="dcterms:W3CDTF">2016-07-07T12:08:00Z</dcterms:modified>
</cp:coreProperties>
</file>