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706" r:id="rId1"/>
  </p:sldMasterIdLst>
  <p:notesMasterIdLst>
    <p:notesMasterId r:id="rId26"/>
  </p:notesMasterIdLst>
  <p:handoutMasterIdLst>
    <p:handoutMasterId r:id="rId27"/>
  </p:handoutMasterIdLst>
  <p:sldIdLst>
    <p:sldId id="578" r:id="rId2"/>
    <p:sldId id="433" r:id="rId3"/>
    <p:sldId id="559" r:id="rId4"/>
    <p:sldId id="560" r:id="rId5"/>
    <p:sldId id="561" r:id="rId6"/>
    <p:sldId id="565" r:id="rId7"/>
    <p:sldId id="558" r:id="rId8"/>
    <p:sldId id="563" r:id="rId9"/>
    <p:sldId id="567" r:id="rId10"/>
    <p:sldId id="568" r:id="rId11"/>
    <p:sldId id="569" r:id="rId12"/>
    <p:sldId id="570" r:id="rId13"/>
    <p:sldId id="554" r:id="rId14"/>
    <p:sldId id="562" r:id="rId15"/>
    <p:sldId id="555" r:id="rId16"/>
    <p:sldId id="571" r:id="rId17"/>
    <p:sldId id="572" r:id="rId18"/>
    <p:sldId id="573" r:id="rId19"/>
    <p:sldId id="574" r:id="rId20"/>
    <p:sldId id="575" r:id="rId21"/>
    <p:sldId id="576" r:id="rId22"/>
    <p:sldId id="577" r:id="rId23"/>
    <p:sldId id="534" r:id="rId24"/>
    <p:sldId id="539" r:id="rId25"/>
  </p:sldIdLst>
  <p:sldSz cx="9144000" cy="6858000" type="screen4x3"/>
  <p:notesSz cx="6858000" cy="9144000"/>
  <p:embeddedFontLst>
    <p:embeddedFont>
      <p:font typeface="Wingdings 3" panose="05040102010807070707" pitchFamily="18" charset="2"/>
      <p:regular r:id="rId28"/>
    </p:embeddedFont>
    <p:embeddedFont>
      <p:font typeface="Impact" panose="020B0806030902050204" pitchFamily="34" charset="0"/>
      <p:regular r:id="rId29"/>
    </p:embeddedFont>
    <p:embeddedFont>
      <p:font typeface="Arial" panose="020B0604020202020204" pitchFamily="34" charset="0"/>
      <p:regular r:id="rId30"/>
      <p:bold r:id="rId31"/>
      <p:italic r:id="rId32"/>
      <p:boldItalic r:id="rId33"/>
    </p:embeddedFont>
    <p:embeddedFont>
      <p:font typeface="Times New Roman" panose="02020603050405020304" pitchFamily="18" charset="0"/>
      <p:regular r:id="rId34"/>
      <p:bold r:id="rId35"/>
      <p:italic r:id="rId36"/>
      <p:boldItalic r:id="rId37"/>
    </p:embeddedFont>
    <p:embeddedFont>
      <p:font typeface="Symbol" panose="05050102010706020507" pitchFamily="18" charset="2"/>
      <p:regular r:id="rId38"/>
    </p:embeddedFont>
    <p:embeddedFont>
      <p:font typeface="Trebuchet MS" panose="020B0603020202020204" pitchFamily="34" charset="0"/>
      <p:regular r:id="rId39"/>
      <p:bold r:id="rId40"/>
      <p:italic r:id="rId41"/>
      <p:boldItalic r:id="rId42"/>
    </p:embeddedFont>
    <p:embeddedFont>
      <p:font typeface="Wingdings" panose="05000000000000000000" pitchFamily="2" charset="2"/>
      <p:regular r:id="rId43"/>
    </p:embeddedFont>
  </p:embeddedFont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3399"/>
    <a:srgbClr val="4D4D4D"/>
    <a:srgbClr val="5F5F5F"/>
    <a:srgbClr val="660033"/>
    <a:srgbClr val="990033"/>
    <a:srgbClr val="0080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2" d="100"/>
          <a:sy n="62" d="100"/>
        </p:scale>
        <p:origin x="7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fld id="{AA61B5C8-5A3A-462A-B22B-41F8F7B1C88B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n-US"/>
          </a:p>
        </p:txBody>
      </p:sp>
      <p:sp>
        <p:nvSpPr>
          <p:cNvPr id="6042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n-US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fld id="{7B51B0BD-306F-4864-A834-162E8BBB6C49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C1EEF-0F57-4606-913D-406DBFF13760}" type="slidenum">
              <a:rPr lang="es-ES" altLang="en-US"/>
              <a:pPr/>
              <a:t>2</a:t>
            </a:fld>
            <a:endParaRPr lang="es-ES" altLang="en-US"/>
          </a:p>
        </p:txBody>
      </p:sp>
      <p:sp>
        <p:nvSpPr>
          <p:cNvPr id="706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03A8D-0B43-45FC-B0B6-B14BD74906F4}" type="slidenum">
              <a:rPr lang="es-ES" altLang="en-US"/>
              <a:pPr/>
              <a:t>24</a:t>
            </a:fld>
            <a:endParaRPr lang="es-ES" altLang="en-US"/>
          </a:p>
        </p:txBody>
      </p:sp>
      <p:sp>
        <p:nvSpPr>
          <p:cNvPr id="976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BE018-33CD-4165-952A-D7B12D841759}" type="slidenum">
              <a:rPr lang="es-ES" altLang="en-US"/>
              <a:pPr/>
              <a:t>6</a:t>
            </a:fld>
            <a:endParaRPr lang="es-ES" altLang="en-US"/>
          </a:p>
        </p:txBody>
      </p:sp>
      <p:sp>
        <p:nvSpPr>
          <p:cNvPr id="102605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60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CD657-D8C7-4506-B8B8-E968DCBDC494}" type="slidenum">
              <a:rPr lang="es-ES" altLang="en-US"/>
              <a:pPr/>
              <a:t>8</a:t>
            </a:fld>
            <a:endParaRPr lang="es-ES" altLang="en-US"/>
          </a:p>
        </p:txBody>
      </p:sp>
      <p:sp>
        <p:nvSpPr>
          <p:cNvPr id="102195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19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E30307-15E5-4960-94DE-17FB6D3095B7}" type="slidenum">
              <a:rPr lang="es-ES" altLang="en-US"/>
              <a:pPr/>
              <a:t>9</a:t>
            </a:fld>
            <a:endParaRPr lang="es-ES" altLang="en-US"/>
          </a:p>
        </p:txBody>
      </p:sp>
      <p:sp>
        <p:nvSpPr>
          <p:cNvPr id="103014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01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39C77-D5FD-4115-A403-7E8284CA9DD6}" type="slidenum">
              <a:rPr lang="es-ES" altLang="en-US"/>
              <a:pPr/>
              <a:t>10</a:t>
            </a:fld>
            <a:endParaRPr lang="es-ES" altLang="en-US"/>
          </a:p>
        </p:txBody>
      </p:sp>
      <p:sp>
        <p:nvSpPr>
          <p:cNvPr id="103219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21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964EF1-11BF-40F0-A181-0E586586C627}" type="slidenum">
              <a:rPr lang="es-ES" altLang="en-US"/>
              <a:pPr/>
              <a:t>11</a:t>
            </a:fld>
            <a:endParaRPr lang="es-ES" altLang="en-US"/>
          </a:p>
        </p:txBody>
      </p:sp>
      <p:sp>
        <p:nvSpPr>
          <p:cNvPr id="103424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34E105-D7F1-44D2-AFAD-B3BD0FF51F9C}" type="slidenum">
              <a:rPr lang="es-ES" altLang="en-US"/>
              <a:pPr/>
              <a:t>13</a:t>
            </a:fld>
            <a:endParaRPr lang="es-ES" altLang="en-US"/>
          </a:p>
        </p:txBody>
      </p:sp>
      <p:sp>
        <p:nvSpPr>
          <p:cNvPr id="1007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CD5FE9-99E3-4C93-AF31-3DD3CC136E6C}" type="slidenum">
              <a:rPr lang="es-ES" altLang="en-US"/>
              <a:pPr/>
              <a:t>15</a:t>
            </a:fld>
            <a:endParaRPr lang="es-ES" altLang="en-US"/>
          </a:p>
        </p:txBody>
      </p:sp>
      <p:sp>
        <p:nvSpPr>
          <p:cNvPr id="1009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D551C-68CF-47A8-9663-45956E36D7BF}" type="slidenum">
              <a:rPr lang="es-ES" altLang="en-US"/>
              <a:pPr/>
              <a:t>23</a:t>
            </a:fld>
            <a:endParaRPr lang="es-ES" altLang="en-US"/>
          </a:p>
        </p:txBody>
      </p:sp>
      <p:sp>
        <p:nvSpPr>
          <p:cNvPr id="966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 smtClean="0"/>
              <a:t>Pág. </a:t>
            </a:r>
            <a:fld id="{FF4E5D04-469F-403B-8B61-7293D9D75339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64402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 smtClean="0"/>
              <a:t>Pág. </a:t>
            </a:r>
            <a:fld id="{973998C4-A3D8-4815-9370-87C08F25A995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1984349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 smtClean="0"/>
              <a:t>Pág. </a:t>
            </a:r>
            <a:fld id="{973998C4-A3D8-4815-9370-87C08F25A995}" type="slidenum">
              <a:rPr lang="es-ES" altLang="en-US" smtClean="0"/>
              <a:pPr/>
              <a:t>‹Nº›</a:t>
            </a:fld>
            <a:endParaRPr lang="es-E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7900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 smtClean="0"/>
              <a:t>Pág. </a:t>
            </a:r>
            <a:fld id="{973998C4-A3D8-4815-9370-87C08F25A995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2679618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 smtClean="0"/>
              <a:t>Pág. </a:t>
            </a:r>
            <a:fld id="{973998C4-A3D8-4815-9370-87C08F25A995}" type="slidenum">
              <a:rPr lang="es-ES" altLang="en-US" smtClean="0"/>
              <a:pPr/>
              <a:t>‹Nº›</a:t>
            </a:fld>
            <a:endParaRPr lang="es-E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37925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 smtClean="0"/>
              <a:t>Pág. </a:t>
            </a:r>
            <a:fld id="{973998C4-A3D8-4815-9370-87C08F25A995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2987081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 smtClean="0"/>
              <a:t>Pág. </a:t>
            </a:r>
            <a:fld id="{994455BA-3856-442E-8806-2C373C02457F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756654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 smtClean="0"/>
              <a:t>Pág. </a:t>
            </a:r>
            <a:fld id="{AE265D78-775B-4357-AAE8-BD91AE2010F7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524672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 smtClean="0"/>
              <a:t>Pág. </a:t>
            </a:r>
            <a:fld id="{40B5843F-8186-4F5B-BD67-6EAC59D4E1A5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611577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 smtClean="0"/>
              <a:t>Pág. </a:t>
            </a:r>
            <a:fld id="{DBB9BDC9-817C-4C31-8B20-86F60558DB3E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351844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 smtClean="0"/>
              <a:t>Pág. </a:t>
            </a:r>
            <a:fld id="{A6E21F30-7430-43AD-BD20-74CAD63FF4F0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480947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 smtClean="0"/>
              <a:t>Pág. </a:t>
            </a:r>
            <a:fld id="{017A262A-E3AD-4AE9-A030-5402F3F18196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466134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 smtClean="0"/>
              <a:t>Pág. </a:t>
            </a:r>
            <a:fld id="{0638255F-AC73-4286-AFA2-6C73D9067180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735890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 smtClean="0"/>
              <a:t>Pág. </a:t>
            </a:r>
            <a:fld id="{5EFCAE77-64F9-449C-9FC1-16B628F6BFCA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140222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 smtClean="0"/>
              <a:t>Pág. </a:t>
            </a:r>
            <a:fld id="{57220BBD-A718-4322-9CDE-8D7CF37D5432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934773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 smtClean="0"/>
              <a:t>Pág. </a:t>
            </a:r>
            <a:fld id="{EC5FC144-85CB-46C0-BAC8-2255D9D51400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414366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s-ES" altLang="en-US" smtClean="0"/>
              <a:t>Pág. </a:t>
            </a:r>
            <a:fld id="{973998C4-A3D8-4815-9370-87C08F25A995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3575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</p:bld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PROBLEMAS SOCIALES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4000" dirty="0" smtClean="0"/>
              <a:t>DESEMPLEO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 smtClean="0"/>
              <a:t>Pág. </a:t>
            </a:r>
            <a:fld id="{FF4E5D04-469F-403B-8B61-7293D9D75339}" type="slidenum">
              <a:rPr lang="es-ES" altLang="en-US" smtClean="0"/>
              <a:pPr/>
              <a:t>1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59816190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altLang="en-US"/>
              <a:t>¿Qué es el desempleo?</a:t>
            </a:r>
          </a:p>
        </p:txBody>
      </p:sp>
      <p:sp>
        <p:nvSpPr>
          <p:cNvPr id="21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/>
              <a:t>Pág. </a:t>
            </a:r>
            <a:fld id="{3F8EC069-AC05-4C6A-B302-072A6FC99AAD}" type="slidenum">
              <a:rPr lang="es-ES" altLang="en-US"/>
              <a:pPr/>
              <a:t>10</a:t>
            </a:fld>
            <a:endParaRPr lang="es-ES" altLang="en-US"/>
          </a:p>
        </p:txBody>
      </p:sp>
      <p:grpSp>
        <p:nvGrpSpPr>
          <p:cNvPr id="1031171" name="Group 3"/>
          <p:cNvGrpSpPr>
            <a:grpSpLocks/>
          </p:cNvGrpSpPr>
          <p:nvPr/>
        </p:nvGrpSpPr>
        <p:grpSpPr bwMode="auto">
          <a:xfrm>
            <a:off x="1741488" y="2052638"/>
            <a:ext cx="5600700" cy="4384675"/>
            <a:chOff x="1097" y="1293"/>
            <a:chExt cx="3528" cy="2762"/>
          </a:xfrm>
        </p:grpSpPr>
        <p:grpSp>
          <p:nvGrpSpPr>
            <p:cNvPr id="1031172" name="Group 4"/>
            <p:cNvGrpSpPr>
              <a:grpSpLocks/>
            </p:cNvGrpSpPr>
            <p:nvPr/>
          </p:nvGrpSpPr>
          <p:grpSpPr bwMode="auto">
            <a:xfrm>
              <a:off x="1097" y="1293"/>
              <a:ext cx="3528" cy="2762"/>
              <a:chOff x="1226" y="1011"/>
              <a:chExt cx="2681" cy="2223"/>
            </a:xfrm>
          </p:grpSpPr>
          <p:sp>
            <p:nvSpPr>
              <p:cNvPr id="1031173" name="Oval 5"/>
              <p:cNvSpPr>
                <a:spLocks noChangeArrowheads="1"/>
              </p:cNvSpPr>
              <p:nvPr/>
            </p:nvSpPr>
            <p:spPr bwMode="auto">
              <a:xfrm>
                <a:off x="2093" y="1011"/>
                <a:ext cx="905" cy="90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s-ES" altLang="en-US" sz="1600" b="0">
                    <a:latin typeface="Times New Roman" panose="02020603050405020304" pitchFamily="18" charset="0"/>
                  </a:rPr>
                  <a:t>Empleo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s-ES" altLang="en-US" sz="1600" b="0">
                    <a:latin typeface="Times New Roman" panose="02020603050405020304" pitchFamily="18" charset="0"/>
                  </a:rPr>
                  <a:t>16,4 millones</a:t>
                </a:r>
              </a:p>
            </p:txBody>
          </p:sp>
          <p:sp>
            <p:nvSpPr>
              <p:cNvPr id="1031174" name="Oval 6"/>
              <p:cNvSpPr>
                <a:spLocks noChangeArrowheads="1"/>
              </p:cNvSpPr>
              <p:nvPr/>
            </p:nvSpPr>
            <p:spPr bwMode="auto">
              <a:xfrm>
                <a:off x="1226" y="2329"/>
                <a:ext cx="905" cy="90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s-ES" altLang="en-US" sz="1600" b="0">
                    <a:latin typeface="Times New Roman" panose="02020603050405020304" pitchFamily="18" charset="0"/>
                  </a:rPr>
                  <a:t>Desempleo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s-ES" altLang="en-US" sz="1600" b="0">
                    <a:latin typeface="Times New Roman" panose="02020603050405020304" pitchFamily="18" charset="0"/>
                  </a:rPr>
                  <a:t>2,1 millones</a:t>
                </a:r>
              </a:p>
            </p:txBody>
          </p:sp>
          <p:sp>
            <p:nvSpPr>
              <p:cNvPr id="1031175" name="Oval 7"/>
              <p:cNvSpPr>
                <a:spLocks noChangeArrowheads="1"/>
              </p:cNvSpPr>
              <p:nvPr/>
            </p:nvSpPr>
            <p:spPr bwMode="auto">
              <a:xfrm>
                <a:off x="3002" y="2307"/>
                <a:ext cx="905" cy="90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s-ES" altLang="en-US" sz="1600" b="0">
                    <a:latin typeface="Times New Roman" panose="02020603050405020304" pitchFamily="18" charset="0"/>
                  </a:rPr>
                  <a:t>Inactivos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s-ES" altLang="en-US" sz="1600" b="0">
                    <a:latin typeface="Times New Roman" panose="02020603050405020304" pitchFamily="18" charset="0"/>
                  </a:rPr>
                  <a:t>15,6 millones</a:t>
                </a:r>
                <a:endParaRPr lang="es-ES" altLang="en-US" sz="10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31176" name="Line 8"/>
            <p:cNvSpPr>
              <a:spLocks noChangeShapeType="1"/>
            </p:cNvSpPr>
            <p:nvPr/>
          </p:nvSpPr>
          <p:spPr bwMode="auto">
            <a:xfrm flipV="1">
              <a:off x="2143" y="2401"/>
              <a:ext cx="387" cy="5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77" name="Line 9"/>
            <p:cNvSpPr>
              <a:spLocks noChangeShapeType="1"/>
            </p:cNvSpPr>
            <p:nvPr/>
          </p:nvSpPr>
          <p:spPr bwMode="auto">
            <a:xfrm flipH="1">
              <a:off x="2404" y="3380"/>
              <a:ext cx="8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78" name="Line 10"/>
            <p:cNvSpPr>
              <a:spLocks noChangeShapeType="1"/>
            </p:cNvSpPr>
            <p:nvPr/>
          </p:nvSpPr>
          <p:spPr bwMode="auto">
            <a:xfrm flipH="1" flipV="1">
              <a:off x="3145" y="2409"/>
              <a:ext cx="433" cy="5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79" name="Text Box 11"/>
            <p:cNvSpPr txBox="1">
              <a:spLocks noChangeArrowheads="1"/>
            </p:cNvSpPr>
            <p:nvPr/>
          </p:nvSpPr>
          <p:spPr bwMode="auto">
            <a:xfrm>
              <a:off x="2641" y="3132"/>
              <a:ext cx="2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s-ES" altLang="en-US" sz="1600">
                  <a:latin typeface="Times New Roman" panose="02020603050405020304" pitchFamily="18" charset="0"/>
                </a:rPr>
                <a:t>1,0</a:t>
              </a:r>
            </a:p>
          </p:txBody>
        </p:sp>
        <p:sp>
          <p:nvSpPr>
            <p:cNvPr id="1031180" name="Line 12"/>
            <p:cNvSpPr>
              <a:spLocks noChangeShapeType="1"/>
            </p:cNvSpPr>
            <p:nvPr/>
          </p:nvSpPr>
          <p:spPr bwMode="auto">
            <a:xfrm>
              <a:off x="2437" y="3717"/>
              <a:ext cx="85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1" name="Text Box 13"/>
            <p:cNvSpPr txBox="1">
              <a:spLocks noChangeArrowheads="1"/>
            </p:cNvSpPr>
            <p:nvPr/>
          </p:nvSpPr>
          <p:spPr bwMode="auto">
            <a:xfrm>
              <a:off x="2610" y="3731"/>
              <a:ext cx="2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s-ES" altLang="en-US" sz="1600">
                  <a:latin typeface="Times New Roman" panose="02020603050405020304" pitchFamily="18" charset="0"/>
                </a:rPr>
                <a:t>0,8</a:t>
              </a:r>
            </a:p>
          </p:txBody>
        </p:sp>
        <p:sp>
          <p:nvSpPr>
            <p:cNvPr id="1031182" name="Line 14"/>
            <p:cNvSpPr>
              <a:spLocks noChangeShapeType="1"/>
            </p:cNvSpPr>
            <p:nvPr/>
          </p:nvSpPr>
          <p:spPr bwMode="auto">
            <a:xfrm flipV="1">
              <a:off x="1863" y="2257"/>
              <a:ext cx="341" cy="55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3" name="Line 15"/>
            <p:cNvSpPr>
              <a:spLocks noChangeShapeType="1"/>
            </p:cNvSpPr>
            <p:nvPr/>
          </p:nvSpPr>
          <p:spPr bwMode="auto">
            <a:xfrm flipH="1" flipV="1">
              <a:off x="3445" y="2316"/>
              <a:ext cx="447" cy="51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4" name="Text Box 16"/>
            <p:cNvSpPr txBox="1">
              <a:spLocks noChangeArrowheads="1"/>
            </p:cNvSpPr>
            <p:nvPr/>
          </p:nvSpPr>
          <p:spPr bwMode="auto">
            <a:xfrm rot="2831254">
              <a:off x="3172" y="2626"/>
              <a:ext cx="2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s-ES" altLang="en-US" sz="1600">
                  <a:latin typeface="Times New Roman" panose="02020603050405020304" pitchFamily="18" charset="0"/>
                </a:rPr>
                <a:t>1,6</a:t>
              </a:r>
            </a:p>
          </p:txBody>
        </p:sp>
        <p:sp>
          <p:nvSpPr>
            <p:cNvPr id="1031185" name="Text Box 17"/>
            <p:cNvSpPr txBox="1">
              <a:spLocks noChangeArrowheads="1"/>
            </p:cNvSpPr>
            <p:nvPr/>
          </p:nvSpPr>
          <p:spPr bwMode="auto">
            <a:xfrm rot="2831254">
              <a:off x="3571" y="2303"/>
              <a:ext cx="2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s-ES" altLang="en-US" sz="1600">
                  <a:latin typeface="Times New Roman" panose="02020603050405020304" pitchFamily="18" charset="0"/>
                </a:rPr>
                <a:t>1,5</a:t>
              </a:r>
            </a:p>
          </p:txBody>
        </p:sp>
        <p:sp>
          <p:nvSpPr>
            <p:cNvPr id="1031186" name="Text Box 18"/>
            <p:cNvSpPr txBox="1">
              <a:spLocks noChangeArrowheads="1"/>
            </p:cNvSpPr>
            <p:nvPr/>
          </p:nvSpPr>
          <p:spPr bwMode="auto">
            <a:xfrm rot="-3600000">
              <a:off x="1743" y="224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s-ES" altLang="en-US" sz="1800">
                  <a:latin typeface="Times New Roman" panose="02020603050405020304" pitchFamily="18" charset="0"/>
                </a:rPr>
                <a:t>1,3</a:t>
              </a:r>
            </a:p>
          </p:txBody>
        </p:sp>
        <p:sp>
          <p:nvSpPr>
            <p:cNvPr id="1031187" name="Text Box 19"/>
            <p:cNvSpPr txBox="1">
              <a:spLocks noChangeArrowheads="1"/>
            </p:cNvSpPr>
            <p:nvPr/>
          </p:nvSpPr>
          <p:spPr bwMode="auto">
            <a:xfrm rot="-3600000">
              <a:off x="2241" y="272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s-ES" altLang="en-US" sz="1800">
                  <a:latin typeface="Times New Roman" panose="02020603050405020304" pitchFamily="18" charset="0"/>
                </a:rPr>
                <a:t>1,6</a:t>
              </a:r>
            </a:p>
          </p:txBody>
        </p:sp>
      </p:grpSp>
      <p:sp>
        <p:nvSpPr>
          <p:cNvPr id="1031188" name="Text Box 20"/>
          <p:cNvSpPr txBox="1">
            <a:spLocks noChangeArrowheads="1"/>
          </p:cNvSpPr>
          <p:nvPr/>
        </p:nvSpPr>
        <p:spPr bwMode="auto">
          <a:xfrm>
            <a:off x="423863" y="1525588"/>
            <a:ext cx="8242300" cy="460375"/>
          </a:xfrm>
          <a:prstGeom prst="rect">
            <a:avLst/>
          </a:prstGeom>
          <a:solidFill>
            <a:schemeClr val="hlink"/>
          </a:solidFill>
          <a:ln w="3175">
            <a:solidFill>
              <a:srgbClr val="3333FF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400"/>
              <a:t>La interpretación de los datos sobre la población activa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8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¿Qué es el desempleo?</a:t>
            </a:r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/>
              <a:t>Pág. </a:t>
            </a:r>
            <a:fld id="{634D4288-93EE-4371-BF83-1CC3953CD1B2}" type="slidenum">
              <a:rPr lang="es-ES" altLang="en-US"/>
              <a:pPr/>
              <a:t>11</a:t>
            </a:fld>
            <a:endParaRPr lang="es-ES" altLang="en-US"/>
          </a:p>
        </p:txBody>
      </p:sp>
      <p:sp>
        <p:nvSpPr>
          <p:cNvPr id="1033219" name="Text Box 3"/>
          <p:cNvSpPr txBox="1">
            <a:spLocks noChangeArrowheads="1"/>
          </p:cNvSpPr>
          <p:nvPr/>
        </p:nvSpPr>
        <p:spPr bwMode="auto">
          <a:xfrm>
            <a:off x="615950" y="1552575"/>
            <a:ext cx="6680200" cy="522288"/>
          </a:xfrm>
          <a:prstGeom prst="rect">
            <a:avLst/>
          </a:prstGeom>
          <a:solidFill>
            <a:schemeClr val="hlink"/>
          </a:solidFill>
          <a:ln w="3175">
            <a:solidFill>
              <a:srgbClr val="3333FF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s-ES" altLang="en-US" sz="2800" b="0"/>
              <a:t>Las variaciones de la tasa de desempleo</a:t>
            </a:r>
          </a:p>
        </p:txBody>
      </p:sp>
      <p:sp>
        <p:nvSpPr>
          <p:cNvPr id="1033220" name="Text Box 4"/>
          <p:cNvSpPr txBox="1">
            <a:spLocks noChangeArrowheads="1"/>
          </p:cNvSpPr>
          <p:nvPr/>
        </p:nvSpPr>
        <p:spPr bwMode="auto">
          <a:xfrm>
            <a:off x="655638" y="2301875"/>
            <a:ext cx="1425575" cy="4000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/>
              <a:t>Resumen:</a:t>
            </a:r>
          </a:p>
        </p:txBody>
      </p:sp>
      <p:sp>
        <p:nvSpPr>
          <p:cNvPr id="1033221" name="Text Box 5"/>
          <p:cNvSpPr txBox="1">
            <a:spLocks noChangeArrowheads="1"/>
          </p:cNvSpPr>
          <p:nvPr/>
        </p:nvSpPr>
        <p:spPr bwMode="auto">
          <a:xfrm>
            <a:off x="727075" y="2870200"/>
            <a:ext cx="792003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400"/>
              <a:t>Cuando el desempleo es alto:</a:t>
            </a:r>
          </a:p>
          <a:p>
            <a:pPr>
              <a:spcBef>
                <a:spcPct val="0"/>
              </a:spcBef>
            </a:pPr>
            <a:endParaRPr lang="es-ES" altLang="en-US" sz="2400"/>
          </a:p>
          <a:p>
            <a:pPr>
              <a:spcBef>
                <a:spcPct val="0"/>
              </a:spcBef>
              <a:buFontTx/>
              <a:buChar char="•"/>
            </a:pPr>
            <a:r>
              <a:rPr lang="es-ES" altLang="en-US" sz="2400"/>
              <a:t> aumenta la probabilidad de que los trabajadores  </a:t>
            </a:r>
            <a:br>
              <a:rPr lang="es-ES" altLang="en-US" sz="2400"/>
            </a:br>
            <a:r>
              <a:rPr lang="es-ES" altLang="en-US" sz="2400"/>
              <a:t>  pierdan el empleo.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s-ES" altLang="en-US" sz="2400"/>
              <a:t> disminuye la probabilidad de que los desempleados</a:t>
            </a:r>
            <a:br>
              <a:rPr lang="es-ES" altLang="en-US" sz="2400"/>
            </a:br>
            <a:r>
              <a:rPr lang="es-ES" altLang="en-US" sz="2400"/>
              <a:t>  encuentren otro trabajo.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s-ES" altLang="en-US" sz="2400"/>
              <a:t> aumenta la duración del desempleo.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219" grpId="0" animBg="1" autoUpdateAnimBg="0"/>
      <p:bldP spid="1033220" grpId="0" animBg="1" autoUpdateAnimBg="0"/>
      <p:bldP spid="103322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¿Qué es el desempleo?</a:t>
            </a:r>
          </a:p>
        </p:txBody>
      </p:sp>
      <p:sp>
        <p:nvSpPr>
          <p:cNvPr id="1035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endParaRPr lang="es-ES" altLang="en-US" sz="2800"/>
          </a:p>
          <a:p>
            <a:pPr>
              <a:lnSpc>
                <a:spcPct val="90000"/>
              </a:lnSpc>
            </a:pPr>
            <a:r>
              <a:rPr lang="es-ES" altLang="en-US" sz="2800"/>
              <a:t>La tasa natural de desempleo: tasa normal de desempleo en torno a la cual fluctúa la tasa de desempleo</a:t>
            </a:r>
          </a:p>
          <a:p>
            <a:pPr>
              <a:lnSpc>
                <a:spcPct val="90000"/>
              </a:lnSpc>
            </a:pPr>
            <a:r>
              <a:rPr lang="es-ES" altLang="en-US" sz="2800"/>
              <a:t>Desempleo cíclico: desviación del desempleo de su tasa natural</a:t>
            </a:r>
          </a:p>
          <a:p>
            <a:pPr>
              <a:lnSpc>
                <a:spcPct val="90000"/>
              </a:lnSpc>
            </a:pPr>
            <a:r>
              <a:rPr lang="es-ES" altLang="en-US" sz="2800"/>
              <a:t>Trabajadores desanimados: personas a las que les gustaría trabajar pero han renunciado a buscar empleo</a:t>
            </a:r>
          </a:p>
        </p:txBody>
      </p:sp>
      <p:sp>
        <p:nvSpPr>
          <p:cNvPr id="5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/>
              <a:t>Pág. </a:t>
            </a:r>
            <a:fld id="{DB9AAF93-D2B7-4BFF-B926-8FBA8E052647}" type="slidenum">
              <a:rPr lang="es-ES" altLang="en-US"/>
              <a:pPr/>
              <a:t>12</a:t>
            </a:fld>
            <a:endParaRPr lang="es-ES" altLang="en-US"/>
          </a:p>
        </p:txBody>
      </p:sp>
      <p:sp>
        <p:nvSpPr>
          <p:cNvPr id="1035268" name="Rectangle 4"/>
          <p:cNvSpPr>
            <a:spLocks noChangeArrowheads="1"/>
          </p:cNvSpPr>
          <p:nvPr/>
        </p:nvSpPr>
        <p:spPr bwMode="auto">
          <a:xfrm>
            <a:off x="533400" y="1571625"/>
            <a:ext cx="6248400" cy="522288"/>
          </a:xfrm>
          <a:prstGeom prst="rect">
            <a:avLst/>
          </a:prstGeom>
          <a:solidFill>
            <a:srgbClr val="3333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Conceptos fundamentales</a:t>
            </a:r>
            <a:endParaRPr lang="es-ES" altLang="en-US" sz="2800">
              <a:solidFill>
                <a:srgbClr val="3333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26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613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b="0"/>
              <a:t>¿Qué es el desempleo?</a:t>
            </a:r>
          </a:p>
        </p:txBody>
      </p:sp>
      <p:sp>
        <p:nvSpPr>
          <p:cNvPr id="29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/>
              <a:t>Pág. </a:t>
            </a:r>
            <a:fld id="{EC6A60B1-792B-48DF-8C1E-71A648768836}" type="slidenum">
              <a:rPr lang="es-ES" altLang="en-US"/>
              <a:pPr/>
              <a:t>13</a:t>
            </a:fld>
            <a:endParaRPr lang="es-ES" altLang="en-US"/>
          </a:p>
        </p:txBody>
      </p:sp>
      <p:sp>
        <p:nvSpPr>
          <p:cNvPr id="1006612" name="Rectangle 20"/>
          <p:cNvSpPr>
            <a:spLocks noChangeArrowheads="1"/>
          </p:cNvSpPr>
          <p:nvPr/>
        </p:nvSpPr>
        <p:spPr bwMode="auto">
          <a:xfrm>
            <a:off x="533400" y="1571625"/>
            <a:ext cx="5715000" cy="400050"/>
          </a:xfrm>
          <a:prstGeom prst="rect">
            <a:avLst/>
          </a:prstGeom>
          <a:solidFill>
            <a:srgbClr val="3333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 desequilibrio en el mercado de trabajo</a:t>
            </a:r>
          </a:p>
        </p:txBody>
      </p:sp>
      <p:grpSp>
        <p:nvGrpSpPr>
          <p:cNvPr id="1006653" name="Group 61"/>
          <p:cNvGrpSpPr>
            <a:grpSpLocks/>
          </p:cNvGrpSpPr>
          <p:nvPr/>
        </p:nvGrpSpPr>
        <p:grpSpPr bwMode="auto">
          <a:xfrm>
            <a:off x="2590800" y="2819400"/>
            <a:ext cx="2895600" cy="2286000"/>
            <a:chOff x="1632" y="1776"/>
            <a:chExt cx="1824" cy="1440"/>
          </a:xfrm>
        </p:grpSpPr>
        <p:grpSp>
          <p:nvGrpSpPr>
            <p:cNvPr id="1006652" name="Group 60"/>
            <p:cNvGrpSpPr>
              <a:grpSpLocks/>
            </p:cNvGrpSpPr>
            <p:nvPr/>
          </p:nvGrpSpPr>
          <p:grpSpPr bwMode="auto">
            <a:xfrm>
              <a:off x="1632" y="1776"/>
              <a:ext cx="1824" cy="1440"/>
              <a:chOff x="1632" y="1776"/>
              <a:chExt cx="1824" cy="1440"/>
            </a:xfrm>
          </p:grpSpPr>
          <p:sp>
            <p:nvSpPr>
              <p:cNvPr id="1006633" name="Line 41"/>
              <p:cNvSpPr>
                <a:spLocks noChangeShapeType="1"/>
              </p:cNvSpPr>
              <p:nvPr/>
            </p:nvSpPr>
            <p:spPr bwMode="auto">
              <a:xfrm>
                <a:off x="1632" y="1776"/>
                <a:ext cx="0" cy="14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6634" name="Line 42"/>
              <p:cNvSpPr>
                <a:spLocks noChangeShapeType="1"/>
              </p:cNvSpPr>
              <p:nvPr/>
            </p:nvSpPr>
            <p:spPr bwMode="auto">
              <a:xfrm>
                <a:off x="1632" y="3216"/>
                <a:ext cx="1824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6639" name="Freeform 47"/>
              <p:cNvSpPr>
                <a:spLocks/>
              </p:cNvSpPr>
              <p:nvPr/>
            </p:nvSpPr>
            <p:spPr bwMode="auto">
              <a:xfrm>
                <a:off x="1920" y="1968"/>
                <a:ext cx="1200" cy="1056"/>
              </a:xfrm>
              <a:custGeom>
                <a:avLst/>
                <a:gdLst>
                  <a:gd name="T0" fmla="*/ 0 w 1200"/>
                  <a:gd name="T1" fmla="*/ 0 h 1056"/>
                  <a:gd name="T2" fmla="*/ 432 w 1200"/>
                  <a:gd name="T3" fmla="*/ 624 h 1056"/>
                  <a:gd name="T4" fmla="*/ 1200 w 1200"/>
                  <a:gd name="T5" fmla="*/ 10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056">
                    <a:moveTo>
                      <a:pt x="0" y="0"/>
                    </a:moveTo>
                    <a:cubicBezTo>
                      <a:pt x="116" y="224"/>
                      <a:pt x="232" y="448"/>
                      <a:pt x="432" y="624"/>
                    </a:cubicBezTo>
                    <a:cubicBezTo>
                      <a:pt x="632" y="800"/>
                      <a:pt x="916" y="928"/>
                      <a:pt x="1200" y="1056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6641" name="Freeform 49"/>
              <p:cNvSpPr>
                <a:spLocks/>
              </p:cNvSpPr>
              <p:nvPr/>
            </p:nvSpPr>
            <p:spPr bwMode="auto">
              <a:xfrm>
                <a:off x="1968" y="1968"/>
                <a:ext cx="1008" cy="1056"/>
              </a:xfrm>
              <a:custGeom>
                <a:avLst/>
                <a:gdLst>
                  <a:gd name="T0" fmla="*/ 0 w 1008"/>
                  <a:gd name="T1" fmla="*/ 1056 h 1056"/>
                  <a:gd name="T2" fmla="*/ 720 w 1008"/>
                  <a:gd name="T3" fmla="*/ 576 h 1056"/>
                  <a:gd name="T4" fmla="*/ 1008 w 1008"/>
                  <a:gd name="T5" fmla="*/ 0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8" h="1056">
                    <a:moveTo>
                      <a:pt x="0" y="1056"/>
                    </a:moveTo>
                    <a:cubicBezTo>
                      <a:pt x="276" y="904"/>
                      <a:pt x="552" y="752"/>
                      <a:pt x="720" y="576"/>
                    </a:cubicBezTo>
                    <a:cubicBezTo>
                      <a:pt x="888" y="400"/>
                      <a:pt x="948" y="200"/>
                      <a:pt x="1008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6643" name="Line 51"/>
              <p:cNvSpPr>
                <a:spLocks noChangeShapeType="1"/>
              </p:cNvSpPr>
              <p:nvPr/>
            </p:nvSpPr>
            <p:spPr bwMode="auto">
              <a:xfrm>
                <a:off x="1632" y="2304"/>
                <a:ext cx="1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6644" name="Line 52"/>
              <p:cNvSpPr>
                <a:spLocks noChangeShapeType="1"/>
              </p:cNvSpPr>
              <p:nvPr/>
            </p:nvSpPr>
            <p:spPr bwMode="auto">
              <a:xfrm>
                <a:off x="2832" y="2304"/>
                <a:ext cx="0" cy="9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06646" name="Line 54"/>
            <p:cNvSpPr>
              <a:spLocks noChangeShapeType="1"/>
            </p:cNvSpPr>
            <p:nvPr/>
          </p:nvSpPr>
          <p:spPr bwMode="auto">
            <a:xfrm>
              <a:off x="2112" y="2304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1006648" name="Text Box 56"/>
          <p:cNvSpPr txBox="1">
            <a:spLocks noChangeArrowheads="1"/>
          </p:cNvSpPr>
          <p:nvPr/>
        </p:nvSpPr>
        <p:spPr bwMode="auto">
          <a:xfrm>
            <a:off x="4114800" y="5638800"/>
            <a:ext cx="152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 sz="1200"/>
              <a:t>Trabajadores, N</a:t>
            </a:r>
          </a:p>
        </p:txBody>
      </p:sp>
      <p:sp>
        <p:nvSpPr>
          <p:cNvPr id="1006649" name="Text Box 57"/>
          <p:cNvSpPr txBox="1">
            <a:spLocks noChangeArrowheads="1"/>
          </p:cNvSpPr>
          <p:nvPr/>
        </p:nvSpPr>
        <p:spPr bwMode="auto">
          <a:xfrm rot="16200000">
            <a:off x="1166019" y="3329781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 sz="1200"/>
              <a:t>Salario real, W/P</a:t>
            </a:r>
          </a:p>
        </p:txBody>
      </p:sp>
      <p:sp>
        <p:nvSpPr>
          <p:cNvPr id="1006650" name="Text Box 58"/>
          <p:cNvSpPr txBox="1">
            <a:spLocks noChangeArrowheads="1"/>
          </p:cNvSpPr>
          <p:nvPr/>
        </p:nvSpPr>
        <p:spPr bwMode="auto">
          <a:xfrm>
            <a:off x="3276600" y="3352800"/>
            <a:ext cx="228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 sz="1200"/>
              <a:t>A</a:t>
            </a:r>
          </a:p>
        </p:txBody>
      </p:sp>
      <p:sp>
        <p:nvSpPr>
          <p:cNvPr id="1006651" name="Text Box 59"/>
          <p:cNvSpPr txBox="1">
            <a:spLocks noChangeArrowheads="1"/>
          </p:cNvSpPr>
          <p:nvPr/>
        </p:nvSpPr>
        <p:spPr bwMode="auto">
          <a:xfrm>
            <a:off x="4267200" y="3352800"/>
            <a:ext cx="228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 sz="1200"/>
              <a:t>B</a:t>
            </a:r>
          </a:p>
        </p:txBody>
      </p:sp>
      <p:sp>
        <p:nvSpPr>
          <p:cNvPr id="1006654" name="Text Box 62"/>
          <p:cNvSpPr txBox="1">
            <a:spLocks noChangeArrowheads="1"/>
          </p:cNvSpPr>
          <p:nvPr/>
        </p:nvSpPr>
        <p:spPr bwMode="auto">
          <a:xfrm>
            <a:off x="4876800" y="26670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/>
              <a:t>Oferta de trabajo</a:t>
            </a:r>
          </a:p>
        </p:txBody>
      </p:sp>
      <p:sp>
        <p:nvSpPr>
          <p:cNvPr id="1006655" name="Text Box 63"/>
          <p:cNvSpPr txBox="1">
            <a:spLocks noChangeArrowheads="1"/>
          </p:cNvSpPr>
          <p:nvPr/>
        </p:nvSpPr>
        <p:spPr bwMode="auto">
          <a:xfrm>
            <a:off x="5029200" y="4343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/>
              <a:t>Demanda de trabajo</a:t>
            </a:r>
          </a:p>
        </p:txBody>
      </p:sp>
      <p:sp>
        <p:nvSpPr>
          <p:cNvPr id="1006656" name="AutoShape 64"/>
          <p:cNvSpPr>
            <a:spLocks/>
          </p:cNvSpPr>
          <p:nvPr/>
        </p:nvSpPr>
        <p:spPr bwMode="auto">
          <a:xfrm rot="5400000">
            <a:off x="3733800" y="2895600"/>
            <a:ext cx="381000" cy="990600"/>
          </a:xfrm>
          <a:prstGeom prst="leftBrace">
            <a:avLst>
              <a:gd name="adj1" fmla="val 21667"/>
              <a:gd name="adj2" fmla="val 50000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6657" name="Text Box 65"/>
          <p:cNvSpPr txBox="1">
            <a:spLocks noChangeArrowheads="1"/>
          </p:cNvSpPr>
          <p:nvPr/>
        </p:nvSpPr>
        <p:spPr bwMode="auto">
          <a:xfrm>
            <a:off x="3276600" y="27432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ES" altLang="en-US"/>
              <a:t>Paro</a:t>
            </a:r>
          </a:p>
        </p:txBody>
      </p:sp>
      <p:sp>
        <p:nvSpPr>
          <p:cNvPr id="1006658" name="Text Box 66"/>
          <p:cNvSpPr txBox="1">
            <a:spLocks noChangeArrowheads="1"/>
          </p:cNvSpPr>
          <p:nvPr/>
        </p:nvSpPr>
        <p:spPr bwMode="auto">
          <a:xfrm>
            <a:off x="3200400" y="525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/>
              <a:t>N</a:t>
            </a:r>
            <a:r>
              <a:rPr lang="es-ES" altLang="en-US" baseline="30000"/>
              <a:t>d</a:t>
            </a:r>
          </a:p>
        </p:txBody>
      </p:sp>
      <p:sp>
        <p:nvSpPr>
          <p:cNvPr id="1006659" name="Text Box 67"/>
          <p:cNvSpPr txBox="1">
            <a:spLocks noChangeArrowheads="1"/>
          </p:cNvSpPr>
          <p:nvPr/>
        </p:nvSpPr>
        <p:spPr bwMode="auto">
          <a:xfrm>
            <a:off x="4343400" y="525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/>
              <a:t>N</a:t>
            </a:r>
            <a:r>
              <a:rPr lang="es-ES" altLang="en-US" baseline="30000"/>
              <a:t>s</a:t>
            </a:r>
          </a:p>
        </p:txBody>
      </p:sp>
      <p:sp>
        <p:nvSpPr>
          <p:cNvPr id="1006660" name="Text Box 68"/>
          <p:cNvSpPr txBox="1">
            <a:spLocks noChangeArrowheads="1"/>
          </p:cNvSpPr>
          <p:nvPr/>
        </p:nvSpPr>
        <p:spPr bwMode="auto">
          <a:xfrm>
            <a:off x="3733800" y="525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/>
              <a:t>N</a:t>
            </a:r>
            <a:r>
              <a:rPr lang="es-ES" altLang="en-US" baseline="30000"/>
              <a:t>e</a:t>
            </a:r>
          </a:p>
        </p:txBody>
      </p:sp>
      <p:sp>
        <p:nvSpPr>
          <p:cNvPr id="1006661" name="Line 69"/>
          <p:cNvSpPr>
            <a:spLocks noChangeShapeType="1"/>
          </p:cNvSpPr>
          <p:nvPr/>
        </p:nvSpPr>
        <p:spPr bwMode="auto">
          <a:xfrm flipH="1">
            <a:off x="2590800" y="4267200"/>
            <a:ext cx="1371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06662" name="Text Box 70"/>
          <p:cNvSpPr txBox="1">
            <a:spLocks noChangeArrowheads="1"/>
          </p:cNvSpPr>
          <p:nvPr/>
        </p:nvSpPr>
        <p:spPr bwMode="auto">
          <a:xfrm>
            <a:off x="3870325" y="526891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ES" altLang="en-US"/>
          </a:p>
        </p:txBody>
      </p:sp>
      <p:sp>
        <p:nvSpPr>
          <p:cNvPr id="1006664" name="Text Box 72"/>
          <p:cNvSpPr txBox="1">
            <a:spLocks noChangeArrowheads="1"/>
          </p:cNvSpPr>
          <p:nvPr/>
        </p:nvSpPr>
        <p:spPr bwMode="auto">
          <a:xfrm>
            <a:off x="1981200" y="4114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>
                <a:sym typeface="Symbol" panose="05050102010706020507" pitchFamily="18" charset="2"/>
              </a:rPr>
              <a:t></a:t>
            </a:r>
            <a:r>
              <a:rPr lang="es-ES" altLang="en-US" baseline="30000"/>
              <a:t>e</a:t>
            </a:r>
          </a:p>
        </p:txBody>
      </p:sp>
      <p:sp>
        <p:nvSpPr>
          <p:cNvPr id="1006665" name="Text Box 73"/>
          <p:cNvSpPr txBox="1">
            <a:spLocks noChangeArrowheads="1"/>
          </p:cNvSpPr>
          <p:nvPr/>
        </p:nvSpPr>
        <p:spPr bwMode="auto">
          <a:xfrm>
            <a:off x="1981200" y="3505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>
                <a:sym typeface="Symbol" panose="05050102010706020507" pitchFamily="18" charset="2"/>
              </a:rPr>
              <a:t></a:t>
            </a:r>
            <a:r>
              <a:rPr lang="es-ES" altLang="en-US"/>
              <a:t> +</a:t>
            </a:r>
          </a:p>
        </p:txBody>
      </p:sp>
      <p:sp>
        <p:nvSpPr>
          <p:cNvPr id="1006666" name="Line 74"/>
          <p:cNvSpPr>
            <a:spLocks noChangeShapeType="1"/>
          </p:cNvSpPr>
          <p:nvPr/>
        </p:nvSpPr>
        <p:spPr bwMode="auto">
          <a:xfrm>
            <a:off x="3962400" y="4267200"/>
            <a:ext cx="0" cy="83820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Las causas del desempleo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/>
              <a:t>El desempleo de búsqueda o friccional</a:t>
            </a:r>
          </a:p>
          <a:p>
            <a:r>
              <a:rPr lang="es-ES" altLang="en-US"/>
              <a:t>El desempleo estructural:</a:t>
            </a:r>
          </a:p>
          <a:p>
            <a:pPr lvl="1"/>
            <a:r>
              <a:rPr lang="es-ES" altLang="en-US"/>
              <a:t>La legislación sobre el salario mínimo</a:t>
            </a:r>
          </a:p>
          <a:p>
            <a:pPr lvl="1"/>
            <a:r>
              <a:rPr lang="es-ES" altLang="en-US"/>
              <a:t>Los sindicatos y la negociación colectiva</a:t>
            </a:r>
          </a:p>
          <a:p>
            <a:pPr lvl="1"/>
            <a:r>
              <a:rPr lang="es-ES" altLang="en-US"/>
              <a:t>Los salarios de eficiencia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/>
              <a:t>Pág. </a:t>
            </a:r>
            <a:fld id="{466379FC-172F-45A0-882A-043D27A01816}" type="slidenum">
              <a:rPr lang="es-ES" altLang="en-US"/>
              <a:pPr/>
              <a:t>14</a:t>
            </a:fld>
            <a:endParaRPr lang="es-ES" alt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b="0"/>
              <a:t>Legislación sobre el salario mínimo</a:t>
            </a:r>
          </a:p>
        </p:txBody>
      </p:sp>
      <p:sp>
        <p:nvSpPr>
          <p:cNvPr id="23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/>
              <a:t>Pág. </a:t>
            </a:r>
            <a:fld id="{2315C127-02CE-4D07-A9DD-46DAEFAE9C73}" type="slidenum">
              <a:rPr lang="es-ES" altLang="en-US"/>
              <a:pPr/>
              <a:t>15</a:t>
            </a:fld>
            <a:endParaRPr lang="es-ES" altLang="en-US"/>
          </a:p>
        </p:txBody>
      </p:sp>
      <p:sp>
        <p:nvSpPr>
          <p:cNvPr id="1008642" name="Rectangle 2"/>
          <p:cNvSpPr>
            <a:spLocks noChangeArrowheads="1"/>
          </p:cNvSpPr>
          <p:nvPr/>
        </p:nvSpPr>
        <p:spPr bwMode="auto">
          <a:xfrm>
            <a:off x="533400" y="1571625"/>
            <a:ext cx="4191000" cy="400050"/>
          </a:xfrm>
          <a:prstGeom prst="rect">
            <a:avLst/>
          </a:prstGeom>
          <a:solidFill>
            <a:srgbClr val="3333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 salario mínimo muy alto:</a:t>
            </a:r>
          </a:p>
        </p:txBody>
      </p:sp>
      <p:grpSp>
        <p:nvGrpSpPr>
          <p:cNvPr id="1008704" name="Group 64"/>
          <p:cNvGrpSpPr>
            <a:grpSpLocks/>
          </p:cNvGrpSpPr>
          <p:nvPr/>
        </p:nvGrpSpPr>
        <p:grpSpPr bwMode="auto">
          <a:xfrm>
            <a:off x="2590800" y="2819400"/>
            <a:ext cx="2895600" cy="2286000"/>
            <a:chOff x="1632" y="1776"/>
            <a:chExt cx="1824" cy="1440"/>
          </a:xfrm>
        </p:grpSpPr>
        <p:grpSp>
          <p:nvGrpSpPr>
            <p:cNvPr id="1008705" name="Group 65"/>
            <p:cNvGrpSpPr>
              <a:grpSpLocks/>
            </p:cNvGrpSpPr>
            <p:nvPr/>
          </p:nvGrpSpPr>
          <p:grpSpPr bwMode="auto">
            <a:xfrm>
              <a:off x="1632" y="1776"/>
              <a:ext cx="1824" cy="1440"/>
              <a:chOff x="1632" y="1776"/>
              <a:chExt cx="1824" cy="1440"/>
            </a:xfrm>
          </p:grpSpPr>
          <p:sp>
            <p:nvSpPr>
              <p:cNvPr id="1008706" name="Line 66"/>
              <p:cNvSpPr>
                <a:spLocks noChangeShapeType="1"/>
              </p:cNvSpPr>
              <p:nvPr/>
            </p:nvSpPr>
            <p:spPr bwMode="auto">
              <a:xfrm>
                <a:off x="1632" y="1776"/>
                <a:ext cx="0" cy="14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8707" name="Line 67"/>
              <p:cNvSpPr>
                <a:spLocks noChangeShapeType="1"/>
              </p:cNvSpPr>
              <p:nvPr/>
            </p:nvSpPr>
            <p:spPr bwMode="auto">
              <a:xfrm>
                <a:off x="1632" y="3216"/>
                <a:ext cx="1824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8708" name="Freeform 68"/>
              <p:cNvSpPr>
                <a:spLocks/>
              </p:cNvSpPr>
              <p:nvPr/>
            </p:nvSpPr>
            <p:spPr bwMode="auto">
              <a:xfrm>
                <a:off x="1920" y="1968"/>
                <a:ext cx="1200" cy="1056"/>
              </a:xfrm>
              <a:custGeom>
                <a:avLst/>
                <a:gdLst>
                  <a:gd name="T0" fmla="*/ 0 w 1200"/>
                  <a:gd name="T1" fmla="*/ 0 h 1056"/>
                  <a:gd name="T2" fmla="*/ 432 w 1200"/>
                  <a:gd name="T3" fmla="*/ 624 h 1056"/>
                  <a:gd name="T4" fmla="*/ 1200 w 1200"/>
                  <a:gd name="T5" fmla="*/ 10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056">
                    <a:moveTo>
                      <a:pt x="0" y="0"/>
                    </a:moveTo>
                    <a:cubicBezTo>
                      <a:pt x="116" y="224"/>
                      <a:pt x="232" y="448"/>
                      <a:pt x="432" y="624"/>
                    </a:cubicBezTo>
                    <a:cubicBezTo>
                      <a:pt x="632" y="800"/>
                      <a:pt x="916" y="928"/>
                      <a:pt x="1200" y="1056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8709" name="Freeform 69"/>
              <p:cNvSpPr>
                <a:spLocks/>
              </p:cNvSpPr>
              <p:nvPr/>
            </p:nvSpPr>
            <p:spPr bwMode="auto">
              <a:xfrm>
                <a:off x="1968" y="1968"/>
                <a:ext cx="1008" cy="1056"/>
              </a:xfrm>
              <a:custGeom>
                <a:avLst/>
                <a:gdLst>
                  <a:gd name="T0" fmla="*/ 0 w 1008"/>
                  <a:gd name="T1" fmla="*/ 1056 h 1056"/>
                  <a:gd name="T2" fmla="*/ 720 w 1008"/>
                  <a:gd name="T3" fmla="*/ 576 h 1056"/>
                  <a:gd name="T4" fmla="*/ 1008 w 1008"/>
                  <a:gd name="T5" fmla="*/ 0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8" h="1056">
                    <a:moveTo>
                      <a:pt x="0" y="1056"/>
                    </a:moveTo>
                    <a:cubicBezTo>
                      <a:pt x="276" y="904"/>
                      <a:pt x="552" y="752"/>
                      <a:pt x="720" y="576"/>
                    </a:cubicBezTo>
                    <a:cubicBezTo>
                      <a:pt x="888" y="400"/>
                      <a:pt x="948" y="200"/>
                      <a:pt x="1008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8710" name="Line 70"/>
              <p:cNvSpPr>
                <a:spLocks noChangeShapeType="1"/>
              </p:cNvSpPr>
              <p:nvPr/>
            </p:nvSpPr>
            <p:spPr bwMode="auto">
              <a:xfrm>
                <a:off x="1632" y="2304"/>
                <a:ext cx="1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8711" name="Line 71"/>
              <p:cNvSpPr>
                <a:spLocks noChangeShapeType="1"/>
              </p:cNvSpPr>
              <p:nvPr/>
            </p:nvSpPr>
            <p:spPr bwMode="auto">
              <a:xfrm>
                <a:off x="2832" y="2304"/>
                <a:ext cx="0" cy="9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08712" name="Line 72"/>
            <p:cNvSpPr>
              <a:spLocks noChangeShapeType="1"/>
            </p:cNvSpPr>
            <p:nvPr/>
          </p:nvSpPr>
          <p:spPr bwMode="auto">
            <a:xfrm>
              <a:off x="2112" y="2304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1008713" name="Text Box 73"/>
          <p:cNvSpPr txBox="1">
            <a:spLocks noChangeArrowheads="1"/>
          </p:cNvSpPr>
          <p:nvPr/>
        </p:nvSpPr>
        <p:spPr bwMode="auto">
          <a:xfrm rot="16200000">
            <a:off x="1089819" y="2948781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 sz="1200"/>
              <a:t>Salario real, W/P</a:t>
            </a:r>
          </a:p>
        </p:txBody>
      </p:sp>
      <p:sp>
        <p:nvSpPr>
          <p:cNvPr id="1008714" name="Text Box 74"/>
          <p:cNvSpPr txBox="1">
            <a:spLocks noChangeArrowheads="1"/>
          </p:cNvSpPr>
          <p:nvPr/>
        </p:nvSpPr>
        <p:spPr bwMode="auto">
          <a:xfrm>
            <a:off x="4876800" y="5410200"/>
            <a:ext cx="152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 sz="1200"/>
              <a:t>Trabajadores, N</a:t>
            </a:r>
          </a:p>
        </p:txBody>
      </p:sp>
      <p:sp>
        <p:nvSpPr>
          <p:cNvPr id="1008715" name="Text Box 75"/>
          <p:cNvSpPr txBox="1">
            <a:spLocks noChangeArrowheads="1"/>
          </p:cNvSpPr>
          <p:nvPr/>
        </p:nvSpPr>
        <p:spPr bwMode="auto">
          <a:xfrm>
            <a:off x="1828800" y="3429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>
                <a:sym typeface="Symbol" panose="05050102010706020507" pitchFamily="18" charset="2"/>
              </a:rPr>
              <a:t></a:t>
            </a:r>
            <a:r>
              <a:rPr lang="es-ES" altLang="en-US"/>
              <a:t> </a:t>
            </a:r>
            <a:r>
              <a:rPr lang="es-ES" altLang="en-US" baseline="-25000"/>
              <a:t>MIN</a:t>
            </a:r>
          </a:p>
        </p:txBody>
      </p:sp>
      <p:sp>
        <p:nvSpPr>
          <p:cNvPr id="1008716" name="Text Box 76"/>
          <p:cNvSpPr txBox="1">
            <a:spLocks noChangeArrowheads="1"/>
          </p:cNvSpPr>
          <p:nvPr/>
        </p:nvSpPr>
        <p:spPr bwMode="auto">
          <a:xfrm>
            <a:off x="4876800" y="26670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/>
              <a:t>Oferta de trabajo</a:t>
            </a:r>
          </a:p>
        </p:txBody>
      </p:sp>
      <p:sp>
        <p:nvSpPr>
          <p:cNvPr id="1008718" name="Text Box 78"/>
          <p:cNvSpPr txBox="1">
            <a:spLocks noChangeArrowheads="1"/>
          </p:cNvSpPr>
          <p:nvPr/>
        </p:nvSpPr>
        <p:spPr bwMode="auto">
          <a:xfrm>
            <a:off x="5029200" y="4343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/>
              <a:t>Demanda de trabajo</a:t>
            </a:r>
          </a:p>
        </p:txBody>
      </p:sp>
      <p:sp>
        <p:nvSpPr>
          <p:cNvPr id="1008720" name="AutoShape 80"/>
          <p:cNvSpPr>
            <a:spLocks/>
          </p:cNvSpPr>
          <p:nvPr/>
        </p:nvSpPr>
        <p:spPr bwMode="auto">
          <a:xfrm rot="5400000">
            <a:off x="3733800" y="2895600"/>
            <a:ext cx="381000" cy="990600"/>
          </a:xfrm>
          <a:prstGeom prst="leftBrace">
            <a:avLst>
              <a:gd name="adj1" fmla="val 21667"/>
              <a:gd name="adj2" fmla="val 50000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8721" name="Text Box 81"/>
          <p:cNvSpPr txBox="1">
            <a:spLocks noChangeArrowheads="1"/>
          </p:cNvSpPr>
          <p:nvPr/>
        </p:nvSpPr>
        <p:spPr bwMode="auto">
          <a:xfrm>
            <a:off x="3336925" y="2297113"/>
            <a:ext cx="1158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ES" altLang="en-US"/>
          </a:p>
        </p:txBody>
      </p:sp>
      <p:sp>
        <p:nvSpPr>
          <p:cNvPr id="1008722" name="Text Box 82"/>
          <p:cNvSpPr txBox="1">
            <a:spLocks noChangeArrowheads="1"/>
          </p:cNvSpPr>
          <p:nvPr/>
        </p:nvSpPr>
        <p:spPr bwMode="auto">
          <a:xfrm>
            <a:off x="3276600" y="27432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ES" altLang="en-US"/>
              <a:t>Paro</a:t>
            </a:r>
          </a:p>
        </p:txBody>
      </p:sp>
      <p:sp>
        <p:nvSpPr>
          <p:cNvPr id="1008723" name="Text Box 83"/>
          <p:cNvSpPr txBox="1">
            <a:spLocks noChangeArrowheads="1"/>
          </p:cNvSpPr>
          <p:nvPr/>
        </p:nvSpPr>
        <p:spPr bwMode="auto">
          <a:xfrm>
            <a:off x="3200400" y="525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/>
              <a:t>N</a:t>
            </a:r>
            <a:r>
              <a:rPr lang="es-ES" altLang="en-US" baseline="30000"/>
              <a:t>d</a:t>
            </a:r>
          </a:p>
        </p:txBody>
      </p:sp>
      <p:sp>
        <p:nvSpPr>
          <p:cNvPr id="1008724" name="Text Box 84"/>
          <p:cNvSpPr txBox="1">
            <a:spLocks noChangeArrowheads="1"/>
          </p:cNvSpPr>
          <p:nvPr/>
        </p:nvSpPr>
        <p:spPr bwMode="auto">
          <a:xfrm>
            <a:off x="4343400" y="525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/>
              <a:t>N</a:t>
            </a:r>
            <a:r>
              <a:rPr lang="es-ES" altLang="en-US" baseline="30000"/>
              <a:t>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4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Legislación sobre el salario mínimo</a:t>
            </a:r>
          </a:p>
        </p:txBody>
      </p:sp>
      <p:sp>
        <p:nvSpPr>
          <p:cNvPr id="1036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altLang="en-US"/>
              <a:t>Los salarios mínimos son muy altos en relación al salario medio en Europa</a:t>
            </a:r>
          </a:p>
          <a:p>
            <a:pPr>
              <a:lnSpc>
                <a:spcPct val="90000"/>
              </a:lnSpc>
            </a:pPr>
            <a:r>
              <a:rPr lang="es-ES" altLang="en-US"/>
              <a:t>Puede ser la causa del alto desempleo juvenil o de trabajadores poco cualificados</a:t>
            </a:r>
          </a:p>
          <a:p>
            <a:pPr>
              <a:lnSpc>
                <a:spcPct val="90000"/>
              </a:lnSpc>
            </a:pPr>
            <a:r>
              <a:rPr lang="es-ES" altLang="en-US"/>
              <a:t>Nunca podrá ser la causa fundamental del alto desempleo total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/>
              <a:t>Pág. </a:t>
            </a:r>
            <a:fld id="{74D769E0-39BF-42C2-8A00-336A74CA00E1}" type="slidenum">
              <a:rPr lang="es-ES" altLang="en-US"/>
              <a:pPr/>
              <a:t>16</a:t>
            </a:fld>
            <a:endParaRPr lang="es-ES" altLang="en-US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Los sindicatos y la negociación colectiva</a:t>
            </a:r>
          </a:p>
        </p:txBody>
      </p:sp>
      <p:sp>
        <p:nvSpPr>
          <p:cNvPr id="1037315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2160590"/>
            <a:ext cx="7346777" cy="3500658"/>
          </a:xfrm>
        </p:spPr>
        <p:txBody>
          <a:bodyPr>
            <a:normAutofit lnSpcReduction="10000"/>
          </a:bodyPr>
          <a:lstStyle/>
          <a:p>
            <a:r>
              <a:rPr lang="es-ES" altLang="en-US" sz="2800" dirty="0"/>
              <a:t>Un sindicato es una asociación de trabajadores que negocia con las empresas los salarios y las condiciones de trabajo</a:t>
            </a:r>
          </a:p>
          <a:p>
            <a:r>
              <a:rPr lang="es-ES" altLang="en-US" sz="2800" dirty="0"/>
              <a:t>La negociación colectiva es el proceso por el que sindicatos y empresas negocian las condiciones de trabajo</a:t>
            </a:r>
          </a:p>
          <a:p>
            <a:r>
              <a:rPr lang="es-ES" altLang="en-US" sz="2800" dirty="0"/>
              <a:t> </a:t>
            </a:r>
          </a:p>
        </p:txBody>
      </p:sp>
      <p:sp>
        <p:nvSpPr>
          <p:cNvPr id="5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/>
              <a:t>Pág. </a:t>
            </a:r>
            <a:fld id="{248C2E78-D79C-41C9-A982-7F4CE8383A1F}" type="slidenum">
              <a:rPr lang="es-ES" altLang="en-US"/>
              <a:pPr/>
              <a:t>17</a:t>
            </a:fld>
            <a:endParaRPr lang="es-ES" altLang="en-US"/>
          </a:p>
        </p:txBody>
      </p:sp>
      <p:sp>
        <p:nvSpPr>
          <p:cNvPr id="1037316" name="Rectangle 4"/>
          <p:cNvSpPr>
            <a:spLocks noChangeArrowheads="1"/>
          </p:cNvSpPr>
          <p:nvPr/>
        </p:nvSpPr>
        <p:spPr bwMode="auto">
          <a:xfrm>
            <a:off x="381000" y="5257800"/>
            <a:ext cx="8229600" cy="1069975"/>
          </a:xfrm>
          <a:prstGeom prst="rect">
            <a:avLst/>
          </a:prstGeom>
          <a:solidFill>
            <a:srgbClr val="3333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Los trabajadores sindicados ganan entre un 10 y un 20% más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346776" cy="803176"/>
          </a:xfrm>
        </p:spPr>
        <p:txBody>
          <a:bodyPr>
            <a:normAutofit fontScale="90000"/>
          </a:bodyPr>
          <a:lstStyle/>
          <a:p>
            <a:r>
              <a:rPr lang="es-ES" altLang="en-US" dirty="0"/>
              <a:t>¿Son buenos o malos los sindicatos?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s-ES" altLang="en-US" sz="2800"/>
              <a:t>Contrapesan el enorme poder de las empresas</a:t>
            </a:r>
          </a:p>
          <a:p>
            <a:pPr>
              <a:lnSpc>
                <a:spcPct val="90000"/>
              </a:lnSpc>
            </a:pPr>
            <a:r>
              <a:rPr lang="es-ES" altLang="en-US" sz="2800"/>
              <a:t>Ayudan a las empresas a responder eficientemente a las preocupaciones de los trabajadores</a:t>
            </a:r>
          </a:p>
        </p:txBody>
      </p:sp>
      <p:sp>
        <p:nvSpPr>
          <p:cNvPr id="1038340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altLang="en-US" sz="2800"/>
              <a:t>Al fijar salarios superiores a los de equilibrio reducen la demanda de trabajo, provocan desempleo y reducen los salarios del resto de trabajadores</a:t>
            </a:r>
          </a:p>
        </p:txBody>
      </p:sp>
      <p:sp>
        <p:nvSpPr>
          <p:cNvPr id="7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/>
              <a:t>Pág. </a:t>
            </a:r>
            <a:fld id="{C5CF7C26-D39F-4323-9DDF-FD2FD442396D}" type="slidenum">
              <a:rPr lang="es-ES" altLang="en-US"/>
              <a:pPr/>
              <a:t>18</a:t>
            </a:fld>
            <a:endParaRPr lang="es-ES" altLang="en-US"/>
          </a:p>
        </p:txBody>
      </p:sp>
      <p:sp>
        <p:nvSpPr>
          <p:cNvPr id="1038341" name="WordArt 5"/>
          <p:cNvSpPr>
            <a:spLocks noChangeArrowheads="1" noChangeShapeType="1" noTextEdit="1"/>
          </p:cNvSpPr>
          <p:nvPr/>
        </p:nvSpPr>
        <p:spPr bwMode="auto">
          <a:xfrm>
            <a:off x="1600200" y="1524000"/>
            <a:ext cx="15240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 panose="020B0806030902050204" pitchFamily="34" charset="0"/>
              </a:rPr>
              <a:t>A favor</a:t>
            </a:r>
          </a:p>
        </p:txBody>
      </p:sp>
      <p:sp>
        <p:nvSpPr>
          <p:cNvPr id="1038342" name="WordArt 6"/>
          <p:cNvSpPr>
            <a:spLocks noChangeArrowheads="1" noChangeShapeType="1" noTextEdit="1"/>
          </p:cNvSpPr>
          <p:nvPr/>
        </p:nvSpPr>
        <p:spPr bwMode="auto">
          <a:xfrm>
            <a:off x="5410200" y="1524000"/>
            <a:ext cx="13716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>
                <a:ln w="19050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 panose="020B0806030902050204" pitchFamily="34" charset="0"/>
              </a:rPr>
              <a:t>En contra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Los salarios de eficiencia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/>
              <a:t>Las empresas pagan a los trabajadores salarios superiores a los de equilibrio para estimular su productividad</a:t>
            </a:r>
          </a:p>
          <a:p>
            <a:r>
              <a:rPr lang="es-ES" altLang="en-US"/>
              <a:t>Efectos: reducen la demanda de trabajo y aumentan el desempleo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/>
              <a:t>Pág. </a:t>
            </a:r>
            <a:fld id="{98DC618B-ABF7-43B9-843B-47F5351FBE70}" type="slidenum">
              <a:rPr lang="es-ES" altLang="en-US"/>
              <a:pPr/>
              <a:t>19</a:t>
            </a:fld>
            <a:endParaRPr lang="es-ES" alt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46" name="Rectangle 10"/>
          <p:cNvSpPr>
            <a:spLocks noGrp="1" noChangeArrowheads="1"/>
          </p:cNvSpPr>
          <p:nvPr>
            <p:ph type="title"/>
          </p:nvPr>
        </p:nvSpPr>
        <p:spPr>
          <a:xfrm>
            <a:off x="285750" y="228600"/>
            <a:ext cx="8553450" cy="1143000"/>
          </a:xfrm>
        </p:spPr>
        <p:txBody>
          <a:bodyPr/>
          <a:lstStyle/>
          <a:p>
            <a:r>
              <a:rPr lang="es-ES" altLang="en-US" b="0"/>
              <a:t>El desempleo</a:t>
            </a:r>
            <a:endParaRPr lang="es-ES" altLang="en-US" sz="3600" b="0"/>
          </a:p>
        </p:txBody>
      </p:sp>
      <p:sp>
        <p:nvSpPr>
          <p:cNvPr id="705547" name="Rectangle 11"/>
          <p:cNvSpPr>
            <a:spLocks noGrp="1" noChangeArrowheads="1"/>
          </p:cNvSpPr>
          <p:nvPr>
            <p:ph idx="1"/>
          </p:nvPr>
        </p:nvSpPr>
        <p:spPr>
          <a:xfrm>
            <a:off x="685800" y="2438400"/>
            <a:ext cx="8153400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n-US" sz="2800" b="1"/>
              <a:t>¿Qué es el desempleo?</a:t>
            </a:r>
          </a:p>
          <a:p>
            <a:pPr>
              <a:lnSpc>
                <a:spcPct val="90000"/>
              </a:lnSpc>
            </a:pPr>
            <a:r>
              <a:rPr lang="es-ES" altLang="en-US" sz="2800" b="1"/>
              <a:t>La legislación social</a:t>
            </a:r>
          </a:p>
          <a:p>
            <a:pPr>
              <a:lnSpc>
                <a:spcPct val="90000"/>
              </a:lnSpc>
            </a:pPr>
            <a:r>
              <a:rPr lang="es-ES" altLang="en-US" sz="2800" b="1"/>
              <a:t>Los sindicatos y la negociación colectiva</a:t>
            </a:r>
          </a:p>
          <a:p>
            <a:pPr>
              <a:lnSpc>
                <a:spcPct val="90000"/>
              </a:lnSpc>
            </a:pPr>
            <a:r>
              <a:rPr lang="es-ES" altLang="en-US" sz="2800" b="1"/>
              <a:t>Los salarios de eficiencia</a:t>
            </a:r>
          </a:p>
          <a:p>
            <a:pPr>
              <a:lnSpc>
                <a:spcPct val="90000"/>
              </a:lnSpc>
            </a:pPr>
            <a:r>
              <a:rPr lang="es-ES" altLang="en-US" sz="2800" b="1"/>
              <a:t>La búsqueda de empleo</a:t>
            </a:r>
          </a:p>
        </p:txBody>
      </p:sp>
      <p:sp>
        <p:nvSpPr>
          <p:cNvPr id="5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/>
              <a:t>Pág. </a:t>
            </a:r>
            <a:fld id="{332D1846-4574-4657-9D24-3CFA0AF926F8}" type="slidenum">
              <a:rPr lang="es-ES" altLang="en-US"/>
              <a:pPr/>
              <a:t>2</a:t>
            </a:fld>
            <a:endParaRPr lang="es-ES" altLang="en-US"/>
          </a:p>
        </p:txBody>
      </p:sp>
      <p:sp>
        <p:nvSpPr>
          <p:cNvPr id="705541" name="Rectangle 5"/>
          <p:cNvSpPr>
            <a:spLocks noChangeArrowheads="1"/>
          </p:cNvSpPr>
          <p:nvPr/>
        </p:nvSpPr>
        <p:spPr bwMode="auto">
          <a:xfrm>
            <a:off x="533400" y="1571625"/>
            <a:ext cx="6248400" cy="522288"/>
          </a:xfrm>
          <a:prstGeom prst="rect">
            <a:avLst/>
          </a:prstGeom>
          <a:solidFill>
            <a:srgbClr val="3333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Conceptos fundamentales</a:t>
            </a:r>
            <a:endParaRPr lang="es-ES" altLang="en-US" sz="2800">
              <a:solidFill>
                <a:srgbClr val="3333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7" grpId="0" build="p" bldLvl="5" autoUpdateAnimBg="0"/>
      <p:bldP spid="705541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¿Por qué hay salarios de eficiencia?</a:t>
            </a:r>
          </a:p>
        </p:txBody>
      </p:sp>
      <p:sp>
        <p:nvSpPr>
          <p:cNvPr id="1040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590800"/>
            <a:ext cx="7772400" cy="3505200"/>
          </a:xfrm>
        </p:spPr>
        <p:txBody>
          <a:bodyPr/>
          <a:lstStyle/>
          <a:p>
            <a:r>
              <a:rPr lang="es-ES" altLang="en-US"/>
              <a:t>La salud</a:t>
            </a:r>
          </a:p>
          <a:p>
            <a:r>
              <a:rPr lang="es-ES" altLang="en-US"/>
              <a:t>La rotación</a:t>
            </a:r>
          </a:p>
          <a:p>
            <a:r>
              <a:rPr lang="es-ES" altLang="en-US"/>
              <a:t>El esfuerzo</a:t>
            </a:r>
          </a:p>
          <a:p>
            <a:r>
              <a:rPr lang="es-ES" altLang="en-US"/>
              <a:t>La calidad</a:t>
            </a:r>
          </a:p>
        </p:txBody>
      </p:sp>
      <p:sp>
        <p:nvSpPr>
          <p:cNvPr id="7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/>
              <a:t>Pág. </a:t>
            </a:r>
            <a:fld id="{DD770A4B-4676-4C0E-9E34-D972C9209AEF}" type="slidenum">
              <a:rPr lang="es-ES" altLang="en-US"/>
              <a:pPr/>
              <a:t>20</a:t>
            </a:fld>
            <a:endParaRPr lang="es-ES" altLang="en-US"/>
          </a:p>
        </p:txBody>
      </p:sp>
      <p:sp>
        <p:nvSpPr>
          <p:cNvPr id="1040388" name="Rectangle 4"/>
          <p:cNvSpPr>
            <a:spLocks noChangeArrowheads="1"/>
          </p:cNvSpPr>
          <p:nvPr/>
        </p:nvSpPr>
        <p:spPr bwMode="auto">
          <a:xfrm>
            <a:off x="457200" y="1844824"/>
            <a:ext cx="8229600" cy="582613"/>
          </a:xfrm>
          <a:prstGeom prst="rect">
            <a:avLst/>
          </a:prstGeom>
          <a:solidFill>
            <a:srgbClr val="3333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Los salarios de eficiencia mejoran:</a:t>
            </a:r>
          </a:p>
        </p:txBody>
      </p:sp>
      <p:sp>
        <p:nvSpPr>
          <p:cNvPr id="1040389" name="AutoShape 5"/>
          <p:cNvSpPr>
            <a:spLocks/>
          </p:cNvSpPr>
          <p:nvPr/>
        </p:nvSpPr>
        <p:spPr bwMode="auto">
          <a:xfrm>
            <a:off x="3733800" y="2667000"/>
            <a:ext cx="457200" cy="2971800"/>
          </a:xfrm>
          <a:prstGeom prst="rightBrace">
            <a:avLst>
              <a:gd name="adj1" fmla="val 54167"/>
              <a:gd name="adj2" fmla="val 50000"/>
            </a:avLst>
          </a:prstGeom>
          <a:noFill/>
          <a:ln w="381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0390" name="Text Box 6"/>
          <p:cNvSpPr txBox="1">
            <a:spLocks noChangeArrowheads="1"/>
          </p:cNvSpPr>
          <p:nvPr/>
        </p:nvSpPr>
        <p:spPr bwMode="auto">
          <a:xfrm>
            <a:off x="4495800" y="38862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n-US"/>
              <a:t>De los trabajadores</a:t>
            </a: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La búsqueda de empleo</a:t>
            </a:r>
          </a:p>
        </p:txBody>
      </p:sp>
      <p:sp>
        <p:nvSpPr>
          <p:cNvPr id="1041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/>
              <a:t>La búsqueda de empleo es el proceso por el que los trabajadores encuentran un empleo adecuado dados sus gustos y cualificaciones</a:t>
            </a:r>
          </a:p>
          <a:p>
            <a:r>
              <a:rPr lang="es-ES" altLang="en-US"/>
              <a:t>Durante este período se produce el desempleo de búsqueda o friccional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/>
              <a:t>Pág. </a:t>
            </a:r>
            <a:fld id="{120EFDF5-E84D-44D9-93F0-0A308440C7AC}" type="slidenum">
              <a:rPr lang="es-ES" altLang="en-US"/>
              <a:pPr/>
              <a:t>21</a:t>
            </a:fld>
            <a:endParaRPr lang="es-ES" alt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El desempleo de búsqueda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s-ES" altLang="en-US" sz="2800"/>
              <a:t>Es inevitable porque</a:t>
            </a:r>
          </a:p>
          <a:p>
            <a:pPr lvl="1">
              <a:lnSpc>
                <a:spcPct val="90000"/>
              </a:lnSpc>
            </a:pPr>
            <a:r>
              <a:rPr lang="es-ES" altLang="en-US" sz="2400"/>
              <a:t> no hay información perfecta entre gustos, cualificaciones y vacantes</a:t>
            </a:r>
          </a:p>
          <a:p>
            <a:pPr lvl="1">
              <a:lnSpc>
                <a:spcPct val="90000"/>
              </a:lnSpc>
            </a:pPr>
            <a:r>
              <a:rPr lang="es-ES" altLang="en-US" sz="2400"/>
              <a:t>exige costes de ajuste (desplazamientos geográficos o sectoriales)</a:t>
            </a:r>
          </a:p>
          <a:p>
            <a:pPr>
              <a:lnSpc>
                <a:spcPct val="90000"/>
              </a:lnSpc>
            </a:pPr>
            <a:r>
              <a:rPr lang="es-ES" altLang="en-US" sz="2800"/>
              <a:t>Puede reducirse con las oficinas de búsqueda de empleo y los programas públicos de formación</a:t>
            </a:r>
          </a:p>
          <a:p>
            <a:pPr>
              <a:lnSpc>
                <a:spcPct val="90000"/>
              </a:lnSpc>
            </a:pPr>
            <a:r>
              <a:rPr lang="es-ES" altLang="en-US" sz="2800"/>
              <a:t>Puede aumentar con los seguros de desempleo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/>
              <a:t>Pág. </a:t>
            </a:r>
            <a:fld id="{8E5CC106-22E4-4B8B-8C7D-DA6E0861B2FF}" type="slidenum">
              <a:rPr lang="es-ES" altLang="en-US"/>
              <a:pPr/>
              <a:t>22</a:t>
            </a:fld>
            <a:endParaRPr lang="es-ES" alt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b="0"/>
              <a:t>El elevado desempleo en Europa</a:t>
            </a:r>
          </a:p>
        </p:txBody>
      </p:sp>
      <p:sp>
        <p:nvSpPr>
          <p:cNvPr id="9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/>
              <a:t>Pág. </a:t>
            </a:r>
            <a:fld id="{85CEDB73-628A-41D7-9065-65C3359365F5}" type="slidenum">
              <a:rPr lang="es-ES" altLang="en-US"/>
              <a:pPr/>
              <a:t>23</a:t>
            </a:fld>
            <a:endParaRPr lang="es-ES" altLang="en-US"/>
          </a:p>
        </p:txBody>
      </p:sp>
      <p:sp>
        <p:nvSpPr>
          <p:cNvPr id="965634" name="Rectangle 2"/>
          <p:cNvSpPr>
            <a:spLocks noChangeArrowheads="1"/>
          </p:cNvSpPr>
          <p:nvPr/>
        </p:nvSpPr>
        <p:spPr bwMode="auto">
          <a:xfrm>
            <a:off x="533400" y="1571625"/>
            <a:ext cx="3505200" cy="400050"/>
          </a:xfrm>
          <a:prstGeom prst="rect">
            <a:avLst/>
          </a:prstGeom>
          <a:solidFill>
            <a:srgbClr val="3333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 desempleo en Europa</a:t>
            </a:r>
            <a:endParaRPr lang="es-ES" altLang="en-US" sz="1200">
              <a:solidFill>
                <a:srgbClr val="3333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65638" name="Text Box 6"/>
          <p:cNvSpPr txBox="1">
            <a:spLocks noChangeArrowheads="1"/>
          </p:cNvSpPr>
          <p:nvPr/>
        </p:nvSpPr>
        <p:spPr bwMode="auto">
          <a:xfrm>
            <a:off x="427038" y="1981200"/>
            <a:ext cx="82692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ES" altLang="en-US"/>
              <a:t>Las tasas de desempleo en la Unión Europea y en Estados Unidos,</a:t>
            </a:r>
            <a:br>
              <a:rPr lang="es-ES" altLang="en-US"/>
            </a:br>
            <a:r>
              <a:rPr lang="es-ES" altLang="en-US"/>
              <a:t>1970-1998</a:t>
            </a:r>
          </a:p>
        </p:txBody>
      </p:sp>
      <p:pic>
        <p:nvPicPr>
          <p:cNvPr id="965640" name="Picture 8" descr=" 22-03.bmp                                                      0000FB13Elvis                          B3F279A8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6146800" cy="374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5642" name="Text Box 10"/>
          <p:cNvSpPr txBox="1">
            <a:spLocks noChangeArrowheads="1"/>
          </p:cNvSpPr>
          <p:nvPr/>
        </p:nvSpPr>
        <p:spPr bwMode="auto">
          <a:xfrm>
            <a:off x="6324600" y="3505200"/>
            <a:ext cx="1371600" cy="39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_tradnl" altLang="en-US" sz="1000">
                <a:solidFill>
                  <a:srgbClr val="008080"/>
                </a:solidFill>
              </a:rPr>
              <a:t>Tasa de desempleo de la UE</a:t>
            </a:r>
            <a:endParaRPr lang="es-ES_tradnl" altLang="en-US" sz="1000" b="0">
              <a:solidFill>
                <a:srgbClr val="009999"/>
              </a:solidFill>
            </a:endParaRPr>
          </a:p>
        </p:txBody>
      </p:sp>
      <p:sp>
        <p:nvSpPr>
          <p:cNvPr id="965643" name="Text Box 11"/>
          <p:cNvSpPr txBox="1">
            <a:spLocks noChangeArrowheads="1"/>
          </p:cNvSpPr>
          <p:nvPr/>
        </p:nvSpPr>
        <p:spPr bwMode="auto">
          <a:xfrm>
            <a:off x="5943600" y="4953000"/>
            <a:ext cx="1066800" cy="858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s-ES_tradnl" altLang="en-US" sz="1200">
                <a:solidFill>
                  <a:srgbClr val="660033"/>
                </a:solidFill>
              </a:rPr>
              <a:t>Tasa de desempleo       de Estados Unidos</a:t>
            </a:r>
          </a:p>
          <a:p>
            <a:endParaRPr lang="es-ES_tradnl" altLang="en-US" sz="1200">
              <a:solidFill>
                <a:srgbClr val="660033"/>
              </a:solidFill>
            </a:endParaRPr>
          </a:p>
        </p:txBody>
      </p:sp>
      <p:sp>
        <p:nvSpPr>
          <p:cNvPr id="965644" name="Text Box 12"/>
          <p:cNvSpPr txBox="1">
            <a:spLocks noChangeArrowheads="1"/>
          </p:cNvSpPr>
          <p:nvPr/>
        </p:nvSpPr>
        <p:spPr bwMode="auto">
          <a:xfrm rot="-5378754">
            <a:off x="665957" y="4279106"/>
            <a:ext cx="1981200" cy="2746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_tradnl" altLang="en-US" sz="1200"/>
              <a:t>Tasa de desempleo (%)</a:t>
            </a:r>
            <a:endParaRPr lang="es-ES_tradnl" altLang="en-US" sz="100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86" name="Rectangle 14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7922841" cy="836613"/>
          </a:xfrm>
        </p:spPr>
        <p:txBody>
          <a:bodyPr>
            <a:normAutofit fontScale="90000"/>
          </a:bodyPr>
          <a:lstStyle/>
          <a:p>
            <a:r>
              <a:rPr lang="es-ES" altLang="en-US" b="0" dirty="0"/>
              <a:t>Posibles causas del elevado desempleo</a:t>
            </a:r>
          </a:p>
        </p:txBody>
      </p:sp>
      <p:sp>
        <p:nvSpPr>
          <p:cNvPr id="975887" name="Rectangle 15"/>
          <p:cNvSpPr>
            <a:spLocks noGrp="1" noChangeArrowheads="1"/>
          </p:cNvSpPr>
          <p:nvPr>
            <p:ph idx="1"/>
          </p:nvPr>
        </p:nvSpPr>
        <p:spPr>
          <a:xfrm>
            <a:off x="533400" y="3429000"/>
            <a:ext cx="7772400" cy="2667000"/>
          </a:xfrm>
        </p:spPr>
        <p:txBody>
          <a:bodyPr>
            <a:normAutofit lnSpcReduction="10000"/>
          </a:bodyPr>
          <a:lstStyle/>
          <a:p>
            <a:r>
              <a:rPr lang="es-ES" altLang="en-US" sz="2000" b="1"/>
              <a:t>Los salarios sólo representan una parte de los costes laborales.</a:t>
            </a:r>
          </a:p>
          <a:p>
            <a:r>
              <a:rPr lang="es-ES" altLang="en-US" sz="2000" b="1"/>
              <a:t>Elevados costes de despido</a:t>
            </a:r>
          </a:p>
          <a:p>
            <a:r>
              <a:rPr lang="es-ES" altLang="en-US" sz="2000" b="1"/>
              <a:t>El poder de los sindicatos europeos</a:t>
            </a:r>
          </a:p>
          <a:p>
            <a:r>
              <a:rPr lang="es-ES" altLang="en-US" sz="2000" b="1"/>
              <a:t>Prestaciones por desempleo más generosas</a:t>
            </a:r>
          </a:p>
          <a:p>
            <a:r>
              <a:rPr lang="es-ES" altLang="en-US" sz="2000" b="1"/>
              <a:t>Los salarios mínimos son altos en proporción con el salario medio</a:t>
            </a:r>
          </a:p>
        </p:txBody>
      </p:sp>
      <p:sp>
        <p:nvSpPr>
          <p:cNvPr id="7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/>
              <a:t>Pág. </a:t>
            </a:r>
            <a:fld id="{7EC8F16D-63EF-474E-B212-EDE1A0BD4DA5}" type="slidenum">
              <a:rPr lang="es-ES" altLang="en-US"/>
              <a:pPr/>
              <a:t>24</a:t>
            </a:fld>
            <a:endParaRPr lang="es-ES" altLang="en-US"/>
          </a:p>
        </p:txBody>
      </p:sp>
      <p:sp>
        <p:nvSpPr>
          <p:cNvPr id="975874" name="Rectangle 2"/>
          <p:cNvSpPr>
            <a:spLocks noChangeArrowheads="1"/>
          </p:cNvSpPr>
          <p:nvPr/>
        </p:nvSpPr>
        <p:spPr bwMode="auto">
          <a:xfrm>
            <a:off x="533400" y="1571625"/>
            <a:ext cx="3505200" cy="400050"/>
          </a:xfrm>
          <a:prstGeom prst="rect">
            <a:avLst/>
          </a:prstGeom>
          <a:solidFill>
            <a:srgbClr val="3333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 desempleo en Europa</a:t>
            </a:r>
          </a:p>
        </p:txBody>
      </p:sp>
      <p:sp>
        <p:nvSpPr>
          <p:cNvPr id="975876" name="Text Box 4"/>
          <p:cNvSpPr txBox="1">
            <a:spLocks noChangeArrowheads="1"/>
          </p:cNvSpPr>
          <p:nvPr/>
        </p:nvSpPr>
        <p:spPr bwMode="auto">
          <a:xfrm>
            <a:off x="533400" y="2133600"/>
            <a:ext cx="4657725" cy="400050"/>
          </a:xfrm>
          <a:prstGeom prst="rect">
            <a:avLst/>
          </a:prstGeom>
          <a:solidFill>
            <a:schemeClr val="hlink"/>
          </a:solidFill>
          <a:ln w="3175">
            <a:solidFill>
              <a:srgbClr val="3333FF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s-ES" altLang="en-US"/>
              <a:t>Las rigideces del mercado de trabajo</a:t>
            </a:r>
          </a:p>
        </p:txBody>
      </p:sp>
      <p:sp>
        <p:nvSpPr>
          <p:cNvPr id="975888" name="Text Box 16"/>
          <p:cNvSpPr txBox="1">
            <a:spLocks noChangeArrowheads="1"/>
          </p:cNvSpPr>
          <p:nvPr/>
        </p:nvSpPr>
        <p:spPr bwMode="auto">
          <a:xfrm>
            <a:off x="517525" y="2601913"/>
            <a:ext cx="8477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n-US"/>
              <a:t>Las rigideces de los mercados de trabajo europeos (euroesclerosis) </a:t>
            </a:r>
            <a:br>
              <a:rPr lang="es-ES" altLang="en-US"/>
            </a:br>
            <a:r>
              <a:rPr lang="es-ES" altLang="en-US"/>
              <a:t>puede ser la causa del elevado desempleo europeo.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5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5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5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58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58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58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87" grpId="0" build="p" bldLvl="5" autoUpdateAnimBg="0"/>
      <p:bldP spid="975874" grpId="0" animBg="1" autoUpdateAnimBg="0"/>
      <p:bldP spid="975876" grpId="0" animBg="1" autoUpdateAnimBg="0"/>
      <p:bldP spid="97588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¿Qué es el desempleo?</a:t>
            </a:r>
          </a:p>
        </p:txBody>
      </p:sp>
      <p:sp>
        <p:nvSpPr>
          <p:cNvPr id="1016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altLang="en-US" sz="2800"/>
              <a:t>El desempleo es el conjunto de personas que desean trabajar y no encuentran empleo</a:t>
            </a:r>
          </a:p>
          <a:p>
            <a:r>
              <a:rPr lang="es-ES" altLang="en-US" sz="2800"/>
              <a:t>El desempleo representa una subutilización de recursos para producir</a:t>
            </a:r>
          </a:p>
          <a:p>
            <a:r>
              <a:rPr lang="es-ES" altLang="en-US" sz="2800"/>
              <a:t>Dos problemas distintos:</a:t>
            </a:r>
          </a:p>
          <a:p>
            <a:pPr lvl="2"/>
            <a:r>
              <a:rPr lang="es-ES" altLang="en-US" sz="2000"/>
              <a:t>Corto plazo</a:t>
            </a:r>
          </a:p>
          <a:p>
            <a:pPr lvl="2"/>
            <a:r>
              <a:rPr lang="es-ES" altLang="en-US" sz="2000"/>
              <a:t>Largo plazo</a:t>
            </a:r>
          </a:p>
          <a:p>
            <a:pPr>
              <a:buFont typeface="Wingdings" panose="05000000000000000000" pitchFamily="2" charset="2"/>
              <a:buNone/>
            </a:pPr>
            <a:endParaRPr lang="es-ES" altLang="en-US" sz="280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/>
              <a:t>Pág. </a:t>
            </a:r>
            <a:fld id="{C2C0F004-2A3B-4ED0-A133-33C8DC898F24}" type="slidenum">
              <a:rPr lang="es-ES" altLang="en-US"/>
              <a:pPr/>
              <a:t>3</a:t>
            </a:fld>
            <a:endParaRPr lang="es-ES" alt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¿Qué es el desempleo?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/>
              <a:t>Corto plazo:</a:t>
            </a:r>
          </a:p>
          <a:p>
            <a:pPr lvl="1"/>
            <a:r>
              <a:rPr lang="es-ES" altLang="en-US"/>
              <a:t>El desempleo es cíclico</a:t>
            </a:r>
          </a:p>
          <a:p>
            <a:r>
              <a:rPr lang="es-ES" altLang="en-US"/>
              <a:t>Largo plazo:</a:t>
            </a:r>
          </a:p>
          <a:p>
            <a:pPr lvl="1"/>
            <a:r>
              <a:rPr lang="es-ES" altLang="en-US"/>
              <a:t>El desempleo es natural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/>
              <a:t>Pág. </a:t>
            </a:r>
            <a:fld id="{33036EF3-1A18-48F9-89BF-70ABA09605B1}" type="slidenum">
              <a:rPr lang="es-ES" altLang="en-US"/>
              <a:pPr/>
              <a:t>4</a:t>
            </a:fld>
            <a:endParaRPr lang="es-ES" altLang="en-US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¿Qué es el desempleo?</a:t>
            </a:r>
          </a:p>
        </p:txBody>
      </p:sp>
      <p:sp>
        <p:nvSpPr>
          <p:cNvPr id="1018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/>
              <a:t>¿Cómo medir el desempleo?</a:t>
            </a:r>
          </a:p>
          <a:p>
            <a:r>
              <a:rPr lang="es-ES" altLang="en-US"/>
              <a:t>Tasa de actividad</a:t>
            </a:r>
          </a:p>
          <a:p>
            <a:r>
              <a:rPr lang="es-ES" altLang="en-US"/>
              <a:t>Tasa de paro</a:t>
            </a:r>
          </a:p>
          <a:p>
            <a:r>
              <a:rPr lang="es-ES" altLang="en-US"/>
              <a:t>Tasa de ocupación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/>
              <a:t>Pág. </a:t>
            </a:r>
            <a:fld id="{3420F0EF-6539-483D-BE37-B1DF626E4236}" type="slidenum">
              <a:rPr lang="es-ES" altLang="en-US"/>
              <a:pPr/>
              <a:t>5</a:t>
            </a:fld>
            <a:endParaRPr lang="es-ES" alt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¿Qué es el desempleo?</a:t>
            </a:r>
          </a:p>
        </p:txBody>
      </p:sp>
      <p:sp>
        <p:nvSpPr>
          <p:cNvPr id="10250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343150"/>
            <a:ext cx="7772400" cy="1633538"/>
          </a:xfrm>
        </p:spPr>
        <p:txBody>
          <a:bodyPr/>
          <a:lstStyle/>
          <a:p>
            <a:r>
              <a:rPr lang="es-ES" altLang="en-US" sz="2800"/>
              <a:t>Tasa de desempleo =</a:t>
            </a:r>
            <a:br>
              <a:rPr lang="es-ES" altLang="en-US" sz="2800"/>
            </a:br>
            <a:r>
              <a:rPr lang="es-ES" altLang="en-US" sz="2800"/>
              <a:t/>
            </a:r>
            <a:br>
              <a:rPr lang="es-ES" altLang="en-US" sz="2800"/>
            </a:br>
            <a:endParaRPr lang="es-ES" altLang="en-US" sz="2800"/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/>
              <a:t>Pág. </a:t>
            </a:r>
            <a:fld id="{519D2D2F-EA03-415E-8A35-BB65752ACC74}" type="slidenum">
              <a:rPr lang="es-ES" altLang="en-US"/>
              <a:pPr/>
              <a:t>6</a:t>
            </a:fld>
            <a:endParaRPr lang="es-ES" altLang="en-US"/>
          </a:p>
        </p:txBody>
      </p:sp>
      <p:sp>
        <p:nvSpPr>
          <p:cNvPr id="1025029" name="Line 5"/>
          <p:cNvSpPr>
            <a:spLocks noChangeShapeType="1"/>
          </p:cNvSpPr>
          <p:nvPr/>
        </p:nvSpPr>
        <p:spPr bwMode="auto">
          <a:xfrm>
            <a:off x="1293813" y="3409950"/>
            <a:ext cx="25574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30" name="Line 6"/>
          <p:cNvSpPr>
            <a:spLocks noChangeShapeType="1"/>
          </p:cNvSpPr>
          <p:nvPr/>
        </p:nvSpPr>
        <p:spPr bwMode="auto">
          <a:xfrm>
            <a:off x="4343400" y="3429000"/>
            <a:ext cx="1752600" cy="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32" name="Rectangle 8"/>
          <p:cNvSpPr>
            <a:spLocks noChangeArrowheads="1"/>
          </p:cNvSpPr>
          <p:nvPr/>
        </p:nvSpPr>
        <p:spPr bwMode="auto">
          <a:xfrm>
            <a:off x="5334000" y="2438400"/>
            <a:ext cx="2728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400"/>
              <a:t>(IV Trimestre 2002)</a:t>
            </a:r>
          </a:p>
        </p:txBody>
      </p:sp>
      <p:sp>
        <p:nvSpPr>
          <p:cNvPr id="1025035" name="Rectangle 11"/>
          <p:cNvSpPr>
            <a:spLocks noChangeArrowheads="1"/>
          </p:cNvSpPr>
          <p:nvPr/>
        </p:nvSpPr>
        <p:spPr bwMode="auto">
          <a:xfrm>
            <a:off x="6705600" y="3124200"/>
            <a:ext cx="10572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700" b="0">
                <a:solidFill>
                  <a:srgbClr val="000000"/>
                </a:solidFill>
                <a:latin typeface="Times New Roman" panose="02020603050405020304" pitchFamily="18" charset="0"/>
              </a:rPr>
              <a:t>11,45%</a:t>
            </a:r>
            <a:endParaRPr lang="es-ES" altLang="en-US" sz="2400"/>
          </a:p>
        </p:txBody>
      </p:sp>
      <p:sp>
        <p:nvSpPr>
          <p:cNvPr id="1025040" name="Rectangle 16"/>
          <p:cNvSpPr>
            <a:spLocks noChangeArrowheads="1"/>
          </p:cNvSpPr>
          <p:nvPr/>
        </p:nvSpPr>
        <p:spPr bwMode="auto">
          <a:xfrm>
            <a:off x="4724400" y="3429000"/>
            <a:ext cx="11144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700" b="0">
                <a:solidFill>
                  <a:srgbClr val="000000"/>
                </a:solidFill>
                <a:latin typeface="Times New Roman" panose="02020603050405020304" pitchFamily="18" charset="0"/>
              </a:rPr>
              <a:t>18495,4</a:t>
            </a:r>
            <a:endParaRPr lang="es-ES" altLang="en-US" sz="2400"/>
          </a:p>
        </p:txBody>
      </p:sp>
      <p:sp>
        <p:nvSpPr>
          <p:cNvPr id="1025043" name="Rectangle 19"/>
          <p:cNvSpPr>
            <a:spLocks noChangeArrowheads="1"/>
          </p:cNvSpPr>
          <p:nvPr/>
        </p:nvSpPr>
        <p:spPr bwMode="auto">
          <a:xfrm>
            <a:off x="4724400" y="2971800"/>
            <a:ext cx="9429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700" b="0">
                <a:solidFill>
                  <a:srgbClr val="000000"/>
                </a:solidFill>
                <a:latin typeface="Times New Roman" panose="02020603050405020304" pitchFamily="18" charset="0"/>
              </a:rPr>
              <a:t>2118,2</a:t>
            </a:r>
            <a:endParaRPr lang="es-ES" altLang="en-US" sz="2400"/>
          </a:p>
        </p:txBody>
      </p:sp>
      <p:sp>
        <p:nvSpPr>
          <p:cNvPr id="1025045" name="Rectangle 21"/>
          <p:cNvSpPr>
            <a:spLocks noChangeArrowheads="1"/>
          </p:cNvSpPr>
          <p:nvPr/>
        </p:nvSpPr>
        <p:spPr bwMode="auto">
          <a:xfrm>
            <a:off x="3943350" y="3148013"/>
            <a:ext cx="409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700" b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endParaRPr lang="es-ES" altLang="en-US" sz="2400"/>
          </a:p>
        </p:txBody>
      </p:sp>
      <p:sp>
        <p:nvSpPr>
          <p:cNvPr id="1025046" name="Rectangle 22"/>
          <p:cNvSpPr>
            <a:spLocks noChangeArrowheads="1"/>
          </p:cNvSpPr>
          <p:nvPr/>
        </p:nvSpPr>
        <p:spPr bwMode="auto">
          <a:xfrm>
            <a:off x="1444625" y="3422650"/>
            <a:ext cx="23336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700" b="0" i="1">
                <a:solidFill>
                  <a:srgbClr val="000000"/>
                </a:solidFill>
                <a:latin typeface="Times New Roman" panose="02020603050405020304" pitchFamily="18" charset="0"/>
              </a:rPr>
              <a:t>Población activa</a:t>
            </a:r>
            <a:endParaRPr lang="es-ES" altLang="en-US" sz="2400"/>
          </a:p>
        </p:txBody>
      </p:sp>
      <p:sp>
        <p:nvSpPr>
          <p:cNvPr id="1025047" name="Rectangle 23"/>
          <p:cNvSpPr>
            <a:spLocks noChangeArrowheads="1"/>
          </p:cNvSpPr>
          <p:nvPr/>
        </p:nvSpPr>
        <p:spPr bwMode="auto">
          <a:xfrm>
            <a:off x="1674813" y="2935288"/>
            <a:ext cx="20002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700" b="0" i="1">
                <a:solidFill>
                  <a:srgbClr val="000000"/>
                </a:solidFill>
                <a:latin typeface="Times New Roman" panose="02020603050405020304" pitchFamily="18" charset="0"/>
              </a:rPr>
              <a:t>Desempleados</a:t>
            </a:r>
            <a:endParaRPr lang="es-ES" altLang="en-US" sz="2400"/>
          </a:p>
        </p:txBody>
      </p:sp>
      <p:sp>
        <p:nvSpPr>
          <p:cNvPr id="1025048" name="Text Box 24"/>
          <p:cNvSpPr txBox="1">
            <a:spLocks noChangeArrowheads="1"/>
          </p:cNvSpPr>
          <p:nvPr/>
        </p:nvSpPr>
        <p:spPr bwMode="auto">
          <a:xfrm>
            <a:off x="615950" y="1552575"/>
            <a:ext cx="5792788" cy="522288"/>
          </a:xfrm>
          <a:prstGeom prst="rect">
            <a:avLst/>
          </a:prstGeom>
          <a:solidFill>
            <a:schemeClr val="hlink"/>
          </a:solidFill>
          <a:ln w="3175">
            <a:solidFill>
              <a:srgbClr val="3333FF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s-ES" altLang="en-US" sz="2800" b="0"/>
              <a:t>¿Cómo medir el desempleo?</a:t>
            </a:r>
          </a:p>
        </p:txBody>
      </p:sp>
      <p:sp>
        <p:nvSpPr>
          <p:cNvPr id="1025049" name="Rectangle 25"/>
          <p:cNvSpPr>
            <a:spLocks noChangeArrowheads="1"/>
          </p:cNvSpPr>
          <p:nvPr/>
        </p:nvSpPr>
        <p:spPr bwMode="auto">
          <a:xfrm>
            <a:off x="6172200" y="3124200"/>
            <a:ext cx="373063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n-US" sz="2700" b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27" grpId="0" build="p" autoUpdateAnimBg="0" advAuto="0"/>
      <p:bldP spid="102504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¿Qué es el desempleo?</a:t>
            </a:r>
          </a:p>
        </p:txBody>
      </p:sp>
      <p:sp>
        <p:nvSpPr>
          <p:cNvPr id="4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/>
              <a:t>Pág. </a:t>
            </a:r>
            <a:fld id="{AB1A8BC2-435C-4E42-B524-2C192172E145}" type="slidenum">
              <a:rPr lang="es-ES" altLang="en-US"/>
              <a:pPr/>
              <a:t>7</a:t>
            </a:fld>
            <a:endParaRPr lang="es-ES" altLang="en-US"/>
          </a:p>
        </p:txBody>
      </p:sp>
      <p:graphicFrame>
        <p:nvGraphicFramePr>
          <p:cNvPr id="1015811" name="Object 3"/>
          <p:cNvGraphicFramePr>
            <a:graphicFrameLocks noChangeAspect="1"/>
          </p:cNvGraphicFramePr>
          <p:nvPr/>
        </p:nvGraphicFramePr>
        <p:xfrm>
          <a:off x="685800" y="1947863"/>
          <a:ext cx="7772400" cy="396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12" name="Gráfico" r:id="rId3" imgW="5800954" imgH="2848356" progId="Excel.Chart.8">
                  <p:embed/>
                </p:oleObj>
              </mc:Choice>
              <mc:Fallback>
                <p:oleObj name="Gráfico" r:id="rId3" imgW="5800954" imgH="2848356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47863"/>
                        <a:ext cx="7772400" cy="396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35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¿Qué es el desempleo?</a:t>
            </a:r>
          </a:p>
        </p:txBody>
      </p:sp>
      <p:sp>
        <p:nvSpPr>
          <p:cNvPr id="1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/>
              <a:t>Pág. </a:t>
            </a:r>
            <a:fld id="{E64BFD76-93AF-4077-8A5B-08898B8F324B}" type="slidenum">
              <a:rPr lang="es-ES" altLang="en-US"/>
              <a:pPr/>
              <a:t>8</a:t>
            </a:fld>
            <a:endParaRPr lang="es-ES" altLang="en-US"/>
          </a:p>
        </p:txBody>
      </p:sp>
      <p:sp>
        <p:nvSpPr>
          <p:cNvPr id="1020931" name="Text Box 3"/>
          <p:cNvSpPr txBox="1">
            <a:spLocks noChangeArrowheads="1"/>
          </p:cNvSpPr>
          <p:nvPr/>
        </p:nvSpPr>
        <p:spPr bwMode="auto">
          <a:xfrm>
            <a:off x="615950" y="1552575"/>
            <a:ext cx="5792788" cy="522288"/>
          </a:xfrm>
          <a:prstGeom prst="rect">
            <a:avLst/>
          </a:prstGeom>
          <a:solidFill>
            <a:schemeClr val="hlink"/>
          </a:solidFill>
          <a:ln w="3175">
            <a:solidFill>
              <a:srgbClr val="3333FF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s-ES" altLang="en-US" sz="2800" b="0"/>
              <a:t>¿Cómo medir el desempleo?</a:t>
            </a:r>
          </a:p>
        </p:txBody>
      </p:sp>
      <p:sp>
        <p:nvSpPr>
          <p:cNvPr id="1020932" name="Line 4"/>
          <p:cNvSpPr>
            <a:spLocks noChangeShapeType="1"/>
          </p:cNvSpPr>
          <p:nvPr/>
        </p:nvSpPr>
        <p:spPr bwMode="auto">
          <a:xfrm>
            <a:off x="1131888" y="3279775"/>
            <a:ext cx="3775075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0933" name="Line 5"/>
          <p:cNvSpPr>
            <a:spLocks noChangeShapeType="1"/>
          </p:cNvSpPr>
          <p:nvPr/>
        </p:nvSpPr>
        <p:spPr bwMode="auto">
          <a:xfrm flipV="1">
            <a:off x="5259388" y="3276600"/>
            <a:ext cx="1370012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0938" name="Rectangle 10"/>
          <p:cNvSpPr>
            <a:spLocks noChangeArrowheads="1"/>
          </p:cNvSpPr>
          <p:nvPr/>
        </p:nvSpPr>
        <p:spPr bwMode="auto">
          <a:xfrm>
            <a:off x="7086600" y="3048000"/>
            <a:ext cx="1017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600" b="0">
                <a:solidFill>
                  <a:srgbClr val="000000"/>
                </a:solidFill>
                <a:latin typeface="Times New Roman" panose="02020603050405020304" pitchFamily="18" charset="0"/>
              </a:rPr>
              <a:t>54,30%</a:t>
            </a:r>
            <a:endParaRPr lang="es-ES" altLang="en-US" sz="2400"/>
          </a:p>
        </p:txBody>
      </p:sp>
      <p:sp>
        <p:nvSpPr>
          <p:cNvPr id="1020940" name="Rectangle 12"/>
          <p:cNvSpPr>
            <a:spLocks noChangeArrowheads="1"/>
          </p:cNvSpPr>
          <p:nvPr/>
        </p:nvSpPr>
        <p:spPr bwMode="auto">
          <a:xfrm>
            <a:off x="5257800" y="33528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600" b="0">
                <a:solidFill>
                  <a:srgbClr val="000000"/>
                </a:solidFill>
                <a:latin typeface="Times New Roman" panose="02020603050405020304" pitchFamily="18" charset="0"/>
              </a:rPr>
              <a:t>34060,9</a:t>
            </a:r>
            <a:endParaRPr lang="es-ES" altLang="en-US" sz="2400"/>
          </a:p>
        </p:txBody>
      </p:sp>
      <p:sp>
        <p:nvSpPr>
          <p:cNvPr id="1020943" name="Rectangle 15"/>
          <p:cNvSpPr>
            <a:spLocks noChangeArrowheads="1"/>
          </p:cNvSpPr>
          <p:nvPr/>
        </p:nvSpPr>
        <p:spPr bwMode="auto">
          <a:xfrm>
            <a:off x="5257800" y="2819400"/>
            <a:ext cx="11033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400" b="0"/>
              <a:t>18495,4</a:t>
            </a:r>
          </a:p>
        </p:txBody>
      </p:sp>
      <p:sp>
        <p:nvSpPr>
          <p:cNvPr id="1020945" name="Rectangle 17"/>
          <p:cNvSpPr>
            <a:spLocks noChangeArrowheads="1"/>
          </p:cNvSpPr>
          <p:nvPr/>
        </p:nvSpPr>
        <p:spPr bwMode="auto">
          <a:xfrm>
            <a:off x="6781800" y="3048000"/>
            <a:ext cx="18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600" b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endParaRPr lang="es-ES" altLang="en-US" sz="2400"/>
          </a:p>
        </p:txBody>
      </p:sp>
      <p:sp>
        <p:nvSpPr>
          <p:cNvPr id="1020946" name="Rectangle 18"/>
          <p:cNvSpPr>
            <a:spLocks noChangeArrowheads="1"/>
          </p:cNvSpPr>
          <p:nvPr/>
        </p:nvSpPr>
        <p:spPr bwMode="auto">
          <a:xfrm>
            <a:off x="4994275" y="3028950"/>
            <a:ext cx="393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600" b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endParaRPr lang="es-ES" altLang="en-US" sz="2400"/>
          </a:p>
        </p:txBody>
      </p:sp>
      <p:sp>
        <p:nvSpPr>
          <p:cNvPr id="1020947" name="Rectangle 19"/>
          <p:cNvSpPr>
            <a:spLocks noChangeArrowheads="1"/>
          </p:cNvSpPr>
          <p:nvPr/>
        </p:nvSpPr>
        <p:spPr bwMode="auto">
          <a:xfrm>
            <a:off x="1981200" y="3352800"/>
            <a:ext cx="293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600" b="0" i="1">
                <a:solidFill>
                  <a:srgbClr val="000000"/>
                </a:solidFill>
                <a:latin typeface="Times New Roman" panose="02020603050405020304" pitchFamily="18" charset="0"/>
              </a:rPr>
              <a:t>Población civil adulta</a:t>
            </a:r>
            <a:endParaRPr lang="es-ES" altLang="en-US" sz="2400"/>
          </a:p>
        </p:txBody>
      </p:sp>
      <p:sp>
        <p:nvSpPr>
          <p:cNvPr id="1020948" name="Rectangle 20"/>
          <p:cNvSpPr>
            <a:spLocks noChangeArrowheads="1"/>
          </p:cNvSpPr>
          <p:nvPr/>
        </p:nvSpPr>
        <p:spPr bwMode="auto">
          <a:xfrm>
            <a:off x="2189163" y="2857500"/>
            <a:ext cx="2246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600" b="0" i="1">
                <a:solidFill>
                  <a:srgbClr val="000000"/>
                </a:solidFill>
                <a:latin typeface="Times New Roman" panose="02020603050405020304" pitchFamily="18" charset="0"/>
              </a:rPr>
              <a:t>Población activa</a:t>
            </a:r>
            <a:endParaRPr lang="es-ES" altLang="en-US" sz="2400"/>
          </a:p>
        </p:txBody>
      </p:sp>
      <p:sp>
        <p:nvSpPr>
          <p:cNvPr id="1020949" name="Text Box 21"/>
          <p:cNvSpPr txBox="1">
            <a:spLocks noChangeArrowheads="1"/>
          </p:cNvSpPr>
          <p:nvPr/>
        </p:nvSpPr>
        <p:spPr bwMode="auto">
          <a:xfrm>
            <a:off x="546100" y="2257425"/>
            <a:ext cx="7515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</a:pPr>
            <a:r>
              <a:rPr lang="es-ES" altLang="en-US" sz="2800" b="0"/>
              <a:t>Tasa de actividad=</a:t>
            </a:r>
          </a:p>
        </p:txBody>
      </p:sp>
      <p:sp>
        <p:nvSpPr>
          <p:cNvPr id="1020950" name="Text Box 22"/>
          <p:cNvSpPr txBox="1">
            <a:spLocks noChangeArrowheads="1"/>
          </p:cNvSpPr>
          <p:nvPr/>
        </p:nvSpPr>
        <p:spPr bwMode="auto">
          <a:xfrm>
            <a:off x="546100" y="3968750"/>
            <a:ext cx="7745413" cy="167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70000"/>
              </a:spcBef>
              <a:buClr>
                <a:srgbClr val="969696"/>
              </a:buClr>
              <a:buSzPct val="85000"/>
              <a:buFont typeface="Wingdings" panose="05000000000000000000" pitchFamily="2" charset="2"/>
              <a:buChar char="n"/>
            </a:pPr>
            <a:endParaRPr lang="es-ES" altLang="en-US" sz="2800" b="0"/>
          </a:p>
          <a:p>
            <a:pPr>
              <a:spcBef>
                <a:spcPct val="70000"/>
              </a:spcBef>
              <a:buClr>
                <a:srgbClr val="969696"/>
              </a:buClr>
              <a:buSzPct val="85000"/>
              <a:buFont typeface="Wingdings" panose="05000000000000000000" pitchFamily="2" charset="2"/>
              <a:buChar char="n"/>
            </a:pPr>
            <a:r>
              <a:rPr lang="es-ES" altLang="en-US" sz="2800" b="0"/>
              <a:t>¿Qué es lo que ha provocado que la tasa de actividad aumentase a lo largo del tiempo?</a:t>
            </a:r>
            <a:endParaRPr lang="es-ES" altLang="en-US" sz="2400"/>
          </a:p>
        </p:txBody>
      </p:sp>
      <p:sp>
        <p:nvSpPr>
          <p:cNvPr id="1020952" name="Rectangle 24"/>
          <p:cNvSpPr>
            <a:spLocks noChangeArrowheads="1"/>
          </p:cNvSpPr>
          <p:nvPr/>
        </p:nvSpPr>
        <p:spPr bwMode="auto">
          <a:xfrm>
            <a:off x="4953000" y="2286000"/>
            <a:ext cx="2728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400"/>
              <a:t>(IV Trimestre 2002)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0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1" grpId="0" animBg="1" autoUpdateAnimBg="0"/>
      <p:bldP spid="102095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¿Qué es el desempleo?</a:t>
            </a:r>
          </a:p>
        </p:txBody>
      </p:sp>
      <p:sp>
        <p:nvSpPr>
          <p:cNvPr id="1029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343150"/>
            <a:ext cx="7772400" cy="25260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altLang="en-US" sz="2800" b="1" dirty="0"/>
              <a:t>Tasa de ocupación</a:t>
            </a:r>
            <a:r>
              <a:rPr lang="es-ES" altLang="en-US" sz="2400" dirty="0"/>
              <a:t> =</a:t>
            </a:r>
            <a:br>
              <a:rPr lang="es-ES" altLang="en-US" sz="2400" dirty="0"/>
            </a:br>
            <a:endParaRPr lang="es-ES" altLang="en-US" sz="2400" dirty="0"/>
          </a:p>
          <a:p>
            <a:pPr>
              <a:lnSpc>
                <a:spcPct val="90000"/>
              </a:lnSpc>
            </a:pPr>
            <a:endParaRPr lang="es-ES" altLang="en-US" sz="2400" dirty="0"/>
          </a:p>
          <a:p>
            <a:pPr>
              <a:lnSpc>
                <a:spcPct val="90000"/>
              </a:lnSpc>
            </a:pPr>
            <a:endParaRPr lang="es-ES" altLang="en-US" sz="2400" dirty="0"/>
          </a:p>
          <a:p>
            <a:pPr>
              <a:lnSpc>
                <a:spcPct val="90000"/>
              </a:lnSpc>
            </a:pPr>
            <a:r>
              <a:rPr lang="es-ES" altLang="en-US" sz="2400" b="1" dirty="0"/>
              <a:t>Población activa</a:t>
            </a:r>
            <a:r>
              <a:rPr lang="es-ES" altLang="en-US" sz="2400" dirty="0"/>
              <a:t> = Empleados + Desempleados </a:t>
            </a:r>
            <a:br>
              <a:rPr lang="es-ES" altLang="en-US" sz="2400" dirty="0"/>
            </a:br>
            <a:endParaRPr lang="es-ES" altLang="en-US" sz="2400" dirty="0"/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n-US"/>
              <a:t>Pág. </a:t>
            </a:r>
            <a:fld id="{9F1EFB8B-14DC-4EB7-BD66-760CF3C6325A}" type="slidenum">
              <a:rPr lang="es-ES" altLang="en-US"/>
              <a:pPr/>
              <a:t>9</a:t>
            </a:fld>
            <a:endParaRPr lang="es-ES" altLang="en-US"/>
          </a:p>
        </p:txBody>
      </p:sp>
      <p:sp>
        <p:nvSpPr>
          <p:cNvPr id="1029125" name="Line 5"/>
          <p:cNvSpPr>
            <a:spLocks noChangeShapeType="1"/>
          </p:cNvSpPr>
          <p:nvPr/>
        </p:nvSpPr>
        <p:spPr bwMode="auto">
          <a:xfrm>
            <a:off x="1293813" y="3409950"/>
            <a:ext cx="25574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26" name="Line 6"/>
          <p:cNvSpPr>
            <a:spLocks noChangeShapeType="1"/>
          </p:cNvSpPr>
          <p:nvPr/>
        </p:nvSpPr>
        <p:spPr bwMode="auto">
          <a:xfrm>
            <a:off x="4267200" y="3429000"/>
            <a:ext cx="1828800" cy="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32" name="Rectangle 12"/>
          <p:cNvSpPr>
            <a:spLocks noChangeArrowheads="1"/>
          </p:cNvSpPr>
          <p:nvPr/>
        </p:nvSpPr>
        <p:spPr bwMode="auto">
          <a:xfrm>
            <a:off x="6553200" y="3200400"/>
            <a:ext cx="1035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400" b="0"/>
              <a:t>88,54%</a:t>
            </a:r>
          </a:p>
        </p:txBody>
      </p:sp>
      <p:sp>
        <p:nvSpPr>
          <p:cNvPr id="1029135" name="Rectangle 15"/>
          <p:cNvSpPr>
            <a:spLocks noChangeArrowheads="1"/>
          </p:cNvSpPr>
          <p:nvPr/>
        </p:nvSpPr>
        <p:spPr bwMode="auto">
          <a:xfrm>
            <a:off x="4495800" y="3581400"/>
            <a:ext cx="11033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400" b="0"/>
              <a:t>18495,4</a:t>
            </a:r>
          </a:p>
        </p:txBody>
      </p:sp>
      <p:sp>
        <p:nvSpPr>
          <p:cNvPr id="1029138" name="Rectangle 18"/>
          <p:cNvSpPr>
            <a:spLocks noChangeArrowheads="1"/>
          </p:cNvSpPr>
          <p:nvPr/>
        </p:nvSpPr>
        <p:spPr bwMode="auto">
          <a:xfrm>
            <a:off x="4419600" y="2971800"/>
            <a:ext cx="11033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400" b="0"/>
              <a:t>16377,3</a:t>
            </a:r>
          </a:p>
        </p:txBody>
      </p:sp>
      <p:sp>
        <p:nvSpPr>
          <p:cNvPr id="1029140" name="Rectangle 20"/>
          <p:cNvSpPr>
            <a:spLocks noChangeArrowheads="1"/>
          </p:cNvSpPr>
          <p:nvPr/>
        </p:nvSpPr>
        <p:spPr bwMode="auto">
          <a:xfrm>
            <a:off x="6172200" y="3200400"/>
            <a:ext cx="18891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700" b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endParaRPr lang="es-ES" altLang="en-US" sz="2400"/>
          </a:p>
        </p:txBody>
      </p:sp>
      <p:sp>
        <p:nvSpPr>
          <p:cNvPr id="1029141" name="Rectangle 21"/>
          <p:cNvSpPr>
            <a:spLocks noChangeArrowheads="1"/>
          </p:cNvSpPr>
          <p:nvPr/>
        </p:nvSpPr>
        <p:spPr bwMode="auto">
          <a:xfrm>
            <a:off x="3943350" y="3148013"/>
            <a:ext cx="409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700" b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endParaRPr lang="es-ES" altLang="en-US" sz="2400"/>
          </a:p>
        </p:txBody>
      </p:sp>
      <p:sp>
        <p:nvSpPr>
          <p:cNvPr id="1029142" name="Rectangle 22"/>
          <p:cNvSpPr>
            <a:spLocks noChangeArrowheads="1"/>
          </p:cNvSpPr>
          <p:nvPr/>
        </p:nvSpPr>
        <p:spPr bwMode="auto">
          <a:xfrm>
            <a:off x="1444625" y="3422650"/>
            <a:ext cx="23336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7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Población activa</a:t>
            </a:r>
            <a:endParaRPr lang="es-ES" altLang="en-US" sz="2400" dirty="0"/>
          </a:p>
        </p:txBody>
      </p:sp>
      <p:sp>
        <p:nvSpPr>
          <p:cNvPr id="1029143" name="Rectangle 23"/>
          <p:cNvSpPr>
            <a:spLocks noChangeArrowheads="1"/>
          </p:cNvSpPr>
          <p:nvPr/>
        </p:nvSpPr>
        <p:spPr bwMode="auto">
          <a:xfrm>
            <a:off x="1674813" y="2935288"/>
            <a:ext cx="15240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700" b="0" i="1">
                <a:solidFill>
                  <a:srgbClr val="000000"/>
                </a:solidFill>
                <a:latin typeface="Times New Roman" panose="02020603050405020304" pitchFamily="18" charset="0"/>
              </a:rPr>
              <a:t>Empleados</a:t>
            </a:r>
            <a:endParaRPr lang="es-ES" altLang="en-US" sz="2400"/>
          </a:p>
        </p:txBody>
      </p:sp>
      <p:sp>
        <p:nvSpPr>
          <p:cNvPr id="1029144" name="Text Box 24"/>
          <p:cNvSpPr txBox="1">
            <a:spLocks noChangeArrowheads="1"/>
          </p:cNvSpPr>
          <p:nvPr/>
        </p:nvSpPr>
        <p:spPr bwMode="auto">
          <a:xfrm>
            <a:off x="615950" y="1552575"/>
            <a:ext cx="5792788" cy="522288"/>
          </a:xfrm>
          <a:prstGeom prst="rect">
            <a:avLst/>
          </a:prstGeom>
          <a:solidFill>
            <a:schemeClr val="hlink"/>
          </a:solidFill>
          <a:ln w="3175">
            <a:solidFill>
              <a:srgbClr val="3333FF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s-ES" altLang="en-US" sz="2800" b="0"/>
              <a:t>¿Cómo medir el desempleo?</a:t>
            </a:r>
          </a:p>
        </p:txBody>
      </p:sp>
      <p:sp>
        <p:nvSpPr>
          <p:cNvPr id="1029145" name="Rectangle 25"/>
          <p:cNvSpPr>
            <a:spLocks noChangeArrowheads="1"/>
          </p:cNvSpPr>
          <p:nvPr/>
        </p:nvSpPr>
        <p:spPr bwMode="auto">
          <a:xfrm>
            <a:off x="5334000" y="2438400"/>
            <a:ext cx="2728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n-US" sz="2400"/>
              <a:t>(IV Trimestre 2002)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3" grpId="0" build="p" autoUpdateAnimBg="0" advAuto="0"/>
      <p:bldP spid="1029144" grpId="0" animBg="1" autoUpdateAnimBg="0"/>
    </p:bld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5733</TotalTime>
  <Words>910</Words>
  <Application>Microsoft Office PowerPoint</Application>
  <PresentationFormat>Presentación en pantalla (4:3)</PresentationFormat>
  <Paragraphs>205</Paragraphs>
  <Slides>24</Slides>
  <Notes>10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Wingdings 3</vt:lpstr>
      <vt:lpstr>Impact</vt:lpstr>
      <vt:lpstr>Arial</vt:lpstr>
      <vt:lpstr>Times New Roman</vt:lpstr>
      <vt:lpstr>Symbol</vt:lpstr>
      <vt:lpstr>Trebuchet MS</vt:lpstr>
      <vt:lpstr>Wingdings</vt:lpstr>
      <vt:lpstr>Faceta</vt:lpstr>
      <vt:lpstr>Gráfico de Microsoft Excel</vt:lpstr>
      <vt:lpstr>PROBLEMAS SOCIALES</vt:lpstr>
      <vt:lpstr>El desempleo</vt:lpstr>
      <vt:lpstr>¿Qué es el desempleo?</vt:lpstr>
      <vt:lpstr>¿Qué es el desempleo?</vt:lpstr>
      <vt:lpstr>¿Qué es el desempleo?</vt:lpstr>
      <vt:lpstr>¿Qué es el desempleo?</vt:lpstr>
      <vt:lpstr>¿Qué es el desempleo?</vt:lpstr>
      <vt:lpstr>¿Qué es el desempleo?</vt:lpstr>
      <vt:lpstr>¿Qué es el desempleo?</vt:lpstr>
      <vt:lpstr>¿Qué es el desempleo?</vt:lpstr>
      <vt:lpstr>¿Qué es el desempleo?</vt:lpstr>
      <vt:lpstr>¿Qué es el desempleo?</vt:lpstr>
      <vt:lpstr>¿Qué es el desempleo?</vt:lpstr>
      <vt:lpstr>Las causas del desempleo</vt:lpstr>
      <vt:lpstr>Legislación sobre el salario mínimo</vt:lpstr>
      <vt:lpstr>Legislación sobre el salario mínimo</vt:lpstr>
      <vt:lpstr>Los sindicatos y la negociación colectiva</vt:lpstr>
      <vt:lpstr>¿Son buenos o malos los sindicatos?</vt:lpstr>
      <vt:lpstr>Los salarios de eficiencia</vt:lpstr>
      <vt:lpstr>¿Por qué hay salarios de eficiencia?</vt:lpstr>
      <vt:lpstr>La búsqueda de empleo</vt:lpstr>
      <vt:lpstr>El desempleo de búsqueda</vt:lpstr>
      <vt:lpstr>El elevado desempleo en Europa</vt:lpstr>
      <vt:lpstr>Posibles causas del elevado desempleo</vt:lpstr>
    </vt:vector>
  </TitlesOfParts>
  <Company>Rose State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desempleo</dc:title>
  <dc:creator>Ken Roper</dc:creator>
  <cp:lastModifiedBy>Luis Alfredo Martínez López</cp:lastModifiedBy>
  <cp:revision>663</cp:revision>
  <dcterms:created xsi:type="dcterms:W3CDTF">1999-12-01T14:20:16Z</dcterms:created>
  <dcterms:modified xsi:type="dcterms:W3CDTF">2016-07-07T12:12:21Z</dcterms:modified>
</cp:coreProperties>
</file>