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77" r:id="rId4"/>
    <p:sldId id="258" r:id="rId5"/>
    <p:sldId id="276"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667" autoAdjust="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6 Triángulo isósceles"/>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540544" y="776288"/>
            <a:ext cx="8062912" cy="1470025"/>
          </a:xfrm>
        </p:spPr>
        <p:txBody>
          <a:bodyPr anchor="b">
            <a:normAutofit/>
          </a:bodyPr>
          <a:lstStyle>
            <a:lvl1pPr algn="r">
              <a:defRPr sz="4400"/>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1371600" y="6012656"/>
            <a:ext cx="5791200" cy="365125"/>
          </a:xfrm>
        </p:spPr>
        <p:txBody>
          <a:bodyPr tIns="0" bIns="0" anchor="t"/>
          <a:lstStyle>
            <a:lvl1pPr algn="r">
              <a:defRPr sz="1000"/>
            </a:lvl1pPr>
          </a:lstStyle>
          <a:p>
            <a:fld id="{69D5E30F-6F51-4CD1-A042-3AE1B2D77A2E}" type="datetimeFigureOut">
              <a:rPr lang="es-MX" smtClean="0"/>
              <a:pPr/>
              <a:t>15/12/2010</a:t>
            </a:fld>
            <a:endParaRPr lang="es-MX"/>
          </a:p>
        </p:txBody>
      </p:sp>
      <p:sp>
        <p:nvSpPr>
          <p:cNvPr id="17" name="16 Marcador de pie de página"/>
          <p:cNvSpPr>
            <a:spLocks noGrp="1"/>
          </p:cNvSpPr>
          <p:nvPr>
            <p:ph type="ftr" sz="quarter" idx="11"/>
          </p:nvPr>
        </p:nvSpPr>
        <p:spPr>
          <a:xfrm>
            <a:off x="1371600" y="5650704"/>
            <a:ext cx="5791200" cy="365125"/>
          </a:xfrm>
        </p:spPr>
        <p:txBody>
          <a:bodyPr tIns="0" bIns="0" anchor="b"/>
          <a:lstStyle>
            <a:lvl1pPr algn="r">
              <a:defRPr sz="1100"/>
            </a:lvl1pPr>
          </a:lstStyle>
          <a:p>
            <a:endParaRPr lang="es-MX"/>
          </a:p>
        </p:txBody>
      </p:sp>
      <p:sp>
        <p:nvSpPr>
          <p:cNvPr id="29" name="28 Marcador de número de diapositiva"/>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452DE41B-9154-42B9-89BB-7252F71A3F84}" type="slidenum">
              <a:rPr lang="es-MX" smtClean="0"/>
              <a:pPr/>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69D5E30F-6F51-4CD1-A042-3AE1B2D77A2E}" type="datetimeFigureOut">
              <a:rPr lang="es-MX" smtClean="0"/>
              <a:pPr/>
              <a:t>15/12/2010</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452DE41B-9154-42B9-89BB-7252F71A3F84}"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381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381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69D5E30F-6F51-4CD1-A042-3AE1B2D77A2E}" type="datetimeFigureOut">
              <a:rPr lang="es-MX" smtClean="0"/>
              <a:pPr/>
              <a:t>15/12/2010</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452DE41B-9154-42B9-89BB-7252F71A3F84}"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7494"/>
            <a:ext cx="8229600" cy="1399032"/>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457200" y="1882808"/>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4791456" y="6480048"/>
            <a:ext cx="2133600" cy="301752"/>
          </a:xfrm>
        </p:spPr>
        <p:txBody>
          <a:bodyPr/>
          <a:lstStyle/>
          <a:p>
            <a:fld id="{69D5E30F-6F51-4CD1-A042-3AE1B2D77A2E}" type="datetimeFigureOut">
              <a:rPr lang="es-MX" smtClean="0"/>
              <a:pPr/>
              <a:t>15/12/2010</a:t>
            </a:fld>
            <a:endParaRPr lang="es-MX"/>
          </a:p>
        </p:txBody>
      </p:sp>
      <p:sp>
        <p:nvSpPr>
          <p:cNvPr id="5" name="4 Marcador de pie de página"/>
          <p:cNvSpPr>
            <a:spLocks noGrp="1"/>
          </p:cNvSpPr>
          <p:nvPr>
            <p:ph type="ftr" sz="quarter" idx="11"/>
          </p:nvPr>
        </p:nvSpPr>
        <p:spPr>
          <a:xfrm>
            <a:off x="457200" y="6480969"/>
            <a:ext cx="4260056" cy="300831"/>
          </a:xfrm>
        </p:spPr>
        <p:txBody>
          <a:bodyPr/>
          <a:lstStyle/>
          <a:p>
            <a:endParaRPr lang="es-MX"/>
          </a:p>
        </p:txBody>
      </p:sp>
      <p:sp>
        <p:nvSpPr>
          <p:cNvPr id="6" name="5 Marcador de número de diapositiva"/>
          <p:cNvSpPr>
            <a:spLocks noGrp="1"/>
          </p:cNvSpPr>
          <p:nvPr>
            <p:ph type="sldNum" sz="quarter" idx="12"/>
          </p:nvPr>
        </p:nvSpPr>
        <p:spPr/>
        <p:txBody>
          <a:bodyPr/>
          <a:lstStyle/>
          <a:p>
            <a:fld id="{452DE41B-9154-42B9-89BB-7252F71A3F84}"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1"/>
      </p:bgRef>
    </p:bg>
    <p:spTree>
      <p:nvGrpSpPr>
        <p:cNvPr id="1" name=""/>
        <p:cNvGrpSpPr/>
        <p:nvPr/>
      </p:nvGrpSpPr>
      <p:grpSpPr>
        <a:xfrm>
          <a:off x="0" y="0"/>
          <a:ext cx="0" cy="0"/>
          <a:chOff x="0" y="0"/>
          <a:chExt cx="0" cy="0"/>
        </a:xfrm>
      </p:grpSpPr>
      <p:sp>
        <p:nvSpPr>
          <p:cNvPr id="9" name="8 Triángulo rectángulo"/>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7 Triángulo isósceles"/>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3 Marcador de fecha"/>
          <p:cNvSpPr>
            <a:spLocks noGrp="1"/>
          </p:cNvSpPr>
          <p:nvPr>
            <p:ph type="dt" sz="half" idx="10"/>
          </p:nvPr>
        </p:nvSpPr>
        <p:spPr>
          <a:xfrm>
            <a:off x="6955632" y="6477000"/>
            <a:ext cx="2133600" cy="304800"/>
          </a:xfrm>
        </p:spPr>
        <p:txBody>
          <a:bodyPr/>
          <a:lstStyle/>
          <a:p>
            <a:fld id="{69D5E30F-6F51-4CD1-A042-3AE1B2D77A2E}" type="datetimeFigureOut">
              <a:rPr lang="es-MX" smtClean="0"/>
              <a:pPr/>
              <a:t>15/12/2010</a:t>
            </a:fld>
            <a:endParaRPr lang="es-MX"/>
          </a:p>
        </p:txBody>
      </p:sp>
      <p:sp>
        <p:nvSpPr>
          <p:cNvPr id="5" name="4 Marcador de pie de página"/>
          <p:cNvSpPr>
            <a:spLocks noGrp="1"/>
          </p:cNvSpPr>
          <p:nvPr>
            <p:ph type="ftr" sz="quarter" idx="11"/>
          </p:nvPr>
        </p:nvSpPr>
        <p:spPr>
          <a:xfrm>
            <a:off x="2619376" y="6480969"/>
            <a:ext cx="4260056" cy="300831"/>
          </a:xfrm>
        </p:spPr>
        <p:txBody>
          <a:bodyPr/>
          <a:lstStyle/>
          <a:p>
            <a:endParaRPr lang="es-MX"/>
          </a:p>
        </p:txBody>
      </p:sp>
      <p:sp>
        <p:nvSpPr>
          <p:cNvPr id="6" name="5 Marcador de número de diapositiva"/>
          <p:cNvSpPr>
            <a:spLocks noGrp="1"/>
          </p:cNvSpPr>
          <p:nvPr>
            <p:ph type="sldNum" sz="quarter" idx="12"/>
          </p:nvPr>
        </p:nvSpPr>
        <p:spPr>
          <a:xfrm>
            <a:off x="8451056" y="809624"/>
            <a:ext cx="502920" cy="300831"/>
          </a:xfrm>
        </p:spPr>
        <p:txBody>
          <a:bodyPr/>
          <a:lstStyle/>
          <a:p>
            <a:fld id="{452DE41B-9154-42B9-89BB-7252F71A3F84}" type="slidenum">
              <a:rPr lang="es-MX" smtClean="0"/>
              <a:pPr/>
              <a:t>‹Nº›</a:t>
            </a:fld>
            <a:endParaRPr lang="es-MX"/>
          </a:p>
        </p:txBody>
      </p:sp>
      <p:cxnSp>
        <p:nvCxnSpPr>
          <p:cNvPr id="11" name="10 Conector recto"/>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9 Conector recto"/>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1 Título"/>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marL="0"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4791456" y="6480969"/>
            <a:ext cx="2133600" cy="301752"/>
          </a:xfrm>
        </p:spPr>
        <p:txBody>
          <a:bodyPr/>
          <a:lstStyle/>
          <a:p>
            <a:fld id="{69D5E30F-6F51-4CD1-A042-3AE1B2D77A2E}" type="datetimeFigureOut">
              <a:rPr lang="es-MX" smtClean="0"/>
              <a:pPr/>
              <a:t>15/12/2010</a:t>
            </a:fld>
            <a:endParaRPr lang="es-MX"/>
          </a:p>
        </p:txBody>
      </p:sp>
      <p:sp>
        <p:nvSpPr>
          <p:cNvPr id="6" name="5 Marcador de pie de página"/>
          <p:cNvSpPr>
            <a:spLocks noGrp="1"/>
          </p:cNvSpPr>
          <p:nvPr>
            <p:ph type="ftr" sz="quarter" idx="11"/>
          </p:nvPr>
        </p:nvSpPr>
        <p:spPr>
          <a:xfrm>
            <a:off x="457200" y="6480969"/>
            <a:ext cx="4260056" cy="301752"/>
          </a:xfrm>
        </p:spPr>
        <p:txBody>
          <a:bodyPr/>
          <a:lstStyle/>
          <a:p>
            <a:endParaRPr lang="es-MX"/>
          </a:p>
        </p:txBody>
      </p:sp>
      <p:sp>
        <p:nvSpPr>
          <p:cNvPr id="7" name="6 Marcador de número de diapositiva"/>
          <p:cNvSpPr>
            <a:spLocks noGrp="1"/>
          </p:cNvSpPr>
          <p:nvPr>
            <p:ph type="sldNum" sz="quarter" idx="12"/>
          </p:nvPr>
        </p:nvSpPr>
        <p:spPr>
          <a:xfrm>
            <a:off x="7589520" y="6480969"/>
            <a:ext cx="502920" cy="301752"/>
          </a:xfrm>
        </p:spPr>
        <p:txBody>
          <a:bodyPr/>
          <a:lstStyle/>
          <a:p>
            <a:fld id="{452DE41B-9154-42B9-89BB-7252F71A3F84}"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a:xfrm>
            <a:off x="4791456" y="6480969"/>
            <a:ext cx="2130552" cy="301752"/>
          </a:xfrm>
        </p:spPr>
        <p:txBody>
          <a:bodyPr/>
          <a:lstStyle/>
          <a:p>
            <a:fld id="{69D5E30F-6F51-4CD1-A042-3AE1B2D77A2E}" type="datetimeFigureOut">
              <a:rPr lang="es-MX" smtClean="0"/>
              <a:pPr/>
              <a:t>15/12/2010</a:t>
            </a:fld>
            <a:endParaRPr lang="es-MX"/>
          </a:p>
        </p:txBody>
      </p:sp>
      <p:sp>
        <p:nvSpPr>
          <p:cNvPr id="8" name="7 Marcador de pie de página"/>
          <p:cNvSpPr>
            <a:spLocks noGrp="1"/>
          </p:cNvSpPr>
          <p:nvPr>
            <p:ph type="ftr" sz="quarter" idx="11"/>
          </p:nvPr>
        </p:nvSpPr>
        <p:spPr>
          <a:xfrm>
            <a:off x="457200" y="6480969"/>
            <a:ext cx="4261104" cy="301752"/>
          </a:xfrm>
        </p:spPr>
        <p:txBody>
          <a:bodyPr/>
          <a:lstStyle/>
          <a:p>
            <a:endParaRPr lang="es-MX"/>
          </a:p>
        </p:txBody>
      </p:sp>
      <p:sp>
        <p:nvSpPr>
          <p:cNvPr id="9" name="8 Marcador de número de diapositiva"/>
          <p:cNvSpPr>
            <a:spLocks noGrp="1"/>
          </p:cNvSpPr>
          <p:nvPr>
            <p:ph type="sldNum" sz="quarter" idx="12"/>
          </p:nvPr>
        </p:nvSpPr>
        <p:spPr>
          <a:xfrm>
            <a:off x="7589520" y="6483096"/>
            <a:ext cx="502920" cy="301752"/>
          </a:xfrm>
        </p:spPr>
        <p:txBody>
          <a:bodyPr/>
          <a:lstStyle>
            <a:lvl1pPr algn="ctr">
              <a:defRPr/>
            </a:lvl1pPr>
          </a:lstStyle>
          <a:p>
            <a:fld id="{452DE41B-9154-42B9-89BB-7252F71A3F84}"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b="0"/>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69D5E30F-6F51-4CD1-A042-3AE1B2D77A2E}" type="datetimeFigureOut">
              <a:rPr lang="es-MX" smtClean="0"/>
              <a:pPr/>
              <a:t>15/12/2010</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452DE41B-9154-42B9-89BB-7252F71A3F84}"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4791456" y="6480969"/>
            <a:ext cx="2133600" cy="301752"/>
          </a:xfrm>
        </p:spPr>
        <p:txBody>
          <a:bodyPr/>
          <a:lstStyle/>
          <a:p>
            <a:fld id="{69D5E30F-6F51-4CD1-A042-3AE1B2D77A2E}" type="datetimeFigureOut">
              <a:rPr lang="es-MX" smtClean="0"/>
              <a:pPr/>
              <a:t>15/12/2010</a:t>
            </a:fld>
            <a:endParaRPr lang="es-MX"/>
          </a:p>
        </p:txBody>
      </p:sp>
      <p:sp>
        <p:nvSpPr>
          <p:cNvPr id="3" name="2 Marcador de pie de página"/>
          <p:cNvSpPr>
            <a:spLocks noGrp="1"/>
          </p:cNvSpPr>
          <p:nvPr>
            <p:ph type="ftr" sz="quarter" idx="11"/>
          </p:nvPr>
        </p:nvSpPr>
        <p:spPr>
          <a:xfrm>
            <a:off x="457200" y="6481890"/>
            <a:ext cx="4260056" cy="300831"/>
          </a:xfrm>
        </p:spPr>
        <p:txBody>
          <a:bodyPr/>
          <a:lstStyle/>
          <a:p>
            <a:endParaRPr lang="es-MX"/>
          </a:p>
        </p:txBody>
      </p:sp>
      <p:sp>
        <p:nvSpPr>
          <p:cNvPr id="4" name="3 Marcador de número de diapositiva"/>
          <p:cNvSpPr>
            <a:spLocks noGrp="1"/>
          </p:cNvSpPr>
          <p:nvPr>
            <p:ph type="sldNum" sz="quarter" idx="12"/>
          </p:nvPr>
        </p:nvSpPr>
        <p:spPr>
          <a:xfrm>
            <a:off x="7589520" y="6480969"/>
            <a:ext cx="502920" cy="301752"/>
          </a:xfrm>
        </p:spPr>
        <p:txBody>
          <a:bodyPr/>
          <a:lstStyle/>
          <a:p>
            <a:fld id="{452DE41B-9154-42B9-89BB-7252F71A3F84}"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278976" y="6556248"/>
            <a:ext cx="2133600" cy="301752"/>
          </a:xfrm>
        </p:spPr>
        <p:txBody>
          <a:bodyPr/>
          <a:lstStyle>
            <a:lvl1pPr>
              <a:defRPr sz="900"/>
            </a:lvl1pPr>
          </a:lstStyle>
          <a:p>
            <a:fld id="{69D5E30F-6F51-4CD1-A042-3AE1B2D77A2E}" type="datetimeFigureOut">
              <a:rPr lang="es-MX" smtClean="0"/>
              <a:pPr/>
              <a:t>15/12/2010</a:t>
            </a:fld>
            <a:endParaRPr lang="es-MX"/>
          </a:p>
        </p:txBody>
      </p:sp>
      <p:sp>
        <p:nvSpPr>
          <p:cNvPr id="6" name="5 Marcador de pie de página"/>
          <p:cNvSpPr>
            <a:spLocks noGrp="1"/>
          </p:cNvSpPr>
          <p:nvPr>
            <p:ph type="ftr" sz="quarter" idx="11"/>
          </p:nvPr>
        </p:nvSpPr>
        <p:spPr>
          <a:xfrm>
            <a:off x="1135856" y="6556248"/>
            <a:ext cx="5143120" cy="301752"/>
          </a:xfrm>
        </p:spPr>
        <p:txBody>
          <a:bodyPr/>
          <a:lstStyle>
            <a:lvl1pPr>
              <a:defRPr sz="900"/>
            </a:lvl1pPr>
          </a:lstStyle>
          <a:p>
            <a:endParaRPr lang="es-MX"/>
          </a:p>
        </p:txBody>
      </p:sp>
      <p:sp>
        <p:nvSpPr>
          <p:cNvPr id="7" name="6 Marcador de número de diapositiva"/>
          <p:cNvSpPr>
            <a:spLocks noGrp="1"/>
          </p:cNvSpPr>
          <p:nvPr>
            <p:ph type="sldNum" sz="quarter" idx="12"/>
          </p:nvPr>
        </p:nvSpPr>
        <p:spPr>
          <a:xfrm>
            <a:off x="8410576" y="6556248"/>
            <a:ext cx="502920" cy="301752"/>
          </a:xfrm>
        </p:spPr>
        <p:txBody>
          <a:bodyPr/>
          <a:lstStyle>
            <a:lvl1pPr>
              <a:defRPr sz="900"/>
            </a:lvl1pPr>
          </a:lstStyle>
          <a:p>
            <a:fld id="{452DE41B-9154-42B9-89BB-7252F71A3F84}"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6108192" y="6556248"/>
            <a:ext cx="2103120" cy="301752"/>
          </a:xfrm>
        </p:spPr>
        <p:txBody>
          <a:bodyPr/>
          <a:lstStyle>
            <a:lvl1pPr>
              <a:defRPr sz="900"/>
            </a:lvl1pPr>
          </a:lstStyle>
          <a:p>
            <a:fld id="{69D5E30F-6F51-4CD1-A042-3AE1B2D77A2E}" type="datetimeFigureOut">
              <a:rPr lang="es-MX" smtClean="0"/>
              <a:pPr/>
              <a:t>15/12/2010</a:t>
            </a:fld>
            <a:endParaRPr lang="es-MX"/>
          </a:p>
        </p:txBody>
      </p:sp>
      <p:sp>
        <p:nvSpPr>
          <p:cNvPr id="6" name="5 Marcador de pie de página"/>
          <p:cNvSpPr>
            <a:spLocks noGrp="1"/>
          </p:cNvSpPr>
          <p:nvPr>
            <p:ph type="ftr" sz="quarter" idx="11"/>
          </p:nvPr>
        </p:nvSpPr>
        <p:spPr>
          <a:xfrm>
            <a:off x="1170432" y="6557169"/>
            <a:ext cx="4948072" cy="301752"/>
          </a:xfrm>
        </p:spPr>
        <p:txBody>
          <a:bodyPr/>
          <a:lstStyle>
            <a:lvl1pPr>
              <a:defRPr sz="900"/>
            </a:lvl1pPr>
          </a:lstStyle>
          <a:p>
            <a:endParaRPr lang="es-MX"/>
          </a:p>
        </p:txBody>
      </p:sp>
      <p:sp>
        <p:nvSpPr>
          <p:cNvPr id="7" name="6 Marcador de número de diapositiva"/>
          <p:cNvSpPr>
            <a:spLocks noGrp="1"/>
          </p:cNvSpPr>
          <p:nvPr>
            <p:ph type="sldNum" sz="quarter" idx="12"/>
          </p:nvPr>
        </p:nvSpPr>
        <p:spPr>
          <a:xfrm>
            <a:off x="8217192" y="6556248"/>
            <a:ext cx="365760" cy="301752"/>
          </a:xfrm>
        </p:spPr>
        <p:txBody>
          <a:bodyPr/>
          <a:lstStyle>
            <a:lvl1pPr algn="ctr">
              <a:defRPr sz="900"/>
            </a:lvl1pPr>
          </a:lstStyle>
          <a:p>
            <a:fld id="{452DE41B-9154-42B9-89BB-7252F71A3F84}"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10 Triángulo rectángulo"/>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7 Conector recto"/>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8 Conector recto"/>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21 Marcador de título"/>
          <p:cNvSpPr>
            <a:spLocks noGrp="1"/>
          </p:cNvSpPr>
          <p:nvPr>
            <p:ph type="title"/>
          </p:nvPr>
        </p:nvSpPr>
        <p:spPr>
          <a:xfrm>
            <a:off x="457200" y="267494"/>
            <a:ext cx="8229600" cy="1399032"/>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69D5E30F-6F51-4CD1-A042-3AE1B2D77A2E}" type="datetimeFigureOut">
              <a:rPr lang="es-MX" smtClean="0"/>
              <a:pPr/>
              <a:t>15/12/2010</a:t>
            </a:fld>
            <a:endParaRPr lang="es-MX"/>
          </a:p>
        </p:txBody>
      </p:sp>
      <p:sp>
        <p:nvSpPr>
          <p:cNvPr id="3" name="2 Marcador de pie de página"/>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s-MX"/>
          </a:p>
        </p:txBody>
      </p:sp>
      <p:sp>
        <p:nvSpPr>
          <p:cNvPr id="23" name="22 Marcador de número de diapositiva"/>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452DE41B-9154-42B9-89BB-7252F71A3F84}" type="slidenum">
              <a:rPr lang="es-MX" smtClean="0"/>
              <a:pPr/>
              <a:t>‹Nº›</a:t>
            </a:fld>
            <a:endParaRPr lang="es-MX"/>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MX" dirty="0" smtClean="0"/>
              <a:t>PROBLEMAS SOCIALES ACTUALES DE MEXICO Y EL MUNDO</a:t>
            </a:r>
            <a:endParaRPr lang="es-MX" dirty="0"/>
          </a:p>
        </p:txBody>
      </p:sp>
      <p:sp>
        <p:nvSpPr>
          <p:cNvPr id="3" name="2 Subtítulo"/>
          <p:cNvSpPr>
            <a:spLocks noGrp="1"/>
          </p:cNvSpPr>
          <p:nvPr>
            <p:ph type="subTitle" idx="1"/>
          </p:nvPr>
        </p:nvSpPr>
        <p:spPr/>
        <p:txBody>
          <a:bodyPr/>
          <a:lstStyle/>
          <a:p>
            <a:r>
              <a:rPr lang="es-MX" dirty="0" smtClean="0"/>
              <a:t>Características e impacto social de problemas sociales vigentes.</a:t>
            </a:r>
            <a:endParaRPr lang="es-MX"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fontScale="70000" lnSpcReduction="20000"/>
          </a:bodyPr>
          <a:lstStyle/>
          <a:p>
            <a:r>
              <a:rPr lang="es-MX" dirty="0" smtClean="0"/>
              <a:t>EL DERECHO A LA CONSIDERACION JURIDICA: el joven tiene el derecho de participar en las elaboraciones de las leyes que le conciernen y de ser respetados por las fuerzas del orden.</a:t>
            </a:r>
          </a:p>
          <a:p>
            <a:r>
              <a:rPr lang="es-MX" dirty="0" smtClean="0"/>
              <a:t>EL DERECHOA LA PROTECCION: el joven tiene el derecho a  ser protegido contra toda suerte de manipulaciones: publicidad, adoctrinamiento, experimentaciones diversas (científicas, educativas, etc.).</a:t>
            </a:r>
          </a:p>
          <a:p>
            <a:r>
              <a:rPr lang="es-MX" dirty="0" smtClean="0"/>
              <a:t>EL DERECHO A LOS VALORES ESPIRITUALES: el joven tiene el derecho de elegir, de vivir  y de expresar sus valores espirituales sin aposición de los Estados.</a:t>
            </a:r>
          </a:p>
          <a:p>
            <a:r>
              <a:rPr lang="es-MX" dirty="0" smtClean="0"/>
              <a:t>EL DERECHO A LA SOLIDARIDAD: el joven tiene el derecho de crecer en un espíritu de paz y de solidaridad, y de tener antes sus ojos ejemplo, de cooperación y de ayuda mutua de plano internacional que le encinten a construir un mundo mas fraternal.</a:t>
            </a:r>
          </a:p>
          <a:p>
            <a:pPr>
              <a:buNone/>
            </a:pPr>
            <a:endParaRPr lang="es-MX"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214290"/>
            <a:ext cx="8229600" cy="1399032"/>
          </a:xfrm>
        </p:spPr>
        <p:txBody>
          <a:bodyPr>
            <a:noAutofit/>
          </a:bodyPr>
          <a:lstStyle/>
          <a:p>
            <a:r>
              <a:rPr lang="es-MX" sz="2400" dirty="0" smtClean="0"/>
              <a:t>TERGIVERSACION DE LOS VALORES EN LOS JOVENES: MACHISMO, VIOLENCIA INTRAFAMILIAR, CORRUPCION, DELINCUENCIA.</a:t>
            </a:r>
            <a:endParaRPr lang="es-MX" sz="2400" dirty="0"/>
          </a:p>
        </p:txBody>
      </p:sp>
      <p:sp>
        <p:nvSpPr>
          <p:cNvPr id="3" name="2 Marcador de contenido"/>
          <p:cNvSpPr>
            <a:spLocks noGrp="1"/>
          </p:cNvSpPr>
          <p:nvPr>
            <p:ph idx="1"/>
          </p:nvPr>
        </p:nvSpPr>
        <p:spPr>
          <a:xfrm>
            <a:off x="428596" y="1829604"/>
            <a:ext cx="8229600" cy="4572000"/>
          </a:xfrm>
        </p:spPr>
        <p:txBody>
          <a:bodyPr>
            <a:normAutofit fontScale="55000" lnSpcReduction="20000"/>
          </a:bodyPr>
          <a:lstStyle/>
          <a:p>
            <a:pPr marL="578358" indent="-514350"/>
            <a:r>
              <a:rPr lang="es-MX" dirty="0" smtClean="0"/>
              <a:t>Los valores son imprescindibles en la vida diaria. La ausencia de valores impedirá la convivencia entre los integrantes de una comunidad, mas aun entre distintas comunidades. Sin valores no habría posibilidad de diálogos, de argumentar acerca de las ventajas o des ventajas de las acciones y de las cosas. Los valores orientan las acciones de las personas, porque le indican que hacer en las situaciones normales.</a:t>
            </a:r>
          </a:p>
          <a:p>
            <a:pPr marL="578358" indent="-514350"/>
            <a:r>
              <a:rPr lang="es-MX" dirty="0" smtClean="0"/>
              <a:t>Los valores se convierten en valores sociales porque los comparten los seres humanos. Todos los valores morales e intelectuales, como la bondad, la compresión, la prudencia, la honestidad, el respeto, la templanza, la fortaleza, son necesarios y son aquellos una alta jerarquía.</a:t>
            </a:r>
          </a:p>
          <a:p>
            <a:pPr marL="578358" indent="-514350"/>
            <a:r>
              <a:rPr lang="es-MX" dirty="0" smtClean="0"/>
              <a:t>Los valores como la bondad, la compresión, la prudencia, la honestidad, la responsabilidad, el respeto, et., tienen como propósito enriquecer el mundo humano, los no valores son lo contrario (maldad, intolerancia, imprudencia, deshonestidad, irresponsabilidad, etc.) y su consecuencia es el empobrecimiento humano tanto individual como social.</a:t>
            </a:r>
          </a:p>
          <a:p>
            <a:pPr marL="578358" indent="-514350"/>
            <a:r>
              <a:rPr lang="es-MX" dirty="0" smtClean="0"/>
              <a:t>Los valores son tergiversados, se convierten en metas para los integrantes de una comunidad y un símbolo de hombría y astucia .</a:t>
            </a:r>
            <a:endParaRPr lang="es-MX"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dirty="0"/>
          </a:p>
        </p:txBody>
      </p:sp>
      <p:sp>
        <p:nvSpPr>
          <p:cNvPr id="3" name="2 Marcador de contenido"/>
          <p:cNvSpPr>
            <a:spLocks noGrp="1"/>
          </p:cNvSpPr>
          <p:nvPr>
            <p:ph idx="1"/>
          </p:nvPr>
        </p:nvSpPr>
        <p:spPr/>
        <p:txBody>
          <a:bodyPr>
            <a:normAutofit fontScale="77500" lnSpcReduction="20000"/>
          </a:bodyPr>
          <a:lstStyle/>
          <a:p>
            <a:r>
              <a:rPr lang="es-MX" dirty="0" smtClean="0"/>
              <a:t>CORRUPCION: es un camino viable para muchos jóvenes, porque en nuestro país es fácil que los ciudadanos, en determinadas circunstancias de su vida, lleguen a esto. Si una persona va a ser un tramite a alguna dependencia pública y hay mucha gente esperando, no faltara algún intermediario que le ofrecerá sus servicios a cambio de una módica cuota. Esta persona, denominada “coyote”, tiene como tarea agilizar los trámites.</a:t>
            </a:r>
          </a:p>
          <a:p>
            <a:r>
              <a:rPr lang="es-MX" dirty="0" smtClean="0"/>
              <a:t>La corrupción es un fenómeno en el que puede caer el joven, porque es casi imposible que no haya tenido alguna experiencia de este tipo.</a:t>
            </a:r>
            <a:endParaRPr lang="es-MX"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fontScale="77500" lnSpcReduction="20000"/>
          </a:bodyPr>
          <a:lstStyle/>
          <a:p>
            <a:r>
              <a:rPr lang="es-MX" dirty="0" smtClean="0"/>
              <a:t>DELINCUENCIA: es otra modalidad de esta situación de ausencia de normas sociales. Sus características son diversas, porque van desde el ladrón solitario que ocasionalmente roba a una persona, hasta pasar por la organización en una banda delictiva y culminar con el crimen organizado. Se presenta tanto en el común, robo de mercancías para su venta rápida, ejemplo: el asalto a un camión con ropa y venderla de inmediato en diversos puntos, en el crimen organizado se encuentran coludidos desde los vigilantes del orden, hasta las autoridades mayores. Otra modalidad es el secuestro, sin olvidarnos de la trata de blancas, ventas de órganos, el trafico ilegal de personas, el robo de autos y el narcotráfico.</a:t>
            </a:r>
            <a:endParaRPr lang="es-MX"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fontScale="77500" lnSpcReduction="20000"/>
          </a:bodyPr>
          <a:lstStyle/>
          <a:p>
            <a:r>
              <a:rPr lang="es-MX" dirty="0" smtClean="0"/>
              <a:t>MACHISMO: la incorporación del machismo impide que sean notorias las relaciones entre géneros. El machismo tiene diversas expresiones, ejemplo: el hombre amable que a la mujer le abre la puerta en la oficina, la puerta del coche, le coloca la silla de la mesa, paga el consumo en un restaurante y, con ello, que tiene derecho a que la mujer retribuya afectivamente la cortesía. Si ella no acepta, el hombre insistirá y buscara los mecanismos adecuados para alcanzar su objetivo. Continuara la presión hasta que la mujer ceda, si ella no acepta, el hostigamiento será mayor, a esta practica se le denomina acoso sexual, porque el victimario va acorralando  a la victima para que acepte una propuesta poco decorosa.</a:t>
            </a:r>
            <a:endParaRPr lang="es-MX"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dirty="0"/>
          </a:p>
        </p:txBody>
      </p:sp>
      <p:sp>
        <p:nvSpPr>
          <p:cNvPr id="3" name="2 Marcador de contenido"/>
          <p:cNvSpPr>
            <a:spLocks noGrp="1"/>
          </p:cNvSpPr>
          <p:nvPr>
            <p:ph idx="1"/>
          </p:nvPr>
        </p:nvSpPr>
        <p:spPr/>
        <p:txBody>
          <a:bodyPr>
            <a:normAutofit fontScale="92500" lnSpcReduction="20000"/>
          </a:bodyPr>
          <a:lstStyle/>
          <a:p>
            <a:r>
              <a:rPr lang="es-MX" dirty="0" smtClean="0"/>
              <a:t>VIOLENCIA INTRAFAMILIAR: se puede expresar en los hogares, independientemente de la escolaridad y sector socioeconómico de los padres. Cuando el padre llega a casa tomado, puede agredir a los hijos y a la esposa. Al asumirse como el jefe de la casa, considera que puede hacer lo que el decida, incluso golpear a los integrantes de la familia. La violencia es ejercida especialmente por parte del hombre patriarca hacia la mujer-esposa.</a:t>
            </a:r>
            <a:endParaRPr lang="es-MX"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FUNCIÓN SOCIAL DE LOS MEDIOS DE COMUNICACIÓN.</a:t>
            </a:r>
            <a:endParaRPr lang="es-MX" dirty="0"/>
          </a:p>
        </p:txBody>
      </p:sp>
      <p:sp>
        <p:nvSpPr>
          <p:cNvPr id="3" name="2 Marcador de contenido"/>
          <p:cNvSpPr>
            <a:spLocks noGrp="1"/>
          </p:cNvSpPr>
          <p:nvPr>
            <p:ph idx="1"/>
          </p:nvPr>
        </p:nvSpPr>
        <p:spPr/>
        <p:txBody>
          <a:bodyPr/>
          <a:lstStyle/>
          <a:p>
            <a:r>
              <a:rPr lang="es-MX" dirty="0" smtClean="0"/>
              <a:t>La reproducción de las personas particulares en su espacio inmediato ilustra las formas de reproducción especificas de las personas de una comunidad y de una sociedad.</a:t>
            </a:r>
          </a:p>
          <a:p>
            <a:r>
              <a:rPr lang="es-MX" dirty="0" smtClean="0"/>
              <a:t>El éxito de la televisión ha penetrado en el pequeño mundo social, a esta caja electrónica se le coloca en un lugar especial: la sala.  </a:t>
            </a:r>
            <a:endParaRPr lang="es-MX"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MX" dirty="0" smtClean="0"/>
              <a:t>Elementos de la cultura:</a:t>
            </a:r>
          </a:p>
          <a:p>
            <a:pPr>
              <a:buNone/>
            </a:pPr>
            <a:endParaRPr lang="es-MX" dirty="0"/>
          </a:p>
        </p:txBody>
      </p:sp>
      <p:sp>
        <p:nvSpPr>
          <p:cNvPr id="4" name="3 Rectángulo redondeado"/>
          <p:cNvSpPr/>
          <p:nvPr/>
        </p:nvSpPr>
        <p:spPr>
          <a:xfrm>
            <a:off x="3214678" y="2643182"/>
            <a:ext cx="2214578"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4 CuadroTexto"/>
          <p:cNvSpPr txBox="1"/>
          <p:nvPr/>
        </p:nvSpPr>
        <p:spPr>
          <a:xfrm>
            <a:off x="3357554" y="2643182"/>
            <a:ext cx="1928826" cy="415498"/>
          </a:xfrm>
          <a:prstGeom prst="rect">
            <a:avLst/>
          </a:prstGeom>
          <a:noFill/>
        </p:spPr>
        <p:txBody>
          <a:bodyPr wrap="square" rtlCol="0">
            <a:spAutoFit/>
          </a:bodyPr>
          <a:lstStyle/>
          <a:p>
            <a:r>
              <a:rPr lang="es-MX" sz="1050" dirty="0" smtClean="0"/>
              <a:t>Medio de comunicación social masiva</a:t>
            </a:r>
            <a:endParaRPr lang="es-MX" sz="1050" dirty="0"/>
          </a:p>
        </p:txBody>
      </p:sp>
      <p:cxnSp>
        <p:nvCxnSpPr>
          <p:cNvPr id="9" name="8 Conector recto"/>
          <p:cNvCxnSpPr/>
          <p:nvPr/>
        </p:nvCxnSpPr>
        <p:spPr>
          <a:xfrm rot="16200000" flipH="1">
            <a:off x="4107654" y="3321843"/>
            <a:ext cx="357191" cy="2"/>
          </a:xfrm>
          <a:prstGeom prst="line">
            <a:avLst/>
          </a:prstGeom>
        </p:spPr>
        <p:style>
          <a:lnRef idx="1">
            <a:schemeClr val="accent1"/>
          </a:lnRef>
          <a:fillRef idx="0">
            <a:schemeClr val="accent1"/>
          </a:fillRef>
          <a:effectRef idx="0">
            <a:schemeClr val="accent1"/>
          </a:effectRef>
          <a:fontRef idx="minor">
            <a:schemeClr val="tx1"/>
          </a:fontRef>
        </p:style>
      </p:cxnSp>
      <p:sp>
        <p:nvSpPr>
          <p:cNvPr id="11" name="10 Rectángulo redondeado"/>
          <p:cNvSpPr/>
          <p:nvPr/>
        </p:nvSpPr>
        <p:spPr>
          <a:xfrm>
            <a:off x="3000364" y="3571876"/>
            <a:ext cx="2500330"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11 CuadroTexto"/>
          <p:cNvSpPr txBox="1"/>
          <p:nvPr/>
        </p:nvSpPr>
        <p:spPr>
          <a:xfrm>
            <a:off x="3214678" y="3571876"/>
            <a:ext cx="2214578" cy="369332"/>
          </a:xfrm>
          <a:prstGeom prst="rect">
            <a:avLst/>
          </a:prstGeom>
          <a:noFill/>
        </p:spPr>
        <p:txBody>
          <a:bodyPr wrap="square" rtlCol="0">
            <a:spAutoFit/>
          </a:bodyPr>
          <a:lstStyle/>
          <a:p>
            <a:pPr algn="ctr"/>
            <a:r>
              <a:rPr lang="es-MX" dirty="0" smtClean="0"/>
              <a:t>televisión</a:t>
            </a:r>
            <a:endParaRPr lang="es-MX" dirty="0"/>
          </a:p>
        </p:txBody>
      </p:sp>
      <p:cxnSp>
        <p:nvCxnSpPr>
          <p:cNvPr id="14" name="13 Conector recto"/>
          <p:cNvCxnSpPr>
            <a:stCxn id="12" idx="2"/>
          </p:cNvCxnSpPr>
          <p:nvPr/>
        </p:nvCxnSpPr>
        <p:spPr>
          <a:xfrm rot="5400000">
            <a:off x="2988576" y="3524369"/>
            <a:ext cx="916552" cy="1750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15 Conector recto"/>
          <p:cNvCxnSpPr/>
          <p:nvPr/>
        </p:nvCxnSpPr>
        <p:spPr>
          <a:xfrm>
            <a:off x="4286248" y="3929066"/>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16 Rectángulo redondeado"/>
          <p:cNvSpPr/>
          <p:nvPr/>
        </p:nvSpPr>
        <p:spPr>
          <a:xfrm>
            <a:off x="785786" y="4857760"/>
            <a:ext cx="2428892"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17 Rectángulo redondeado"/>
          <p:cNvSpPr/>
          <p:nvPr/>
        </p:nvSpPr>
        <p:spPr>
          <a:xfrm>
            <a:off x="4286248" y="4857760"/>
            <a:ext cx="2500330"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18 CuadroTexto"/>
          <p:cNvSpPr txBox="1"/>
          <p:nvPr/>
        </p:nvSpPr>
        <p:spPr>
          <a:xfrm>
            <a:off x="928662" y="5000636"/>
            <a:ext cx="2000264" cy="738664"/>
          </a:xfrm>
          <a:prstGeom prst="rect">
            <a:avLst/>
          </a:prstGeom>
          <a:noFill/>
        </p:spPr>
        <p:txBody>
          <a:bodyPr wrap="square" rtlCol="0">
            <a:spAutoFit/>
          </a:bodyPr>
          <a:lstStyle/>
          <a:p>
            <a:pPr algn="ctr"/>
            <a:r>
              <a:rPr lang="es-MX" sz="1400" dirty="0" smtClean="0"/>
              <a:t>Define comportamientos y formas de pensar</a:t>
            </a:r>
            <a:endParaRPr lang="es-MX" sz="1400" dirty="0"/>
          </a:p>
        </p:txBody>
      </p:sp>
      <p:sp>
        <p:nvSpPr>
          <p:cNvPr id="20" name="19 CuadroTexto"/>
          <p:cNvSpPr txBox="1"/>
          <p:nvPr/>
        </p:nvSpPr>
        <p:spPr>
          <a:xfrm>
            <a:off x="4572000" y="5072074"/>
            <a:ext cx="1857388" cy="738664"/>
          </a:xfrm>
          <a:prstGeom prst="rect">
            <a:avLst/>
          </a:prstGeom>
          <a:noFill/>
        </p:spPr>
        <p:txBody>
          <a:bodyPr wrap="square" rtlCol="0">
            <a:spAutoFit/>
          </a:bodyPr>
          <a:lstStyle/>
          <a:p>
            <a:pPr algn="ctr"/>
            <a:r>
              <a:rPr lang="es-MX" sz="1400" dirty="0" smtClean="0"/>
              <a:t>Transmite mensajes e informa a la población</a:t>
            </a:r>
            <a:endParaRPr lang="es-MX" sz="1400" dirty="0"/>
          </a:p>
        </p:txBody>
      </p:sp>
      <p:sp>
        <p:nvSpPr>
          <p:cNvPr id="22" name="21 Título"/>
          <p:cNvSpPr>
            <a:spLocks noGrp="1"/>
          </p:cNvSpPr>
          <p:nvPr>
            <p:ph type="title"/>
          </p:nvPr>
        </p:nvSpPr>
        <p:spPr/>
        <p:txBody>
          <a:bodyPr/>
          <a:lstStyle/>
          <a:p>
            <a:endParaRPr lang="es-MX"/>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3600" dirty="0" smtClean="0"/>
              <a:t>INDIVIDUO, FAMILIA Y ESTADO COMO PARTE DE UNA SOCIEDAD</a:t>
            </a:r>
            <a:endParaRPr lang="es-MX" sz="3600" dirty="0"/>
          </a:p>
        </p:txBody>
      </p:sp>
      <p:sp>
        <p:nvSpPr>
          <p:cNvPr id="3" name="2 Marcador de contenido"/>
          <p:cNvSpPr>
            <a:spLocks noGrp="1"/>
          </p:cNvSpPr>
          <p:nvPr>
            <p:ph idx="1"/>
          </p:nvPr>
        </p:nvSpPr>
        <p:spPr/>
        <p:txBody>
          <a:bodyPr/>
          <a:lstStyle/>
          <a:p>
            <a:r>
              <a:rPr lang="es-MX" dirty="0" smtClean="0"/>
              <a:t>INDIVIDUO: no se encuentra separado de sus semejantes. Podrá alejarse de ellos una semana, 15 días e internarse en el bosque pero en esta separación llevara numerosos productos derivados del trabajo humano</a:t>
            </a:r>
            <a:endParaRPr lang="es-MX"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r>
              <a:rPr lang="es-MX" dirty="0" smtClean="0"/>
              <a:t>FAMILIA: se encarga de transmitir las normas, los valores, conocimientos y habilidades a los integrantes de ese grupo.</a:t>
            </a:r>
          </a:p>
          <a:p>
            <a:r>
              <a:rPr lang="es-MX" dirty="0" smtClean="0"/>
              <a:t>La familia nuclear esta formada por padres e hijos.</a:t>
            </a:r>
            <a:endParaRPr lang="es-MX"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MERCADO DE TRABAJO PARA JOVENES EN LA ACTUALIDAD</a:t>
            </a:r>
            <a:endParaRPr lang="es-MX" dirty="0"/>
          </a:p>
        </p:txBody>
      </p:sp>
      <p:sp>
        <p:nvSpPr>
          <p:cNvPr id="3" name="2 Marcador de contenido"/>
          <p:cNvSpPr>
            <a:spLocks noGrp="1"/>
          </p:cNvSpPr>
          <p:nvPr>
            <p:ph idx="1"/>
          </p:nvPr>
        </p:nvSpPr>
        <p:spPr/>
        <p:txBody>
          <a:bodyPr/>
          <a:lstStyle/>
          <a:p>
            <a:r>
              <a:rPr lang="es-MX" dirty="0" smtClean="0"/>
              <a:t>El trabajo es necesario en la sociedad , sin trabajo, no se sostiene una sociedad. Existen diferentes tipos de trabajo, no tanto por lo que se hace, sino por la clasificación con que se hace. La clasificación de los trabajadores se incrementa con base en los estudios, hay trabajos para los cuales se debe tener estudios de bachillerato.</a:t>
            </a:r>
            <a:endParaRPr lang="es-MX"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r>
              <a:rPr lang="es-MX" dirty="0" smtClean="0"/>
              <a:t>  </a:t>
            </a:r>
            <a:endParaRPr lang="es-MX" dirty="0"/>
          </a:p>
        </p:txBody>
      </p:sp>
      <p:graphicFrame>
        <p:nvGraphicFramePr>
          <p:cNvPr id="4" name="3 Tabla"/>
          <p:cNvGraphicFramePr>
            <a:graphicFrameLocks noGrp="1"/>
          </p:cNvGraphicFramePr>
          <p:nvPr/>
        </p:nvGraphicFramePr>
        <p:xfrm>
          <a:off x="1000100" y="2357430"/>
          <a:ext cx="7143800" cy="3571900"/>
        </p:xfrm>
        <a:graphic>
          <a:graphicData uri="http://schemas.openxmlformats.org/drawingml/2006/table">
            <a:tbl>
              <a:tblPr firstRow="1" bandRow="1">
                <a:tableStyleId>{5C22544A-7EE6-4342-B048-85BDC9FD1C3A}</a:tableStyleId>
              </a:tblPr>
              <a:tblGrid>
                <a:gridCol w="7143800"/>
              </a:tblGrid>
              <a:tr h="446487">
                <a:tc>
                  <a:txBody>
                    <a:bodyPr/>
                    <a:lstStyle/>
                    <a:p>
                      <a:r>
                        <a:rPr lang="es-MX" dirty="0" smtClean="0"/>
                        <a:t>México, país heterogéneo</a:t>
                      </a:r>
                      <a:endParaRPr lang="es-MX" dirty="0"/>
                    </a:p>
                  </a:txBody>
                  <a:tcPr/>
                </a:tc>
              </a:tr>
              <a:tr h="3125413">
                <a:tc>
                  <a:txBody>
                    <a:bodyPr/>
                    <a:lstStyle/>
                    <a:p>
                      <a:endParaRPr lang="es-MX" dirty="0"/>
                    </a:p>
                  </a:txBody>
                  <a:tcPr/>
                </a:tc>
              </a:tr>
            </a:tbl>
          </a:graphicData>
        </a:graphic>
      </p:graphicFrame>
      <p:sp>
        <p:nvSpPr>
          <p:cNvPr id="5" name="4 Elipse"/>
          <p:cNvSpPr/>
          <p:nvPr/>
        </p:nvSpPr>
        <p:spPr>
          <a:xfrm>
            <a:off x="3500430" y="3214686"/>
            <a:ext cx="2071702"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5 Elipse"/>
          <p:cNvSpPr/>
          <p:nvPr/>
        </p:nvSpPr>
        <p:spPr>
          <a:xfrm>
            <a:off x="2357422" y="3786190"/>
            <a:ext cx="2071702"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6 Elipse"/>
          <p:cNvSpPr/>
          <p:nvPr/>
        </p:nvSpPr>
        <p:spPr>
          <a:xfrm>
            <a:off x="4286248" y="3857628"/>
            <a:ext cx="2143140" cy="928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CuadroTexto"/>
          <p:cNvSpPr txBox="1"/>
          <p:nvPr/>
        </p:nvSpPr>
        <p:spPr>
          <a:xfrm>
            <a:off x="3929058" y="3429000"/>
            <a:ext cx="1214446" cy="369332"/>
          </a:xfrm>
          <a:prstGeom prst="rect">
            <a:avLst/>
          </a:prstGeom>
          <a:noFill/>
        </p:spPr>
        <p:txBody>
          <a:bodyPr wrap="square" rtlCol="0">
            <a:spAutoFit/>
          </a:bodyPr>
          <a:lstStyle/>
          <a:p>
            <a:pPr algn="ctr"/>
            <a:r>
              <a:rPr lang="es-MX" dirty="0" smtClean="0"/>
              <a:t>FAMILIA</a:t>
            </a:r>
            <a:endParaRPr lang="es-MX" dirty="0"/>
          </a:p>
        </p:txBody>
      </p:sp>
      <p:sp>
        <p:nvSpPr>
          <p:cNvPr id="9" name="8 CuadroTexto"/>
          <p:cNvSpPr txBox="1"/>
          <p:nvPr/>
        </p:nvSpPr>
        <p:spPr>
          <a:xfrm>
            <a:off x="4643438" y="4071942"/>
            <a:ext cx="1571636" cy="369332"/>
          </a:xfrm>
          <a:prstGeom prst="rect">
            <a:avLst/>
          </a:prstGeom>
          <a:noFill/>
        </p:spPr>
        <p:txBody>
          <a:bodyPr wrap="square" rtlCol="0">
            <a:spAutoFit/>
          </a:bodyPr>
          <a:lstStyle/>
          <a:p>
            <a:pPr algn="ctr"/>
            <a:r>
              <a:rPr lang="es-MX" dirty="0" smtClean="0"/>
              <a:t>ESCUELA</a:t>
            </a:r>
            <a:endParaRPr lang="es-MX" dirty="0"/>
          </a:p>
        </p:txBody>
      </p:sp>
      <p:sp>
        <p:nvSpPr>
          <p:cNvPr id="10" name="9 CuadroTexto"/>
          <p:cNvSpPr txBox="1"/>
          <p:nvPr/>
        </p:nvSpPr>
        <p:spPr>
          <a:xfrm>
            <a:off x="2643174" y="4000504"/>
            <a:ext cx="1428760" cy="369332"/>
          </a:xfrm>
          <a:prstGeom prst="rect">
            <a:avLst/>
          </a:prstGeom>
          <a:noFill/>
        </p:spPr>
        <p:txBody>
          <a:bodyPr wrap="square" rtlCol="0">
            <a:spAutoFit/>
          </a:bodyPr>
          <a:lstStyle/>
          <a:p>
            <a:pPr algn="ctr"/>
            <a:r>
              <a:rPr lang="es-MX" dirty="0" smtClean="0"/>
              <a:t>SOCIEDAD</a:t>
            </a:r>
            <a:endParaRPr lang="es-MX"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MX" sz="2400" dirty="0" smtClean="0"/>
              <a:t>CONCEPCION DEL INDIVIDUO Y LA SOCIEDAD EN EL MATERIALISMO HISTORICO, ESTRUCTURAL, FUNCIONALISMO, TEORIA COMPRENSIVA Y TEORIA CRITICA</a:t>
            </a:r>
            <a:endParaRPr lang="es-MX"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MX" dirty="0" smtClean="0"/>
              <a:t>Marx fue unos de los representantes de las ciencias sociales del siglo XIX. Su respuesta es distinta a la positivista representada por Auguste Comte. El contexto histórico fue la revolución industrial en Inglaterra y los numerosos problema sociales que este acontecimiento social y económico generaba. Unos de los propósitos de Marx fue conocer las Leyes que rigen en el desarrollo de la sociedad capitalista.</a:t>
            </a:r>
            <a:endParaRPr lang="es-MX" dirty="0"/>
          </a:p>
        </p:txBody>
      </p:sp>
      <p:sp>
        <p:nvSpPr>
          <p:cNvPr id="2" name="1 Título"/>
          <p:cNvSpPr>
            <a:spLocks noGrp="1"/>
          </p:cNvSpPr>
          <p:nvPr>
            <p:ph type="title"/>
          </p:nvPr>
        </p:nvSpPr>
        <p:spPr/>
        <p:txBody>
          <a:bodyPr/>
          <a:lstStyle/>
          <a:p>
            <a:r>
              <a:rPr lang="es-MX" dirty="0" smtClean="0"/>
              <a:t>MATERIALISMO HISTORICO</a:t>
            </a:r>
            <a:endParaRPr lang="es-MX"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VALORES DE USO Y VALORES DE CAMBIO</a:t>
            </a:r>
            <a:endParaRPr lang="es-MX" dirty="0"/>
          </a:p>
        </p:txBody>
      </p:sp>
      <p:sp>
        <p:nvSpPr>
          <p:cNvPr id="3" name="2 Marcador de contenido"/>
          <p:cNvSpPr>
            <a:spLocks noGrp="1"/>
          </p:cNvSpPr>
          <p:nvPr>
            <p:ph idx="1"/>
          </p:nvPr>
        </p:nvSpPr>
        <p:spPr/>
        <p:txBody>
          <a:bodyPr/>
          <a:lstStyle/>
          <a:p>
            <a:endParaRPr lang="es-MX" dirty="0"/>
          </a:p>
        </p:txBody>
      </p:sp>
      <p:sp>
        <p:nvSpPr>
          <p:cNvPr id="4" name="3 Rectángulo redondeado"/>
          <p:cNvSpPr/>
          <p:nvPr/>
        </p:nvSpPr>
        <p:spPr>
          <a:xfrm>
            <a:off x="1357290" y="3214686"/>
            <a:ext cx="1643074"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valor</a:t>
            </a:r>
            <a:endParaRPr lang="es-MX" dirty="0"/>
          </a:p>
        </p:txBody>
      </p:sp>
      <p:cxnSp>
        <p:nvCxnSpPr>
          <p:cNvPr id="6" name="5 Conector recto de flecha"/>
          <p:cNvCxnSpPr/>
          <p:nvPr/>
        </p:nvCxnSpPr>
        <p:spPr>
          <a:xfrm flipV="1">
            <a:off x="3000364" y="2857496"/>
            <a:ext cx="785818"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7 Conector recto de flecha"/>
          <p:cNvCxnSpPr/>
          <p:nvPr/>
        </p:nvCxnSpPr>
        <p:spPr>
          <a:xfrm>
            <a:off x="3000364" y="3714752"/>
            <a:ext cx="714380"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8 Rectángulo redondeado"/>
          <p:cNvSpPr/>
          <p:nvPr/>
        </p:nvSpPr>
        <p:spPr>
          <a:xfrm>
            <a:off x="3857620" y="2357430"/>
            <a:ext cx="1928826" cy="78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Valor de uso: resultado del trabajo concreto</a:t>
            </a:r>
            <a:endParaRPr lang="es-MX" dirty="0"/>
          </a:p>
        </p:txBody>
      </p:sp>
      <p:sp>
        <p:nvSpPr>
          <p:cNvPr id="10" name="9 Rectángulo redondeado"/>
          <p:cNvSpPr/>
          <p:nvPr/>
        </p:nvSpPr>
        <p:spPr>
          <a:xfrm>
            <a:off x="3786182" y="3857628"/>
            <a:ext cx="2428892"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Valor de cambio: resultado de trabajo abstracto</a:t>
            </a:r>
            <a:endParaRPr lang="es-MX" dirty="0"/>
          </a:p>
        </p:txBody>
      </p:sp>
      <p:cxnSp>
        <p:nvCxnSpPr>
          <p:cNvPr id="12" name="11 Conector recto de flecha"/>
          <p:cNvCxnSpPr>
            <a:stCxn id="9" idx="3"/>
          </p:cNvCxnSpPr>
          <p:nvPr/>
        </p:nvCxnSpPr>
        <p:spPr>
          <a:xfrm flipV="1">
            <a:off x="5786446" y="2714620"/>
            <a:ext cx="714380"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13 Rectángulo redondeado"/>
          <p:cNvSpPr/>
          <p:nvPr/>
        </p:nvSpPr>
        <p:spPr>
          <a:xfrm>
            <a:off x="6572264" y="2285992"/>
            <a:ext cx="2071702" cy="78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Apariencia de las mercancías. Lo especifico</a:t>
            </a:r>
            <a:endParaRPr lang="es-MX"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MX" dirty="0"/>
          </a:p>
        </p:txBody>
      </p:sp>
      <p:sp>
        <p:nvSpPr>
          <p:cNvPr id="2" name="1 Título"/>
          <p:cNvSpPr>
            <a:spLocks noGrp="1"/>
          </p:cNvSpPr>
          <p:nvPr>
            <p:ph type="title"/>
          </p:nvPr>
        </p:nvSpPr>
        <p:spPr/>
        <p:txBody>
          <a:bodyPr/>
          <a:lstStyle/>
          <a:p>
            <a:endParaRPr lang="es-MX"/>
          </a:p>
        </p:txBody>
      </p:sp>
      <p:sp>
        <p:nvSpPr>
          <p:cNvPr id="4" name="3 Rectángulo redondeado"/>
          <p:cNvSpPr/>
          <p:nvPr/>
        </p:nvSpPr>
        <p:spPr>
          <a:xfrm>
            <a:off x="714348" y="3000372"/>
            <a:ext cx="2500330"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Bienes que satisfacen necesidades humanas de diverso tipo.</a:t>
            </a:r>
            <a:endParaRPr lang="es-MX" dirty="0"/>
          </a:p>
        </p:txBody>
      </p:sp>
      <p:cxnSp>
        <p:nvCxnSpPr>
          <p:cNvPr id="6" name="5 Conector recto de flecha"/>
          <p:cNvCxnSpPr>
            <a:stCxn id="4" idx="3"/>
          </p:cNvCxnSpPr>
          <p:nvPr/>
        </p:nvCxnSpPr>
        <p:spPr>
          <a:xfrm flipV="1">
            <a:off x="3214678" y="2786058"/>
            <a:ext cx="785818"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6 Rectángulo redondeado"/>
          <p:cNvSpPr/>
          <p:nvPr/>
        </p:nvSpPr>
        <p:spPr>
          <a:xfrm>
            <a:off x="4071934" y="2285992"/>
            <a:ext cx="2071702"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Valores de uso que proporcionan la naturaleza</a:t>
            </a:r>
            <a:endParaRPr lang="es-MX" dirty="0"/>
          </a:p>
        </p:txBody>
      </p:sp>
      <p:cxnSp>
        <p:nvCxnSpPr>
          <p:cNvPr id="9" name="8 Conector recto de flecha"/>
          <p:cNvCxnSpPr>
            <a:stCxn id="4" idx="3"/>
          </p:cNvCxnSpPr>
          <p:nvPr/>
        </p:nvCxnSpPr>
        <p:spPr>
          <a:xfrm>
            <a:off x="3214678" y="3357562"/>
            <a:ext cx="785818"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10 Rectángulo redondeado"/>
          <p:cNvSpPr/>
          <p:nvPr/>
        </p:nvSpPr>
        <p:spPr>
          <a:xfrm>
            <a:off x="3929058" y="3643314"/>
            <a:ext cx="1571636"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Mercancía: valores de uso y valores de cambio. </a:t>
            </a:r>
            <a:endParaRPr lang="es-MX" dirty="0"/>
          </a:p>
        </p:txBody>
      </p:sp>
      <p:cxnSp>
        <p:nvCxnSpPr>
          <p:cNvPr id="14" name="13 Conector recto de flecha"/>
          <p:cNvCxnSpPr>
            <a:stCxn id="4" idx="3"/>
          </p:cNvCxnSpPr>
          <p:nvPr/>
        </p:nvCxnSpPr>
        <p:spPr>
          <a:xfrm>
            <a:off x="3214678" y="3357562"/>
            <a:ext cx="3071834"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Rectángulo redondeado"/>
          <p:cNvSpPr/>
          <p:nvPr/>
        </p:nvSpPr>
        <p:spPr>
          <a:xfrm>
            <a:off x="6357950" y="2928934"/>
            <a:ext cx="1928826"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Valores de uso resultado  del trabajo humano.</a:t>
            </a:r>
            <a:endParaRPr lang="es-MX"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MX" dirty="0" smtClean="0"/>
              <a:t>Para el enfoque funcionalista, la sociedad se encuentra en orden y todo aquello que cuestiona lo establecido es considerado desorden, anomalía, enfermedad.</a:t>
            </a:r>
          </a:p>
          <a:p>
            <a:r>
              <a:rPr lang="es-MX" dirty="0" smtClean="0"/>
              <a:t>La teoría sociológica estadounidense estructural funcionalista, cuyos exponentes principales son Talcott Parsons y Robert Merton descansa en el binomio estructura.</a:t>
            </a:r>
            <a:endParaRPr lang="es-MX" dirty="0"/>
          </a:p>
        </p:txBody>
      </p:sp>
      <p:sp>
        <p:nvSpPr>
          <p:cNvPr id="2" name="1 Título"/>
          <p:cNvSpPr>
            <a:spLocks noGrp="1"/>
          </p:cNvSpPr>
          <p:nvPr>
            <p:ph type="title"/>
          </p:nvPr>
        </p:nvSpPr>
        <p:spPr/>
        <p:txBody>
          <a:bodyPr>
            <a:normAutofit fontScale="90000"/>
          </a:bodyPr>
          <a:lstStyle/>
          <a:p>
            <a:r>
              <a:rPr lang="es-MX" dirty="0" smtClean="0"/>
              <a:t>ESTRUCTURAL- FUNCIONALISMO</a:t>
            </a:r>
            <a:endParaRPr lang="es-MX"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28596" y="1571612"/>
            <a:ext cx="8229600" cy="4525963"/>
          </a:xfrm>
        </p:spPr>
        <p:txBody>
          <a:bodyPr/>
          <a:lstStyle/>
          <a:p>
            <a:r>
              <a:rPr lang="es-MX" dirty="0" smtClean="0"/>
              <a:t>Esta muy arraigada la creencia de que las ciencias sociales tiene de grandes enfoques: positivismo y marxismo. Además existen, entre otro paradigma que ha sido denominado interpretativo, comprensivo o culturalista.</a:t>
            </a:r>
            <a:endParaRPr lang="es-MX" dirty="0"/>
          </a:p>
        </p:txBody>
      </p:sp>
      <p:sp>
        <p:nvSpPr>
          <p:cNvPr id="2" name="1 Título"/>
          <p:cNvSpPr>
            <a:spLocks noGrp="1"/>
          </p:cNvSpPr>
          <p:nvPr>
            <p:ph type="title"/>
          </p:nvPr>
        </p:nvSpPr>
        <p:spPr/>
        <p:txBody>
          <a:bodyPr/>
          <a:lstStyle/>
          <a:p>
            <a:r>
              <a:rPr lang="es-MX" dirty="0" smtClean="0"/>
              <a:t>TEORIA COMPRENCIVA</a:t>
            </a:r>
            <a:endParaRPr lang="es-MX"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lnSpcReduction="10000"/>
          </a:bodyPr>
          <a:lstStyle/>
          <a:p>
            <a:r>
              <a:rPr lang="es-MX" dirty="0" smtClean="0"/>
              <a:t>La interpretación es una estrategia de investigación pertinente para comprender la problemática en el interior de los grupos.</a:t>
            </a:r>
          </a:p>
          <a:p>
            <a:r>
              <a:rPr lang="es-MX" dirty="0" smtClean="0"/>
              <a:t>El acto mas elemental de la cotidianidad es una  elaboración social, cultural y dentro de un contexto histórico social</a:t>
            </a:r>
          </a:p>
          <a:p>
            <a:r>
              <a:rPr lang="es-MX" dirty="0" smtClean="0"/>
              <a:t>Los hechos puros y simples, no existen sino que todo acto es una elaboración sensorial realizada por el actor en cada una de las actividades que despliega a través de su vida cotidiana </a:t>
            </a:r>
          </a:p>
        </p:txBody>
      </p:sp>
      <p:sp>
        <p:nvSpPr>
          <p:cNvPr id="2" name="1 Título"/>
          <p:cNvSpPr>
            <a:spLocks noGrp="1"/>
          </p:cNvSpPr>
          <p:nvPr>
            <p:ph type="title"/>
          </p:nvPr>
        </p:nvSpPr>
        <p:spPr/>
        <p:txBody>
          <a:bodyPr/>
          <a:lstStyle/>
          <a:p>
            <a:endParaRPr lang="es-MX"/>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MX" dirty="0" smtClean="0"/>
              <a:t>La acciones con sentido son sociales, porque tienen como referencia a otras personas:</a:t>
            </a:r>
          </a:p>
          <a:p>
            <a:r>
              <a:rPr lang="es-MX" dirty="0" smtClean="0"/>
              <a:t>A)acciones racionales entre medios y fines</a:t>
            </a:r>
          </a:p>
          <a:p>
            <a:r>
              <a:rPr lang="es-MX" dirty="0" smtClean="0"/>
              <a:t>B) valores</a:t>
            </a:r>
          </a:p>
          <a:p>
            <a:r>
              <a:rPr lang="es-MX" dirty="0" smtClean="0"/>
              <a:t>C) tradición </a:t>
            </a:r>
          </a:p>
          <a:p>
            <a:r>
              <a:rPr lang="es-MX" dirty="0" smtClean="0"/>
              <a:t>D)emotividad</a:t>
            </a:r>
            <a:endParaRPr lang="es-MX" dirty="0"/>
          </a:p>
        </p:txBody>
      </p:sp>
      <p:sp>
        <p:nvSpPr>
          <p:cNvPr id="2" name="1 Título"/>
          <p:cNvSpPr>
            <a:spLocks noGrp="1"/>
          </p:cNvSpPr>
          <p:nvPr>
            <p:ph type="title"/>
          </p:nvPr>
        </p:nvSpPr>
        <p:spPr/>
        <p:txBody>
          <a:bodyPr/>
          <a:lstStyle/>
          <a:p>
            <a:endParaRPr lang="es-MX"/>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MX" dirty="0"/>
          </a:p>
        </p:txBody>
      </p:sp>
      <p:sp>
        <p:nvSpPr>
          <p:cNvPr id="2" name="1 Título"/>
          <p:cNvSpPr>
            <a:spLocks noGrp="1"/>
          </p:cNvSpPr>
          <p:nvPr>
            <p:ph type="title"/>
          </p:nvPr>
        </p:nvSpPr>
        <p:spPr/>
        <p:txBody>
          <a:bodyPr>
            <a:normAutofit fontScale="90000"/>
          </a:bodyPr>
          <a:lstStyle/>
          <a:p>
            <a:r>
              <a:rPr lang="es-MX" dirty="0" smtClean="0"/>
              <a:t>ACCIONES CON SENTIDO DESDE LA PERSPECTIVA WEBERIANA</a:t>
            </a:r>
            <a:endParaRPr lang="es-MX" dirty="0"/>
          </a:p>
        </p:txBody>
      </p:sp>
      <p:sp>
        <p:nvSpPr>
          <p:cNvPr id="4" name="3 Rectángulo redondeado"/>
          <p:cNvSpPr/>
          <p:nvPr/>
        </p:nvSpPr>
        <p:spPr>
          <a:xfrm>
            <a:off x="500034" y="3571876"/>
            <a:ext cx="2000264"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ACCIONES SOCIALES</a:t>
            </a:r>
            <a:endParaRPr lang="es-MX" dirty="0"/>
          </a:p>
        </p:txBody>
      </p:sp>
      <p:cxnSp>
        <p:nvCxnSpPr>
          <p:cNvPr id="6" name="5 Conector recto de flecha"/>
          <p:cNvCxnSpPr/>
          <p:nvPr/>
        </p:nvCxnSpPr>
        <p:spPr>
          <a:xfrm flipV="1">
            <a:off x="2500298" y="2786058"/>
            <a:ext cx="1357322" cy="821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a:stCxn id="4" idx="3"/>
          </p:cNvCxnSpPr>
          <p:nvPr/>
        </p:nvCxnSpPr>
        <p:spPr>
          <a:xfrm>
            <a:off x="2500298" y="3821909"/>
            <a:ext cx="1357322"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a:stCxn id="4" idx="3"/>
          </p:cNvCxnSpPr>
          <p:nvPr/>
        </p:nvCxnSpPr>
        <p:spPr>
          <a:xfrm>
            <a:off x="2500298" y="3821909"/>
            <a:ext cx="1214446" cy="13216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flipV="1">
            <a:off x="2500298" y="3500438"/>
            <a:ext cx="1500198"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Rectángulo redondeado"/>
          <p:cNvSpPr/>
          <p:nvPr/>
        </p:nvSpPr>
        <p:spPr>
          <a:xfrm>
            <a:off x="3857620" y="2428868"/>
            <a:ext cx="2286016"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Racional entre medios y fines </a:t>
            </a:r>
            <a:endParaRPr lang="es-MX" dirty="0"/>
          </a:p>
        </p:txBody>
      </p:sp>
      <p:sp>
        <p:nvSpPr>
          <p:cNvPr id="20" name="19 Rectángulo redondeado"/>
          <p:cNvSpPr/>
          <p:nvPr/>
        </p:nvSpPr>
        <p:spPr>
          <a:xfrm>
            <a:off x="4000496" y="3214686"/>
            <a:ext cx="2071702"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Racional con base en los valores </a:t>
            </a:r>
            <a:endParaRPr lang="es-MX" dirty="0"/>
          </a:p>
        </p:txBody>
      </p:sp>
      <p:sp>
        <p:nvSpPr>
          <p:cNvPr id="21" name="20 Rectángulo redondeado"/>
          <p:cNvSpPr/>
          <p:nvPr/>
        </p:nvSpPr>
        <p:spPr>
          <a:xfrm>
            <a:off x="3929058" y="4000504"/>
            <a:ext cx="2357454"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Basada en la tradición</a:t>
            </a:r>
            <a:endParaRPr lang="es-MX" dirty="0"/>
          </a:p>
        </p:txBody>
      </p:sp>
      <p:sp>
        <p:nvSpPr>
          <p:cNvPr id="22" name="21 Rectángulo redondeado"/>
          <p:cNvSpPr/>
          <p:nvPr/>
        </p:nvSpPr>
        <p:spPr>
          <a:xfrm>
            <a:off x="3786182" y="4857760"/>
            <a:ext cx="2071702"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Basada en la emotividad</a:t>
            </a:r>
            <a:endParaRPr lang="es-MX"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sz="3600" dirty="0" smtClean="0"/>
              <a:t>Encuesta nacional de la juventud</a:t>
            </a:r>
            <a:r>
              <a:rPr lang="es-MX" dirty="0" smtClean="0"/>
              <a:t>.</a:t>
            </a:r>
            <a:r>
              <a:rPr lang="es-MX" sz="3200" dirty="0" smtClean="0"/>
              <a:t/>
            </a:r>
            <a:br>
              <a:rPr lang="es-MX" sz="3200" dirty="0" smtClean="0"/>
            </a:br>
            <a:r>
              <a:rPr lang="es-MX" sz="3200" dirty="0" smtClean="0"/>
              <a:t>Jóvenes según condición de actividades.</a:t>
            </a:r>
            <a:r>
              <a:rPr lang="es-MX" dirty="0" smtClean="0"/>
              <a:t/>
            </a:r>
            <a:br>
              <a:rPr lang="es-MX" dirty="0" smtClean="0"/>
            </a:br>
            <a:endParaRPr lang="es-MX" dirty="0"/>
          </a:p>
        </p:txBody>
      </p:sp>
      <p:sp>
        <p:nvSpPr>
          <p:cNvPr id="3" name="2 Marcador de contenido"/>
          <p:cNvSpPr>
            <a:spLocks noGrp="1"/>
          </p:cNvSpPr>
          <p:nvPr>
            <p:ph idx="1"/>
          </p:nvPr>
        </p:nvSpPr>
        <p:spPr/>
        <p:txBody>
          <a:bodyPr/>
          <a:lstStyle/>
          <a:p>
            <a:r>
              <a:rPr lang="es-MX" dirty="0" smtClean="0"/>
              <a:t>  </a:t>
            </a:r>
            <a:endParaRPr lang="es-MX" dirty="0"/>
          </a:p>
        </p:txBody>
      </p:sp>
      <p:graphicFrame>
        <p:nvGraphicFramePr>
          <p:cNvPr id="4" name="3 Tabla"/>
          <p:cNvGraphicFramePr>
            <a:graphicFrameLocks noGrp="1"/>
          </p:cNvGraphicFramePr>
          <p:nvPr/>
        </p:nvGraphicFramePr>
        <p:xfrm>
          <a:off x="1500166" y="2500306"/>
          <a:ext cx="6096000" cy="304292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r>
                        <a:rPr lang="es-MX" dirty="0" smtClean="0"/>
                        <a:t>Grupos de edad</a:t>
                      </a:r>
                      <a:endParaRPr lang="es-MX" dirty="0"/>
                    </a:p>
                  </a:txBody>
                  <a:tcPr/>
                </a:tc>
                <a:tc>
                  <a:txBody>
                    <a:bodyPr/>
                    <a:lstStyle/>
                    <a:p>
                      <a:r>
                        <a:rPr lang="es-MX" dirty="0" smtClean="0"/>
                        <a:t>Solo estudia</a:t>
                      </a:r>
                      <a:endParaRPr lang="es-MX" dirty="0"/>
                    </a:p>
                  </a:txBody>
                  <a:tcPr/>
                </a:tc>
                <a:tc>
                  <a:txBody>
                    <a:bodyPr/>
                    <a:lstStyle/>
                    <a:p>
                      <a:r>
                        <a:rPr lang="es-MX" dirty="0" smtClean="0"/>
                        <a:t>Solo trabaja</a:t>
                      </a:r>
                      <a:endParaRPr lang="es-MX" dirty="0"/>
                    </a:p>
                  </a:txBody>
                  <a:tcPr/>
                </a:tc>
                <a:tc>
                  <a:txBody>
                    <a:bodyPr/>
                    <a:lstStyle/>
                    <a:p>
                      <a:r>
                        <a:rPr lang="es-MX" dirty="0" smtClean="0"/>
                        <a:t>Estudia y trabaja</a:t>
                      </a:r>
                      <a:endParaRPr lang="es-MX" dirty="0"/>
                    </a:p>
                  </a:txBody>
                  <a:tcPr/>
                </a:tc>
                <a:tc>
                  <a:txBody>
                    <a:bodyPr/>
                    <a:lstStyle/>
                    <a:p>
                      <a:r>
                        <a:rPr lang="es-MX" dirty="0" smtClean="0"/>
                        <a:t>No estudia ni trabaja</a:t>
                      </a:r>
                      <a:endParaRPr lang="es-MX" dirty="0"/>
                    </a:p>
                  </a:txBody>
                  <a:tcPr/>
                </a:tc>
              </a:tr>
              <a:tr h="370840">
                <a:tc>
                  <a:txBody>
                    <a:bodyPr/>
                    <a:lstStyle/>
                    <a:p>
                      <a:r>
                        <a:rPr lang="es-MX" dirty="0" smtClean="0"/>
                        <a:t>12-14</a:t>
                      </a:r>
                      <a:endParaRPr lang="es-MX" dirty="0"/>
                    </a:p>
                  </a:txBody>
                  <a:tcPr/>
                </a:tc>
                <a:tc>
                  <a:txBody>
                    <a:bodyPr/>
                    <a:lstStyle/>
                    <a:p>
                      <a:r>
                        <a:rPr lang="es-MX" dirty="0" smtClean="0"/>
                        <a:t>92.6</a:t>
                      </a:r>
                      <a:endParaRPr lang="es-MX" dirty="0"/>
                    </a:p>
                  </a:txBody>
                  <a:tcPr/>
                </a:tc>
                <a:tc>
                  <a:txBody>
                    <a:bodyPr/>
                    <a:lstStyle/>
                    <a:p>
                      <a:r>
                        <a:rPr lang="es-MX" dirty="0" smtClean="0"/>
                        <a:t>0.5</a:t>
                      </a:r>
                      <a:endParaRPr lang="es-MX" dirty="0"/>
                    </a:p>
                  </a:txBody>
                  <a:tcPr/>
                </a:tc>
                <a:tc>
                  <a:txBody>
                    <a:bodyPr/>
                    <a:lstStyle/>
                    <a:p>
                      <a:r>
                        <a:rPr lang="es-MX" dirty="0" smtClean="0"/>
                        <a:t>0.6</a:t>
                      </a:r>
                      <a:endParaRPr lang="es-MX" dirty="0"/>
                    </a:p>
                  </a:txBody>
                  <a:tcPr/>
                </a:tc>
                <a:tc>
                  <a:txBody>
                    <a:bodyPr/>
                    <a:lstStyle/>
                    <a:p>
                      <a:r>
                        <a:rPr lang="es-MX" dirty="0" smtClean="0"/>
                        <a:t>6.3</a:t>
                      </a:r>
                      <a:endParaRPr lang="es-MX" dirty="0"/>
                    </a:p>
                  </a:txBody>
                  <a:tcPr/>
                </a:tc>
              </a:tr>
              <a:tr h="370840">
                <a:tc>
                  <a:txBody>
                    <a:bodyPr/>
                    <a:lstStyle/>
                    <a:p>
                      <a:r>
                        <a:rPr lang="es-MX" dirty="0" smtClean="0"/>
                        <a:t>15-19</a:t>
                      </a:r>
                      <a:endParaRPr lang="es-MX" dirty="0"/>
                    </a:p>
                  </a:txBody>
                  <a:tcPr/>
                </a:tc>
                <a:tc>
                  <a:txBody>
                    <a:bodyPr/>
                    <a:lstStyle/>
                    <a:p>
                      <a:r>
                        <a:rPr lang="es-MX" dirty="0" smtClean="0"/>
                        <a:t>61</a:t>
                      </a:r>
                      <a:endParaRPr lang="es-MX" dirty="0"/>
                    </a:p>
                  </a:txBody>
                  <a:tcPr/>
                </a:tc>
                <a:tc>
                  <a:txBody>
                    <a:bodyPr/>
                    <a:lstStyle/>
                    <a:p>
                      <a:r>
                        <a:rPr lang="es-MX" dirty="0" smtClean="0"/>
                        <a:t>15.5</a:t>
                      </a:r>
                      <a:endParaRPr lang="es-MX" dirty="0"/>
                    </a:p>
                  </a:txBody>
                  <a:tcPr/>
                </a:tc>
                <a:tc>
                  <a:txBody>
                    <a:bodyPr/>
                    <a:lstStyle/>
                    <a:p>
                      <a:r>
                        <a:rPr lang="es-MX" dirty="0" smtClean="0"/>
                        <a:t>7.5</a:t>
                      </a:r>
                      <a:endParaRPr lang="es-MX" dirty="0"/>
                    </a:p>
                  </a:txBody>
                  <a:tcPr/>
                </a:tc>
                <a:tc>
                  <a:txBody>
                    <a:bodyPr/>
                    <a:lstStyle/>
                    <a:p>
                      <a:r>
                        <a:rPr lang="es-MX" dirty="0" smtClean="0"/>
                        <a:t>16</a:t>
                      </a:r>
                      <a:endParaRPr lang="es-MX" dirty="0"/>
                    </a:p>
                  </a:txBody>
                  <a:tcPr/>
                </a:tc>
              </a:tr>
              <a:tr h="370840">
                <a:tc>
                  <a:txBody>
                    <a:bodyPr/>
                    <a:lstStyle/>
                    <a:p>
                      <a:r>
                        <a:rPr lang="es-MX" dirty="0" smtClean="0"/>
                        <a:t>20-24</a:t>
                      </a:r>
                      <a:endParaRPr lang="es-MX" dirty="0"/>
                    </a:p>
                  </a:txBody>
                  <a:tcPr/>
                </a:tc>
                <a:tc>
                  <a:txBody>
                    <a:bodyPr/>
                    <a:lstStyle/>
                    <a:p>
                      <a:r>
                        <a:rPr lang="es-MX" dirty="0" smtClean="0"/>
                        <a:t>24.4</a:t>
                      </a:r>
                      <a:endParaRPr lang="es-MX" dirty="0"/>
                    </a:p>
                  </a:txBody>
                  <a:tcPr/>
                </a:tc>
                <a:tc>
                  <a:txBody>
                    <a:bodyPr/>
                    <a:lstStyle/>
                    <a:p>
                      <a:r>
                        <a:rPr lang="es-MX" dirty="0" smtClean="0"/>
                        <a:t>37.4</a:t>
                      </a:r>
                      <a:endParaRPr lang="es-MX" dirty="0"/>
                    </a:p>
                  </a:txBody>
                  <a:tcPr/>
                </a:tc>
                <a:tc>
                  <a:txBody>
                    <a:bodyPr/>
                    <a:lstStyle/>
                    <a:p>
                      <a:r>
                        <a:rPr lang="es-MX" dirty="0" smtClean="0"/>
                        <a:t>8.9</a:t>
                      </a:r>
                      <a:endParaRPr lang="es-MX" dirty="0"/>
                    </a:p>
                  </a:txBody>
                  <a:tcPr/>
                </a:tc>
                <a:tc>
                  <a:txBody>
                    <a:bodyPr/>
                    <a:lstStyle/>
                    <a:p>
                      <a:r>
                        <a:rPr lang="es-MX" dirty="0" smtClean="0"/>
                        <a:t>29</a:t>
                      </a:r>
                      <a:endParaRPr lang="es-MX" dirty="0"/>
                    </a:p>
                  </a:txBody>
                  <a:tcPr/>
                </a:tc>
              </a:tr>
              <a:tr h="370840">
                <a:tc>
                  <a:txBody>
                    <a:bodyPr/>
                    <a:lstStyle/>
                    <a:p>
                      <a:r>
                        <a:rPr lang="es-MX" dirty="0" smtClean="0"/>
                        <a:t>25-29</a:t>
                      </a:r>
                      <a:endParaRPr lang="es-MX" dirty="0"/>
                    </a:p>
                  </a:txBody>
                  <a:tcPr/>
                </a:tc>
                <a:tc>
                  <a:txBody>
                    <a:bodyPr/>
                    <a:lstStyle/>
                    <a:p>
                      <a:r>
                        <a:rPr lang="es-MX" dirty="0" smtClean="0"/>
                        <a:t>6</a:t>
                      </a:r>
                      <a:endParaRPr lang="es-MX" dirty="0"/>
                    </a:p>
                  </a:txBody>
                  <a:tcPr/>
                </a:tc>
                <a:tc>
                  <a:txBody>
                    <a:bodyPr/>
                    <a:lstStyle/>
                    <a:p>
                      <a:r>
                        <a:rPr lang="es-MX" dirty="0" smtClean="0"/>
                        <a:t>57.4</a:t>
                      </a:r>
                      <a:endParaRPr lang="es-MX" dirty="0"/>
                    </a:p>
                  </a:txBody>
                  <a:tcPr/>
                </a:tc>
                <a:tc>
                  <a:txBody>
                    <a:bodyPr/>
                    <a:lstStyle/>
                    <a:p>
                      <a:r>
                        <a:rPr lang="es-MX" dirty="0" smtClean="0"/>
                        <a:t>2.5</a:t>
                      </a:r>
                      <a:endParaRPr lang="es-MX" dirty="0"/>
                    </a:p>
                  </a:txBody>
                  <a:tcPr/>
                </a:tc>
                <a:tc>
                  <a:txBody>
                    <a:bodyPr/>
                    <a:lstStyle/>
                    <a:p>
                      <a:r>
                        <a:rPr lang="es-MX" dirty="0" smtClean="0"/>
                        <a:t>34.1</a:t>
                      </a:r>
                      <a:endParaRPr lang="es-MX" dirty="0"/>
                    </a:p>
                  </a:txBody>
                  <a:tcPr/>
                </a:tc>
              </a:tr>
              <a:tr h="370840">
                <a:tc>
                  <a:txBody>
                    <a:bodyPr/>
                    <a:lstStyle/>
                    <a:p>
                      <a:r>
                        <a:rPr lang="es-MX" dirty="0" smtClean="0"/>
                        <a:t>total</a:t>
                      </a:r>
                      <a:endParaRPr lang="es-MX" dirty="0"/>
                    </a:p>
                  </a:txBody>
                  <a:tcPr/>
                </a:tc>
                <a:tc>
                  <a:txBody>
                    <a:bodyPr/>
                    <a:lstStyle/>
                    <a:p>
                      <a:r>
                        <a:rPr lang="es-MX" dirty="0" smtClean="0"/>
                        <a:t>43.7</a:t>
                      </a:r>
                      <a:endParaRPr lang="es-MX" dirty="0"/>
                    </a:p>
                  </a:txBody>
                  <a:tcPr/>
                </a:tc>
                <a:tc>
                  <a:txBody>
                    <a:bodyPr/>
                    <a:lstStyle/>
                    <a:p>
                      <a:r>
                        <a:rPr lang="es-MX" dirty="0" smtClean="0"/>
                        <a:t>28.8</a:t>
                      </a:r>
                      <a:endParaRPr lang="es-MX" dirty="0"/>
                    </a:p>
                  </a:txBody>
                  <a:tcPr/>
                </a:tc>
                <a:tc>
                  <a:txBody>
                    <a:bodyPr/>
                    <a:lstStyle/>
                    <a:p>
                      <a:r>
                        <a:rPr lang="es-MX" dirty="0" smtClean="0"/>
                        <a:t>5.3</a:t>
                      </a:r>
                      <a:endParaRPr lang="es-MX" dirty="0"/>
                    </a:p>
                  </a:txBody>
                  <a:tcPr/>
                </a:tc>
                <a:tc>
                  <a:txBody>
                    <a:bodyPr/>
                    <a:lstStyle/>
                    <a:p>
                      <a:r>
                        <a:rPr lang="es-MX" dirty="0" smtClean="0"/>
                        <a:t>22.1</a:t>
                      </a:r>
                      <a:endParaRPr lang="es-MX" dirty="0"/>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a:bodyPr>
          <a:lstStyle/>
          <a:p>
            <a:r>
              <a:rPr lang="es-MX" dirty="0" smtClean="0"/>
              <a:t>A)La industria de la cultura invadía la privacidad de las personas. Esto lleva a la atomización social, pero también a su  homogeneidad.</a:t>
            </a:r>
          </a:p>
          <a:p>
            <a:r>
              <a:rPr lang="es-MX" dirty="0" smtClean="0"/>
              <a:t>B) las masas trabajadores a las que Marx considero el sujeto de la historia y la esperanza en la construcción de un mundo sin injusticias y mas humano.</a:t>
            </a:r>
          </a:p>
          <a:p>
            <a:r>
              <a:rPr lang="es-MX" dirty="0" smtClean="0"/>
              <a:t>C)el socialismo de una unión soviética se había convertido en un régimen autoritario, que vigilara e impedía cualquier brote  de propuesta y de libre expresión.</a:t>
            </a:r>
          </a:p>
          <a:p>
            <a:endParaRPr lang="es-MX" dirty="0"/>
          </a:p>
        </p:txBody>
      </p:sp>
      <p:sp>
        <p:nvSpPr>
          <p:cNvPr id="2" name="1 Título"/>
          <p:cNvSpPr>
            <a:spLocks noGrp="1"/>
          </p:cNvSpPr>
          <p:nvPr>
            <p:ph type="title"/>
          </p:nvPr>
        </p:nvSpPr>
        <p:spPr/>
        <p:txBody>
          <a:bodyPr/>
          <a:lstStyle/>
          <a:p>
            <a:r>
              <a:rPr lang="es-MX" dirty="0" smtClean="0"/>
              <a:t>TEORIA CRITICA</a:t>
            </a:r>
            <a:endParaRPr lang="es-MX"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10000"/>
          </a:bodyPr>
          <a:lstStyle/>
          <a:p>
            <a:r>
              <a:rPr lang="es-MX" dirty="0" smtClean="0"/>
              <a:t>La existencia de un grupo implica una relación cara a cara en las cuales los miembros que lo conforman tienen al menos una tarea común que los une y priva una relación afectiva, es decir que tienen comunicación y contacto</a:t>
            </a:r>
          </a:p>
          <a:p>
            <a:r>
              <a:rPr lang="es-MX" dirty="0" smtClean="0"/>
              <a:t>Una clase social se refiere a una manera de clasificar a la sociedad de acuerdo a con referentes de tipo económico o, dicho de otra manera, una clase social es un gran agrupamiento de individuos que tienen un nivel o posición en la jerarquía social y que comparten intereses económicos similares. </a:t>
            </a:r>
            <a:endParaRPr lang="es-MX" dirty="0"/>
          </a:p>
        </p:txBody>
      </p:sp>
      <p:sp>
        <p:nvSpPr>
          <p:cNvPr id="2" name="1 Título"/>
          <p:cNvSpPr>
            <a:spLocks noGrp="1"/>
          </p:cNvSpPr>
          <p:nvPr>
            <p:ph type="title"/>
          </p:nvPr>
        </p:nvSpPr>
        <p:spPr/>
        <p:txBody>
          <a:bodyPr>
            <a:normAutofit fontScale="90000"/>
          </a:bodyPr>
          <a:lstStyle/>
          <a:p>
            <a:r>
              <a:rPr lang="es-MX" sz="3200" dirty="0" smtClean="0"/>
              <a:t>CONCEPTO Y LAS CARACTERISTICAS GENERALES DE SOCIEDAD, CLASE Y GRUPO SOCIAL</a:t>
            </a:r>
            <a:endParaRPr lang="es-MX" sz="3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MX" dirty="0"/>
          </a:p>
        </p:txBody>
      </p:sp>
      <p:sp>
        <p:nvSpPr>
          <p:cNvPr id="2" name="1 Título"/>
          <p:cNvSpPr>
            <a:spLocks noGrp="1"/>
          </p:cNvSpPr>
          <p:nvPr>
            <p:ph type="title"/>
          </p:nvPr>
        </p:nvSpPr>
        <p:spPr/>
        <p:txBody>
          <a:bodyPr>
            <a:normAutofit fontScale="90000"/>
          </a:bodyPr>
          <a:lstStyle/>
          <a:p>
            <a:r>
              <a:rPr lang="es-MX" dirty="0" smtClean="0"/>
              <a:t>LOS SERES HUMANOS VIVEN EN COLECTIVIDAD PARA SU SUBSISTENCIA </a:t>
            </a:r>
            <a:endParaRPr lang="es-MX" dirty="0"/>
          </a:p>
        </p:txBody>
      </p:sp>
      <p:sp>
        <p:nvSpPr>
          <p:cNvPr id="4" name="3 Elipse"/>
          <p:cNvSpPr/>
          <p:nvPr/>
        </p:nvSpPr>
        <p:spPr>
          <a:xfrm>
            <a:off x="571472" y="3429000"/>
            <a:ext cx="2928958" cy="1643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SOCIEDAD</a:t>
            </a:r>
            <a:endParaRPr lang="es-MX" dirty="0"/>
          </a:p>
        </p:txBody>
      </p:sp>
      <p:sp>
        <p:nvSpPr>
          <p:cNvPr id="7" name="6 Elipse"/>
          <p:cNvSpPr/>
          <p:nvPr/>
        </p:nvSpPr>
        <p:spPr>
          <a:xfrm>
            <a:off x="2857488" y="3714752"/>
            <a:ext cx="2571768" cy="1285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CLASE</a:t>
            </a:r>
            <a:endParaRPr lang="es-MX" dirty="0"/>
          </a:p>
        </p:txBody>
      </p:sp>
      <p:sp>
        <p:nvSpPr>
          <p:cNvPr id="8" name="7 Elipse"/>
          <p:cNvSpPr/>
          <p:nvPr/>
        </p:nvSpPr>
        <p:spPr>
          <a:xfrm>
            <a:off x="4929190" y="4000504"/>
            <a:ext cx="1857388"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GRUPO</a:t>
            </a:r>
            <a:endParaRPr lang="es-MX"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600200"/>
            <a:ext cx="8686800" cy="4686320"/>
          </a:xfrm>
        </p:spPr>
        <p:txBody>
          <a:bodyPr/>
          <a:lstStyle/>
          <a:p>
            <a:r>
              <a:rPr lang="es-MX" dirty="0" smtClean="0"/>
              <a:t>Hay diferentes tipos de grupos sociales</a:t>
            </a:r>
          </a:p>
          <a:p>
            <a:endParaRPr lang="es-MX" dirty="0"/>
          </a:p>
        </p:txBody>
      </p:sp>
      <p:sp>
        <p:nvSpPr>
          <p:cNvPr id="2" name="1 Título"/>
          <p:cNvSpPr>
            <a:spLocks noGrp="1"/>
          </p:cNvSpPr>
          <p:nvPr>
            <p:ph type="title"/>
          </p:nvPr>
        </p:nvSpPr>
        <p:spPr/>
        <p:txBody>
          <a:bodyPr/>
          <a:lstStyle/>
          <a:p>
            <a:endParaRPr lang="es-MX" dirty="0"/>
          </a:p>
        </p:txBody>
      </p:sp>
      <p:sp>
        <p:nvSpPr>
          <p:cNvPr id="4" name="3 Elipse"/>
          <p:cNvSpPr/>
          <p:nvPr/>
        </p:nvSpPr>
        <p:spPr>
          <a:xfrm>
            <a:off x="714348" y="3143248"/>
            <a:ext cx="2000264" cy="1285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GRUPOS</a:t>
            </a:r>
            <a:endParaRPr lang="es-MX" dirty="0"/>
          </a:p>
        </p:txBody>
      </p:sp>
      <p:cxnSp>
        <p:nvCxnSpPr>
          <p:cNvPr id="6" name="5 Conector recto de flecha"/>
          <p:cNvCxnSpPr/>
          <p:nvPr/>
        </p:nvCxnSpPr>
        <p:spPr>
          <a:xfrm flipV="1">
            <a:off x="2714612" y="3000372"/>
            <a:ext cx="857256"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7 Conector recto de flecha"/>
          <p:cNvCxnSpPr>
            <a:stCxn id="4" idx="6"/>
          </p:cNvCxnSpPr>
          <p:nvPr/>
        </p:nvCxnSpPr>
        <p:spPr>
          <a:xfrm>
            <a:off x="2714612" y="3786190"/>
            <a:ext cx="785818"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10 Elipse"/>
          <p:cNvSpPr/>
          <p:nvPr/>
        </p:nvSpPr>
        <p:spPr>
          <a:xfrm>
            <a:off x="3643306" y="2643182"/>
            <a:ext cx="1857388"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PRIMARIO</a:t>
            </a:r>
            <a:endParaRPr lang="es-MX" dirty="0"/>
          </a:p>
        </p:txBody>
      </p:sp>
      <p:sp>
        <p:nvSpPr>
          <p:cNvPr id="12" name="11 Elipse"/>
          <p:cNvSpPr/>
          <p:nvPr/>
        </p:nvSpPr>
        <p:spPr>
          <a:xfrm>
            <a:off x="3500430" y="4214818"/>
            <a:ext cx="2000264" cy="857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SECUNDARIO</a:t>
            </a:r>
            <a:endParaRPr lang="es-MX" dirty="0"/>
          </a:p>
        </p:txBody>
      </p:sp>
      <p:cxnSp>
        <p:nvCxnSpPr>
          <p:cNvPr id="14" name="13 Conector recto de flecha"/>
          <p:cNvCxnSpPr>
            <a:stCxn id="11" idx="6"/>
          </p:cNvCxnSpPr>
          <p:nvPr/>
        </p:nvCxnSpPr>
        <p:spPr>
          <a:xfrm flipV="1">
            <a:off x="5500694" y="2928934"/>
            <a:ext cx="785818"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a:stCxn id="12" idx="6"/>
          </p:cNvCxnSpPr>
          <p:nvPr/>
        </p:nvCxnSpPr>
        <p:spPr>
          <a:xfrm flipV="1">
            <a:off x="5500694" y="4572008"/>
            <a:ext cx="785818"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Elipse"/>
          <p:cNvSpPr/>
          <p:nvPr/>
        </p:nvSpPr>
        <p:spPr>
          <a:xfrm>
            <a:off x="6357950" y="2571744"/>
            <a:ext cx="2643206" cy="857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FAMILIA</a:t>
            </a:r>
            <a:endParaRPr lang="es-MX" dirty="0"/>
          </a:p>
        </p:txBody>
      </p:sp>
      <p:sp>
        <p:nvSpPr>
          <p:cNvPr id="20" name="19 Elipse"/>
          <p:cNvSpPr/>
          <p:nvPr/>
        </p:nvSpPr>
        <p:spPr>
          <a:xfrm>
            <a:off x="6286512" y="4000504"/>
            <a:ext cx="2714612"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AMIGOS, COMPAÑEROS DE TRABAJO</a:t>
            </a:r>
            <a:endParaRPr lang="es-MX"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10000"/>
          </a:bodyPr>
          <a:lstStyle/>
          <a:p>
            <a:r>
              <a:rPr lang="es-MX" dirty="0" smtClean="0"/>
              <a:t>Todo proceso es una serie de etapas que conforman un fenómeno. En el aspecto social es posible señalar que los procesos sociales corresponden a fenómenos en movimiento que tienen lugar  en tiempo o espacios determinados.</a:t>
            </a:r>
          </a:p>
          <a:p>
            <a:r>
              <a:rPr lang="es-MX" dirty="0" smtClean="0"/>
              <a:t>Las practicas pueden ser pensadas o simplemente ponerse en acción en el momento indicado.</a:t>
            </a:r>
          </a:p>
          <a:p>
            <a:r>
              <a:rPr lang="es-MX" dirty="0" smtClean="0"/>
              <a:t>En este sentido podemos entender las practicas sociales como manera de hacer que les permiten a los seres humanos y a grupos sociales estar en el mundo y ser de determinada manera.</a:t>
            </a:r>
            <a:endParaRPr lang="es-MX" dirty="0"/>
          </a:p>
        </p:txBody>
      </p:sp>
      <p:sp>
        <p:nvSpPr>
          <p:cNvPr id="2" name="1 Título"/>
          <p:cNvSpPr>
            <a:spLocks noGrp="1"/>
          </p:cNvSpPr>
          <p:nvPr>
            <p:ph type="title"/>
          </p:nvPr>
        </p:nvSpPr>
        <p:spPr/>
        <p:txBody>
          <a:bodyPr>
            <a:normAutofit fontScale="90000"/>
          </a:bodyPr>
          <a:lstStyle/>
          <a:p>
            <a:r>
              <a:rPr lang="es-MX" dirty="0" smtClean="0"/>
              <a:t>PROCESO SOCIAL Y PRACTICA SOCIAL </a:t>
            </a:r>
            <a:endParaRPr lang="es-MX"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MX" dirty="0" smtClean="0"/>
              <a:t>El cambio social es un proceso natural de la sociedad, puesto que esta es básicamente dinámica, es decir se mantiene en  constante movimiento, por lo que el cambio social es difícil de definir con precisión.</a:t>
            </a:r>
          </a:p>
          <a:p>
            <a:r>
              <a:rPr lang="es-MX" dirty="0" smtClean="0"/>
              <a:t>Otro proceso social de gran importancia en el mundo es la migración. Los movimientos de la población con el objeto de cambiar su residencia en busca de mejores condiciones de vida por diversas razones.   </a:t>
            </a:r>
            <a:endParaRPr lang="es-MX" dirty="0"/>
          </a:p>
        </p:txBody>
      </p:sp>
      <p:sp>
        <p:nvSpPr>
          <p:cNvPr id="2" name="1 Título"/>
          <p:cNvSpPr>
            <a:spLocks noGrp="1"/>
          </p:cNvSpPr>
          <p:nvPr>
            <p:ph type="title"/>
          </p:nvPr>
        </p:nvSpPr>
        <p:spPr/>
        <p:txBody>
          <a:bodyPr>
            <a:normAutofit fontScale="90000"/>
          </a:bodyPr>
          <a:lstStyle/>
          <a:p>
            <a:r>
              <a:rPr lang="es-MX" sz="3200" dirty="0" smtClean="0"/>
              <a:t>PROCESO SOCIAL COMO CAMBIO SOCIAL, MIGRACION Y CRISIS ECONOMICA</a:t>
            </a:r>
            <a:endParaRPr lang="es-MX" sz="3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MX" dirty="0" smtClean="0"/>
              <a:t>Tipos de migración</a:t>
            </a:r>
          </a:p>
          <a:p>
            <a:endParaRPr lang="es-MX" dirty="0"/>
          </a:p>
        </p:txBody>
      </p:sp>
      <p:sp>
        <p:nvSpPr>
          <p:cNvPr id="2" name="1 Título"/>
          <p:cNvSpPr>
            <a:spLocks noGrp="1"/>
          </p:cNvSpPr>
          <p:nvPr>
            <p:ph type="title"/>
          </p:nvPr>
        </p:nvSpPr>
        <p:spPr/>
        <p:txBody>
          <a:bodyPr/>
          <a:lstStyle/>
          <a:p>
            <a:endParaRPr lang="es-MX"/>
          </a:p>
        </p:txBody>
      </p:sp>
      <p:sp>
        <p:nvSpPr>
          <p:cNvPr id="4" name="3 Elipse"/>
          <p:cNvSpPr/>
          <p:nvPr/>
        </p:nvSpPr>
        <p:spPr>
          <a:xfrm>
            <a:off x="285720" y="3286124"/>
            <a:ext cx="1571636"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migración</a:t>
            </a:r>
            <a:endParaRPr lang="es-MX" dirty="0"/>
          </a:p>
        </p:txBody>
      </p:sp>
      <p:sp>
        <p:nvSpPr>
          <p:cNvPr id="5" name="4 Elipse"/>
          <p:cNvSpPr/>
          <p:nvPr/>
        </p:nvSpPr>
        <p:spPr>
          <a:xfrm>
            <a:off x="2786050" y="2143116"/>
            <a:ext cx="1428760"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nacional</a:t>
            </a:r>
            <a:endParaRPr lang="es-MX" dirty="0"/>
          </a:p>
        </p:txBody>
      </p:sp>
      <p:sp>
        <p:nvSpPr>
          <p:cNvPr id="6" name="5 Elipse"/>
          <p:cNvSpPr/>
          <p:nvPr/>
        </p:nvSpPr>
        <p:spPr>
          <a:xfrm>
            <a:off x="2857488" y="4572008"/>
            <a:ext cx="1500198"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internacional</a:t>
            </a:r>
            <a:endParaRPr lang="es-MX" dirty="0"/>
          </a:p>
        </p:txBody>
      </p:sp>
      <p:sp>
        <p:nvSpPr>
          <p:cNvPr id="7" name="6 Elipse"/>
          <p:cNvSpPr/>
          <p:nvPr/>
        </p:nvSpPr>
        <p:spPr>
          <a:xfrm>
            <a:off x="5429256" y="1643050"/>
            <a:ext cx="3214710"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Rural-rural</a:t>
            </a:r>
            <a:endParaRPr lang="es-MX" dirty="0"/>
          </a:p>
        </p:txBody>
      </p:sp>
      <p:sp>
        <p:nvSpPr>
          <p:cNvPr id="8" name="7 Elipse"/>
          <p:cNvSpPr/>
          <p:nvPr/>
        </p:nvSpPr>
        <p:spPr>
          <a:xfrm>
            <a:off x="5572132" y="2428868"/>
            <a:ext cx="328611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Rural-urbana</a:t>
            </a:r>
            <a:endParaRPr lang="es-MX" dirty="0"/>
          </a:p>
        </p:txBody>
      </p:sp>
      <p:sp>
        <p:nvSpPr>
          <p:cNvPr id="9" name="8 Elipse"/>
          <p:cNvSpPr/>
          <p:nvPr/>
        </p:nvSpPr>
        <p:spPr>
          <a:xfrm>
            <a:off x="5786446" y="3000372"/>
            <a:ext cx="3000364"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Urbana-urbana</a:t>
            </a:r>
            <a:endParaRPr lang="es-MX" dirty="0"/>
          </a:p>
        </p:txBody>
      </p:sp>
      <p:sp>
        <p:nvSpPr>
          <p:cNvPr id="10" name="9 Elipse"/>
          <p:cNvSpPr/>
          <p:nvPr/>
        </p:nvSpPr>
        <p:spPr>
          <a:xfrm rot="10800000" flipV="1">
            <a:off x="5857884" y="4429132"/>
            <a:ext cx="2928958"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Rural-rural</a:t>
            </a:r>
            <a:endParaRPr lang="es-MX" dirty="0"/>
          </a:p>
        </p:txBody>
      </p:sp>
      <p:sp>
        <p:nvSpPr>
          <p:cNvPr id="11" name="10 Elipse"/>
          <p:cNvSpPr/>
          <p:nvPr/>
        </p:nvSpPr>
        <p:spPr>
          <a:xfrm>
            <a:off x="5857884" y="5143512"/>
            <a:ext cx="3000396"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Rural-urbana</a:t>
            </a:r>
            <a:endParaRPr lang="es-MX" dirty="0"/>
          </a:p>
        </p:txBody>
      </p:sp>
      <p:sp>
        <p:nvSpPr>
          <p:cNvPr id="12" name="11 Elipse"/>
          <p:cNvSpPr/>
          <p:nvPr/>
        </p:nvSpPr>
        <p:spPr>
          <a:xfrm>
            <a:off x="6000760" y="5857892"/>
            <a:ext cx="2928958"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Urbana-urbana</a:t>
            </a:r>
            <a:endParaRPr lang="es-MX" dirty="0"/>
          </a:p>
        </p:txBody>
      </p:sp>
      <p:cxnSp>
        <p:nvCxnSpPr>
          <p:cNvPr id="14" name="13 Conector recto de flecha"/>
          <p:cNvCxnSpPr>
            <a:stCxn id="4" idx="6"/>
            <a:endCxn id="5" idx="3"/>
          </p:cNvCxnSpPr>
          <p:nvPr/>
        </p:nvCxnSpPr>
        <p:spPr>
          <a:xfrm flipV="1">
            <a:off x="1857356" y="2752878"/>
            <a:ext cx="1137931" cy="1033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a:stCxn id="4" idx="6"/>
          </p:cNvCxnSpPr>
          <p:nvPr/>
        </p:nvCxnSpPr>
        <p:spPr>
          <a:xfrm>
            <a:off x="1857356" y="3786190"/>
            <a:ext cx="1071570" cy="1000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a:endCxn id="7" idx="2"/>
          </p:cNvCxnSpPr>
          <p:nvPr/>
        </p:nvCxnSpPr>
        <p:spPr>
          <a:xfrm flipV="1">
            <a:off x="4286248" y="1964521"/>
            <a:ext cx="1143008" cy="5357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19 Conector recto de flecha"/>
          <p:cNvCxnSpPr/>
          <p:nvPr/>
        </p:nvCxnSpPr>
        <p:spPr>
          <a:xfrm>
            <a:off x="4286248" y="2500306"/>
            <a:ext cx="1285884" cy="107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stCxn id="5" idx="6"/>
            <a:endCxn id="9" idx="2"/>
          </p:cNvCxnSpPr>
          <p:nvPr/>
        </p:nvCxnSpPr>
        <p:spPr>
          <a:xfrm>
            <a:off x="4214810" y="2500306"/>
            <a:ext cx="1571636" cy="821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a:stCxn id="6" idx="6"/>
            <a:endCxn id="10" idx="6"/>
          </p:cNvCxnSpPr>
          <p:nvPr/>
        </p:nvCxnSpPr>
        <p:spPr>
          <a:xfrm flipV="1">
            <a:off x="4357686" y="4750603"/>
            <a:ext cx="1500198"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26 Conector recto de flecha"/>
          <p:cNvCxnSpPr>
            <a:stCxn id="6" idx="6"/>
            <a:endCxn id="11" idx="2"/>
          </p:cNvCxnSpPr>
          <p:nvPr/>
        </p:nvCxnSpPr>
        <p:spPr>
          <a:xfrm>
            <a:off x="4357686" y="4964917"/>
            <a:ext cx="1500198"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a:stCxn id="6" idx="6"/>
            <a:endCxn id="12" idx="2"/>
          </p:cNvCxnSpPr>
          <p:nvPr/>
        </p:nvCxnSpPr>
        <p:spPr>
          <a:xfrm>
            <a:off x="4357686" y="4964917"/>
            <a:ext cx="1643074" cy="12501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MX" dirty="0" smtClean="0"/>
              <a:t>Los seres humanos tenemos la capacidad de comunicarnos a través de una serie de signos. Los signos forman palabras y las palabras frases y varias de estas pensamientos.</a:t>
            </a:r>
            <a:endParaRPr lang="es-MX" dirty="0"/>
          </a:p>
        </p:txBody>
      </p:sp>
      <p:sp>
        <p:nvSpPr>
          <p:cNvPr id="2" name="1 Título"/>
          <p:cNvSpPr>
            <a:spLocks noGrp="1"/>
          </p:cNvSpPr>
          <p:nvPr>
            <p:ph type="title"/>
          </p:nvPr>
        </p:nvSpPr>
        <p:spPr/>
        <p:txBody>
          <a:bodyPr/>
          <a:lstStyle/>
          <a:p>
            <a:r>
              <a:rPr lang="es-MX" dirty="0" smtClean="0"/>
              <a:t>TIPOS DE PRACTICAS SOCIALES </a:t>
            </a:r>
            <a:endParaRPr lang="es-MX"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MX" dirty="0" smtClean="0"/>
              <a:t>Es un sistema de creencias que guía las practicas de los seres humanos</a:t>
            </a:r>
          </a:p>
          <a:p>
            <a:r>
              <a:rPr lang="es-MX" dirty="0" smtClean="0"/>
              <a:t>Una religión es un sistema solidario de creencias y de practicas a las cosas sagradas </a:t>
            </a:r>
          </a:p>
          <a:p>
            <a:r>
              <a:rPr lang="es-MX" dirty="0" smtClean="0"/>
              <a:t>La religión es, también una guía para la acción tanto en las situaciones rutinarias como en las extraordinarias.</a:t>
            </a:r>
            <a:endParaRPr lang="es-MX" dirty="0"/>
          </a:p>
        </p:txBody>
      </p:sp>
      <p:sp>
        <p:nvSpPr>
          <p:cNvPr id="2" name="1 Título"/>
          <p:cNvSpPr>
            <a:spLocks noGrp="1"/>
          </p:cNvSpPr>
          <p:nvPr>
            <p:ph type="title"/>
          </p:nvPr>
        </p:nvSpPr>
        <p:spPr/>
        <p:txBody>
          <a:bodyPr/>
          <a:lstStyle/>
          <a:p>
            <a:r>
              <a:rPr lang="es-MX" dirty="0" smtClean="0"/>
              <a:t>RELIGION</a:t>
            </a:r>
            <a:endParaRPr lang="es-MX"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MX" dirty="0" smtClean="0"/>
              <a:t>Esta conformada por una serie de rasgos de comportamiento que se expresan en función de valores, creencias, hábitos, costumbres y normas que definen un estilo de vida.</a:t>
            </a:r>
            <a:endParaRPr lang="es-MX" dirty="0"/>
          </a:p>
        </p:txBody>
      </p:sp>
      <p:sp>
        <p:nvSpPr>
          <p:cNvPr id="2" name="1 Título"/>
          <p:cNvSpPr>
            <a:spLocks noGrp="1"/>
          </p:cNvSpPr>
          <p:nvPr>
            <p:ph type="title"/>
          </p:nvPr>
        </p:nvSpPr>
        <p:spPr/>
        <p:txBody>
          <a:bodyPr/>
          <a:lstStyle/>
          <a:p>
            <a:r>
              <a:rPr lang="es-MX" dirty="0" smtClean="0"/>
              <a:t>CULTURA</a:t>
            </a:r>
            <a:endParaRPr lang="es-MX"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¿Qué hacer ante esta situación adversa para los jóvenes?</a:t>
            </a:r>
            <a:endParaRPr lang="es-MX" dirty="0"/>
          </a:p>
        </p:txBody>
      </p:sp>
      <p:sp>
        <p:nvSpPr>
          <p:cNvPr id="3" name="2 Marcador de contenido"/>
          <p:cNvSpPr>
            <a:spLocks noGrp="1"/>
          </p:cNvSpPr>
          <p:nvPr>
            <p:ph idx="1"/>
          </p:nvPr>
        </p:nvSpPr>
        <p:spPr/>
        <p:txBody>
          <a:bodyPr/>
          <a:lstStyle/>
          <a:p>
            <a:r>
              <a:rPr lang="es-MX" dirty="0" smtClean="0"/>
              <a:t>Si los jóvenes que han realizado estudios superiores tienen una calificación en su fuerza de trabajo, es necesario que la plasman en trabajos creativos, en empresas para jóvenes, financiadas con el auxilio del gobierno local o nacional. La juventud es un potencial que debe se encauzado por los gobiernos de cada país.  </a:t>
            </a:r>
            <a:endParaRPr lang="es-MX"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0" y="1600200"/>
            <a:ext cx="9144000" cy="5257800"/>
          </a:xfrm>
        </p:spPr>
        <p:txBody>
          <a:bodyPr/>
          <a:lstStyle/>
          <a:p>
            <a:r>
              <a:rPr lang="es-MX" dirty="0" smtClean="0"/>
              <a:t>La cultura se conforma de diversos elementos</a:t>
            </a:r>
          </a:p>
          <a:p>
            <a:endParaRPr lang="es-MX" dirty="0"/>
          </a:p>
        </p:txBody>
      </p:sp>
      <p:sp>
        <p:nvSpPr>
          <p:cNvPr id="2" name="1 Título"/>
          <p:cNvSpPr>
            <a:spLocks noGrp="1"/>
          </p:cNvSpPr>
          <p:nvPr>
            <p:ph type="title"/>
          </p:nvPr>
        </p:nvSpPr>
        <p:spPr/>
        <p:txBody>
          <a:bodyPr/>
          <a:lstStyle/>
          <a:p>
            <a:endParaRPr lang="es-MX"/>
          </a:p>
        </p:txBody>
      </p:sp>
      <p:sp>
        <p:nvSpPr>
          <p:cNvPr id="4" name="3 Elipse"/>
          <p:cNvSpPr/>
          <p:nvPr/>
        </p:nvSpPr>
        <p:spPr>
          <a:xfrm>
            <a:off x="3071802" y="2071678"/>
            <a:ext cx="2714644" cy="1143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CULTURA</a:t>
            </a:r>
            <a:endParaRPr lang="es-MX" dirty="0"/>
          </a:p>
        </p:txBody>
      </p:sp>
      <p:sp>
        <p:nvSpPr>
          <p:cNvPr id="6" name="5 Elipse"/>
          <p:cNvSpPr/>
          <p:nvPr/>
        </p:nvSpPr>
        <p:spPr>
          <a:xfrm>
            <a:off x="214282" y="3286124"/>
            <a:ext cx="2286016" cy="1428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VALORES</a:t>
            </a:r>
            <a:endParaRPr lang="es-MX" dirty="0"/>
          </a:p>
        </p:txBody>
      </p:sp>
      <p:sp>
        <p:nvSpPr>
          <p:cNvPr id="7" name="6 Elipse"/>
          <p:cNvSpPr/>
          <p:nvPr/>
        </p:nvSpPr>
        <p:spPr>
          <a:xfrm>
            <a:off x="1000100" y="5286388"/>
            <a:ext cx="2357454"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CREENCIAS</a:t>
            </a:r>
            <a:endParaRPr lang="es-MX" dirty="0"/>
          </a:p>
        </p:txBody>
      </p:sp>
      <p:sp>
        <p:nvSpPr>
          <p:cNvPr id="8" name="7 Elipse"/>
          <p:cNvSpPr/>
          <p:nvPr/>
        </p:nvSpPr>
        <p:spPr>
          <a:xfrm>
            <a:off x="3428992" y="3714752"/>
            <a:ext cx="2071702" cy="1428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HABITOS</a:t>
            </a:r>
            <a:endParaRPr lang="es-MX" dirty="0"/>
          </a:p>
        </p:txBody>
      </p:sp>
      <p:sp>
        <p:nvSpPr>
          <p:cNvPr id="9" name="8 Elipse"/>
          <p:cNvSpPr/>
          <p:nvPr/>
        </p:nvSpPr>
        <p:spPr>
          <a:xfrm>
            <a:off x="5857884" y="3357562"/>
            <a:ext cx="2500298" cy="135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NORMAS</a:t>
            </a:r>
            <a:endParaRPr lang="es-MX" dirty="0"/>
          </a:p>
        </p:txBody>
      </p:sp>
      <p:sp>
        <p:nvSpPr>
          <p:cNvPr id="10" name="9 Elipse"/>
          <p:cNvSpPr/>
          <p:nvPr/>
        </p:nvSpPr>
        <p:spPr>
          <a:xfrm>
            <a:off x="5786446" y="5286388"/>
            <a:ext cx="2857520" cy="1143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COSTUMBRES</a:t>
            </a:r>
            <a:endParaRPr lang="es-MX" dirty="0"/>
          </a:p>
        </p:txBody>
      </p:sp>
      <p:cxnSp>
        <p:nvCxnSpPr>
          <p:cNvPr id="12" name="11 Conector recto de flecha"/>
          <p:cNvCxnSpPr>
            <a:stCxn id="4" idx="2"/>
            <a:endCxn id="6" idx="7"/>
          </p:cNvCxnSpPr>
          <p:nvPr/>
        </p:nvCxnSpPr>
        <p:spPr>
          <a:xfrm rot="10800000" flipV="1">
            <a:off x="2165518" y="2643181"/>
            <a:ext cx="906284" cy="8521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a:stCxn id="4" idx="4"/>
            <a:endCxn id="8" idx="0"/>
          </p:cNvCxnSpPr>
          <p:nvPr/>
        </p:nvCxnSpPr>
        <p:spPr>
          <a:xfrm rot="16200000" flipH="1">
            <a:off x="4196950" y="3446859"/>
            <a:ext cx="500066"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a:stCxn id="4" idx="3"/>
            <a:endCxn id="7" idx="0"/>
          </p:cNvCxnSpPr>
          <p:nvPr/>
        </p:nvCxnSpPr>
        <p:spPr>
          <a:xfrm rot="5400000">
            <a:off x="1704544" y="3521579"/>
            <a:ext cx="2239092" cy="12905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a:stCxn id="4" idx="5"/>
            <a:endCxn id="10" idx="1"/>
          </p:cNvCxnSpPr>
          <p:nvPr/>
        </p:nvCxnSpPr>
        <p:spPr>
          <a:xfrm rot="16200000" flipH="1">
            <a:off x="4593666" y="3842524"/>
            <a:ext cx="2406482" cy="816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22 Conector recto de flecha"/>
          <p:cNvCxnSpPr>
            <a:stCxn id="4" idx="6"/>
            <a:endCxn id="9" idx="0"/>
          </p:cNvCxnSpPr>
          <p:nvPr/>
        </p:nvCxnSpPr>
        <p:spPr>
          <a:xfrm>
            <a:off x="5786446" y="2643182"/>
            <a:ext cx="1321587"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Las edades en que trabajan los jóvenes</a:t>
            </a:r>
            <a:endParaRPr lang="es-MX" dirty="0"/>
          </a:p>
        </p:txBody>
      </p:sp>
      <p:sp>
        <p:nvSpPr>
          <p:cNvPr id="3" name="2 Marcador de contenido"/>
          <p:cNvSpPr>
            <a:spLocks noGrp="1"/>
          </p:cNvSpPr>
          <p:nvPr>
            <p:ph idx="1"/>
          </p:nvPr>
        </p:nvSpPr>
        <p:spPr/>
        <p:txBody>
          <a:bodyPr/>
          <a:lstStyle/>
          <a:p>
            <a:r>
              <a:rPr lang="es-MX" dirty="0" smtClean="0"/>
              <a:t>      </a:t>
            </a:r>
            <a:endParaRPr lang="es-MX" dirty="0"/>
          </a:p>
        </p:txBody>
      </p:sp>
      <p:sp>
        <p:nvSpPr>
          <p:cNvPr id="5" name="4 Triángulo isósceles"/>
          <p:cNvSpPr/>
          <p:nvPr/>
        </p:nvSpPr>
        <p:spPr>
          <a:xfrm>
            <a:off x="1928794" y="1928802"/>
            <a:ext cx="5000660" cy="414340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cxnSp>
        <p:nvCxnSpPr>
          <p:cNvPr id="7" name="6 Conector recto"/>
          <p:cNvCxnSpPr/>
          <p:nvPr/>
        </p:nvCxnSpPr>
        <p:spPr>
          <a:xfrm>
            <a:off x="2428860" y="5286388"/>
            <a:ext cx="4000528"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3071802" y="4214818"/>
            <a:ext cx="2714644"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a:off x="3714744" y="3143248"/>
            <a:ext cx="142876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22 CuadroTexto"/>
          <p:cNvSpPr txBox="1"/>
          <p:nvPr/>
        </p:nvSpPr>
        <p:spPr>
          <a:xfrm>
            <a:off x="3857620" y="2714620"/>
            <a:ext cx="1071570" cy="276999"/>
          </a:xfrm>
          <a:prstGeom prst="rect">
            <a:avLst/>
          </a:prstGeom>
          <a:noFill/>
        </p:spPr>
        <p:txBody>
          <a:bodyPr wrap="square" rtlCol="0">
            <a:spAutoFit/>
          </a:bodyPr>
          <a:lstStyle/>
          <a:p>
            <a:pPr algn="ctr"/>
            <a:r>
              <a:rPr lang="es-MX" sz="1200" dirty="0" smtClean="0"/>
              <a:t>12-14 años</a:t>
            </a:r>
            <a:endParaRPr lang="es-MX" sz="1200" dirty="0"/>
          </a:p>
        </p:txBody>
      </p:sp>
      <p:sp>
        <p:nvSpPr>
          <p:cNvPr id="25" name="24 CuadroTexto"/>
          <p:cNvSpPr txBox="1"/>
          <p:nvPr/>
        </p:nvSpPr>
        <p:spPr>
          <a:xfrm>
            <a:off x="3428992" y="3571876"/>
            <a:ext cx="1857388" cy="307777"/>
          </a:xfrm>
          <a:prstGeom prst="rect">
            <a:avLst/>
          </a:prstGeom>
          <a:noFill/>
        </p:spPr>
        <p:txBody>
          <a:bodyPr wrap="square" rtlCol="0">
            <a:spAutoFit/>
          </a:bodyPr>
          <a:lstStyle/>
          <a:p>
            <a:pPr algn="ctr"/>
            <a:r>
              <a:rPr lang="es-MX" sz="1400" dirty="0" smtClean="0"/>
              <a:t>15-19 años</a:t>
            </a:r>
            <a:endParaRPr lang="es-MX" sz="1400" dirty="0"/>
          </a:p>
        </p:txBody>
      </p:sp>
      <p:sp>
        <p:nvSpPr>
          <p:cNvPr id="26" name="25 CuadroTexto"/>
          <p:cNvSpPr txBox="1"/>
          <p:nvPr/>
        </p:nvSpPr>
        <p:spPr>
          <a:xfrm>
            <a:off x="3143240" y="4572008"/>
            <a:ext cx="2571768" cy="307777"/>
          </a:xfrm>
          <a:prstGeom prst="rect">
            <a:avLst/>
          </a:prstGeom>
          <a:noFill/>
        </p:spPr>
        <p:txBody>
          <a:bodyPr wrap="square" rtlCol="0">
            <a:spAutoFit/>
          </a:bodyPr>
          <a:lstStyle/>
          <a:p>
            <a:pPr algn="ctr"/>
            <a:r>
              <a:rPr lang="es-MX" sz="1400" dirty="0" smtClean="0"/>
              <a:t>20-24 años</a:t>
            </a:r>
            <a:endParaRPr lang="es-MX" sz="1400" dirty="0"/>
          </a:p>
        </p:txBody>
      </p:sp>
      <p:sp>
        <p:nvSpPr>
          <p:cNvPr id="27" name="26 CuadroTexto"/>
          <p:cNvSpPr txBox="1"/>
          <p:nvPr/>
        </p:nvSpPr>
        <p:spPr>
          <a:xfrm>
            <a:off x="2643174" y="5500702"/>
            <a:ext cx="3929090" cy="307777"/>
          </a:xfrm>
          <a:prstGeom prst="rect">
            <a:avLst/>
          </a:prstGeom>
          <a:noFill/>
        </p:spPr>
        <p:txBody>
          <a:bodyPr wrap="square" rtlCol="0">
            <a:spAutoFit/>
          </a:bodyPr>
          <a:lstStyle/>
          <a:p>
            <a:pPr algn="ctr"/>
            <a:r>
              <a:rPr lang="es-MX" sz="1400" dirty="0" smtClean="0"/>
              <a:t>25-29 años</a:t>
            </a:r>
            <a:endParaRPr lang="es-MX"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MX" sz="2800" dirty="0" smtClean="0"/>
              <a:t>SITUACION DE LOS DERECHOS HUMANOS DE LOS JOVENES EN MEXICO Y DEL MUNDO</a:t>
            </a:r>
            <a:endParaRPr lang="es-MX" sz="2800" dirty="0"/>
          </a:p>
        </p:txBody>
      </p:sp>
      <p:sp>
        <p:nvSpPr>
          <p:cNvPr id="3" name="2 Marcador de contenido"/>
          <p:cNvSpPr>
            <a:spLocks noGrp="1"/>
          </p:cNvSpPr>
          <p:nvPr>
            <p:ph idx="1"/>
          </p:nvPr>
        </p:nvSpPr>
        <p:spPr/>
        <p:txBody>
          <a:bodyPr>
            <a:normAutofit fontScale="77500" lnSpcReduction="20000"/>
          </a:bodyPr>
          <a:lstStyle/>
          <a:p>
            <a:r>
              <a:rPr lang="es-MX" dirty="0" smtClean="0"/>
              <a:t>La noción de los derechos humanos nos traslada automáticamente a la revolución francesa de 1789. esta revolución a sido pieza clave de la sociedad contemporánea, porque enarbolo los principios de libertad, fraternidad e igualdad. En todo país democrático se establece que todos los hombres y mujeres nacen libres y deben permanecer libres. No pueden ser esclavizados por ningún motivo porque tienen iguales derechos, independientemente del color de su piel, del idioma que hablen, de su sexo, de su credo religioso, su preferencia sexual o inclinación política. La libertad es un derecho que en su origen cuestiono los privilegios de la nobleza feudal.</a:t>
            </a:r>
            <a:endParaRPr lang="es-MX"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DERECHOS DE LOS JOVENES EN EL MUNDO</a:t>
            </a:r>
            <a:endParaRPr lang="es-MX" dirty="0"/>
          </a:p>
        </p:txBody>
      </p:sp>
      <p:sp>
        <p:nvSpPr>
          <p:cNvPr id="3" name="2 Marcador de contenido"/>
          <p:cNvSpPr>
            <a:spLocks noGrp="1"/>
          </p:cNvSpPr>
          <p:nvPr>
            <p:ph idx="1"/>
          </p:nvPr>
        </p:nvSpPr>
        <p:spPr/>
        <p:txBody>
          <a:bodyPr>
            <a:normAutofit fontScale="70000" lnSpcReduction="20000"/>
          </a:bodyPr>
          <a:lstStyle/>
          <a:p>
            <a:r>
              <a:rPr lang="es-MX" dirty="0" smtClean="0"/>
              <a:t>DERECHO A LA IDENTIDAD COMO JOVEN: la juventud tiene el derecho de ser considerada como un grupo especifico, con sus valores propios y con un rol en la sociedad.</a:t>
            </a:r>
          </a:p>
          <a:p>
            <a:r>
              <a:rPr lang="es-MX" dirty="0" smtClean="0"/>
              <a:t>EL DERECHO A LA AUTONOMIA: el joven tiene el derecho de gozar de los medios de desarrollo y de ejercer progresivamente las responsabilidades que le permitirán el acceso a la autonomía.</a:t>
            </a:r>
          </a:p>
          <a:p>
            <a:r>
              <a:rPr lang="es-MX" dirty="0" smtClean="0"/>
              <a:t>EL DERECHO DE AMAR: el joven tiene el derecho de elegir sus amigos sin discriminación de clase, de sexo o de raza.</a:t>
            </a:r>
          </a:p>
          <a:p>
            <a:r>
              <a:rPr lang="es-MX" dirty="0" smtClean="0"/>
              <a:t>EL DERECHO DE SER AMADO: el joven tiene el derecho de ser respetado, comprendido y amado por su familia.</a:t>
            </a:r>
          </a:p>
          <a:p>
            <a:r>
              <a:rPr lang="es-MX" dirty="0" smtClean="0"/>
              <a:t>EL DERECHO A SER ESCUCHADO: joven tiene el derecho de expresarse libremente, el derecho a ser escuchado y considerado, aun si su opinión difiere de la de los adultos.</a:t>
            </a:r>
          </a:p>
          <a:p>
            <a:pPr>
              <a:buNone/>
            </a:pPr>
            <a:endParaRPr lang="es-MX"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Autofit/>
          </a:bodyPr>
          <a:lstStyle/>
          <a:p>
            <a:r>
              <a:rPr lang="es-MX" sz="1800" dirty="0" smtClean="0"/>
              <a:t>EL DERECHOA SER INFORMADO: el joven tiene el derecho a decir una información objetiva en relación con las realidades de la sociedad.</a:t>
            </a:r>
          </a:p>
          <a:p>
            <a:r>
              <a:rPr lang="es-MX" sz="1800" dirty="0" smtClean="0"/>
              <a:t>EL DERECHO A LA PARTICIPACION: el joven tiene el derecho a montar actividades, de participar en ellas y de comprometerse libremente en ellas en su escuela o en su barrio.</a:t>
            </a:r>
          </a:p>
          <a:p>
            <a:r>
              <a:rPr lang="es-MX" sz="1800" dirty="0" smtClean="0"/>
              <a:t>EL DERECHOA LA VIDA ESCOLAR: el joven tiene el derecho a una vida escolar estable y que promueva el desarrollo, lo mismo que aun horario equilibrado que la permita tiempo libre necesarios para las actividades e intercambio entre alumnos y profesores.</a:t>
            </a:r>
          </a:p>
          <a:p>
            <a:r>
              <a:rPr lang="es-MX" sz="1800" dirty="0" smtClean="0"/>
              <a:t>EL DERECHO A OPORTUNIDADES IGUALES: el joven tiene derecho a una educación no electiva y no competitiva.</a:t>
            </a:r>
          </a:p>
          <a:p>
            <a:r>
              <a:rPr lang="es-MX" sz="1800" dirty="0" smtClean="0"/>
              <a:t>EL DERECHO AL TRABAJO: el joven tiene derecho a un trabajo conforme con sus capacidades y sus aspiraciones.</a:t>
            </a:r>
            <a:endParaRPr lang="es-MX"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fontScale="85000" lnSpcReduction="20000"/>
          </a:bodyPr>
          <a:lstStyle/>
          <a:p>
            <a:r>
              <a:rPr lang="es-MX" dirty="0" smtClean="0"/>
              <a:t>EL DERECHO A LA INEXPERIENCIA: el joven tiene el derecho de poder de acceder aun medio de trabajo, sin experiencia condicional o anterior.</a:t>
            </a:r>
          </a:p>
          <a:p>
            <a:r>
              <a:rPr lang="es-MX" dirty="0" smtClean="0"/>
              <a:t>EL DERECHO AL ERROR: el joven tiene el derecho de cometer errores y de corregirse de ellos.</a:t>
            </a:r>
          </a:p>
          <a:p>
            <a:r>
              <a:rPr lang="es-MX" dirty="0" smtClean="0"/>
              <a:t>EL DERECHO AL OCIO: el joven goza del derecho de tener en su medio un lugar que le permita dedicarse a ocios organizados.</a:t>
            </a:r>
          </a:p>
          <a:p>
            <a:r>
              <a:rPr lang="es-MX" dirty="0" smtClean="0"/>
              <a:t>EL DERECHO A LA CONSIDERACION MORAL: el joven tiene derecho a servicios que no sean discriminatorios en lugares públicos. </a:t>
            </a:r>
            <a:endParaRPr lang="es-MX"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ío">
  <a:themeElements>
    <a:clrScheme name="Brío">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Brí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Brío">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348</TotalTime>
  <Words>2628</Words>
  <Application>Microsoft Office PowerPoint</Application>
  <PresentationFormat>Presentación en pantalla (4:3)</PresentationFormat>
  <Paragraphs>172</Paragraphs>
  <Slides>40</Slides>
  <Notes>0</Notes>
  <HiddenSlides>0</HiddenSlides>
  <MMClips>0</MMClips>
  <ScaleCrop>false</ScaleCrop>
  <HeadingPairs>
    <vt:vector size="4" baseType="variant">
      <vt:variant>
        <vt:lpstr>Tema</vt:lpstr>
      </vt:variant>
      <vt:variant>
        <vt:i4>1</vt:i4>
      </vt:variant>
      <vt:variant>
        <vt:lpstr>Títulos de diapositiva</vt:lpstr>
      </vt:variant>
      <vt:variant>
        <vt:i4>40</vt:i4>
      </vt:variant>
    </vt:vector>
  </HeadingPairs>
  <TitlesOfParts>
    <vt:vector size="41" baseType="lpstr">
      <vt:lpstr>Brío</vt:lpstr>
      <vt:lpstr>PROBLEMAS SOCIALES ACTUALES DE MEXICO Y EL MUNDO</vt:lpstr>
      <vt:lpstr>MERCADO DE TRABAJO PARA JOVENES EN LA ACTUALIDAD</vt:lpstr>
      <vt:lpstr>Encuesta nacional de la juventud. Jóvenes según condición de actividades. </vt:lpstr>
      <vt:lpstr>¿Qué hacer ante esta situación adversa para los jóvenes?</vt:lpstr>
      <vt:lpstr>Las edades en que trabajan los jóvenes</vt:lpstr>
      <vt:lpstr>SITUACION DE LOS DERECHOS HUMANOS DE LOS JOVENES EN MEXICO Y DEL MUNDO</vt:lpstr>
      <vt:lpstr>DERECHOS DE LOS JOVENES EN EL MUNDO</vt:lpstr>
      <vt:lpstr>Diapositiva 8</vt:lpstr>
      <vt:lpstr>Diapositiva 9</vt:lpstr>
      <vt:lpstr>Diapositiva 10</vt:lpstr>
      <vt:lpstr>TERGIVERSACION DE LOS VALORES EN LOS JOVENES: MACHISMO, VIOLENCIA INTRAFAMILIAR, CORRUPCION, DELINCUENCIA.</vt:lpstr>
      <vt:lpstr>Diapositiva 12</vt:lpstr>
      <vt:lpstr>Diapositiva 13</vt:lpstr>
      <vt:lpstr>Diapositiva 14</vt:lpstr>
      <vt:lpstr>Diapositiva 15</vt:lpstr>
      <vt:lpstr>FUNCIÓN SOCIAL DE LOS MEDIOS DE COMUNICACIÓN.</vt:lpstr>
      <vt:lpstr>Diapositiva 17</vt:lpstr>
      <vt:lpstr>INDIVIDUO, FAMILIA Y ESTADO COMO PARTE DE UNA SOCIEDAD</vt:lpstr>
      <vt:lpstr>Diapositiva 19</vt:lpstr>
      <vt:lpstr>Diapositiva 20</vt:lpstr>
      <vt:lpstr>CONCEPCION DEL INDIVIDUO Y LA SOCIEDAD EN EL MATERIALISMO HISTORICO, ESTRUCTURAL, FUNCIONALISMO, TEORIA COMPRENSIVA Y TEORIA CRITICA</vt:lpstr>
      <vt:lpstr>MATERIALISMO HISTORICO</vt:lpstr>
      <vt:lpstr>VALORES DE USO Y VALORES DE CAMBIO</vt:lpstr>
      <vt:lpstr>Diapositiva 24</vt:lpstr>
      <vt:lpstr>ESTRUCTURAL- FUNCIONALISMO</vt:lpstr>
      <vt:lpstr>TEORIA COMPRENCIVA</vt:lpstr>
      <vt:lpstr>Diapositiva 27</vt:lpstr>
      <vt:lpstr>Diapositiva 28</vt:lpstr>
      <vt:lpstr>ACCIONES CON SENTIDO DESDE LA PERSPECTIVA WEBERIANA</vt:lpstr>
      <vt:lpstr>TEORIA CRITICA</vt:lpstr>
      <vt:lpstr>CONCEPTO Y LAS CARACTERISTICAS GENERALES DE SOCIEDAD, CLASE Y GRUPO SOCIAL</vt:lpstr>
      <vt:lpstr>LOS SERES HUMANOS VIVEN EN COLECTIVIDAD PARA SU SUBSISTENCIA </vt:lpstr>
      <vt:lpstr>Diapositiva 33</vt:lpstr>
      <vt:lpstr>PROCESO SOCIAL Y PRACTICA SOCIAL </vt:lpstr>
      <vt:lpstr>PROCESO SOCIAL COMO CAMBIO SOCIAL, MIGRACION Y CRISIS ECONOMICA</vt:lpstr>
      <vt:lpstr>Diapositiva 36</vt:lpstr>
      <vt:lpstr>TIPOS DE PRACTICAS SOCIALES </vt:lpstr>
      <vt:lpstr>RELIGION</vt:lpstr>
      <vt:lpstr>CULTURA</vt:lpstr>
      <vt:lpstr>Diapositiva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servidor</dc:creator>
  <cp:lastModifiedBy>Cliente</cp:lastModifiedBy>
  <cp:revision>35</cp:revision>
  <dcterms:created xsi:type="dcterms:W3CDTF">2010-12-12T20:05:35Z</dcterms:created>
  <dcterms:modified xsi:type="dcterms:W3CDTF">2010-12-16T02:35:11Z</dcterms:modified>
</cp:coreProperties>
</file>