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61" r:id="rId11"/>
    <p:sldId id="267" r:id="rId12"/>
    <p:sldId id="268" r:id="rId13"/>
    <p:sldId id="270" r:id="rId14"/>
    <p:sldId id="269" r:id="rId15"/>
    <p:sldId id="271" r:id="rId16"/>
    <p:sldId id="272" r:id="rId17"/>
    <p:sldId id="282" r:id="rId18"/>
    <p:sldId id="273" r:id="rId19"/>
    <p:sldId id="274" r:id="rId20"/>
    <p:sldId id="275" r:id="rId21"/>
    <p:sldId id="276" r:id="rId22"/>
    <p:sldId id="25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FCB5C-CD98-4FD6-8A14-72101BBD3466}" type="datetimeFigureOut">
              <a:rPr lang="es-MX"/>
              <a:pPr>
                <a:defRPr/>
              </a:pPr>
              <a:t>07/07/2016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EA89D-4162-40AE-A67B-DD6D67DECD86}" type="slidenum">
              <a:rPr lang="es-MX" altLang="en-US"/>
              <a:pPr/>
              <a:t>‹Nº›</a:t>
            </a:fld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289993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293C0-AC59-4B92-B5D4-31AE6F917284}" type="datetimeFigureOut">
              <a:rPr lang="es-MX"/>
              <a:pPr>
                <a:defRPr/>
              </a:pPr>
              <a:t>07/07/2016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3450C-6AC5-4054-8C3A-C16F8209DA8C}" type="slidenum">
              <a:rPr lang="es-MX" altLang="en-US"/>
              <a:pPr/>
              <a:t>‹Nº›</a:t>
            </a:fld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175518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6224A-8608-41C1-8380-A17A059B739C}" type="datetimeFigureOut">
              <a:rPr lang="es-MX"/>
              <a:pPr>
                <a:defRPr/>
              </a:pPr>
              <a:t>07/07/2016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BEC92-5B23-436A-B75C-64B8AD0ECE7D}" type="slidenum">
              <a:rPr lang="es-MX" altLang="en-US"/>
              <a:pPr/>
              <a:t>‹Nº›</a:t>
            </a:fld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415574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A4E28-9132-4FC4-B136-60D27BA07F39}" type="datetimeFigureOut">
              <a:rPr lang="es-MX"/>
              <a:pPr>
                <a:defRPr/>
              </a:pPr>
              <a:t>07/07/2016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3441D-4A1C-4A1E-8664-70D59238476D}" type="slidenum">
              <a:rPr lang="es-MX" altLang="en-US"/>
              <a:pPr/>
              <a:t>‹Nº›</a:t>
            </a:fld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426829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77B03-3321-47DE-91EE-8FA233BAC362}" type="datetimeFigureOut">
              <a:rPr lang="es-MX"/>
              <a:pPr>
                <a:defRPr/>
              </a:pPr>
              <a:t>07/07/2016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FF4D3-BFCE-492D-8646-160FFB8872E8}" type="slidenum">
              <a:rPr lang="es-MX" altLang="en-US"/>
              <a:pPr/>
              <a:t>‹Nº›</a:t>
            </a:fld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224552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6FB5C-A98B-40BD-A0D7-04ACCE48E89C}" type="datetimeFigureOut">
              <a:rPr lang="es-MX"/>
              <a:pPr>
                <a:defRPr/>
              </a:pPr>
              <a:t>07/07/2016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E414F-56B2-4670-A0EC-F57FE0941CD3}" type="slidenum">
              <a:rPr lang="es-MX" altLang="en-US"/>
              <a:pPr/>
              <a:t>‹Nº›</a:t>
            </a:fld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126699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C773B-5AE7-4155-87D3-8D49BD4BD31F}" type="datetimeFigureOut">
              <a:rPr lang="es-MX"/>
              <a:pPr>
                <a:defRPr/>
              </a:pPr>
              <a:t>07/07/2016</a:t>
            </a:fld>
            <a:endParaRPr lang="es-MX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1ADBD-6CC1-4355-8E51-767F3E2D02F9}" type="slidenum">
              <a:rPr lang="es-MX" altLang="en-US"/>
              <a:pPr/>
              <a:t>‹Nº›</a:t>
            </a:fld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302573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B44CA-5114-42E1-A616-09FEDAC9EDFA}" type="datetimeFigureOut">
              <a:rPr lang="es-MX"/>
              <a:pPr>
                <a:defRPr/>
              </a:pPr>
              <a:t>07/07/2016</a:t>
            </a:fld>
            <a:endParaRPr lang="es-MX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B663B-1507-4FCB-8249-DF1B8A917696}" type="slidenum">
              <a:rPr lang="es-MX" altLang="en-US"/>
              <a:pPr/>
              <a:t>‹Nº›</a:t>
            </a:fld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233839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E6179-3D9F-43CB-8D0E-B18F5A9FD365}" type="datetimeFigureOut">
              <a:rPr lang="es-MX"/>
              <a:pPr>
                <a:defRPr/>
              </a:pPr>
              <a:t>07/07/2016</a:t>
            </a:fld>
            <a:endParaRPr lang="es-MX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474DE-61BC-4F42-8733-0CF93517BF5E}" type="slidenum">
              <a:rPr lang="es-MX" altLang="en-US"/>
              <a:pPr/>
              <a:t>‹Nº›</a:t>
            </a:fld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10850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8A9BA-A152-4F53-BD0D-237E5F383790}" type="datetimeFigureOut">
              <a:rPr lang="es-MX"/>
              <a:pPr>
                <a:defRPr/>
              </a:pPr>
              <a:t>07/07/2016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56A72-6857-4AE9-912A-828D9649D554}" type="slidenum">
              <a:rPr lang="es-MX" altLang="en-US"/>
              <a:pPr/>
              <a:t>‹Nº›</a:t>
            </a:fld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4983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777B9-BBA0-4FCA-B1D4-7379997AE272}" type="datetimeFigureOut">
              <a:rPr lang="es-MX"/>
              <a:pPr>
                <a:defRPr/>
              </a:pPr>
              <a:t>07/07/2016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AC7382-28DD-47AF-A677-5BF2C1A037FD}" type="slidenum">
              <a:rPr lang="es-MX" altLang="en-US"/>
              <a:pPr/>
              <a:t>‹Nº›</a:t>
            </a:fld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405005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título del patrón</a:t>
            </a:r>
            <a:endParaRPr lang="es-MX" altLang="en-US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  <a:endParaRPr lang="es-MX" altLang="en-US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2AF9005-0ED6-4041-A7E1-B25E0440E729}" type="datetimeFigureOut">
              <a:rPr lang="es-MX"/>
              <a:pPr>
                <a:defRPr/>
              </a:pPr>
              <a:t>07/07/2016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A209FE0-E0CB-4BC6-B6DD-A1F29BA5F405}" type="slidenum">
              <a:rPr lang="es-MX" altLang="en-US"/>
              <a:pPr/>
              <a:t>‹Nº›</a:t>
            </a:fld>
            <a:endParaRPr lang="es-MX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hyperlink" Target="http://www.derechoshumanos.gov.co/observatorio_de_DDHH/04_publicaciones/cali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atimesblogs.latimes.com/photos/uncategorized/2008/10/30/maras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714488"/>
            <a:ext cx="1214446" cy="16783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5 Rectángulo redondeado"/>
          <p:cNvSpPr/>
          <p:nvPr/>
        </p:nvSpPr>
        <p:spPr>
          <a:xfrm>
            <a:off x="4000500" y="2071688"/>
            <a:ext cx="1214438" cy="121443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7" name="6 Rectángulo redondeado"/>
          <p:cNvSpPr/>
          <p:nvPr/>
        </p:nvSpPr>
        <p:spPr>
          <a:xfrm>
            <a:off x="214313" y="1714500"/>
            <a:ext cx="1214437" cy="1214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pic>
        <p:nvPicPr>
          <p:cNvPr id="1028" name="Picture 4" descr="http://iberoamerica.files.wordpress.com/2007/05/violencia2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5286380" y="2071678"/>
            <a:ext cx="2502239" cy="1643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 descr="http://www.infinita.cl/media/noticias/imagenes/favela.jp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214282" y="3571876"/>
            <a:ext cx="2286016" cy="1524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2" name="Picture 8" descr="http://www.sipse.com/imagenes/13102009/13102009777489465.jpg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3857620" y="285728"/>
            <a:ext cx="2500330" cy="1625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11 Rectángulo redondeado"/>
          <p:cNvSpPr/>
          <p:nvPr/>
        </p:nvSpPr>
        <p:spPr>
          <a:xfrm>
            <a:off x="2286000" y="357188"/>
            <a:ext cx="1357313" cy="121443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13" name="12 Rectángulo redondeado"/>
          <p:cNvSpPr/>
          <p:nvPr/>
        </p:nvSpPr>
        <p:spPr>
          <a:xfrm>
            <a:off x="2857500" y="2143125"/>
            <a:ext cx="1071563" cy="85725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14" name="13 Rectángulo redondeado"/>
          <p:cNvSpPr/>
          <p:nvPr/>
        </p:nvSpPr>
        <p:spPr>
          <a:xfrm>
            <a:off x="8001000" y="2071688"/>
            <a:ext cx="928688" cy="335756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pic>
        <p:nvPicPr>
          <p:cNvPr id="1034" name="Picture 10" descr="http://www.caracol.com.co/images/791805_n_vir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7290" y="5214950"/>
            <a:ext cx="1952616" cy="1464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15 Rectángulo redondeado"/>
          <p:cNvSpPr/>
          <p:nvPr/>
        </p:nvSpPr>
        <p:spPr>
          <a:xfrm>
            <a:off x="142875" y="5214938"/>
            <a:ext cx="1071563" cy="142875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18" name="17 Rectángulo redondeado"/>
          <p:cNvSpPr/>
          <p:nvPr/>
        </p:nvSpPr>
        <p:spPr>
          <a:xfrm>
            <a:off x="6500813" y="285750"/>
            <a:ext cx="2071687" cy="157162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pic>
        <p:nvPicPr>
          <p:cNvPr id="1036" name="Picture 12" descr="http://www.unafuente.com/wp-content/uploads/2008/09/maras.jpg"/>
          <p:cNvPicPr>
            <a:picLocks noChangeAspect="1" noChangeArrowheads="1"/>
          </p:cNvPicPr>
          <p:nvPr/>
        </p:nvPicPr>
        <p:blipFill>
          <a:blip r:embed="rId7" cstate="print">
            <a:grayscl/>
          </a:blip>
          <a:srcRect/>
          <a:stretch>
            <a:fillRect/>
          </a:stretch>
        </p:blipFill>
        <p:spPr bwMode="auto">
          <a:xfrm>
            <a:off x="2571736" y="3429000"/>
            <a:ext cx="2643174" cy="17603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19 Rectángulo redondeado"/>
          <p:cNvSpPr/>
          <p:nvPr/>
        </p:nvSpPr>
        <p:spPr>
          <a:xfrm>
            <a:off x="5500688" y="3786188"/>
            <a:ext cx="2286000" cy="128587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21" name="20 CuadroTexto"/>
          <p:cNvSpPr txBox="1">
            <a:spLocks noChangeArrowheads="1"/>
          </p:cNvSpPr>
          <p:nvPr/>
        </p:nvSpPr>
        <p:spPr bwMode="auto">
          <a:xfrm>
            <a:off x="214313" y="428625"/>
            <a:ext cx="2714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MX" altLang="en-US" sz="3600">
                <a:latin typeface="Lucida Sans Unicode" panose="020B0602030504020204" pitchFamily="34" charset="0"/>
                <a:cs typeface="Lucida Sans Unicode" panose="020B0602030504020204" pitchFamily="34" charset="0"/>
              </a:rPr>
              <a:t>CRIMEN COMÚN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143375" y="5657850"/>
            <a:ext cx="50006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600" dirty="0">
                <a:solidFill>
                  <a:schemeClr val="accent2">
                    <a:lumMod val="75000"/>
                  </a:schemeClr>
                </a:solidFill>
                <a:latin typeface="Lucida Sans Unicode" pitchFamily="34" charset="0"/>
                <a:cs typeface="Lucida Sans Unicode" pitchFamily="34" charset="0"/>
              </a:rPr>
              <a:t>CRIMEN ORGANIZADO</a:t>
            </a:r>
            <a:endParaRPr lang="es-MX" sz="3600" dirty="0">
              <a:solidFill>
                <a:schemeClr val="accent2">
                  <a:lumMod val="75000"/>
                </a:schemeClr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" name="22 Rectángulo redondeado"/>
          <p:cNvSpPr/>
          <p:nvPr/>
        </p:nvSpPr>
        <p:spPr>
          <a:xfrm>
            <a:off x="3429000" y="5214938"/>
            <a:ext cx="2071688" cy="157162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cxnSp>
        <p:nvCxnSpPr>
          <p:cNvPr id="25" name="24 Conector recto"/>
          <p:cNvCxnSpPr/>
          <p:nvPr/>
        </p:nvCxnSpPr>
        <p:spPr>
          <a:xfrm>
            <a:off x="2143125" y="1000125"/>
            <a:ext cx="15716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endCxn id="13" idx="1"/>
          </p:cNvCxnSpPr>
          <p:nvPr/>
        </p:nvCxnSpPr>
        <p:spPr>
          <a:xfrm rot="10800000" flipV="1">
            <a:off x="2857500" y="1928813"/>
            <a:ext cx="1000125" cy="642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2857500" y="2857500"/>
            <a:ext cx="2286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rot="10800000" flipV="1">
            <a:off x="3429000" y="3857625"/>
            <a:ext cx="3929063" cy="25717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endCxn id="16" idx="0"/>
          </p:cNvCxnSpPr>
          <p:nvPr/>
        </p:nvCxnSpPr>
        <p:spPr>
          <a:xfrm rot="16200000" flipV="1">
            <a:off x="517525" y="5375276"/>
            <a:ext cx="928687" cy="6080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5357813" y="4429125"/>
            <a:ext cx="1643062" cy="12144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20" grpId="0" animBg="1"/>
      <p:bldP spid="21" grpId="0"/>
      <p:bldP spid="22" grpId="0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13 Grupo"/>
          <p:cNvGrpSpPr>
            <a:grpSpLocks/>
          </p:cNvGrpSpPr>
          <p:nvPr/>
        </p:nvGrpSpPr>
        <p:grpSpPr bwMode="auto">
          <a:xfrm>
            <a:off x="2357438" y="214313"/>
            <a:ext cx="4500562" cy="2357437"/>
            <a:chOff x="2357422" y="214290"/>
            <a:chExt cx="4500594" cy="2357454"/>
          </a:xfrm>
        </p:grpSpPr>
        <p:sp>
          <p:nvSpPr>
            <p:cNvPr id="4" name="3 Elipse"/>
            <p:cNvSpPr/>
            <p:nvPr/>
          </p:nvSpPr>
          <p:spPr>
            <a:xfrm>
              <a:off x="4429124" y="214290"/>
              <a:ext cx="2428892" cy="2357454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MX" dirty="0">
                  <a:latin typeface="Lucida Sans Unicode" pitchFamily="34" charset="0"/>
                  <a:cs typeface="Lucida Sans Unicode" pitchFamily="34" charset="0"/>
                </a:rPr>
                <a:t>Crimen Común</a:t>
              </a:r>
              <a:endParaRPr lang="es-MX" dirty="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5" name="4 Elipse"/>
            <p:cNvSpPr/>
            <p:nvPr/>
          </p:nvSpPr>
          <p:spPr>
            <a:xfrm>
              <a:off x="2357422" y="214290"/>
              <a:ext cx="2428892" cy="2357454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MX" dirty="0">
                  <a:latin typeface="Lucida Sans Unicode" pitchFamily="34" charset="0"/>
                  <a:cs typeface="Lucida Sans Unicode" pitchFamily="34" charset="0"/>
                </a:rPr>
                <a:t>Crimen Organizado</a:t>
              </a:r>
              <a:endParaRPr lang="es-MX" dirty="0">
                <a:latin typeface="Lucida Sans Unicode" pitchFamily="34" charset="0"/>
                <a:cs typeface="Lucida Sans Unicode" pitchFamily="34" charset="0"/>
              </a:endParaRPr>
            </a:p>
          </p:txBody>
        </p:sp>
      </p:grpSp>
      <p:sp>
        <p:nvSpPr>
          <p:cNvPr id="6" name="5 CuadroTexto"/>
          <p:cNvSpPr txBox="1"/>
          <p:nvPr/>
        </p:nvSpPr>
        <p:spPr>
          <a:xfrm>
            <a:off x="1143000" y="5935663"/>
            <a:ext cx="7215188" cy="7080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latin typeface="Lucida Sans Unicode" pitchFamily="34" charset="0"/>
                <a:cs typeface="Lucida Sans Unicode" pitchFamily="34" charset="0"/>
              </a:rPr>
              <a:t>SINDROME DE LA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latin typeface="Lucida Sans Unicode" pitchFamily="34" charset="0"/>
                <a:cs typeface="Lucida Sans Unicode" pitchFamily="34" charset="0"/>
              </a:rPr>
              <a:t>INSEGURIDAD ESQUIZOFRENICA</a:t>
            </a:r>
            <a:endParaRPr lang="es-MX" sz="20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6 Más"/>
          <p:cNvSpPr/>
          <p:nvPr/>
        </p:nvSpPr>
        <p:spPr>
          <a:xfrm>
            <a:off x="285720" y="2643182"/>
            <a:ext cx="1285884" cy="1357322"/>
          </a:xfrm>
          <a:prstGeom prst="mathPl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pic>
        <p:nvPicPr>
          <p:cNvPr id="19458" name="Picture 2" descr="http://vueltaporeluniverso.files.wordpress.com/2009/10/facebook-poder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r="23637"/>
          <a:stretch>
            <a:fillRect/>
          </a:stretch>
        </p:blipFill>
        <p:spPr bwMode="auto">
          <a:xfrm>
            <a:off x="5000636" y="2913628"/>
            <a:ext cx="2928950" cy="2301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460" name="Picture 4" descr="http://tritio.files.wordpress.com/2009/02/el-padrino_thumb5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154178" y="2786058"/>
            <a:ext cx="1774880" cy="2643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10 Flecha derecha"/>
          <p:cNvSpPr/>
          <p:nvPr/>
        </p:nvSpPr>
        <p:spPr>
          <a:xfrm>
            <a:off x="4143372" y="3571876"/>
            <a:ext cx="714380" cy="71438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cxnSp>
        <p:nvCxnSpPr>
          <p:cNvPr id="13" name="12 Conector recto"/>
          <p:cNvCxnSpPr/>
          <p:nvPr/>
        </p:nvCxnSpPr>
        <p:spPr>
          <a:xfrm>
            <a:off x="285750" y="5786438"/>
            <a:ext cx="83581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tritio.files.wordpress.com/2009/02/el-padrino_thumb5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28596" y="571480"/>
            <a:ext cx="1774880" cy="2643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 descr="http://vueltaporeluniverso.files.wordpress.com/2009/10/facebook-pod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r="23637"/>
          <a:stretch>
            <a:fillRect/>
          </a:stretch>
        </p:blipFill>
        <p:spPr bwMode="auto">
          <a:xfrm>
            <a:off x="3071802" y="841926"/>
            <a:ext cx="2928950" cy="2301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705225"/>
            <a:ext cx="5857875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Flecha derecha"/>
          <p:cNvSpPr/>
          <p:nvPr/>
        </p:nvSpPr>
        <p:spPr>
          <a:xfrm>
            <a:off x="2285984" y="1500174"/>
            <a:ext cx="714380" cy="71438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23559" name="5 CuadroTexto"/>
          <p:cNvSpPr txBox="1">
            <a:spLocks noChangeArrowheads="1"/>
          </p:cNvSpPr>
          <p:nvPr/>
        </p:nvSpPr>
        <p:spPr bwMode="auto">
          <a:xfrm>
            <a:off x="6286500" y="428625"/>
            <a:ext cx="257175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MX" altLang="en-US" b="1">
                <a:latin typeface="Lucida Sans Unicode" panose="020B0602030504020204" pitchFamily="34" charset="0"/>
                <a:cs typeface="Lucida Sans Unicode" panose="020B0602030504020204" pitchFamily="34" charset="0"/>
              </a:rPr>
              <a:t>Este tipo de organización se puede asemejar a un </a:t>
            </a:r>
            <a:r>
              <a:rPr lang="es-MX" altLang="en-US" b="1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sistema neuronal</a:t>
            </a:r>
            <a:r>
              <a:rPr lang="es-MX" altLang="en-US" b="1">
                <a:latin typeface="Lucida Sans Unicode" panose="020B0602030504020204" pitchFamily="34" charset="0"/>
                <a:cs typeface="Lucida Sans Unicode" panose="020B0602030504020204" pitchFamily="34" charset="0"/>
              </a:rPr>
              <a:t>, en el cual las </a:t>
            </a:r>
            <a:r>
              <a:rPr lang="es-MX" altLang="en-US" b="1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complejas operaciones son el resultado de abundantes lazos de retroalimentación</a:t>
            </a:r>
            <a:r>
              <a:rPr lang="es-MX" altLang="en-US" b="1">
                <a:latin typeface="Lucida Sans Unicode" panose="020B0602030504020204" pitchFamily="34" charset="0"/>
                <a:cs typeface="Lucida Sans Unicode" panose="020B0602030504020204" pitchFamily="34" charset="0"/>
              </a:rPr>
              <a:t>, que </a:t>
            </a:r>
            <a:r>
              <a:rPr lang="es-MX" altLang="en-US" b="1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 guardan una relación lineal </a:t>
            </a:r>
            <a:r>
              <a:rPr lang="es-MX" altLang="en-US" b="1">
                <a:latin typeface="Lucida Sans Unicode" panose="020B0602030504020204" pitchFamily="34" charset="0"/>
                <a:cs typeface="Lucida Sans Unicode" panose="020B0602030504020204" pitchFamily="34" charset="0"/>
              </a:rPr>
              <a:t>entres sus distintos componentes y que son </a:t>
            </a:r>
            <a:r>
              <a:rPr lang="es-MX" altLang="en-US" b="1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capaces de adaptar sus parámetros</a:t>
            </a:r>
            <a:r>
              <a:rPr lang="es-MX" altLang="en-US" b="1">
                <a:latin typeface="Lucida Sans Unicode" panose="020B0602030504020204" pitchFamily="34" charset="0"/>
                <a:cs typeface="Lucida Sans Unicode" panose="020B0602030504020204" pitchFamily="34" charset="0"/>
              </a:rPr>
              <a:t>, lo cual puede llegar a definir fenómenos dinámicos muy complejos. </a:t>
            </a:r>
          </a:p>
          <a:p>
            <a:endParaRPr lang="es-MX" altLang="en-US" b="1">
              <a:solidFill>
                <a:schemeClr val="accent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pic>
        <p:nvPicPr>
          <p:cNvPr id="24578" name="Picture 4" descr="http://cienciayficcion.files.wordpress.com/2009/09/mundo-es-un-panuel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b="23535"/>
          <a:stretch>
            <a:fillRect/>
          </a:stretch>
        </p:blipFill>
        <p:spPr bwMode="auto">
          <a:xfrm>
            <a:off x="428625" y="1049338"/>
            <a:ext cx="2643188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5 Rectángulo"/>
          <p:cNvSpPr>
            <a:spLocks noChangeArrowheads="1"/>
          </p:cNvSpPr>
          <p:nvPr/>
        </p:nvSpPr>
        <p:spPr bwMode="auto">
          <a:xfrm>
            <a:off x="3286125" y="1406525"/>
            <a:ext cx="542925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MX" altLang="en-US" sz="200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Todo nodo está fuertemente conectado con muchos de sus vecinos pero débilmente con algunos pocos elementos alejados, y en el que todo nodo puede conectar a otro con sólo unos cuantos saltos. </a:t>
            </a:r>
          </a:p>
          <a:p>
            <a:pPr algn="ctr"/>
            <a:endParaRPr lang="es-MX" altLang="en-US" sz="200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ctr"/>
            <a:endParaRPr lang="es-MX" altLang="en-US" sz="200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ctr"/>
            <a:endParaRPr lang="es-MX" altLang="en-US" sz="200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ctr"/>
            <a:r>
              <a:rPr lang="es-MX" altLang="en-US" sz="200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¿Cuántos nodos (contactos u organizaciones) separan a un pandillero de una estructura de traficantes de bienes ilícitos?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lacumbre-valle.gov.co/apc-aa-files/32326362336561316363343734306462/Mapa_Colombia_2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57158" y="71414"/>
            <a:ext cx="2403773" cy="30718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cxnSp>
        <p:nvCxnSpPr>
          <p:cNvPr id="4" name="3 Conector recto de flecha"/>
          <p:cNvCxnSpPr/>
          <p:nvPr/>
        </p:nvCxnSpPr>
        <p:spPr>
          <a:xfrm rot="16200000" flipH="1">
            <a:off x="285750" y="928688"/>
            <a:ext cx="714375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4" t="30000" r="27930" b="8125"/>
          <a:stretch>
            <a:fillRect/>
          </a:stretch>
        </p:blipFill>
        <p:spPr bwMode="auto">
          <a:xfrm>
            <a:off x="214313" y="3500438"/>
            <a:ext cx="41433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5" descr="Dinámica reciente de la violencia en Cali">
            <a:hlinkClick r:id="rId4" tooltip="Dinámica reciente de la violencia en Cali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357313"/>
            <a:ext cx="14382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4429125" y="2071688"/>
            <a:ext cx="4572000" cy="20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>
                <a:latin typeface="Lucida Sans Unicode" pitchFamily="34" charset="0"/>
                <a:cs typeface="Lucida Sans Unicode" pitchFamily="34" charset="0"/>
              </a:rPr>
              <a:t>Partiendo de las pandillas presentes en los barrios, pasando por elaboradas organizaciones criminales y llegando a la presencia de distintos carteles de droga, Cali tenía un entramado de ilegalidad que estimulaba la aplicación de la violencia</a:t>
            </a:r>
            <a:endParaRPr lang="es-MX" dirty="0"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85813" y="5286375"/>
            <a:ext cx="1025525" cy="3698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/>
              <a:t>PARCHES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1785938" y="4500563"/>
            <a:ext cx="1203325" cy="369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/>
              <a:t>PANDILLAS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3357563" y="4786313"/>
            <a:ext cx="2744787" cy="369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/>
              <a:t>EXPENDEDORES DE DROGA</a:t>
            </a: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4929188" y="5357813"/>
            <a:ext cx="2522537" cy="369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/>
              <a:t>VENDEDORES DE ARMAS</a:t>
            </a:r>
            <a:endParaRPr lang="es-MX" dirty="0"/>
          </a:p>
        </p:txBody>
      </p:sp>
      <p:sp>
        <p:nvSpPr>
          <p:cNvPr id="8" name="7 CuadroTexto"/>
          <p:cNvSpPr txBox="1"/>
          <p:nvPr/>
        </p:nvSpPr>
        <p:spPr>
          <a:xfrm>
            <a:off x="4572000" y="3571875"/>
            <a:ext cx="2982913" cy="3698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/>
              <a:t>ORGANIZACIONES SICARIALES</a:t>
            </a:r>
            <a:endParaRPr lang="es-MX" dirty="0"/>
          </a:p>
        </p:txBody>
      </p:sp>
      <p:sp>
        <p:nvSpPr>
          <p:cNvPr id="9" name="8 CuadroTexto"/>
          <p:cNvSpPr txBox="1"/>
          <p:nvPr/>
        </p:nvSpPr>
        <p:spPr>
          <a:xfrm>
            <a:off x="714375" y="2643188"/>
            <a:ext cx="2343150" cy="12001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/>
              <a:t>LADRONES DE BANCOS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/>
              <a:t>HURTO DE VEHICULOS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/>
              <a:t>APARTAMENTEROS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/>
              <a:t>ATRACADORES </a:t>
            </a:r>
            <a:endParaRPr lang="es-MX" dirty="0"/>
          </a:p>
        </p:txBody>
      </p:sp>
      <p:sp>
        <p:nvSpPr>
          <p:cNvPr id="10" name="9 CuadroTexto"/>
          <p:cNvSpPr txBox="1"/>
          <p:nvPr/>
        </p:nvSpPr>
        <p:spPr>
          <a:xfrm>
            <a:off x="1571625" y="1571625"/>
            <a:ext cx="2103438" cy="3698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/>
              <a:t>OFICINAS DE COBRO</a:t>
            </a:r>
            <a:endParaRPr lang="es-MX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286250" y="2357438"/>
            <a:ext cx="2205038" cy="369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/>
              <a:t>PEQUEÑOS CARTELES</a:t>
            </a:r>
            <a:endParaRPr lang="es-MX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929188" y="571500"/>
            <a:ext cx="3357562" cy="3698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/>
              <a:t>GRUPOS ARMADOS IRREGULARES</a:t>
            </a:r>
            <a:endParaRPr lang="es-MX" dirty="0"/>
          </a:p>
        </p:txBody>
      </p:sp>
      <p:cxnSp>
        <p:nvCxnSpPr>
          <p:cNvPr id="14" name="13 Forma"/>
          <p:cNvCxnSpPr>
            <a:stCxn id="4" idx="0"/>
            <a:endCxn id="5" idx="1"/>
          </p:cNvCxnSpPr>
          <p:nvPr/>
        </p:nvCxnSpPr>
        <p:spPr>
          <a:xfrm rot="5400000" flipH="1" flipV="1">
            <a:off x="1241426" y="4741862"/>
            <a:ext cx="601662" cy="487363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15 Forma"/>
          <p:cNvCxnSpPr>
            <a:stCxn id="5" idx="3"/>
            <a:endCxn id="6" idx="0"/>
          </p:cNvCxnSpPr>
          <p:nvPr/>
        </p:nvCxnSpPr>
        <p:spPr>
          <a:xfrm>
            <a:off x="2989263" y="4684713"/>
            <a:ext cx="1741487" cy="101600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17 Forma"/>
          <p:cNvCxnSpPr>
            <a:stCxn id="5" idx="2"/>
            <a:endCxn id="7" idx="1"/>
          </p:cNvCxnSpPr>
          <p:nvPr/>
        </p:nvCxnSpPr>
        <p:spPr>
          <a:xfrm rot="16200000" flipH="1">
            <a:off x="3322637" y="3935413"/>
            <a:ext cx="671513" cy="2541588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19 Conector angular"/>
          <p:cNvCxnSpPr>
            <a:stCxn id="7" idx="3"/>
            <a:endCxn id="8" idx="3"/>
          </p:cNvCxnSpPr>
          <p:nvPr/>
        </p:nvCxnSpPr>
        <p:spPr>
          <a:xfrm flipV="1">
            <a:off x="7451725" y="3756025"/>
            <a:ext cx="103188" cy="1785938"/>
          </a:xfrm>
          <a:prstGeom prst="bentConnector3">
            <a:avLst>
              <a:gd name="adj1" fmla="val 320571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21 Conector angular"/>
          <p:cNvCxnSpPr>
            <a:stCxn id="6" idx="0"/>
            <a:endCxn id="8" idx="2"/>
          </p:cNvCxnSpPr>
          <p:nvPr/>
        </p:nvCxnSpPr>
        <p:spPr>
          <a:xfrm rot="5400000" flipH="1" flipV="1">
            <a:off x="4975225" y="3697288"/>
            <a:ext cx="844550" cy="13335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23 Forma"/>
          <p:cNvCxnSpPr>
            <a:stCxn id="5" idx="0"/>
            <a:endCxn id="9" idx="3"/>
          </p:cNvCxnSpPr>
          <p:nvPr/>
        </p:nvCxnSpPr>
        <p:spPr>
          <a:xfrm rot="5400000" flipH="1" flipV="1">
            <a:off x="2093913" y="3536950"/>
            <a:ext cx="1257300" cy="669925"/>
          </a:xfrm>
          <a:prstGeom prst="bentConnector4">
            <a:avLst>
              <a:gd name="adj1" fmla="val 26131"/>
              <a:gd name="adj2" fmla="val 13412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25 Conector angular"/>
          <p:cNvCxnSpPr>
            <a:stCxn id="7" idx="3"/>
            <a:endCxn id="12" idx="3"/>
          </p:cNvCxnSpPr>
          <p:nvPr/>
        </p:nvCxnSpPr>
        <p:spPr>
          <a:xfrm flipV="1">
            <a:off x="7451725" y="755650"/>
            <a:ext cx="835025" cy="4786313"/>
          </a:xfrm>
          <a:prstGeom prst="bentConnector3">
            <a:avLst>
              <a:gd name="adj1" fmla="val 12740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27 Forma"/>
          <p:cNvCxnSpPr>
            <a:stCxn id="7" idx="2"/>
            <a:endCxn id="11" idx="3"/>
          </p:cNvCxnSpPr>
          <p:nvPr/>
        </p:nvCxnSpPr>
        <p:spPr>
          <a:xfrm rot="5400000" flipH="1" flipV="1">
            <a:off x="4748213" y="3984625"/>
            <a:ext cx="3186112" cy="300038"/>
          </a:xfrm>
          <a:prstGeom prst="bentConnector4">
            <a:avLst>
              <a:gd name="adj1" fmla="val -7177"/>
              <a:gd name="adj2" fmla="val 49660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8" idx="1"/>
            <a:endCxn id="10" idx="3"/>
          </p:cNvCxnSpPr>
          <p:nvPr/>
        </p:nvCxnSpPr>
        <p:spPr>
          <a:xfrm rot="10800000">
            <a:off x="3675063" y="1755775"/>
            <a:ext cx="896937" cy="200025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stCxn id="10" idx="0"/>
            <a:endCxn id="11" idx="0"/>
          </p:cNvCxnSpPr>
          <p:nvPr/>
        </p:nvCxnSpPr>
        <p:spPr>
          <a:xfrm rot="16200000" flipH="1">
            <a:off x="3613150" y="582613"/>
            <a:ext cx="785813" cy="2763837"/>
          </a:xfrm>
          <a:prstGeom prst="bentConnector3">
            <a:avLst>
              <a:gd name="adj1" fmla="val -2909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34 Conector angular"/>
          <p:cNvCxnSpPr>
            <a:stCxn id="10" idx="1"/>
            <a:endCxn id="12" idx="1"/>
          </p:cNvCxnSpPr>
          <p:nvPr/>
        </p:nvCxnSpPr>
        <p:spPr>
          <a:xfrm rot="10800000" flipH="1">
            <a:off x="1571625" y="755650"/>
            <a:ext cx="3357563" cy="1000125"/>
          </a:xfrm>
          <a:prstGeom prst="bentConnector3">
            <a:avLst>
              <a:gd name="adj1" fmla="val -680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9" idx="0"/>
            <a:endCxn id="10" idx="2"/>
          </p:cNvCxnSpPr>
          <p:nvPr/>
        </p:nvCxnSpPr>
        <p:spPr>
          <a:xfrm rot="5400000" flipH="1" flipV="1">
            <a:off x="1904206" y="1923257"/>
            <a:ext cx="701675" cy="73818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4" b="3055"/>
          <a:stretch>
            <a:fillRect/>
          </a:stretch>
        </p:blipFill>
        <p:spPr bwMode="auto">
          <a:xfrm>
            <a:off x="3776663" y="285750"/>
            <a:ext cx="4724400" cy="61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8" t="43439" r="29492" b="15312"/>
          <a:stretch>
            <a:fillRect/>
          </a:stretch>
        </p:blipFill>
        <p:spPr bwMode="auto">
          <a:xfrm>
            <a:off x="214313" y="4429125"/>
            <a:ext cx="3286125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214282" y="285728"/>
            <a:ext cx="3286148" cy="39703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En el 2004, </a:t>
            </a:r>
            <a:r>
              <a:rPr lang="es-MX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cinco de las 21 Comunas de esta ciudad, concentraron el 36% de los homicidios</a:t>
            </a:r>
            <a:r>
              <a:rPr lang="es-MX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, cuatro de las cuales están ubicadas en la zona oriental de la cuidad (Comunas 13, 14, 15 y 16). </a:t>
            </a:r>
            <a:r>
              <a:rPr lang="es-MX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La Comuna que presentó el mayor número de homicidios fue la 13 </a:t>
            </a:r>
            <a:r>
              <a:rPr lang="es-MX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con 198 casos, los cuales estaban dispersos en el </a:t>
            </a:r>
            <a:r>
              <a:rPr lang="es-MX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91% (20) de sus barios y sectores</a:t>
            </a:r>
            <a:r>
              <a:rPr lang="es-MX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. </a:t>
            </a:r>
            <a:endParaRPr lang="es-MX" dirty="0">
              <a:solidFill>
                <a:schemeClr val="bg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1" b="4366"/>
          <a:stretch>
            <a:fillRect/>
          </a:stretch>
        </p:blipFill>
        <p:spPr bwMode="auto">
          <a:xfrm>
            <a:off x="71438" y="71438"/>
            <a:ext cx="3400425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9" b="3479"/>
          <a:stretch>
            <a:fillRect/>
          </a:stretch>
        </p:blipFill>
        <p:spPr bwMode="auto">
          <a:xfrm>
            <a:off x="69850" y="1714500"/>
            <a:ext cx="3430588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4" b="6731"/>
          <a:stretch>
            <a:fillRect/>
          </a:stretch>
        </p:blipFill>
        <p:spPr bwMode="auto">
          <a:xfrm>
            <a:off x="3552825" y="31750"/>
            <a:ext cx="344805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4" b="5103"/>
          <a:stretch>
            <a:fillRect/>
          </a:stretch>
        </p:blipFill>
        <p:spPr bwMode="auto">
          <a:xfrm>
            <a:off x="3571875" y="2928938"/>
            <a:ext cx="2928938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3" b="4918"/>
          <a:stretch>
            <a:fillRect/>
          </a:stretch>
        </p:blipFill>
        <p:spPr bwMode="auto">
          <a:xfrm>
            <a:off x="6572250" y="2957513"/>
            <a:ext cx="3235325" cy="390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6" b="3583"/>
          <a:stretch>
            <a:fillRect/>
          </a:stretch>
        </p:blipFill>
        <p:spPr bwMode="auto">
          <a:xfrm>
            <a:off x="285750" y="4538663"/>
            <a:ext cx="3214688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b="3075"/>
          <a:stretch>
            <a:fillRect/>
          </a:stretch>
        </p:blipFill>
        <p:spPr bwMode="auto">
          <a:xfrm>
            <a:off x="7129463" y="-1500188"/>
            <a:ext cx="3300412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/>
          </a:p>
        </p:txBody>
      </p:sp>
      <p:grpSp>
        <p:nvGrpSpPr>
          <p:cNvPr id="11" name="10 Grupo"/>
          <p:cNvGrpSpPr>
            <a:grpSpLocks/>
          </p:cNvGrpSpPr>
          <p:nvPr/>
        </p:nvGrpSpPr>
        <p:grpSpPr bwMode="auto">
          <a:xfrm>
            <a:off x="285750" y="1925638"/>
            <a:ext cx="4643438" cy="2643187"/>
            <a:chOff x="285752" y="1925413"/>
            <a:chExt cx="4643438" cy="2643206"/>
          </a:xfrm>
        </p:grpSpPr>
        <p:sp>
          <p:nvSpPr>
            <p:cNvPr id="29706" name="1 Rectángulo"/>
            <p:cNvSpPr>
              <a:spLocks noChangeArrowheads="1"/>
            </p:cNvSpPr>
            <p:nvPr/>
          </p:nvSpPr>
          <p:spPr bwMode="auto">
            <a:xfrm>
              <a:off x="1571636" y="1925413"/>
              <a:ext cx="165622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s-MX" altLang="en-US" sz="2800">
                  <a:solidFill>
                    <a:srgbClr val="99FF33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Medellín</a:t>
              </a:r>
            </a:p>
          </p:txBody>
        </p:sp>
        <p:sp>
          <p:nvSpPr>
            <p:cNvPr id="29707" name="2 Rectángulo"/>
            <p:cNvSpPr>
              <a:spLocks noChangeArrowheads="1"/>
            </p:cNvSpPr>
            <p:nvPr/>
          </p:nvSpPr>
          <p:spPr bwMode="auto">
            <a:xfrm>
              <a:off x="357190" y="2516398"/>
              <a:ext cx="45720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s-MX" altLang="en-US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Según los datos de la Policía Nacional se pasó de 871 a 1.432 homicidios, lo que representa un </a:t>
              </a:r>
              <a:r>
                <a:rPr lang="es-MX" altLang="en-US" b="1">
                  <a:solidFill>
                    <a:srgbClr val="FF000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aumento del 64%. </a:t>
              </a:r>
            </a:p>
          </p:txBody>
        </p:sp>
        <p:sp>
          <p:nvSpPr>
            <p:cNvPr id="29708" name="3 Rectángulo"/>
            <p:cNvSpPr>
              <a:spLocks noChangeArrowheads="1"/>
            </p:cNvSpPr>
            <p:nvPr/>
          </p:nvSpPr>
          <p:spPr bwMode="auto">
            <a:xfrm>
              <a:off x="285752" y="3368290"/>
              <a:ext cx="457200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s-MX" altLang="en-US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para Medicina Legal, el alza es aún más alarmante: de 1.044 en 2009, la ciudad habría pasado a 2.178 asesinatos, para un </a:t>
              </a:r>
              <a:r>
                <a:rPr lang="es-MX" altLang="en-US" b="1">
                  <a:solidFill>
                    <a:srgbClr val="FF000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aumento del 133%. </a:t>
              </a:r>
            </a:p>
          </p:txBody>
        </p:sp>
      </p:grpSp>
      <p:grpSp>
        <p:nvGrpSpPr>
          <p:cNvPr id="12" name="11 Grupo"/>
          <p:cNvGrpSpPr>
            <a:grpSpLocks/>
          </p:cNvGrpSpPr>
          <p:nvPr/>
        </p:nvGrpSpPr>
        <p:grpSpPr bwMode="auto">
          <a:xfrm>
            <a:off x="2714625" y="5283200"/>
            <a:ext cx="5429250" cy="922338"/>
            <a:chOff x="2714612" y="5282999"/>
            <a:chExt cx="5429288" cy="923330"/>
          </a:xfrm>
        </p:grpSpPr>
        <p:sp>
          <p:nvSpPr>
            <p:cNvPr id="29704" name="4 Rectángulo"/>
            <p:cNvSpPr>
              <a:spLocks noChangeArrowheads="1"/>
            </p:cNvSpPr>
            <p:nvPr/>
          </p:nvSpPr>
          <p:spPr bwMode="auto">
            <a:xfrm>
              <a:off x="2714612" y="5572140"/>
              <a:ext cx="84029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s-MX" altLang="en-US" sz="2800">
                  <a:solidFill>
                    <a:srgbClr val="99FF33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Cali</a:t>
              </a:r>
            </a:p>
          </p:txBody>
        </p:sp>
        <p:sp>
          <p:nvSpPr>
            <p:cNvPr id="29705" name="5 Rectángulo"/>
            <p:cNvSpPr>
              <a:spLocks noChangeArrowheads="1"/>
            </p:cNvSpPr>
            <p:nvPr/>
          </p:nvSpPr>
          <p:spPr bwMode="auto">
            <a:xfrm>
              <a:off x="3571900" y="5282999"/>
              <a:ext cx="45720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s-MX" altLang="en-US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Según la Policía Nacional </a:t>
              </a:r>
              <a:r>
                <a:rPr lang="es-MX" altLang="en-US" b="1">
                  <a:solidFill>
                    <a:srgbClr val="FF000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el alza fue del 17%</a:t>
              </a:r>
              <a:r>
                <a:rPr lang="es-MX" altLang="en-US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, pasando de 1.384 en 2008 a 1.615 en 2009. </a:t>
              </a:r>
            </a:p>
          </p:txBody>
        </p:sp>
      </p:grpSp>
      <p:grpSp>
        <p:nvGrpSpPr>
          <p:cNvPr id="10" name="9 Grupo"/>
          <p:cNvGrpSpPr>
            <a:grpSpLocks/>
          </p:cNvGrpSpPr>
          <p:nvPr/>
        </p:nvGrpSpPr>
        <p:grpSpPr bwMode="auto">
          <a:xfrm>
            <a:off x="4357688" y="371475"/>
            <a:ext cx="4572000" cy="1628775"/>
            <a:chOff x="4357686" y="371283"/>
            <a:chExt cx="4572000" cy="1628957"/>
          </a:xfrm>
        </p:grpSpPr>
        <p:sp>
          <p:nvSpPr>
            <p:cNvPr id="29702" name="6 Rectángulo"/>
            <p:cNvSpPr>
              <a:spLocks noChangeArrowheads="1"/>
            </p:cNvSpPr>
            <p:nvPr/>
          </p:nvSpPr>
          <p:spPr bwMode="auto">
            <a:xfrm>
              <a:off x="5823478" y="371283"/>
              <a:ext cx="13917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s-MX" altLang="en-US" sz="2800">
                  <a:solidFill>
                    <a:srgbClr val="99FF33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Bogotá</a:t>
              </a:r>
            </a:p>
          </p:txBody>
        </p:sp>
        <p:sp>
          <p:nvSpPr>
            <p:cNvPr id="29703" name="7 Rectángulo"/>
            <p:cNvSpPr>
              <a:spLocks noChangeArrowheads="1"/>
            </p:cNvSpPr>
            <p:nvPr/>
          </p:nvSpPr>
          <p:spPr bwMode="auto">
            <a:xfrm>
              <a:off x="4357686" y="799911"/>
              <a:ext cx="457200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s-MX" altLang="en-US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de acuerdo a la información de Medicina Legal, se presentaron </a:t>
              </a:r>
              <a:r>
                <a:rPr lang="es-MX" altLang="en-US" b="1">
                  <a:solidFill>
                    <a:srgbClr val="FF000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162 homicidios más que en 2008</a:t>
              </a:r>
              <a:r>
                <a:rPr lang="es-MX" altLang="en-US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, llegando a 1.628 asesinatos. </a:t>
              </a:r>
            </a:p>
          </p:txBody>
        </p:sp>
      </p:grpSp>
      <p:sp>
        <p:nvSpPr>
          <p:cNvPr id="13" name="12 Rectángulo"/>
          <p:cNvSpPr/>
          <p:nvPr/>
        </p:nvSpPr>
        <p:spPr>
          <a:xfrm>
            <a:off x="4929188" y="3143250"/>
            <a:ext cx="2071687" cy="646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b="1" dirty="0">
                <a:solidFill>
                  <a:schemeClr val="tx1"/>
                </a:solidFill>
              </a:rPr>
              <a:t>350 “casas de vicio”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b="1" dirty="0">
                <a:solidFill>
                  <a:schemeClr val="tx1"/>
                </a:solidFill>
              </a:rPr>
              <a:t>US$5.250.000 </a:t>
            </a:r>
            <a:endParaRPr lang="es-MX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4" descr="http://mentescuriosas.es/wp-content/uploads/2010/01/redes-sociales-onetomarke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-71438"/>
            <a:ext cx="6215063" cy="699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3 CuadroTexto"/>
          <p:cNvSpPr txBox="1">
            <a:spLocks noChangeArrowheads="1"/>
          </p:cNvSpPr>
          <p:nvPr/>
        </p:nvSpPr>
        <p:spPr bwMode="auto">
          <a:xfrm>
            <a:off x="285750" y="928688"/>
            <a:ext cx="3041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MX" altLang="en-US" sz="2400" b="1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Conexión Orgánica</a:t>
            </a:r>
          </a:p>
        </p:txBody>
      </p:sp>
      <p:sp>
        <p:nvSpPr>
          <p:cNvPr id="30723" name="4 CuadroTexto"/>
          <p:cNvSpPr txBox="1">
            <a:spLocks noChangeArrowheads="1"/>
          </p:cNvSpPr>
          <p:nvPr/>
        </p:nvSpPr>
        <p:spPr bwMode="auto">
          <a:xfrm>
            <a:off x="5572125" y="6143625"/>
            <a:ext cx="3109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MX" altLang="en-US" sz="2400" b="1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Conexión Sistémica</a:t>
            </a:r>
          </a:p>
        </p:txBody>
      </p:sp>
      <p:sp>
        <p:nvSpPr>
          <p:cNvPr id="30724" name="5 CuadroTexto"/>
          <p:cNvSpPr txBox="1">
            <a:spLocks noChangeArrowheads="1"/>
          </p:cNvSpPr>
          <p:nvPr/>
        </p:nvSpPr>
        <p:spPr bwMode="auto">
          <a:xfrm>
            <a:off x="6319838" y="2571750"/>
            <a:ext cx="2689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MX" altLang="en-US" sz="2400" b="1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Conexión Virtual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4" descr="http://mentescuriosas.es/wp-content/uploads/2010/01/redes-sociales-onetomarke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-71438"/>
            <a:ext cx="6215063" cy="699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3 CuadroTexto"/>
          <p:cNvSpPr txBox="1">
            <a:spLocks noChangeArrowheads="1"/>
          </p:cNvSpPr>
          <p:nvPr/>
        </p:nvSpPr>
        <p:spPr bwMode="auto">
          <a:xfrm>
            <a:off x="285750" y="928688"/>
            <a:ext cx="3041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MX" altLang="en-US" sz="2400" b="1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Conexión Orgánica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31748" name="7 Rectángulo"/>
          <p:cNvSpPr>
            <a:spLocks noChangeArrowheads="1"/>
          </p:cNvSpPr>
          <p:nvPr/>
        </p:nvSpPr>
        <p:spPr bwMode="auto">
          <a:xfrm>
            <a:off x="4643438" y="1785938"/>
            <a:ext cx="4572000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MX" altLang="en-US" sz="200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La regulación interna del mercado, resultado de la emergencia de una estructura capaz de imponer control en un territorio y proveer seguridad dentro de sus fronteras: Su control sería tan suficiente y estable para imponer una regulación que permita reducir costos de las transacciones, facilitar los negocios y reducir la violencia.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285750" y="285750"/>
            <a:ext cx="86439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MX" altLang="en-US" sz="36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¿Cómo los podemos diferenciar?</a:t>
            </a:r>
          </a:p>
        </p:txBody>
      </p:sp>
      <p:pic>
        <p:nvPicPr>
          <p:cNvPr id="2050" name="Picture 2" descr="http://www.un.org/spanish/conferences/delintransnacional/titl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2428875"/>
            <a:ext cx="37909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071938" y="1714500"/>
            <a:ext cx="4929187" cy="369252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dirty="0">
                <a:latin typeface="Lucida Sans Unicode" pitchFamily="34" charset="0"/>
                <a:cs typeface="Lucida Sans Unicode" pitchFamily="34" charset="0"/>
              </a:rPr>
              <a:t>“Un </a:t>
            </a:r>
            <a:r>
              <a:rPr lang="es-CO" b="1" dirty="0">
                <a:solidFill>
                  <a:schemeClr val="accent2">
                    <a:lumMod val="75000"/>
                  </a:schemeClr>
                </a:solidFill>
                <a:latin typeface="Lucida Sans Unicode" pitchFamily="34" charset="0"/>
                <a:cs typeface="Lucida Sans Unicode" pitchFamily="34" charset="0"/>
              </a:rPr>
              <a:t>grupo estructurado </a:t>
            </a:r>
            <a:r>
              <a:rPr lang="es-CO" dirty="0">
                <a:latin typeface="Lucida Sans Unicode" pitchFamily="34" charset="0"/>
                <a:cs typeface="Lucida Sans Unicode" pitchFamily="34" charset="0"/>
              </a:rPr>
              <a:t>de </a:t>
            </a:r>
            <a:r>
              <a:rPr lang="es-CO" b="1" dirty="0">
                <a:solidFill>
                  <a:schemeClr val="accent2">
                    <a:lumMod val="75000"/>
                  </a:schemeClr>
                </a:solidFill>
                <a:latin typeface="Lucida Sans Unicode" pitchFamily="34" charset="0"/>
                <a:cs typeface="Lucida Sans Unicode" pitchFamily="34" charset="0"/>
              </a:rPr>
              <a:t>tres o más personas </a:t>
            </a:r>
            <a:r>
              <a:rPr lang="es-CO" dirty="0">
                <a:latin typeface="Lucida Sans Unicode" pitchFamily="34" charset="0"/>
                <a:cs typeface="Lucida Sans Unicode" pitchFamily="34" charset="0"/>
              </a:rPr>
              <a:t>que exista </a:t>
            </a:r>
            <a:r>
              <a:rPr lang="es-CO" b="1" dirty="0">
                <a:solidFill>
                  <a:schemeClr val="accent2">
                    <a:lumMod val="75000"/>
                  </a:schemeClr>
                </a:solidFill>
                <a:latin typeface="Lucida Sans Unicode" pitchFamily="34" charset="0"/>
                <a:cs typeface="Lucida Sans Unicode" pitchFamily="34" charset="0"/>
              </a:rPr>
              <a:t>durante cierto tiempo </a:t>
            </a:r>
            <a:r>
              <a:rPr lang="es-CO" dirty="0">
                <a:latin typeface="Lucida Sans Unicode" pitchFamily="34" charset="0"/>
                <a:cs typeface="Lucida Sans Unicode" pitchFamily="34" charset="0"/>
              </a:rPr>
              <a:t>y que actúe concertadamente </a:t>
            </a:r>
            <a:r>
              <a:rPr lang="es-CO" b="1" dirty="0">
                <a:solidFill>
                  <a:schemeClr val="accent2">
                    <a:lumMod val="75000"/>
                  </a:schemeClr>
                </a:solidFill>
                <a:latin typeface="Lucida Sans Unicode" pitchFamily="34" charset="0"/>
                <a:cs typeface="Lucida Sans Unicode" pitchFamily="34" charset="0"/>
              </a:rPr>
              <a:t>con el propósito de cometer uno o más delitos graves o delitos </a:t>
            </a:r>
            <a:r>
              <a:rPr lang="es-CO" dirty="0">
                <a:latin typeface="Lucida Sans Unicode" pitchFamily="34" charset="0"/>
                <a:cs typeface="Lucida Sans Unicode" pitchFamily="34" charset="0"/>
              </a:rPr>
              <a:t>tipificados con arreglo a la presente Convención con miras a obtener, directa o indirectamente, un </a:t>
            </a:r>
            <a:r>
              <a:rPr lang="es-CO" b="1" dirty="0">
                <a:solidFill>
                  <a:schemeClr val="accent2">
                    <a:lumMod val="75000"/>
                  </a:schemeClr>
                </a:solidFill>
                <a:latin typeface="Lucida Sans Unicode" pitchFamily="34" charset="0"/>
                <a:cs typeface="Lucida Sans Unicode" pitchFamily="34" charset="0"/>
              </a:rPr>
              <a:t>beneficio económico u otro beneficio de orden material</a:t>
            </a:r>
            <a:r>
              <a:rPr lang="es-CO" dirty="0">
                <a:latin typeface="Lucida Sans Unicode" pitchFamily="34" charset="0"/>
                <a:cs typeface="Lucida Sans Unicode" pitchFamily="34" charset="0"/>
              </a:rPr>
              <a:t>”. Por delito grave se entiende “…la conducta que constituya un delito punible con una privación de libertad máxima de al menos cuatro años o con una pena más grave”.</a:t>
            </a:r>
            <a:endParaRPr lang="es-MX" dirty="0"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4" descr="http://mentescuriosas.es/wp-content/uploads/2010/01/redes-sociales-onetomarke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-71438"/>
            <a:ext cx="6215063" cy="699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4 CuadroTexto"/>
          <p:cNvSpPr txBox="1">
            <a:spLocks noChangeArrowheads="1"/>
          </p:cNvSpPr>
          <p:nvPr/>
        </p:nvSpPr>
        <p:spPr bwMode="auto">
          <a:xfrm>
            <a:off x="5572125" y="6143625"/>
            <a:ext cx="3109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MX" altLang="en-US" sz="2400" b="1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Conexión Sistémica</a:t>
            </a:r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9" name="8 Rectángulo redondeado"/>
          <p:cNvSpPr/>
          <p:nvPr/>
        </p:nvSpPr>
        <p:spPr>
          <a:xfrm>
            <a:off x="0" y="785813"/>
            <a:ext cx="4500563" cy="32146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928688"/>
            <a:ext cx="4157662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10 Conector recto de flecha"/>
          <p:cNvCxnSpPr/>
          <p:nvPr/>
        </p:nvCxnSpPr>
        <p:spPr>
          <a:xfrm rot="16200000" flipV="1">
            <a:off x="928688" y="2500313"/>
            <a:ext cx="500062" cy="214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428750" y="1571625"/>
            <a:ext cx="428625" cy="285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2428875" y="1571625"/>
            <a:ext cx="428625" cy="3571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rot="5400000">
            <a:off x="2857500" y="2500313"/>
            <a:ext cx="428625" cy="285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rot="10800000">
            <a:off x="2000250" y="3143250"/>
            <a:ext cx="500063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779" name="20 Rectángulo"/>
          <p:cNvSpPr>
            <a:spLocks noChangeArrowheads="1"/>
          </p:cNvSpPr>
          <p:nvPr/>
        </p:nvSpPr>
        <p:spPr bwMode="auto">
          <a:xfrm>
            <a:off x="214313" y="4357688"/>
            <a:ext cx="41433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MX" altLang="en-US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Persiguen el mismo objetivo: el mantenimiento de un entorno de ilegalidad, respaldado por el uso de la violencia (lo que también podríamos llamar el sistema ilegal).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4" descr="http://mentescuriosas.es/wp-content/uploads/2010/01/redes-sociales-onetomarke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-71438"/>
            <a:ext cx="6215063" cy="699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5 CuadroTexto"/>
          <p:cNvSpPr txBox="1">
            <a:spLocks noChangeArrowheads="1"/>
          </p:cNvSpPr>
          <p:nvPr/>
        </p:nvSpPr>
        <p:spPr bwMode="auto">
          <a:xfrm>
            <a:off x="6319838" y="2571750"/>
            <a:ext cx="2689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MX" altLang="en-US" sz="2400" b="1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Conexión Virtual</a:t>
            </a:r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33796" name="8 CuadroTexto"/>
          <p:cNvSpPr txBox="1">
            <a:spLocks noChangeArrowheads="1"/>
          </p:cNvSpPr>
          <p:nvPr/>
        </p:nvSpPr>
        <p:spPr bwMode="auto">
          <a:xfrm>
            <a:off x="214313" y="958850"/>
            <a:ext cx="414337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MX" altLang="en-US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Encontramos dos tipos de conexiones virtuales: las franquicias y los </a:t>
            </a:r>
            <a:r>
              <a:rPr lang="es-MX" altLang="en-US" i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free-riders</a:t>
            </a:r>
            <a:r>
              <a:rPr lang="es-MX" altLang="en-US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 Tal como hacen Starbucks, McDonald’s o Burger King, el crimen organizado ofrece  concesiones o acuerdos mediante los cuales otorga a una facción o a un individuo el derecho de hacer negocios usando su marca. De esta manera, las estructuras criminales pueden difundir su </a:t>
            </a:r>
            <a:r>
              <a:rPr lang="es-MX" altLang="en-US" i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know how</a:t>
            </a:r>
            <a:r>
              <a:rPr lang="es-MX" altLang="en-US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y ampliar su presencia territorial, así como su número de contactos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/>
          </a:p>
        </p:txBody>
      </p:sp>
      <p:pic>
        <p:nvPicPr>
          <p:cNvPr id="4100" name="Picture 4" descr="http://basenorte.com/wp-content/uploads/2009/01/y-la-luch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1428736"/>
            <a:ext cx="3071834" cy="4063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4819" name="6 CuadroTexto"/>
          <p:cNvSpPr txBox="1">
            <a:spLocks noChangeArrowheads="1"/>
          </p:cNvSpPr>
          <p:nvPr/>
        </p:nvSpPr>
        <p:spPr bwMode="auto">
          <a:xfrm>
            <a:off x="214313" y="323850"/>
            <a:ext cx="3500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MX" altLang="en-US" sz="24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¿Cuál es el impacto?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-32" y="0"/>
            <a:ext cx="4572000" cy="17144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b="1" dirty="0">
                <a:latin typeface="Lucida Sans Unicode" pitchFamily="34" charset="0"/>
                <a:cs typeface="Lucida Sans Unicode" pitchFamily="34" charset="0"/>
              </a:rPr>
              <a:t>El crecimiento urbano, con la expansión de zonas de informalidad, pobreza y marginalidad. </a:t>
            </a:r>
            <a:endParaRPr lang="es-MX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3584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668713"/>
            <a:ext cx="8704262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4 Rectángulo"/>
          <p:cNvSpPr>
            <a:spLocks noChangeArrowheads="1"/>
          </p:cNvSpPr>
          <p:nvPr/>
        </p:nvSpPr>
        <p:spPr bwMode="auto">
          <a:xfrm>
            <a:off x="2619375" y="3244850"/>
            <a:ext cx="3905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MX" altLang="en-US" b="1"/>
              <a:t>% Población que vive en zonas urbanas</a:t>
            </a:r>
            <a:endParaRPr lang="es-MX" altLang="en-US"/>
          </a:p>
        </p:txBody>
      </p:sp>
      <p:sp>
        <p:nvSpPr>
          <p:cNvPr id="35846" name="5 Rectángulo"/>
          <p:cNvSpPr>
            <a:spLocks noChangeArrowheads="1"/>
          </p:cNvSpPr>
          <p:nvPr/>
        </p:nvSpPr>
        <p:spPr bwMode="auto">
          <a:xfrm>
            <a:off x="4857750" y="406400"/>
            <a:ext cx="40719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MX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En Latinoamérica mientras que en 1990, el 63% de las personas vivían en las ciudades, este porcentaje llegará hasta casi el 80% en 2030. En el 2020, siete países superarán esta cifra: México, Panamá, Uruguay, Chile, Argentina y Venezuela. </a:t>
            </a:r>
          </a:p>
        </p:txBody>
      </p:sp>
      <p:sp>
        <p:nvSpPr>
          <p:cNvPr id="35847" name="6 Rectángulo"/>
          <p:cNvSpPr>
            <a:spLocks noChangeArrowheads="1"/>
          </p:cNvSpPr>
          <p:nvPr/>
        </p:nvSpPr>
        <p:spPr bwMode="auto">
          <a:xfrm>
            <a:off x="0" y="1928813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MX" altLang="en-US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uno de cada tres habitantes urbanos no cuenta con ingresos suficientes para cubrir sus necesidades básicas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2 CuadroTexto"/>
          <p:cNvSpPr txBox="1">
            <a:spLocks noChangeArrowheads="1"/>
          </p:cNvSpPr>
          <p:nvPr/>
        </p:nvSpPr>
        <p:spPr bwMode="auto">
          <a:xfrm>
            <a:off x="2714625" y="28575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MX" altLang="en-US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¿Cuál es el impacto?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0" y="1714500"/>
            <a:ext cx="4572000" cy="1714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b="1" dirty="0">
                <a:latin typeface="Lucida Sans Unicode" pitchFamily="34" charset="0"/>
                <a:cs typeface="Lucida Sans Unicode" pitchFamily="34" charset="0"/>
              </a:rPr>
              <a:t>La expansión del narcotráfico. </a:t>
            </a:r>
            <a:endParaRPr lang="es-MX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6867" name="10 Rectángulo"/>
          <p:cNvSpPr>
            <a:spLocks noChangeArrowheads="1"/>
          </p:cNvSpPr>
          <p:nvPr/>
        </p:nvSpPr>
        <p:spPr bwMode="auto">
          <a:xfrm>
            <a:off x="357188" y="3500438"/>
            <a:ext cx="85725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AutoNum type="alphaLcParenR"/>
            </a:pPr>
            <a:r>
              <a:rPr lang="es-MX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El involucramiento de estructuras criminales – comunes y organizadas – en el negocio del tráfico de drogas; </a:t>
            </a:r>
          </a:p>
          <a:p>
            <a:pPr>
              <a:buFontTx/>
              <a:buAutoNum type="alphaLcParenR"/>
            </a:pPr>
            <a:r>
              <a:rPr lang="es-MX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El aumento del flujo de estupefacientes en los países de América Latina;</a:t>
            </a:r>
          </a:p>
          <a:p>
            <a:pPr>
              <a:buFontTx/>
              <a:buAutoNum type="alphaLcParenR"/>
            </a:pPr>
            <a:r>
              <a:rPr lang="es-MX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La formación de mercados de consumidores locales que tienen a las ciudades como su principal zona de asentamiento; </a:t>
            </a:r>
          </a:p>
          <a:p>
            <a:pPr>
              <a:buFontTx/>
              <a:buAutoNum type="alphaLcParenR"/>
            </a:pPr>
            <a:r>
              <a:rPr lang="es-MX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La influencia de las estructuras de narcotraficantes más allá de sus territorios (especialmente mexicanos y colombianos, y en una menor medida brasileros y peruanos); </a:t>
            </a:r>
          </a:p>
          <a:p>
            <a:pPr>
              <a:buFontTx/>
              <a:buAutoNum type="alphaLcParenR"/>
            </a:pPr>
            <a:r>
              <a:rPr lang="es-MX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El requerimiento de una mayor mano de obra para ofrecer seguridad a las rutas y trasportar la mercancía ilegal;</a:t>
            </a:r>
          </a:p>
          <a:p>
            <a:pPr>
              <a:buFontTx/>
              <a:buAutoNum type="alphaLcParenR"/>
            </a:pPr>
            <a:r>
              <a:rPr lang="es-MX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esarrollos incipientes (en comparación a los registrados en la zona Andina) de organizaciones locales de producción.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2 CuadroTexto"/>
          <p:cNvSpPr txBox="1">
            <a:spLocks noChangeArrowheads="1"/>
          </p:cNvSpPr>
          <p:nvPr/>
        </p:nvSpPr>
        <p:spPr bwMode="auto">
          <a:xfrm>
            <a:off x="2714625" y="28575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MX" altLang="en-US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¿Cuál es el impacto?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-32" y="0"/>
            <a:ext cx="4572000" cy="17144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b="1" dirty="0">
                <a:latin typeface="Lucida Sans Unicode" pitchFamily="34" charset="0"/>
                <a:cs typeface="Lucida Sans Unicode" pitchFamily="34" charset="0"/>
              </a:rPr>
              <a:t>El crecimiento urbano, con la expansión de zonas de informalidad, pobreza y marginalidad. </a:t>
            </a:r>
            <a:endParaRPr lang="es-MX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0" y="1714500"/>
            <a:ext cx="4572000" cy="1714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b="1" dirty="0">
                <a:latin typeface="Lucida Sans Unicode" pitchFamily="34" charset="0"/>
                <a:cs typeface="Lucida Sans Unicode" pitchFamily="34" charset="0"/>
              </a:rPr>
              <a:t>La expansión del narcotráfico. </a:t>
            </a:r>
            <a:endParaRPr lang="es-MX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-32" y="3429000"/>
            <a:ext cx="4572000" cy="17145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b="1" dirty="0">
                <a:latin typeface="Lucida Sans Unicode" pitchFamily="34" charset="0"/>
                <a:cs typeface="Lucida Sans Unicode" pitchFamily="34" charset="0"/>
              </a:rPr>
              <a:t>El crecimiento de los mercados locales de mercancías y servicios ilegales, y su relación con la economía global. </a:t>
            </a:r>
            <a:endParaRPr lang="es-MX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0" y="5143500"/>
            <a:ext cx="4572000" cy="1714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b="1" dirty="0">
                <a:latin typeface="Lucida Sans Unicode" pitchFamily="34" charset="0"/>
                <a:cs typeface="Lucida Sans Unicode" pitchFamily="34" charset="0"/>
              </a:rPr>
              <a:t>La legalización de las drogas. </a:t>
            </a:r>
            <a:endParaRPr lang="es-MX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4572000" y="0"/>
            <a:ext cx="4572000" cy="1714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b="1" dirty="0">
                <a:latin typeface="Lucida Sans Unicode" pitchFamily="34" charset="0"/>
                <a:cs typeface="Lucida Sans Unicode" pitchFamily="34" charset="0"/>
              </a:rPr>
              <a:t>La</a:t>
            </a:r>
            <a:r>
              <a:rPr lang="es-MX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s-MX" b="1" dirty="0">
                <a:latin typeface="Lucida Sans Unicode" pitchFamily="34" charset="0"/>
                <a:cs typeface="Lucida Sans Unicode" pitchFamily="34" charset="0"/>
              </a:rPr>
              <a:t>Renovación acelerada de las estructuras criminales y la emergencia de liderazgos jóvenes, sin experiencia y con una expectativa de vida corta. </a:t>
            </a:r>
            <a:endParaRPr lang="es-MX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572000" y="1714488"/>
            <a:ext cx="4572000" cy="17144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b="1" dirty="0">
                <a:latin typeface="Lucida Sans Unicode" pitchFamily="34" charset="0"/>
                <a:cs typeface="Lucida Sans Unicode" pitchFamily="34" charset="0"/>
              </a:rPr>
              <a:t>La privatización de la seguridad. </a:t>
            </a:r>
            <a:endParaRPr lang="es-MX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4572000" y="3429000"/>
            <a:ext cx="4572000" cy="1714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b="1" dirty="0">
                <a:latin typeface="Lucida Sans Unicode" pitchFamily="34" charset="0"/>
                <a:cs typeface="Lucida Sans Unicode" pitchFamily="34" charset="0"/>
              </a:rPr>
              <a:t>La corrupción policial y de las fuerzas de seguridad. </a:t>
            </a:r>
            <a:endParaRPr lang="es-MX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572000" y="5143536"/>
            <a:ext cx="4572000" cy="17144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b="1" dirty="0">
                <a:latin typeface="Lucida Sans Unicode" pitchFamily="34" charset="0"/>
                <a:cs typeface="Lucida Sans Unicode" pitchFamily="34" charset="0"/>
              </a:rPr>
              <a:t>Los sistemas penitenciarios y su papel en la propagación del crimen. </a:t>
            </a:r>
            <a:endParaRPr lang="es-MX" dirty="0"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4857750" y="1214438"/>
            <a:ext cx="1500188" cy="14287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>
                <a:latin typeface="Lucida Sans Unicode" pitchFamily="34" charset="0"/>
                <a:cs typeface="Lucida Sans Unicode" pitchFamily="34" charset="0"/>
              </a:rPr>
              <a:t>Crimen Común</a:t>
            </a:r>
            <a:endParaRPr lang="es-MX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3143250" y="1071563"/>
            <a:ext cx="1928813" cy="17145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400" dirty="0">
                <a:latin typeface="Lucida Sans Unicode" pitchFamily="34" charset="0"/>
                <a:cs typeface="Lucida Sans Unicode" pitchFamily="34" charset="0"/>
              </a:rPr>
              <a:t>Crimen Organizado</a:t>
            </a:r>
            <a:endParaRPr lang="es-MX" sz="14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43000" y="5935663"/>
            <a:ext cx="7215188" cy="7080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latin typeface="Lucida Sans Unicode" pitchFamily="34" charset="0"/>
                <a:cs typeface="Lucida Sans Unicode" pitchFamily="34" charset="0"/>
              </a:rPr>
              <a:t>SINDROME DE LA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latin typeface="Lucida Sans Unicode" pitchFamily="34" charset="0"/>
                <a:cs typeface="Lucida Sans Unicode" pitchFamily="34" charset="0"/>
              </a:rPr>
              <a:t>INSEGURIDAD ESQUIZOFRENICA</a:t>
            </a:r>
            <a:endParaRPr lang="es-MX" sz="2000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19458" name="Picture 2" descr="http://vueltaporeluniverso.files.wordpress.com/2009/10/facebook-poder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r="23637"/>
          <a:stretch>
            <a:fillRect/>
          </a:stretch>
        </p:blipFill>
        <p:spPr bwMode="auto">
          <a:xfrm>
            <a:off x="4786314" y="2928934"/>
            <a:ext cx="2201583" cy="1729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460" name="Picture 4" descr="http://tritio.files.wordpress.com/2009/02/el-padrino_thumb5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643174" y="2928934"/>
            <a:ext cx="1151274" cy="1714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10 Flecha derecha"/>
          <p:cNvSpPr/>
          <p:nvPr/>
        </p:nvSpPr>
        <p:spPr>
          <a:xfrm>
            <a:off x="4000496" y="3571876"/>
            <a:ext cx="714380" cy="71438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10" name="9 Rectángulo redondeado"/>
          <p:cNvSpPr/>
          <p:nvPr/>
        </p:nvSpPr>
        <p:spPr>
          <a:xfrm>
            <a:off x="2143125" y="857250"/>
            <a:ext cx="5214938" cy="421481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12" name="11 Rectángulo"/>
          <p:cNvSpPr/>
          <p:nvPr/>
        </p:nvSpPr>
        <p:spPr>
          <a:xfrm>
            <a:off x="2357438" y="142875"/>
            <a:ext cx="4572000" cy="646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>
                <a:latin typeface="Lucida Sans Unicode" pitchFamily="34" charset="0"/>
                <a:cs typeface="Lucida Sans Unicode" pitchFamily="34" charset="0"/>
              </a:rPr>
              <a:t>Fuerzas policiales que se involucran en actividades ilegales </a:t>
            </a:r>
            <a:endParaRPr lang="es-MX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14313" y="5143500"/>
            <a:ext cx="8715375" cy="646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>
                <a:latin typeface="Lucida Sans Unicode" pitchFamily="34" charset="0"/>
                <a:cs typeface="Lucida Sans Unicode" pitchFamily="34" charset="0"/>
              </a:rPr>
              <a:t>estructuras de seguridad privada “anti-crimen”, que terminan reproduciendo las mismas prácticas que supuestamente combaten.</a:t>
            </a:r>
            <a:endParaRPr lang="es-MX" dirty="0"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15362" name="3 Rectángulo"/>
          <p:cNvSpPr>
            <a:spLocks noChangeArrowheads="1"/>
          </p:cNvSpPr>
          <p:nvPr/>
        </p:nvSpPr>
        <p:spPr bwMode="auto">
          <a:xfrm>
            <a:off x="3286125" y="1714500"/>
            <a:ext cx="5214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s-CO" altLang="en-US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“‘Crimen organizado’ puede ser desde un grupo importante de mafiosos italianos hasta una camarilla de tres ladrones con un negocio de limpiacristales en el que uno se dedica a escoger posibles objetivos, otro a robar en los domicilios bajo amenazas y el tercero que actúa como blanqueador de capitales, y que además demandan a todos los periódicos que sugieren que su negocio es de dudosa reputación”</a:t>
            </a:r>
          </a:p>
          <a:p>
            <a:pPr algn="just"/>
            <a:endParaRPr lang="es-CO" altLang="en-US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r"/>
            <a:r>
              <a:rPr lang="es-CO" altLang="en-US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Michael Levi, 1998</a:t>
            </a:r>
            <a:endParaRPr lang="es-MX" altLang="en-US" b="1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026" name="Picture 2" descr="http://4.bp.blogspot.com/_CAe4xqG2hCU/SztgC-tXR2I/AAAAAAAAA60/VrTDH7AjHHc/s320/516CKVEBlyL._SS500_.jpg"/>
          <p:cNvPicPr>
            <a:picLocks noChangeAspect="1" noChangeArrowheads="1"/>
          </p:cNvPicPr>
          <p:nvPr/>
        </p:nvPicPr>
        <p:blipFill>
          <a:blip r:embed="rId2" cstate="print"/>
          <a:srcRect l="16406" r="15624"/>
          <a:stretch>
            <a:fillRect/>
          </a:stretch>
        </p:blipFill>
        <p:spPr bwMode="auto">
          <a:xfrm>
            <a:off x="714348" y="1785926"/>
            <a:ext cx="2071702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4643438" y="14288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CO" altLang="en-US" sz="2400" b="1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Dos criterios que (en teoría) permiten hacer una distinción (conceptual): </a:t>
            </a:r>
            <a:endParaRPr lang="es-MX" altLang="en-US" sz="2400" b="1">
              <a:solidFill>
                <a:schemeClr val="accent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285750" y="2000250"/>
            <a:ext cx="38576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CO" altLang="en-US" sz="24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 diferencia de la delincuencia común, el crimen organizado no sólo depreda; también suministra bienes y servicios ilegales (generación de valor añadido) en un mercado diverso</a:t>
            </a:r>
            <a:r>
              <a:rPr lang="es-CO" altLang="en-US" sz="240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 </a:t>
            </a:r>
            <a:endParaRPr lang="es-MX" altLang="en-US" sz="240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4857750" y="2108200"/>
            <a:ext cx="4000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es-CO" altLang="en-US" sz="2400" b="1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El Crimen Organizado cuenta con Capacidad de coacción y uso de la violencia contra quienes le retan (grupos criminales rivales o el Estado). </a:t>
            </a:r>
            <a:endParaRPr lang="es-MX" altLang="en-US" sz="2400">
              <a:solidFill>
                <a:schemeClr val="accent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16430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17410" name="5 Rectángulo"/>
          <p:cNvSpPr>
            <a:spLocks noChangeArrowheads="1"/>
          </p:cNvSpPr>
          <p:nvPr/>
        </p:nvSpPr>
        <p:spPr bwMode="auto">
          <a:xfrm>
            <a:off x="0" y="0"/>
            <a:ext cx="9144000" cy="15700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CO" altLang="en-US" sz="24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 diferencia de la delincuencia común, el crimen organizado no sólo depreda; también suministra bienes y servicios ilegales (generación de valor añadido) en un mercado diverso</a:t>
            </a:r>
            <a:r>
              <a:rPr lang="es-CO" altLang="en-US" sz="240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 </a:t>
            </a:r>
            <a:endParaRPr lang="es-MX" altLang="en-US" sz="240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500313"/>
            <a:ext cx="8140700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2032000" y="1973263"/>
            <a:ext cx="4794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MX" altLang="en-US" b="1">
                <a:solidFill>
                  <a:srgbClr val="000000"/>
                </a:solidFill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Flujo Estimado de Mercados Ilícitos 2008</a:t>
            </a:r>
            <a:endParaRPr lang="es-MX" altLang="en-US">
              <a:latin typeface="Lucida Sans Unicode" panose="020B0602030504020204" pitchFamily="34" charset="0"/>
              <a:ea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4 Rectángulo"/>
          <p:cNvSpPr>
            <a:spLocks noChangeArrowheads="1"/>
          </p:cNvSpPr>
          <p:nvPr/>
        </p:nvSpPr>
        <p:spPr bwMode="auto">
          <a:xfrm>
            <a:off x="4643438" y="14288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CO" altLang="en-US" sz="2400" b="1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Dos criterios que (en teoría) permiten hacer una distinción (conceptual): </a:t>
            </a:r>
            <a:endParaRPr lang="es-MX" altLang="en-US" sz="2400" b="1">
              <a:solidFill>
                <a:schemeClr val="accent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8434" name="6 Rectángulo"/>
          <p:cNvSpPr>
            <a:spLocks noChangeArrowheads="1"/>
          </p:cNvSpPr>
          <p:nvPr/>
        </p:nvSpPr>
        <p:spPr bwMode="auto">
          <a:xfrm>
            <a:off x="4857750" y="2108200"/>
            <a:ext cx="4000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es-CO" altLang="en-US" sz="2400" b="1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El Crimen Organizado cuenta con Capacidad de coacción y uso de la violencia contra quienes le retan (grupos criminales rivales o el Estado). </a:t>
            </a:r>
            <a:endParaRPr lang="es-MX" altLang="en-US" sz="2400">
              <a:solidFill>
                <a:schemeClr val="accent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 rot="5400000">
            <a:off x="1143000" y="3429000"/>
            <a:ext cx="685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436" name="9 Rectángulo"/>
          <p:cNvSpPr>
            <a:spLocks noChangeArrowheads="1"/>
          </p:cNvSpPr>
          <p:nvPr/>
        </p:nvSpPr>
        <p:spPr bwMode="auto">
          <a:xfrm>
            <a:off x="71438" y="142875"/>
            <a:ext cx="42862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s-MX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América Latina concentra el 8% de la población mundial, se registra el </a:t>
            </a:r>
            <a:r>
              <a:rPr lang="es-MX" altLang="en-US" b="1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42% de todos los homicidios por arma de fuego</a:t>
            </a:r>
            <a:r>
              <a:rPr lang="es-MX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, el </a:t>
            </a:r>
            <a:r>
              <a:rPr lang="es-MX" altLang="en-US" b="1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66% de todos los secuestros del planeta </a:t>
            </a:r>
          </a:p>
        </p:txBody>
      </p:sp>
      <p:sp>
        <p:nvSpPr>
          <p:cNvPr id="18437" name="10 Rectángulo"/>
          <p:cNvSpPr>
            <a:spLocks noChangeArrowheads="1"/>
          </p:cNvSpPr>
          <p:nvPr/>
        </p:nvSpPr>
        <p:spPr bwMode="auto">
          <a:xfrm>
            <a:off x="214313" y="4335463"/>
            <a:ext cx="42862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s-MX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Los países de Iberoamérica tienen una tasa de homicidios de casi </a:t>
            </a:r>
            <a:r>
              <a:rPr lang="es-MX" altLang="en-US" b="1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26 casos por cada 100.000 habitantes, lo que triplica la media europea</a:t>
            </a:r>
            <a:r>
              <a:rPr lang="es-MX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, y, al contrario de en Europa, en América Latina los crímenes van en aumento y </a:t>
            </a:r>
            <a:r>
              <a:rPr lang="es-MX" altLang="en-US" b="1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 prevé que en 2030 la tasa alcance los 30 homicidios</a:t>
            </a:r>
            <a:r>
              <a:rPr lang="es-MX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</a:p>
        </p:txBody>
      </p:sp>
      <p:pic>
        <p:nvPicPr>
          <p:cNvPr id="20482" name="Picture 2" descr="http://laveraddominicana.files.wordpress.com/2008/06/homicidio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762137"/>
            <a:ext cx="3079740" cy="23098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1571625" y="2286000"/>
            <a:ext cx="2428875" cy="235743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>
                <a:latin typeface="Lucida Sans Unicode" pitchFamily="34" charset="0"/>
                <a:cs typeface="Lucida Sans Unicode" pitchFamily="34" charset="0"/>
              </a:rPr>
              <a:t>Crimen Común</a:t>
            </a:r>
            <a:endParaRPr lang="es-MX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5 Elipse"/>
          <p:cNvSpPr/>
          <p:nvPr/>
        </p:nvSpPr>
        <p:spPr>
          <a:xfrm>
            <a:off x="5286375" y="2286000"/>
            <a:ext cx="2428875" cy="235743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>
                <a:latin typeface="Lucida Sans Unicode" pitchFamily="34" charset="0"/>
                <a:cs typeface="Lucida Sans Unicode" pitchFamily="34" charset="0"/>
              </a:rPr>
              <a:t>Crimen Organizado</a:t>
            </a:r>
            <a:endParaRPr lang="es-MX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6 Flecha curvada hacia abajo"/>
          <p:cNvSpPr/>
          <p:nvPr/>
        </p:nvSpPr>
        <p:spPr>
          <a:xfrm>
            <a:off x="2786063" y="1285875"/>
            <a:ext cx="3071812" cy="857250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60" name="8 Rectángulo"/>
          <p:cNvSpPr>
            <a:spLocks noChangeArrowheads="1"/>
          </p:cNvSpPr>
          <p:nvPr/>
        </p:nvSpPr>
        <p:spPr bwMode="auto">
          <a:xfrm>
            <a:off x="1571625" y="857250"/>
            <a:ext cx="2071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CO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Se ha sofisticado</a:t>
            </a:r>
            <a:endParaRPr lang="es-MX" alt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214688" y="2214563"/>
            <a:ext cx="2428875" cy="23574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>
                <a:latin typeface="Lucida Sans Unicode" pitchFamily="34" charset="0"/>
                <a:cs typeface="Lucida Sans Unicode" pitchFamily="34" charset="0"/>
              </a:rPr>
              <a:t>Crimen Común</a:t>
            </a:r>
            <a:endParaRPr lang="es-MX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5 Elipse"/>
          <p:cNvSpPr/>
          <p:nvPr/>
        </p:nvSpPr>
        <p:spPr>
          <a:xfrm>
            <a:off x="5286375" y="2286000"/>
            <a:ext cx="2428875" cy="235743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>
                <a:latin typeface="Lucida Sans Unicode" pitchFamily="34" charset="0"/>
                <a:cs typeface="Lucida Sans Unicode" pitchFamily="34" charset="0"/>
              </a:rPr>
              <a:t>Crimen Organizado</a:t>
            </a:r>
            <a:endParaRPr lang="es-MX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6 Flecha curvada hacia abajo"/>
          <p:cNvSpPr/>
          <p:nvPr/>
        </p:nvSpPr>
        <p:spPr>
          <a:xfrm>
            <a:off x="2786063" y="1285875"/>
            <a:ext cx="3071812" cy="857250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484" name="8 Rectángulo"/>
          <p:cNvSpPr>
            <a:spLocks noChangeArrowheads="1"/>
          </p:cNvSpPr>
          <p:nvPr/>
        </p:nvSpPr>
        <p:spPr bwMode="auto">
          <a:xfrm>
            <a:off x="1571625" y="857250"/>
            <a:ext cx="2071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CO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Se ha sofisticado</a:t>
            </a:r>
            <a:endParaRPr lang="es-MX" alt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0485" name="10 Rectángulo"/>
          <p:cNvSpPr>
            <a:spLocks noChangeArrowheads="1"/>
          </p:cNvSpPr>
          <p:nvPr/>
        </p:nvSpPr>
        <p:spPr bwMode="auto">
          <a:xfrm>
            <a:off x="1214438" y="3857625"/>
            <a:ext cx="24288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CO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Los delincuentes pretenden llegar a integrarse a un grupo del crimen organizado</a:t>
            </a:r>
            <a:endParaRPr lang="es-MX" alt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lecha curvada hacia abajo"/>
          <p:cNvSpPr/>
          <p:nvPr/>
        </p:nvSpPr>
        <p:spPr>
          <a:xfrm>
            <a:off x="2786063" y="1285875"/>
            <a:ext cx="3071812" cy="857250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7 Flecha curvada hacia abajo"/>
          <p:cNvSpPr/>
          <p:nvPr/>
        </p:nvSpPr>
        <p:spPr>
          <a:xfrm rot="10800000">
            <a:off x="2857500" y="5786438"/>
            <a:ext cx="3071813" cy="857250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solidFill>
                <a:schemeClr val="tx1"/>
              </a:solidFill>
            </a:endParaRPr>
          </a:p>
        </p:txBody>
      </p:sp>
      <p:sp>
        <p:nvSpPr>
          <p:cNvPr id="21507" name="8 Rectángulo"/>
          <p:cNvSpPr>
            <a:spLocks noChangeArrowheads="1"/>
          </p:cNvSpPr>
          <p:nvPr/>
        </p:nvSpPr>
        <p:spPr bwMode="auto">
          <a:xfrm>
            <a:off x="1571625" y="857250"/>
            <a:ext cx="1746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CO" altLang="en-US"/>
              <a:t>Se ha sofisticado</a:t>
            </a:r>
            <a:endParaRPr lang="es-MX" altLang="en-US"/>
          </a:p>
        </p:txBody>
      </p:sp>
      <p:sp>
        <p:nvSpPr>
          <p:cNvPr id="21508" name="9 Rectángulo"/>
          <p:cNvSpPr>
            <a:spLocks noChangeArrowheads="1"/>
          </p:cNvSpPr>
          <p:nvPr/>
        </p:nvSpPr>
        <p:spPr bwMode="auto">
          <a:xfrm>
            <a:off x="500063" y="6215063"/>
            <a:ext cx="2513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CO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Se ha desorganizado</a:t>
            </a:r>
            <a:endParaRPr lang="es-MX" alt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1509" name="11 Rectángulo"/>
          <p:cNvSpPr>
            <a:spLocks noChangeArrowheads="1"/>
          </p:cNvSpPr>
          <p:nvPr/>
        </p:nvSpPr>
        <p:spPr bwMode="auto">
          <a:xfrm>
            <a:off x="5929313" y="3786188"/>
            <a:ext cx="2357437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es-CO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La DOT ha diversificado sus fuentes de ingreso, involucrándose en actividades predatorias y reclutando pandilleros y delincuentes </a:t>
            </a:r>
            <a:endParaRPr lang="es-MX" alt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3214688" y="2214563"/>
            <a:ext cx="2428875" cy="23574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>
                <a:latin typeface="Lucida Sans Unicode" pitchFamily="34" charset="0"/>
                <a:cs typeface="Lucida Sans Unicode" pitchFamily="34" charset="0"/>
              </a:rPr>
              <a:t>Crimen Común</a:t>
            </a:r>
            <a:endParaRPr lang="es-MX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3214688" y="3714750"/>
            <a:ext cx="2428875" cy="235743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>
                <a:latin typeface="Lucida Sans Unicode" pitchFamily="34" charset="0"/>
                <a:cs typeface="Lucida Sans Unicode" pitchFamily="34" charset="0"/>
              </a:rPr>
              <a:t>Crimen Organizado</a:t>
            </a:r>
            <a:endParaRPr lang="es-MX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85750" y="3143250"/>
            <a:ext cx="2428875" cy="1016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latin typeface="Lucida Sans Unicode" pitchFamily="34" charset="0"/>
                <a:cs typeface="Lucida Sans Unicode" pitchFamily="34" charset="0"/>
              </a:rPr>
              <a:t>SINDROME DE LA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latin typeface="Lucida Sans Unicode" pitchFamily="34" charset="0"/>
                <a:cs typeface="Lucida Sans Unicode" pitchFamily="34" charset="0"/>
              </a:rPr>
              <a:t>INSEGURIDAD ESQUIZOFRENICA</a:t>
            </a:r>
            <a:endParaRPr lang="es-MX" sz="2000" dirty="0"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1367</Words>
  <Application>Microsoft Office PowerPoint</Application>
  <PresentationFormat>Presentación en pantalla (4:3)</PresentationFormat>
  <Paragraphs>100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Calibri</vt:lpstr>
      <vt:lpstr>Arial</vt:lpstr>
      <vt:lpstr>Lucida Sans Unicode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</dc:creator>
  <cp:lastModifiedBy>Luis Alfredo Martínez López</cp:lastModifiedBy>
  <cp:revision>9</cp:revision>
  <dcterms:created xsi:type="dcterms:W3CDTF">2010-05-18T15:20:12Z</dcterms:created>
  <dcterms:modified xsi:type="dcterms:W3CDTF">2016-07-07T12:14:33Z</dcterms:modified>
</cp:coreProperties>
</file>