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57" r:id="rId6"/>
    <p:sldId id="259" r:id="rId7"/>
    <p:sldId id="260" r:id="rId8"/>
    <p:sldId id="272" r:id="rId9"/>
    <p:sldId id="261" r:id="rId10"/>
    <p:sldId id="276" r:id="rId11"/>
    <p:sldId id="262" r:id="rId12"/>
    <p:sldId id="277" r:id="rId13"/>
    <p:sldId id="278" r:id="rId14"/>
    <p:sldId id="263" r:id="rId15"/>
    <p:sldId id="279" r:id="rId16"/>
    <p:sldId id="264" r:id="rId17"/>
    <p:sldId id="265" r:id="rId18"/>
    <p:sldId id="258" r:id="rId19"/>
    <p:sldId id="271" r:id="rId20"/>
    <p:sldId id="266" r:id="rId21"/>
    <p:sldId id="267" r:id="rId22"/>
    <p:sldId id="268" r:id="rId23"/>
    <p:sldId id="270" r:id="rId24"/>
    <p:sldId id="269" r:id="rId25"/>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69" d="100"/>
          <a:sy n="69" d="100"/>
        </p:scale>
        <p:origin x="118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40BDCFEB-5937-4455-97E5-AB6E7C1243C3}" type="slidenum">
              <a:rPr lang="es-ES" altLang="en-US"/>
              <a:pPr/>
              <a:t>‹Nº›</a:t>
            </a:fld>
            <a:endParaRPr lang="es-ES" altLang="en-US"/>
          </a:p>
        </p:txBody>
      </p:sp>
    </p:spTree>
    <p:extLst>
      <p:ext uri="{BB962C8B-B14F-4D97-AF65-F5344CB8AC3E}">
        <p14:creationId xmlns:p14="http://schemas.microsoft.com/office/powerpoint/2010/main" val="163387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9E1CE7E-7AEA-4F66-8E46-8DA98844C7C6}" type="slidenum">
              <a:rPr lang="es-ES" altLang="en-US"/>
              <a:pPr/>
              <a:t>‹Nº›</a:t>
            </a:fld>
            <a:endParaRPr lang="es-ES" altLang="en-US"/>
          </a:p>
        </p:txBody>
      </p:sp>
    </p:spTree>
    <p:extLst>
      <p:ext uri="{BB962C8B-B14F-4D97-AF65-F5344CB8AC3E}">
        <p14:creationId xmlns:p14="http://schemas.microsoft.com/office/powerpoint/2010/main" val="51159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033DA147-91FA-4D70-8478-9E4AA273BD97}" type="slidenum">
              <a:rPr lang="es-ES" altLang="en-US"/>
              <a:pPr/>
              <a:t>‹Nº›</a:t>
            </a:fld>
            <a:endParaRPr lang="es-ES" altLang="en-US"/>
          </a:p>
        </p:txBody>
      </p:sp>
    </p:spTree>
    <p:extLst>
      <p:ext uri="{BB962C8B-B14F-4D97-AF65-F5344CB8AC3E}">
        <p14:creationId xmlns:p14="http://schemas.microsoft.com/office/powerpoint/2010/main" val="105845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imágenes prediseñadas"/>
          <p:cNvSpPr>
            <a:spLocks noGrp="1"/>
          </p:cNvSpPr>
          <p:nvPr>
            <p:ph type="clipArt" sz="half" idx="2"/>
          </p:nvPr>
        </p:nvSpPr>
        <p:spPr>
          <a:xfrm>
            <a:off x="4648200" y="1981200"/>
            <a:ext cx="3810000" cy="4114800"/>
          </a:xfrm>
        </p:spPr>
        <p:txBody>
          <a:bodyPr/>
          <a:lstStyle/>
          <a:p>
            <a:pPr lvl="0"/>
            <a:endParaRPr lang="es-E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55C4B447-A47C-4C16-969D-85EDA8E69BCF}" type="slidenum">
              <a:rPr lang="es-ES" altLang="en-US"/>
              <a:pPr/>
              <a:t>‹Nº›</a:t>
            </a:fld>
            <a:endParaRPr lang="es-ES" altLang="en-US"/>
          </a:p>
        </p:txBody>
      </p:sp>
    </p:spTree>
    <p:extLst>
      <p:ext uri="{BB962C8B-B14F-4D97-AF65-F5344CB8AC3E}">
        <p14:creationId xmlns:p14="http://schemas.microsoft.com/office/powerpoint/2010/main" val="371416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47ED3FE-AF41-47DE-9C90-FBFA8BFC7B0C}" type="slidenum">
              <a:rPr lang="es-ES" altLang="en-US"/>
              <a:pPr/>
              <a:t>‹Nº›</a:t>
            </a:fld>
            <a:endParaRPr lang="es-ES" altLang="en-US"/>
          </a:p>
        </p:txBody>
      </p:sp>
    </p:spTree>
    <p:extLst>
      <p:ext uri="{BB962C8B-B14F-4D97-AF65-F5344CB8AC3E}">
        <p14:creationId xmlns:p14="http://schemas.microsoft.com/office/powerpoint/2010/main" val="399283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A6739A50-A934-48D2-B54D-2276B3995BCF}" type="slidenum">
              <a:rPr lang="es-ES" altLang="en-US"/>
              <a:pPr/>
              <a:t>‹Nº›</a:t>
            </a:fld>
            <a:endParaRPr lang="es-ES" altLang="en-US"/>
          </a:p>
        </p:txBody>
      </p:sp>
    </p:spTree>
    <p:extLst>
      <p:ext uri="{BB962C8B-B14F-4D97-AF65-F5344CB8AC3E}">
        <p14:creationId xmlns:p14="http://schemas.microsoft.com/office/powerpoint/2010/main" val="169053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88860A28-90A0-4AF7-83CD-584F3D2930EF}" type="slidenum">
              <a:rPr lang="es-ES" altLang="en-US"/>
              <a:pPr/>
              <a:t>‹Nº›</a:t>
            </a:fld>
            <a:endParaRPr lang="es-ES" altLang="en-US"/>
          </a:p>
        </p:txBody>
      </p:sp>
    </p:spTree>
    <p:extLst>
      <p:ext uri="{BB962C8B-B14F-4D97-AF65-F5344CB8AC3E}">
        <p14:creationId xmlns:p14="http://schemas.microsoft.com/office/powerpoint/2010/main" val="279155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fld id="{2119D78B-5648-4AF2-B92D-BCE4A9062279}" type="slidenum">
              <a:rPr lang="es-ES" altLang="en-US"/>
              <a:pPr/>
              <a:t>‹Nº›</a:t>
            </a:fld>
            <a:endParaRPr lang="es-ES" altLang="en-US"/>
          </a:p>
        </p:txBody>
      </p:sp>
    </p:spTree>
    <p:extLst>
      <p:ext uri="{BB962C8B-B14F-4D97-AF65-F5344CB8AC3E}">
        <p14:creationId xmlns:p14="http://schemas.microsoft.com/office/powerpoint/2010/main" val="2980228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fld id="{E322D713-F3E4-4F97-975C-30AE8380693B}" type="slidenum">
              <a:rPr lang="es-ES" altLang="en-US"/>
              <a:pPr/>
              <a:t>‹Nº›</a:t>
            </a:fld>
            <a:endParaRPr lang="es-ES" altLang="en-US"/>
          </a:p>
        </p:txBody>
      </p:sp>
    </p:spTree>
    <p:extLst>
      <p:ext uri="{BB962C8B-B14F-4D97-AF65-F5344CB8AC3E}">
        <p14:creationId xmlns:p14="http://schemas.microsoft.com/office/powerpoint/2010/main" val="273066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fld id="{DDF56BA2-7E43-489A-953C-828FB4DE2015}" type="slidenum">
              <a:rPr lang="es-ES" altLang="en-US"/>
              <a:pPr/>
              <a:t>‹Nº›</a:t>
            </a:fld>
            <a:endParaRPr lang="es-ES" altLang="en-US"/>
          </a:p>
        </p:txBody>
      </p:sp>
    </p:spTree>
    <p:extLst>
      <p:ext uri="{BB962C8B-B14F-4D97-AF65-F5344CB8AC3E}">
        <p14:creationId xmlns:p14="http://schemas.microsoft.com/office/powerpoint/2010/main" val="40582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AB6838CD-EF89-427F-AA16-06FDB216E4B9}" type="slidenum">
              <a:rPr lang="es-ES" altLang="en-US"/>
              <a:pPr/>
              <a:t>‹Nº›</a:t>
            </a:fld>
            <a:endParaRPr lang="es-ES" altLang="en-US"/>
          </a:p>
        </p:txBody>
      </p:sp>
    </p:spTree>
    <p:extLst>
      <p:ext uri="{BB962C8B-B14F-4D97-AF65-F5344CB8AC3E}">
        <p14:creationId xmlns:p14="http://schemas.microsoft.com/office/powerpoint/2010/main" val="126529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9A721A0B-12DC-4719-95FB-BB119150AA74}" type="slidenum">
              <a:rPr lang="es-ES" altLang="en-US"/>
              <a:pPr/>
              <a:t>‹Nº›</a:t>
            </a:fld>
            <a:endParaRPr lang="es-ES" altLang="en-US"/>
          </a:p>
        </p:txBody>
      </p:sp>
    </p:spTree>
    <p:extLst>
      <p:ext uri="{BB962C8B-B14F-4D97-AF65-F5344CB8AC3E}">
        <p14:creationId xmlns:p14="http://schemas.microsoft.com/office/powerpoint/2010/main" val="284003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3F7F8A6-2980-48A3-966F-3268E96CCAF2}" type="slidenum">
              <a:rPr lang="es-ES" altLang="en-US"/>
              <a:pPr/>
              <a:t>‹Nº›</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radioevangelizacion.org/blogs/gallery/2/pobreza3.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pobreza"/>
          <p:cNvPicPr>
            <a:picLocks noChangeAspect="1" noChangeArrowheads="1"/>
          </p:cNvPicPr>
          <p:nvPr/>
        </p:nvPicPr>
        <p:blipFill>
          <a:blip r:embed="rId2">
            <a:extLst>
              <a:ext uri="{28A0092B-C50C-407E-A947-70E740481C1C}">
                <a14:useLocalDpi xmlns:a14="http://schemas.microsoft.com/office/drawing/2010/main" val="0"/>
              </a:ext>
            </a:extLst>
          </a:blip>
          <a:srcRect r="2499" b="342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ctrTitle"/>
          </p:nvPr>
        </p:nvSpPr>
        <p:spPr>
          <a:xfrm>
            <a:off x="755650" y="2852738"/>
            <a:ext cx="7772400" cy="1143000"/>
          </a:xfrm>
        </p:spPr>
        <p:txBody>
          <a:bodyPr/>
          <a:lstStyle/>
          <a:p>
            <a:pPr eaLnBrk="1" hangingPunct="1"/>
            <a:r>
              <a:rPr lang="es-ES_tradnl" altLang="en-US" smtClean="0">
                <a:solidFill>
                  <a:srgbClr val="FFFF00"/>
                </a:solidFill>
              </a:rPr>
              <a:t>LA POBREZA EN EL MUNDO</a:t>
            </a:r>
            <a:endParaRPr lang="es-ES" altLang="en-US" smtClean="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altLang="en-US" smtClean="0"/>
          </a:p>
        </p:txBody>
      </p:sp>
      <p:sp>
        <p:nvSpPr>
          <p:cNvPr id="11267" name="Rectangle 3"/>
          <p:cNvSpPr>
            <a:spLocks noGrp="1" noChangeArrowheads="1"/>
          </p:cNvSpPr>
          <p:nvPr>
            <p:ph type="body" idx="1"/>
          </p:nvPr>
        </p:nvSpPr>
        <p:spPr/>
        <p:txBody>
          <a:bodyPr/>
          <a:lstStyle/>
          <a:p>
            <a:pPr eaLnBrk="1" hangingPunct="1"/>
            <a:endParaRPr lang="en-US" altLang="en-US" smtClean="0"/>
          </a:p>
        </p:txBody>
      </p:sp>
      <p:pic>
        <p:nvPicPr>
          <p:cNvPr id="11268" name="Picture 4" descr="5_negritos_ham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2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WordArt 5"/>
          <p:cNvSpPr>
            <a:spLocks noChangeArrowheads="1" noChangeShapeType="1" noTextEdit="1"/>
          </p:cNvSpPr>
          <p:nvPr/>
        </p:nvSpPr>
        <p:spPr bwMode="auto">
          <a:xfrm>
            <a:off x="4716463" y="4724400"/>
            <a:ext cx="2881312" cy="1223963"/>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US" sz="3600" kern="1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cs typeface="Times New Roman" panose="02020603050405020304" pitchFamily="18" charset="0"/>
              </a:rPr>
              <a:t>El hambre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down)">
                                      <p:cBhvr>
                                        <p:cTn id="7" dur="580">
                                          <p:stCondLst>
                                            <p:cond delay="0"/>
                                          </p:stCondLst>
                                        </p:cTn>
                                        <p:tgtEl>
                                          <p:spTgt spid="24581"/>
                                        </p:tgtEl>
                                      </p:cBhvr>
                                    </p:animEffect>
                                    <p:anim calcmode="lin" valueType="num">
                                      <p:cBhvr>
                                        <p:cTn id="8" dur="1822" tmFilter="0,0; 0.14,0.36; 0.43,0.73; 0.71,0.91; 1.0,1.0">
                                          <p:stCondLst>
                                            <p:cond delay="0"/>
                                          </p:stCondLst>
                                        </p:cTn>
                                        <p:tgtEl>
                                          <p:spTgt spid="2458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58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58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58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581"/>
                                        </p:tgtEl>
                                        <p:attrNameLst>
                                          <p:attrName>ppt_y</p:attrName>
                                        </p:attrNameLst>
                                      </p:cBhvr>
                                      <p:tavLst>
                                        <p:tav tm="0" fmla="#ppt_y-sin(pi*$)/81">
                                          <p:val>
                                            <p:fltVal val="0"/>
                                          </p:val>
                                        </p:tav>
                                        <p:tav tm="100000">
                                          <p:val>
                                            <p:fltVal val="1"/>
                                          </p:val>
                                        </p:tav>
                                      </p:tavLst>
                                    </p:anim>
                                    <p:animScale>
                                      <p:cBhvr>
                                        <p:cTn id="13" dur="26">
                                          <p:stCondLst>
                                            <p:cond delay="650"/>
                                          </p:stCondLst>
                                        </p:cTn>
                                        <p:tgtEl>
                                          <p:spTgt spid="24581"/>
                                        </p:tgtEl>
                                      </p:cBhvr>
                                      <p:to x="100000" y="60000"/>
                                    </p:animScale>
                                    <p:animScale>
                                      <p:cBhvr>
                                        <p:cTn id="14" dur="166" decel="50000">
                                          <p:stCondLst>
                                            <p:cond delay="676"/>
                                          </p:stCondLst>
                                        </p:cTn>
                                        <p:tgtEl>
                                          <p:spTgt spid="24581"/>
                                        </p:tgtEl>
                                      </p:cBhvr>
                                      <p:to x="100000" y="100000"/>
                                    </p:animScale>
                                    <p:animScale>
                                      <p:cBhvr>
                                        <p:cTn id="15" dur="26">
                                          <p:stCondLst>
                                            <p:cond delay="1312"/>
                                          </p:stCondLst>
                                        </p:cTn>
                                        <p:tgtEl>
                                          <p:spTgt spid="24581"/>
                                        </p:tgtEl>
                                      </p:cBhvr>
                                      <p:to x="100000" y="80000"/>
                                    </p:animScale>
                                    <p:animScale>
                                      <p:cBhvr>
                                        <p:cTn id="16" dur="166" decel="50000">
                                          <p:stCondLst>
                                            <p:cond delay="1338"/>
                                          </p:stCondLst>
                                        </p:cTn>
                                        <p:tgtEl>
                                          <p:spTgt spid="24581"/>
                                        </p:tgtEl>
                                      </p:cBhvr>
                                      <p:to x="100000" y="100000"/>
                                    </p:animScale>
                                    <p:animScale>
                                      <p:cBhvr>
                                        <p:cTn id="17" dur="26">
                                          <p:stCondLst>
                                            <p:cond delay="1642"/>
                                          </p:stCondLst>
                                        </p:cTn>
                                        <p:tgtEl>
                                          <p:spTgt spid="24581"/>
                                        </p:tgtEl>
                                      </p:cBhvr>
                                      <p:to x="100000" y="90000"/>
                                    </p:animScale>
                                    <p:animScale>
                                      <p:cBhvr>
                                        <p:cTn id="18" dur="166" decel="50000">
                                          <p:stCondLst>
                                            <p:cond delay="1668"/>
                                          </p:stCondLst>
                                        </p:cTn>
                                        <p:tgtEl>
                                          <p:spTgt spid="24581"/>
                                        </p:tgtEl>
                                      </p:cBhvr>
                                      <p:to x="100000" y="100000"/>
                                    </p:animScale>
                                    <p:animScale>
                                      <p:cBhvr>
                                        <p:cTn id="19" dur="26">
                                          <p:stCondLst>
                                            <p:cond delay="1808"/>
                                          </p:stCondLst>
                                        </p:cTn>
                                        <p:tgtEl>
                                          <p:spTgt spid="24581"/>
                                        </p:tgtEl>
                                      </p:cBhvr>
                                      <p:to x="100000" y="95000"/>
                                    </p:animScale>
                                    <p:animScale>
                                      <p:cBhvr>
                                        <p:cTn id="20" dur="166" decel="50000">
                                          <p:stCondLst>
                                            <p:cond delay="1834"/>
                                          </p:stCondLst>
                                        </p:cTn>
                                        <p:tgtEl>
                                          <p:spTgt spid="2458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35150" y="609600"/>
            <a:ext cx="5545138" cy="731838"/>
          </a:xfrm>
        </p:spPr>
        <p:txBody>
          <a:bodyPr/>
          <a:lstStyle/>
          <a:p>
            <a:pPr eaLnBrk="1" hangingPunct="1"/>
            <a:r>
              <a:rPr lang="es-ES_tradnl" altLang="en-US" sz="4000" smtClean="0"/>
              <a:t>EL HAMBRE</a:t>
            </a:r>
            <a:endParaRPr lang="es-ES" altLang="en-US" sz="4000" smtClean="0"/>
          </a:p>
        </p:txBody>
      </p:sp>
      <p:sp>
        <p:nvSpPr>
          <p:cNvPr id="12291" name="Rectangle 3"/>
          <p:cNvSpPr>
            <a:spLocks noGrp="1" noChangeArrowheads="1"/>
          </p:cNvSpPr>
          <p:nvPr>
            <p:ph type="body" sz="half" idx="1"/>
          </p:nvPr>
        </p:nvSpPr>
        <p:spPr>
          <a:xfrm>
            <a:off x="755650" y="1773238"/>
            <a:ext cx="3811588" cy="4106862"/>
          </a:xfrm>
        </p:spPr>
        <p:txBody>
          <a:bodyPr/>
          <a:lstStyle/>
          <a:p>
            <a:pPr eaLnBrk="1" hangingPunct="1">
              <a:lnSpc>
                <a:spcPct val="90000"/>
              </a:lnSpc>
            </a:pPr>
            <a:r>
              <a:rPr lang="es-ES_tradnl" altLang="en-US" sz="2800" smtClean="0"/>
              <a:t>El hambre es la carencia de alimento básico en forma crónica o permanente  para subsistir.</a:t>
            </a:r>
          </a:p>
          <a:p>
            <a:pPr eaLnBrk="1" hangingPunct="1">
              <a:lnSpc>
                <a:spcPct val="90000"/>
              </a:lnSpc>
            </a:pPr>
            <a:r>
              <a:rPr lang="es-ES_tradnl" altLang="en-US" sz="2800" smtClean="0"/>
              <a:t>Consecuencias:</a:t>
            </a:r>
          </a:p>
          <a:p>
            <a:pPr lvl="1" eaLnBrk="1" hangingPunct="1">
              <a:lnSpc>
                <a:spcPct val="90000"/>
              </a:lnSpc>
            </a:pPr>
            <a:r>
              <a:rPr lang="es-ES_tradnl" altLang="en-US" sz="2400" smtClean="0"/>
              <a:t>Muerte</a:t>
            </a:r>
          </a:p>
          <a:p>
            <a:pPr lvl="1" eaLnBrk="1" hangingPunct="1">
              <a:lnSpc>
                <a:spcPct val="90000"/>
              </a:lnSpc>
            </a:pPr>
            <a:r>
              <a:rPr lang="es-ES_tradnl" altLang="en-US" sz="2400" smtClean="0"/>
              <a:t>Problemas de salud</a:t>
            </a:r>
          </a:p>
          <a:p>
            <a:pPr lvl="1" eaLnBrk="1" hangingPunct="1">
              <a:lnSpc>
                <a:spcPct val="90000"/>
              </a:lnSpc>
            </a:pPr>
            <a:r>
              <a:rPr lang="es-ES_tradnl" altLang="en-US" sz="2400" smtClean="0"/>
              <a:t>Incapacidad física, mental y afectiva</a:t>
            </a:r>
            <a:endParaRPr lang="es-ES" altLang="en-US" sz="2400" smtClean="0"/>
          </a:p>
        </p:txBody>
      </p:sp>
      <p:pic>
        <p:nvPicPr>
          <p:cNvPr id="12292" name="Picture 6" descr="trabajo infantil"/>
          <p:cNvPicPr>
            <a:picLocks noChangeAspect="1" noChangeArrowheads="1"/>
          </p:cNvPicPr>
          <p:nvPr>
            <p:ph type="clipArt" sz="half" idx="2"/>
          </p:nvPr>
        </p:nvPicPr>
        <p:blipFill>
          <a:blip r:embed="rId2">
            <a:extLst>
              <a:ext uri="{28A0092B-C50C-407E-A947-70E740481C1C}">
                <a14:useLocalDpi xmlns:a14="http://schemas.microsoft.com/office/drawing/2010/main" val="0"/>
              </a:ext>
            </a:extLst>
          </a:blip>
          <a:srcRect l="25661" r="24603"/>
          <a:stretch>
            <a:fillRect/>
          </a:stretch>
        </p:blipFill>
        <p:spPr>
          <a:xfrm>
            <a:off x="6588125" y="1125538"/>
            <a:ext cx="2397125" cy="3251200"/>
          </a:xfrm>
          <a:noFill/>
        </p:spPr>
      </p:pic>
      <p:pic>
        <p:nvPicPr>
          <p:cNvPr id="12293" name="Picture 7" descr="ham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3141663"/>
            <a:ext cx="2146300"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0"/>
            <a:ext cx="8229600" cy="6597650"/>
          </a:xfrm>
        </p:spPr>
        <p:txBody>
          <a:bodyPr/>
          <a:lstStyle/>
          <a:p>
            <a:pPr eaLnBrk="1" hangingPunct="1">
              <a:buFontTx/>
              <a:buNone/>
            </a:pPr>
            <a:r>
              <a:rPr lang="es-ES" altLang="en-US" smtClean="0"/>
              <a:t>  </a:t>
            </a:r>
          </a:p>
          <a:p>
            <a:pPr eaLnBrk="1" hangingPunct="1">
              <a:buFontTx/>
              <a:buNone/>
            </a:pPr>
            <a:r>
              <a:rPr lang="es-ES" altLang="en-US" smtClean="0"/>
              <a:t>   </a:t>
            </a:r>
            <a:r>
              <a:rPr lang="es-ES" altLang="en-US" sz="3600" smtClean="0"/>
              <a:t>El hambre es una amenaza, no sólo para la vida de las personas, sino también para su dignidad. Una carencia grave y prolongada de alimentos provoca el deterioro del organismo, apatía, pérdida del sentido social, indiferencia y a veces incluso crueldad hacia los más débiles, niños y ancianos en particular. Grupos enteros se ven condenados a morir en la degradación</a:t>
            </a:r>
            <a:r>
              <a:rPr lang="es-ES"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fade">
                                      <p:cBhvr>
                                        <p:cTn id="7" dur="2000"/>
                                        <p:tgtEl>
                                          <p:spTgt spid="256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obreza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798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3"/>
          <p:cNvSpPr txBox="1">
            <a:spLocks noChangeArrowheads="1"/>
          </p:cNvSpPr>
          <p:nvPr/>
        </p:nvSpPr>
        <p:spPr bwMode="auto">
          <a:xfrm>
            <a:off x="3851275" y="188913"/>
            <a:ext cx="5041900"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n-US" sz="2800">
                <a:latin typeface="Arial" panose="020B0604020202020204" pitchFamily="34" charset="0"/>
              </a:rPr>
              <a:t>Hasta el siglo XIX, las oleadas de hambre que diezmaban a enteras poblaciones procedían, por lo general, de causas naturales. Hoy día están más circunscritas y en la mayoría de los casos son producto del comportamiento humano. Es suficiente mencionar algunas regiones o países para convencerse de ello: Etiopía, Camboya, Ex Yugoslavia, Ruanda, Haití...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2000"/>
                                        <p:tgtEl>
                                          <p:spTgt spid="26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260350"/>
            <a:ext cx="7772400" cy="792163"/>
          </a:xfrm>
        </p:spPr>
        <p:txBody>
          <a:bodyPr/>
          <a:lstStyle/>
          <a:p>
            <a:pPr eaLnBrk="1" hangingPunct="1"/>
            <a:r>
              <a:rPr lang="es-ES_tradnl" altLang="en-US" smtClean="0"/>
              <a:t>Mapa del hambre</a:t>
            </a:r>
            <a:endParaRPr lang="es-ES" altLang="en-US" smtClean="0"/>
          </a:p>
        </p:txBody>
      </p:sp>
      <p:pic>
        <p:nvPicPr>
          <p:cNvPr id="15363" name="Picture 8" descr="mapa%20del%20hambre"/>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1081088"/>
            <a:ext cx="9144000" cy="57658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597400" y="0"/>
            <a:ext cx="4546600" cy="7750175"/>
          </a:xfrm>
        </p:spPr>
        <p:txBody>
          <a:bodyPr/>
          <a:lstStyle/>
          <a:p>
            <a:pPr eaLnBrk="1" hangingPunct="1">
              <a:buFontTx/>
              <a:buNone/>
            </a:pPr>
            <a:r>
              <a:rPr lang="es-ES" altLang="en-US" smtClean="0"/>
              <a:t>   </a:t>
            </a:r>
            <a:r>
              <a:rPr lang="es-ES" altLang="en-US" sz="4000" smtClean="0"/>
              <a:t>En una época en la que el hombre, mucho más que antes, tiene la posibilidad de afrontar el hambre, esas situaciones constituyen una verdadera deshonra para la humanidad.</a:t>
            </a:r>
          </a:p>
          <a:p>
            <a:pPr eaLnBrk="1" hangingPunct="1"/>
            <a:endParaRPr lang="es-ES" altLang="en-US" smtClean="0"/>
          </a:p>
        </p:txBody>
      </p:sp>
      <p:pic>
        <p:nvPicPr>
          <p:cNvPr id="16387" name="Picture 3" descr="nino_malnutri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3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fade">
                                      <p:cBhvr>
                                        <p:cTn id="7" dur="2000"/>
                                        <p:tgtEl>
                                          <p:spTgt spid="276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404813"/>
            <a:ext cx="8785225" cy="792162"/>
          </a:xfrm>
        </p:spPr>
        <p:txBody>
          <a:bodyPr/>
          <a:lstStyle/>
          <a:p>
            <a:pPr eaLnBrk="1" hangingPunct="1"/>
            <a:r>
              <a:rPr lang="es-ES_tradnl" altLang="en-US" sz="3600" smtClean="0"/>
              <a:t>Situación de los países pobres en el mundo</a:t>
            </a:r>
            <a:endParaRPr lang="es-ES" altLang="en-US" sz="3600" smtClean="0"/>
          </a:p>
        </p:txBody>
      </p:sp>
      <p:sp>
        <p:nvSpPr>
          <p:cNvPr id="17411" name="Rectangle 3"/>
          <p:cNvSpPr>
            <a:spLocks noGrp="1" noChangeArrowheads="1"/>
          </p:cNvSpPr>
          <p:nvPr>
            <p:ph type="body" sz="half" idx="1"/>
          </p:nvPr>
        </p:nvSpPr>
        <p:spPr>
          <a:xfrm>
            <a:off x="179388" y="1557338"/>
            <a:ext cx="2952750" cy="4319587"/>
          </a:xfrm>
        </p:spPr>
        <p:txBody>
          <a:bodyPr/>
          <a:lstStyle/>
          <a:p>
            <a:pPr eaLnBrk="1" hangingPunct="1">
              <a:lnSpc>
                <a:spcPct val="80000"/>
              </a:lnSpc>
            </a:pPr>
            <a:r>
              <a:rPr lang="es-ES_tradnl" altLang="en-US" sz="2800" smtClean="0"/>
              <a:t>Desigual distribución de la riqueza : Países pobres     ( Asia, África, América Latina) – países ricos      ( Europa occidental, América del Norte)</a:t>
            </a:r>
            <a:endParaRPr lang="es-ES" altLang="en-US" sz="2800" smtClean="0"/>
          </a:p>
        </p:txBody>
      </p:sp>
      <p:pic>
        <p:nvPicPr>
          <p:cNvPr id="17412" name="Picture 7" descr="RID"/>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03575" y="1484313"/>
            <a:ext cx="5940425" cy="48133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_tradnl" altLang="en-US" smtClean="0"/>
              <a:t>La pobreza en Chile</a:t>
            </a:r>
            <a:endParaRPr lang="es-ES" altLang="en-US" smtClean="0"/>
          </a:p>
        </p:txBody>
      </p:sp>
      <p:sp>
        <p:nvSpPr>
          <p:cNvPr id="18435" name="Rectangle 3"/>
          <p:cNvSpPr>
            <a:spLocks noGrp="1" noChangeArrowheads="1"/>
          </p:cNvSpPr>
          <p:nvPr>
            <p:ph type="body" sz="half" idx="1"/>
          </p:nvPr>
        </p:nvSpPr>
        <p:spPr/>
        <p:txBody>
          <a:bodyPr/>
          <a:lstStyle/>
          <a:p>
            <a:pPr eaLnBrk="1" hangingPunct="1"/>
            <a:r>
              <a:rPr lang="es-ES_tradnl" altLang="en-US" smtClean="0"/>
              <a:t>La pobreza es diversa </a:t>
            </a:r>
          </a:p>
          <a:p>
            <a:pPr eaLnBrk="1" hangingPunct="1"/>
            <a:r>
              <a:rPr lang="es-ES_tradnl" altLang="en-US" smtClean="0"/>
              <a:t>Se ha reducido a un ritmo más lento en las zonas rurales.</a:t>
            </a:r>
          </a:p>
          <a:p>
            <a:pPr eaLnBrk="1" hangingPunct="1"/>
            <a:r>
              <a:rPr lang="es-ES_tradnl" altLang="en-US" smtClean="0"/>
              <a:t>Desigualdad en el ingreso ( modelo neoliberal)</a:t>
            </a:r>
            <a:endParaRPr lang="es-ES" altLang="en-US" smtClean="0"/>
          </a:p>
        </p:txBody>
      </p:sp>
      <p:pic>
        <p:nvPicPr>
          <p:cNvPr id="18436" name="Picture 7" descr="pobreza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56100" y="2205038"/>
            <a:ext cx="4638675" cy="3165475"/>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grafico pobreza 8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pobre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2313"/>
            <a:ext cx="9144000" cy="613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5"/>
          <p:cNvSpPr>
            <a:spLocks noGrp="1" noChangeArrowheads="1"/>
          </p:cNvSpPr>
          <p:nvPr>
            <p:ph type="title"/>
          </p:nvPr>
        </p:nvSpPr>
        <p:spPr>
          <a:xfrm>
            <a:off x="684213" y="0"/>
            <a:ext cx="7772400" cy="658813"/>
          </a:xfrm>
        </p:spPr>
        <p:txBody>
          <a:bodyPr/>
          <a:lstStyle/>
          <a:p>
            <a:pPr eaLnBrk="1" hangingPunct="1"/>
            <a:r>
              <a:rPr lang="es-ES" altLang="en-US" sz="4000" smtClean="0">
                <a:solidFill>
                  <a:srgbClr val="000099"/>
                </a:solidFill>
              </a:rPr>
              <a:t>América Latina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0" y="0"/>
            <a:ext cx="9144000" cy="6858000"/>
          </a:xfrm>
        </p:spPr>
        <p:txBody>
          <a:bodyPr/>
          <a:lstStyle/>
          <a:p>
            <a:pPr eaLnBrk="1" hangingPunct="1">
              <a:buFontTx/>
              <a:buNone/>
            </a:pPr>
            <a:r>
              <a:rPr lang="es-ES" altLang="en-US" smtClean="0"/>
              <a:t>   </a:t>
            </a:r>
          </a:p>
          <a:p>
            <a:pPr eaLnBrk="1" hangingPunct="1">
              <a:buFontTx/>
              <a:buNone/>
            </a:pPr>
            <a:r>
              <a:rPr lang="es-ES" altLang="en-US" smtClean="0"/>
              <a:t>   En los países en desarrollo viven 1300 millones de personas por debajo de la línea de pobreza, más de 100 millones de personas viven en estas condiciones en los países industrializados, y 120 millones en Europa Oriental y Asia Central. En América Latina el número de personas pobres llega a 200 millones. En realidad miles de pobres en el mundo hacen innumerables acciones para salir de la miseria y de la pobreza.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animEffect transition="in" filter="fade">
                                      <p:cBhvr>
                                        <p:cTn id="7" dur="2000"/>
                                        <p:tgtEl>
                                          <p:spTgt spid="215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947738"/>
          </a:xfrm>
        </p:spPr>
        <p:txBody>
          <a:bodyPr/>
          <a:lstStyle/>
          <a:p>
            <a:pPr eaLnBrk="1" hangingPunct="1"/>
            <a:r>
              <a:rPr lang="es-ES_tradnl" altLang="en-US" smtClean="0"/>
              <a:t>Superación de la pobreza</a:t>
            </a:r>
            <a:endParaRPr lang="es-ES" altLang="en-US" smtClean="0"/>
          </a:p>
        </p:txBody>
      </p:sp>
      <p:sp>
        <p:nvSpPr>
          <p:cNvPr id="21507" name="Rectangle 3"/>
          <p:cNvSpPr>
            <a:spLocks noGrp="1" noChangeArrowheads="1"/>
          </p:cNvSpPr>
          <p:nvPr>
            <p:ph type="body" sz="half" idx="1"/>
          </p:nvPr>
        </p:nvSpPr>
        <p:spPr/>
        <p:txBody>
          <a:bodyPr/>
          <a:lstStyle/>
          <a:p>
            <a:pPr eaLnBrk="1" hangingPunct="1"/>
            <a:r>
              <a:rPr lang="es-ES_tradnl" altLang="en-US" sz="2800" smtClean="0"/>
              <a:t>Las Naciones Unidas ha desarrollado un plan integral para el 2015  conocido como: Objetivo del desarrollo del Milenio</a:t>
            </a:r>
            <a:endParaRPr lang="es-ES" altLang="en-US" sz="2800" smtClean="0"/>
          </a:p>
        </p:txBody>
      </p:sp>
      <p:pic>
        <p:nvPicPr>
          <p:cNvPr id="21508" name="Picture 6" descr="pobres"/>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72000" y="1700213"/>
            <a:ext cx="3024188" cy="2206625"/>
          </a:xfrm>
          <a:noFill/>
        </p:spPr>
      </p:pic>
      <p:pic>
        <p:nvPicPr>
          <p:cNvPr id="21509" name="Picture 7" descr="sriimg20050915_608850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005263"/>
            <a:ext cx="3024188"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_tradnl" altLang="en-US" sz="4000" smtClean="0"/>
              <a:t>Objetivos del desarrollo del Milenio</a:t>
            </a:r>
            <a:endParaRPr lang="es-ES" altLang="en-US" sz="4000" smtClean="0"/>
          </a:p>
        </p:txBody>
      </p:sp>
      <p:sp>
        <p:nvSpPr>
          <p:cNvPr id="22531" name="Rectangle 3"/>
          <p:cNvSpPr>
            <a:spLocks noGrp="1" noChangeArrowheads="1"/>
          </p:cNvSpPr>
          <p:nvPr>
            <p:ph type="body" idx="1"/>
          </p:nvPr>
        </p:nvSpPr>
        <p:spPr>
          <a:xfrm>
            <a:off x="685800" y="1676400"/>
            <a:ext cx="7772400" cy="4114800"/>
          </a:xfrm>
        </p:spPr>
        <p:txBody>
          <a:bodyPr/>
          <a:lstStyle/>
          <a:p>
            <a:pPr eaLnBrk="1" hangingPunct="1"/>
            <a:r>
              <a:rPr lang="es-ES_tradnl" altLang="en-US" sz="2400" smtClean="0"/>
              <a:t>Erradicar la pobreza extrema y el hambre.</a:t>
            </a:r>
          </a:p>
          <a:p>
            <a:pPr eaLnBrk="1" hangingPunct="1"/>
            <a:r>
              <a:rPr lang="es-ES_tradnl" altLang="en-US" sz="2400" smtClean="0"/>
              <a:t>Lograr la enseñanza primaria universal.</a:t>
            </a:r>
          </a:p>
          <a:p>
            <a:pPr eaLnBrk="1" hangingPunct="1"/>
            <a:r>
              <a:rPr lang="es-ES_tradnl" altLang="en-US" sz="2400" smtClean="0"/>
              <a:t>Promover la igualdad entre los géneros y la autonomía de la mujer.</a:t>
            </a:r>
          </a:p>
          <a:p>
            <a:pPr eaLnBrk="1" hangingPunct="1"/>
            <a:r>
              <a:rPr lang="es-ES_tradnl" altLang="en-US" sz="2400" smtClean="0"/>
              <a:t>Reducir la mortalidad infantil.</a:t>
            </a:r>
          </a:p>
          <a:p>
            <a:pPr eaLnBrk="1" hangingPunct="1"/>
            <a:r>
              <a:rPr lang="es-ES_tradnl" altLang="en-US" sz="2400" smtClean="0"/>
              <a:t>Mejorar la salud Materna.</a:t>
            </a:r>
          </a:p>
          <a:p>
            <a:pPr eaLnBrk="1" hangingPunct="1"/>
            <a:r>
              <a:rPr lang="es-ES_tradnl" altLang="en-US" sz="2400" smtClean="0"/>
              <a:t>Combatir el SIDA y otras enfermedades.</a:t>
            </a:r>
          </a:p>
          <a:p>
            <a:pPr eaLnBrk="1" hangingPunct="1"/>
            <a:r>
              <a:rPr lang="es-ES_tradnl" altLang="en-US" sz="2400" smtClean="0"/>
              <a:t>Garantizar la sostenibilidad del medio ambiente.</a:t>
            </a:r>
          </a:p>
          <a:p>
            <a:pPr eaLnBrk="1" hangingPunct="1"/>
            <a:r>
              <a:rPr lang="es-ES_tradnl" altLang="en-US" sz="2400" smtClean="0"/>
              <a:t>Fomentar una asociación mundial para el desarrollo.</a:t>
            </a:r>
          </a:p>
          <a:p>
            <a:pPr eaLnBrk="1" hangingPunct="1"/>
            <a:endParaRPr lang="es-ES" altLang="en-US" sz="2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_tradnl" altLang="en-US" smtClean="0"/>
              <a:t>Intentos para superar la pobreza</a:t>
            </a:r>
            <a:endParaRPr lang="es-ES" altLang="en-US" smtClean="0"/>
          </a:p>
        </p:txBody>
      </p:sp>
      <p:sp>
        <p:nvSpPr>
          <p:cNvPr id="23555" name="Rectangle 3"/>
          <p:cNvSpPr>
            <a:spLocks noGrp="1" noChangeArrowheads="1"/>
          </p:cNvSpPr>
          <p:nvPr>
            <p:ph type="body" sz="half" idx="1"/>
          </p:nvPr>
        </p:nvSpPr>
        <p:spPr/>
        <p:txBody>
          <a:bodyPr/>
          <a:lstStyle/>
          <a:p>
            <a:pPr eaLnBrk="1" hangingPunct="1">
              <a:lnSpc>
                <a:spcPct val="90000"/>
              </a:lnSpc>
            </a:pPr>
            <a:r>
              <a:rPr lang="es-ES_tradnl" altLang="en-US" sz="2800" smtClean="0"/>
              <a:t>Asistencia basada en la caridad</a:t>
            </a:r>
          </a:p>
          <a:p>
            <a:pPr eaLnBrk="1" hangingPunct="1">
              <a:lnSpc>
                <a:spcPct val="90000"/>
              </a:lnSpc>
            </a:pPr>
            <a:r>
              <a:rPr lang="es-ES_tradnl" altLang="en-US" sz="2800" smtClean="0"/>
              <a:t>Potenciar la participación directa de quienes viven en la pobreza</a:t>
            </a:r>
          </a:p>
          <a:p>
            <a:pPr eaLnBrk="1" hangingPunct="1">
              <a:lnSpc>
                <a:spcPct val="90000"/>
              </a:lnSpc>
            </a:pPr>
            <a:r>
              <a:rPr lang="es-ES_tradnl" altLang="en-US" sz="2800" smtClean="0"/>
              <a:t>Redes de apoyo (Juntas de vecinos, comités, organismos municipales)</a:t>
            </a:r>
            <a:endParaRPr lang="es-ES" altLang="en-US" sz="2800" smtClean="0"/>
          </a:p>
        </p:txBody>
      </p:sp>
      <p:pic>
        <p:nvPicPr>
          <p:cNvPr id="23556" name="Picture 5" descr="solidaridad"/>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2752725"/>
            <a:ext cx="3810000" cy="2570163"/>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_tradnl" altLang="en-US" smtClean="0"/>
              <a:t>El trabajo contra la pobreza en Chile</a:t>
            </a:r>
            <a:endParaRPr lang="es-ES" altLang="en-US" smtClean="0"/>
          </a:p>
        </p:txBody>
      </p:sp>
      <p:sp>
        <p:nvSpPr>
          <p:cNvPr id="24579" name="Rectangle 3"/>
          <p:cNvSpPr>
            <a:spLocks noGrp="1" noChangeArrowheads="1"/>
          </p:cNvSpPr>
          <p:nvPr>
            <p:ph type="body" sz="half" idx="1"/>
          </p:nvPr>
        </p:nvSpPr>
        <p:spPr>
          <a:xfrm>
            <a:off x="381000" y="1981200"/>
            <a:ext cx="4114800" cy="4114800"/>
          </a:xfrm>
        </p:spPr>
        <p:txBody>
          <a:bodyPr/>
          <a:lstStyle/>
          <a:p>
            <a:pPr eaLnBrk="1" hangingPunct="1">
              <a:buFontTx/>
              <a:buNone/>
            </a:pPr>
            <a:r>
              <a:rPr lang="es-ES_tradnl" altLang="en-US" sz="2800" smtClean="0"/>
              <a:t>	</a:t>
            </a:r>
            <a:r>
              <a:rPr lang="es-ES_tradnl" altLang="en-US" sz="2400" b="1" smtClean="0"/>
              <a:t>Organismos estatales:</a:t>
            </a:r>
          </a:p>
          <a:p>
            <a:pPr lvl="1" eaLnBrk="1" hangingPunct="1"/>
            <a:r>
              <a:rPr lang="es-ES_tradnl" altLang="en-US" sz="2400" smtClean="0"/>
              <a:t>Ministerio de planificación y colaboración</a:t>
            </a:r>
          </a:p>
          <a:p>
            <a:pPr lvl="1" eaLnBrk="1" hangingPunct="1"/>
            <a:r>
              <a:rPr lang="es-ES_tradnl" altLang="en-US" sz="2400" smtClean="0"/>
              <a:t>Fondo solidario de integración social</a:t>
            </a:r>
          </a:p>
          <a:p>
            <a:pPr lvl="1" eaLnBrk="1" hangingPunct="1">
              <a:buFontTx/>
              <a:buNone/>
            </a:pPr>
            <a:r>
              <a:rPr lang="es-ES_tradnl" altLang="en-US" sz="2400" b="1" smtClean="0"/>
              <a:t>Organizaciones privadas:</a:t>
            </a:r>
          </a:p>
          <a:p>
            <a:pPr lvl="1" eaLnBrk="1" hangingPunct="1">
              <a:buFontTx/>
              <a:buNone/>
            </a:pPr>
            <a:r>
              <a:rPr lang="es-ES_tradnl" altLang="en-US" sz="2400" smtClean="0"/>
              <a:t>Fundación nacional para la superación de la pobreza: Servicio  País.</a:t>
            </a:r>
            <a:endParaRPr lang="es-ES" altLang="en-US" sz="2400" smtClean="0"/>
          </a:p>
        </p:txBody>
      </p:sp>
      <p:pic>
        <p:nvPicPr>
          <p:cNvPr id="24580" name="Picture 6" descr="pobreza2"/>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56100" y="1989138"/>
            <a:ext cx="4787900" cy="2871787"/>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altLang="en-US" smtClean="0"/>
              <a:t>Rol del Estado en la superación de la pobreza</a:t>
            </a:r>
            <a:endParaRPr lang="es-ES" altLang="en-US" smtClean="0"/>
          </a:p>
        </p:txBody>
      </p:sp>
      <p:sp>
        <p:nvSpPr>
          <p:cNvPr id="25603" name="Rectangle 3"/>
          <p:cNvSpPr>
            <a:spLocks noGrp="1" noChangeArrowheads="1"/>
          </p:cNvSpPr>
          <p:nvPr>
            <p:ph type="body" sz="half" idx="1"/>
          </p:nvPr>
        </p:nvSpPr>
        <p:spPr/>
        <p:txBody>
          <a:bodyPr/>
          <a:lstStyle/>
          <a:p>
            <a:pPr eaLnBrk="1" hangingPunct="1"/>
            <a:r>
              <a:rPr lang="es-ES_tradnl" altLang="en-US" sz="2400" smtClean="0"/>
              <a:t>Búsqueda del desarrollo : Bien Común.</a:t>
            </a:r>
          </a:p>
          <a:p>
            <a:pPr eaLnBrk="1" hangingPunct="1"/>
            <a:r>
              <a:rPr lang="es-ES_tradnl" altLang="en-US" sz="2400" smtClean="0"/>
              <a:t>Subsidios</a:t>
            </a:r>
          </a:p>
          <a:p>
            <a:pPr eaLnBrk="1" hangingPunct="1"/>
            <a:r>
              <a:rPr lang="es-ES_tradnl" altLang="en-US" sz="2400" smtClean="0"/>
              <a:t>Inversión en áreas claves</a:t>
            </a:r>
          </a:p>
          <a:p>
            <a:pPr eaLnBrk="1" hangingPunct="1"/>
            <a:r>
              <a:rPr lang="es-ES_tradnl" altLang="en-US" sz="2400" smtClean="0"/>
              <a:t>Coordinación entre jefes de Estado: Reunión en Cumbres vinculadas a diversos temas</a:t>
            </a:r>
            <a:endParaRPr lang="es-ES" altLang="en-US" sz="2400" smtClean="0"/>
          </a:p>
        </p:txBody>
      </p:sp>
      <p:sp>
        <p:nvSpPr>
          <p:cNvPr id="25604" name="Rectangle 6"/>
          <p:cNvSpPr>
            <a:spLocks noGrp="1" noChangeArrowheads="1" noTextEdit="1"/>
          </p:cNvSpPr>
          <p:nvPr>
            <p:ph type="clipArt" sz="half" idx="2"/>
          </p:nvPr>
        </p:nvSpPr>
        <p:spPr/>
      </p:sp>
      <p:pic>
        <p:nvPicPr>
          <p:cNvPr id="25605" name="Picture 7" descr="CumbreEvoB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916113"/>
            <a:ext cx="38227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breza-ivancastro%20guatemala%5B1%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457200" y="333375"/>
            <a:ext cx="8229600" cy="5792788"/>
          </a:xfrm>
        </p:spPr>
        <p:txBody>
          <a:bodyPr/>
          <a:lstStyle/>
          <a:p>
            <a:pPr eaLnBrk="1" hangingPunct="1">
              <a:buFontTx/>
              <a:buNone/>
            </a:pPr>
            <a:r>
              <a:rPr lang="es-ES" altLang="en-US" smtClean="0"/>
              <a:t>   </a:t>
            </a:r>
            <a:r>
              <a:rPr lang="es-ES" altLang="en-US" sz="4400" smtClean="0"/>
              <a:t>Sin embargo la inmensa mayoría de medios de comunicación ignora estas acciones, no las hacen visibles, muchas veces las distorsionan. Para estos medios es más importante el escándalo, la violencia, la sangre, los accidentes y las notas policiales</a:t>
            </a:r>
            <a:r>
              <a:rPr lang="es-ES" alt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2000"/>
                                        <p:tgtEl>
                                          <p:spTgt spid="235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s-ES_tradnl" altLang="en-US" smtClean="0"/>
              <a:t>La pobreza un fenómeno planetario</a:t>
            </a:r>
            <a:endParaRPr lang="es-ES" altLang="en-US" smtClean="0"/>
          </a:p>
        </p:txBody>
      </p:sp>
      <p:sp>
        <p:nvSpPr>
          <p:cNvPr id="6147" name="Rectangle 3"/>
          <p:cNvSpPr>
            <a:spLocks noGrp="1" noChangeArrowheads="1"/>
          </p:cNvSpPr>
          <p:nvPr>
            <p:ph type="body" sz="half" idx="1"/>
          </p:nvPr>
        </p:nvSpPr>
        <p:spPr/>
        <p:txBody>
          <a:bodyPr/>
          <a:lstStyle/>
          <a:p>
            <a:pPr eaLnBrk="1" hangingPunct="1"/>
            <a:r>
              <a:rPr lang="es-ES_tradnl" altLang="en-US" sz="2800" smtClean="0"/>
              <a:t>Las carencias o privaciones de todo aquello necesario para asegurar el bienestar de las personas:</a:t>
            </a:r>
          </a:p>
          <a:p>
            <a:pPr lvl="1" eaLnBrk="1" hangingPunct="1"/>
            <a:r>
              <a:rPr lang="es-ES_tradnl" altLang="en-US" sz="2400" smtClean="0"/>
              <a:t>Alimentos</a:t>
            </a:r>
          </a:p>
          <a:p>
            <a:pPr lvl="1" eaLnBrk="1" hangingPunct="1"/>
            <a:r>
              <a:rPr lang="es-ES_tradnl" altLang="en-US" sz="2400" smtClean="0"/>
              <a:t>Vivienda</a:t>
            </a:r>
          </a:p>
          <a:p>
            <a:pPr lvl="1" eaLnBrk="1" hangingPunct="1"/>
            <a:r>
              <a:rPr lang="es-ES_tradnl" altLang="en-US" sz="2400" smtClean="0"/>
              <a:t>Educación </a:t>
            </a:r>
          </a:p>
          <a:p>
            <a:pPr lvl="1" eaLnBrk="1" hangingPunct="1"/>
            <a:r>
              <a:rPr lang="es-ES_tradnl" altLang="en-US" sz="2400" smtClean="0"/>
              <a:t>Salud</a:t>
            </a:r>
            <a:endParaRPr lang="es-ES" altLang="en-US" sz="2400" smtClean="0"/>
          </a:p>
        </p:txBody>
      </p:sp>
      <p:sp>
        <p:nvSpPr>
          <p:cNvPr id="6148" name="Rectangle 7"/>
          <p:cNvSpPr>
            <a:spLocks noGrp="1" noChangeArrowheads="1" noTextEdit="1"/>
          </p:cNvSpPr>
          <p:nvPr>
            <p:ph type="clipArt" sz="half" idx="2"/>
          </p:nvPr>
        </p:nvSpPr>
        <p:spPr/>
      </p:sp>
      <p:pic>
        <p:nvPicPr>
          <p:cNvPr id="6149" name="Picture 9" descr="foto_pobrez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916113"/>
            <a:ext cx="453707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_tradnl" altLang="en-US" smtClean="0"/>
              <a:t>Características de la pobreza</a:t>
            </a:r>
            <a:endParaRPr lang="es-ES" altLang="en-US" smtClean="0"/>
          </a:p>
        </p:txBody>
      </p:sp>
      <p:sp>
        <p:nvSpPr>
          <p:cNvPr id="7171" name="Rectangle 3"/>
          <p:cNvSpPr>
            <a:spLocks noGrp="1" noChangeArrowheads="1"/>
          </p:cNvSpPr>
          <p:nvPr>
            <p:ph type="body" sz="half" idx="1"/>
          </p:nvPr>
        </p:nvSpPr>
        <p:spPr>
          <a:xfrm>
            <a:off x="685800" y="1752600"/>
            <a:ext cx="3657600" cy="4343400"/>
          </a:xfrm>
        </p:spPr>
        <p:txBody>
          <a:bodyPr/>
          <a:lstStyle/>
          <a:p>
            <a:pPr eaLnBrk="1" hangingPunct="1"/>
            <a:endParaRPr lang="es-ES_tradnl" altLang="en-US" sz="2800" smtClean="0"/>
          </a:p>
          <a:p>
            <a:pPr eaLnBrk="1" hangingPunct="1"/>
            <a:r>
              <a:rPr lang="es-ES_tradnl" altLang="en-US" sz="2800" smtClean="0"/>
              <a:t>Es una realidad heterogénea</a:t>
            </a:r>
          </a:p>
          <a:p>
            <a:pPr eaLnBrk="1" hangingPunct="1"/>
            <a:r>
              <a:rPr lang="es-ES_tradnl" altLang="en-US" sz="2800" smtClean="0"/>
              <a:t>Multidimensional</a:t>
            </a:r>
          </a:p>
          <a:p>
            <a:pPr eaLnBrk="1" hangingPunct="1"/>
            <a:r>
              <a:rPr lang="es-ES_tradnl" altLang="en-US" sz="2800" smtClean="0"/>
              <a:t>Acompañada de exclusión social</a:t>
            </a:r>
            <a:endParaRPr lang="es-ES" altLang="en-US" sz="2800" smtClean="0"/>
          </a:p>
        </p:txBody>
      </p:sp>
      <p:pic>
        <p:nvPicPr>
          <p:cNvPr id="7172" name="Picture 8" descr="Pobreza3"/>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79838" y="2001838"/>
            <a:ext cx="5184775" cy="3808412"/>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33375"/>
            <a:ext cx="7772400" cy="792163"/>
          </a:xfrm>
        </p:spPr>
        <p:txBody>
          <a:bodyPr/>
          <a:lstStyle/>
          <a:p>
            <a:pPr eaLnBrk="1" hangingPunct="1"/>
            <a:r>
              <a:rPr lang="es-ES_tradnl" altLang="en-US" smtClean="0"/>
              <a:t>¿A Quienes afecta la pobreza?</a:t>
            </a:r>
            <a:endParaRPr lang="es-ES" altLang="en-US" smtClean="0"/>
          </a:p>
        </p:txBody>
      </p:sp>
      <p:sp>
        <p:nvSpPr>
          <p:cNvPr id="8195" name="Rectangle 3"/>
          <p:cNvSpPr>
            <a:spLocks noGrp="1" noChangeArrowheads="1"/>
          </p:cNvSpPr>
          <p:nvPr>
            <p:ph type="body" sz="half" idx="1"/>
          </p:nvPr>
        </p:nvSpPr>
        <p:spPr>
          <a:xfrm>
            <a:off x="684213" y="1916113"/>
            <a:ext cx="3311525" cy="2376487"/>
          </a:xfrm>
        </p:spPr>
        <p:txBody>
          <a:bodyPr/>
          <a:lstStyle/>
          <a:p>
            <a:pPr eaLnBrk="1" hangingPunct="1">
              <a:lnSpc>
                <a:spcPct val="90000"/>
              </a:lnSpc>
            </a:pPr>
            <a:endParaRPr lang="es-ES_tradnl" altLang="en-US" sz="2800" smtClean="0"/>
          </a:p>
          <a:p>
            <a:pPr eaLnBrk="1" hangingPunct="1">
              <a:lnSpc>
                <a:spcPct val="90000"/>
              </a:lnSpc>
            </a:pPr>
            <a:r>
              <a:rPr lang="es-ES_tradnl" altLang="en-US" sz="2800" smtClean="0"/>
              <a:t>Grupos etarios: Niños y Ancianos</a:t>
            </a:r>
          </a:p>
          <a:p>
            <a:pPr eaLnBrk="1" hangingPunct="1">
              <a:lnSpc>
                <a:spcPct val="90000"/>
              </a:lnSpc>
            </a:pPr>
            <a:r>
              <a:rPr lang="es-ES_tradnl" altLang="en-US" sz="2800" smtClean="0"/>
              <a:t>Genero: Mujeres</a:t>
            </a:r>
          </a:p>
          <a:p>
            <a:pPr eaLnBrk="1" hangingPunct="1">
              <a:lnSpc>
                <a:spcPct val="90000"/>
              </a:lnSpc>
            </a:pPr>
            <a:r>
              <a:rPr lang="es-ES_tradnl" altLang="en-US" sz="2800" smtClean="0"/>
              <a:t>Minorías étnicas</a:t>
            </a:r>
          </a:p>
          <a:p>
            <a:pPr eaLnBrk="1" hangingPunct="1">
              <a:lnSpc>
                <a:spcPct val="90000"/>
              </a:lnSpc>
              <a:buFontTx/>
              <a:buNone/>
            </a:pPr>
            <a:endParaRPr lang="es-ES_tradnl" altLang="en-US" sz="2800" smtClean="0"/>
          </a:p>
          <a:p>
            <a:pPr eaLnBrk="1" hangingPunct="1">
              <a:lnSpc>
                <a:spcPct val="90000"/>
              </a:lnSpc>
            </a:pPr>
            <a:endParaRPr lang="es-ES" altLang="en-US" sz="2800" smtClean="0"/>
          </a:p>
        </p:txBody>
      </p:sp>
      <p:pic>
        <p:nvPicPr>
          <p:cNvPr id="8196" name="Picture 8" descr="trabajo infantil"/>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51275" y="1341438"/>
            <a:ext cx="2520950" cy="2146300"/>
          </a:xfrm>
          <a:noFill/>
        </p:spPr>
      </p:pic>
      <p:pic>
        <p:nvPicPr>
          <p:cNvPr id="8197" name="Picture 9" descr="anci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221163"/>
            <a:ext cx="28067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0" descr="minetnic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644900"/>
            <a:ext cx="3097212"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en-US" altLang="en-US" smtClean="0"/>
          </a:p>
        </p:txBody>
      </p:sp>
      <p:sp>
        <p:nvSpPr>
          <p:cNvPr id="9219" name="Rectangle 3"/>
          <p:cNvSpPr>
            <a:spLocks noGrp="1" noChangeArrowheads="1"/>
          </p:cNvSpPr>
          <p:nvPr>
            <p:ph type="body" idx="1"/>
          </p:nvPr>
        </p:nvSpPr>
        <p:spPr/>
        <p:txBody>
          <a:bodyPr/>
          <a:lstStyle/>
          <a:p>
            <a:pPr eaLnBrk="1" hangingPunct="1"/>
            <a:endParaRPr lang="en-US" altLang="en-US" smtClean="0"/>
          </a:p>
        </p:txBody>
      </p:sp>
      <p:pic>
        <p:nvPicPr>
          <p:cNvPr id="9220" name="Picture 4" descr="pobre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7772400" cy="803275"/>
          </a:xfrm>
        </p:spPr>
        <p:txBody>
          <a:bodyPr/>
          <a:lstStyle/>
          <a:p>
            <a:pPr eaLnBrk="1" hangingPunct="1"/>
            <a:r>
              <a:rPr lang="es-ES_tradnl" altLang="en-US" smtClean="0"/>
              <a:t>Medición de la pobreza</a:t>
            </a:r>
            <a:endParaRPr lang="es-ES" altLang="en-US" smtClean="0"/>
          </a:p>
        </p:txBody>
      </p:sp>
      <p:sp>
        <p:nvSpPr>
          <p:cNvPr id="10243" name="Rectangle 3"/>
          <p:cNvSpPr>
            <a:spLocks noGrp="1" noChangeArrowheads="1"/>
          </p:cNvSpPr>
          <p:nvPr>
            <p:ph type="body" sz="half" idx="1"/>
          </p:nvPr>
        </p:nvSpPr>
        <p:spPr>
          <a:xfrm>
            <a:off x="228600" y="1600200"/>
            <a:ext cx="4648200" cy="4800600"/>
          </a:xfrm>
        </p:spPr>
        <p:txBody>
          <a:bodyPr/>
          <a:lstStyle/>
          <a:p>
            <a:pPr eaLnBrk="1" hangingPunct="1"/>
            <a:r>
              <a:rPr lang="es-ES_tradnl" altLang="en-US" sz="2400" smtClean="0"/>
              <a:t>Indicadores que permiten identificar la existencia de una condición de pobreza:</a:t>
            </a:r>
          </a:p>
          <a:p>
            <a:pPr eaLnBrk="1" hangingPunct="1"/>
            <a:r>
              <a:rPr lang="es-ES_tradnl" altLang="en-US" sz="2400" i="1" smtClean="0"/>
              <a:t>Ingreso: Línea de pobreza (canasta básica de alimentos)</a:t>
            </a:r>
          </a:p>
          <a:p>
            <a:pPr eaLnBrk="1" hangingPunct="1"/>
            <a:r>
              <a:rPr lang="es-ES_tradnl" altLang="en-US" sz="2400" i="1" smtClean="0"/>
              <a:t>Índice de desarrollo humano</a:t>
            </a:r>
          </a:p>
          <a:p>
            <a:pPr eaLnBrk="1" hangingPunct="1"/>
            <a:r>
              <a:rPr lang="es-ES_tradnl" altLang="en-US" sz="2400" i="1" smtClean="0"/>
              <a:t>Indice de pobreza humana: Esperanza de vida, logros educacionales, ingreso per cápita</a:t>
            </a:r>
          </a:p>
          <a:p>
            <a:pPr eaLnBrk="1" hangingPunct="1"/>
            <a:r>
              <a:rPr lang="es-ES_tradnl" altLang="en-US" sz="2400" i="1" smtClean="0"/>
              <a:t>Encuesta de caracterización socio económica (CASEN)</a:t>
            </a:r>
            <a:endParaRPr lang="es-ES" altLang="en-US" sz="2400" i="1" smtClean="0"/>
          </a:p>
        </p:txBody>
      </p:sp>
      <p:pic>
        <p:nvPicPr>
          <p:cNvPr id="10244" name="Picture 10" descr="vara_pobreza"/>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56100" y="2349500"/>
            <a:ext cx="4248150" cy="3455988"/>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267</TotalTime>
  <Words>671</Words>
  <Application>Microsoft Office PowerPoint</Application>
  <PresentationFormat>Presentación en pantalla (4:3)</PresentationFormat>
  <Paragraphs>71</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Times New Roman</vt:lpstr>
      <vt:lpstr>Arial</vt:lpstr>
      <vt:lpstr>Calibri</vt:lpstr>
      <vt:lpstr>Diseño predeterminado</vt:lpstr>
      <vt:lpstr>LA POBREZA EN EL MUNDO</vt:lpstr>
      <vt:lpstr>Presentación de PowerPoint</vt:lpstr>
      <vt:lpstr>Presentación de PowerPoint</vt:lpstr>
      <vt:lpstr>Presentación de PowerPoint</vt:lpstr>
      <vt:lpstr>La pobreza un fenómeno planetario</vt:lpstr>
      <vt:lpstr>Características de la pobreza</vt:lpstr>
      <vt:lpstr>¿A Quienes afecta la pobreza?</vt:lpstr>
      <vt:lpstr>Presentación de PowerPoint</vt:lpstr>
      <vt:lpstr>Medición de la pobreza</vt:lpstr>
      <vt:lpstr>Presentación de PowerPoint</vt:lpstr>
      <vt:lpstr>EL HAMBRE</vt:lpstr>
      <vt:lpstr>Presentación de PowerPoint</vt:lpstr>
      <vt:lpstr>Presentación de PowerPoint</vt:lpstr>
      <vt:lpstr>Mapa del hambre</vt:lpstr>
      <vt:lpstr>Presentación de PowerPoint</vt:lpstr>
      <vt:lpstr>Situación de los países pobres en el mundo</vt:lpstr>
      <vt:lpstr>La pobreza en Chile</vt:lpstr>
      <vt:lpstr>Presentación de PowerPoint</vt:lpstr>
      <vt:lpstr>América Latina</vt:lpstr>
      <vt:lpstr>Superación de la pobreza</vt:lpstr>
      <vt:lpstr>Objetivos del desarrollo del Milenio</vt:lpstr>
      <vt:lpstr>Intentos para superar la pobreza</vt:lpstr>
      <vt:lpstr>El trabajo contra la pobreza en Chile</vt:lpstr>
      <vt:lpstr>Rol del Estado en la superación de la pobreza</vt:lpstr>
    </vt:vector>
  </TitlesOfParts>
  <Company>Empresa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POBREZA EN EL MUNDO</dc:title>
  <dc:creator>Luis Eduardo Monsalves Sarmiento</dc:creator>
  <cp:lastModifiedBy>Luis Alfredo Martínez López</cp:lastModifiedBy>
  <cp:revision>9</cp:revision>
  <dcterms:created xsi:type="dcterms:W3CDTF">2007-08-07T01:42:20Z</dcterms:created>
  <dcterms:modified xsi:type="dcterms:W3CDTF">2016-07-07T12:07:10Z</dcterms:modified>
</cp:coreProperties>
</file>