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1" r:id="rId3"/>
    <p:sldId id="372" r:id="rId4"/>
    <p:sldId id="398" r:id="rId5"/>
    <p:sldId id="375" r:id="rId6"/>
    <p:sldId id="378" r:id="rId7"/>
    <p:sldId id="377" r:id="rId8"/>
    <p:sldId id="381" r:id="rId9"/>
    <p:sldId id="379" r:id="rId10"/>
    <p:sldId id="382" r:id="rId11"/>
    <p:sldId id="380" r:id="rId12"/>
    <p:sldId id="384" r:id="rId13"/>
    <p:sldId id="385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6" r:id="rId22"/>
    <p:sldId id="397" r:id="rId23"/>
    <p:sldId id="394" r:id="rId24"/>
    <p:sldId id="395" r:id="rId25"/>
    <p:sldId id="399" r:id="rId26"/>
    <p:sldId id="401" r:id="rId27"/>
    <p:sldId id="402" r:id="rId28"/>
    <p:sldId id="403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66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432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5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99886" y="1204686"/>
            <a:ext cx="4223657" cy="4470400"/>
          </a:xfrm>
          <a:custGeom>
            <a:avLst/>
            <a:gdLst>
              <a:gd name="connsiteX0" fmla="*/ 0 w 4223657"/>
              <a:gd name="connsiteY0" fmla="*/ 0 h 4470400"/>
              <a:gd name="connsiteX1" fmla="*/ 4223657 w 4223657"/>
              <a:gd name="connsiteY1" fmla="*/ 0 h 4470400"/>
              <a:gd name="connsiteX2" fmla="*/ 4223657 w 4223657"/>
              <a:gd name="connsiteY2" fmla="*/ 4470400 h 4470400"/>
              <a:gd name="connsiteX3" fmla="*/ 0 w 4223657"/>
              <a:gd name="connsiteY3" fmla="*/ 44704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657" h="4470400">
                <a:moveTo>
                  <a:pt x="0" y="0"/>
                </a:moveTo>
                <a:lnTo>
                  <a:pt x="4223657" y="0"/>
                </a:lnTo>
                <a:lnTo>
                  <a:pt x="4223657" y="4470400"/>
                </a:lnTo>
                <a:lnTo>
                  <a:pt x="0" y="44704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5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234918" y="1581150"/>
            <a:ext cx="3695700" cy="3695700"/>
          </a:xfrm>
          <a:custGeom>
            <a:avLst/>
            <a:gdLst>
              <a:gd name="connsiteX0" fmla="*/ 0 w 3695700"/>
              <a:gd name="connsiteY0" fmla="*/ 0 h 3695700"/>
              <a:gd name="connsiteX1" fmla="*/ 3695700 w 3695700"/>
              <a:gd name="connsiteY1" fmla="*/ 0 h 3695700"/>
              <a:gd name="connsiteX2" fmla="*/ 3695700 w 3695700"/>
              <a:gd name="connsiteY2" fmla="*/ 3695700 h 3695700"/>
              <a:gd name="connsiteX3" fmla="*/ 0 w 3695700"/>
              <a:gd name="connsiteY3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695700">
                <a:moveTo>
                  <a:pt x="0" y="0"/>
                </a:moveTo>
                <a:lnTo>
                  <a:pt x="3695700" y="0"/>
                </a:lnTo>
                <a:lnTo>
                  <a:pt x="3695700" y="3695700"/>
                </a:lnTo>
                <a:lnTo>
                  <a:pt x="0" y="36957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5200" y="3219450"/>
            <a:ext cx="2743200" cy="3638550"/>
          </a:xfrm>
          <a:custGeom>
            <a:avLst/>
            <a:gdLst>
              <a:gd name="connsiteX0" fmla="*/ 0 w 2743200"/>
              <a:gd name="connsiteY0" fmla="*/ 0 h 3638550"/>
              <a:gd name="connsiteX1" fmla="*/ 2743200 w 2743200"/>
              <a:gd name="connsiteY1" fmla="*/ 0 h 3638550"/>
              <a:gd name="connsiteX2" fmla="*/ 2743200 w 2743200"/>
              <a:gd name="connsiteY2" fmla="*/ 3638550 h 3638550"/>
              <a:gd name="connsiteX3" fmla="*/ 0 w 27432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8550">
                <a:moveTo>
                  <a:pt x="0" y="0"/>
                </a:moveTo>
                <a:lnTo>
                  <a:pt x="2743200" y="0"/>
                </a:lnTo>
                <a:lnTo>
                  <a:pt x="2743200" y="3638550"/>
                </a:lnTo>
                <a:lnTo>
                  <a:pt x="0" y="363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122057"/>
          </a:xfrm>
          <a:custGeom>
            <a:avLst/>
            <a:gdLst>
              <a:gd name="connsiteX0" fmla="*/ 0 w 12192000"/>
              <a:gd name="connsiteY0" fmla="*/ 0 h 4122057"/>
              <a:gd name="connsiteX1" fmla="*/ 12192000 w 12192000"/>
              <a:gd name="connsiteY1" fmla="*/ 0 h 4122057"/>
              <a:gd name="connsiteX2" fmla="*/ 12192000 w 12192000"/>
              <a:gd name="connsiteY2" fmla="*/ 4122057 h 4122057"/>
              <a:gd name="connsiteX3" fmla="*/ 0 w 12192000"/>
              <a:gd name="connsiteY3" fmla="*/ 4122057 h 41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22057">
                <a:moveTo>
                  <a:pt x="0" y="0"/>
                </a:moveTo>
                <a:lnTo>
                  <a:pt x="12192000" y="0"/>
                </a:lnTo>
                <a:lnTo>
                  <a:pt x="12192000" y="4122057"/>
                </a:lnTo>
                <a:lnTo>
                  <a:pt x="0" y="41220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571999"/>
          </a:xfrm>
          <a:custGeom>
            <a:avLst/>
            <a:gdLst>
              <a:gd name="connsiteX0" fmla="*/ 0 w 12192000"/>
              <a:gd name="connsiteY0" fmla="*/ 0 h 4571999"/>
              <a:gd name="connsiteX1" fmla="*/ 12192000 w 12192000"/>
              <a:gd name="connsiteY1" fmla="*/ 0 h 4571999"/>
              <a:gd name="connsiteX2" fmla="*/ 12192000 w 12192000"/>
              <a:gd name="connsiteY2" fmla="*/ 4571999 h 4571999"/>
              <a:gd name="connsiteX3" fmla="*/ 0 w 12192000"/>
              <a:gd name="connsiteY3" fmla="*/ 4571999 h 457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71999">
                <a:moveTo>
                  <a:pt x="0" y="0"/>
                </a:moveTo>
                <a:lnTo>
                  <a:pt x="12192000" y="0"/>
                </a:lnTo>
                <a:lnTo>
                  <a:pt x="12192000" y="4571999"/>
                </a:lnTo>
                <a:lnTo>
                  <a:pt x="0" y="4571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5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9465" y="0"/>
            <a:ext cx="4620642" cy="6858000"/>
          </a:xfrm>
          <a:custGeom>
            <a:avLst/>
            <a:gdLst>
              <a:gd name="connsiteX0" fmla="*/ 0 w 4620642"/>
              <a:gd name="connsiteY0" fmla="*/ 0 h 6858000"/>
              <a:gd name="connsiteX1" fmla="*/ 4620642 w 4620642"/>
              <a:gd name="connsiteY1" fmla="*/ 0 h 6858000"/>
              <a:gd name="connsiteX2" fmla="*/ 4620642 w 4620642"/>
              <a:gd name="connsiteY2" fmla="*/ 6858000 h 6858000"/>
              <a:gd name="connsiteX3" fmla="*/ 0 w 46206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0642" h="6858000">
                <a:moveTo>
                  <a:pt x="0" y="0"/>
                </a:moveTo>
                <a:lnTo>
                  <a:pt x="4620642" y="0"/>
                </a:lnTo>
                <a:lnTo>
                  <a:pt x="4620642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387318" y="1733550"/>
            <a:ext cx="3390900" cy="3390900"/>
          </a:xfrm>
          <a:custGeom>
            <a:avLst/>
            <a:gdLst>
              <a:gd name="connsiteX0" fmla="*/ 1695450 w 3390900"/>
              <a:gd name="connsiteY0" fmla="*/ 0 h 3390900"/>
              <a:gd name="connsiteX1" fmla="*/ 3390900 w 3390900"/>
              <a:gd name="connsiteY1" fmla="*/ 1695450 h 3390900"/>
              <a:gd name="connsiteX2" fmla="*/ 1695450 w 3390900"/>
              <a:gd name="connsiteY2" fmla="*/ 3390900 h 3390900"/>
              <a:gd name="connsiteX3" fmla="*/ 0 w 3390900"/>
              <a:gd name="connsiteY3" fmla="*/ 1695450 h 3390900"/>
              <a:gd name="connsiteX4" fmla="*/ 1695450 w 3390900"/>
              <a:gd name="connsiteY4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0900" h="3390900">
                <a:moveTo>
                  <a:pt x="1695450" y="0"/>
                </a:moveTo>
                <a:cubicBezTo>
                  <a:pt x="2631821" y="0"/>
                  <a:pt x="3390900" y="759079"/>
                  <a:pt x="3390900" y="1695450"/>
                </a:cubicBezTo>
                <a:cubicBezTo>
                  <a:pt x="3390900" y="2631821"/>
                  <a:pt x="2631821" y="3390900"/>
                  <a:pt x="1695450" y="3390900"/>
                </a:cubicBezTo>
                <a:cubicBezTo>
                  <a:pt x="759079" y="3390900"/>
                  <a:pt x="0" y="2631821"/>
                  <a:pt x="0" y="1695450"/>
                </a:cubicBezTo>
                <a:cubicBezTo>
                  <a:pt x="0" y="759079"/>
                  <a:pt x="759079" y="0"/>
                  <a:pt x="169545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33550" y="2209800"/>
            <a:ext cx="3848100" cy="4648200"/>
          </a:xfrm>
          <a:custGeom>
            <a:avLst/>
            <a:gdLst>
              <a:gd name="connsiteX0" fmla="*/ 0 w 3848100"/>
              <a:gd name="connsiteY0" fmla="*/ 0 h 4648200"/>
              <a:gd name="connsiteX1" fmla="*/ 3848100 w 3848100"/>
              <a:gd name="connsiteY1" fmla="*/ 0 h 4648200"/>
              <a:gd name="connsiteX2" fmla="*/ 3848100 w 3848100"/>
              <a:gd name="connsiteY2" fmla="*/ 4648200 h 4648200"/>
              <a:gd name="connsiteX3" fmla="*/ 0 w 3848100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4648200">
                <a:moveTo>
                  <a:pt x="0" y="0"/>
                </a:moveTo>
                <a:lnTo>
                  <a:pt x="3848100" y="0"/>
                </a:lnTo>
                <a:lnTo>
                  <a:pt x="3848100" y="4648200"/>
                </a:lnTo>
                <a:lnTo>
                  <a:pt x="0" y="4648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1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476375" y="1885950"/>
            <a:ext cx="2324100" cy="2324100"/>
          </a:xfrm>
          <a:custGeom>
            <a:avLst/>
            <a:gdLst>
              <a:gd name="connsiteX0" fmla="*/ 0 w 2324100"/>
              <a:gd name="connsiteY0" fmla="*/ 0 h 2324100"/>
              <a:gd name="connsiteX1" fmla="*/ 2324100 w 2324100"/>
              <a:gd name="connsiteY1" fmla="*/ 0 h 2324100"/>
              <a:gd name="connsiteX2" fmla="*/ 2324100 w 2324100"/>
              <a:gd name="connsiteY2" fmla="*/ 2324100 h 2324100"/>
              <a:gd name="connsiteX3" fmla="*/ 0 w 2324100"/>
              <a:gd name="connsiteY3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324100">
                <a:moveTo>
                  <a:pt x="0" y="0"/>
                </a:moveTo>
                <a:lnTo>
                  <a:pt x="2324100" y="0"/>
                </a:lnTo>
                <a:lnTo>
                  <a:pt x="2324100" y="2324100"/>
                </a:lnTo>
                <a:lnTo>
                  <a:pt x="0" y="23241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33950" y="1885950"/>
            <a:ext cx="2324100" cy="2324100"/>
          </a:xfrm>
          <a:custGeom>
            <a:avLst/>
            <a:gdLst>
              <a:gd name="connsiteX0" fmla="*/ 0 w 2324100"/>
              <a:gd name="connsiteY0" fmla="*/ 0 h 2324100"/>
              <a:gd name="connsiteX1" fmla="*/ 2324100 w 2324100"/>
              <a:gd name="connsiteY1" fmla="*/ 0 h 2324100"/>
              <a:gd name="connsiteX2" fmla="*/ 2324100 w 2324100"/>
              <a:gd name="connsiteY2" fmla="*/ 2324100 h 2324100"/>
              <a:gd name="connsiteX3" fmla="*/ 0 w 2324100"/>
              <a:gd name="connsiteY3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324100">
                <a:moveTo>
                  <a:pt x="0" y="0"/>
                </a:moveTo>
                <a:lnTo>
                  <a:pt x="2324100" y="0"/>
                </a:lnTo>
                <a:lnTo>
                  <a:pt x="2324100" y="2324100"/>
                </a:lnTo>
                <a:lnTo>
                  <a:pt x="0" y="23241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391525" y="1885950"/>
            <a:ext cx="2324100" cy="2324100"/>
          </a:xfrm>
          <a:custGeom>
            <a:avLst/>
            <a:gdLst>
              <a:gd name="connsiteX0" fmla="*/ 0 w 2324100"/>
              <a:gd name="connsiteY0" fmla="*/ 0 h 2324100"/>
              <a:gd name="connsiteX1" fmla="*/ 2324100 w 2324100"/>
              <a:gd name="connsiteY1" fmla="*/ 0 h 2324100"/>
              <a:gd name="connsiteX2" fmla="*/ 2324100 w 2324100"/>
              <a:gd name="connsiteY2" fmla="*/ 2324100 h 2324100"/>
              <a:gd name="connsiteX3" fmla="*/ 0 w 2324100"/>
              <a:gd name="connsiteY3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324100">
                <a:moveTo>
                  <a:pt x="0" y="0"/>
                </a:moveTo>
                <a:lnTo>
                  <a:pt x="2324100" y="0"/>
                </a:lnTo>
                <a:lnTo>
                  <a:pt x="2324100" y="2324100"/>
                </a:lnTo>
                <a:lnTo>
                  <a:pt x="0" y="23241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67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47750" y="1614714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047750" y="4083759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664779" y="1614714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664779" y="4083759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8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705600" y="0"/>
            <a:ext cx="4648200" cy="6858000"/>
          </a:xfrm>
          <a:custGeom>
            <a:avLst/>
            <a:gdLst>
              <a:gd name="connsiteX0" fmla="*/ 0 w 4648200"/>
              <a:gd name="connsiteY0" fmla="*/ 0 h 6858000"/>
              <a:gd name="connsiteX1" fmla="*/ 4648200 w 4648200"/>
              <a:gd name="connsiteY1" fmla="*/ 0 h 6858000"/>
              <a:gd name="connsiteX2" fmla="*/ 4648200 w 4648200"/>
              <a:gd name="connsiteY2" fmla="*/ 6858000 h 6858000"/>
              <a:gd name="connsiteX3" fmla="*/ 0 w 4648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6858000">
                <a:moveTo>
                  <a:pt x="0" y="0"/>
                </a:moveTo>
                <a:lnTo>
                  <a:pt x="4648200" y="0"/>
                </a:lnTo>
                <a:lnTo>
                  <a:pt x="46482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53452" y="2171700"/>
            <a:ext cx="1885096" cy="1885096"/>
          </a:xfrm>
          <a:custGeom>
            <a:avLst/>
            <a:gdLst>
              <a:gd name="connsiteX0" fmla="*/ 942548 w 1885096"/>
              <a:gd name="connsiteY0" fmla="*/ 0 h 1885096"/>
              <a:gd name="connsiteX1" fmla="*/ 1885096 w 1885096"/>
              <a:gd name="connsiteY1" fmla="*/ 942548 h 1885096"/>
              <a:gd name="connsiteX2" fmla="*/ 942548 w 1885096"/>
              <a:gd name="connsiteY2" fmla="*/ 1885096 h 1885096"/>
              <a:gd name="connsiteX3" fmla="*/ 0 w 1885096"/>
              <a:gd name="connsiteY3" fmla="*/ 942548 h 1885096"/>
              <a:gd name="connsiteX4" fmla="*/ 942548 w 1885096"/>
              <a:gd name="connsiteY4" fmla="*/ 0 h 188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096" h="1885096">
                <a:moveTo>
                  <a:pt x="942548" y="0"/>
                </a:moveTo>
                <a:cubicBezTo>
                  <a:pt x="1463103" y="0"/>
                  <a:pt x="1885096" y="421993"/>
                  <a:pt x="1885096" y="942548"/>
                </a:cubicBezTo>
                <a:cubicBezTo>
                  <a:pt x="1885096" y="1463103"/>
                  <a:pt x="1463103" y="1885096"/>
                  <a:pt x="942548" y="1885096"/>
                </a:cubicBezTo>
                <a:cubicBezTo>
                  <a:pt x="421993" y="1885096"/>
                  <a:pt x="0" y="1463103"/>
                  <a:pt x="0" y="942548"/>
                </a:cubicBezTo>
                <a:cubicBezTo>
                  <a:pt x="0" y="421993"/>
                  <a:pt x="421993" y="0"/>
                  <a:pt x="942548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2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47486" y="2314575"/>
            <a:ext cx="1847850" cy="1847850"/>
          </a:xfrm>
          <a:custGeom>
            <a:avLst/>
            <a:gdLst>
              <a:gd name="connsiteX0" fmla="*/ 0 w 1847850"/>
              <a:gd name="connsiteY0" fmla="*/ 0 h 1847850"/>
              <a:gd name="connsiteX1" fmla="*/ 1847850 w 1847850"/>
              <a:gd name="connsiteY1" fmla="*/ 0 h 1847850"/>
              <a:gd name="connsiteX2" fmla="*/ 1847850 w 1847850"/>
              <a:gd name="connsiteY2" fmla="*/ 1847850 h 1847850"/>
              <a:gd name="connsiteX3" fmla="*/ 0 w 1847850"/>
              <a:gd name="connsiteY3" fmla="*/ 184785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1847850">
                <a:moveTo>
                  <a:pt x="0" y="0"/>
                </a:moveTo>
                <a:lnTo>
                  <a:pt x="1847850" y="0"/>
                </a:lnTo>
                <a:lnTo>
                  <a:pt x="1847850" y="1847850"/>
                </a:lnTo>
                <a:lnTo>
                  <a:pt x="0" y="18478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48450" y="2314575"/>
            <a:ext cx="1847850" cy="1847850"/>
          </a:xfrm>
          <a:custGeom>
            <a:avLst/>
            <a:gdLst>
              <a:gd name="connsiteX0" fmla="*/ 0 w 1847850"/>
              <a:gd name="connsiteY0" fmla="*/ 0 h 1847850"/>
              <a:gd name="connsiteX1" fmla="*/ 1847850 w 1847850"/>
              <a:gd name="connsiteY1" fmla="*/ 0 h 1847850"/>
              <a:gd name="connsiteX2" fmla="*/ 1847850 w 1847850"/>
              <a:gd name="connsiteY2" fmla="*/ 1847850 h 1847850"/>
              <a:gd name="connsiteX3" fmla="*/ 0 w 1847850"/>
              <a:gd name="connsiteY3" fmla="*/ 184785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1847850">
                <a:moveTo>
                  <a:pt x="0" y="0"/>
                </a:moveTo>
                <a:lnTo>
                  <a:pt x="1847850" y="0"/>
                </a:lnTo>
                <a:lnTo>
                  <a:pt x="1847850" y="1847850"/>
                </a:lnTo>
                <a:lnTo>
                  <a:pt x="0" y="18478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9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097742" y="1"/>
            <a:ext cx="10094259" cy="5015753"/>
          </a:xfrm>
          <a:custGeom>
            <a:avLst/>
            <a:gdLst>
              <a:gd name="connsiteX0" fmla="*/ 0 w 10094259"/>
              <a:gd name="connsiteY0" fmla="*/ 0 h 5015753"/>
              <a:gd name="connsiteX1" fmla="*/ 10094259 w 10094259"/>
              <a:gd name="connsiteY1" fmla="*/ 0 h 5015753"/>
              <a:gd name="connsiteX2" fmla="*/ 10094259 w 10094259"/>
              <a:gd name="connsiteY2" fmla="*/ 5015753 h 5015753"/>
              <a:gd name="connsiteX3" fmla="*/ 0 w 10094259"/>
              <a:gd name="connsiteY3" fmla="*/ 5015753 h 501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4259" h="5015753">
                <a:moveTo>
                  <a:pt x="0" y="0"/>
                </a:moveTo>
                <a:lnTo>
                  <a:pt x="10094259" y="0"/>
                </a:lnTo>
                <a:lnTo>
                  <a:pt x="10094259" y="5015753"/>
                </a:lnTo>
                <a:lnTo>
                  <a:pt x="0" y="50157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495300" y="457201"/>
            <a:ext cx="2474282" cy="2738301"/>
          </a:xfrm>
          <a:custGeom>
            <a:avLst/>
            <a:gdLst>
              <a:gd name="connsiteX0" fmla="*/ 0 w 2474282"/>
              <a:gd name="connsiteY0" fmla="*/ 0 h 2738301"/>
              <a:gd name="connsiteX1" fmla="*/ 2474282 w 2474282"/>
              <a:gd name="connsiteY1" fmla="*/ 0 h 2738301"/>
              <a:gd name="connsiteX2" fmla="*/ 2474282 w 2474282"/>
              <a:gd name="connsiteY2" fmla="*/ 2738301 h 2738301"/>
              <a:gd name="connsiteX3" fmla="*/ 0 w 2474282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282" h="2738301">
                <a:moveTo>
                  <a:pt x="0" y="0"/>
                </a:moveTo>
                <a:lnTo>
                  <a:pt x="2474282" y="0"/>
                </a:lnTo>
                <a:lnTo>
                  <a:pt x="2474282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9222418" y="457201"/>
            <a:ext cx="2474282" cy="2738301"/>
          </a:xfrm>
          <a:custGeom>
            <a:avLst/>
            <a:gdLst>
              <a:gd name="connsiteX0" fmla="*/ 0 w 2474282"/>
              <a:gd name="connsiteY0" fmla="*/ 0 h 2738301"/>
              <a:gd name="connsiteX1" fmla="*/ 2474282 w 2474282"/>
              <a:gd name="connsiteY1" fmla="*/ 0 h 2738301"/>
              <a:gd name="connsiteX2" fmla="*/ 2474282 w 2474282"/>
              <a:gd name="connsiteY2" fmla="*/ 2738301 h 2738301"/>
              <a:gd name="connsiteX3" fmla="*/ 0 w 2474282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282" h="2738301">
                <a:moveTo>
                  <a:pt x="0" y="0"/>
                </a:moveTo>
                <a:lnTo>
                  <a:pt x="2474282" y="0"/>
                </a:lnTo>
                <a:lnTo>
                  <a:pt x="2474282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7438634" y="3662500"/>
            <a:ext cx="4258066" cy="2738301"/>
          </a:xfrm>
          <a:custGeom>
            <a:avLst/>
            <a:gdLst>
              <a:gd name="connsiteX0" fmla="*/ 0 w 4258066"/>
              <a:gd name="connsiteY0" fmla="*/ 0 h 2738301"/>
              <a:gd name="connsiteX1" fmla="*/ 4258066 w 4258066"/>
              <a:gd name="connsiteY1" fmla="*/ 0 h 2738301"/>
              <a:gd name="connsiteX2" fmla="*/ 4258066 w 4258066"/>
              <a:gd name="connsiteY2" fmla="*/ 2738301 h 2738301"/>
              <a:gd name="connsiteX3" fmla="*/ 0 w 4258066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8066" h="2738301">
                <a:moveTo>
                  <a:pt x="0" y="0"/>
                </a:moveTo>
                <a:lnTo>
                  <a:pt x="4258066" y="0"/>
                </a:lnTo>
                <a:lnTo>
                  <a:pt x="4258066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95300" y="3662500"/>
            <a:ext cx="6483002" cy="2738301"/>
          </a:xfrm>
          <a:custGeom>
            <a:avLst/>
            <a:gdLst>
              <a:gd name="connsiteX0" fmla="*/ 0 w 6483002"/>
              <a:gd name="connsiteY0" fmla="*/ 0 h 2738301"/>
              <a:gd name="connsiteX1" fmla="*/ 6483002 w 6483002"/>
              <a:gd name="connsiteY1" fmla="*/ 0 h 2738301"/>
              <a:gd name="connsiteX2" fmla="*/ 6483002 w 6483002"/>
              <a:gd name="connsiteY2" fmla="*/ 2738301 h 2738301"/>
              <a:gd name="connsiteX3" fmla="*/ 0 w 6483002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3002" h="2738301">
                <a:moveTo>
                  <a:pt x="0" y="0"/>
                </a:moveTo>
                <a:lnTo>
                  <a:pt x="6483002" y="0"/>
                </a:lnTo>
                <a:lnTo>
                  <a:pt x="6483002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29914" y="457201"/>
            <a:ext cx="5332173" cy="2738301"/>
          </a:xfrm>
          <a:custGeom>
            <a:avLst/>
            <a:gdLst>
              <a:gd name="connsiteX0" fmla="*/ 0 w 5332173"/>
              <a:gd name="connsiteY0" fmla="*/ 0 h 2738301"/>
              <a:gd name="connsiteX1" fmla="*/ 5332173 w 5332173"/>
              <a:gd name="connsiteY1" fmla="*/ 0 h 2738301"/>
              <a:gd name="connsiteX2" fmla="*/ 5332173 w 5332173"/>
              <a:gd name="connsiteY2" fmla="*/ 2738301 h 2738301"/>
              <a:gd name="connsiteX3" fmla="*/ 0 w 5332173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73" h="2738301">
                <a:moveTo>
                  <a:pt x="0" y="0"/>
                </a:moveTo>
                <a:lnTo>
                  <a:pt x="5332173" y="0"/>
                </a:lnTo>
                <a:lnTo>
                  <a:pt x="5332173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3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10350" y="800101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9398920" y="800101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610350" y="3798333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9398920" y="3798333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1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43250" y="3429000"/>
            <a:ext cx="9048750" cy="3429000"/>
          </a:xfrm>
          <a:custGeom>
            <a:avLst/>
            <a:gdLst>
              <a:gd name="connsiteX0" fmla="*/ 0 w 9048750"/>
              <a:gd name="connsiteY0" fmla="*/ 0 h 3429000"/>
              <a:gd name="connsiteX1" fmla="*/ 9048750 w 9048750"/>
              <a:gd name="connsiteY1" fmla="*/ 0 h 3429000"/>
              <a:gd name="connsiteX2" fmla="*/ 9048750 w 9048750"/>
              <a:gd name="connsiteY2" fmla="*/ 3429000 h 3429000"/>
              <a:gd name="connsiteX3" fmla="*/ 0 w 90487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0" h="3429000">
                <a:moveTo>
                  <a:pt x="0" y="0"/>
                </a:moveTo>
                <a:lnTo>
                  <a:pt x="9048750" y="0"/>
                </a:lnTo>
                <a:lnTo>
                  <a:pt x="9048750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19950" y="0"/>
            <a:ext cx="3009900" cy="2971800"/>
          </a:xfrm>
          <a:custGeom>
            <a:avLst/>
            <a:gdLst>
              <a:gd name="connsiteX0" fmla="*/ 0 w 3009900"/>
              <a:gd name="connsiteY0" fmla="*/ 0 h 2971800"/>
              <a:gd name="connsiteX1" fmla="*/ 3009900 w 3009900"/>
              <a:gd name="connsiteY1" fmla="*/ 0 h 2971800"/>
              <a:gd name="connsiteX2" fmla="*/ 3009900 w 3009900"/>
              <a:gd name="connsiteY2" fmla="*/ 2971800 h 2971800"/>
              <a:gd name="connsiteX3" fmla="*/ 0 w 3009900"/>
              <a:gd name="connsiteY3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900" h="2971800">
                <a:moveTo>
                  <a:pt x="0" y="0"/>
                </a:moveTo>
                <a:lnTo>
                  <a:pt x="3009900" y="0"/>
                </a:lnTo>
                <a:lnTo>
                  <a:pt x="3009900" y="2971800"/>
                </a:lnTo>
                <a:lnTo>
                  <a:pt x="0" y="29718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91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38150" y="0"/>
            <a:ext cx="2952750" cy="6858000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829050" y="0"/>
            <a:ext cx="2952750" cy="3695700"/>
          </a:xfrm>
          <a:custGeom>
            <a:avLst/>
            <a:gdLst>
              <a:gd name="connsiteX0" fmla="*/ 0 w 2952750"/>
              <a:gd name="connsiteY0" fmla="*/ 0 h 3695700"/>
              <a:gd name="connsiteX1" fmla="*/ 2952750 w 2952750"/>
              <a:gd name="connsiteY1" fmla="*/ 0 h 3695700"/>
              <a:gd name="connsiteX2" fmla="*/ 2952750 w 2952750"/>
              <a:gd name="connsiteY2" fmla="*/ 3695700 h 3695700"/>
              <a:gd name="connsiteX3" fmla="*/ 0 w 2952750"/>
              <a:gd name="connsiteY3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3695700">
                <a:moveTo>
                  <a:pt x="0" y="0"/>
                </a:moveTo>
                <a:lnTo>
                  <a:pt x="2952750" y="0"/>
                </a:lnTo>
                <a:lnTo>
                  <a:pt x="2952750" y="3695700"/>
                </a:lnTo>
                <a:lnTo>
                  <a:pt x="0" y="36957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829050" y="4095750"/>
            <a:ext cx="2952750" cy="2762250"/>
          </a:xfrm>
          <a:custGeom>
            <a:avLst/>
            <a:gdLst>
              <a:gd name="connsiteX0" fmla="*/ 0 w 2952750"/>
              <a:gd name="connsiteY0" fmla="*/ 0 h 2762250"/>
              <a:gd name="connsiteX1" fmla="*/ 2952750 w 2952750"/>
              <a:gd name="connsiteY1" fmla="*/ 0 h 2762250"/>
              <a:gd name="connsiteX2" fmla="*/ 2952750 w 2952750"/>
              <a:gd name="connsiteY2" fmla="*/ 2762250 h 2762250"/>
              <a:gd name="connsiteX3" fmla="*/ 0 w 2952750"/>
              <a:gd name="connsiteY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762250">
                <a:moveTo>
                  <a:pt x="0" y="0"/>
                </a:moveTo>
                <a:lnTo>
                  <a:pt x="2952750" y="0"/>
                </a:lnTo>
                <a:lnTo>
                  <a:pt x="2952750" y="2762250"/>
                </a:lnTo>
                <a:lnTo>
                  <a:pt x="0" y="27622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7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11613" cy="4247535"/>
          </a:xfrm>
          <a:custGeom>
            <a:avLst/>
            <a:gdLst>
              <a:gd name="connsiteX0" fmla="*/ 0 w 8111613"/>
              <a:gd name="connsiteY0" fmla="*/ 0 h 4247535"/>
              <a:gd name="connsiteX1" fmla="*/ 8111613 w 8111613"/>
              <a:gd name="connsiteY1" fmla="*/ 0 h 4247535"/>
              <a:gd name="connsiteX2" fmla="*/ 8111613 w 8111613"/>
              <a:gd name="connsiteY2" fmla="*/ 4247535 h 4247535"/>
              <a:gd name="connsiteX3" fmla="*/ 0 w 8111613"/>
              <a:gd name="connsiteY3" fmla="*/ 4247535 h 42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1613" h="4247535">
                <a:moveTo>
                  <a:pt x="0" y="0"/>
                </a:moveTo>
                <a:lnTo>
                  <a:pt x="8111613" y="0"/>
                </a:lnTo>
                <a:lnTo>
                  <a:pt x="8111613" y="4247535"/>
                </a:lnTo>
                <a:lnTo>
                  <a:pt x="0" y="4247535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3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346463" y="1510748"/>
            <a:ext cx="2013502" cy="3564835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1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91325" y="1632600"/>
            <a:ext cx="4197126" cy="2663176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991225" y="3446763"/>
            <a:ext cx="1247775" cy="1644350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2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AF37-38DF-4FAF-B8B2-626C0317CF7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HTML/Forms/Advanced_styling_for_HTML_forms" TargetMode="External"/><Relationship Id="rId3" Type="http://schemas.openxmlformats.org/officeDocument/2006/relationships/hyperlink" Target="https://www.youtube.com/watch?v=DiSvq5SgLMI" TargetMode="External"/><Relationship Id="rId7" Type="http://schemas.openxmlformats.org/officeDocument/2006/relationships/hyperlink" Target="https://www.youtube.com/watch?v=HiHHvTcHiEk&amp;list=PL4cUxeGkcC9g5_p_BVUGWykHfqx6bb7qK" TargetMode="External"/><Relationship Id="rId2" Type="http://schemas.openxmlformats.org/officeDocument/2006/relationships/hyperlink" Target="https://htmlreference.io/form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formatter.com/iso-country-list-html-select.html" TargetMode="External"/><Relationship Id="rId5" Type="http://schemas.openxmlformats.org/officeDocument/2006/relationships/hyperlink" Target="https://codepen.io/morganfeeney/pen/KiBty" TargetMode="External"/><Relationship Id="rId4" Type="http://schemas.openxmlformats.org/officeDocument/2006/relationships/hyperlink" Target="https://codepen.io/miroot/pen/HnsmI" TargetMode="External"/><Relationship Id="rId9" Type="http://schemas.openxmlformats.org/officeDocument/2006/relationships/hyperlink" Target="https://www.sanwebe.com/2014/08/css-html-forms-design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656" y="2874936"/>
            <a:ext cx="7048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WEB 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075" y="4044486"/>
            <a:ext cx="1192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4BB4A-01F5-464B-9B55-1E3A057F1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88" y="0"/>
            <a:ext cx="2874936" cy="2874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1CDE7-B55E-9345-997F-57E775AC870A}"/>
              </a:ext>
            </a:extLst>
          </p:cNvPr>
          <p:cNvSpPr txBox="1"/>
          <p:nvPr/>
        </p:nvSpPr>
        <p:spPr>
          <a:xfrm>
            <a:off x="4477541" y="4669519"/>
            <a:ext cx="326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Nynne</a:t>
            </a:r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Christoffersen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9004F-5F10-3B43-AB5B-CB3606A3A721}"/>
              </a:ext>
            </a:extLst>
          </p:cNvPr>
          <p:cNvSpPr txBox="1"/>
          <p:nvPr/>
        </p:nvSpPr>
        <p:spPr>
          <a:xfrm>
            <a:off x="5160551" y="5051484"/>
            <a:ext cx="189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Majd</a:t>
            </a:r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Darraj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43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4" y="3429000"/>
            <a:ext cx="7647711" cy="143827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-title”&gt;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"&gt;</a:t>
            </a:r>
            <a:endParaRPr lang="en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 </a:t>
            </a:r>
            <a:r>
              <a:rPr lang="e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Allows any type of character</a:t>
            </a: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98367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921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1226457" y="5763926"/>
            <a:ext cx="9461992" cy="39953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=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852717" y="694541"/>
            <a:ext cx="10486565" cy="443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 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</a:t>
            </a:r>
            <a:r>
              <a:rPr lang="en" sz="24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" sz="2400" b="1" dirty="0">
                <a:solidFill>
                  <a:schemeClr val="accent2"/>
                </a:solidFill>
                <a:latin typeface="+mj-lt"/>
              </a:rPr>
              <a:t>attributes</a:t>
            </a:r>
          </a:p>
          <a:p>
            <a:pPr algn="ctr">
              <a:lnSpc>
                <a:spcPct val="150000"/>
              </a:lnSpc>
            </a:pP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dirty="0">
              <a:solidFill>
                <a:schemeClr val="accent2"/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type: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Indicates the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type of input control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(email, </a:t>
            </a:r>
            <a:r>
              <a:rPr lang="e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tel</a:t>
            </a:r>
            <a:r>
              <a:rPr lang="e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password)</a:t>
            </a:r>
            <a:endParaRPr lang="en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id: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Not mandatory, but useful when we talk about labels</a:t>
            </a:r>
            <a:endParaRPr lang="en" dirty="0">
              <a:solidFill>
                <a:schemeClr val="accent2"/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name: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Used to give a name to the control which is sent to the server to be recognized and get the value.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placeholder: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displayed in the input field before the user enters a value </a:t>
            </a:r>
            <a:r>
              <a:rPr lang="e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(will disappear as soon as some text is entered.)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29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4" y="3855156"/>
            <a:ext cx="7647711" cy="24770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-title”&gt;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	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here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dirty="0">
              <a:solidFill>
                <a:schemeClr val="accent5"/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your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b="1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263234" y="452758"/>
            <a:ext cx="73843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Let’s try all textual control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types</a:t>
            </a: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98367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5543FB-3595-4845-83F3-A496FE77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70812"/>
              </p:ext>
            </p:extLst>
          </p:nvPr>
        </p:nvGraphicFramePr>
        <p:xfrm>
          <a:off x="263234" y="1584767"/>
          <a:ext cx="5306291" cy="2011680"/>
        </p:xfrm>
        <a:graphic>
          <a:graphicData uri="http://schemas.openxmlformats.org/drawingml/2006/table">
            <a:tbl>
              <a:tblPr/>
              <a:tblGrid>
                <a:gridCol w="2272146">
                  <a:extLst>
                    <a:ext uri="{9D8B030D-6E8A-4147-A177-3AD203B41FA5}">
                      <a16:colId xmlns:a16="http://schemas.microsoft.com/office/drawing/2014/main" val="548380960"/>
                    </a:ext>
                  </a:extLst>
                </a:gridCol>
                <a:gridCol w="3034145">
                  <a:extLst>
                    <a:ext uri="{9D8B030D-6E8A-4147-A177-3AD203B41FA5}">
                      <a16:colId xmlns:a16="http://schemas.microsoft.com/office/drawing/2014/main" val="381714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text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8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Email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email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47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Password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="password"&gt;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7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number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32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Telephone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1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Multiple line </a:t>
                      </a: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&gt;&lt;/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22163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3D41B3AA-B10B-AD4D-B366-D9DAAE1268EB}"/>
              </a:ext>
            </a:extLst>
          </p:cNvPr>
          <p:cNvSpPr/>
          <p:nvPr/>
        </p:nvSpPr>
        <p:spPr>
          <a:xfrm>
            <a:off x="7749935" y="1620982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BDD1B95-5C23-0F43-A5B6-66011BF40144}"/>
              </a:ext>
            </a:extLst>
          </p:cNvPr>
          <p:cNvSpPr/>
          <p:nvPr/>
        </p:nvSpPr>
        <p:spPr>
          <a:xfrm>
            <a:off x="7749935" y="285403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A9B4261-E4CE-2E45-8C5D-07786F412696}"/>
              </a:ext>
            </a:extLst>
          </p:cNvPr>
          <p:cNvSpPr/>
          <p:nvPr/>
        </p:nvSpPr>
        <p:spPr>
          <a:xfrm>
            <a:off x="7749935" y="343592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65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&lt;label&gt;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</a:t>
            </a:r>
            <a:endParaRPr lang="en" sz="4000" b="1" dirty="0">
              <a:solidFill>
                <a:schemeClr val="accent5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Descriptive text for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form elements (controls).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visible</a:t>
            </a: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 all times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Paired with a specific form control by using the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attribute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Clicking on the label will focus the text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818371" y="73610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7CD3638-4087-AA48-A62E-2E5F010400B4}"/>
              </a:ext>
            </a:extLst>
          </p:cNvPr>
          <p:cNvSpPr/>
          <p:nvPr/>
        </p:nvSpPr>
        <p:spPr>
          <a:xfrm>
            <a:off x="7818371" y="1331851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1927597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6CAB0D-CC3D-9C47-A8F0-D341DB99EFAA}"/>
              </a:ext>
            </a:extLst>
          </p:cNvPr>
          <p:cNvSpPr/>
          <p:nvPr/>
        </p:nvSpPr>
        <p:spPr>
          <a:xfrm>
            <a:off x="7818371" y="2592615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1012399-CA6F-4D41-B81C-6CC1D65E5091}"/>
              </a:ext>
            </a:extLst>
          </p:cNvPr>
          <p:cNvSpPr/>
          <p:nvPr/>
        </p:nvSpPr>
        <p:spPr>
          <a:xfrm>
            <a:off x="7818371" y="3188360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403FD7C-D279-AE4F-BCB7-926BDB8FA3A9}"/>
              </a:ext>
            </a:extLst>
          </p:cNvPr>
          <p:cNvSpPr/>
          <p:nvPr/>
        </p:nvSpPr>
        <p:spPr>
          <a:xfrm>
            <a:off x="7818371" y="390879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32387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solidFill>
                  <a:schemeClr val="accent5"/>
                </a:solidFill>
                <a:latin typeface="+mj-lt"/>
              </a:rPr>
              <a:t>	&lt;label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Førnavn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&lt;/label&gt;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	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here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solidFill>
                  <a:schemeClr val="accent5"/>
                </a:solidFill>
                <a:latin typeface="+mj-lt"/>
              </a:rPr>
              <a:t>	&lt;label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E-mail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&lt;/label&gt;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da-DK" sz="1500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91779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4213851"/>
            <a:ext cx="7455420" cy="11612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da-DK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</a:t>
            </a:r>
            <a:r>
              <a:rPr lang="da-DK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agree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the terms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 controls that only have 2 states: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checked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or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unchecked</a:t>
            </a:r>
          </a:p>
          <a:p>
            <a:pPr fontAlgn="base">
              <a:lnSpc>
                <a:spcPct val="150000"/>
              </a:lnSpc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Allow the user to say “Yes” or “No” to something.</a:t>
            </a:r>
          </a:p>
          <a:p>
            <a:pPr fontAlgn="base">
              <a:lnSpc>
                <a:spcPct val="150000"/>
              </a:lnSpc>
            </a:pP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fontAlgn="base">
              <a:lnSpc>
                <a:spcPct val="150000"/>
              </a:lnSpc>
            </a:pP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br>
              <a:rPr lang="en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134098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412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4103011"/>
            <a:ext cx="7455420" cy="17845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&lt;label&gt;</a:t>
            </a:r>
            <a:endParaRPr lang="en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agree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the terms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&lt;/label&gt;</a:t>
            </a:r>
            <a:endParaRPr lang="en" sz="1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Because it is hard to click on a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small checkbox</a:t>
            </a: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wrap it in a &lt;label&gt;,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 you can click on the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label text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toggle the checkbox.</a:t>
            </a: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br>
              <a:rPr lang="en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15936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18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4103011"/>
            <a:ext cx="7455420" cy="224619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&lt;label&gt;</a:t>
            </a:r>
            <a:endParaRPr lang="en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2000" b="1" dirty="0" err="1">
                <a:solidFill>
                  <a:schemeClr val="accent2"/>
                </a:solidFill>
                <a:latin typeface="+mj-lt"/>
              </a:rPr>
              <a:t>checked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agree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the terms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&lt;/label&gt;</a:t>
            </a:r>
            <a:endParaRPr lang="en" sz="1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Let’s try 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 default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a checkbox status is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unchecked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can mark it as checked by using </a:t>
            </a:r>
            <a:r>
              <a:rPr lang="en" b="1" dirty="0">
                <a:solidFill>
                  <a:schemeClr val="accent2"/>
                </a:solidFill>
                <a:latin typeface="+mj-lt"/>
              </a:rPr>
              <a:t>checked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attribute.</a:t>
            </a:r>
            <a:br>
              <a:rPr lang="en" b="1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173220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527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3167675"/>
            <a:ext cx="7455420" cy="351577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&lt;label&gt;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Vælg</a:t>
            </a:r>
            <a:r>
              <a:rPr lang="en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køn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	&lt;input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en" sz="1500" b="1" dirty="0">
                <a:latin typeface="+mj-lt"/>
              </a:rPr>
              <a:t>="radio"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name</a:t>
            </a:r>
            <a:r>
              <a:rPr lang="en" sz="1500" b="1" dirty="0">
                <a:latin typeface="+mj-lt"/>
              </a:rPr>
              <a:t>="status"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kvinde</a:t>
            </a:r>
            <a:endParaRPr lang="en" sz="15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latin typeface="+mj-lt"/>
              </a:rPr>
              <a:t>	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&lt;input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en" sz="1500" b="1" dirty="0">
                <a:latin typeface="+mj-lt"/>
              </a:rPr>
              <a:t>="radio"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name</a:t>
            </a:r>
            <a:r>
              <a:rPr lang="en" sz="1500" b="1" dirty="0">
                <a:latin typeface="+mj-lt"/>
              </a:rPr>
              <a:t>="status"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mand</a:t>
            </a:r>
            <a:endParaRPr lang="en" sz="15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da-DK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radio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 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(radio buttons)</a:t>
            </a:r>
            <a:endParaRPr lang="en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can present the user a list of options to choose from by using radio buttons.</a:t>
            </a: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You have to </a:t>
            </a:r>
            <a:r>
              <a:rPr lang="en" sz="1600" b="1" dirty="0">
                <a:solidFill>
                  <a:srgbClr val="C00000"/>
                </a:solidFill>
                <a:latin typeface="+mj-lt"/>
              </a:rPr>
              <a:t>group a list of radio buttons together 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by using the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same value 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for the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name attribute</a:t>
            </a:r>
            <a:br>
              <a:rPr lang="en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164049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422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212935" y="694541"/>
            <a:ext cx="976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3600" b="1" dirty="0">
                <a:solidFill>
                  <a:schemeClr val="accent2"/>
                </a:solidFill>
                <a:latin typeface="+mj-lt"/>
              </a:rPr>
              <a:t>checkbox</a:t>
            </a:r>
            <a:r>
              <a:rPr lang="en" sz="36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vs. </a:t>
            </a:r>
            <a:r>
              <a:rPr lang="en" sz="3600" b="1" dirty="0">
                <a:solidFill>
                  <a:schemeClr val="accent2"/>
                </a:solidFill>
                <a:latin typeface="+mj-lt"/>
              </a:rPr>
              <a:t>radio</a:t>
            </a:r>
          </a:p>
          <a:p>
            <a:pPr fontAlgn="base"/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1516D8-9D03-D545-BDF9-9CCEA8930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99761"/>
              </p:ext>
            </p:extLst>
          </p:nvPr>
        </p:nvGraphicFramePr>
        <p:xfrm>
          <a:off x="2032000" y="2758670"/>
          <a:ext cx="8128000" cy="2395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450147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15657797"/>
                    </a:ext>
                  </a:extLst>
                </a:gridCol>
              </a:tblGrid>
              <a:tr h="630321"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err="1">
                          <a:latin typeface="+mj-lt"/>
                        </a:rPr>
                        <a:t>checkbox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>
                          <a:latin typeface="+mj-lt"/>
                        </a:rPr>
                        <a:t>Radio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2151"/>
                  </a:ext>
                </a:extLst>
              </a:tr>
              <a:tr h="882449">
                <a:tc>
                  <a:txBody>
                    <a:bodyPr/>
                    <a:lstStyle/>
                    <a:p>
                      <a:pPr algn="ctr"/>
                      <a:r>
                        <a:rPr lang="e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exists on its own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only appear as a list</a:t>
                      </a:r>
                    </a:p>
                    <a:p>
                      <a:pPr algn="ctr"/>
                      <a:r>
                        <a:rPr lang="en" sz="18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(at least 2 options)</a:t>
                      </a:r>
                      <a:endParaRPr lang="da-DK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68577"/>
                  </a:ext>
                </a:extLst>
              </a:tr>
              <a:tr h="882449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+mj-lt"/>
                        </a:rPr>
                        <a:t>clicking is </a:t>
                      </a:r>
                      <a:r>
                        <a:rPr lang="en" b="1" dirty="0">
                          <a:latin typeface="+mj-lt"/>
                        </a:rPr>
                        <a:t>optional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+mj-lt"/>
                        </a:rPr>
                        <a:t>choosing one of the radio buttons is </a:t>
                      </a:r>
                      <a:r>
                        <a:rPr lang="en" b="1" dirty="0">
                          <a:latin typeface="+mj-lt"/>
                        </a:rPr>
                        <a:t>mandatory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4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7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&lt;select&gt;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Dropdown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menu)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like radio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buttons with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different layout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219083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282327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Januar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Februar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Mars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…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5568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6662" y="2329743"/>
            <a:ext cx="8518678" cy="1748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&lt;form&gt;</a:t>
            </a: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block-level element defines an </a:t>
            </a:r>
            <a:r>
              <a:rPr lang="en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interactive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part of a webpage</a:t>
            </a:r>
          </a:p>
        </p:txBody>
      </p:sp>
    </p:spTree>
    <p:extLst>
      <p:ext uri="{BB962C8B-B14F-4D97-AF65-F5344CB8AC3E}">
        <p14:creationId xmlns:p14="http://schemas.microsoft.com/office/powerpoint/2010/main" val="362340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&lt;select&gt;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Dropdown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menu)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 adding </a:t>
            </a:r>
            <a:r>
              <a:rPr lang="en" b="1" dirty="0">
                <a:solidFill>
                  <a:schemeClr val="accent2"/>
                </a:solidFill>
                <a:latin typeface="+mj-lt"/>
              </a:rPr>
              <a:t>multiple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attribute, user can select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multiple choices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219083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31695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 </a:t>
            </a:r>
            <a:r>
              <a:rPr lang="da-DK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Fødselsdato 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multiple id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=”Januar”&gt;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Januar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=”Februar”&gt;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Februar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=”Mars”&gt;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Mars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…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858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212935" y="1498105"/>
            <a:ext cx="9766129" cy="353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000" b="1" dirty="0">
                <a:solidFill>
                  <a:schemeClr val="accent2"/>
                </a:solidFill>
                <a:latin typeface="+mj-lt"/>
              </a:rPr>
              <a:t>value</a:t>
            </a:r>
            <a:endParaRPr lang="en" sz="4400" b="1" dirty="0">
              <a:solidFill>
                <a:schemeClr val="accent2"/>
              </a:solidFill>
              <a:latin typeface="+mj-lt"/>
            </a:endParaRPr>
          </a:p>
          <a:p>
            <a:pPr algn="ctr"/>
            <a:r>
              <a:rPr lang="en" sz="2400" dirty="0">
                <a:solidFill>
                  <a:srgbClr val="002060"/>
                </a:solidFill>
                <a:latin typeface="+mj-lt"/>
              </a:rPr>
              <a:t>attribute</a:t>
            </a:r>
          </a:p>
          <a:p>
            <a:pPr algn="ctr"/>
            <a:r>
              <a:rPr lang="en" sz="16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" sz="1600" b="1" dirty="0">
                <a:solidFill>
                  <a:srgbClr val="002060"/>
                </a:solidFill>
                <a:latin typeface="+mj-lt"/>
              </a:rPr>
              <a:t>It is whatever the user types into the field.</a:t>
            </a:r>
          </a:p>
          <a:p>
            <a:pPr algn="ctr">
              <a:lnSpc>
                <a:spcPct val="200000"/>
              </a:lnSpc>
            </a:pPr>
            <a:endParaRPr lang="en" sz="1600" dirty="0">
              <a:solidFill>
                <a:srgbClr val="002060"/>
              </a:solidFill>
              <a:latin typeface="+mj-lt"/>
            </a:endParaRPr>
          </a:p>
          <a:p>
            <a:pPr algn="ctr">
              <a:lnSpc>
                <a:spcPct val="200000"/>
              </a:lnSpc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When creating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&lt;select&gt; </a:t>
            </a:r>
            <a:r>
              <a:rPr lang="da-DK" sz="1600" dirty="0">
                <a:solidFill>
                  <a:srgbClr val="002060"/>
                </a:solidFill>
                <a:latin typeface="+mj-lt"/>
              </a:rPr>
              <a:t>element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, we use the value attribute to specify the values to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predefined options.</a:t>
            </a:r>
            <a:endParaRPr lang="en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6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</a:t>
            </a:r>
            <a:r>
              <a:rPr lang="e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optgroup</a:t>
            </a: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</a:t>
            </a: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organize list into logical groups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219083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2475178"/>
            <a:ext cx="7384375" cy="386201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 </a:t>
            </a:r>
            <a:r>
              <a:rPr lang="da-DK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Fødselsdato 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multiple id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optgroup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label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groupname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=”Januar”&gt;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Januar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=”Februar”&gt;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Februar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optgroup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=”Mars”&gt;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Mars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…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8114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</a:t>
            </a:r>
            <a:r>
              <a:rPr lang="e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textarea</a:t>
            </a: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text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box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Allows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us to type in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multiple lines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Textarea</a:t>
            </a: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element is </a:t>
            </a:r>
            <a:r>
              <a:rPr lang="da-DK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resizable</a:t>
            </a: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textarea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textarea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9975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&lt;button&gt;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submit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One of the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most important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 elements. Without it we cannot submit any form to the server</a:t>
            </a: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b="1" dirty="0">
                <a:solidFill>
                  <a:srgbClr val="002060"/>
                </a:solidFill>
                <a:latin typeface="+mj-lt"/>
              </a:rPr>
              <a:t>Attributes: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  <a:latin typeface="+mj-lt"/>
              </a:rPr>
              <a:t>type=”reset”: </a:t>
            </a:r>
            <a:r>
              <a:rPr lang="en" b="1" dirty="0">
                <a:solidFill>
                  <a:srgbClr val="002060"/>
                </a:solidFill>
                <a:latin typeface="+mj-lt"/>
              </a:rPr>
              <a:t>Clear</a:t>
            </a:r>
            <a:r>
              <a:rPr lang="en" dirty="0">
                <a:solidFill>
                  <a:srgbClr val="002060"/>
                </a:solidFill>
                <a:latin typeface="+mj-lt"/>
              </a:rPr>
              <a:t> all the filled form data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  <a:latin typeface="+mj-lt"/>
              </a:rPr>
              <a:t>type=”button”:</a:t>
            </a:r>
            <a:r>
              <a:rPr lang="en" dirty="0">
                <a:solidFill>
                  <a:srgbClr val="002060"/>
                </a:solidFill>
                <a:latin typeface="+mj-lt"/>
              </a:rPr>
              <a:t> Used with JavaScript for custom behavior.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  <a:latin typeface="+mj-lt"/>
              </a:rPr>
              <a:t>type=”submit”:</a:t>
            </a:r>
            <a:r>
              <a:rPr lang="en" dirty="0">
                <a:solidFill>
                  <a:srgbClr val="002060"/>
                </a:solidFill>
                <a:latin typeface="+mj-lt"/>
              </a:rPr>
              <a:t> Submit the form and </a:t>
            </a:r>
            <a:r>
              <a:rPr lang="en" b="1" dirty="0">
                <a:solidFill>
                  <a:srgbClr val="002060"/>
                </a:solidFill>
                <a:latin typeface="+mj-lt"/>
              </a:rPr>
              <a:t>send all the data</a:t>
            </a:r>
            <a:r>
              <a:rPr lang="en" dirty="0">
                <a:solidFill>
                  <a:srgbClr val="002060"/>
                </a:solidFill>
                <a:latin typeface="+mj-lt"/>
              </a:rPr>
              <a:t> entered to the server.</a:t>
            </a:r>
          </a:p>
          <a:p>
            <a:pPr fontAlgn="t">
              <a:lnSpc>
                <a:spcPct val="150000"/>
              </a:lnSpc>
            </a:pP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5245167"/>
            <a:ext cx="7384375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button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submit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register dig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button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3BAD26E-2E4A-844F-989F-C9255F0962E4}"/>
              </a:ext>
            </a:extLst>
          </p:cNvPr>
          <p:cNvSpPr/>
          <p:nvPr/>
        </p:nvSpPr>
        <p:spPr>
          <a:xfrm>
            <a:off x="7818371" y="5488214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3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Forms Constraint Validation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412954" y="5126240"/>
            <a:ext cx="6251081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requiered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BE6E7-280A-024D-BE41-CD8BCC15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75" y="4743492"/>
            <a:ext cx="3818082" cy="1885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97CB5-3896-B244-9CE5-2E1A28CF516D}"/>
              </a:ext>
            </a:extLst>
          </p:cNvPr>
          <p:cNvSpPr txBox="1"/>
          <p:nvPr/>
        </p:nvSpPr>
        <p:spPr>
          <a:xfrm>
            <a:off x="412954" y="3545212"/>
            <a:ext cx="6251081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minlength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=”3”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maxlenght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=”12”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3189F8-F4DA-974D-A2A8-BA4E0671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86" y="3097267"/>
            <a:ext cx="4115660" cy="1885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245A5A-ABB3-9840-9BDC-CDC3E96E3896}"/>
              </a:ext>
            </a:extLst>
          </p:cNvPr>
          <p:cNvSpPr txBox="1"/>
          <p:nvPr/>
        </p:nvSpPr>
        <p:spPr>
          <a:xfrm>
            <a:off x="412954" y="1667076"/>
            <a:ext cx="6251081" cy="146136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=”password” 	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pattern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600" dirty="0">
                <a:latin typeface="+mj-lt"/>
              </a:rPr>
              <a:t>^(?=.*\d)(?=.*[</a:t>
            </a:r>
            <a:r>
              <a:rPr lang="da-DK" sz="1600" dirty="0" err="1">
                <a:latin typeface="+mj-lt"/>
              </a:rPr>
              <a:t>a-z</a:t>
            </a:r>
            <a:r>
              <a:rPr lang="da-DK" sz="1600" dirty="0">
                <a:latin typeface="+mj-lt"/>
              </a:rPr>
              <a:t>])(?=.*[A-Z])(?!.*\s).*$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4DDFA7-56E7-7645-9C61-B2B579F08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40" y="1392700"/>
            <a:ext cx="4115660" cy="19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0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9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Progress</a:t>
            </a:r>
            <a:endParaRPr lang="en" sz="4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060417" y="1630871"/>
            <a:ext cx="8071166" cy="8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" sz="1600" b="1" dirty="0">
                <a:solidFill>
                  <a:schemeClr val="accent5"/>
                </a:solidFill>
                <a:latin typeface="+mj-lt"/>
              </a:rPr>
              <a:t>&lt;progress </a:t>
            </a:r>
            <a:r>
              <a:rPr lang="en" sz="1600" b="1" dirty="0">
                <a:solidFill>
                  <a:schemeClr val="accent2"/>
                </a:solidFill>
                <a:latin typeface="+mj-lt"/>
              </a:rPr>
              <a:t>value</a:t>
            </a:r>
            <a:r>
              <a:rPr lang="e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="10"</a:t>
            </a:r>
            <a:r>
              <a:rPr lang="en" sz="16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" sz="1600" b="1" dirty="0">
                <a:solidFill>
                  <a:schemeClr val="accent2"/>
                </a:solidFill>
                <a:latin typeface="+mj-lt"/>
              </a:rPr>
              <a:t>max</a:t>
            </a:r>
            <a:r>
              <a:rPr lang="e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="100” class=“progress-bar”</a:t>
            </a:r>
            <a:r>
              <a:rPr lang="en" sz="1600" b="1" dirty="0">
                <a:solidFill>
                  <a:schemeClr val="accent5"/>
                </a:solidFill>
                <a:latin typeface="+mj-lt"/>
              </a:rPr>
              <a:t>&gt;&lt;/progress&gt;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C8E6B-81E4-5245-B30D-6F9DCB1AB4A5}"/>
              </a:ext>
            </a:extLst>
          </p:cNvPr>
          <p:cNvSpPr txBox="1"/>
          <p:nvPr/>
        </p:nvSpPr>
        <p:spPr>
          <a:xfrm>
            <a:off x="3111909" y="3787167"/>
            <a:ext cx="6415549" cy="1897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.</a:t>
            </a:r>
            <a:r>
              <a:rPr lang="da-DK" sz="1600" dirty="0" err="1">
                <a:solidFill>
                  <a:schemeClr val="accent5"/>
                </a:solidFill>
                <a:latin typeface="+mj-lt"/>
              </a:rPr>
              <a:t>progress</a:t>
            </a:r>
            <a:r>
              <a:rPr lang="da-DK" sz="1600" dirty="0">
                <a:solidFill>
                  <a:schemeClr val="accent5"/>
                </a:solidFill>
                <a:latin typeface="+mj-lt"/>
              </a:rPr>
              <a:t>–bar {</a:t>
            </a:r>
          </a:p>
          <a:p>
            <a:pPr lvl="1" fontAlgn="base"/>
            <a:r>
              <a:rPr lang="en" dirty="0">
                <a:latin typeface="+mj-lt"/>
              </a:rPr>
              <a:t>background-color: #f3f3f3;</a:t>
            </a:r>
          </a:p>
          <a:p>
            <a:pPr lvl="1" fontAlgn="base"/>
            <a:r>
              <a:rPr lang="en" dirty="0">
                <a:latin typeface="+mj-lt"/>
              </a:rPr>
              <a:t>border: 0;</a:t>
            </a:r>
          </a:p>
          <a:p>
            <a:pPr lvl="1" fontAlgn="base"/>
            <a:r>
              <a:rPr lang="en" dirty="0">
                <a:latin typeface="+mj-lt"/>
              </a:rPr>
              <a:t>height: 18px;</a:t>
            </a:r>
          </a:p>
          <a:p>
            <a:pPr lvl="1" fontAlgn="base"/>
            <a:r>
              <a:rPr lang="en" dirty="0">
                <a:latin typeface="+mj-lt"/>
              </a:rPr>
              <a:t>border-radius: 9px;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371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 image selector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97CB5-3896-B244-9CE5-2E1A28CF516D}"/>
              </a:ext>
            </a:extLst>
          </p:cNvPr>
          <p:cNvSpPr txBox="1"/>
          <p:nvPr/>
        </p:nvSpPr>
        <p:spPr>
          <a:xfrm>
            <a:off x="5574890" y="1667076"/>
            <a:ext cx="6415549" cy="374397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input[type=</a:t>
            </a:r>
            <a:r>
              <a:rPr lang="da-DK" sz="1600" dirty="0" err="1">
                <a:solidFill>
                  <a:schemeClr val="accent5"/>
                </a:solidFill>
                <a:latin typeface="+mj-lt"/>
              </a:rPr>
              <a:t>checkbox</a:t>
            </a:r>
            <a:r>
              <a:rPr lang="da-DK" sz="1600" dirty="0">
                <a:solidFill>
                  <a:schemeClr val="accent5"/>
                </a:solidFill>
                <a:latin typeface="+mj-lt"/>
              </a:rPr>
              <a:t>] {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latin typeface="+mj-lt"/>
              </a:rPr>
              <a:t>        </a:t>
            </a:r>
            <a:r>
              <a:rPr lang="da-DK" sz="1600" dirty="0" err="1">
                <a:latin typeface="+mj-lt"/>
              </a:rPr>
              <a:t>display:none</a:t>
            </a:r>
            <a:r>
              <a:rPr lang="da-DK" sz="16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input#checkbox-image1[type=</a:t>
            </a:r>
            <a:r>
              <a:rPr lang="da-DK" sz="1600" dirty="0" err="1">
                <a:solidFill>
                  <a:schemeClr val="accent5"/>
                </a:solidFill>
                <a:latin typeface="+mj-lt"/>
              </a:rPr>
              <a:t>checkbox</a:t>
            </a:r>
            <a:r>
              <a:rPr lang="da-DK" sz="1600" dirty="0">
                <a:solidFill>
                  <a:schemeClr val="accent5"/>
                </a:solidFill>
                <a:latin typeface="+mj-lt"/>
              </a:rPr>
              <a:t>] + label {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background-image:url</a:t>
            </a:r>
            <a:r>
              <a:rPr lang="da-DK" sz="1600" dirty="0">
                <a:latin typeface="+mj-lt"/>
              </a:rPr>
              <a:t>("http://</a:t>
            </a:r>
            <a:r>
              <a:rPr lang="da-DK" sz="1600" dirty="0" err="1">
                <a:latin typeface="+mj-lt"/>
              </a:rPr>
              <a:t>lorempixel.com</a:t>
            </a:r>
            <a:r>
              <a:rPr lang="da-DK" sz="1600" dirty="0">
                <a:latin typeface="+mj-lt"/>
              </a:rPr>
              <a:t>/50/50/");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height</a:t>
            </a:r>
            <a:r>
              <a:rPr lang="da-DK" sz="1600" dirty="0">
                <a:latin typeface="+mj-lt"/>
              </a:rPr>
              <a:t>: 50px;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width</a:t>
            </a:r>
            <a:r>
              <a:rPr lang="da-DK" sz="1600" dirty="0">
                <a:latin typeface="+mj-lt"/>
              </a:rPr>
              <a:t>: 50px;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display:inline-block</a:t>
            </a:r>
            <a:r>
              <a:rPr lang="da-DK" sz="1600" dirty="0">
                <a:latin typeface="+mj-lt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padding</a:t>
            </a:r>
            <a:r>
              <a:rPr lang="da-DK" sz="1600" dirty="0">
                <a:latin typeface="+mj-lt"/>
              </a:rPr>
              <a:t>: 0 0 0 0px; 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}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45A5A-ABB3-9840-9BDC-CDC3E96E3896}"/>
              </a:ext>
            </a:extLst>
          </p:cNvPr>
          <p:cNvSpPr txBox="1"/>
          <p:nvPr/>
        </p:nvSpPr>
        <p:spPr>
          <a:xfrm>
            <a:off x="201561" y="1667076"/>
            <a:ext cx="5073445" cy="24770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checkbox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</a:p>
          <a:p>
            <a:pPr lvl="3">
              <a:lnSpc>
                <a:spcPct val="150000"/>
              </a:lnSpc>
            </a:pP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>
                <a:latin typeface="+mj-lt"/>
              </a:rPr>
              <a:t>checkbox-image1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</a:p>
          <a:p>
            <a:pPr lvl="3">
              <a:lnSpc>
                <a:spcPct val="150000"/>
              </a:lnSpc>
            </a:pPr>
            <a:r>
              <a:rPr lang="da-DK" sz="1500" b="1" dirty="0">
                <a:solidFill>
                  <a:schemeClr val="accent2"/>
                </a:solidFill>
                <a:latin typeface="+mj-lt"/>
              </a:rPr>
              <a:t>id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=”checkbox-image1”</a:t>
            </a:r>
          </a:p>
          <a:p>
            <a:pPr lvl="3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for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checkbox-image1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&gt;&lt;/label&gt;</a:t>
            </a:r>
            <a:endParaRPr lang="da-DK" sz="1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147385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references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8BDEE9-4B35-FF4C-963B-367061B66FCD}"/>
              </a:ext>
            </a:extLst>
          </p:cNvPr>
          <p:cNvSpPr/>
          <p:nvPr/>
        </p:nvSpPr>
        <p:spPr>
          <a:xfrm>
            <a:off x="368711" y="1813560"/>
            <a:ext cx="119904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accent5"/>
                </a:solidFill>
              </a:rPr>
              <a:t>HTML5 Forms: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https://htmlreference.io/forms/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HTML link pages: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https://www.youtube.com/watch?v=DiSvq5SgLMI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Tabs with </a:t>
            </a:r>
            <a:r>
              <a:rPr lang="da-DK" dirty="0" err="1">
                <a:solidFill>
                  <a:schemeClr val="accent5"/>
                </a:solidFill>
              </a:rPr>
              <a:t>Checkbox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https://codepen.io/miroot/pen/HnsmI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Show/</a:t>
            </a:r>
            <a:r>
              <a:rPr lang="da-DK" dirty="0" err="1">
                <a:solidFill>
                  <a:schemeClr val="accent5"/>
                </a:solidFill>
              </a:rPr>
              <a:t>hide</a:t>
            </a:r>
            <a:r>
              <a:rPr lang="da-DK" dirty="0">
                <a:solidFill>
                  <a:schemeClr val="accent5"/>
                </a:solidFill>
              </a:rPr>
              <a:t> </a:t>
            </a:r>
            <a:r>
              <a:rPr lang="da-DK" dirty="0" err="1">
                <a:solidFill>
                  <a:schemeClr val="accent5"/>
                </a:solidFill>
              </a:rPr>
              <a:t>toggle</a:t>
            </a:r>
            <a:r>
              <a:rPr lang="da-DK" dirty="0">
                <a:solidFill>
                  <a:schemeClr val="accent5"/>
                </a:solidFill>
              </a:rPr>
              <a:t> with </a:t>
            </a:r>
            <a:r>
              <a:rPr lang="da-DK" dirty="0" err="1">
                <a:solidFill>
                  <a:schemeClr val="accent5"/>
                </a:solidFill>
              </a:rPr>
              <a:t>Checkbox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https://codepen.io/morganfeeney/pen/KiBty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HTML forms </a:t>
            </a:r>
            <a:r>
              <a:rPr lang="da-DK" dirty="0" err="1">
                <a:solidFill>
                  <a:schemeClr val="accent5"/>
                </a:solidFill>
              </a:rPr>
              <a:t>countries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hlinkClick r:id="rId6"/>
              </a:rPr>
              <a:t>https://www.freeformatter.com/iso-country-list-html-select.html</a:t>
            </a:r>
            <a:endParaRPr lang="da-DK" dirty="0"/>
          </a:p>
          <a:p>
            <a:endParaRPr lang="da-DK" dirty="0"/>
          </a:p>
          <a:p>
            <a:r>
              <a:rPr lang="da-DK" dirty="0" err="1">
                <a:solidFill>
                  <a:schemeClr val="accent5"/>
                </a:solidFill>
              </a:rPr>
              <a:t>Styling</a:t>
            </a:r>
            <a:r>
              <a:rPr lang="da-DK" dirty="0">
                <a:solidFill>
                  <a:schemeClr val="accent5"/>
                </a:solidFill>
              </a:rPr>
              <a:t> HTML forms:</a:t>
            </a:r>
            <a:r>
              <a:rPr lang="da-DK" dirty="0"/>
              <a:t> </a:t>
            </a:r>
            <a:r>
              <a:rPr lang="da-DK" dirty="0">
                <a:hlinkClick r:id="rId7"/>
              </a:rPr>
              <a:t>https://www.youtube.com/watch?v=HiHHvTcHiEk&amp;list=PL4cUxeGkcC9g5_p_BVUGWykHfqx6bb7qK</a:t>
            </a:r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chemeClr val="accent5"/>
                </a:solidFill>
              </a:rPr>
              <a:t>Advanced </a:t>
            </a:r>
            <a:r>
              <a:rPr lang="da-DK" dirty="0" err="1">
                <a:solidFill>
                  <a:schemeClr val="accent5"/>
                </a:solidFill>
              </a:rPr>
              <a:t>styling</a:t>
            </a:r>
            <a:r>
              <a:rPr lang="da-DK" dirty="0">
                <a:solidFill>
                  <a:schemeClr val="accent5"/>
                </a:solidFill>
              </a:rPr>
              <a:t> forms: </a:t>
            </a:r>
            <a:r>
              <a:rPr lang="da-DK" dirty="0">
                <a:solidFill>
                  <a:schemeClr val="accent5"/>
                </a:solidFill>
                <a:hlinkClick r:id="rId8"/>
              </a:rPr>
              <a:t>https://developer.mozilla.org/en-US/docs/Learn/HTML/Forms/Advanced_styling_for_HTML_forms</a:t>
            </a:r>
            <a:endParaRPr lang="da-DK" dirty="0">
              <a:solidFill>
                <a:schemeClr val="accent5"/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HTML forms </a:t>
            </a:r>
            <a:r>
              <a:rPr lang="da-DK" dirty="0" err="1">
                <a:solidFill>
                  <a:schemeClr val="accent5"/>
                </a:solidFill>
              </a:rPr>
              <a:t>styles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hlinkClick r:id="rId9"/>
              </a:rPr>
              <a:t>https://www.sanwebe.com/2014/08/css-html-forms-designs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006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3600" y="2280373"/>
            <a:ext cx="3524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96497" y="3449923"/>
            <a:ext cx="2425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HackYourFuture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962" y="1678389"/>
            <a:ext cx="6770913" cy="282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User interactions examples</a:t>
            </a: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Signing up and logging in to websites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Entering personal information (name, address, credit card details…)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Filtering content (by using dropdowns, checkboxes…)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Performing a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34437-D7B8-DF45-A7CC-73905DB29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17EE7-82FD-704A-9E2A-A12B0942003E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10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418" y="542507"/>
            <a:ext cx="10557164" cy="447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&lt;form&gt;</a:t>
            </a:r>
          </a:p>
          <a:p>
            <a:pPr algn="ctr"/>
            <a:r>
              <a:rPr lang="en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is </a:t>
            </a:r>
            <a:r>
              <a:rPr lang="en" sz="5400" b="1" dirty="0">
                <a:solidFill>
                  <a:srgbClr val="C00000"/>
                </a:solidFill>
                <a:latin typeface="+mj-lt"/>
              </a:rPr>
              <a:t>important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Forms can make a website 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usable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or 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unusable</a:t>
            </a: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because they stand in the way of the user achieving their goal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042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3315" y="694541"/>
            <a:ext cx="7625369" cy="462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&lt;form&gt; 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</a:t>
            </a: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&lt;form&gt; element wraps all the other elements inside the form. This is the form element.</a:t>
            </a: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5"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&lt;form&gt;</a:t>
            </a:r>
          </a:p>
          <a:p>
            <a:pPr lvl="5">
              <a:lnSpc>
                <a:spcPct val="150000"/>
              </a:lnSpc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Form element here</a:t>
            </a:r>
          </a:p>
          <a:p>
            <a:pPr lvl="5"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&lt;/form&gt;</a:t>
            </a: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* 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You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cannot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have forms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nested inside another &lt;form&gt;</a:t>
            </a:r>
          </a:p>
        </p:txBody>
      </p:sp>
    </p:spTree>
    <p:extLst>
      <p:ext uri="{BB962C8B-B14F-4D97-AF65-F5344CB8AC3E}">
        <p14:creationId xmlns:p14="http://schemas.microsoft.com/office/powerpoint/2010/main" val="417061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6304" y="694541"/>
            <a:ext cx="9479391" cy="467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 </a:t>
            </a:r>
            <a:r>
              <a:rPr lang="en" sz="2400" b="1" dirty="0">
                <a:solidFill>
                  <a:schemeClr val="accent2"/>
                </a:solidFill>
                <a:latin typeface="+mj-lt"/>
              </a:rPr>
              <a:t>attributes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submit a &lt;form&gt; it needs to be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connected to a server </a:t>
            </a:r>
            <a:r>
              <a:rPr lang="e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(Node, Python, Ruby, PHP)</a:t>
            </a:r>
            <a:endParaRPr lang="en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processing the data </a:t>
            </a:r>
            <a:r>
              <a:rPr lang="e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send to database</a:t>
            </a:r>
            <a:r>
              <a:rPr lang="e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need two important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attributes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" sz="1600" b="1" dirty="0">
                <a:solidFill>
                  <a:schemeClr val="accent2"/>
                </a:solidFill>
                <a:latin typeface="+mj-lt"/>
              </a:rPr>
              <a:t>action: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 address defines where information will be sent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" sz="1600" b="1" dirty="0">
                <a:solidFill>
                  <a:schemeClr val="accent2"/>
                </a:solidFill>
                <a:latin typeface="+mj-lt"/>
              </a:rPr>
              <a:t>method: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how the form information will be sent:</a:t>
            </a:r>
          </a:p>
          <a:p>
            <a:pPr lvl="2">
              <a:lnSpc>
                <a:spcPct val="150000"/>
              </a:lnSpc>
            </a:pPr>
            <a:r>
              <a:rPr lang="en" sz="1400" b="1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POST — </a:t>
            </a:r>
            <a:r>
              <a:rPr lang="en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Data is sent to directly to the server.</a:t>
            </a:r>
          </a:p>
          <a:p>
            <a:pPr lvl="2">
              <a:lnSpc>
                <a:spcPct val="150000"/>
              </a:lnSpc>
            </a:pPr>
            <a:r>
              <a:rPr lang="en" sz="1400" b="1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GET </a:t>
            </a:r>
            <a:r>
              <a:rPr lang="en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— Data is sent inside of the URL as parameters separated with a question mark.</a:t>
            </a:r>
          </a:p>
          <a:p>
            <a:pPr lvl="2">
              <a:lnSpc>
                <a:spcPct val="150000"/>
              </a:lnSpc>
            </a:pPr>
            <a:r>
              <a:rPr lang="da-DK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* </a:t>
            </a:r>
            <a:r>
              <a:rPr lang="da-DK" sz="1400" i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https</a:t>
            </a:r>
            <a:r>
              <a:rPr lang="da-DK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://www.w3schools.com/tags/</a:t>
            </a:r>
            <a:r>
              <a:rPr lang="da-DK" sz="1400" i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ref_httpmethods.asp</a:t>
            </a:r>
            <a:endParaRPr lang="en" sz="14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* </a:t>
            </a:r>
            <a:r>
              <a:rPr lang="en" sz="1400" i="1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&amp; </a:t>
            </a:r>
            <a:r>
              <a:rPr lang="en" sz="1400" i="1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attributes are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3410809" y="5097408"/>
            <a:ext cx="5370379" cy="115865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“Script URL”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“GET | POST”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Form element here</a:t>
            </a: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19437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962" y="694541"/>
            <a:ext cx="7384375" cy="420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Let’s build a </a:t>
            </a:r>
            <a:r>
              <a:rPr lang="en" sz="2000" b="1" dirty="0">
                <a:solidFill>
                  <a:schemeClr val="accent5"/>
                </a:solidFill>
                <a:latin typeface="+mj-lt"/>
              </a:rPr>
              <a:t>form</a:t>
            </a: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6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6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6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-title”&gt;</a:t>
            </a:r>
            <a:r>
              <a:rPr lang="e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6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&lt;/form&gt;</a:t>
            </a:r>
          </a:p>
          <a:p>
            <a:pPr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A93E8-8B25-324E-9C75-D200915F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B63CA-E7BC-6C45-8278-D404DFB63ECE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5C4BAED0-35FF-A145-9367-49D8D759CF82}"/>
              </a:ext>
            </a:extLst>
          </p:cNvPr>
          <p:cNvSpPr/>
          <p:nvPr/>
        </p:nvSpPr>
        <p:spPr>
          <a:xfrm>
            <a:off x="7801337" y="243125"/>
            <a:ext cx="288000" cy="6094071"/>
          </a:xfrm>
          <a:prstGeom prst="leftBracket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E9639A-DF0D-734C-BDA4-8A4A5972913E}"/>
              </a:ext>
            </a:extLst>
          </p:cNvPr>
          <p:cNvCxnSpPr/>
          <p:nvPr/>
        </p:nvCxnSpPr>
        <p:spPr>
          <a:xfrm flipH="1">
            <a:off x="7287491" y="3241964"/>
            <a:ext cx="51384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4510" y="694541"/>
            <a:ext cx="5292436" cy="545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Form </a:t>
            </a:r>
            <a:r>
              <a:rPr lang="da-DK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controls</a:t>
            </a:r>
            <a:endParaRPr lang="en" sz="24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latin typeface="+mj-lt"/>
              </a:rPr>
              <a:t>Text</a:t>
            </a:r>
            <a:r>
              <a:rPr lang="da-DK" dirty="0">
                <a:latin typeface="+mj-lt"/>
              </a:rPr>
              <a:t> Input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latin typeface="+mj-lt"/>
              </a:rPr>
              <a:t>Checkboxes</a:t>
            </a:r>
            <a:r>
              <a:rPr lang="da-DK" dirty="0">
                <a:latin typeface="+mj-lt"/>
              </a:rPr>
              <a:t>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Radio Box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Select Box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File Select </a:t>
            </a:r>
            <a:r>
              <a:rPr lang="da-DK" dirty="0" err="1">
                <a:latin typeface="+mj-lt"/>
              </a:rPr>
              <a:t>boxes</a:t>
            </a:r>
            <a:endParaRPr lang="da-DK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Hidden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latin typeface="+mj-lt"/>
              </a:rPr>
              <a:t>Clickable</a:t>
            </a:r>
            <a:r>
              <a:rPr lang="da-DK" dirty="0">
                <a:latin typeface="+mj-lt"/>
              </a:rPr>
              <a:t> Buttons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Submit and Reset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50B-E601-4747-9185-02A05752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0"/>
            <a:ext cx="4826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9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C11A23-9A2B-EF46-84D1-E5B809575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37930"/>
              </p:ext>
            </p:extLst>
          </p:nvPr>
        </p:nvGraphicFramePr>
        <p:xfrm>
          <a:off x="637309" y="2902099"/>
          <a:ext cx="10917381" cy="2743200"/>
        </p:xfrm>
        <a:graphic>
          <a:graphicData uri="http://schemas.openxmlformats.org/drawingml/2006/table">
            <a:tbl>
              <a:tblPr/>
              <a:tblGrid>
                <a:gridCol w="2272146">
                  <a:extLst>
                    <a:ext uri="{9D8B030D-6E8A-4147-A177-3AD203B41FA5}">
                      <a16:colId xmlns:a16="http://schemas.microsoft.com/office/drawing/2014/main" val="2389041245"/>
                    </a:ext>
                  </a:extLst>
                </a:gridCol>
                <a:gridCol w="3034145">
                  <a:extLst>
                    <a:ext uri="{9D8B030D-6E8A-4147-A177-3AD203B41FA5}">
                      <a16:colId xmlns:a16="http://schemas.microsoft.com/office/drawing/2014/main" val="1345009511"/>
                    </a:ext>
                  </a:extLst>
                </a:gridCol>
                <a:gridCol w="5611090">
                  <a:extLst>
                    <a:ext uri="{9D8B030D-6E8A-4147-A177-3AD203B41FA5}">
                      <a16:colId xmlns:a16="http://schemas.microsoft.com/office/drawing/2014/main" val="3214455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text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Allows any type of character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15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Email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email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Might display a warning if an invalid email is entered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8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Password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="password"&gt;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a-DK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Shows dots as characters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number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Up/Down keyboard keys can be used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28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Telephone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a-DK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Can trigger an autofill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8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Multiple line </a:t>
                      </a: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&gt;&lt;/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Can </a:t>
                      </a:r>
                      <a:r>
                        <a:rPr lang="da-DK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be</a:t>
                      </a:r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da-DK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resized</a:t>
                      </a:r>
                      <a:endParaRPr lang="da-DK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224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5DFD7D-7DC8-024D-AEBD-ACBFFFFD25FC}"/>
              </a:ext>
            </a:extLst>
          </p:cNvPr>
          <p:cNvSpPr txBox="1"/>
          <p:nvPr/>
        </p:nvSpPr>
        <p:spPr>
          <a:xfrm>
            <a:off x="2403811" y="694541"/>
            <a:ext cx="7384375" cy="21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textual </a:t>
            </a: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 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controls</a:t>
            </a:r>
            <a:endParaRPr lang="en" sz="2400" b="1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field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where the user can type information, and their </a:t>
            </a:r>
            <a:r>
              <a:rPr lang="en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provides specific semantics to the input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797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se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1624</Words>
  <Application>Microsoft Macintosh PowerPoint</Application>
  <PresentationFormat>Widescreen</PresentationFormat>
  <Paragraphs>298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130</cp:revision>
  <dcterms:created xsi:type="dcterms:W3CDTF">2019-01-23T10:30:26Z</dcterms:created>
  <dcterms:modified xsi:type="dcterms:W3CDTF">2019-02-16T22:48:03Z</dcterms:modified>
</cp:coreProperties>
</file>