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pen Sans ExtraBold"/>
      <p:bold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5.xml"/><Relationship Id="rId33" Type="http://schemas.openxmlformats.org/officeDocument/2006/relationships/font" Target="fonts/Karla-boldItalic.fntdata"/><Relationship Id="rId10" Type="http://schemas.openxmlformats.org/officeDocument/2006/relationships/slide" Target="slides/slide4.xml"/><Relationship Id="rId32" Type="http://schemas.openxmlformats.org/officeDocument/2006/relationships/font" Target="fonts/Karl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42d0a013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42d0a01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842d0a01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842d0a01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42d0a01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42d0a01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42d0a0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42d0a0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42d0a01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842d0a01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42d0a01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42d0a01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842d0a01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842d0a01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842d0a01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842d0a01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42d0a01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42d0a01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842d0a01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842d0a01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842d0a01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842d0a01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5600" y="49241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0202" y="4974333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Camel_ca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495800" y="1264875"/>
            <a:ext cx="3829800" cy="25848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/>
        </p:nvSpPr>
        <p:spPr>
          <a:xfrm>
            <a:off x="717750" y="1176675"/>
            <a:ext cx="3852000" cy="19266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"Juan"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console.log(nombre);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Ok, muestra "Juan"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Cuando usamos </a:t>
            </a:r>
            <a:r>
              <a:rPr b="1"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JavaScript ignora los bloques de código y convierte nuestra variable en global. 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Eso quiere decir que si hay otra variable </a:t>
            </a:r>
            <a:r>
              <a:rPr b="1"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en nuestro código, seguramente estemos pisando su valor</a:t>
            </a:r>
            <a:r>
              <a:rPr b="1"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4569750" y="1176675"/>
            <a:ext cx="3852000" cy="19266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"Juan"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console.log(nombre)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Error: nombre no existe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Cuando usamos </a:t>
            </a:r>
            <a:r>
              <a:rPr b="1"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JavaScript respeta los bloques de código. Eso quiere decir que </a:t>
            </a:r>
            <a:r>
              <a:rPr b="1"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 podrá ser accedida fuera del </a:t>
            </a:r>
            <a:r>
              <a:rPr b="1"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if.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 quiere decir que podemos tener variables con el mismo nombre en diferentes bloques de nuestro código.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717750" y="549075"/>
            <a:ext cx="3852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var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4569750" y="549075"/>
            <a:ext cx="3852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let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915450" y="1616550"/>
            <a:ext cx="5521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palabras reservadas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 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solo pueden utilizarse para el propósito que fueron creadas.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pueden ser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utilizadas como </a:t>
            </a:r>
            <a:r>
              <a:rPr b="1"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nombre de variables</a:t>
            </a: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686850" y="81592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6020575" y="38130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7130027" y="1978064"/>
            <a:ext cx="659679" cy="1758378"/>
          </a:xfrm>
          <a:custGeom>
            <a:rect b="b" l="l" r="r" t="t"/>
            <a:pathLst>
              <a:path extrusionOk="0" h="498124" w="186878">
                <a:moveTo>
                  <a:pt x="19487" y="412622"/>
                </a:moveTo>
                <a:lnTo>
                  <a:pt x="38974" y="412622"/>
                </a:lnTo>
                <a:lnTo>
                  <a:pt x="38974" y="272162"/>
                </a:lnTo>
                <a:lnTo>
                  <a:pt x="19487" y="272162"/>
                </a:lnTo>
                <a:cubicBezTo>
                  <a:pt x="8758" y="272162"/>
                  <a:pt x="0" y="263513"/>
                  <a:pt x="0" y="252675"/>
                </a:cubicBezTo>
                <a:lnTo>
                  <a:pt x="0" y="206256"/>
                </a:lnTo>
                <a:cubicBezTo>
                  <a:pt x="0" y="195528"/>
                  <a:pt x="8758" y="186769"/>
                  <a:pt x="19487" y="186769"/>
                </a:cubicBezTo>
                <a:lnTo>
                  <a:pt x="128418" y="186769"/>
                </a:lnTo>
                <a:cubicBezTo>
                  <a:pt x="139147" y="186769"/>
                  <a:pt x="147905" y="195528"/>
                  <a:pt x="147905" y="206256"/>
                </a:cubicBezTo>
                <a:lnTo>
                  <a:pt x="147905" y="412732"/>
                </a:lnTo>
                <a:lnTo>
                  <a:pt x="167392" y="412732"/>
                </a:lnTo>
                <a:cubicBezTo>
                  <a:pt x="178121" y="412732"/>
                  <a:pt x="186879" y="421490"/>
                  <a:pt x="186879" y="432219"/>
                </a:cubicBezTo>
                <a:lnTo>
                  <a:pt x="186879" y="478637"/>
                </a:lnTo>
                <a:cubicBezTo>
                  <a:pt x="186879" y="489366"/>
                  <a:pt x="178121" y="498124"/>
                  <a:pt x="167392" y="498124"/>
                </a:cubicBezTo>
                <a:lnTo>
                  <a:pt x="19597" y="498124"/>
                </a:lnTo>
                <a:cubicBezTo>
                  <a:pt x="8868" y="498124"/>
                  <a:pt x="110" y="489366"/>
                  <a:pt x="110" y="478637"/>
                </a:cubicBezTo>
                <a:lnTo>
                  <a:pt x="110" y="432219"/>
                </a:lnTo>
                <a:cubicBezTo>
                  <a:pt x="110" y="421381"/>
                  <a:pt x="8758" y="412622"/>
                  <a:pt x="19487" y="412622"/>
                </a:cubicBezTo>
                <a:moveTo>
                  <a:pt x="93495" y="0"/>
                </a:moveTo>
                <a:cubicBezTo>
                  <a:pt x="54849" y="0"/>
                  <a:pt x="23428" y="31311"/>
                  <a:pt x="23428" y="70066"/>
                </a:cubicBezTo>
                <a:cubicBezTo>
                  <a:pt x="23428" y="108711"/>
                  <a:pt x="54739" y="140132"/>
                  <a:pt x="93495" y="140132"/>
                </a:cubicBezTo>
                <a:cubicBezTo>
                  <a:pt x="132140" y="140132"/>
                  <a:pt x="163560" y="108821"/>
                  <a:pt x="163560" y="70066"/>
                </a:cubicBezTo>
                <a:cubicBezTo>
                  <a:pt x="163450" y="31311"/>
                  <a:pt x="132140" y="0"/>
                  <a:pt x="93495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/>
        </p:nvSpPr>
        <p:spPr>
          <a:xfrm>
            <a:off x="915450" y="1768950"/>
            <a:ext cx="51489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son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espacios de memoria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en la computadora donde podemos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almacenar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distintos tipos de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686850" y="739725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5218350" y="30510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6779244" y="1673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9"/>
          <p:cNvGrpSpPr/>
          <p:nvPr/>
        </p:nvGrpSpPr>
        <p:grpSpPr>
          <a:xfrm>
            <a:off x="732637" y="3194722"/>
            <a:ext cx="7692650" cy="1107324"/>
            <a:chOff x="630644" y="2191938"/>
            <a:chExt cx="6913498" cy="530709"/>
          </a:xfrm>
        </p:grpSpPr>
        <p:sp>
          <p:nvSpPr>
            <p:cNvPr id="122" name="Google Shape;122;p2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E91E63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es" sz="16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nombre;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E91E63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6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contador;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4" name="Google Shape;124;p29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Tipos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variables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717750" y="1176675"/>
            <a:ext cx="77076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JavaScript existen tres tipos de variables, pero sólo vamos a hacer foco en dos: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999" lvl="0" marL="881999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declarar una variable escribimos el tipo y el nombre que le queremos dar a la variable: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732424" y="4295450"/>
            <a:ext cx="7707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Veamos cada parte en más detalle...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Declaración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una variable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717750" y="2003925"/>
            <a:ext cx="22860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s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palabra reservada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 indica a JavaScript que vamos a </a:t>
            </a:r>
            <a:r>
              <a:rPr b="1"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declarar una variable de tipo var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3197328" y="2003925"/>
            <a:ext cx="52281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Solo puede estar formado por letras, números y los símbolos $ (pesos) y _ (guion bajo).</a:t>
            </a:r>
            <a:b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pueden empezar con un número.</a:t>
            </a:r>
            <a:b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deberían contener ñ o caracteres con acentos.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688600" y="11636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nombreSignificativo;</a:t>
            </a:r>
            <a:endParaRPr sz="2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717750" y="3668825"/>
            <a:ext cx="7707600" cy="1021500"/>
          </a:xfrm>
          <a:prstGeom prst="round2DiagRect">
            <a:avLst>
              <a:gd fmla="val 0" name="adj1"/>
              <a:gd fmla="val 2793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8229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una </a:t>
            </a:r>
            <a:r>
              <a:rPr b="1" i="1" lang="es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buena práctica</a:t>
            </a: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los nombres de las variables usen el formato </a:t>
            </a:r>
            <a:r>
              <a:rPr b="1" i="1" lang="es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camelCase</a:t>
            </a: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como </a:t>
            </a:r>
            <a:r>
              <a:rPr b="1"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variableEjemplo</a:t>
            </a: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en vez de variableejemplo o variable_ejemplo.</a:t>
            </a:r>
            <a:endParaRPr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30"/>
          <p:cNvSpPr/>
          <p:nvPr/>
        </p:nvSpPr>
        <p:spPr>
          <a:xfrm rot="5400000">
            <a:off x="3221450" y="141675"/>
            <a:ext cx="150600" cy="3573900"/>
          </a:xfrm>
          <a:prstGeom prst="rightBrace">
            <a:avLst>
              <a:gd fmla="val 50000" name="adj1"/>
              <a:gd fmla="val 39954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37" name="Google Shape;137;p30"/>
          <p:cNvSpPr/>
          <p:nvPr/>
        </p:nvSpPr>
        <p:spPr>
          <a:xfrm rot="5400000">
            <a:off x="986350" y="1667025"/>
            <a:ext cx="150600" cy="523200"/>
          </a:xfrm>
          <a:prstGeom prst="rightBrace">
            <a:avLst>
              <a:gd fmla="val 50000" name="adj1"/>
              <a:gd fmla="val 655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grpSp>
        <p:nvGrpSpPr>
          <p:cNvPr id="138" name="Google Shape;138;p30"/>
          <p:cNvGrpSpPr/>
          <p:nvPr/>
        </p:nvGrpSpPr>
        <p:grpSpPr>
          <a:xfrm>
            <a:off x="1076120" y="3918462"/>
            <a:ext cx="329436" cy="522336"/>
            <a:chOff x="6718575" y="2318625"/>
            <a:chExt cx="256950" cy="407375"/>
          </a:xfrm>
        </p:grpSpPr>
        <p:sp>
          <p:nvSpPr>
            <p:cNvPr id="139" name="Google Shape;139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Declaración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una variable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88600" y="11636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iVariable;</a:t>
            </a:r>
            <a:endParaRPr sz="2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¡No es lo mismo que!</a:t>
            </a:r>
            <a:endParaRPr i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iVariable;</a:t>
            </a:r>
            <a:endParaRPr sz="2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717750" y="3668825"/>
            <a:ext cx="7707600" cy="1021500"/>
          </a:xfrm>
          <a:prstGeom prst="round2DiagRect">
            <a:avLst>
              <a:gd fmla="val 0" name="adj1"/>
              <a:gd fmla="val 2793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 lenguaje que </a:t>
            </a:r>
            <a:r>
              <a:rPr b="1"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 diferencia entre MAYÚSCULAS y minúsculas</a:t>
            </a: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Por eso es bueno seguir un estándar a la hora de escribir nombres.</a:t>
            </a:r>
            <a:endParaRPr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1049986" y="40306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915450" y="1768950"/>
            <a:ext cx="55092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buenas prácticas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si bien no son obligatorias para que nuestro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funcione, van a permitir que este sea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más fácil de leer y de mantener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686850" y="739725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6005300" y="324892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7206227" y="1901864"/>
            <a:ext cx="659679" cy="1758378"/>
          </a:xfrm>
          <a:custGeom>
            <a:rect b="b" l="l" r="r" t="t"/>
            <a:pathLst>
              <a:path extrusionOk="0" h="498124" w="186878">
                <a:moveTo>
                  <a:pt x="19487" y="412622"/>
                </a:moveTo>
                <a:lnTo>
                  <a:pt x="38974" y="412622"/>
                </a:lnTo>
                <a:lnTo>
                  <a:pt x="38974" y="272162"/>
                </a:lnTo>
                <a:lnTo>
                  <a:pt x="19487" y="272162"/>
                </a:lnTo>
                <a:cubicBezTo>
                  <a:pt x="8758" y="272162"/>
                  <a:pt x="0" y="263513"/>
                  <a:pt x="0" y="252675"/>
                </a:cubicBezTo>
                <a:lnTo>
                  <a:pt x="0" y="206256"/>
                </a:lnTo>
                <a:cubicBezTo>
                  <a:pt x="0" y="195528"/>
                  <a:pt x="8758" y="186769"/>
                  <a:pt x="19487" y="186769"/>
                </a:cubicBezTo>
                <a:lnTo>
                  <a:pt x="128418" y="186769"/>
                </a:lnTo>
                <a:cubicBezTo>
                  <a:pt x="139147" y="186769"/>
                  <a:pt x="147905" y="195528"/>
                  <a:pt x="147905" y="206256"/>
                </a:cubicBezTo>
                <a:lnTo>
                  <a:pt x="147905" y="412732"/>
                </a:lnTo>
                <a:lnTo>
                  <a:pt x="167392" y="412732"/>
                </a:lnTo>
                <a:cubicBezTo>
                  <a:pt x="178121" y="412732"/>
                  <a:pt x="186879" y="421490"/>
                  <a:pt x="186879" y="432219"/>
                </a:cubicBezTo>
                <a:lnTo>
                  <a:pt x="186879" y="478637"/>
                </a:lnTo>
                <a:cubicBezTo>
                  <a:pt x="186879" y="489366"/>
                  <a:pt x="178121" y="498124"/>
                  <a:pt x="167392" y="498124"/>
                </a:cubicBezTo>
                <a:lnTo>
                  <a:pt x="19597" y="498124"/>
                </a:lnTo>
                <a:cubicBezTo>
                  <a:pt x="8868" y="498124"/>
                  <a:pt x="110" y="489366"/>
                  <a:pt x="110" y="478637"/>
                </a:cubicBezTo>
                <a:lnTo>
                  <a:pt x="110" y="432219"/>
                </a:lnTo>
                <a:cubicBezTo>
                  <a:pt x="110" y="421381"/>
                  <a:pt x="8758" y="412622"/>
                  <a:pt x="19487" y="412622"/>
                </a:cubicBezTo>
                <a:moveTo>
                  <a:pt x="93495" y="0"/>
                </a:moveTo>
                <a:cubicBezTo>
                  <a:pt x="54849" y="0"/>
                  <a:pt x="23428" y="31311"/>
                  <a:pt x="23428" y="70066"/>
                </a:cubicBezTo>
                <a:cubicBezTo>
                  <a:pt x="23428" y="108711"/>
                  <a:pt x="54739" y="140132"/>
                  <a:pt x="93495" y="140132"/>
                </a:cubicBezTo>
                <a:cubicBezTo>
                  <a:pt x="132140" y="140132"/>
                  <a:pt x="163560" y="108821"/>
                  <a:pt x="163560" y="70066"/>
                </a:cubicBezTo>
                <a:cubicBezTo>
                  <a:pt x="163450" y="31311"/>
                  <a:pt x="132140" y="0"/>
                  <a:pt x="93495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Asignación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 valor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717750" y="2080125"/>
            <a:ext cx="18633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nombre que nos va a servir para identificar nuestra variable cuando necesitemos usarla.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688600" y="1163625"/>
            <a:ext cx="7736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miApodo </a:t>
            </a:r>
            <a:r>
              <a:rPr lang="es" sz="2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6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'Hackerman'</a:t>
            </a:r>
            <a:r>
              <a:rPr lang="es" sz="2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33"/>
          <p:cNvSpPr/>
          <p:nvPr/>
        </p:nvSpPr>
        <p:spPr>
          <a:xfrm rot="5400000">
            <a:off x="2986175" y="1752975"/>
            <a:ext cx="150600" cy="351300"/>
          </a:xfrm>
          <a:prstGeom prst="rightBrace">
            <a:avLst>
              <a:gd fmla="val 50000" name="adj1"/>
              <a:gd fmla="val 49994" name="adj2"/>
            </a:avLst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71" name="Google Shape;171;p33"/>
          <p:cNvSpPr/>
          <p:nvPr/>
        </p:nvSpPr>
        <p:spPr>
          <a:xfrm rot="5400000">
            <a:off x="2057800" y="1290675"/>
            <a:ext cx="150600" cy="1275900"/>
          </a:xfrm>
          <a:prstGeom prst="rightBrace">
            <a:avLst>
              <a:gd fmla="val 50000" name="adj1"/>
              <a:gd fmla="val 655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72" name="Google Shape;172;p33"/>
          <p:cNvSpPr/>
          <p:nvPr/>
        </p:nvSpPr>
        <p:spPr>
          <a:xfrm rot="5400000">
            <a:off x="4234650" y="1005375"/>
            <a:ext cx="150600" cy="1846500"/>
          </a:xfrm>
          <a:prstGeom prst="rightBrace">
            <a:avLst>
              <a:gd fmla="val 50000" name="adj1"/>
              <a:gd fmla="val 12036" name="adj2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2656800" y="2080125"/>
            <a:ext cx="20997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2196F3"/>
                </a:solidFill>
                <a:latin typeface="Open Sans"/>
                <a:ea typeface="Open Sans"/>
                <a:cs typeface="Open Sans"/>
                <a:sym typeface="Open Sans"/>
              </a:rPr>
              <a:t>Asignación</a:t>
            </a:r>
            <a:endParaRPr b="1" sz="1600">
              <a:solidFill>
                <a:srgbClr val="2196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 indica a JavaScript que queremos guardar el valor de la derecha en la variable de la izquierda.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4756350" y="2080125"/>
            <a:ext cx="18633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CAF50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 b="1" sz="1600">
              <a:solidFill>
                <a:srgbClr val="4CAF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 que vamos a guardar en nuestra variable. En este caso, un texto.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34"/>
          <p:cNvGrpSpPr/>
          <p:nvPr/>
        </p:nvGrpSpPr>
        <p:grpSpPr>
          <a:xfrm>
            <a:off x="732658" y="1975450"/>
            <a:ext cx="7692650" cy="438631"/>
            <a:chOff x="630644" y="2191938"/>
            <a:chExt cx="6913498" cy="530709"/>
          </a:xfrm>
        </p:grpSpPr>
        <p:sp>
          <p:nvSpPr>
            <p:cNvPr id="180" name="Google Shape;180;p3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miApodo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'Hackerman'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2" name="Google Shape;182;p34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Asignación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de un valor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717750" y="1176675"/>
            <a:ext cx="7559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 primera vez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declaramos una variable es necesaria la palabra reservada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717750" y="2395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Una vez que la variable ya fue declarada, le asignamos valores sin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5" name="Google Shape;185;p34"/>
          <p:cNvGrpSpPr/>
          <p:nvPr/>
        </p:nvGrpSpPr>
        <p:grpSpPr>
          <a:xfrm>
            <a:off x="725683" y="2957675"/>
            <a:ext cx="7692650" cy="438631"/>
            <a:chOff x="630644" y="2191938"/>
            <a:chExt cx="6913498" cy="530709"/>
          </a:xfrm>
        </p:grpSpPr>
        <p:sp>
          <p:nvSpPr>
            <p:cNvPr id="186" name="Google Shape;186;p3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miApodo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'El Barto'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8" name="Google Shape;188;p34"/>
          <p:cNvSpPr/>
          <p:nvPr/>
        </p:nvSpPr>
        <p:spPr>
          <a:xfrm>
            <a:off x="717750" y="3668825"/>
            <a:ext cx="7707600" cy="1021500"/>
          </a:xfrm>
          <a:prstGeom prst="round2DiagRect">
            <a:avLst>
              <a:gd fmla="val 0" name="adj1"/>
              <a:gd fmla="val 2793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 lenguaje que </a:t>
            </a:r>
            <a:r>
              <a:rPr b="1"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 diferencia entre  MAYÚSCULAS y minúsculas</a:t>
            </a:r>
            <a:r>
              <a:rPr i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Por eso es bueno seguir un estándar a la hora de escribir nombres.</a:t>
            </a:r>
            <a:endParaRPr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1049986" y="40306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5"/>
          <p:cNvGrpSpPr/>
          <p:nvPr/>
        </p:nvGrpSpPr>
        <p:grpSpPr>
          <a:xfrm>
            <a:off x="732658" y="1975450"/>
            <a:ext cx="7692650" cy="438631"/>
            <a:chOff x="630644" y="2191938"/>
            <a:chExt cx="6913498" cy="530709"/>
          </a:xfrm>
        </p:grpSpPr>
        <p:sp>
          <p:nvSpPr>
            <p:cNvPr id="195" name="Google Shape;195;p3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contador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7" name="Google Shape;197;p35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Declaración con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let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717750" y="1176675"/>
            <a:ext cx="7707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Estas variables se declaran de una manera similar con la diferencia que utilizamos la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palabra reservada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717750" y="2395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principal diferencia entre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que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solo será accesible en el bloque de código en el que fue declarada.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Los bloques de código son normalmente determinados por las llaves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{ }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Veamos un ejemplo: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