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 ExtraBold"/>
      <p:bold r:id="rId12"/>
      <p:boldItalic r:id="rId13"/>
    </p:embeddedFont>
    <p:embeddedFont>
      <p:font typeface="Rajdhani"/>
      <p:regular r:id="rId14"/>
      <p:bold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font" Target="fonts/OpenSansExtraBold-boldItalic.fntdata"/><Relationship Id="rId12" Type="http://schemas.openxmlformats.org/officeDocument/2006/relationships/font" Target="fonts/OpenSansExtraBold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jdhani-bold.fntdata"/><Relationship Id="rId14" Type="http://schemas.openxmlformats.org/officeDocument/2006/relationships/font" Target="fonts/Rajdhani-regular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40d124c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40d124c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40d124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40d124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840d124c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840d124c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40d124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840d124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aac30ce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aac30ce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5600" y="4920318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50555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884550" y="1264875"/>
            <a:ext cx="3441000" cy="2584800"/>
          </a:xfrm>
          <a:prstGeom prst="rect">
            <a:avLst/>
          </a:prstGeom>
        </p:spPr>
        <p:txBody>
          <a:bodyPr anchorCtr="0" anchor="t" bIns="91425" lIns="91425" spcFirstLastPara="1" rIns="180000" wrap="square" tIns="90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tipos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datos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/>
        </p:nvSpPr>
        <p:spPr>
          <a:xfrm>
            <a:off x="915450" y="1768950"/>
            <a:ext cx="57225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tipos de datos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 JavaScript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conocer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estarán disponibles para ese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686850" y="739725"/>
            <a:ext cx="621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6172975" y="32034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7007844" y="16734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9"/>
          <p:cNvGrpSpPr/>
          <p:nvPr/>
        </p:nvGrpSpPr>
        <p:grpSpPr>
          <a:xfrm>
            <a:off x="732664" y="902351"/>
            <a:ext cx="7692650" cy="756207"/>
            <a:chOff x="630644" y="2191938"/>
            <a:chExt cx="6913498" cy="530709"/>
          </a:xfrm>
        </p:grpSpPr>
        <p:sp>
          <p:nvSpPr>
            <p:cNvPr id="122" name="Google Shape;122;p2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número entero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precio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150.65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decimales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4" name="Google Shape;124;p29"/>
          <p:cNvSpPr txBox="1"/>
          <p:nvPr/>
        </p:nvSpPr>
        <p:spPr>
          <a:xfrm>
            <a:off x="717750" y="414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Numéricos (number)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5" name="Google Shape;125;p29"/>
          <p:cNvGrpSpPr/>
          <p:nvPr/>
        </p:nvGrpSpPr>
        <p:grpSpPr>
          <a:xfrm>
            <a:off x="732664" y="2263265"/>
            <a:ext cx="7692650" cy="971250"/>
            <a:chOff x="630644" y="2191938"/>
            <a:chExt cx="6913498" cy="530709"/>
          </a:xfrm>
        </p:grpSpPr>
        <p:sp>
          <p:nvSpPr>
            <p:cNvPr id="126" name="Google Shape;126;p2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Mamá Luchetti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comillas simples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ocupacion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"Master of the sopas"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comillas dobles tienen el mismo resultado</a:t>
              </a:r>
              <a:endParaRPr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8" name="Google Shape;128;p29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717750" y="17862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Cadenas de caracteres (string)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717750" y="3386475"/>
            <a:ext cx="770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Lógicos o booleanos (boolean)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1" name="Google Shape;131;p29"/>
          <p:cNvGrpSpPr/>
          <p:nvPr/>
        </p:nvGrpSpPr>
        <p:grpSpPr>
          <a:xfrm>
            <a:off x="732664" y="3874151"/>
            <a:ext cx="7692650" cy="756207"/>
            <a:chOff x="630644" y="2191938"/>
            <a:chExt cx="6913498" cy="530709"/>
          </a:xfrm>
        </p:grpSpPr>
        <p:sp>
          <p:nvSpPr>
            <p:cNvPr id="132" name="Google Shape;132;p2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laCharlaEstaReCopada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hayAsadoAlFinal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|</a:t>
              </a:r>
              <a:endParaRPr sz="1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4" name="Google Shape;134;p29"/>
          <p:cNvGrpSpPr/>
          <p:nvPr/>
        </p:nvGrpSpPr>
        <p:grpSpPr>
          <a:xfrm>
            <a:off x="5756500" y="736875"/>
            <a:ext cx="2781074" cy="1087223"/>
            <a:chOff x="6139416" y="-169679"/>
            <a:chExt cx="2910900" cy="1042800"/>
          </a:xfrm>
        </p:grpSpPr>
        <p:sp>
          <p:nvSpPr>
            <p:cNvPr id="135" name="Google Shape;135;p29"/>
            <p:cNvSpPr/>
            <p:nvPr/>
          </p:nvSpPr>
          <p:spPr>
            <a:xfrm>
              <a:off x="6139416" y="-169679"/>
              <a:ext cx="2910900" cy="1042800"/>
            </a:xfrm>
            <a:prstGeom prst="roundRect">
              <a:avLst>
                <a:gd fmla="val 16667" name="adj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6083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JavaScript está escrito en inglés usa- remos un punto para separar los decimales.</a:t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6391723" y="70473"/>
              <a:ext cx="342446" cy="498015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0"/>
          <p:cNvGrpSpPr/>
          <p:nvPr/>
        </p:nvGrpSpPr>
        <p:grpSpPr>
          <a:xfrm>
            <a:off x="732658" y="2624441"/>
            <a:ext cx="7692650" cy="1680384"/>
            <a:chOff x="630644" y="2191938"/>
            <a:chExt cx="6913498" cy="530709"/>
          </a:xfrm>
        </p:grpSpPr>
        <p:sp>
          <p:nvSpPr>
            <p:cNvPr id="142" name="Google Shape;142;p3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comidasFavoritas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'Milanesa napolitana'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'Ravioles con bolognesa'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'Pizza calabresa'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80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numerosSorteados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45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56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324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s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80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452</a:t>
              </a:r>
              <a:r>
                <a:rPr lang="es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4" name="Google Shape;144;p30"/>
          <p:cNvSpPr txBox="1"/>
          <p:nvPr/>
        </p:nvSpPr>
        <p:spPr>
          <a:xfrm>
            <a:off x="717750" y="1252876"/>
            <a:ext cx="75996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arrays son colecciones de datos. Los podemos reconocer porque se declaran con corchetes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 ]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1"/>
          <p:cNvGrpSpPr/>
          <p:nvPr/>
        </p:nvGrpSpPr>
        <p:grpSpPr>
          <a:xfrm>
            <a:off x="717778" y="2624465"/>
            <a:ext cx="7707859" cy="1930878"/>
            <a:chOff x="630644" y="2191938"/>
            <a:chExt cx="6913498" cy="530709"/>
          </a:xfrm>
        </p:grpSpPr>
        <p:sp>
          <p:nvSpPr>
            <p:cNvPr id="150" name="Google Shape;150;p3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C678DD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let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" sz="1300">
                  <a:solidFill>
                    <a:srgbClr val="E06C75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auto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" sz="1300">
                  <a:solidFill>
                    <a:srgbClr val="56B6C2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 sz="13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" sz="1300">
                  <a:solidFill>
                    <a:srgbClr val="E06C75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marca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s" sz="1300">
                  <a:solidFill>
                    <a:srgbClr val="98C379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"Ford"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//string</a:t>
              </a:r>
              <a:endParaRPr sz="13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" sz="1300">
                  <a:solidFill>
                    <a:srgbClr val="E06C75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km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s" sz="1300">
                  <a:solidFill>
                    <a:srgbClr val="D19A66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//number</a:t>
              </a:r>
              <a:endParaRPr sz="13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" sz="1300">
                  <a:solidFill>
                    <a:srgbClr val="E06C75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disponible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s" sz="1300">
                  <a:solidFill>
                    <a:srgbClr val="D19A66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//boolean</a:t>
              </a:r>
              <a:endParaRPr sz="13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s" sz="1300">
                  <a:solidFill>
                    <a:srgbClr val="61AFE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bocina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() </a:t>
              </a:r>
              <a:r>
                <a:rPr lang="es" sz="1300">
                  <a:solidFill>
                    <a:srgbClr val="C678DD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=&gt;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" sz="1300">
                  <a:solidFill>
                    <a:srgbClr val="E5C07B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console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s" sz="1300">
                  <a:solidFill>
                    <a:srgbClr val="61AFE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log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s" sz="1300">
                  <a:solidFill>
                    <a:srgbClr val="98C379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"Beep beep"</a:t>
              </a: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), //function</a:t>
              </a:r>
              <a:endParaRPr sz="13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300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sz="22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2" name="Google Shape;152;p31"/>
          <p:cNvSpPr txBox="1"/>
          <p:nvPr/>
        </p:nvSpPr>
        <p:spPr>
          <a:xfrm>
            <a:off x="717750" y="1252876"/>
            <a:ext cx="75996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 objeto es una colección de propiedades, y una propiedad es una asociación entre un nombre (o clave) y un valor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Los podemos reconocer porque se declaran con llaves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{ }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