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jdhani"/>
      <p:regular r:id="rId17"/>
      <p:bold r:id="rId18"/>
    </p:embeddedFont>
    <p:embeddedFont>
      <p:font typeface="Open Sans Light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.fntdata"/><Relationship Id="rId22" Type="http://schemas.openxmlformats.org/officeDocument/2006/relationships/font" Target="fonts/OpenSansLight-boldItalic.fntdata"/><Relationship Id="rId21" Type="http://schemas.openxmlformats.org/officeDocument/2006/relationships/font" Target="fonts/OpenSansLight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jdhani-regular.fntdata"/><Relationship Id="rId16" Type="http://schemas.openxmlformats.org/officeDocument/2006/relationships/slide" Target="slides/slide12.xml"/><Relationship Id="rId19" Type="http://schemas.openxmlformats.org/officeDocument/2006/relationships/font" Target="fonts/OpenSansLight-regular.fntdata"/><Relationship Id="rId18" Type="http://schemas.openxmlformats.org/officeDocument/2006/relationships/font" Target="fonts/Rajdhani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02e04fc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02e04fc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265f709d0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265f709d0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1e662fec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1e662fec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65f709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265f709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265f709d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265f709d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02e04fc0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02e04fc0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265f709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265f709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079a523b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079a523b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02e04fc0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02e04fc0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02e04fc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02e04fc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Propiedades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m</a:t>
            </a:r>
            <a:r>
              <a:rPr lang="es"/>
              <a:t>étodos</a:t>
            </a:r>
            <a:r>
              <a:rPr lang="es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strings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24"/>
          <p:cNvGrpSpPr/>
          <p:nvPr/>
        </p:nvGrpSpPr>
        <p:grpSpPr>
          <a:xfrm>
            <a:off x="732715" y="2966618"/>
            <a:ext cx="7692650" cy="1861568"/>
            <a:chOff x="630644" y="2191938"/>
            <a:chExt cx="6913498" cy="530709"/>
          </a:xfrm>
        </p:grpSpPr>
        <p:sp>
          <p:nvSpPr>
            <p:cNvPr id="182" name="Google Shape;182;p2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frase =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'Aguante Phyton!'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frase.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replace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'Phyton'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'JS'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'Aguante JS!'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frase.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replace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'Phy'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'JS'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'Aguante JSton!'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4" name="Google Shape;184;p2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.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replace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()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Reemplaza una parte del string por otra.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Recibe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dos strings como parámetros: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string que queremos buscar.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string que usaremos de reemplazo.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Retorna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un nuevo string con el reemplazo.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/>
        </p:nvSpPr>
        <p:spPr>
          <a:xfrm>
            <a:off x="-730725" y="4953600"/>
            <a:ext cx="289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Propiedades y métodos de strings</a:t>
            </a:r>
            <a:endParaRPr sz="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930175" y="1978250"/>
            <a:ext cx="6036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 bien </a:t>
            </a:r>
            <a:r>
              <a:rPr b="1"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cada método</a:t>
            </a: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realiza una </a:t>
            </a:r>
            <a:r>
              <a:rPr b="1"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acción muy simple</a:t>
            </a: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cuando los </a:t>
            </a:r>
            <a:r>
              <a:rPr b="1"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combinamos</a:t>
            </a: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podemos lograr </a:t>
            </a:r>
            <a:r>
              <a:rPr b="1"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resultados</a:t>
            </a: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mucho más </a:t>
            </a:r>
            <a:r>
              <a:rPr b="1"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complejos</a:t>
            </a: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b="1"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útiles</a:t>
            </a: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7015319" y="20574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25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96" name="Google Shape;196;p25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5"/>
          <p:cNvGrpSpPr/>
          <p:nvPr/>
        </p:nvGrpSpPr>
        <p:grpSpPr>
          <a:xfrm rot="10800000">
            <a:off x="6360968" y="4191848"/>
            <a:ext cx="344969" cy="308595"/>
            <a:chOff x="2965350" y="2408750"/>
            <a:chExt cx="793216" cy="709740"/>
          </a:xfrm>
        </p:grpSpPr>
        <p:sp>
          <p:nvSpPr>
            <p:cNvPr id="199" name="Google Shape;199;p25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-730725" y="4953600"/>
            <a:ext cx="289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Propiedades y métodos de strings</a:t>
            </a:r>
            <a:endParaRPr sz="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930175" y="1978250"/>
            <a:ext cx="6036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JavaScript los strings son como un array de caracteres. </a:t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Por esta razón disponemos de </a:t>
            </a:r>
            <a:r>
              <a:rPr b="1"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</a:t>
            </a: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b="1"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</a:t>
            </a: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muy útiles a la hora de trabajar con la información que hay adentro.</a:t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6"/>
          <p:cNvSpPr/>
          <p:nvPr/>
        </p:nvSpPr>
        <p:spPr>
          <a:xfrm>
            <a:off x="7015319" y="20574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" name="Google Shape;63;p16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64" name="Google Shape;64;p16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16"/>
          <p:cNvGrpSpPr/>
          <p:nvPr/>
        </p:nvGrpSpPr>
        <p:grpSpPr>
          <a:xfrm rot="10800000">
            <a:off x="6360968" y="4191848"/>
            <a:ext cx="344969" cy="308595"/>
            <a:chOff x="2965350" y="2408750"/>
            <a:chExt cx="793216" cy="709740"/>
          </a:xfrm>
        </p:grpSpPr>
        <p:sp>
          <p:nvSpPr>
            <p:cNvPr id="67" name="Google Shape;67;p16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-730725" y="4953600"/>
            <a:ext cx="289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Propiedades y métodos de strings</a:t>
            </a:r>
            <a:endParaRPr sz="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7"/>
          <p:cNvGrpSpPr/>
          <p:nvPr/>
        </p:nvGrpSpPr>
        <p:grpSpPr>
          <a:xfrm>
            <a:off x="732698" y="1987824"/>
            <a:ext cx="7692650" cy="496850"/>
            <a:chOff x="630644" y="2191938"/>
            <a:chExt cx="6913498" cy="530709"/>
          </a:xfrm>
        </p:grpSpPr>
        <p:sp>
          <p:nvSpPr>
            <p:cNvPr id="77" name="Google Shape;77;p1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nombre </a:t>
              </a:r>
              <a:r>
                <a:rPr lang="es" sz="1800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es" sz="18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Fran</a:t>
              </a:r>
              <a:r>
                <a:rPr lang="es" sz="18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9" name="Google Shape;79;p1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Los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strings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en JavaScript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En muchos sentidos, para JavaScript,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no es más que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array de caracteres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Al igual que en los arrays, la primera posición siempre será 0.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1" name="Google Shape;81;p17"/>
          <p:cNvGrpSpPr/>
          <p:nvPr/>
        </p:nvGrpSpPr>
        <p:grpSpPr>
          <a:xfrm>
            <a:off x="732704" y="3988830"/>
            <a:ext cx="7692650" cy="691567"/>
            <a:chOff x="630644" y="2191938"/>
            <a:chExt cx="6913498" cy="530709"/>
          </a:xfrm>
        </p:grpSpPr>
        <p:sp>
          <p:nvSpPr>
            <p:cNvPr id="82" name="Google Shape;82;p1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s" sz="16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// accedemos a la letra a, el índice 2 del string</a:t>
              </a:r>
              <a:endParaRPr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4" name="Google Shape;84;p17"/>
          <p:cNvSpPr txBox="1"/>
          <p:nvPr/>
        </p:nvSpPr>
        <p:spPr>
          <a:xfrm>
            <a:off x="717750" y="31578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acceder a un carácter puntual de un string, nombramos al string y,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dentro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 los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corchetes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escribimos el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índice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al cual queremos acceder.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7"/>
          <p:cNvSpPr/>
          <p:nvPr/>
        </p:nvSpPr>
        <p:spPr>
          <a:xfrm rot="5400000">
            <a:off x="3140282" y="2570850"/>
            <a:ext cx="150600" cy="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045877" y="27558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7"/>
          <p:cNvSpPr/>
          <p:nvPr/>
        </p:nvSpPr>
        <p:spPr>
          <a:xfrm rot="5400000">
            <a:off x="3279021" y="2570850"/>
            <a:ext cx="150600" cy="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198277" y="27558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7"/>
          <p:cNvSpPr/>
          <p:nvPr/>
        </p:nvSpPr>
        <p:spPr>
          <a:xfrm rot="5400000">
            <a:off x="3417761" y="2570850"/>
            <a:ext cx="150600" cy="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350677" y="27558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7"/>
          <p:cNvSpPr/>
          <p:nvPr/>
        </p:nvSpPr>
        <p:spPr>
          <a:xfrm rot="5400000">
            <a:off x="3556500" y="2570850"/>
            <a:ext cx="150600" cy="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503077" y="27558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-730725" y="4953600"/>
            <a:ext cx="289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Propiedades y métodos de strings</a:t>
            </a:r>
            <a:endParaRPr sz="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8"/>
          <p:cNvGrpSpPr/>
          <p:nvPr/>
        </p:nvGrpSpPr>
        <p:grpSpPr>
          <a:xfrm>
            <a:off x="732710" y="2413427"/>
            <a:ext cx="7692650" cy="2414619"/>
            <a:chOff x="630644" y="2191938"/>
            <a:chExt cx="6913498" cy="530709"/>
          </a:xfrm>
        </p:grpSpPr>
        <p:sp>
          <p:nvSpPr>
            <p:cNvPr id="102" name="Google Shape;102;p1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miSerie </a:t>
              </a:r>
              <a:r>
                <a:rPr lang="es" sz="1600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'Mad Men'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miSerie.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length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7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arrayNombres </a:t>
              </a:r>
              <a:r>
                <a:rPr lang="es" sz="1600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'Bart'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'Lisa'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'Moe'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arrayNombres.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length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3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arrayNombres[</a:t>
              </a:r>
              <a:r>
                <a:rPr lang="es" sz="16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].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length</a:t>
              </a:r>
              <a:r>
                <a:rPr lang="e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Corresponde a 'Bart', devuelve 4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4" name="Google Shape;104;p1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.length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propiedad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retorna la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cantidad total de caracteres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del string, incluidos los espacios.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Como es una propiedad, al invocarla, no necesitamos los paréntesis.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-730725" y="4953600"/>
            <a:ext cx="289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Propiedades y métodos de strings</a:t>
            </a:r>
            <a:endParaRPr sz="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9"/>
          <p:cNvGrpSpPr/>
          <p:nvPr/>
        </p:nvGrpSpPr>
        <p:grpSpPr>
          <a:xfrm>
            <a:off x="732732" y="2710744"/>
            <a:ext cx="7692650" cy="2105163"/>
            <a:chOff x="630644" y="2191938"/>
            <a:chExt cx="6913498" cy="530709"/>
          </a:xfrm>
        </p:grpSpPr>
        <p:sp>
          <p:nvSpPr>
            <p:cNvPr id="115" name="Google Shape;115;p1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saludo </a:t>
              </a:r>
              <a:r>
                <a:rPr lang="es" sz="1600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'¡Hola! Estamos programando'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saludo.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indexOf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'Estamos'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7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saludo.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indexOf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'vamos'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-1, no lo encontró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saludo.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indexOf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'o'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encuentra la letra 'o' que está en la posición 2, devuelve 2 y corta la ejecución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7" name="Google Shape;117;p1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.indexOf()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Busca, en el string, el string que recibe como parámetro.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Recibe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un elemento a buscar en el array.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Retorna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primer índice donde encontró lo que buscábamos. Si no lo encuentra, retorna un -1.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-730725" y="4953600"/>
            <a:ext cx="289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Propiedades y métodos de strings</a:t>
            </a:r>
            <a:endParaRPr sz="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930175" y="1978250"/>
            <a:ext cx="6036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Ya vimos antes que una función es un bloque de código que nos permite agrupar funcionalidad para usarla muchas veces.</a:t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Cuando una </a:t>
            </a:r>
            <a:r>
              <a:rPr b="1"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función</a:t>
            </a: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 pertenece a un objeto</a:t>
            </a: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en este caso nuestro string, la llamamos </a:t>
            </a:r>
            <a:r>
              <a:rPr b="1"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</a:t>
            </a: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7015319" y="20574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20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29" name="Google Shape;129;p20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20"/>
          <p:cNvGrpSpPr/>
          <p:nvPr/>
        </p:nvGrpSpPr>
        <p:grpSpPr>
          <a:xfrm rot="10800000">
            <a:off x="6360968" y="4191848"/>
            <a:ext cx="344969" cy="308595"/>
            <a:chOff x="2965350" y="2408750"/>
            <a:chExt cx="793216" cy="709740"/>
          </a:xfrm>
        </p:grpSpPr>
        <p:sp>
          <p:nvSpPr>
            <p:cNvPr id="132" name="Google Shape;132;p20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-730725" y="4953600"/>
            <a:ext cx="289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Propiedades y métodos de strings</a:t>
            </a:r>
            <a:endParaRPr sz="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21"/>
          <p:cNvGrpSpPr/>
          <p:nvPr/>
        </p:nvGrpSpPr>
        <p:grpSpPr>
          <a:xfrm>
            <a:off x="732721" y="2869378"/>
            <a:ext cx="7692650" cy="1958528"/>
            <a:chOff x="630644" y="2191938"/>
            <a:chExt cx="6913498" cy="530709"/>
          </a:xfrm>
        </p:grpSpPr>
        <p:sp>
          <p:nvSpPr>
            <p:cNvPr id="143" name="Google Shape;143;p2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 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frase </a:t>
              </a:r>
              <a:r>
                <a:rPr lang="es" sz="1600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'Breaking Bad Rules!'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frase.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slice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lang="es" sz="16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 // devuelve 'Bad'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frase.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slice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'Rules!'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frase.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slice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-10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¿Qué devuelve? ¡A investigar!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5" name="Google Shape;145;p2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.slice()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Corta el string y devuelve una parte del string donde se aplica.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Recibe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2 números como parámetros (pueden ser negativos):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índice desde donde inicia el corte.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índice hasta donde hacer el corte (es opcional).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Retorna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la parte correspondiente al corte.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-730725" y="4953600"/>
            <a:ext cx="289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Propiedades y métodos de strings</a:t>
            </a:r>
            <a:endParaRPr sz="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22"/>
          <p:cNvGrpSpPr/>
          <p:nvPr/>
        </p:nvGrpSpPr>
        <p:grpSpPr>
          <a:xfrm>
            <a:off x="732710" y="2413427"/>
            <a:ext cx="7692650" cy="2414619"/>
            <a:chOff x="630644" y="2191938"/>
            <a:chExt cx="6913498" cy="530709"/>
          </a:xfrm>
        </p:grpSpPr>
        <p:sp>
          <p:nvSpPr>
            <p:cNvPr id="156" name="Google Shape;156;p2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nombreCompleto </a:t>
              </a:r>
              <a:r>
                <a:rPr lang="es" sz="1600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   Homero Simpson   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nombreCompleto.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trim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();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'Homero Simpson'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nombreCompleto </a:t>
              </a:r>
              <a:r>
                <a:rPr lang="es" sz="1600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   Homero	  J.    Simpson   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nombreCompleto.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trim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(); 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'Homero    J.    Simpson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8" name="Google Shape;158;p2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.trim()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Elimina los espacios que estén al principio y al final de un string.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 recibe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parámetros.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 quita los espacios del medio.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-730725" y="4953600"/>
            <a:ext cx="289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Propiedades y métodos de strings</a:t>
            </a:r>
            <a:endParaRPr sz="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3"/>
          <p:cNvGrpSpPr/>
          <p:nvPr/>
        </p:nvGrpSpPr>
        <p:grpSpPr>
          <a:xfrm>
            <a:off x="732710" y="2413427"/>
            <a:ext cx="7692650" cy="2414619"/>
            <a:chOff x="630644" y="2191938"/>
            <a:chExt cx="6913498" cy="530709"/>
          </a:xfrm>
        </p:grpSpPr>
        <p:sp>
          <p:nvSpPr>
            <p:cNvPr id="169" name="Google Shape;169;p2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cancion = 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'And bingo was his name, oh!'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cancion.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split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 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['And', 'bingo', 'was', 'his', 'name,' , 'oh!']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cancion.</a:t>
              </a:r>
              <a:r>
                <a:rPr lang="es" sz="16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split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', '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['And bingo was his name', 'oh!']</a:t>
              </a:r>
              <a:endParaRPr sz="16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71" name="Google Shape;171;p2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.split()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Divide un string en partes.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ecibe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un string que usará como separador de las partes.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Devuelve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un array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con las partes del string.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-730725" y="4953600"/>
            <a:ext cx="289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Propiedades y métodos de strings</a:t>
            </a:r>
            <a:endParaRPr sz="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