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2" r:id="rId2"/>
    <p:sldId id="256" r:id="rId3"/>
    <p:sldId id="258" r:id="rId4"/>
    <p:sldId id="257" r:id="rId5"/>
    <p:sldId id="265" r:id="rId6"/>
    <p:sldId id="266" r:id="rId7"/>
    <p:sldId id="275" r:id="rId8"/>
    <p:sldId id="264"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p:restoredTop sz="96327"/>
  </p:normalViewPr>
  <p:slideViewPr>
    <p:cSldViewPr snapToGrid="0" snapToObjects="1">
      <p:cViewPr varScale="1">
        <p:scale>
          <a:sx n="148" d="100"/>
          <a:sy n="148" d="100"/>
        </p:scale>
        <p:origin x="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FD6EFC-8D9A-4B9A-8A82-133EC189A9F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D43F311D-F8B9-4A29-B016-10AC60DCCC06}">
      <dgm:prSet phldrT="[Text]"/>
      <dgm:spPr/>
      <dgm:t>
        <a:bodyPr/>
        <a:lstStyle/>
        <a:p>
          <a:r>
            <a:rPr lang="en-GB" b="0" i="0" dirty="0">
              <a:latin typeface="Abadi Extra Light" panose="020F0302020204030204" pitchFamily="34" charset="0"/>
              <a:cs typeface="Abadi Extra Light" panose="020F0302020204030204" pitchFamily="34" charset="0"/>
            </a:rPr>
            <a:t>When</a:t>
          </a:r>
        </a:p>
      </dgm:t>
    </dgm:pt>
    <dgm:pt modelId="{C15F889F-6CA3-4498-85C6-EA44CAAC60FB}" type="parTrans" cxnId="{68827632-7917-46B9-90F3-5C275A4B39E8}">
      <dgm:prSet/>
      <dgm:spPr/>
      <dgm:t>
        <a:bodyPr/>
        <a:lstStyle/>
        <a:p>
          <a:endParaRPr lang="en-GB" b="0" i="0">
            <a:latin typeface="Abadi Extra Light" panose="020F0302020204030204" pitchFamily="34" charset="0"/>
            <a:cs typeface="Abadi Extra Light" panose="020F0302020204030204" pitchFamily="34" charset="0"/>
          </a:endParaRPr>
        </a:p>
      </dgm:t>
    </dgm:pt>
    <dgm:pt modelId="{80AD114E-1303-4EE7-B73F-64825EFAA65E}" type="sibTrans" cxnId="{68827632-7917-46B9-90F3-5C275A4B39E8}">
      <dgm:prSet/>
      <dgm:spPr/>
      <dgm:t>
        <a:bodyPr/>
        <a:lstStyle/>
        <a:p>
          <a:endParaRPr lang="en-GB" b="0" i="0">
            <a:latin typeface="Abadi Extra Light" panose="020F0302020204030204" pitchFamily="34" charset="0"/>
            <a:cs typeface="Abadi Extra Light" panose="020F0302020204030204" pitchFamily="34" charset="0"/>
          </a:endParaRPr>
        </a:p>
      </dgm:t>
    </dgm:pt>
    <dgm:pt modelId="{5F6AB188-C993-4FCA-A49D-38082C405390}">
      <dgm:prSet phldrT="[Text]"/>
      <dgm:spPr/>
      <dgm:t>
        <a:bodyPr/>
        <a:lstStyle/>
        <a:p>
          <a:r>
            <a:rPr lang="en-GB" b="0" i="0" dirty="0">
              <a:latin typeface="Abadi Extra Light" panose="020F0302020204030204" pitchFamily="34" charset="0"/>
              <a:cs typeface="Abadi Extra Light" panose="020F0302020204030204" pitchFamily="34" charset="0"/>
            </a:rPr>
            <a:t>Model </a:t>
          </a:r>
          <a:r>
            <a:rPr lang="en-GB" b="0" i="0" dirty="0" err="1">
              <a:latin typeface="Abadi Extra Light" panose="020F0302020204030204" pitchFamily="34" charset="0"/>
              <a:cs typeface="Abadi Extra Light" panose="020F0302020204030204" pitchFamily="34" charset="0"/>
            </a:rPr>
            <a:t>Productionalisation</a:t>
          </a:r>
          <a:endParaRPr lang="en-GB" b="0" i="0" dirty="0">
            <a:latin typeface="Abadi Extra Light" panose="020F0302020204030204" pitchFamily="34" charset="0"/>
            <a:cs typeface="Abadi Extra Light" panose="020F0302020204030204" pitchFamily="34" charset="0"/>
          </a:endParaRPr>
        </a:p>
      </dgm:t>
    </dgm:pt>
    <dgm:pt modelId="{7B2C861B-F6AD-4405-881C-07A501581575}" type="parTrans" cxnId="{7DBD913E-1423-4414-A1B0-E2F5FD88F701}">
      <dgm:prSet/>
      <dgm:spPr/>
      <dgm:t>
        <a:bodyPr/>
        <a:lstStyle/>
        <a:p>
          <a:endParaRPr lang="en-GB" b="0" i="0">
            <a:latin typeface="Abadi Extra Light" panose="020F0302020204030204" pitchFamily="34" charset="0"/>
            <a:cs typeface="Abadi Extra Light" panose="020F0302020204030204" pitchFamily="34" charset="0"/>
          </a:endParaRPr>
        </a:p>
      </dgm:t>
    </dgm:pt>
    <dgm:pt modelId="{CFBA6EED-DB61-449B-B8B7-71CB0B251D1F}" type="sibTrans" cxnId="{7DBD913E-1423-4414-A1B0-E2F5FD88F701}">
      <dgm:prSet/>
      <dgm:spPr/>
      <dgm:t>
        <a:bodyPr/>
        <a:lstStyle/>
        <a:p>
          <a:endParaRPr lang="en-GB" b="0" i="0">
            <a:latin typeface="Abadi Extra Light" panose="020F0302020204030204" pitchFamily="34" charset="0"/>
            <a:cs typeface="Abadi Extra Light" panose="020F0302020204030204" pitchFamily="34" charset="0"/>
          </a:endParaRPr>
        </a:p>
      </dgm:t>
    </dgm:pt>
    <dgm:pt modelId="{BEFD1919-5E49-4142-A649-EB28E338C79B}">
      <dgm:prSet phldrT="[Text]"/>
      <dgm:spPr/>
      <dgm:t>
        <a:bodyPr/>
        <a:lstStyle/>
        <a:p>
          <a:r>
            <a:rPr lang="en-GB" b="0" i="0" dirty="0">
              <a:latin typeface="Abadi Extra Light" panose="020F0302020204030204" pitchFamily="34" charset="0"/>
              <a:cs typeface="Abadi Extra Light" panose="020F0302020204030204" pitchFamily="34" charset="0"/>
            </a:rPr>
            <a:t>Goals </a:t>
          </a:r>
        </a:p>
      </dgm:t>
    </dgm:pt>
    <dgm:pt modelId="{9F37C017-7675-4563-B543-D21AB65248F0}" type="parTrans" cxnId="{F9B6835E-ECF0-49B7-BA77-5FED21440804}">
      <dgm:prSet/>
      <dgm:spPr/>
      <dgm:t>
        <a:bodyPr/>
        <a:lstStyle/>
        <a:p>
          <a:endParaRPr lang="en-GB" b="0" i="0">
            <a:latin typeface="Abadi Extra Light" panose="020F0302020204030204" pitchFamily="34" charset="0"/>
            <a:cs typeface="Abadi Extra Light" panose="020F0302020204030204" pitchFamily="34" charset="0"/>
          </a:endParaRPr>
        </a:p>
      </dgm:t>
    </dgm:pt>
    <dgm:pt modelId="{D46EBD5A-BC4E-4D6B-93E9-0030CF819F0E}" type="sibTrans" cxnId="{F9B6835E-ECF0-49B7-BA77-5FED21440804}">
      <dgm:prSet/>
      <dgm:spPr/>
      <dgm:t>
        <a:bodyPr/>
        <a:lstStyle/>
        <a:p>
          <a:endParaRPr lang="en-GB" b="0" i="0">
            <a:latin typeface="Abadi Extra Light" panose="020F0302020204030204" pitchFamily="34" charset="0"/>
            <a:cs typeface="Abadi Extra Light" panose="020F0302020204030204" pitchFamily="34" charset="0"/>
          </a:endParaRPr>
        </a:p>
      </dgm:t>
    </dgm:pt>
    <dgm:pt modelId="{D7E19B4D-871C-442D-8F60-2135E7A939E7}">
      <dgm:prSet phldrT="[Text]"/>
      <dgm:spPr/>
      <dgm:t>
        <a:bodyPr/>
        <a:lstStyle/>
        <a:p>
          <a:r>
            <a:rPr lang="en-GB" b="0" i="0" dirty="0">
              <a:latin typeface="Abadi Extra Light" panose="020F0302020204030204" pitchFamily="34" charset="0"/>
              <a:cs typeface="Abadi Extra Light" panose="020F0302020204030204" pitchFamily="34" charset="0"/>
            </a:rPr>
            <a:t>Public deliberation</a:t>
          </a:r>
        </a:p>
      </dgm:t>
    </dgm:pt>
    <dgm:pt modelId="{C451294B-2548-4668-AC82-765E2FFC76AD}" type="parTrans" cxnId="{73B5B851-3B0B-4F9F-A3F2-D6A7119DD87B}">
      <dgm:prSet/>
      <dgm:spPr/>
      <dgm:t>
        <a:bodyPr/>
        <a:lstStyle/>
        <a:p>
          <a:endParaRPr lang="en-GB" b="0" i="0">
            <a:latin typeface="Abadi Extra Light" panose="020F0302020204030204" pitchFamily="34" charset="0"/>
            <a:cs typeface="Abadi Extra Light" panose="020F0302020204030204" pitchFamily="34" charset="0"/>
          </a:endParaRPr>
        </a:p>
      </dgm:t>
    </dgm:pt>
    <dgm:pt modelId="{68E42FEC-F3A5-4EBD-858B-C68374769DE5}" type="sibTrans" cxnId="{73B5B851-3B0B-4F9F-A3F2-D6A7119DD87B}">
      <dgm:prSet/>
      <dgm:spPr/>
      <dgm:t>
        <a:bodyPr/>
        <a:lstStyle/>
        <a:p>
          <a:endParaRPr lang="en-GB" b="0" i="0">
            <a:latin typeface="Abadi Extra Light" panose="020F0302020204030204" pitchFamily="34" charset="0"/>
            <a:cs typeface="Abadi Extra Light" panose="020F0302020204030204" pitchFamily="34" charset="0"/>
          </a:endParaRPr>
        </a:p>
      </dgm:t>
    </dgm:pt>
    <dgm:pt modelId="{65E51707-DAC1-47DF-817D-C22534585DF3}">
      <dgm:prSet phldrT="[Text]"/>
      <dgm:spPr/>
      <dgm:t>
        <a:bodyPr/>
        <a:lstStyle/>
        <a:p>
          <a:r>
            <a:rPr lang="en-GB" b="0" i="0" dirty="0">
              <a:latin typeface="Abadi Extra Light" panose="020F0302020204030204" pitchFamily="34" charset="0"/>
              <a:cs typeface="Abadi Extra Light" panose="020F0302020204030204" pitchFamily="34" charset="0"/>
            </a:rPr>
            <a:t>Objectives </a:t>
          </a:r>
        </a:p>
      </dgm:t>
    </dgm:pt>
    <dgm:pt modelId="{01D12ECF-A752-456E-BCA8-06E1F9D38FE6}" type="parTrans" cxnId="{BC4E6671-D096-4EFC-8F2C-A56629B5348A}">
      <dgm:prSet/>
      <dgm:spPr/>
      <dgm:t>
        <a:bodyPr/>
        <a:lstStyle/>
        <a:p>
          <a:endParaRPr lang="en-GB" b="0" i="0">
            <a:latin typeface="Abadi Extra Light" panose="020F0302020204030204" pitchFamily="34" charset="0"/>
            <a:cs typeface="Abadi Extra Light" panose="020F0302020204030204" pitchFamily="34" charset="0"/>
          </a:endParaRPr>
        </a:p>
      </dgm:t>
    </dgm:pt>
    <dgm:pt modelId="{8653248C-EC8E-4B1F-BADB-5710D3696CC3}" type="sibTrans" cxnId="{BC4E6671-D096-4EFC-8F2C-A56629B5348A}">
      <dgm:prSet/>
      <dgm:spPr/>
      <dgm:t>
        <a:bodyPr/>
        <a:lstStyle/>
        <a:p>
          <a:endParaRPr lang="en-GB" b="0" i="0">
            <a:latin typeface="Abadi Extra Light" panose="020F0302020204030204" pitchFamily="34" charset="0"/>
            <a:cs typeface="Abadi Extra Light" panose="020F0302020204030204" pitchFamily="34" charset="0"/>
          </a:endParaRPr>
        </a:p>
      </dgm:t>
    </dgm:pt>
    <dgm:pt modelId="{DC3FA828-BC95-493C-B9F7-59356C0C735F}">
      <dgm:prSet phldrT="[Text]"/>
      <dgm:spPr/>
      <dgm:t>
        <a:bodyPr/>
        <a:lstStyle/>
        <a:p>
          <a:r>
            <a:rPr lang="en-GB" b="0" i="0" dirty="0">
              <a:latin typeface="Abadi Extra Light" panose="020F0302020204030204" pitchFamily="34" charset="0"/>
              <a:cs typeface="Abadi Extra Light" panose="020F0302020204030204" pitchFamily="34" charset="0"/>
            </a:rPr>
            <a:t>Improving Social welfare</a:t>
          </a:r>
        </a:p>
      </dgm:t>
    </dgm:pt>
    <dgm:pt modelId="{E2DA07F0-845B-48CE-86C9-ED70D3255D71}" type="parTrans" cxnId="{E08A891B-25A1-4A3D-B700-42B2B18B9F3C}">
      <dgm:prSet/>
      <dgm:spPr/>
      <dgm:t>
        <a:bodyPr/>
        <a:lstStyle/>
        <a:p>
          <a:endParaRPr lang="en-GB" b="0" i="0">
            <a:latin typeface="Abadi Extra Light" panose="020F0302020204030204" pitchFamily="34" charset="0"/>
            <a:cs typeface="Abadi Extra Light" panose="020F0302020204030204" pitchFamily="34" charset="0"/>
          </a:endParaRPr>
        </a:p>
      </dgm:t>
    </dgm:pt>
    <dgm:pt modelId="{EF59CA74-5A1B-43C5-BE5C-7E95F9D12B7E}" type="sibTrans" cxnId="{E08A891B-25A1-4A3D-B700-42B2B18B9F3C}">
      <dgm:prSet/>
      <dgm:spPr/>
      <dgm:t>
        <a:bodyPr/>
        <a:lstStyle/>
        <a:p>
          <a:endParaRPr lang="en-GB" b="0" i="0">
            <a:latin typeface="Abadi Extra Light" panose="020F0302020204030204" pitchFamily="34" charset="0"/>
            <a:cs typeface="Abadi Extra Light" panose="020F0302020204030204" pitchFamily="34" charset="0"/>
          </a:endParaRPr>
        </a:p>
      </dgm:t>
    </dgm:pt>
    <dgm:pt modelId="{18BCC472-C233-496E-BFDC-268535A765BB}">
      <dgm:prSet phldrT="[Text]"/>
      <dgm:spPr/>
      <dgm:t>
        <a:bodyPr/>
        <a:lstStyle/>
        <a:p>
          <a:r>
            <a:rPr lang="en-GB" b="0" i="0" dirty="0">
              <a:latin typeface="Abadi Extra Light" panose="020F0302020204030204" pitchFamily="34" charset="0"/>
              <a:cs typeface="Abadi Extra Light" panose="020F0302020204030204" pitchFamily="34" charset="0"/>
            </a:rPr>
            <a:t>Establishing Trust, Legitimacy and social licence </a:t>
          </a:r>
        </a:p>
      </dgm:t>
    </dgm:pt>
    <dgm:pt modelId="{CBE22844-A342-4BCA-82FC-B0650BB12484}" type="parTrans" cxnId="{61ADADF8-55E5-4ECE-960E-161BEDB94A35}">
      <dgm:prSet/>
      <dgm:spPr/>
      <dgm:t>
        <a:bodyPr/>
        <a:lstStyle/>
        <a:p>
          <a:endParaRPr lang="en-GB" b="0" i="0">
            <a:latin typeface="Abadi Extra Light" panose="020F0302020204030204" pitchFamily="34" charset="0"/>
            <a:cs typeface="Abadi Extra Light" panose="020F0302020204030204" pitchFamily="34" charset="0"/>
          </a:endParaRPr>
        </a:p>
      </dgm:t>
    </dgm:pt>
    <dgm:pt modelId="{83101BAB-9460-43BC-9DE3-BB2231DA805D}" type="sibTrans" cxnId="{61ADADF8-55E5-4ECE-960E-161BEDB94A35}">
      <dgm:prSet/>
      <dgm:spPr/>
      <dgm:t>
        <a:bodyPr/>
        <a:lstStyle/>
        <a:p>
          <a:endParaRPr lang="en-GB" b="0" i="0">
            <a:latin typeface="Abadi Extra Light" panose="020F0302020204030204" pitchFamily="34" charset="0"/>
            <a:cs typeface="Abadi Extra Light" panose="020F0302020204030204" pitchFamily="34" charset="0"/>
          </a:endParaRPr>
        </a:p>
      </dgm:t>
    </dgm:pt>
    <dgm:pt modelId="{3D2C922F-54AE-42A2-8517-49A5BCE2A07A}">
      <dgm:prSet phldrT="[Text]"/>
      <dgm:spPr/>
      <dgm:t>
        <a:bodyPr/>
        <a:lstStyle/>
        <a:p>
          <a:r>
            <a:rPr lang="en-GB" b="0" i="0" dirty="0">
              <a:latin typeface="Abadi Extra Light" panose="020F0302020204030204" pitchFamily="34" charset="0"/>
              <a:cs typeface="Abadi Extra Light" panose="020F0302020204030204" pitchFamily="34" charset="0"/>
            </a:rPr>
            <a:t>Help understand potential barriers and enables to wider implementation </a:t>
          </a:r>
        </a:p>
      </dgm:t>
    </dgm:pt>
    <dgm:pt modelId="{B161F5D7-CC33-41E7-BFE9-5F727B135914}" type="parTrans" cxnId="{9FE58801-8D10-4A0D-BAD5-A3F9467A2677}">
      <dgm:prSet/>
      <dgm:spPr/>
      <dgm:t>
        <a:bodyPr/>
        <a:lstStyle/>
        <a:p>
          <a:endParaRPr lang="en-GB" b="0" i="0">
            <a:latin typeface="Abadi Extra Light" panose="020F0302020204030204" pitchFamily="34" charset="0"/>
            <a:cs typeface="Abadi Extra Light" panose="020F0302020204030204" pitchFamily="34" charset="0"/>
          </a:endParaRPr>
        </a:p>
      </dgm:t>
    </dgm:pt>
    <dgm:pt modelId="{1C363767-CF6F-444E-B4CA-4BEA038DA8EC}" type="sibTrans" cxnId="{9FE58801-8D10-4A0D-BAD5-A3F9467A2677}">
      <dgm:prSet/>
      <dgm:spPr/>
      <dgm:t>
        <a:bodyPr/>
        <a:lstStyle/>
        <a:p>
          <a:endParaRPr lang="en-GB" b="0" i="0">
            <a:latin typeface="Abadi Extra Light" panose="020F0302020204030204" pitchFamily="34" charset="0"/>
            <a:cs typeface="Abadi Extra Light" panose="020F0302020204030204" pitchFamily="34" charset="0"/>
          </a:endParaRPr>
        </a:p>
      </dgm:t>
    </dgm:pt>
    <dgm:pt modelId="{CEDB5359-10D0-4DA7-B269-4F90F90C5A09}">
      <dgm:prSet phldrT="[Text]"/>
      <dgm:spPr/>
      <dgm:t>
        <a:bodyPr/>
        <a:lstStyle/>
        <a:p>
          <a:r>
            <a:rPr lang="en-GB" b="0" i="0" dirty="0">
              <a:latin typeface="Abadi Extra Light" panose="020F0302020204030204" pitchFamily="34" charset="0"/>
              <a:cs typeface="Abadi Extra Light" panose="020F0302020204030204" pitchFamily="34" charset="0"/>
            </a:rPr>
            <a:t>Understand views on ethics within using this app in dermatology care</a:t>
          </a:r>
        </a:p>
      </dgm:t>
    </dgm:pt>
    <dgm:pt modelId="{009F5DE6-EBE3-471D-8B31-936CDACF41B6}" type="parTrans" cxnId="{563534A4-50E6-408A-8D8D-E6C34143893E}">
      <dgm:prSet/>
      <dgm:spPr/>
      <dgm:t>
        <a:bodyPr/>
        <a:lstStyle/>
        <a:p>
          <a:endParaRPr lang="en-GB" b="0" i="0">
            <a:latin typeface="Abadi Extra Light" panose="020F0302020204030204" pitchFamily="34" charset="0"/>
            <a:cs typeface="Abadi Extra Light" panose="020F0302020204030204" pitchFamily="34" charset="0"/>
          </a:endParaRPr>
        </a:p>
      </dgm:t>
    </dgm:pt>
    <dgm:pt modelId="{57A5E058-DD5F-4DDA-8F37-9A2BD97D172C}" type="sibTrans" cxnId="{563534A4-50E6-408A-8D8D-E6C34143893E}">
      <dgm:prSet/>
      <dgm:spPr/>
      <dgm:t>
        <a:bodyPr/>
        <a:lstStyle/>
        <a:p>
          <a:endParaRPr lang="en-GB" b="0" i="0">
            <a:latin typeface="Abadi Extra Light" panose="020F0302020204030204" pitchFamily="34" charset="0"/>
            <a:cs typeface="Abadi Extra Light" panose="020F0302020204030204" pitchFamily="34" charset="0"/>
          </a:endParaRPr>
        </a:p>
      </dgm:t>
    </dgm:pt>
    <dgm:pt modelId="{EBF40F4E-A2D0-4E8E-B6FD-0501E6DA8CAE}">
      <dgm:prSet phldrT="[Text]"/>
      <dgm:spPr/>
      <dgm:t>
        <a:bodyPr/>
        <a:lstStyle/>
        <a:p>
          <a:r>
            <a:rPr lang="en-GB" b="0" i="0" dirty="0">
              <a:latin typeface="Abadi Extra Light" panose="020F0302020204030204" pitchFamily="34" charset="0"/>
              <a:cs typeface="Abadi Extra Light" panose="020F0302020204030204" pitchFamily="34" charset="0"/>
            </a:rPr>
            <a:t>Views on ensuring equal access to healthcare and how the app can help with that </a:t>
          </a:r>
        </a:p>
      </dgm:t>
    </dgm:pt>
    <dgm:pt modelId="{BC8A6AAD-ED2F-4B60-AA22-CB5E6351A9EB}" type="parTrans" cxnId="{78570189-3EC0-4EFE-9275-9669681B9567}">
      <dgm:prSet/>
      <dgm:spPr/>
      <dgm:t>
        <a:bodyPr/>
        <a:lstStyle/>
        <a:p>
          <a:endParaRPr lang="en-GB" b="0" i="0">
            <a:latin typeface="Abadi Extra Light" panose="020F0302020204030204" pitchFamily="34" charset="0"/>
            <a:cs typeface="Abadi Extra Light" panose="020F0302020204030204" pitchFamily="34" charset="0"/>
          </a:endParaRPr>
        </a:p>
      </dgm:t>
    </dgm:pt>
    <dgm:pt modelId="{55C234A4-01D5-489B-A9E2-D7DD9748C628}" type="sibTrans" cxnId="{78570189-3EC0-4EFE-9275-9669681B9567}">
      <dgm:prSet/>
      <dgm:spPr/>
      <dgm:t>
        <a:bodyPr/>
        <a:lstStyle/>
        <a:p>
          <a:endParaRPr lang="en-GB" b="0" i="0">
            <a:latin typeface="Abadi Extra Light" panose="020F0302020204030204" pitchFamily="34" charset="0"/>
            <a:cs typeface="Abadi Extra Light" panose="020F0302020204030204" pitchFamily="34" charset="0"/>
          </a:endParaRPr>
        </a:p>
      </dgm:t>
    </dgm:pt>
    <dgm:pt modelId="{6A406042-AB00-40EE-820F-CB95640B7CF0}">
      <dgm:prSet phldrT="[Text]"/>
      <dgm:spPr/>
      <dgm:t>
        <a:bodyPr anchor="t"/>
        <a:lstStyle/>
        <a:p>
          <a:pPr algn="l"/>
          <a:r>
            <a:rPr lang="en-GB" b="0" i="0" dirty="0">
              <a:latin typeface="Abadi Extra Light" panose="020F0302020204030204" pitchFamily="34" charset="0"/>
              <a:cs typeface="Abadi Extra Light" panose="020F0302020204030204" pitchFamily="34" charset="0"/>
            </a:rPr>
            <a:t>Ethics and social challenge</a:t>
          </a:r>
        </a:p>
      </dgm:t>
    </dgm:pt>
    <dgm:pt modelId="{CC4362BF-BD89-4AE8-A63C-95BBB7127286}" type="parTrans" cxnId="{967DDCCC-C817-4219-9896-C6C336B75672}">
      <dgm:prSet/>
      <dgm:spPr/>
      <dgm:t>
        <a:bodyPr/>
        <a:lstStyle/>
        <a:p>
          <a:endParaRPr lang="en-GB" b="0" i="0">
            <a:latin typeface="Abadi Extra Light" panose="020F0302020204030204" pitchFamily="34" charset="0"/>
            <a:cs typeface="Abadi Extra Light" panose="020F0302020204030204" pitchFamily="34" charset="0"/>
          </a:endParaRPr>
        </a:p>
      </dgm:t>
    </dgm:pt>
    <dgm:pt modelId="{817AD02E-FB26-4A65-8CCA-E121FB44D76E}" type="sibTrans" cxnId="{967DDCCC-C817-4219-9896-C6C336B75672}">
      <dgm:prSet/>
      <dgm:spPr/>
      <dgm:t>
        <a:bodyPr/>
        <a:lstStyle/>
        <a:p>
          <a:endParaRPr lang="en-GB" b="0" i="0">
            <a:latin typeface="Abadi Extra Light" panose="020F0302020204030204" pitchFamily="34" charset="0"/>
            <a:cs typeface="Abadi Extra Light" panose="020F0302020204030204" pitchFamily="34" charset="0"/>
          </a:endParaRPr>
        </a:p>
      </dgm:t>
    </dgm:pt>
    <dgm:pt modelId="{583C69CD-41CD-4045-B765-030D3103B167}">
      <dgm:prSet phldrT="[Text]"/>
      <dgm:spPr/>
      <dgm:t>
        <a:bodyPr anchor="t"/>
        <a:lstStyle/>
        <a:p>
          <a:pPr algn="l"/>
          <a:r>
            <a:rPr lang="en-GB" b="0" i="0" dirty="0">
              <a:latin typeface="Abadi Extra Light" panose="020F0302020204030204" pitchFamily="34" charset="0"/>
              <a:cs typeface="Abadi Extra Light" panose="020F0302020204030204" pitchFamily="34" charset="0"/>
            </a:rPr>
            <a:t>How</a:t>
          </a:r>
        </a:p>
      </dgm:t>
    </dgm:pt>
    <dgm:pt modelId="{0AB3ACA1-B6BA-434B-908B-503FD0505464}" type="parTrans" cxnId="{FF704EAA-7DCF-46CD-B110-E8597FFD9E31}">
      <dgm:prSet/>
      <dgm:spPr/>
      <dgm:t>
        <a:bodyPr/>
        <a:lstStyle/>
        <a:p>
          <a:endParaRPr lang="en-GB" b="0" i="0">
            <a:latin typeface="Abadi Extra Light" panose="020F0302020204030204" pitchFamily="34" charset="0"/>
            <a:cs typeface="Abadi Extra Light" panose="020F0302020204030204" pitchFamily="34" charset="0"/>
          </a:endParaRPr>
        </a:p>
      </dgm:t>
    </dgm:pt>
    <dgm:pt modelId="{AD4BF15F-77E5-4186-AAD2-2528CE65BE3D}" type="sibTrans" cxnId="{FF704EAA-7DCF-46CD-B110-E8597FFD9E31}">
      <dgm:prSet/>
      <dgm:spPr/>
      <dgm:t>
        <a:bodyPr/>
        <a:lstStyle/>
        <a:p>
          <a:endParaRPr lang="en-GB" b="0" i="0">
            <a:latin typeface="Abadi Extra Light" panose="020F0302020204030204" pitchFamily="34" charset="0"/>
            <a:cs typeface="Abadi Extra Light" panose="020F0302020204030204" pitchFamily="34" charset="0"/>
          </a:endParaRPr>
        </a:p>
      </dgm:t>
    </dgm:pt>
    <dgm:pt modelId="{E7E1CADF-CD1C-41C8-BC01-88C44F1D4EDC}">
      <dgm:prSet/>
      <dgm:spPr/>
      <dgm:t>
        <a:bodyPr/>
        <a:lstStyle/>
        <a:p>
          <a:r>
            <a:rPr lang="en-GB" b="0" i="0" dirty="0">
              <a:latin typeface="Abadi Extra Light" panose="020F0302020204030204" pitchFamily="34" charset="0"/>
              <a:cs typeface="Abadi Extra Light" panose="020F0302020204030204" pitchFamily="34" charset="0"/>
            </a:rPr>
            <a:t>Reluctancy in using AI in health care including communicating </a:t>
          </a:r>
        </a:p>
      </dgm:t>
    </dgm:pt>
    <dgm:pt modelId="{131C0D40-A122-44A5-A44A-ED2B4310675D}" type="parTrans" cxnId="{AF8300C5-5F2C-4FA4-AA41-F5AA70D1252C}">
      <dgm:prSet/>
      <dgm:spPr/>
      <dgm:t>
        <a:bodyPr/>
        <a:lstStyle/>
        <a:p>
          <a:endParaRPr lang="en-GB" b="0" i="0">
            <a:latin typeface="Abadi Extra Light" panose="020F0302020204030204" pitchFamily="34" charset="0"/>
            <a:cs typeface="Abadi Extra Light" panose="020F0302020204030204" pitchFamily="34" charset="0"/>
          </a:endParaRPr>
        </a:p>
      </dgm:t>
    </dgm:pt>
    <dgm:pt modelId="{78215BB5-514E-40F6-AEA8-AADF086480EF}" type="sibTrans" cxnId="{AF8300C5-5F2C-4FA4-AA41-F5AA70D1252C}">
      <dgm:prSet/>
      <dgm:spPr/>
      <dgm:t>
        <a:bodyPr/>
        <a:lstStyle/>
        <a:p>
          <a:endParaRPr lang="en-GB" b="0" i="0">
            <a:latin typeface="Abadi Extra Light" panose="020F0302020204030204" pitchFamily="34" charset="0"/>
            <a:cs typeface="Abadi Extra Light" panose="020F0302020204030204" pitchFamily="34" charset="0"/>
          </a:endParaRPr>
        </a:p>
      </dgm:t>
    </dgm:pt>
    <dgm:pt modelId="{747A6DA3-940F-48D7-B282-275276938F2F}">
      <dgm:prSet/>
      <dgm:spPr/>
      <dgm:t>
        <a:bodyPr/>
        <a:lstStyle/>
        <a:p>
          <a:r>
            <a:rPr lang="en-GB" b="0" i="0" dirty="0">
              <a:latin typeface="Abadi Extra Light" panose="020F0302020204030204" pitchFamily="34" charset="0"/>
              <a:cs typeface="Abadi Extra Light" panose="020F0302020204030204" pitchFamily="34" charset="0"/>
            </a:rPr>
            <a:t>How to promote equality and not contributing to inequalities </a:t>
          </a:r>
        </a:p>
      </dgm:t>
    </dgm:pt>
    <dgm:pt modelId="{A0B79D85-1D8E-4918-8548-C27F013E68B6}" type="parTrans" cxnId="{5CD9C84E-F8C2-46B8-8156-22A094263230}">
      <dgm:prSet/>
      <dgm:spPr/>
      <dgm:t>
        <a:bodyPr/>
        <a:lstStyle/>
        <a:p>
          <a:endParaRPr lang="en-GB" b="0" i="0">
            <a:latin typeface="Abadi Extra Light" panose="020F0302020204030204" pitchFamily="34" charset="0"/>
            <a:cs typeface="Abadi Extra Light" panose="020F0302020204030204" pitchFamily="34" charset="0"/>
          </a:endParaRPr>
        </a:p>
      </dgm:t>
    </dgm:pt>
    <dgm:pt modelId="{20F34CAE-B75C-4080-8FFA-CC1588D747F1}" type="sibTrans" cxnId="{5CD9C84E-F8C2-46B8-8156-22A094263230}">
      <dgm:prSet/>
      <dgm:spPr/>
      <dgm:t>
        <a:bodyPr/>
        <a:lstStyle/>
        <a:p>
          <a:endParaRPr lang="en-GB" b="0" i="0">
            <a:latin typeface="Abadi Extra Light" panose="020F0302020204030204" pitchFamily="34" charset="0"/>
            <a:cs typeface="Abadi Extra Light" panose="020F0302020204030204" pitchFamily="34" charset="0"/>
          </a:endParaRPr>
        </a:p>
      </dgm:t>
    </dgm:pt>
    <dgm:pt modelId="{DA7AE75B-3D42-486C-B04C-C089EC39551D}">
      <dgm:prSet/>
      <dgm:spPr/>
      <dgm:t>
        <a:bodyPr/>
        <a:lstStyle/>
        <a:p>
          <a:r>
            <a:rPr lang="en-GB" b="0" i="0" dirty="0">
              <a:latin typeface="Abadi Extra Light" panose="020F0302020204030204" pitchFamily="34" charset="0"/>
              <a:cs typeface="Abadi Extra Light" panose="020F0302020204030204" pitchFamily="34" charset="0"/>
            </a:rPr>
            <a:t>Ethics in communicating uncertainty and confronting bias in data set </a:t>
          </a:r>
        </a:p>
      </dgm:t>
    </dgm:pt>
    <dgm:pt modelId="{B32A4707-7994-4135-ADD6-37A40188BD12}" type="parTrans" cxnId="{BBF720E2-19D6-4C50-A8D2-00BD7542218B}">
      <dgm:prSet/>
      <dgm:spPr/>
      <dgm:t>
        <a:bodyPr/>
        <a:lstStyle/>
        <a:p>
          <a:endParaRPr lang="en-GB" b="0" i="0">
            <a:latin typeface="Abadi Extra Light" panose="020F0302020204030204" pitchFamily="34" charset="0"/>
            <a:cs typeface="Abadi Extra Light" panose="020F0302020204030204" pitchFamily="34" charset="0"/>
          </a:endParaRPr>
        </a:p>
      </dgm:t>
    </dgm:pt>
    <dgm:pt modelId="{1D3E4B00-4364-4A39-8A9A-03947EC86665}" type="sibTrans" cxnId="{BBF720E2-19D6-4C50-A8D2-00BD7542218B}">
      <dgm:prSet/>
      <dgm:spPr/>
      <dgm:t>
        <a:bodyPr/>
        <a:lstStyle/>
        <a:p>
          <a:endParaRPr lang="en-GB" b="0" i="0">
            <a:latin typeface="Abadi Extra Light" panose="020F0302020204030204" pitchFamily="34" charset="0"/>
            <a:cs typeface="Abadi Extra Light" panose="020F0302020204030204" pitchFamily="34" charset="0"/>
          </a:endParaRPr>
        </a:p>
      </dgm:t>
    </dgm:pt>
    <dgm:pt modelId="{E8478107-A3FB-4735-9F0D-03679CDFF3D5}">
      <dgm:prSet/>
      <dgm:spPr/>
      <dgm:t>
        <a:bodyPr/>
        <a:lstStyle/>
        <a:p>
          <a:r>
            <a:rPr lang="en-GB" b="0" i="0" dirty="0">
              <a:latin typeface="Abadi Extra Light" panose="020F0302020204030204" pitchFamily="34" charset="0"/>
              <a:cs typeface="Abadi Extra Light" panose="020F0302020204030204" pitchFamily="34" charset="0"/>
            </a:rPr>
            <a:t>Focus group/interactive workshop to consult and partner with patients who have had access to the app</a:t>
          </a:r>
        </a:p>
      </dgm:t>
    </dgm:pt>
    <dgm:pt modelId="{D36E8EA3-3AD1-4805-8A9B-15BE5922C542}" type="parTrans" cxnId="{AC342560-45A8-4072-A58B-6F5F25D6ED55}">
      <dgm:prSet/>
      <dgm:spPr/>
      <dgm:t>
        <a:bodyPr/>
        <a:lstStyle/>
        <a:p>
          <a:endParaRPr lang="en-GB" b="0" i="0">
            <a:latin typeface="Abadi Extra Light" panose="020F0302020204030204" pitchFamily="34" charset="0"/>
            <a:cs typeface="Abadi Extra Light" panose="020F0302020204030204" pitchFamily="34" charset="0"/>
          </a:endParaRPr>
        </a:p>
      </dgm:t>
    </dgm:pt>
    <dgm:pt modelId="{C0D61648-B2BF-4E3B-9B70-C97FD7BCDFD1}" type="sibTrans" cxnId="{AC342560-45A8-4072-A58B-6F5F25D6ED55}">
      <dgm:prSet/>
      <dgm:spPr/>
      <dgm:t>
        <a:bodyPr/>
        <a:lstStyle/>
        <a:p>
          <a:endParaRPr lang="en-GB" b="0" i="0">
            <a:latin typeface="Abadi Extra Light" panose="020F0302020204030204" pitchFamily="34" charset="0"/>
            <a:cs typeface="Abadi Extra Light" panose="020F0302020204030204" pitchFamily="34" charset="0"/>
          </a:endParaRPr>
        </a:p>
      </dgm:t>
    </dgm:pt>
    <dgm:pt modelId="{30AF407C-3675-475D-8CAF-ED670C8DAD0A}" type="pres">
      <dgm:prSet presAssocID="{ACFD6EFC-8D9A-4B9A-8A82-133EC189A9F0}" presName="Name0" presStyleCnt="0">
        <dgm:presLayoutVars>
          <dgm:chMax val="7"/>
          <dgm:chPref val="7"/>
          <dgm:dir/>
        </dgm:presLayoutVars>
      </dgm:prSet>
      <dgm:spPr/>
    </dgm:pt>
    <dgm:pt modelId="{D0F4541C-255A-42F6-9E7B-9765A3B48E1B}" type="pres">
      <dgm:prSet presAssocID="{ACFD6EFC-8D9A-4B9A-8A82-133EC189A9F0}" presName="Name1" presStyleCnt="0"/>
      <dgm:spPr/>
    </dgm:pt>
    <dgm:pt modelId="{48916362-D050-4BC1-AB09-B6421EABC931}" type="pres">
      <dgm:prSet presAssocID="{ACFD6EFC-8D9A-4B9A-8A82-133EC189A9F0}" presName="cycle" presStyleCnt="0"/>
      <dgm:spPr/>
    </dgm:pt>
    <dgm:pt modelId="{8577119F-4DBE-400A-9E44-2E9ECA267AE1}" type="pres">
      <dgm:prSet presAssocID="{ACFD6EFC-8D9A-4B9A-8A82-133EC189A9F0}" presName="srcNode" presStyleLbl="node1" presStyleIdx="0" presStyleCnt="5"/>
      <dgm:spPr/>
    </dgm:pt>
    <dgm:pt modelId="{298A100B-55FF-4B2C-9BA4-424FF0C3C132}" type="pres">
      <dgm:prSet presAssocID="{ACFD6EFC-8D9A-4B9A-8A82-133EC189A9F0}" presName="conn" presStyleLbl="parChTrans1D2" presStyleIdx="0" presStyleCnt="1"/>
      <dgm:spPr/>
    </dgm:pt>
    <dgm:pt modelId="{BD5AB1B1-AF8C-407F-BF71-F4F62585E345}" type="pres">
      <dgm:prSet presAssocID="{ACFD6EFC-8D9A-4B9A-8A82-133EC189A9F0}" presName="extraNode" presStyleLbl="node1" presStyleIdx="0" presStyleCnt="5"/>
      <dgm:spPr/>
    </dgm:pt>
    <dgm:pt modelId="{27B03A73-85D8-4A01-91B1-EB82963A6504}" type="pres">
      <dgm:prSet presAssocID="{ACFD6EFC-8D9A-4B9A-8A82-133EC189A9F0}" presName="dstNode" presStyleLbl="node1" presStyleIdx="0" presStyleCnt="5"/>
      <dgm:spPr/>
    </dgm:pt>
    <dgm:pt modelId="{A8C9D6C7-89ED-4AEA-9883-0D5EF5FA3923}" type="pres">
      <dgm:prSet presAssocID="{D43F311D-F8B9-4A29-B016-10AC60DCCC06}" presName="text_1" presStyleLbl="node1" presStyleIdx="0" presStyleCnt="5">
        <dgm:presLayoutVars>
          <dgm:bulletEnabled val="1"/>
        </dgm:presLayoutVars>
      </dgm:prSet>
      <dgm:spPr/>
    </dgm:pt>
    <dgm:pt modelId="{DBE5CBAF-1B6E-4573-94DB-6CABC326864A}" type="pres">
      <dgm:prSet presAssocID="{D43F311D-F8B9-4A29-B016-10AC60DCCC06}" presName="accent_1" presStyleCnt="0"/>
      <dgm:spPr/>
    </dgm:pt>
    <dgm:pt modelId="{C5CCC5EB-1DAB-4871-B8A6-D761F13AB722}" type="pres">
      <dgm:prSet presAssocID="{D43F311D-F8B9-4A29-B016-10AC60DCCC06}" presName="accentRepeatNode" presStyleLbl="solidFgAcc1" presStyleIdx="0" presStyleCnt="5"/>
      <dgm:spPr/>
    </dgm:pt>
    <dgm:pt modelId="{0DD9F707-35A9-42A5-9388-79C02E9CF919}" type="pres">
      <dgm:prSet presAssocID="{BEFD1919-5E49-4142-A649-EB28E338C79B}" presName="text_2" presStyleLbl="node1" presStyleIdx="1" presStyleCnt="5">
        <dgm:presLayoutVars>
          <dgm:bulletEnabled val="1"/>
        </dgm:presLayoutVars>
      </dgm:prSet>
      <dgm:spPr/>
    </dgm:pt>
    <dgm:pt modelId="{85FABEDD-539E-437E-B8BC-8D5A2D702446}" type="pres">
      <dgm:prSet presAssocID="{BEFD1919-5E49-4142-A649-EB28E338C79B}" presName="accent_2" presStyleCnt="0"/>
      <dgm:spPr/>
    </dgm:pt>
    <dgm:pt modelId="{6C43D73D-610D-4754-B4CF-5DC6BA43904E}" type="pres">
      <dgm:prSet presAssocID="{BEFD1919-5E49-4142-A649-EB28E338C79B}" presName="accentRepeatNode" presStyleLbl="solidFgAcc1" presStyleIdx="1" presStyleCnt="5"/>
      <dgm:spPr/>
    </dgm:pt>
    <dgm:pt modelId="{3E714A76-48B8-477F-9870-187E192D2436}" type="pres">
      <dgm:prSet presAssocID="{6A406042-AB00-40EE-820F-CB95640B7CF0}" presName="text_3" presStyleLbl="node1" presStyleIdx="2" presStyleCnt="5">
        <dgm:presLayoutVars>
          <dgm:bulletEnabled val="1"/>
        </dgm:presLayoutVars>
      </dgm:prSet>
      <dgm:spPr/>
    </dgm:pt>
    <dgm:pt modelId="{BFFCEFC3-BAFF-4DDB-A072-8336840D0480}" type="pres">
      <dgm:prSet presAssocID="{6A406042-AB00-40EE-820F-CB95640B7CF0}" presName="accent_3" presStyleCnt="0"/>
      <dgm:spPr/>
    </dgm:pt>
    <dgm:pt modelId="{0D75FB19-B471-4558-BCB3-D13D914F6B5F}" type="pres">
      <dgm:prSet presAssocID="{6A406042-AB00-40EE-820F-CB95640B7CF0}" presName="accentRepeatNode" presStyleLbl="solidFgAcc1" presStyleIdx="2" presStyleCnt="5"/>
      <dgm:spPr/>
    </dgm:pt>
    <dgm:pt modelId="{1C7BF9BA-A678-4B05-9385-0371C9F31EA7}" type="pres">
      <dgm:prSet presAssocID="{65E51707-DAC1-47DF-817D-C22534585DF3}" presName="text_4" presStyleLbl="node1" presStyleIdx="3" presStyleCnt="5">
        <dgm:presLayoutVars>
          <dgm:bulletEnabled val="1"/>
        </dgm:presLayoutVars>
      </dgm:prSet>
      <dgm:spPr/>
    </dgm:pt>
    <dgm:pt modelId="{9CD5219C-3BD5-4C83-8ACB-DF474BEE5396}" type="pres">
      <dgm:prSet presAssocID="{65E51707-DAC1-47DF-817D-C22534585DF3}" presName="accent_4" presStyleCnt="0"/>
      <dgm:spPr/>
    </dgm:pt>
    <dgm:pt modelId="{7A2B5B69-E820-4BC7-85B4-EBE676A7C36F}" type="pres">
      <dgm:prSet presAssocID="{65E51707-DAC1-47DF-817D-C22534585DF3}" presName="accentRepeatNode" presStyleLbl="solidFgAcc1" presStyleIdx="3" presStyleCnt="5"/>
      <dgm:spPr/>
    </dgm:pt>
    <dgm:pt modelId="{5AECB25A-0F93-4873-A0E8-4C64D86A3F62}" type="pres">
      <dgm:prSet presAssocID="{583C69CD-41CD-4045-B765-030D3103B167}" presName="text_5" presStyleLbl="node1" presStyleIdx="4" presStyleCnt="5" custLinFactNeighborX="218" custLinFactNeighborY="-769">
        <dgm:presLayoutVars>
          <dgm:bulletEnabled val="1"/>
        </dgm:presLayoutVars>
      </dgm:prSet>
      <dgm:spPr/>
    </dgm:pt>
    <dgm:pt modelId="{3DE0643E-37F2-4B0A-934D-E0B046ADE6AC}" type="pres">
      <dgm:prSet presAssocID="{583C69CD-41CD-4045-B765-030D3103B167}" presName="accent_5" presStyleCnt="0"/>
      <dgm:spPr/>
    </dgm:pt>
    <dgm:pt modelId="{9959F233-2970-4A52-B829-8E9EC6F68646}" type="pres">
      <dgm:prSet presAssocID="{583C69CD-41CD-4045-B765-030D3103B167}" presName="accentRepeatNode" presStyleLbl="solidFgAcc1" presStyleIdx="4" presStyleCnt="5"/>
      <dgm:spPr/>
    </dgm:pt>
  </dgm:ptLst>
  <dgm:cxnLst>
    <dgm:cxn modelId="{9FE58801-8D10-4A0D-BAD5-A3F9467A2677}" srcId="{65E51707-DAC1-47DF-817D-C22534585DF3}" destId="{3D2C922F-54AE-42A2-8517-49A5BCE2A07A}" srcOrd="0" destOrd="0" parTransId="{B161F5D7-CC33-41E7-BFE9-5F727B135914}" sibTransId="{1C363767-CF6F-444E-B4CA-4BEA038DA8EC}"/>
    <dgm:cxn modelId="{DB43E301-C094-48B2-875A-7CAD9A708395}" type="presOf" srcId="{E7E1CADF-CD1C-41C8-BC01-88C44F1D4EDC}" destId="{3E714A76-48B8-477F-9870-187E192D2436}" srcOrd="0" destOrd="1" presId="urn:microsoft.com/office/officeart/2008/layout/VerticalCurvedList"/>
    <dgm:cxn modelId="{55286202-2CB3-46CF-A309-C5E45C25BD91}" type="presOf" srcId="{18BCC472-C233-496E-BFDC-268535A765BB}" destId="{0DD9F707-35A9-42A5-9388-79C02E9CF919}" srcOrd="0" destOrd="3" presId="urn:microsoft.com/office/officeart/2008/layout/VerticalCurvedList"/>
    <dgm:cxn modelId="{323B020F-CFD7-4F94-A126-DC1C4C15428D}" type="presOf" srcId="{747A6DA3-940F-48D7-B282-275276938F2F}" destId="{3E714A76-48B8-477F-9870-187E192D2436}" srcOrd="0" destOrd="3" presId="urn:microsoft.com/office/officeart/2008/layout/VerticalCurvedList"/>
    <dgm:cxn modelId="{3E4BD210-9778-42D0-8451-A2547EC70EA4}" type="presOf" srcId="{65E51707-DAC1-47DF-817D-C22534585DF3}" destId="{1C7BF9BA-A678-4B05-9385-0371C9F31EA7}" srcOrd="0" destOrd="0" presId="urn:microsoft.com/office/officeart/2008/layout/VerticalCurvedList"/>
    <dgm:cxn modelId="{6C1F4412-6471-476F-8716-1A4795613C00}" type="presOf" srcId="{CFBA6EED-DB61-449B-B8B7-71CB0B251D1F}" destId="{298A100B-55FF-4B2C-9BA4-424FF0C3C132}" srcOrd="0" destOrd="0" presId="urn:microsoft.com/office/officeart/2008/layout/VerticalCurvedList"/>
    <dgm:cxn modelId="{2A227C17-9E69-4886-8DE2-C7EB403110DF}" type="presOf" srcId="{EBF40F4E-A2D0-4E8E-B6FD-0501E6DA8CAE}" destId="{1C7BF9BA-A678-4B05-9385-0371C9F31EA7}" srcOrd="0" destOrd="3" presId="urn:microsoft.com/office/officeart/2008/layout/VerticalCurvedList"/>
    <dgm:cxn modelId="{E08A891B-25A1-4A3D-B700-42B2B18B9F3C}" srcId="{BEFD1919-5E49-4142-A649-EB28E338C79B}" destId="{DC3FA828-BC95-493C-B9F7-59356C0C735F}" srcOrd="1" destOrd="0" parTransId="{E2DA07F0-845B-48CE-86C9-ED70D3255D71}" sibTransId="{EF59CA74-5A1B-43C5-BE5C-7E95F9D12B7E}"/>
    <dgm:cxn modelId="{9FEA501D-6517-4081-B0F1-A50E1DA3BDB9}" type="presOf" srcId="{ACFD6EFC-8D9A-4B9A-8A82-133EC189A9F0}" destId="{30AF407C-3675-475D-8CAF-ED670C8DAD0A}" srcOrd="0" destOrd="0" presId="urn:microsoft.com/office/officeart/2008/layout/VerticalCurvedList"/>
    <dgm:cxn modelId="{68827632-7917-46B9-90F3-5C275A4B39E8}" srcId="{ACFD6EFC-8D9A-4B9A-8A82-133EC189A9F0}" destId="{D43F311D-F8B9-4A29-B016-10AC60DCCC06}" srcOrd="0" destOrd="0" parTransId="{C15F889F-6CA3-4498-85C6-EA44CAAC60FB}" sibTransId="{80AD114E-1303-4EE7-B73F-64825EFAA65E}"/>
    <dgm:cxn modelId="{7DBD913E-1423-4414-A1B0-E2F5FD88F701}" srcId="{D43F311D-F8B9-4A29-B016-10AC60DCCC06}" destId="{5F6AB188-C993-4FCA-A49D-38082C405390}" srcOrd="0" destOrd="0" parTransId="{7B2C861B-F6AD-4405-881C-07A501581575}" sibTransId="{CFBA6EED-DB61-449B-B8B7-71CB0B251D1F}"/>
    <dgm:cxn modelId="{5CD9C84E-F8C2-46B8-8156-22A094263230}" srcId="{6A406042-AB00-40EE-820F-CB95640B7CF0}" destId="{747A6DA3-940F-48D7-B282-275276938F2F}" srcOrd="2" destOrd="0" parTransId="{A0B79D85-1D8E-4918-8548-C27F013E68B6}" sibTransId="{20F34CAE-B75C-4080-8FFA-CC1588D747F1}"/>
    <dgm:cxn modelId="{73B5B851-3B0B-4F9F-A3F2-D6A7119DD87B}" srcId="{BEFD1919-5E49-4142-A649-EB28E338C79B}" destId="{D7E19B4D-871C-442D-8F60-2135E7A939E7}" srcOrd="0" destOrd="0" parTransId="{C451294B-2548-4668-AC82-765E2FFC76AD}" sibTransId="{68E42FEC-F3A5-4EBD-858B-C68374769DE5}"/>
    <dgm:cxn modelId="{8B3B5958-D96A-43E3-99BE-2A548BF02106}" type="presOf" srcId="{DA7AE75B-3D42-486C-B04C-C089EC39551D}" destId="{3E714A76-48B8-477F-9870-187E192D2436}" srcOrd="0" destOrd="2" presId="urn:microsoft.com/office/officeart/2008/layout/VerticalCurvedList"/>
    <dgm:cxn modelId="{F9B6835E-ECF0-49B7-BA77-5FED21440804}" srcId="{ACFD6EFC-8D9A-4B9A-8A82-133EC189A9F0}" destId="{BEFD1919-5E49-4142-A649-EB28E338C79B}" srcOrd="1" destOrd="0" parTransId="{9F37C017-7675-4563-B543-D21AB65248F0}" sibTransId="{D46EBD5A-BC4E-4D6B-93E9-0030CF819F0E}"/>
    <dgm:cxn modelId="{AC342560-45A8-4072-A58B-6F5F25D6ED55}" srcId="{583C69CD-41CD-4045-B765-030D3103B167}" destId="{E8478107-A3FB-4735-9F0D-03679CDFF3D5}" srcOrd="0" destOrd="0" parTransId="{D36E8EA3-3AD1-4805-8A9B-15BE5922C542}" sibTransId="{C0D61648-B2BF-4E3B-9B70-C97FD7BCDFD1}"/>
    <dgm:cxn modelId="{BC4E6671-D096-4EFC-8F2C-A56629B5348A}" srcId="{ACFD6EFC-8D9A-4B9A-8A82-133EC189A9F0}" destId="{65E51707-DAC1-47DF-817D-C22534585DF3}" srcOrd="3" destOrd="0" parTransId="{01D12ECF-A752-456E-BCA8-06E1F9D38FE6}" sibTransId="{8653248C-EC8E-4B1F-BADB-5710D3696CC3}"/>
    <dgm:cxn modelId="{8A83357E-F624-48EE-A406-5F957E7E07CB}" type="presOf" srcId="{5F6AB188-C993-4FCA-A49D-38082C405390}" destId="{A8C9D6C7-89ED-4AEA-9883-0D5EF5FA3923}" srcOrd="0" destOrd="1" presId="urn:microsoft.com/office/officeart/2008/layout/VerticalCurvedList"/>
    <dgm:cxn modelId="{78570189-3EC0-4EFE-9275-9669681B9567}" srcId="{65E51707-DAC1-47DF-817D-C22534585DF3}" destId="{EBF40F4E-A2D0-4E8E-B6FD-0501E6DA8CAE}" srcOrd="2" destOrd="0" parTransId="{BC8A6AAD-ED2F-4B60-AA22-CB5E6351A9EB}" sibTransId="{55C234A4-01D5-489B-A9E2-D7DD9748C628}"/>
    <dgm:cxn modelId="{1B1DC39B-49CF-4141-A559-624088DC8001}" type="presOf" srcId="{D7E19B4D-871C-442D-8F60-2135E7A939E7}" destId="{0DD9F707-35A9-42A5-9388-79C02E9CF919}" srcOrd="0" destOrd="1" presId="urn:microsoft.com/office/officeart/2008/layout/VerticalCurvedList"/>
    <dgm:cxn modelId="{563534A4-50E6-408A-8D8D-E6C34143893E}" srcId="{65E51707-DAC1-47DF-817D-C22534585DF3}" destId="{CEDB5359-10D0-4DA7-B269-4F90F90C5A09}" srcOrd="1" destOrd="0" parTransId="{009F5DE6-EBE3-471D-8B31-936CDACF41B6}" sibTransId="{57A5E058-DD5F-4DDA-8F37-9A2BD97D172C}"/>
    <dgm:cxn modelId="{FF704EAA-7DCF-46CD-B110-E8597FFD9E31}" srcId="{ACFD6EFC-8D9A-4B9A-8A82-133EC189A9F0}" destId="{583C69CD-41CD-4045-B765-030D3103B167}" srcOrd="4" destOrd="0" parTransId="{0AB3ACA1-B6BA-434B-908B-503FD0505464}" sibTransId="{AD4BF15F-77E5-4186-AAD2-2528CE65BE3D}"/>
    <dgm:cxn modelId="{A1D740BE-F967-421F-8204-32AC33E1DEC9}" type="presOf" srcId="{6A406042-AB00-40EE-820F-CB95640B7CF0}" destId="{3E714A76-48B8-477F-9870-187E192D2436}" srcOrd="0" destOrd="0" presId="urn:microsoft.com/office/officeart/2008/layout/VerticalCurvedList"/>
    <dgm:cxn modelId="{6C5D22C3-9497-484E-84C4-D4391DD06D2E}" type="presOf" srcId="{CEDB5359-10D0-4DA7-B269-4F90F90C5A09}" destId="{1C7BF9BA-A678-4B05-9385-0371C9F31EA7}" srcOrd="0" destOrd="2" presId="urn:microsoft.com/office/officeart/2008/layout/VerticalCurvedList"/>
    <dgm:cxn modelId="{AF8300C5-5F2C-4FA4-AA41-F5AA70D1252C}" srcId="{6A406042-AB00-40EE-820F-CB95640B7CF0}" destId="{E7E1CADF-CD1C-41C8-BC01-88C44F1D4EDC}" srcOrd="0" destOrd="0" parTransId="{131C0D40-A122-44A5-A44A-ED2B4310675D}" sibTransId="{78215BB5-514E-40F6-AEA8-AADF086480EF}"/>
    <dgm:cxn modelId="{967DDCCC-C817-4219-9896-C6C336B75672}" srcId="{ACFD6EFC-8D9A-4B9A-8A82-133EC189A9F0}" destId="{6A406042-AB00-40EE-820F-CB95640B7CF0}" srcOrd="2" destOrd="0" parTransId="{CC4362BF-BD89-4AE8-A63C-95BBB7127286}" sibTransId="{817AD02E-FB26-4A65-8CCA-E121FB44D76E}"/>
    <dgm:cxn modelId="{FB86B1D6-5842-41C7-A280-2A2203479E73}" type="presOf" srcId="{3D2C922F-54AE-42A2-8517-49A5BCE2A07A}" destId="{1C7BF9BA-A678-4B05-9385-0371C9F31EA7}" srcOrd="0" destOrd="1" presId="urn:microsoft.com/office/officeart/2008/layout/VerticalCurvedList"/>
    <dgm:cxn modelId="{FB3433DC-A86E-4CA7-988B-91835E6D54DE}" type="presOf" srcId="{BEFD1919-5E49-4142-A649-EB28E338C79B}" destId="{0DD9F707-35A9-42A5-9388-79C02E9CF919}" srcOrd="0" destOrd="0" presId="urn:microsoft.com/office/officeart/2008/layout/VerticalCurvedList"/>
    <dgm:cxn modelId="{BBF720E2-19D6-4C50-A8D2-00BD7542218B}" srcId="{6A406042-AB00-40EE-820F-CB95640B7CF0}" destId="{DA7AE75B-3D42-486C-B04C-C089EC39551D}" srcOrd="1" destOrd="0" parTransId="{B32A4707-7994-4135-ADD6-37A40188BD12}" sibTransId="{1D3E4B00-4364-4A39-8A9A-03947EC86665}"/>
    <dgm:cxn modelId="{1339A4E9-17E4-4A82-A0CE-6397999D4B99}" type="presOf" srcId="{583C69CD-41CD-4045-B765-030D3103B167}" destId="{5AECB25A-0F93-4873-A0E8-4C64D86A3F62}" srcOrd="0" destOrd="0" presId="urn:microsoft.com/office/officeart/2008/layout/VerticalCurvedList"/>
    <dgm:cxn modelId="{EA97E4ED-67A6-4117-9EE5-2A2921CD6166}" type="presOf" srcId="{D43F311D-F8B9-4A29-B016-10AC60DCCC06}" destId="{A8C9D6C7-89ED-4AEA-9883-0D5EF5FA3923}" srcOrd="0" destOrd="0" presId="urn:microsoft.com/office/officeart/2008/layout/VerticalCurvedList"/>
    <dgm:cxn modelId="{61ADADF8-55E5-4ECE-960E-161BEDB94A35}" srcId="{BEFD1919-5E49-4142-A649-EB28E338C79B}" destId="{18BCC472-C233-496E-BFDC-268535A765BB}" srcOrd="2" destOrd="0" parTransId="{CBE22844-A342-4BCA-82FC-B0650BB12484}" sibTransId="{83101BAB-9460-43BC-9DE3-BB2231DA805D}"/>
    <dgm:cxn modelId="{8F0AB5F8-4BE6-40C2-A63B-6F8514719FBB}" type="presOf" srcId="{E8478107-A3FB-4735-9F0D-03679CDFF3D5}" destId="{5AECB25A-0F93-4873-A0E8-4C64D86A3F62}" srcOrd="0" destOrd="1" presId="urn:microsoft.com/office/officeart/2008/layout/VerticalCurvedList"/>
    <dgm:cxn modelId="{A4D474F9-3433-45BB-AC5B-A41A779AAB57}" type="presOf" srcId="{DC3FA828-BC95-493C-B9F7-59356C0C735F}" destId="{0DD9F707-35A9-42A5-9388-79C02E9CF919}" srcOrd="0" destOrd="2" presId="urn:microsoft.com/office/officeart/2008/layout/VerticalCurvedList"/>
    <dgm:cxn modelId="{AE497750-A8BF-49EC-8B3A-D05FDB0EEAD2}" type="presParOf" srcId="{30AF407C-3675-475D-8CAF-ED670C8DAD0A}" destId="{D0F4541C-255A-42F6-9E7B-9765A3B48E1B}" srcOrd="0" destOrd="0" presId="urn:microsoft.com/office/officeart/2008/layout/VerticalCurvedList"/>
    <dgm:cxn modelId="{25AF52C7-EBFC-49BE-8AD5-BF0D72F8A1A9}" type="presParOf" srcId="{D0F4541C-255A-42F6-9E7B-9765A3B48E1B}" destId="{48916362-D050-4BC1-AB09-B6421EABC931}" srcOrd="0" destOrd="0" presId="urn:microsoft.com/office/officeart/2008/layout/VerticalCurvedList"/>
    <dgm:cxn modelId="{6812EF81-038F-4757-BDCF-C38524DED1C4}" type="presParOf" srcId="{48916362-D050-4BC1-AB09-B6421EABC931}" destId="{8577119F-4DBE-400A-9E44-2E9ECA267AE1}" srcOrd="0" destOrd="0" presId="urn:microsoft.com/office/officeart/2008/layout/VerticalCurvedList"/>
    <dgm:cxn modelId="{F38A3613-77E2-42BE-9E97-7F2A66F91C2F}" type="presParOf" srcId="{48916362-D050-4BC1-AB09-B6421EABC931}" destId="{298A100B-55FF-4B2C-9BA4-424FF0C3C132}" srcOrd="1" destOrd="0" presId="urn:microsoft.com/office/officeart/2008/layout/VerticalCurvedList"/>
    <dgm:cxn modelId="{54C48334-86B2-4F01-8C6A-87FB1022B2AB}" type="presParOf" srcId="{48916362-D050-4BC1-AB09-B6421EABC931}" destId="{BD5AB1B1-AF8C-407F-BF71-F4F62585E345}" srcOrd="2" destOrd="0" presId="urn:microsoft.com/office/officeart/2008/layout/VerticalCurvedList"/>
    <dgm:cxn modelId="{6CCF7FF5-2BDD-4E33-A998-1144A9214BB7}" type="presParOf" srcId="{48916362-D050-4BC1-AB09-B6421EABC931}" destId="{27B03A73-85D8-4A01-91B1-EB82963A6504}" srcOrd="3" destOrd="0" presId="urn:microsoft.com/office/officeart/2008/layout/VerticalCurvedList"/>
    <dgm:cxn modelId="{F6AFC215-8048-40D3-9D54-532DC33A1859}" type="presParOf" srcId="{D0F4541C-255A-42F6-9E7B-9765A3B48E1B}" destId="{A8C9D6C7-89ED-4AEA-9883-0D5EF5FA3923}" srcOrd="1" destOrd="0" presId="urn:microsoft.com/office/officeart/2008/layout/VerticalCurvedList"/>
    <dgm:cxn modelId="{643D60FA-1AE4-43F7-87CC-7F71D268A849}" type="presParOf" srcId="{D0F4541C-255A-42F6-9E7B-9765A3B48E1B}" destId="{DBE5CBAF-1B6E-4573-94DB-6CABC326864A}" srcOrd="2" destOrd="0" presId="urn:microsoft.com/office/officeart/2008/layout/VerticalCurvedList"/>
    <dgm:cxn modelId="{5764205F-E68C-44AD-9689-207DA8817176}" type="presParOf" srcId="{DBE5CBAF-1B6E-4573-94DB-6CABC326864A}" destId="{C5CCC5EB-1DAB-4871-B8A6-D761F13AB722}" srcOrd="0" destOrd="0" presId="urn:microsoft.com/office/officeart/2008/layout/VerticalCurvedList"/>
    <dgm:cxn modelId="{6DF7ABB6-BC83-494F-85DA-ECC79FAEAE2A}" type="presParOf" srcId="{D0F4541C-255A-42F6-9E7B-9765A3B48E1B}" destId="{0DD9F707-35A9-42A5-9388-79C02E9CF919}" srcOrd="3" destOrd="0" presId="urn:microsoft.com/office/officeart/2008/layout/VerticalCurvedList"/>
    <dgm:cxn modelId="{44A6FD6D-332D-4C1D-9A27-A2ED679C0FB8}" type="presParOf" srcId="{D0F4541C-255A-42F6-9E7B-9765A3B48E1B}" destId="{85FABEDD-539E-437E-B8BC-8D5A2D702446}" srcOrd="4" destOrd="0" presId="urn:microsoft.com/office/officeart/2008/layout/VerticalCurvedList"/>
    <dgm:cxn modelId="{8BC4C960-9AB9-4208-A4B5-5F508475C237}" type="presParOf" srcId="{85FABEDD-539E-437E-B8BC-8D5A2D702446}" destId="{6C43D73D-610D-4754-B4CF-5DC6BA43904E}" srcOrd="0" destOrd="0" presId="urn:microsoft.com/office/officeart/2008/layout/VerticalCurvedList"/>
    <dgm:cxn modelId="{CDB827EE-F1A3-4A20-9A53-4041A936CB74}" type="presParOf" srcId="{D0F4541C-255A-42F6-9E7B-9765A3B48E1B}" destId="{3E714A76-48B8-477F-9870-187E192D2436}" srcOrd="5" destOrd="0" presId="urn:microsoft.com/office/officeart/2008/layout/VerticalCurvedList"/>
    <dgm:cxn modelId="{013D47B4-8769-4B73-A41B-21DBC9846C35}" type="presParOf" srcId="{D0F4541C-255A-42F6-9E7B-9765A3B48E1B}" destId="{BFFCEFC3-BAFF-4DDB-A072-8336840D0480}" srcOrd="6" destOrd="0" presId="urn:microsoft.com/office/officeart/2008/layout/VerticalCurvedList"/>
    <dgm:cxn modelId="{1AD770E7-3FC6-4D08-AE30-CBD98E9A2B34}" type="presParOf" srcId="{BFFCEFC3-BAFF-4DDB-A072-8336840D0480}" destId="{0D75FB19-B471-4558-BCB3-D13D914F6B5F}" srcOrd="0" destOrd="0" presId="urn:microsoft.com/office/officeart/2008/layout/VerticalCurvedList"/>
    <dgm:cxn modelId="{51CAF1A8-86AF-423D-9288-BD379554F1C7}" type="presParOf" srcId="{D0F4541C-255A-42F6-9E7B-9765A3B48E1B}" destId="{1C7BF9BA-A678-4B05-9385-0371C9F31EA7}" srcOrd="7" destOrd="0" presId="urn:microsoft.com/office/officeart/2008/layout/VerticalCurvedList"/>
    <dgm:cxn modelId="{A39EAD7E-531D-45BD-AFEC-85DC1EF00826}" type="presParOf" srcId="{D0F4541C-255A-42F6-9E7B-9765A3B48E1B}" destId="{9CD5219C-3BD5-4C83-8ACB-DF474BEE5396}" srcOrd="8" destOrd="0" presId="urn:microsoft.com/office/officeart/2008/layout/VerticalCurvedList"/>
    <dgm:cxn modelId="{98CF209C-D9E6-49A1-A0FA-D09418C13B86}" type="presParOf" srcId="{9CD5219C-3BD5-4C83-8ACB-DF474BEE5396}" destId="{7A2B5B69-E820-4BC7-85B4-EBE676A7C36F}" srcOrd="0" destOrd="0" presId="urn:microsoft.com/office/officeart/2008/layout/VerticalCurvedList"/>
    <dgm:cxn modelId="{DF642B15-D0F2-4D85-AC9A-5F16973FE009}" type="presParOf" srcId="{D0F4541C-255A-42F6-9E7B-9765A3B48E1B}" destId="{5AECB25A-0F93-4873-A0E8-4C64D86A3F62}" srcOrd="9" destOrd="0" presId="urn:microsoft.com/office/officeart/2008/layout/VerticalCurvedList"/>
    <dgm:cxn modelId="{2CAB8C8F-071E-47FA-AD39-D69E1F4A18E3}" type="presParOf" srcId="{D0F4541C-255A-42F6-9E7B-9765A3B48E1B}" destId="{3DE0643E-37F2-4B0A-934D-E0B046ADE6AC}" srcOrd="10" destOrd="0" presId="urn:microsoft.com/office/officeart/2008/layout/VerticalCurvedList"/>
    <dgm:cxn modelId="{E0C5C42E-4BF3-47BD-A6DA-3DDD22FFB1A2}" type="presParOf" srcId="{3DE0643E-37F2-4B0A-934D-E0B046ADE6AC}" destId="{9959F233-2970-4A52-B829-8E9EC6F6864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A100B-55FF-4B2C-9BA4-424FF0C3C132}">
      <dsp:nvSpPr>
        <dsp:cNvPr id="0" name=""/>
        <dsp:cNvSpPr/>
      </dsp:nvSpPr>
      <dsp:spPr>
        <a:xfrm>
          <a:off x="-6611370" y="-1011050"/>
          <a:ext cx="7868907" cy="7868907"/>
        </a:xfrm>
        <a:prstGeom prst="blockArc">
          <a:avLst>
            <a:gd name="adj1" fmla="val 18900000"/>
            <a:gd name="adj2" fmla="val 2700000"/>
            <a:gd name="adj3" fmla="val 27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C9D6C7-89ED-4AEA-9883-0D5EF5FA3923}">
      <dsp:nvSpPr>
        <dsp:cNvPr id="0" name=""/>
        <dsp:cNvSpPr/>
      </dsp:nvSpPr>
      <dsp:spPr>
        <a:xfrm>
          <a:off x="549280" y="365308"/>
          <a:ext cx="11391534" cy="731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98" tIns="30480" rIns="30480" bIns="30480" numCol="1" spcCol="1270" anchor="t" anchorCtr="0">
          <a:noAutofit/>
        </a:bodyPr>
        <a:lstStyle/>
        <a:p>
          <a:pPr marL="0" lvl="0" indent="0" algn="l" defTabSz="533400">
            <a:lnSpc>
              <a:spcPct val="90000"/>
            </a:lnSpc>
            <a:spcBef>
              <a:spcPct val="0"/>
            </a:spcBef>
            <a:spcAft>
              <a:spcPct val="35000"/>
            </a:spcAft>
            <a:buNone/>
          </a:pPr>
          <a:r>
            <a:rPr lang="en-GB" sz="1200" b="0" i="0" kern="1200" dirty="0">
              <a:latin typeface="Abadi Extra Light" panose="020F0302020204030204" pitchFamily="34" charset="0"/>
              <a:cs typeface="Abadi Extra Light" panose="020F0302020204030204" pitchFamily="34" charset="0"/>
            </a:rPr>
            <a:t>When</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Model </a:t>
          </a:r>
          <a:r>
            <a:rPr lang="en-GB" sz="900" b="0" i="0" kern="1200" dirty="0" err="1">
              <a:latin typeface="Abadi Extra Light" panose="020F0302020204030204" pitchFamily="34" charset="0"/>
              <a:cs typeface="Abadi Extra Light" panose="020F0302020204030204" pitchFamily="34" charset="0"/>
            </a:rPr>
            <a:t>Productionalisation</a:t>
          </a:r>
          <a:endParaRPr lang="en-GB" sz="900" b="0" i="0" kern="1200" dirty="0">
            <a:latin typeface="Abadi Extra Light" panose="020F0302020204030204" pitchFamily="34" charset="0"/>
            <a:cs typeface="Abadi Extra Light" panose="020F0302020204030204" pitchFamily="34" charset="0"/>
          </a:endParaRPr>
        </a:p>
      </dsp:txBody>
      <dsp:txXfrm>
        <a:off x="549280" y="365308"/>
        <a:ext cx="11391534" cy="731084"/>
      </dsp:txXfrm>
    </dsp:sp>
    <dsp:sp modelId="{C5CCC5EB-1DAB-4871-B8A6-D761F13AB722}">
      <dsp:nvSpPr>
        <dsp:cNvPr id="0" name=""/>
        <dsp:cNvSpPr/>
      </dsp:nvSpPr>
      <dsp:spPr>
        <a:xfrm>
          <a:off x="92352" y="273922"/>
          <a:ext cx="913855" cy="9138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9F707-35A9-42A5-9388-79C02E9CF919}">
      <dsp:nvSpPr>
        <dsp:cNvPr id="0" name=""/>
        <dsp:cNvSpPr/>
      </dsp:nvSpPr>
      <dsp:spPr>
        <a:xfrm>
          <a:off x="1073154" y="1461584"/>
          <a:ext cx="10867660" cy="731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98" tIns="30480" rIns="30480" bIns="30480" numCol="1" spcCol="1270" anchor="t" anchorCtr="0">
          <a:noAutofit/>
        </a:bodyPr>
        <a:lstStyle/>
        <a:p>
          <a:pPr marL="0" lvl="0" indent="0" algn="l" defTabSz="533400">
            <a:lnSpc>
              <a:spcPct val="90000"/>
            </a:lnSpc>
            <a:spcBef>
              <a:spcPct val="0"/>
            </a:spcBef>
            <a:spcAft>
              <a:spcPct val="35000"/>
            </a:spcAft>
            <a:buNone/>
          </a:pPr>
          <a:r>
            <a:rPr lang="en-GB" sz="1200" b="0" i="0" kern="1200" dirty="0">
              <a:latin typeface="Abadi Extra Light" panose="020F0302020204030204" pitchFamily="34" charset="0"/>
              <a:cs typeface="Abadi Extra Light" panose="020F0302020204030204" pitchFamily="34" charset="0"/>
            </a:rPr>
            <a:t>Goals </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Public deliberation</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Improving Social welfare</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Establishing Trust, Legitimacy and social licence </a:t>
          </a:r>
        </a:p>
      </dsp:txBody>
      <dsp:txXfrm>
        <a:off x="1073154" y="1461584"/>
        <a:ext cx="10867660" cy="731084"/>
      </dsp:txXfrm>
    </dsp:sp>
    <dsp:sp modelId="{6C43D73D-610D-4754-B4CF-5DC6BA43904E}">
      <dsp:nvSpPr>
        <dsp:cNvPr id="0" name=""/>
        <dsp:cNvSpPr/>
      </dsp:nvSpPr>
      <dsp:spPr>
        <a:xfrm>
          <a:off x="616226" y="1370198"/>
          <a:ext cx="913855" cy="9138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714A76-48B8-477F-9870-187E192D2436}">
      <dsp:nvSpPr>
        <dsp:cNvPr id="0" name=""/>
        <dsp:cNvSpPr/>
      </dsp:nvSpPr>
      <dsp:spPr>
        <a:xfrm>
          <a:off x="1233941" y="2557860"/>
          <a:ext cx="10706873" cy="731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98" tIns="30480" rIns="30480" bIns="30480" numCol="1" spcCol="1270" anchor="t" anchorCtr="0">
          <a:noAutofit/>
        </a:bodyPr>
        <a:lstStyle/>
        <a:p>
          <a:pPr marL="0" lvl="0" indent="0" algn="l" defTabSz="533400">
            <a:lnSpc>
              <a:spcPct val="90000"/>
            </a:lnSpc>
            <a:spcBef>
              <a:spcPct val="0"/>
            </a:spcBef>
            <a:spcAft>
              <a:spcPct val="35000"/>
            </a:spcAft>
            <a:buNone/>
          </a:pPr>
          <a:r>
            <a:rPr lang="en-GB" sz="1200" b="0" i="0" kern="1200" dirty="0">
              <a:latin typeface="Abadi Extra Light" panose="020F0302020204030204" pitchFamily="34" charset="0"/>
              <a:cs typeface="Abadi Extra Light" panose="020F0302020204030204" pitchFamily="34" charset="0"/>
            </a:rPr>
            <a:t>Ethics and social challenge</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Reluctancy in using AI in health care including communicating </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Ethics in communicating uncertainty and confronting bias in data set </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How to promote equality and not contributing to inequalities </a:t>
          </a:r>
        </a:p>
      </dsp:txBody>
      <dsp:txXfrm>
        <a:off x="1233941" y="2557860"/>
        <a:ext cx="10706873" cy="731084"/>
      </dsp:txXfrm>
    </dsp:sp>
    <dsp:sp modelId="{0D75FB19-B471-4558-BCB3-D13D914F6B5F}">
      <dsp:nvSpPr>
        <dsp:cNvPr id="0" name=""/>
        <dsp:cNvSpPr/>
      </dsp:nvSpPr>
      <dsp:spPr>
        <a:xfrm>
          <a:off x="777013" y="2466475"/>
          <a:ext cx="913855" cy="9138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7BF9BA-A678-4B05-9385-0371C9F31EA7}">
      <dsp:nvSpPr>
        <dsp:cNvPr id="0" name=""/>
        <dsp:cNvSpPr/>
      </dsp:nvSpPr>
      <dsp:spPr>
        <a:xfrm>
          <a:off x="1073154" y="3654136"/>
          <a:ext cx="10867660" cy="731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98" tIns="30480" rIns="30480" bIns="30480" numCol="1" spcCol="1270" anchor="t" anchorCtr="0">
          <a:noAutofit/>
        </a:bodyPr>
        <a:lstStyle/>
        <a:p>
          <a:pPr marL="0" lvl="0" indent="0" algn="l" defTabSz="533400">
            <a:lnSpc>
              <a:spcPct val="90000"/>
            </a:lnSpc>
            <a:spcBef>
              <a:spcPct val="0"/>
            </a:spcBef>
            <a:spcAft>
              <a:spcPct val="35000"/>
            </a:spcAft>
            <a:buNone/>
          </a:pPr>
          <a:r>
            <a:rPr lang="en-GB" sz="1200" b="0" i="0" kern="1200" dirty="0">
              <a:latin typeface="Abadi Extra Light" panose="020F0302020204030204" pitchFamily="34" charset="0"/>
              <a:cs typeface="Abadi Extra Light" panose="020F0302020204030204" pitchFamily="34" charset="0"/>
            </a:rPr>
            <a:t>Objectives </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Help understand potential barriers and enables to wider implementation </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Understand views on ethics within using this app in dermatology care</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Views on ensuring equal access to healthcare and how the app can help with that </a:t>
          </a:r>
        </a:p>
      </dsp:txBody>
      <dsp:txXfrm>
        <a:off x="1073154" y="3654136"/>
        <a:ext cx="10867660" cy="731084"/>
      </dsp:txXfrm>
    </dsp:sp>
    <dsp:sp modelId="{7A2B5B69-E820-4BC7-85B4-EBE676A7C36F}">
      <dsp:nvSpPr>
        <dsp:cNvPr id="0" name=""/>
        <dsp:cNvSpPr/>
      </dsp:nvSpPr>
      <dsp:spPr>
        <a:xfrm>
          <a:off x="616226" y="3562751"/>
          <a:ext cx="913855" cy="9138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ECB25A-0F93-4873-A0E8-4C64D86A3F62}">
      <dsp:nvSpPr>
        <dsp:cNvPr id="0" name=""/>
        <dsp:cNvSpPr/>
      </dsp:nvSpPr>
      <dsp:spPr>
        <a:xfrm>
          <a:off x="574113" y="4744790"/>
          <a:ext cx="11391534" cy="7310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98" tIns="30480" rIns="30480" bIns="30480" numCol="1" spcCol="1270" anchor="t" anchorCtr="0">
          <a:noAutofit/>
        </a:bodyPr>
        <a:lstStyle/>
        <a:p>
          <a:pPr marL="0" lvl="0" indent="0" algn="l" defTabSz="533400">
            <a:lnSpc>
              <a:spcPct val="90000"/>
            </a:lnSpc>
            <a:spcBef>
              <a:spcPct val="0"/>
            </a:spcBef>
            <a:spcAft>
              <a:spcPct val="35000"/>
            </a:spcAft>
            <a:buNone/>
          </a:pPr>
          <a:r>
            <a:rPr lang="en-GB" sz="1200" b="0" i="0" kern="1200" dirty="0">
              <a:latin typeface="Abadi Extra Light" panose="020F0302020204030204" pitchFamily="34" charset="0"/>
              <a:cs typeface="Abadi Extra Light" panose="020F0302020204030204" pitchFamily="34" charset="0"/>
            </a:rPr>
            <a:t>How</a:t>
          </a:r>
        </a:p>
        <a:p>
          <a:pPr marL="57150" lvl="1" indent="-57150" algn="l" defTabSz="400050">
            <a:lnSpc>
              <a:spcPct val="90000"/>
            </a:lnSpc>
            <a:spcBef>
              <a:spcPct val="0"/>
            </a:spcBef>
            <a:spcAft>
              <a:spcPct val="15000"/>
            </a:spcAft>
            <a:buChar char="•"/>
          </a:pPr>
          <a:r>
            <a:rPr lang="en-GB" sz="900" b="0" i="0" kern="1200" dirty="0">
              <a:latin typeface="Abadi Extra Light" panose="020F0302020204030204" pitchFamily="34" charset="0"/>
              <a:cs typeface="Abadi Extra Light" panose="020F0302020204030204" pitchFamily="34" charset="0"/>
            </a:rPr>
            <a:t>Focus group/interactive workshop to consult and partner with patients who have had access to the app</a:t>
          </a:r>
        </a:p>
      </dsp:txBody>
      <dsp:txXfrm>
        <a:off x="574113" y="4744790"/>
        <a:ext cx="11391534" cy="731084"/>
      </dsp:txXfrm>
    </dsp:sp>
    <dsp:sp modelId="{9959F233-2970-4A52-B829-8E9EC6F68646}">
      <dsp:nvSpPr>
        <dsp:cNvPr id="0" name=""/>
        <dsp:cNvSpPr/>
      </dsp:nvSpPr>
      <dsp:spPr>
        <a:xfrm>
          <a:off x="92352" y="4659027"/>
          <a:ext cx="913855" cy="91385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A8CF1-B2A9-B94C-8BCB-8F9BFDCDDB32}" type="datetimeFigureOut">
              <a:rPr lang="en-GB" smtClean="0"/>
              <a:t>29/04/2022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119C2-8465-194C-BDA8-2F77C9DB8016}" type="slidenum">
              <a:rPr lang="en-GB" smtClean="0"/>
              <a:t>‹#›</a:t>
            </a:fld>
            <a:endParaRPr lang="en-GB"/>
          </a:p>
        </p:txBody>
      </p:sp>
    </p:spTree>
    <p:extLst>
      <p:ext uri="{BB962C8B-B14F-4D97-AF65-F5344CB8AC3E}">
        <p14:creationId xmlns:p14="http://schemas.microsoft.com/office/powerpoint/2010/main" val="14858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Done previous engagement and now we’d like to incorporate it on the model </a:t>
            </a:r>
            <a:r>
              <a:rPr lang="en-GB" dirty="0" err="1"/>
              <a:t>productionalisation</a:t>
            </a:r>
            <a:r>
              <a:rPr lang="en-GB" dirty="0"/>
              <a:t> or implantation stage. </a:t>
            </a:r>
          </a:p>
          <a:p>
            <a:pPr marL="171450" indent="-171450">
              <a:buFontTx/>
              <a:buChar char="-"/>
            </a:pPr>
            <a:r>
              <a:rPr lang="en-GB" dirty="0"/>
              <a:t>Read goals and social challenge </a:t>
            </a:r>
          </a:p>
          <a:p>
            <a:pPr marL="171450" indent="-171450">
              <a:buFontTx/>
              <a:buChar char="-"/>
            </a:pPr>
            <a:r>
              <a:rPr lang="en-GB" dirty="0"/>
              <a:t>From our previous engagement we know that there are still a lot of reluctancy with using AI in health care, particularly with something like dermatology where the bias in the technology has previously been highlighted. We have taken this into consideration with the development of this app. We also know that tech has the availability to advance care but it also has the harm to further segregate groups if the harm and benefits have not fully been considered. </a:t>
            </a:r>
          </a:p>
          <a:p>
            <a:pPr marL="171450" indent="-171450">
              <a:buFontTx/>
              <a:buChar char="-"/>
            </a:pPr>
            <a:endParaRPr lang="en-GB" dirty="0"/>
          </a:p>
          <a:p>
            <a:pPr marL="171450" indent="-171450">
              <a:buFontTx/>
              <a:buChar char="-"/>
            </a:pPr>
            <a:r>
              <a:rPr lang="en-GB" dirty="0"/>
              <a:t>Our wider objectives is to really understand user experience, identify barriers for uptake, what they liked most about it, what were the difficulties of using the app, but also overall views on how to implement new tech into health care including how to alleviate anxieties regarding this </a:t>
            </a:r>
          </a:p>
          <a:p>
            <a:pPr marL="171450" indent="-171450">
              <a:buFontTx/>
              <a:buChar char="-"/>
            </a:pPr>
            <a:r>
              <a:rPr lang="en-GB" dirty="0"/>
              <a:t>We want to understand how we can encourage not  just more users to try it but diverse users to try it. We want this app to help close the inequalities gap in access to care so we want to use this opportunity to understand barriers to uptake across different social groups. </a:t>
            </a:r>
          </a:p>
          <a:p>
            <a:pPr marL="0" indent="0">
              <a:buFontTx/>
              <a:buNone/>
            </a:pPr>
            <a:r>
              <a:rPr lang="en-GB" dirty="0"/>
              <a:t>- To do this we know that we need to be able to identify their worries and concerns as well as explain how the app works including communicating uncertainty.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incorporate changes to our user interface as well as our implantation plan</a:t>
            </a:r>
            <a:r>
              <a:rPr lang="en-GB"/>
              <a:t>. </a:t>
            </a:r>
            <a:endParaRPr lang="en-GB" dirty="0"/>
          </a:p>
          <a:p>
            <a:endParaRPr lang="en-GB" dirty="0"/>
          </a:p>
        </p:txBody>
      </p:sp>
      <p:sp>
        <p:nvSpPr>
          <p:cNvPr id="4" name="Slide Number Placeholder 3"/>
          <p:cNvSpPr>
            <a:spLocks noGrp="1"/>
          </p:cNvSpPr>
          <p:nvPr>
            <p:ph type="sldNum" sz="quarter" idx="5"/>
          </p:nvPr>
        </p:nvSpPr>
        <p:spPr/>
        <p:txBody>
          <a:bodyPr/>
          <a:lstStyle/>
          <a:p>
            <a:fld id="{45CF4CB4-EB75-4264-9602-FD5C4FAEF9EE}" type="slidenum">
              <a:rPr lang="en-GB" smtClean="0"/>
              <a:t>8</a:t>
            </a:fld>
            <a:endParaRPr lang="en-GB"/>
          </a:p>
        </p:txBody>
      </p:sp>
    </p:spTree>
    <p:extLst>
      <p:ext uri="{BB962C8B-B14F-4D97-AF65-F5344CB8AC3E}">
        <p14:creationId xmlns:p14="http://schemas.microsoft.com/office/powerpoint/2010/main" val="136313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D2FCD8-B70F-48DE-AFE4-EB2642BF0D3C}" type="slidenum">
              <a:rPr lang="en-US" smtClean="0"/>
              <a:t>9</a:t>
            </a:fld>
            <a:endParaRPr lang="en-US"/>
          </a:p>
        </p:txBody>
      </p:sp>
    </p:spTree>
    <p:extLst>
      <p:ext uri="{BB962C8B-B14F-4D97-AF65-F5344CB8AC3E}">
        <p14:creationId xmlns:p14="http://schemas.microsoft.com/office/powerpoint/2010/main" val="659584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7A2C-8147-2936-35ED-31D275D57C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C514407-8CFE-2F3B-9D6B-81DB5FF1F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123A33B-7B3A-2CD1-BFBC-E013152B5A33}"/>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5" name="Footer Placeholder 4">
            <a:extLst>
              <a:ext uri="{FF2B5EF4-FFF2-40B4-BE49-F238E27FC236}">
                <a16:creationId xmlns:a16="http://schemas.microsoft.com/office/drawing/2014/main" id="{1B148372-D148-920B-18A9-4A68AC79F4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B05927-BAAA-3021-3AD3-D1C1CC1DC81A}"/>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90387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B09D-1045-B660-2C79-DFB52F936D7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367135F-9F9E-7908-E32D-BA5687776C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95795E7-0AA9-B236-820D-D40B60E9287D}"/>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5" name="Footer Placeholder 4">
            <a:extLst>
              <a:ext uri="{FF2B5EF4-FFF2-40B4-BE49-F238E27FC236}">
                <a16:creationId xmlns:a16="http://schemas.microsoft.com/office/drawing/2014/main" id="{F46DECE7-0BD0-6011-04EC-27BDCA1E7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447334-8AFA-ECA0-2AEF-6E1BC9AC8EE2}"/>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23926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8E890-3CF4-2519-1FFD-958AA840703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42A7848-2AF8-877E-E904-B24312489E0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9CBD2A-4A1B-A55B-486D-4DF725A6EB80}"/>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5" name="Footer Placeholder 4">
            <a:extLst>
              <a:ext uri="{FF2B5EF4-FFF2-40B4-BE49-F238E27FC236}">
                <a16:creationId xmlns:a16="http://schemas.microsoft.com/office/drawing/2014/main" id="{F942C554-EA01-2FC6-6D5F-DA24E9DB62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5C9E6F-0003-206A-A455-51F1B0C8DE8F}"/>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23078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2325-40D4-734E-5B88-F88B2BC2AF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6C3F18B-254A-20AB-22F7-4344E21019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8934E30-E44A-1CB6-EF74-C59D36EA4D96}"/>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5" name="Footer Placeholder 4">
            <a:extLst>
              <a:ext uri="{FF2B5EF4-FFF2-40B4-BE49-F238E27FC236}">
                <a16:creationId xmlns:a16="http://schemas.microsoft.com/office/drawing/2014/main" id="{A991426A-A1DF-68AB-954C-C34C9681C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59E32A-F943-F11A-5EA0-B4F17716E71F}"/>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262731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17EF-4A9F-8BAD-A310-64D86910BE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16EBD52-CF45-DFBC-D612-C0DF999AD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FA2EA0-4A4B-6562-F79D-CE6B5B90C2F0}"/>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5" name="Footer Placeholder 4">
            <a:extLst>
              <a:ext uri="{FF2B5EF4-FFF2-40B4-BE49-F238E27FC236}">
                <a16:creationId xmlns:a16="http://schemas.microsoft.com/office/drawing/2014/main" id="{EEEF01AE-34DF-BF5E-7215-6047A6155F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EAC352-3461-8213-B487-9E1C0E687EA5}"/>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32478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E8F2-76A4-22F8-5AA0-055319A05DA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F2DB15D-BB62-76FD-22E9-7A5D2E5716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CA6E236-41FC-7946-FFCB-F30EE1BDCC4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685396-80FA-7EB7-B728-C735346E60D9}"/>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6" name="Footer Placeholder 5">
            <a:extLst>
              <a:ext uri="{FF2B5EF4-FFF2-40B4-BE49-F238E27FC236}">
                <a16:creationId xmlns:a16="http://schemas.microsoft.com/office/drawing/2014/main" id="{343FB159-7B85-9306-884B-0D7AD5767E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72728E-B229-879E-FD58-79622E51D36B}"/>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24740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CA2A-EEDD-2936-3359-C13963520D1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DDE8810-8C5B-E7B6-3035-27B04CF8CB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414AED-6A12-DEB5-2AC7-71261E50E3C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71DFD5B-94D2-E723-641E-9100348FA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27ADBA6-FEFD-62A0-15A8-EF0F436B85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F7E3E0E-7C86-5607-8C10-6644909B1C13}"/>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8" name="Footer Placeholder 7">
            <a:extLst>
              <a:ext uri="{FF2B5EF4-FFF2-40B4-BE49-F238E27FC236}">
                <a16:creationId xmlns:a16="http://schemas.microsoft.com/office/drawing/2014/main" id="{C786D97C-4E66-A964-B82A-B4C514FEE4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9BA10B6-09E0-F594-8151-8260A908CB7B}"/>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11211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B79C-D632-4A25-287B-5207DE13524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E9AF0EF-6374-B472-11C0-C10165B289EF}"/>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4" name="Footer Placeholder 3">
            <a:extLst>
              <a:ext uri="{FF2B5EF4-FFF2-40B4-BE49-F238E27FC236}">
                <a16:creationId xmlns:a16="http://schemas.microsoft.com/office/drawing/2014/main" id="{B0C8DF55-34F0-4AC4-26EC-228F123F3E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5E5D4A-60CE-F83B-2522-931F55F646E8}"/>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345340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99B60-0F0E-A48B-7800-AF3353533059}"/>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3" name="Footer Placeholder 2">
            <a:extLst>
              <a:ext uri="{FF2B5EF4-FFF2-40B4-BE49-F238E27FC236}">
                <a16:creationId xmlns:a16="http://schemas.microsoft.com/office/drawing/2014/main" id="{919CAFAE-628B-BA78-C208-BDBB28A2B5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7D0FD15-9F76-7D58-2B05-CF9BA73CD8B6}"/>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79517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2490-6B9F-9059-96DA-A002F352F0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5F04DDC-FCEF-4A6C-FCFF-9F1462401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603D429-88D9-4FC7-2B36-9D6F722FB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D3D09E-CDAB-431C-FA37-007A8A6EA2BC}"/>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6" name="Footer Placeholder 5">
            <a:extLst>
              <a:ext uri="{FF2B5EF4-FFF2-40B4-BE49-F238E27FC236}">
                <a16:creationId xmlns:a16="http://schemas.microsoft.com/office/drawing/2014/main" id="{EAEAE563-53C7-B979-C460-6C123B71BD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6AE1CC-87AD-E5E2-7EEB-03856F9524E4}"/>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356967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55E9-8E22-9359-3E85-F43CAF25AF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5AE01D1-D73C-924D-53C1-67FE6B490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772F78A-66BA-5829-8546-F74759097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7F1BE0-1D98-E43E-D3D3-D591AA97532A}"/>
              </a:ext>
            </a:extLst>
          </p:cNvPr>
          <p:cNvSpPr>
            <a:spLocks noGrp="1"/>
          </p:cNvSpPr>
          <p:nvPr>
            <p:ph type="dt" sz="half" idx="10"/>
          </p:nvPr>
        </p:nvSpPr>
        <p:spPr/>
        <p:txBody>
          <a:bodyPr/>
          <a:lstStyle/>
          <a:p>
            <a:fld id="{52E15AD0-6493-1248-AEBD-0977DD7C80C3}" type="datetimeFigureOut">
              <a:rPr lang="en-GB" smtClean="0"/>
              <a:t>29/04/2022</a:t>
            </a:fld>
            <a:endParaRPr lang="en-GB"/>
          </a:p>
        </p:txBody>
      </p:sp>
      <p:sp>
        <p:nvSpPr>
          <p:cNvPr id="6" name="Footer Placeholder 5">
            <a:extLst>
              <a:ext uri="{FF2B5EF4-FFF2-40B4-BE49-F238E27FC236}">
                <a16:creationId xmlns:a16="http://schemas.microsoft.com/office/drawing/2014/main" id="{41091666-40AB-574A-7B6E-4A73C37C37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12AADA-9FEA-1421-B52D-F4026D8B5659}"/>
              </a:ext>
            </a:extLst>
          </p:cNvPr>
          <p:cNvSpPr>
            <a:spLocks noGrp="1"/>
          </p:cNvSpPr>
          <p:nvPr>
            <p:ph type="sldNum" sz="quarter" idx="12"/>
          </p:nvPr>
        </p:nvSpPr>
        <p:spPr/>
        <p:txBody>
          <a:bodyPr/>
          <a:lstStyle/>
          <a:p>
            <a:fld id="{662CDF4F-D6C9-8F47-A5B7-A6F78426021C}" type="slidenum">
              <a:rPr lang="en-GB" smtClean="0"/>
              <a:t>‹#›</a:t>
            </a:fld>
            <a:endParaRPr lang="en-GB"/>
          </a:p>
        </p:txBody>
      </p:sp>
    </p:spTree>
    <p:extLst>
      <p:ext uri="{BB962C8B-B14F-4D97-AF65-F5344CB8AC3E}">
        <p14:creationId xmlns:p14="http://schemas.microsoft.com/office/powerpoint/2010/main" val="115797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63382-1F80-1675-AAB2-3C9F9A13F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73FAC04-32E0-C323-A892-CF590AE43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2C71CA4-3F69-A536-965F-EF1B668E87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15AD0-6493-1248-AEBD-0977DD7C80C3}" type="datetimeFigureOut">
              <a:rPr lang="en-GB" smtClean="0"/>
              <a:t>29/04/2022</a:t>
            </a:fld>
            <a:endParaRPr lang="en-GB"/>
          </a:p>
        </p:txBody>
      </p:sp>
      <p:sp>
        <p:nvSpPr>
          <p:cNvPr id="5" name="Footer Placeholder 4">
            <a:extLst>
              <a:ext uri="{FF2B5EF4-FFF2-40B4-BE49-F238E27FC236}">
                <a16:creationId xmlns:a16="http://schemas.microsoft.com/office/drawing/2014/main" id="{A658AEF8-2F7B-D489-CA57-E99CAF54B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B5BE83-6DEB-8C5A-0BCA-11A58FC89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CDF4F-D6C9-8F47-A5B7-A6F78426021C}" type="slidenum">
              <a:rPr lang="en-GB" smtClean="0"/>
              <a:t>‹#›</a:t>
            </a:fld>
            <a:endParaRPr lang="en-GB"/>
          </a:p>
        </p:txBody>
      </p:sp>
    </p:spTree>
    <p:extLst>
      <p:ext uri="{BB962C8B-B14F-4D97-AF65-F5344CB8AC3E}">
        <p14:creationId xmlns:p14="http://schemas.microsoft.com/office/powerpoint/2010/main" val="183505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9.svg"/><Relationship Id="rId5" Type="http://schemas.openxmlformats.org/officeDocument/2006/relationships/diagramQuickStyle" Target="../diagrams/quickStyle1.xml"/><Relationship Id="rId15" Type="http://schemas.openxmlformats.org/officeDocument/2006/relationships/image" Target="../media/image23.sv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diagramLayout" Target="../diagrams/layout1.xml"/><Relationship Id="rId9" Type="http://schemas.openxmlformats.org/officeDocument/2006/relationships/image" Target="../media/image17.sv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2.svg"/><Relationship Id="rId11" Type="http://schemas.openxmlformats.org/officeDocument/2006/relationships/image" Target="../media/image37.sv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69C2-6F3D-3850-2D17-FACD33819DDC}"/>
              </a:ext>
            </a:extLst>
          </p:cNvPr>
          <p:cNvSpPr>
            <a:spLocks noGrp="1"/>
          </p:cNvSpPr>
          <p:nvPr>
            <p:ph type="title"/>
          </p:nvPr>
        </p:nvSpPr>
        <p:spPr>
          <a:xfrm>
            <a:off x="599024" y="187723"/>
            <a:ext cx="5348749" cy="1325563"/>
          </a:xfrm>
        </p:spPr>
        <p:txBody>
          <a:bodyPr/>
          <a:lstStyle/>
          <a:p>
            <a:r>
              <a:rPr lang="en-GB" dirty="0">
                <a:latin typeface="Abadi Extra Light" panose="020F0302020204030204" pitchFamily="34" charset="0"/>
                <a:cs typeface="Abadi Extra Light" panose="020F0302020204030204" pitchFamily="34" charset="0"/>
              </a:rPr>
              <a:t>Setting the scene…</a:t>
            </a:r>
          </a:p>
        </p:txBody>
      </p:sp>
      <p:grpSp>
        <p:nvGrpSpPr>
          <p:cNvPr id="5" name="Group 4">
            <a:extLst>
              <a:ext uri="{FF2B5EF4-FFF2-40B4-BE49-F238E27FC236}">
                <a16:creationId xmlns:a16="http://schemas.microsoft.com/office/drawing/2014/main" id="{9E7BBC2E-1398-C960-4CBA-6610F1B18E68}"/>
              </a:ext>
            </a:extLst>
          </p:cNvPr>
          <p:cNvGrpSpPr/>
          <p:nvPr/>
        </p:nvGrpSpPr>
        <p:grpSpPr>
          <a:xfrm>
            <a:off x="6722170" y="106756"/>
            <a:ext cx="5378466" cy="6705599"/>
            <a:chOff x="393289" y="68826"/>
            <a:chExt cx="5378466" cy="6705599"/>
          </a:xfrm>
        </p:grpSpPr>
        <p:sp>
          <p:nvSpPr>
            <p:cNvPr id="6" name="Rectangle 5">
              <a:extLst>
                <a:ext uri="{FF2B5EF4-FFF2-40B4-BE49-F238E27FC236}">
                  <a16:creationId xmlns:a16="http://schemas.microsoft.com/office/drawing/2014/main" id="{3C398B61-D81D-5BBB-D9C8-F58A58782AA5}"/>
                </a:ext>
              </a:extLst>
            </p:cNvPr>
            <p:cNvSpPr/>
            <p:nvPr/>
          </p:nvSpPr>
          <p:spPr>
            <a:xfrm>
              <a:off x="393289" y="68826"/>
              <a:ext cx="5348749" cy="6705599"/>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1D9E23CB-3418-3210-440D-19648214DEB6}"/>
                </a:ext>
              </a:extLst>
            </p:cNvPr>
            <p:cNvSpPr/>
            <p:nvPr/>
          </p:nvSpPr>
          <p:spPr>
            <a:xfrm>
              <a:off x="465484" y="4570870"/>
              <a:ext cx="5171768" cy="2138441"/>
            </a:xfrm>
            <a:prstGeom prst="rect">
              <a:avLst/>
            </a:prstGeom>
            <a:solidFill>
              <a:srgbClr val="F6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DF72BA2-5824-57C3-F9EE-69F786DCB08D}"/>
                </a:ext>
              </a:extLst>
            </p:cNvPr>
            <p:cNvSpPr/>
            <p:nvPr/>
          </p:nvSpPr>
          <p:spPr>
            <a:xfrm>
              <a:off x="465484" y="148689"/>
              <a:ext cx="5171768" cy="2043872"/>
            </a:xfrm>
            <a:prstGeom prst="rect">
              <a:avLst/>
            </a:prstGeom>
            <a:solidFill>
              <a:srgbClr val="F6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D2FCEF2-094A-D935-1F4D-8B4CC3E8C30C}"/>
                </a:ext>
              </a:extLst>
            </p:cNvPr>
            <p:cNvSpPr/>
            <p:nvPr/>
          </p:nvSpPr>
          <p:spPr>
            <a:xfrm>
              <a:off x="465484" y="2501179"/>
              <a:ext cx="5171768" cy="20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353B84A7-3F55-9DB6-9557-E06BEFFB094F}"/>
                </a:ext>
              </a:extLst>
            </p:cNvPr>
            <p:cNvSpPr txBox="1"/>
            <p:nvPr/>
          </p:nvSpPr>
          <p:spPr>
            <a:xfrm>
              <a:off x="2054744" y="247575"/>
              <a:ext cx="3582508" cy="1785104"/>
            </a:xfrm>
            <a:prstGeom prst="rect">
              <a:avLst/>
            </a:prstGeom>
            <a:noFill/>
          </p:spPr>
          <p:txBody>
            <a:bodyPr wrap="square" rtlCol="0">
              <a:spAutoFit/>
            </a:bodyPr>
            <a:lstStyle/>
            <a:p>
              <a:pPr marL="96838" indent="-96838"/>
              <a:r>
                <a:rPr lang="en-GB" sz="1100" b="1" dirty="0">
                  <a:solidFill>
                    <a:schemeClr val="accent5">
                      <a:lumMod val="75000"/>
                    </a:schemeClr>
                  </a:solidFill>
                  <a:latin typeface="Seaford" pitchFamily="2" charset="0"/>
                </a:rPr>
                <a:t>Relevant Characteristics</a:t>
              </a:r>
            </a:p>
            <a:p>
              <a:pPr marL="96838" lvl="0" indent="-96838">
                <a:buFont typeface="Arial" panose="020B0604020202020204" pitchFamily="34" charset="0"/>
                <a:buChar char="•"/>
              </a:pPr>
              <a:r>
                <a:rPr lang="en-GB" sz="1100" dirty="0">
                  <a:solidFill>
                    <a:prstClr val="black"/>
                  </a:solidFill>
                  <a:latin typeface="Seaford" pitchFamily="2" charset="0"/>
                </a:rPr>
                <a:t>Dermatology consultant with 20+ years of experience</a:t>
              </a:r>
            </a:p>
            <a:p>
              <a:pPr marL="96838" lvl="0" indent="-96838">
                <a:buFont typeface="Arial" panose="020B0604020202020204" pitchFamily="34" charset="0"/>
                <a:buChar char="•"/>
              </a:pPr>
              <a:r>
                <a:rPr lang="en-GB" sz="1100" dirty="0">
                  <a:solidFill>
                    <a:prstClr val="black"/>
                  </a:solidFill>
                  <a:latin typeface="Seaford" pitchFamily="2" charset="0"/>
                </a:rPr>
                <a:t>Has concerns about use of AI tools in dermatology</a:t>
              </a:r>
              <a:endParaRPr lang="en-GB" sz="1100" dirty="0">
                <a:latin typeface="Seaford" pitchFamily="2" charset="0"/>
              </a:endParaRPr>
            </a:p>
            <a:p>
              <a:pPr marL="96838" indent="-96838"/>
              <a:endParaRPr lang="en-GB" sz="1100" b="1" dirty="0">
                <a:latin typeface="Seaford" pitchFamily="2" charset="0"/>
              </a:endParaRPr>
            </a:p>
            <a:p>
              <a:pPr marL="96838" indent="-96838"/>
              <a:r>
                <a:rPr lang="en-GB" sz="1100" b="1" dirty="0">
                  <a:solidFill>
                    <a:schemeClr val="accent5">
                      <a:lumMod val="75000"/>
                    </a:schemeClr>
                  </a:solidFill>
                  <a:latin typeface="Seaford" pitchFamily="2" charset="0"/>
                </a:rPr>
                <a:t>Protected  characteristics</a:t>
              </a:r>
            </a:p>
            <a:p>
              <a:pPr marL="96838" indent="-96838">
                <a:buFont typeface="Arial" panose="020B0604020202020204" pitchFamily="34" charset="0"/>
                <a:buChar char="•"/>
              </a:pPr>
              <a:r>
                <a:rPr lang="en-GB" sz="1100" dirty="0">
                  <a:latin typeface="Seaford" pitchFamily="2" charset="0"/>
                </a:rPr>
                <a:t>Elderly person</a:t>
              </a:r>
            </a:p>
            <a:p>
              <a:pPr marL="96838" indent="-96838">
                <a:buFont typeface="Arial" panose="020B0604020202020204" pitchFamily="34" charset="0"/>
                <a:buChar char="•"/>
              </a:pPr>
              <a:r>
                <a:rPr lang="en-GB" sz="1100" dirty="0">
                  <a:latin typeface="Seaford" pitchFamily="2" charset="0"/>
                </a:rPr>
                <a:t>Woman</a:t>
              </a:r>
            </a:p>
            <a:p>
              <a:pPr marL="96838" indent="-96838"/>
              <a:endParaRPr lang="en-GB" sz="1100" b="1" dirty="0">
                <a:latin typeface="Seaford" pitchFamily="2" charset="0"/>
              </a:endParaRPr>
            </a:p>
            <a:p>
              <a:pPr marL="96838" indent="-96838"/>
              <a:r>
                <a:rPr lang="en-GB" sz="1100" b="1" dirty="0">
                  <a:solidFill>
                    <a:schemeClr val="accent5">
                      <a:lumMod val="75000"/>
                    </a:schemeClr>
                  </a:solidFill>
                  <a:latin typeface="Seaford" pitchFamily="2" charset="0"/>
                </a:rPr>
                <a:t>Contextual vulnerability characteristics</a:t>
              </a:r>
            </a:p>
            <a:p>
              <a:pPr marL="96838" indent="-96838">
                <a:buFont typeface="Arial" panose="020B0604020202020204" pitchFamily="34" charset="0"/>
                <a:buChar char="•"/>
              </a:pPr>
              <a:r>
                <a:rPr lang="en-GB" sz="1100" dirty="0">
                  <a:latin typeface="Seaford" pitchFamily="2" charset="0"/>
                </a:rPr>
                <a:t>Treats a cohort of older patients</a:t>
              </a:r>
            </a:p>
          </p:txBody>
        </p:sp>
        <p:sp>
          <p:nvSpPr>
            <p:cNvPr id="13" name="TextBox 12">
              <a:extLst>
                <a:ext uri="{FF2B5EF4-FFF2-40B4-BE49-F238E27FC236}">
                  <a16:creationId xmlns:a16="http://schemas.microsoft.com/office/drawing/2014/main" id="{A22E3F47-F844-7F53-5D9D-80C51B29FF32}"/>
                </a:ext>
              </a:extLst>
            </p:cNvPr>
            <p:cNvSpPr txBox="1"/>
            <p:nvPr/>
          </p:nvSpPr>
          <p:spPr>
            <a:xfrm>
              <a:off x="2020462" y="2271986"/>
              <a:ext cx="3751293" cy="2123658"/>
            </a:xfrm>
            <a:prstGeom prst="rect">
              <a:avLst/>
            </a:prstGeom>
            <a:noFill/>
          </p:spPr>
          <p:txBody>
            <a:bodyPr wrap="square" rtlCol="0">
              <a:spAutoFit/>
            </a:bodyPr>
            <a:lstStyle/>
            <a:p>
              <a:r>
                <a:rPr lang="en-GB" sz="1100" b="1" dirty="0">
                  <a:solidFill>
                    <a:schemeClr val="accent5">
                      <a:lumMod val="75000"/>
                    </a:schemeClr>
                  </a:solidFill>
                  <a:latin typeface="Seaford" pitchFamily="2" charset="0"/>
                </a:rPr>
                <a:t>Relevant Characteristics</a:t>
              </a:r>
            </a:p>
            <a:p>
              <a:pPr marL="96838" indent="-96838">
                <a:buFont typeface="Arial" panose="020B0604020202020204" pitchFamily="34" charset="0"/>
                <a:buChar char="•"/>
              </a:pPr>
              <a:r>
                <a:rPr lang="en-GB" sz="1100" dirty="0">
                  <a:latin typeface="Seaford" pitchFamily="2" charset="0"/>
                </a:rPr>
                <a:t>GP with ~2years experience</a:t>
              </a:r>
            </a:p>
            <a:p>
              <a:pPr marL="96838" indent="-96838">
                <a:buFont typeface="Arial" panose="020B0604020202020204" pitchFamily="34" charset="0"/>
                <a:buChar char="•"/>
              </a:pPr>
              <a:r>
                <a:rPr lang="en-GB" sz="1100" dirty="0">
                  <a:latin typeface="Seaford" pitchFamily="2" charset="0"/>
                </a:rPr>
                <a:t>Has concerns regarding increased use of technology in primary care</a:t>
              </a:r>
            </a:p>
            <a:p>
              <a:pPr marL="96838" indent="-96838">
                <a:buFont typeface="Arial" panose="020B0604020202020204" pitchFamily="34" charset="0"/>
                <a:buChar char="•"/>
              </a:pPr>
              <a:endParaRPr lang="en-GB" sz="1100" dirty="0">
                <a:latin typeface="Seaford" pitchFamily="2" charset="0"/>
              </a:endParaRPr>
            </a:p>
            <a:p>
              <a:pPr marL="96838" indent="-96838"/>
              <a:r>
                <a:rPr lang="en-GB" sz="1100" b="1" dirty="0">
                  <a:solidFill>
                    <a:schemeClr val="accent5">
                      <a:lumMod val="75000"/>
                    </a:schemeClr>
                  </a:solidFill>
                  <a:latin typeface="Seaford" pitchFamily="2" charset="0"/>
                </a:rPr>
                <a:t>Protected  characteristics</a:t>
              </a:r>
            </a:p>
            <a:p>
              <a:pPr marL="96838" indent="-96838">
                <a:buFont typeface="Arial" panose="020B0604020202020204" pitchFamily="34" charset="0"/>
                <a:buChar char="•"/>
              </a:pPr>
              <a:r>
                <a:rPr lang="en-GB" sz="1100" dirty="0">
                  <a:latin typeface="Seaford" pitchFamily="2" charset="0"/>
                </a:rPr>
                <a:t>Young person</a:t>
              </a:r>
            </a:p>
            <a:p>
              <a:pPr marL="96838" indent="-96838">
                <a:buFont typeface="Arial" panose="020B0604020202020204" pitchFamily="34" charset="0"/>
                <a:buChar char="•"/>
              </a:pPr>
              <a:r>
                <a:rPr lang="en-GB" sz="1100" dirty="0">
                  <a:latin typeface="Seaford" pitchFamily="2" charset="0"/>
                </a:rPr>
                <a:t>Race</a:t>
              </a:r>
            </a:p>
            <a:p>
              <a:pPr marL="96838" indent="-96838">
                <a:buFont typeface="Arial" panose="020B0604020202020204" pitchFamily="34" charset="0"/>
                <a:buChar char="•"/>
              </a:pPr>
              <a:endParaRPr lang="en-GB" sz="1100" b="1" dirty="0">
                <a:latin typeface="Seaford" pitchFamily="2" charset="0"/>
              </a:endParaRPr>
            </a:p>
            <a:p>
              <a:pPr marL="96838" indent="-96838"/>
              <a:r>
                <a:rPr lang="en-GB" sz="1100" b="1" dirty="0">
                  <a:solidFill>
                    <a:schemeClr val="accent5">
                      <a:lumMod val="75000"/>
                    </a:schemeClr>
                  </a:solidFill>
                  <a:latin typeface="Seaford" pitchFamily="2" charset="0"/>
                </a:rPr>
                <a:t>Contextual vulnerability characteristics</a:t>
              </a:r>
            </a:p>
            <a:p>
              <a:pPr marL="96838" indent="-96838">
                <a:buFont typeface="Arial" panose="020B0604020202020204" pitchFamily="34" charset="0"/>
                <a:buChar char="•"/>
              </a:pPr>
              <a:r>
                <a:rPr lang="en-GB" sz="1100" dirty="0">
                  <a:latin typeface="Seaford" pitchFamily="2" charset="0"/>
                </a:rPr>
                <a:t>Concerned about impact on professional reputation of promoting new technologies</a:t>
              </a:r>
            </a:p>
          </p:txBody>
        </p:sp>
        <p:sp>
          <p:nvSpPr>
            <p:cNvPr id="15" name="TextBox 14">
              <a:extLst>
                <a:ext uri="{FF2B5EF4-FFF2-40B4-BE49-F238E27FC236}">
                  <a16:creationId xmlns:a16="http://schemas.microsoft.com/office/drawing/2014/main" id="{C728015F-7FBF-72E1-54F3-A4EE322A0720}"/>
                </a:ext>
              </a:extLst>
            </p:cNvPr>
            <p:cNvSpPr txBox="1"/>
            <p:nvPr/>
          </p:nvSpPr>
          <p:spPr>
            <a:xfrm>
              <a:off x="2020462" y="4725248"/>
              <a:ext cx="3393722" cy="1615827"/>
            </a:xfrm>
            <a:prstGeom prst="rect">
              <a:avLst/>
            </a:prstGeom>
            <a:noFill/>
          </p:spPr>
          <p:txBody>
            <a:bodyPr wrap="square" rtlCol="0">
              <a:spAutoFit/>
            </a:bodyPr>
            <a:lstStyle/>
            <a:p>
              <a:pPr marL="96838" indent="-96838"/>
              <a:r>
                <a:rPr lang="en-GB" sz="1100" b="1" dirty="0">
                  <a:solidFill>
                    <a:schemeClr val="accent5">
                      <a:lumMod val="75000"/>
                    </a:schemeClr>
                  </a:solidFill>
                  <a:latin typeface="Seaford" pitchFamily="2" charset="0"/>
                </a:rPr>
                <a:t>Relevant Characteristics</a:t>
              </a:r>
            </a:p>
            <a:p>
              <a:pPr marL="96838" lvl="0" indent="-96838">
                <a:buFont typeface="Arial" panose="020B0604020202020204" pitchFamily="34" charset="0"/>
                <a:buChar char="•"/>
              </a:pPr>
              <a:r>
                <a:rPr lang="en-GB" sz="1100" dirty="0">
                  <a:solidFill>
                    <a:prstClr val="black"/>
                  </a:solidFill>
                  <a:latin typeface="Seaford" pitchFamily="2" charset="0"/>
                </a:rPr>
                <a:t>Dermatology consultant</a:t>
              </a:r>
            </a:p>
            <a:p>
              <a:pPr marL="96838" lvl="0" indent="-96838">
                <a:buFont typeface="Arial" panose="020B0604020202020204" pitchFamily="34" charset="0"/>
                <a:buChar char="•"/>
              </a:pPr>
              <a:r>
                <a:rPr lang="en-GB" sz="1100" dirty="0">
                  <a:solidFill>
                    <a:prstClr val="black"/>
                  </a:solidFill>
                  <a:latin typeface="Seaford" pitchFamily="2" charset="0"/>
                </a:rPr>
                <a:t>Works in the British Association of Dermatology</a:t>
              </a:r>
            </a:p>
            <a:p>
              <a:pPr marL="96838" lvl="0" indent="-96838">
                <a:buFont typeface="Arial" panose="020B0604020202020204" pitchFamily="34" charset="0"/>
                <a:buChar char="•"/>
              </a:pPr>
              <a:r>
                <a:rPr lang="en-GB" sz="1100" dirty="0">
                  <a:solidFill>
                    <a:prstClr val="black"/>
                  </a:solidFill>
                  <a:latin typeface="Seaford" pitchFamily="2" charset="0"/>
                </a:rPr>
                <a:t>Role involves regulating application of AI technologies</a:t>
              </a:r>
              <a:endParaRPr lang="en-GB" sz="1100" dirty="0">
                <a:latin typeface="Seaford" pitchFamily="2" charset="0"/>
              </a:endParaRPr>
            </a:p>
            <a:p>
              <a:pPr marL="96838" indent="-96838"/>
              <a:endParaRPr lang="en-GB" sz="1100" b="1" dirty="0">
                <a:latin typeface="Seaford" pitchFamily="2" charset="0"/>
              </a:endParaRPr>
            </a:p>
            <a:p>
              <a:pPr marL="96838" indent="-96838"/>
              <a:r>
                <a:rPr lang="en-GB" sz="1100" b="1" dirty="0">
                  <a:solidFill>
                    <a:schemeClr val="accent5">
                      <a:lumMod val="75000"/>
                    </a:schemeClr>
                  </a:solidFill>
                  <a:latin typeface="Seaford" pitchFamily="2" charset="0"/>
                </a:rPr>
                <a:t>Contextual vulnerability characteristics</a:t>
              </a:r>
            </a:p>
            <a:p>
              <a:pPr marL="96838" indent="-96838">
                <a:buFont typeface="Arial" panose="020B0604020202020204" pitchFamily="34" charset="0"/>
                <a:buChar char="•"/>
              </a:pPr>
              <a:r>
                <a:rPr lang="en-GB" sz="1100" dirty="0">
                  <a:latin typeface="Seaford" pitchFamily="2" charset="0"/>
                </a:rPr>
                <a:t>Concerned about impact on professional reputation of promoting new technologies</a:t>
              </a:r>
            </a:p>
          </p:txBody>
        </p:sp>
        <p:sp>
          <p:nvSpPr>
            <p:cNvPr id="17" name="TextBox 16">
              <a:extLst>
                <a:ext uri="{FF2B5EF4-FFF2-40B4-BE49-F238E27FC236}">
                  <a16:creationId xmlns:a16="http://schemas.microsoft.com/office/drawing/2014/main" id="{7D904709-D3C3-15B3-9C7F-EFCCD7118778}"/>
                </a:ext>
              </a:extLst>
            </p:cNvPr>
            <p:cNvSpPr txBox="1"/>
            <p:nvPr/>
          </p:nvSpPr>
          <p:spPr>
            <a:xfrm>
              <a:off x="692406" y="1290690"/>
              <a:ext cx="1201458" cy="369332"/>
            </a:xfrm>
            <a:prstGeom prst="rect">
              <a:avLst/>
            </a:prstGeom>
            <a:noFill/>
          </p:spPr>
          <p:txBody>
            <a:bodyPr wrap="square" rtlCol="0">
              <a:spAutoFit/>
            </a:bodyPr>
            <a:lstStyle/>
            <a:p>
              <a:r>
                <a:rPr lang="en-GB" dirty="0">
                  <a:solidFill>
                    <a:schemeClr val="accent5">
                      <a:lumMod val="75000"/>
                    </a:schemeClr>
                  </a:solidFill>
                  <a:latin typeface="Futura Medium" panose="020B0602020204020303" pitchFamily="34" charset="-79"/>
                  <a:cs typeface="Futura Medium" panose="020B0602020204020303" pitchFamily="34" charset="-79"/>
                </a:rPr>
                <a:t>Katherine</a:t>
              </a:r>
            </a:p>
          </p:txBody>
        </p:sp>
        <p:sp>
          <p:nvSpPr>
            <p:cNvPr id="18" name="TextBox 17">
              <a:extLst>
                <a:ext uri="{FF2B5EF4-FFF2-40B4-BE49-F238E27FC236}">
                  <a16:creationId xmlns:a16="http://schemas.microsoft.com/office/drawing/2014/main" id="{6AACC2C9-EE28-27AF-E7AF-0E70DBF9DFF5}"/>
                </a:ext>
              </a:extLst>
            </p:cNvPr>
            <p:cNvSpPr txBox="1"/>
            <p:nvPr/>
          </p:nvSpPr>
          <p:spPr>
            <a:xfrm>
              <a:off x="956229" y="3487762"/>
              <a:ext cx="765414" cy="369332"/>
            </a:xfrm>
            <a:prstGeom prst="rect">
              <a:avLst/>
            </a:prstGeom>
            <a:noFill/>
          </p:spPr>
          <p:txBody>
            <a:bodyPr wrap="square" rtlCol="0">
              <a:spAutoFit/>
            </a:bodyPr>
            <a:lstStyle/>
            <a:p>
              <a:r>
                <a:rPr lang="en-GB" dirty="0">
                  <a:solidFill>
                    <a:schemeClr val="accent5">
                      <a:lumMod val="75000"/>
                    </a:schemeClr>
                  </a:solidFill>
                  <a:latin typeface="Futura Medium" panose="020B0602020204020303" pitchFamily="34" charset="-79"/>
                  <a:cs typeface="Futura Medium" panose="020B0602020204020303" pitchFamily="34" charset="-79"/>
                </a:rPr>
                <a:t>Bijan</a:t>
              </a:r>
            </a:p>
          </p:txBody>
        </p:sp>
        <p:sp>
          <p:nvSpPr>
            <p:cNvPr id="20" name="TextBox 19">
              <a:extLst>
                <a:ext uri="{FF2B5EF4-FFF2-40B4-BE49-F238E27FC236}">
                  <a16:creationId xmlns:a16="http://schemas.microsoft.com/office/drawing/2014/main" id="{7686BA7F-4B54-2842-B36E-91415846817B}"/>
                </a:ext>
              </a:extLst>
            </p:cNvPr>
            <p:cNvSpPr txBox="1"/>
            <p:nvPr/>
          </p:nvSpPr>
          <p:spPr>
            <a:xfrm>
              <a:off x="922383" y="5510700"/>
              <a:ext cx="906235" cy="369332"/>
            </a:xfrm>
            <a:prstGeom prst="rect">
              <a:avLst/>
            </a:prstGeom>
            <a:noFill/>
          </p:spPr>
          <p:txBody>
            <a:bodyPr wrap="square" rtlCol="0">
              <a:spAutoFit/>
            </a:bodyPr>
            <a:lstStyle/>
            <a:p>
              <a:r>
                <a:rPr lang="en-GB" dirty="0">
                  <a:solidFill>
                    <a:schemeClr val="accent5">
                      <a:lumMod val="75000"/>
                    </a:schemeClr>
                  </a:solidFill>
                  <a:latin typeface="Futura Medium" panose="020B0602020204020303" pitchFamily="34" charset="-79"/>
                  <a:cs typeface="Futura Medium" panose="020B0602020204020303" pitchFamily="34" charset="-79"/>
                </a:rPr>
                <a:t>Oliver</a:t>
              </a:r>
            </a:p>
          </p:txBody>
        </p:sp>
      </p:grpSp>
      <p:pic>
        <p:nvPicPr>
          <p:cNvPr id="27" name="Picture 26" descr="A person wearing a yellow shirt&#10;&#10;Description automatically generated with low confidence">
            <a:extLst>
              <a:ext uri="{FF2B5EF4-FFF2-40B4-BE49-F238E27FC236}">
                <a16:creationId xmlns:a16="http://schemas.microsoft.com/office/drawing/2014/main" id="{18304310-1FB6-508B-8C2E-12B7E7CEA05C}"/>
              </a:ext>
            </a:extLst>
          </p:cNvPr>
          <p:cNvPicPr>
            <a:picLocks noChangeAspect="1"/>
          </p:cNvPicPr>
          <p:nvPr/>
        </p:nvPicPr>
        <p:blipFill>
          <a:blip r:embed="rId2"/>
          <a:stretch>
            <a:fillRect/>
          </a:stretch>
        </p:blipFill>
        <p:spPr>
          <a:xfrm>
            <a:off x="7196982" y="2791744"/>
            <a:ext cx="871861" cy="871861"/>
          </a:xfrm>
          <a:prstGeom prst="rect">
            <a:avLst/>
          </a:prstGeom>
        </p:spPr>
      </p:pic>
      <p:pic>
        <p:nvPicPr>
          <p:cNvPr id="29" name="Picture 28" descr="A picture containing vector graphics&#10;&#10;Description automatically generated">
            <a:extLst>
              <a:ext uri="{FF2B5EF4-FFF2-40B4-BE49-F238E27FC236}">
                <a16:creationId xmlns:a16="http://schemas.microsoft.com/office/drawing/2014/main" id="{04EC8DD1-C93C-E847-8781-139334941D7E}"/>
              </a:ext>
            </a:extLst>
          </p:cNvPr>
          <p:cNvPicPr>
            <a:picLocks noChangeAspect="1"/>
          </p:cNvPicPr>
          <p:nvPr/>
        </p:nvPicPr>
        <p:blipFill>
          <a:blip r:embed="rId3"/>
          <a:stretch>
            <a:fillRect/>
          </a:stretch>
        </p:blipFill>
        <p:spPr>
          <a:xfrm>
            <a:off x="7210901" y="4695513"/>
            <a:ext cx="913831" cy="913831"/>
          </a:xfrm>
          <a:prstGeom prst="rect">
            <a:avLst/>
          </a:prstGeom>
        </p:spPr>
      </p:pic>
      <p:pic>
        <p:nvPicPr>
          <p:cNvPr id="31" name="Picture 30">
            <a:extLst>
              <a:ext uri="{FF2B5EF4-FFF2-40B4-BE49-F238E27FC236}">
                <a16:creationId xmlns:a16="http://schemas.microsoft.com/office/drawing/2014/main" id="{482BC53D-FCAF-EC64-08F6-EF07FCAB1AF1}"/>
              </a:ext>
            </a:extLst>
          </p:cNvPr>
          <p:cNvPicPr>
            <a:picLocks noChangeAspect="1"/>
          </p:cNvPicPr>
          <p:nvPr/>
        </p:nvPicPr>
        <p:blipFill>
          <a:blip r:embed="rId4"/>
          <a:stretch>
            <a:fillRect/>
          </a:stretch>
        </p:blipFill>
        <p:spPr>
          <a:xfrm>
            <a:off x="7171308" y="504342"/>
            <a:ext cx="923207" cy="923207"/>
          </a:xfrm>
          <a:prstGeom prst="rect">
            <a:avLst/>
          </a:prstGeom>
        </p:spPr>
      </p:pic>
      <p:sp>
        <p:nvSpPr>
          <p:cNvPr id="32" name="TextBox 31">
            <a:extLst>
              <a:ext uri="{FF2B5EF4-FFF2-40B4-BE49-F238E27FC236}">
                <a16:creationId xmlns:a16="http://schemas.microsoft.com/office/drawing/2014/main" id="{B2A101D8-D48B-53E6-9644-EB5CD66AAA77}"/>
              </a:ext>
            </a:extLst>
          </p:cNvPr>
          <p:cNvSpPr txBox="1"/>
          <p:nvPr/>
        </p:nvSpPr>
        <p:spPr>
          <a:xfrm>
            <a:off x="599024" y="1513286"/>
            <a:ext cx="4973773" cy="42473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GB" sz="2400" dirty="0">
                <a:solidFill>
                  <a:schemeClr val="accent5">
                    <a:lumMod val="75000"/>
                  </a:schemeClr>
                </a:solidFill>
                <a:latin typeface="Abadi Extra Light" panose="020F0302020204030204" pitchFamily="34" charset="0"/>
                <a:cs typeface="Abadi Extra Light" panose="020F0302020204030204" pitchFamily="34" charset="0"/>
              </a:rPr>
              <a:t>We are </a:t>
            </a:r>
            <a:r>
              <a:rPr lang="en-GB" sz="2400" dirty="0">
                <a:latin typeface="Abadi Extra Light" panose="020F0302020204030204" pitchFamily="34" charset="0"/>
                <a:cs typeface="Abadi Extra Light" panose="020F0302020204030204" pitchFamily="34" charset="0"/>
              </a:rPr>
              <a:t>a research team presenting our project and preliminary findings to a board of experts</a:t>
            </a:r>
          </a:p>
          <a:p>
            <a:pPr marL="285750" indent="-285750">
              <a:spcAft>
                <a:spcPts val="1200"/>
              </a:spcAft>
              <a:buFont typeface="Arial" panose="020B0604020202020204" pitchFamily="34" charset="0"/>
              <a:buChar char="•"/>
            </a:pPr>
            <a:r>
              <a:rPr lang="en-GB" sz="2400" dirty="0">
                <a:solidFill>
                  <a:schemeClr val="accent5">
                    <a:lumMod val="75000"/>
                  </a:schemeClr>
                </a:solidFill>
                <a:latin typeface="Abadi Extra Light" panose="020F0302020204030204" pitchFamily="34" charset="0"/>
                <a:cs typeface="Abadi Extra Light" panose="020F0302020204030204" pitchFamily="34" charset="0"/>
              </a:rPr>
              <a:t>You are </a:t>
            </a:r>
            <a:r>
              <a:rPr lang="en-GB" sz="2400" dirty="0">
                <a:latin typeface="Abadi Extra Light" panose="020F0302020204030204" pitchFamily="34" charset="0"/>
                <a:cs typeface="Abadi Extra Light" panose="020F0302020204030204" pitchFamily="34" charset="0"/>
              </a:rPr>
              <a:t>the board of experts!</a:t>
            </a:r>
          </a:p>
          <a:p>
            <a:pPr marL="285750"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We are seeking recommendations and support for our next public engagement activities</a:t>
            </a:r>
          </a:p>
          <a:p>
            <a:pPr marL="285750"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The next step will be to fine tune our system and promote uptake in the implementation stage</a:t>
            </a:r>
          </a:p>
        </p:txBody>
      </p:sp>
      <p:pic>
        <p:nvPicPr>
          <p:cNvPr id="35" name="Graphic 34" descr="Rolling hills outline">
            <a:extLst>
              <a:ext uri="{FF2B5EF4-FFF2-40B4-BE49-F238E27FC236}">
                <a16:creationId xmlns:a16="http://schemas.microsoft.com/office/drawing/2014/main" id="{2403C067-26CA-C387-8EFE-7594610718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10121" y="358614"/>
            <a:ext cx="914400" cy="914400"/>
          </a:xfrm>
          <a:prstGeom prst="rect">
            <a:avLst/>
          </a:prstGeom>
        </p:spPr>
      </p:pic>
      <p:pic>
        <p:nvPicPr>
          <p:cNvPr id="37" name="Graphic 36" descr="Medical with solid fill">
            <a:extLst>
              <a:ext uri="{FF2B5EF4-FFF2-40B4-BE49-F238E27FC236}">
                <a16:creationId xmlns:a16="http://schemas.microsoft.com/office/drawing/2014/main" id="{40D0A1D1-813D-FE89-7DEB-34FA28407C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3039" y="2766963"/>
            <a:ext cx="457200" cy="457200"/>
          </a:xfrm>
          <a:prstGeom prst="rect">
            <a:avLst/>
          </a:prstGeom>
        </p:spPr>
      </p:pic>
    </p:spTree>
    <p:extLst>
      <p:ext uri="{BB962C8B-B14F-4D97-AF65-F5344CB8AC3E}">
        <p14:creationId xmlns:p14="http://schemas.microsoft.com/office/powerpoint/2010/main" val="92634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C92C255-5935-8D29-F503-6FCBF2941F41}"/>
              </a:ext>
            </a:extLst>
          </p:cNvPr>
          <p:cNvSpPr>
            <a:spLocks noGrp="1"/>
          </p:cNvSpPr>
          <p:nvPr>
            <p:ph type="ctrTitle"/>
          </p:nvPr>
        </p:nvSpPr>
        <p:spPr>
          <a:xfrm>
            <a:off x="925654" y="1941062"/>
            <a:ext cx="3322317" cy="2975876"/>
          </a:xfrm>
        </p:spPr>
        <p:txBody>
          <a:bodyPr anchor="b">
            <a:normAutofit fontScale="90000"/>
          </a:bodyPr>
          <a:lstStyle/>
          <a:p>
            <a:pPr algn="l"/>
            <a:r>
              <a:rPr lang="en-GB" b="1" dirty="0" err="1">
                <a:latin typeface="Abadi" panose="020B0604020104020204" pitchFamily="34" charset="0"/>
              </a:rPr>
              <a:t>DermaNet</a:t>
            </a:r>
            <a:br>
              <a:rPr lang="en-GB" sz="4400" dirty="0">
                <a:latin typeface="Abadi" panose="020B0604020104020204" pitchFamily="34" charset="0"/>
              </a:rPr>
            </a:br>
            <a:r>
              <a:rPr lang="en-GB" sz="4400" dirty="0">
                <a:latin typeface="Abadi" panose="020B0604020104020204" pitchFamily="34" charset="0"/>
              </a:rPr>
              <a:t>Dermatology screening with an AI-based mobile app</a:t>
            </a:r>
          </a:p>
        </p:txBody>
      </p:sp>
      <p:cxnSp>
        <p:nvCxnSpPr>
          <p:cNvPr id="13" name="Straight Connector 1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10;&#10;Description automatically generated">
            <a:extLst>
              <a:ext uri="{FF2B5EF4-FFF2-40B4-BE49-F238E27FC236}">
                <a16:creationId xmlns:a16="http://schemas.microsoft.com/office/drawing/2014/main" id="{C9D1B097-0911-A785-0156-2FC76EFC4359}"/>
              </a:ext>
            </a:extLst>
          </p:cNvPr>
          <p:cNvPicPr>
            <a:picLocks noChangeAspect="1"/>
          </p:cNvPicPr>
          <p:nvPr/>
        </p:nvPicPr>
        <p:blipFill>
          <a:blip r:embed="rId2"/>
          <a:stretch>
            <a:fillRect/>
          </a:stretch>
        </p:blipFill>
        <p:spPr>
          <a:xfrm>
            <a:off x="5531383" y="1417320"/>
            <a:ext cx="5892800" cy="4178300"/>
          </a:xfrm>
          <a:prstGeom prst="rect">
            <a:avLst/>
          </a:prstGeom>
        </p:spPr>
      </p:pic>
    </p:spTree>
    <p:extLst>
      <p:ext uri="{BB962C8B-B14F-4D97-AF65-F5344CB8AC3E}">
        <p14:creationId xmlns:p14="http://schemas.microsoft.com/office/powerpoint/2010/main" val="363626475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a:extLst>
              <a:ext uri="{FF2B5EF4-FFF2-40B4-BE49-F238E27FC236}">
                <a16:creationId xmlns:a16="http://schemas.microsoft.com/office/drawing/2014/main" id="{A8D4DD13-35BD-81CC-44AA-DFD3E955080B}"/>
              </a:ext>
            </a:extLst>
          </p:cNvPr>
          <p:cNvPicPr>
            <a:picLocks noChangeAspect="1"/>
          </p:cNvPicPr>
          <p:nvPr/>
        </p:nvPicPr>
        <p:blipFill>
          <a:blip r:embed="rId2"/>
          <a:stretch>
            <a:fillRect/>
          </a:stretch>
        </p:blipFill>
        <p:spPr>
          <a:xfrm>
            <a:off x="6836420" y="2247194"/>
            <a:ext cx="5186289" cy="3677347"/>
          </a:xfrm>
          <a:prstGeom prst="rect">
            <a:avLst/>
          </a:prstGeom>
        </p:spPr>
      </p:pic>
      <p:sp>
        <p:nvSpPr>
          <p:cNvPr id="9" name="Title 1">
            <a:extLst>
              <a:ext uri="{FF2B5EF4-FFF2-40B4-BE49-F238E27FC236}">
                <a16:creationId xmlns:a16="http://schemas.microsoft.com/office/drawing/2014/main" id="{A3948BC4-0031-1534-86F8-CE6732F9B590}"/>
              </a:ext>
            </a:extLst>
          </p:cNvPr>
          <p:cNvSpPr txBox="1">
            <a:spLocks/>
          </p:cNvSpPr>
          <p:nvPr/>
        </p:nvSpPr>
        <p:spPr>
          <a:xfrm>
            <a:off x="599024" y="187723"/>
            <a:ext cx="53487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badi Extra Light" panose="020F0302020204030204" pitchFamily="34" charset="0"/>
                <a:cs typeface="Abadi Extra Light" panose="020F0302020204030204" pitchFamily="34" charset="0"/>
              </a:rPr>
              <a:t>Project goals</a:t>
            </a:r>
          </a:p>
        </p:txBody>
      </p:sp>
      <p:sp>
        <p:nvSpPr>
          <p:cNvPr id="10" name="TextBox 9">
            <a:extLst>
              <a:ext uri="{FF2B5EF4-FFF2-40B4-BE49-F238E27FC236}">
                <a16:creationId xmlns:a16="http://schemas.microsoft.com/office/drawing/2014/main" id="{F6F0C49B-E7CA-3818-43AA-0942C43BAE07}"/>
              </a:ext>
            </a:extLst>
          </p:cNvPr>
          <p:cNvSpPr txBox="1"/>
          <p:nvPr/>
        </p:nvSpPr>
        <p:spPr>
          <a:xfrm>
            <a:off x="405262" y="1420563"/>
            <a:ext cx="6617702" cy="5232202"/>
          </a:xfrm>
          <a:prstGeom prst="rect">
            <a:avLst/>
          </a:prstGeom>
          <a:noFill/>
        </p:spPr>
        <p:txBody>
          <a:bodyPr wrap="square" rtlCol="0">
            <a:spAutoFit/>
          </a:bodyPr>
          <a:lstStyle/>
          <a:p>
            <a:pPr>
              <a:spcAft>
                <a:spcPts val="1200"/>
              </a:spcAft>
            </a:pPr>
            <a:r>
              <a:rPr lang="en-GB" sz="2400" dirty="0">
                <a:solidFill>
                  <a:srgbClr val="C00000"/>
                </a:solidFill>
                <a:latin typeface="Abadi Extra Light" panose="020F0302020204030204" pitchFamily="34" charset="0"/>
                <a:cs typeface="Abadi Extra Light" panose="020F0302020204030204" pitchFamily="34" charset="0"/>
              </a:rPr>
              <a:t>Challenges:</a:t>
            </a:r>
          </a:p>
          <a:p>
            <a:pPr marL="285750"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Patients often face long wait times for GP appointments</a:t>
            </a:r>
          </a:p>
          <a:p>
            <a:pPr marL="285750"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GPs face an ever increasing workload</a:t>
            </a:r>
          </a:p>
          <a:p>
            <a:pPr marL="285750"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The COVID-19 pandemic limited in person health services</a:t>
            </a:r>
          </a:p>
          <a:p>
            <a:pPr marL="285750"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For many individuals, accessing in person healthcare has several barriers</a:t>
            </a:r>
          </a:p>
          <a:p>
            <a:pPr marL="742950" lvl="1"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Time off work</a:t>
            </a:r>
          </a:p>
          <a:p>
            <a:pPr marL="742950" lvl="1"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Caring responsibilities</a:t>
            </a:r>
          </a:p>
          <a:p>
            <a:pPr marL="742950" lvl="1" indent="-285750">
              <a:spcAft>
                <a:spcPts val="1200"/>
              </a:spcAft>
              <a:buFont typeface="Arial" panose="020B0604020202020204" pitchFamily="34" charset="0"/>
              <a:buChar char="•"/>
            </a:pPr>
            <a:r>
              <a:rPr lang="en-GB" sz="2400" dirty="0">
                <a:latin typeface="Abadi Extra Light" panose="020F0302020204030204" pitchFamily="34" charset="0"/>
                <a:cs typeface="Abadi Extra Light" panose="020F0302020204030204" pitchFamily="34" charset="0"/>
              </a:rPr>
              <a:t>Embarrassment</a:t>
            </a:r>
          </a:p>
        </p:txBody>
      </p:sp>
      <p:sp>
        <p:nvSpPr>
          <p:cNvPr id="12" name="TextBox 11">
            <a:extLst>
              <a:ext uri="{FF2B5EF4-FFF2-40B4-BE49-F238E27FC236}">
                <a16:creationId xmlns:a16="http://schemas.microsoft.com/office/drawing/2014/main" id="{2AC6E884-1488-2C61-0FFF-C7E5398528A3}"/>
              </a:ext>
            </a:extLst>
          </p:cNvPr>
          <p:cNvSpPr txBox="1"/>
          <p:nvPr/>
        </p:nvSpPr>
        <p:spPr>
          <a:xfrm>
            <a:off x="6832652" y="728456"/>
            <a:ext cx="5355578" cy="1200329"/>
          </a:xfrm>
          <a:prstGeom prst="rect">
            <a:avLst/>
          </a:prstGeom>
          <a:noFill/>
        </p:spPr>
        <p:txBody>
          <a:bodyPr wrap="square">
            <a:spAutoFit/>
          </a:bodyPr>
          <a:lstStyle/>
          <a:p>
            <a:pPr>
              <a:spcAft>
                <a:spcPts val="1200"/>
              </a:spcAft>
            </a:pPr>
            <a:r>
              <a:rPr lang="en-GB" sz="2400" dirty="0">
                <a:solidFill>
                  <a:schemeClr val="accent5">
                    <a:lumMod val="75000"/>
                  </a:schemeClr>
                </a:solidFill>
                <a:latin typeface="Abadi Extra Light" panose="020F0302020204030204" pitchFamily="34" charset="0"/>
                <a:cs typeface="Abadi Extra Light" panose="020F0302020204030204" pitchFamily="34" charset="0"/>
              </a:rPr>
              <a:t>Artificial Intelligence</a:t>
            </a:r>
            <a:r>
              <a:rPr lang="en-GB" sz="2400" dirty="0">
                <a:latin typeface="Abadi Extra Light" panose="020F0302020204030204" pitchFamily="34" charset="0"/>
                <a:cs typeface="Abadi Extra Light" panose="020F0302020204030204" pitchFamily="34" charset="0"/>
              </a:rPr>
              <a:t> can offer patients access to </a:t>
            </a:r>
            <a:r>
              <a:rPr lang="en-GB" sz="2400" dirty="0">
                <a:solidFill>
                  <a:srgbClr val="0070C0"/>
                </a:solidFill>
                <a:latin typeface="Abadi Extra Light" panose="020F0302020204030204" pitchFamily="34" charset="0"/>
                <a:cs typeface="Abadi Extra Light" panose="020F0302020204030204" pitchFamily="34" charset="0"/>
              </a:rPr>
              <a:t>expertise</a:t>
            </a:r>
            <a:r>
              <a:rPr lang="en-GB" sz="2400" dirty="0">
                <a:latin typeface="Abadi Extra Light" panose="020F0302020204030204" pitchFamily="34" charset="0"/>
                <a:cs typeface="Abadi Extra Light" panose="020F0302020204030204" pitchFamily="34" charset="0"/>
              </a:rPr>
              <a:t> and </a:t>
            </a:r>
            <a:r>
              <a:rPr lang="en-GB" sz="2400" dirty="0">
                <a:solidFill>
                  <a:srgbClr val="0070C0"/>
                </a:solidFill>
                <a:latin typeface="Abadi Extra Light" panose="020F0302020204030204" pitchFamily="34" charset="0"/>
                <a:cs typeface="Abadi Extra Light" panose="020F0302020204030204" pitchFamily="34" charset="0"/>
              </a:rPr>
              <a:t>screening</a:t>
            </a:r>
            <a:r>
              <a:rPr lang="en-GB" sz="2400" dirty="0">
                <a:latin typeface="Abadi Extra Light" panose="020F0302020204030204" pitchFamily="34" charset="0"/>
                <a:cs typeface="Abadi Extra Light" panose="020F0302020204030204" pitchFamily="34" charset="0"/>
              </a:rPr>
              <a:t> in their own time in their own homes.</a:t>
            </a:r>
          </a:p>
        </p:txBody>
      </p:sp>
      <p:pic>
        <p:nvPicPr>
          <p:cNvPr id="14" name="Graphic 13" descr="Bullseye outline">
            <a:extLst>
              <a:ext uri="{FF2B5EF4-FFF2-40B4-BE49-F238E27FC236}">
                <a16:creationId xmlns:a16="http://schemas.microsoft.com/office/drawing/2014/main" id="{3CE1BD08-9E9B-EB45-C763-F5DF478047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61692" y="356338"/>
            <a:ext cx="914400" cy="914400"/>
          </a:xfrm>
          <a:prstGeom prst="rect">
            <a:avLst/>
          </a:prstGeom>
        </p:spPr>
      </p:pic>
    </p:spTree>
    <p:extLst>
      <p:ext uri="{BB962C8B-B14F-4D97-AF65-F5344CB8AC3E}">
        <p14:creationId xmlns:p14="http://schemas.microsoft.com/office/powerpoint/2010/main" val="165221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0E29-8865-57AD-E349-FE8074B79A8E}"/>
              </a:ext>
            </a:extLst>
          </p:cNvPr>
          <p:cNvSpPr>
            <a:spLocks noGrp="1"/>
          </p:cNvSpPr>
          <p:nvPr>
            <p:ph type="title"/>
          </p:nvPr>
        </p:nvSpPr>
        <p:spPr/>
        <p:txBody>
          <a:bodyPr>
            <a:normAutofit/>
          </a:bodyPr>
          <a:lstStyle/>
          <a:p>
            <a:r>
              <a:rPr lang="en-GB" sz="3600" dirty="0">
                <a:solidFill>
                  <a:srgbClr val="417EAB"/>
                </a:solidFill>
                <a:latin typeface="Abadi Extra Light" panose="020F0302020204030204" pitchFamily="34" charset="0"/>
                <a:ea typeface="Microsoft JhengHei UI Light" panose="020B0304030504040204" pitchFamily="34" charset="-120"/>
                <a:cs typeface="Abadi Extra Light" panose="020F0302020204030204" pitchFamily="34" charset="0"/>
              </a:rPr>
              <a:t>How does the app work?</a:t>
            </a:r>
          </a:p>
        </p:txBody>
      </p:sp>
      <p:pic>
        <p:nvPicPr>
          <p:cNvPr id="7" name="Picture 6" descr="Diagram&#10;&#10;Description automatically generated">
            <a:extLst>
              <a:ext uri="{FF2B5EF4-FFF2-40B4-BE49-F238E27FC236}">
                <a16:creationId xmlns:a16="http://schemas.microsoft.com/office/drawing/2014/main" id="{2E8A3F6F-EA35-8D23-F9F4-0FFC32948F12}"/>
              </a:ext>
            </a:extLst>
          </p:cNvPr>
          <p:cNvPicPr>
            <a:picLocks noChangeAspect="1"/>
          </p:cNvPicPr>
          <p:nvPr/>
        </p:nvPicPr>
        <p:blipFill>
          <a:blip r:embed="rId2"/>
          <a:stretch>
            <a:fillRect/>
          </a:stretch>
        </p:blipFill>
        <p:spPr>
          <a:xfrm>
            <a:off x="6096000" y="2051949"/>
            <a:ext cx="2550365" cy="2550365"/>
          </a:xfrm>
          <a:prstGeom prst="rect">
            <a:avLst/>
          </a:prstGeom>
        </p:spPr>
      </p:pic>
      <p:pic>
        <p:nvPicPr>
          <p:cNvPr id="9" name="Picture 8" descr="Diagram&#10;&#10;Description automatically generated">
            <a:extLst>
              <a:ext uri="{FF2B5EF4-FFF2-40B4-BE49-F238E27FC236}">
                <a16:creationId xmlns:a16="http://schemas.microsoft.com/office/drawing/2014/main" id="{D65B0ADF-D75A-6BD7-CAF7-4DF59F909EF0}"/>
              </a:ext>
            </a:extLst>
          </p:cNvPr>
          <p:cNvPicPr>
            <a:picLocks noChangeAspect="1"/>
          </p:cNvPicPr>
          <p:nvPr/>
        </p:nvPicPr>
        <p:blipFill>
          <a:blip r:embed="rId3"/>
          <a:stretch>
            <a:fillRect/>
          </a:stretch>
        </p:blipFill>
        <p:spPr>
          <a:xfrm>
            <a:off x="8981478" y="2051950"/>
            <a:ext cx="2550364" cy="2550364"/>
          </a:xfrm>
          <a:prstGeom prst="rect">
            <a:avLst/>
          </a:prstGeom>
        </p:spPr>
      </p:pic>
      <p:sp>
        <p:nvSpPr>
          <p:cNvPr id="18" name="TextBox 17">
            <a:extLst>
              <a:ext uri="{FF2B5EF4-FFF2-40B4-BE49-F238E27FC236}">
                <a16:creationId xmlns:a16="http://schemas.microsoft.com/office/drawing/2014/main" id="{2F0BCE18-E484-5BC5-1F5A-515F29973C81}"/>
              </a:ext>
            </a:extLst>
          </p:cNvPr>
          <p:cNvSpPr txBox="1"/>
          <p:nvPr/>
        </p:nvSpPr>
        <p:spPr>
          <a:xfrm>
            <a:off x="838201" y="2051949"/>
            <a:ext cx="471351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90B9D9"/>
                </a:solidFill>
                <a:effectLst/>
                <a:latin typeface="Abadi Extra Light" panose="020F0302020204030204" pitchFamily="34" charset="0"/>
                <a:cs typeface="Abadi Extra Light" panose="020F0302020204030204" pitchFamily="34" charset="0"/>
              </a:rPr>
              <a:t>This app uses Convolutional Neural Network technique </a:t>
            </a:r>
          </a:p>
          <a:p>
            <a:pPr marL="285750" indent="-285750">
              <a:buFont typeface="Arial" panose="020B0604020202020204" pitchFamily="34" charset="0"/>
              <a:buChar char="•"/>
            </a:pPr>
            <a:endParaRPr lang="en-US" sz="2400" dirty="0">
              <a:solidFill>
                <a:srgbClr val="90B9D9"/>
              </a:solidFill>
              <a:latin typeface="Abadi Extra Light" panose="020F0302020204030204" pitchFamily="34" charset="0"/>
              <a:cs typeface="Abadi Extra Light" panose="020F0302020204030204" pitchFamily="34" charset="0"/>
            </a:endParaRPr>
          </a:p>
          <a:p>
            <a:pPr marL="285750" indent="-285750">
              <a:buFont typeface="Arial" panose="020B0604020202020204" pitchFamily="34" charset="0"/>
              <a:buChar char="•"/>
            </a:pPr>
            <a:r>
              <a:rPr lang="en-US" sz="2400" dirty="0">
                <a:solidFill>
                  <a:srgbClr val="90B9D9"/>
                </a:solidFill>
                <a:effectLst/>
                <a:latin typeface="Abadi Extra Light" panose="020F0302020204030204" pitchFamily="34" charset="0"/>
                <a:cs typeface="Abadi Extra Light" panose="020F0302020204030204" pitchFamily="34" charset="0"/>
              </a:rPr>
              <a:t>It extracts data from the users in forms of pictures, descriptions, and pain levels</a:t>
            </a:r>
            <a:r>
              <a:rPr lang="en-US" sz="2400" dirty="0">
                <a:solidFill>
                  <a:srgbClr val="90B9D9"/>
                </a:solidFill>
                <a:latin typeface="Abadi Extra Light" panose="020F0302020204030204" pitchFamily="34" charset="0"/>
                <a:cs typeface="Abadi Extra Light" panose="020F0302020204030204" pitchFamily="34" charset="0"/>
              </a:rPr>
              <a:t> including </a:t>
            </a:r>
            <a:r>
              <a:rPr lang="en-US" sz="2400" dirty="0">
                <a:solidFill>
                  <a:srgbClr val="90B9D9"/>
                </a:solidFill>
                <a:effectLst/>
                <a:latin typeface="Abadi Extra Light" panose="020F0302020204030204" pitchFamily="34" charset="0"/>
                <a:cs typeface="Abadi Extra Light" panose="020F0302020204030204" pitchFamily="34" charset="0"/>
              </a:rPr>
              <a:t>general demographic and comorbidity information </a:t>
            </a:r>
          </a:p>
          <a:p>
            <a:pPr marL="285750" indent="-285750">
              <a:buFont typeface="Arial" panose="020B0604020202020204" pitchFamily="34" charset="0"/>
              <a:buChar char="•"/>
            </a:pPr>
            <a:endParaRPr lang="en-US" sz="2400" dirty="0">
              <a:solidFill>
                <a:srgbClr val="90B9D9"/>
              </a:solidFill>
              <a:latin typeface="Abadi Extra Light" panose="020F0302020204030204" pitchFamily="34" charset="0"/>
              <a:cs typeface="Abadi Extra Light" panose="020F0302020204030204" pitchFamily="34" charset="0"/>
            </a:endParaRPr>
          </a:p>
          <a:p>
            <a:pPr marL="285750" indent="-285750">
              <a:buFont typeface="Arial" panose="020B0604020202020204" pitchFamily="34" charset="0"/>
              <a:buChar char="•"/>
            </a:pPr>
            <a:r>
              <a:rPr lang="en-US" sz="2400" dirty="0">
                <a:solidFill>
                  <a:srgbClr val="90B9D9"/>
                </a:solidFill>
                <a:effectLst/>
                <a:latin typeface="Abadi Extra Light" panose="020F0302020204030204" pitchFamily="34" charset="0"/>
                <a:cs typeface="Abadi Extra Light" panose="020F0302020204030204" pitchFamily="34" charset="0"/>
              </a:rPr>
              <a:t>However, the data gets immediately </a:t>
            </a:r>
            <a:r>
              <a:rPr lang="en-US" sz="2400" dirty="0" err="1">
                <a:solidFill>
                  <a:srgbClr val="90B9D9"/>
                </a:solidFill>
                <a:effectLst/>
                <a:latin typeface="Abadi Extra Light" panose="020F0302020204030204" pitchFamily="34" charset="0"/>
                <a:cs typeface="Abadi Extra Light" panose="020F0302020204030204" pitchFamily="34" charset="0"/>
              </a:rPr>
              <a:t>anonymised</a:t>
            </a:r>
            <a:r>
              <a:rPr lang="en-US" sz="2400" dirty="0">
                <a:solidFill>
                  <a:srgbClr val="90B9D9"/>
                </a:solidFill>
                <a:effectLst/>
                <a:latin typeface="Abadi Extra Light" panose="020F0302020204030204" pitchFamily="34" charset="0"/>
                <a:cs typeface="Abadi Extra Light" panose="020F0302020204030204" pitchFamily="34" charset="0"/>
              </a:rPr>
              <a:t> </a:t>
            </a:r>
            <a:endParaRPr lang="en-US" sz="2400" dirty="0">
              <a:solidFill>
                <a:srgbClr val="90B9D9"/>
              </a:solidFill>
              <a:latin typeface="Abadi Extra Light" panose="020F0302020204030204" pitchFamily="34" charset="0"/>
              <a:cs typeface="Abadi Extra Light" panose="020F0302020204030204" pitchFamily="34" charset="0"/>
            </a:endParaRPr>
          </a:p>
        </p:txBody>
      </p:sp>
      <p:sp>
        <p:nvSpPr>
          <p:cNvPr id="19" name="TextBox 18">
            <a:extLst>
              <a:ext uri="{FF2B5EF4-FFF2-40B4-BE49-F238E27FC236}">
                <a16:creationId xmlns:a16="http://schemas.microsoft.com/office/drawing/2014/main" id="{24CF9A25-A204-C70D-8352-694B7DEE1917}"/>
              </a:ext>
            </a:extLst>
          </p:cNvPr>
          <p:cNvSpPr txBox="1"/>
          <p:nvPr/>
        </p:nvSpPr>
        <p:spPr>
          <a:xfrm>
            <a:off x="7567126" y="4809686"/>
            <a:ext cx="3340359" cy="276999"/>
          </a:xfrm>
          <a:prstGeom prst="rect">
            <a:avLst/>
          </a:prstGeom>
          <a:noFill/>
        </p:spPr>
        <p:txBody>
          <a:bodyPr wrap="square" rtlCol="0">
            <a:spAutoFit/>
          </a:bodyPr>
          <a:lstStyle/>
          <a:p>
            <a:r>
              <a:rPr lang="en-US" sz="1200" dirty="0">
                <a:latin typeface="Bahnschrift Light" panose="020B0502040204020203" pitchFamily="34" charset="0"/>
              </a:rPr>
              <a:t>Figure: Sample Image Processing</a:t>
            </a:r>
          </a:p>
        </p:txBody>
      </p:sp>
    </p:spTree>
    <p:extLst>
      <p:ext uri="{BB962C8B-B14F-4D97-AF65-F5344CB8AC3E}">
        <p14:creationId xmlns:p14="http://schemas.microsoft.com/office/powerpoint/2010/main" val="128611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B057-2948-5826-6459-624CE7EE58B0}"/>
              </a:ext>
            </a:extLst>
          </p:cNvPr>
          <p:cNvSpPr>
            <a:spLocks noGrp="1"/>
          </p:cNvSpPr>
          <p:nvPr>
            <p:ph type="title"/>
          </p:nvPr>
        </p:nvSpPr>
        <p:spPr/>
        <p:txBody>
          <a:bodyPr>
            <a:normAutofit/>
          </a:bodyPr>
          <a:lstStyle/>
          <a:p>
            <a:r>
              <a:rPr lang="en-GB" sz="3600" dirty="0">
                <a:solidFill>
                  <a:srgbClr val="417EAB"/>
                </a:solidFill>
                <a:latin typeface="Abadi Extra Light" panose="020F0302020204030204" pitchFamily="34" charset="0"/>
                <a:cs typeface="Abadi Extra Light" panose="020F0302020204030204" pitchFamily="34" charset="0"/>
              </a:rPr>
              <a:t>Ethical Challenges</a:t>
            </a:r>
          </a:p>
        </p:txBody>
      </p:sp>
      <p:pic>
        <p:nvPicPr>
          <p:cNvPr id="5" name="Picture 4">
            <a:extLst>
              <a:ext uri="{FF2B5EF4-FFF2-40B4-BE49-F238E27FC236}">
                <a16:creationId xmlns:a16="http://schemas.microsoft.com/office/drawing/2014/main" id="{98C8746D-9FF2-0BCE-DA81-1F5E7D7A417E}"/>
              </a:ext>
            </a:extLst>
          </p:cNvPr>
          <p:cNvPicPr>
            <a:picLocks noChangeAspect="1"/>
          </p:cNvPicPr>
          <p:nvPr/>
        </p:nvPicPr>
        <p:blipFill rotWithShape="1">
          <a:blip r:embed="rId2"/>
          <a:srcRect l="15798" t="16312" r="16782" b="8369"/>
          <a:stretch/>
        </p:blipFill>
        <p:spPr>
          <a:xfrm>
            <a:off x="5253134" y="1690688"/>
            <a:ext cx="6468221" cy="4064646"/>
          </a:xfrm>
          <a:prstGeom prst="rect">
            <a:avLst/>
          </a:prstGeom>
        </p:spPr>
      </p:pic>
      <p:sp>
        <p:nvSpPr>
          <p:cNvPr id="7" name="TextBox 6">
            <a:extLst>
              <a:ext uri="{FF2B5EF4-FFF2-40B4-BE49-F238E27FC236}">
                <a16:creationId xmlns:a16="http://schemas.microsoft.com/office/drawing/2014/main" id="{31CF5D0E-A2C3-FDF8-BBE4-D4BA1F7688B5}"/>
              </a:ext>
            </a:extLst>
          </p:cNvPr>
          <p:cNvSpPr txBox="1"/>
          <p:nvPr/>
        </p:nvSpPr>
        <p:spPr>
          <a:xfrm>
            <a:off x="772886" y="1835952"/>
            <a:ext cx="471195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90B9D9"/>
                </a:solidFill>
                <a:effectLst/>
                <a:latin typeface="Abadi Extra Light" panose="020F0302020204030204" pitchFamily="34" charset="0"/>
                <a:cs typeface="Abadi Extra Light" panose="020F0302020204030204" pitchFamily="34" charset="0"/>
              </a:rPr>
              <a:t>Transparency and Accountability</a:t>
            </a:r>
            <a:endParaRPr lang="en-US" dirty="0">
              <a:solidFill>
                <a:srgbClr val="90B9D9"/>
              </a:solidFill>
              <a:latin typeface="Abadi Extra Light" panose="020F0302020204030204" pitchFamily="34" charset="0"/>
              <a:cs typeface="Abadi Extra Light" panose="020F0302020204030204" pitchFamily="34" charset="0"/>
            </a:endParaRPr>
          </a:p>
          <a:p>
            <a:pPr marL="285750" indent="-285750">
              <a:buFont typeface="Arial" panose="020B0604020202020204" pitchFamily="34" charset="0"/>
              <a:buChar char="•"/>
            </a:pPr>
            <a:r>
              <a:rPr lang="en-US" dirty="0">
                <a:solidFill>
                  <a:srgbClr val="90B9D9"/>
                </a:solidFill>
                <a:latin typeface="Abadi Extra Light" panose="020F0302020204030204" pitchFamily="34" charset="0"/>
                <a:cs typeface="Abadi Extra Light" panose="020F0302020204030204" pitchFamily="34" charset="0"/>
              </a:rPr>
              <a:t>Embedded b</a:t>
            </a:r>
            <a:r>
              <a:rPr lang="en-US" dirty="0">
                <a:solidFill>
                  <a:srgbClr val="90B9D9"/>
                </a:solidFill>
                <a:effectLst/>
                <a:latin typeface="Abadi Extra Light" panose="020F0302020204030204" pitchFamily="34" charset="0"/>
                <a:cs typeface="Abadi Extra Light" panose="020F0302020204030204" pitchFamily="34" charset="0"/>
              </a:rPr>
              <a:t>ias and inequalities</a:t>
            </a:r>
            <a:endParaRPr lang="en-US" dirty="0">
              <a:solidFill>
                <a:srgbClr val="90B9D9"/>
              </a:solidFill>
              <a:latin typeface="Abadi Extra Light" panose="020F0302020204030204" pitchFamily="34" charset="0"/>
              <a:cs typeface="Abadi Extra Light" panose="020F0302020204030204" pitchFamily="34" charset="0"/>
            </a:endParaRPr>
          </a:p>
          <a:p>
            <a:pPr marL="285750" indent="-285750">
              <a:buFont typeface="Arial" panose="020B0604020202020204" pitchFamily="34" charset="0"/>
              <a:buChar char="•"/>
            </a:pPr>
            <a:r>
              <a:rPr lang="en-US" dirty="0">
                <a:solidFill>
                  <a:srgbClr val="90B9D9"/>
                </a:solidFill>
                <a:latin typeface="Abadi Extra Light" panose="020F0302020204030204" pitchFamily="34" charset="0"/>
                <a:cs typeface="Abadi Extra Light" panose="020F0302020204030204" pitchFamily="34" charset="0"/>
              </a:rPr>
              <a:t>T</a:t>
            </a:r>
            <a:r>
              <a:rPr lang="en-US" dirty="0">
                <a:solidFill>
                  <a:srgbClr val="90B9D9"/>
                </a:solidFill>
                <a:effectLst/>
                <a:latin typeface="Abadi Extra Light" panose="020F0302020204030204" pitchFamily="34" charset="0"/>
                <a:cs typeface="Abadi Extra Light" panose="020F0302020204030204" pitchFamily="34" charset="0"/>
              </a:rPr>
              <a:t>rust, legitimacy, and social license</a:t>
            </a:r>
            <a:endParaRPr lang="en-US" dirty="0">
              <a:solidFill>
                <a:srgbClr val="90B9D9"/>
              </a:solidFill>
              <a:latin typeface="Abadi Extra Light" panose="020F0302020204030204" pitchFamily="34" charset="0"/>
              <a:cs typeface="Abadi Extra Light" panose="020F0302020204030204" pitchFamily="34" charset="0"/>
            </a:endParaRPr>
          </a:p>
        </p:txBody>
      </p:sp>
      <p:pic>
        <p:nvPicPr>
          <p:cNvPr id="9" name="Picture 8">
            <a:extLst>
              <a:ext uri="{FF2B5EF4-FFF2-40B4-BE49-F238E27FC236}">
                <a16:creationId xmlns:a16="http://schemas.microsoft.com/office/drawing/2014/main" id="{C271124E-1F44-8FBF-13CA-73811F1488C6}"/>
              </a:ext>
            </a:extLst>
          </p:cNvPr>
          <p:cNvPicPr>
            <a:picLocks noChangeAspect="1"/>
          </p:cNvPicPr>
          <p:nvPr/>
        </p:nvPicPr>
        <p:blipFill rotWithShape="1">
          <a:blip r:embed="rId3"/>
          <a:srcRect l="25851" t="20142" r="27393" b="19149"/>
          <a:stretch/>
        </p:blipFill>
        <p:spPr>
          <a:xfrm>
            <a:off x="838200" y="2904546"/>
            <a:ext cx="4125686" cy="3013300"/>
          </a:xfrm>
          <a:prstGeom prst="rect">
            <a:avLst/>
          </a:prstGeom>
        </p:spPr>
      </p:pic>
      <p:sp>
        <p:nvSpPr>
          <p:cNvPr id="10" name="Rectangle 9">
            <a:extLst>
              <a:ext uri="{FF2B5EF4-FFF2-40B4-BE49-F238E27FC236}">
                <a16:creationId xmlns:a16="http://schemas.microsoft.com/office/drawing/2014/main" id="{F83AE322-CC32-FD5E-F99E-E1385A86DE5A}"/>
              </a:ext>
            </a:extLst>
          </p:cNvPr>
          <p:cNvSpPr/>
          <p:nvPr/>
        </p:nvSpPr>
        <p:spPr>
          <a:xfrm>
            <a:off x="838200" y="4637518"/>
            <a:ext cx="887963" cy="456997"/>
          </a:xfrm>
          <a:prstGeom prst="rect">
            <a:avLst/>
          </a:prstGeom>
          <a:noFill/>
          <a:ln w="38100">
            <a:solidFill>
              <a:srgbClr val="0922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80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C4F0F6-9EC7-473C-9158-7ADD777D7860}"/>
              </a:ext>
            </a:extLst>
          </p:cNvPr>
          <p:cNvSpPr/>
          <p:nvPr/>
        </p:nvSpPr>
        <p:spPr>
          <a:xfrm>
            <a:off x="152400" y="1484581"/>
            <a:ext cx="4486542" cy="2420669"/>
          </a:xfrm>
          <a:prstGeom prst="rect">
            <a:avLst/>
          </a:prstGeom>
          <a:solidFill>
            <a:schemeClr val="accent4">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5">
            <a:extLst>
              <a:ext uri="{FF2B5EF4-FFF2-40B4-BE49-F238E27FC236}">
                <a16:creationId xmlns:a16="http://schemas.microsoft.com/office/drawing/2014/main" id="{1F657DDF-EC5F-4A23-A0F2-7764AAEEAD3D}"/>
              </a:ext>
            </a:extLst>
          </p:cNvPr>
          <p:cNvSpPr>
            <a:spLocks/>
          </p:cNvSpPr>
          <p:nvPr/>
        </p:nvSpPr>
        <p:spPr bwMode="auto">
          <a:xfrm>
            <a:off x="1352550" y="-1588"/>
            <a:ext cx="10839450" cy="5722553"/>
          </a:xfrm>
          <a:custGeom>
            <a:avLst/>
            <a:gdLst>
              <a:gd name="T0" fmla="*/ 3147 w 3147"/>
              <a:gd name="T1" fmla="*/ 1312 h 1657"/>
              <a:gd name="T2" fmla="*/ 3147 w 3147"/>
              <a:gd name="T3" fmla="*/ 1657 h 1657"/>
              <a:gd name="T4" fmla="*/ 2364 w 3147"/>
              <a:gd name="T5" fmla="*/ 1244 h 1657"/>
              <a:gd name="T6" fmla="*/ 2096 w 3147"/>
              <a:gd name="T7" fmla="*/ 1244 h 1657"/>
              <a:gd name="T8" fmla="*/ 1818 w 3147"/>
              <a:gd name="T9" fmla="*/ 1391 h 1657"/>
              <a:gd name="T10" fmla="*/ 1720 w 3147"/>
              <a:gd name="T11" fmla="*/ 1415 h 1657"/>
              <a:gd name="T12" fmla="*/ 1622 w 3147"/>
              <a:gd name="T13" fmla="*/ 1391 h 1657"/>
              <a:gd name="T14" fmla="*/ 917 w 3147"/>
              <a:gd name="T15" fmla="*/ 1019 h 1657"/>
              <a:gd name="T16" fmla="*/ 888 w 3147"/>
              <a:gd name="T17" fmla="*/ 1004 h 1657"/>
              <a:gd name="T18" fmla="*/ 755 w 3147"/>
              <a:gd name="T19" fmla="*/ 934 h 1657"/>
              <a:gd name="T20" fmla="*/ 756 w 3147"/>
              <a:gd name="T21" fmla="*/ 742 h 1657"/>
              <a:gd name="T22" fmla="*/ 901 w 3147"/>
              <a:gd name="T23" fmla="*/ 666 h 1657"/>
              <a:gd name="T24" fmla="*/ 901 w 3147"/>
              <a:gd name="T25" fmla="*/ 475 h 1657"/>
              <a:gd name="T26" fmla="*/ 0 w 3147"/>
              <a:gd name="T27" fmla="*/ 0 h 1657"/>
              <a:gd name="T28" fmla="*/ 654 w 3147"/>
              <a:gd name="T29" fmla="*/ 0 h 1657"/>
              <a:gd name="T30" fmla="*/ 1321 w 3147"/>
              <a:gd name="T31" fmla="*/ 351 h 1657"/>
              <a:gd name="T32" fmla="*/ 1454 w 3147"/>
              <a:gd name="T33" fmla="*/ 571 h 1657"/>
              <a:gd name="T34" fmla="*/ 1322 w 3147"/>
              <a:gd name="T35" fmla="*/ 790 h 1657"/>
              <a:gd name="T36" fmla="*/ 1322 w 3147"/>
              <a:gd name="T37" fmla="*/ 887 h 1657"/>
              <a:gd name="T38" fmla="*/ 1623 w 3147"/>
              <a:gd name="T39" fmla="*/ 1046 h 1657"/>
              <a:gd name="T40" fmla="*/ 1817 w 3147"/>
              <a:gd name="T41" fmla="*/ 1046 h 1657"/>
              <a:gd name="T42" fmla="*/ 1903 w 3147"/>
              <a:gd name="T43" fmla="*/ 1001 h 1657"/>
              <a:gd name="T44" fmla="*/ 2074 w 3147"/>
              <a:gd name="T45" fmla="*/ 911 h 1657"/>
              <a:gd name="T46" fmla="*/ 2095 w 3147"/>
              <a:gd name="T47" fmla="*/ 900 h 1657"/>
              <a:gd name="T48" fmla="*/ 2363 w 3147"/>
              <a:gd name="T49" fmla="*/ 900 h 1657"/>
              <a:gd name="T50" fmla="*/ 2555 w 3147"/>
              <a:gd name="T51" fmla="*/ 1001 h 1657"/>
              <a:gd name="T52" fmla="*/ 2555 w 3147"/>
              <a:gd name="T53" fmla="*/ 1001 h 1657"/>
              <a:gd name="T54" fmla="*/ 3147 w 3147"/>
              <a:gd name="T55" fmla="*/ 1312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7" h="1657">
                <a:moveTo>
                  <a:pt x="3147" y="1312"/>
                </a:moveTo>
                <a:cubicBezTo>
                  <a:pt x="3147" y="1657"/>
                  <a:pt x="3147" y="1657"/>
                  <a:pt x="3147" y="1657"/>
                </a:cubicBezTo>
                <a:cubicBezTo>
                  <a:pt x="2364" y="1244"/>
                  <a:pt x="2364" y="1244"/>
                  <a:pt x="2364" y="1244"/>
                </a:cubicBezTo>
                <a:cubicBezTo>
                  <a:pt x="2280" y="1200"/>
                  <a:pt x="2179" y="1200"/>
                  <a:pt x="2096" y="1244"/>
                </a:cubicBezTo>
                <a:cubicBezTo>
                  <a:pt x="1818" y="1391"/>
                  <a:pt x="1818" y="1391"/>
                  <a:pt x="1818" y="1391"/>
                </a:cubicBezTo>
                <a:cubicBezTo>
                  <a:pt x="1787" y="1407"/>
                  <a:pt x="1753" y="1415"/>
                  <a:pt x="1720" y="1415"/>
                </a:cubicBezTo>
                <a:cubicBezTo>
                  <a:pt x="1686" y="1415"/>
                  <a:pt x="1652" y="1407"/>
                  <a:pt x="1622" y="1391"/>
                </a:cubicBezTo>
                <a:cubicBezTo>
                  <a:pt x="917" y="1019"/>
                  <a:pt x="917" y="1019"/>
                  <a:pt x="917" y="1019"/>
                </a:cubicBezTo>
                <a:cubicBezTo>
                  <a:pt x="888" y="1004"/>
                  <a:pt x="888" y="1004"/>
                  <a:pt x="888" y="1004"/>
                </a:cubicBezTo>
                <a:cubicBezTo>
                  <a:pt x="755" y="934"/>
                  <a:pt x="755" y="934"/>
                  <a:pt x="755" y="934"/>
                </a:cubicBezTo>
                <a:cubicBezTo>
                  <a:pt x="678" y="893"/>
                  <a:pt x="678" y="783"/>
                  <a:pt x="756" y="742"/>
                </a:cubicBezTo>
                <a:cubicBezTo>
                  <a:pt x="901" y="666"/>
                  <a:pt x="901" y="666"/>
                  <a:pt x="901" y="666"/>
                </a:cubicBezTo>
                <a:cubicBezTo>
                  <a:pt x="977" y="625"/>
                  <a:pt x="977" y="515"/>
                  <a:pt x="901" y="475"/>
                </a:cubicBezTo>
                <a:cubicBezTo>
                  <a:pt x="0" y="0"/>
                  <a:pt x="0" y="0"/>
                  <a:pt x="0" y="0"/>
                </a:cubicBezTo>
                <a:cubicBezTo>
                  <a:pt x="654" y="0"/>
                  <a:pt x="654" y="0"/>
                  <a:pt x="654" y="0"/>
                </a:cubicBezTo>
                <a:cubicBezTo>
                  <a:pt x="1321" y="351"/>
                  <a:pt x="1321" y="351"/>
                  <a:pt x="1321" y="351"/>
                </a:cubicBezTo>
                <a:cubicBezTo>
                  <a:pt x="1410" y="398"/>
                  <a:pt x="1454" y="484"/>
                  <a:pt x="1454" y="571"/>
                </a:cubicBezTo>
                <a:cubicBezTo>
                  <a:pt x="1454" y="657"/>
                  <a:pt x="1410" y="743"/>
                  <a:pt x="1322" y="790"/>
                </a:cubicBezTo>
                <a:cubicBezTo>
                  <a:pt x="1282" y="810"/>
                  <a:pt x="1282" y="867"/>
                  <a:pt x="1322" y="887"/>
                </a:cubicBezTo>
                <a:cubicBezTo>
                  <a:pt x="1623" y="1046"/>
                  <a:pt x="1623" y="1046"/>
                  <a:pt x="1623" y="1046"/>
                </a:cubicBezTo>
                <a:cubicBezTo>
                  <a:pt x="1684" y="1078"/>
                  <a:pt x="1756" y="1078"/>
                  <a:pt x="1817" y="1046"/>
                </a:cubicBezTo>
                <a:cubicBezTo>
                  <a:pt x="1903" y="1001"/>
                  <a:pt x="1903" y="1001"/>
                  <a:pt x="1903" y="1001"/>
                </a:cubicBezTo>
                <a:cubicBezTo>
                  <a:pt x="2074" y="911"/>
                  <a:pt x="2074" y="911"/>
                  <a:pt x="2074" y="911"/>
                </a:cubicBezTo>
                <a:cubicBezTo>
                  <a:pt x="2095" y="900"/>
                  <a:pt x="2095" y="900"/>
                  <a:pt x="2095" y="900"/>
                </a:cubicBezTo>
                <a:cubicBezTo>
                  <a:pt x="2179" y="856"/>
                  <a:pt x="2279" y="856"/>
                  <a:pt x="2363" y="900"/>
                </a:cubicBezTo>
                <a:cubicBezTo>
                  <a:pt x="2555" y="1001"/>
                  <a:pt x="2555" y="1001"/>
                  <a:pt x="2555" y="1001"/>
                </a:cubicBezTo>
                <a:cubicBezTo>
                  <a:pt x="2555" y="1001"/>
                  <a:pt x="2555" y="1001"/>
                  <a:pt x="2555" y="1001"/>
                </a:cubicBezTo>
                <a:lnTo>
                  <a:pt x="3147" y="1312"/>
                </a:lnTo>
                <a:close/>
              </a:path>
            </a:pathLst>
          </a:custGeom>
          <a:gradFill>
            <a:gsLst>
              <a:gs pos="100000">
                <a:srgbClr val="91B4B3"/>
              </a:gs>
              <a:gs pos="61000">
                <a:srgbClr val="829A99"/>
              </a:gs>
              <a:gs pos="0">
                <a:srgbClr val="6A7171"/>
              </a:gs>
            </a:gsLst>
            <a:lin ang="4200000" scaled="0"/>
          </a:gradFill>
          <a:ln>
            <a:noFill/>
          </a:ln>
          <a:effectLst>
            <a:innerShdw blurRad="63500" dist="50800" dir="18900000">
              <a:prstClr val="black">
                <a:alpha val="17000"/>
              </a:prstClr>
            </a:innerShdw>
          </a:effectLst>
        </p:spPr>
        <p:txBody>
          <a:bodyPr vert="horz" wrap="square" lIns="91440" tIns="45720" rIns="91440" bIns="45720" numCol="1" anchor="t" anchorCtr="0" compatLnSpc="1">
            <a:prstTxWarp prst="textNoShape">
              <a:avLst/>
            </a:prstTxWarp>
          </a:bodyPr>
          <a:lstStyle/>
          <a:p>
            <a:endParaRPr lang="id-ID" dirty="0"/>
          </a:p>
        </p:txBody>
      </p:sp>
      <p:sp>
        <p:nvSpPr>
          <p:cNvPr id="160" name="Freeform 152">
            <a:extLst>
              <a:ext uri="{FF2B5EF4-FFF2-40B4-BE49-F238E27FC236}">
                <a16:creationId xmlns:a16="http://schemas.microsoft.com/office/drawing/2014/main" id="{C2F8EC54-FD61-4C89-908E-25C27A21F78C}"/>
              </a:ext>
            </a:extLst>
          </p:cNvPr>
          <p:cNvSpPr>
            <a:spLocks/>
          </p:cNvSpPr>
          <p:nvPr/>
        </p:nvSpPr>
        <p:spPr bwMode="auto">
          <a:xfrm>
            <a:off x="2380040" y="8293"/>
            <a:ext cx="9804904" cy="5131802"/>
          </a:xfrm>
          <a:custGeom>
            <a:avLst/>
            <a:gdLst>
              <a:gd name="T0" fmla="*/ 2827 w 2827"/>
              <a:gd name="T1" fmla="*/ 1476 h 1476"/>
              <a:gd name="T2" fmla="*/ 2015 w 2827"/>
              <a:gd name="T3" fmla="*/ 1052 h 1476"/>
              <a:gd name="T4" fmla="*/ 1832 w 2827"/>
              <a:gd name="T5" fmla="*/ 1052 h 1476"/>
              <a:gd name="T6" fmla="*/ 1504 w 2827"/>
              <a:gd name="T7" fmla="*/ 1222 h 1476"/>
              <a:gd name="T8" fmla="*/ 1315 w 2827"/>
              <a:gd name="T9" fmla="*/ 1218 h 1476"/>
              <a:gd name="T10" fmla="*/ 760 w 2827"/>
              <a:gd name="T11" fmla="*/ 898 h 1476"/>
              <a:gd name="T12" fmla="*/ 754 w 2827"/>
              <a:gd name="T13" fmla="*/ 733 h 1476"/>
              <a:gd name="T14" fmla="*/ 851 w 2827"/>
              <a:gd name="T15" fmla="*/ 668 h 1476"/>
              <a:gd name="T16" fmla="*/ 845 w 2827"/>
              <a:gd name="T17" fmla="*/ 488 h 1476"/>
              <a:gd name="T18" fmla="*/ 0 w 2827"/>
              <a:gd name="T19" fmla="*/ 0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7" h="1476">
                <a:moveTo>
                  <a:pt x="2827" y="1476"/>
                </a:moveTo>
                <a:cubicBezTo>
                  <a:pt x="2015" y="1052"/>
                  <a:pt x="2015" y="1052"/>
                  <a:pt x="2015" y="1052"/>
                </a:cubicBezTo>
                <a:cubicBezTo>
                  <a:pt x="1958" y="1022"/>
                  <a:pt x="1889" y="1022"/>
                  <a:pt x="1832" y="1052"/>
                </a:cubicBezTo>
                <a:cubicBezTo>
                  <a:pt x="1504" y="1222"/>
                  <a:pt x="1504" y="1222"/>
                  <a:pt x="1504" y="1222"/>
                </a:cubicBezTo>
                <a:cubicBezTo>
                  <a:pt x="1444" y="1253"/>
                  <a:pt x="1373" y="1251"/>
                  <a:pt x="1315" y="1218"/>
                </a:cubicBezTo>
                <a:cubicBezTo>
                  <a:pt x="760" y="898"/>
                  <a:pt x="760" y="898"/>
                  <a:pt x="760" y="898"/>
                </a:cubicBezTo>
                <a:cubicBezTo>
                  <a:pt x="697" y="862"/>
                  <a:pt x="694" y="773"/>
                  <a:pt x="754" y="733"/>
                </a:cubicBezTo>
                <a:cubicBezTo>
                  <a:pt x="851" y="668"/>
                  <a:pt x="851" y="668"/>
                  <a:pt x="851" y="668"/>
                </a:cubicBezTo>
                <a:cubicBezTo>
                  <a:pt x="916" y="624"/>
                  <a:pt x="913" y="527"/>
                  <a:pt x="845" y="488"/>
                </a:cubicBezTo>
                <a:cubicBezTo>
                  <a:pt x="0" y="0"/>
                  <a:pt x="0" y="0"/>
                  <a:pt x="0" y="0"/>
                </a:cubicBezTo>
              </a:path>
            </a:pathLst>
          </a:custGeom>
          <a:noFill/>
          <a:ln w="15875" cap="flat">
            <a:solidFill>
              <a:schemeClr val="bg1"/>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9" name="Oval 6">
            <a:extLst>
              <a:ext uri="{FF2B5EF4-FFF2-40B4-BE49-F238E27FC236}">
                <a16:creationId xmlns:a16="http://schemas.microsoft.com/office/drawing/2014/main" id="{E37951EA-87CD-4A6A-86FA-5F367FD8FF88}"/>
              </a:ext>
            </a:extLst>
          </p:cNvPr>
          <p:cNvSpPr>
            <a:spLocks noChangeArrowheads="1"/>
          </p:cNvSpPr>
          <p:nvPr/>
        </p:nvSpPr>
        <p:spPr bwMode="auto">
          <a:xfrm>
            <a:off x="9157559" y="5109170"/>
            <a:ext cx="978418" cy="611795"/>
          </a:xfrm>
          <a:prstGeom prst="ellipse">
            <a:avLst/>
          </a:prstGeom>
          <a:solidFill>
            <a:srgbClr val="ADB1B2"/>
          </a:solidFill>
          <a:ln>
            <a:noFill/>
          </a:ln>
          <a:effectLst>
            <a:outerShdw blurRad="215900" dist="76200" dir="18900000" algn="bl"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2" name="Oval 9">
            <a:extLst>
              <a:ext uri="{FF2B5EF4-FFF2-40B4-BE49-F238E27FC236}">
                <a16:creationId xmlns:a16="http://schemas.microsoft.com/office/drawing/2014/main" id="{A56FB521-753A-456B-BDF2-AC981BBCF145}"/>
              </a:ext>
            </a:extLst>
          </p:cNvPr>
          <p:cNvSpPr>
            <a:spLocks noChangeArrowheads="1"/>
          </p:cNvSpPr>
          <p:nvPr/>
        </p:nvSpPr>
        <p:spPr bwMode="auto">
          <a:xfrm>
            <a:off x="9157559" y="5077388"/>
            <a:ext cx="978418" cy="611795"/>
          </a:xfrm>
          <a:prstGeom prst="ellipse">
            <a:avLst/>
          </a:prstGeom>
          <a:gradFill>
            <a:gsLst>
              <a:gs pos="53000">
                <a:srgbClr val="C3C6C5"/>
              </a:gs>
              <a:gs pos="0">
                <a:srgbClr val="ADB1B2"/>
              </a:gs>
              <a:gs pos="100000">
                <a:srgbClr val="DEDEDA"/>
              </a:gs>
            </a:gsLst>
            <a:lin ang="4200000" scaled="0"/>
          </a:gradFill>
          <a:ln>
            <a:noFill/>
          </a:ln>
        </p:spPr>
        <p:txBody>
          <a:bodyPr vert="horz" wrap="square" lIns="91440" tIns="45720" rIns="91440" bIns="45720" numCol="1" anchor="t" anchorCtr="0" compatLnSpc="1">
            <a:prstTxWarp prst="textNoShape">
              <a:avLst/>
            </a:prstTxWarp>
          </a:bodyPr>
          <a:lstStyle/>
          <a:p>
            <a:endParaRPr lang="id-ID"/>
          </a:p>
        </p:txBody>
      </p:sp>
      <p:sp>
        <p:nvSpPr>
          <p:cNvPr id="10" name="Oval 7">
            <a:extLst>
              <a:ext uri="{FF2B5EF4-FFF2-40B4-BE49-F238E27FC236}">
                <a16:creationId xmlns:a16="http://schemas.microsoft.com/office/drawing/2014/main" id="{CED77F17-F1BE-4E47-AEEB-C4D4DC9003B1}"/>
              </a:ext>
            </a:extLst>
          </p:cNvPr>
          <p:cNvSpPr>
            <a:spLocks noChangeArrowheads="1"/>
          </p:cNvSpPr>
          <p:nvPr/>
        </p:nvSpPr>
        <p:spPr bwMode="auto">
          <a:xfrm>
            <a:off x="6794567" y="2452172"/>
            <a:ext cx="981823" cy="611795"/>
          </a:xfrm>
          <a:prstGeom prst="ellipse">
            <a:avLst/>
          </a:prstGeom>
          <a:solidFill>
            <a:srgbClr val="ADB1B2"/>
          </a:solidFill>
          <a:ln>
            <a:noFill/>
          </a:ln>
          <a:effectLst>
            <a:outerShdw blurRad="215900" dist="76200" dir="18900000" algn="bl"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3" name="Oval 10">
            <a:extLst>
              <a:ext uri="{FF2B5EF4-FFF2-40B4-BE49-F238E27FC236}">
                <a16:creationId xmlns:a16="http://schemas.microsoft.com/office/drawing/2014/main" id="{C0F23F8C-95F8-489C-9537-FB351B8F2E06}"/>
              </a:ext>
            </a:extLst>
          </p:cNvPr>
          <p:cNvSpPr>
            <a:spLocks noChangeArrowheads="1"/>
          </p:cNvSpPr>
          <p:nvPr/>
        </p:nvSpPr>
        <p:spPr bwMode="auto">
          <a:xfrm>
            <a:off x="6794567" y="2420390"/>
            <a:ext cx="981823" cy="611795"/>
          </a:xfrm>
          <a:prstGeom prst="ellipse">
            <a:avLst/>
          </a:prstGeom>
          <a:gradFill>
            <a:gsLst>
              <a:gs pos="53000">
                <a:srgbClr val="C3C6C5"/>
              </a:gs>
              <a:gs pos="0">
                <a:srgbClr val="ADB1B2"/>
              </a:gs>
              <a:gs pos="100000">
                <a:srgbClr val="DEDEDA"/>
              </a:gs>
            </a:gsLst>
            <a:lin ang="4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Oval 8">
            <a:extLst>
              <a:ext uri="{FF2B5EF4-FFF2-40B4-BE49-F238E27FC236}">
                <a16:creationId xmlns:a16="http://schemas.microsoft.com/office/drawing/2014/main" id="{278927AA-4E3A-4576-99C1-3AC630D4CCCA}"/>
              </a:ext>
            </a:extLst>
          </p:cNvPr>
          <p:cNvSpPr>
            <a:spLocks noChangeArrowheads="1"/>
          </p:cNvSpPr>
          <p:nvPr/>
        </p:nvSpPr>
        <p:spPr bwMode="auto">
          <a:xfrm>
            <a:off x="2939823" y="1665502"/>
            <a:ext cx="981823" cy="610660"/>
          </a:xfrm>
          <a:prstGeom prst="ellipse">
            <a:avLst/>
          </a:prstGeom>
          <a:solidFill>
            <a:srgbClr val="ADB1B2"/>
          </a:solidFill>
          <a:ln>
            <a:noFill/>
          </a:ln>
          <a:effectLst>
            <a:outerShdw blurRad="215900" dist="76200" dir="18900000" algn="bl"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4" name="Oval 11">
            <a:extLst>
              <a:ext uri="{FF2B5EF4-FFF2-40B4-BE49-F238E27FC236}">
                <a16:creationId xmlns:a16="http://schemas.microsoft.com/office/drawing/2014/main" id="{DC94DE5B-E49C-41DF-97FA-CDE59F6CE7BC}"/>
              </a:ext>
            </a:extLst>
          </p:cNvPr>
          <p:cNvSpPr>
            <a:spLocks noChangeArrowheads="1"/>
          </p:cNvSpPr>
          <p:nvPr/>
        </p:nvSpPr>
        <p:spPr bwMode="auto">
          <a:xfrm>
            <a:off x="2939823" y="1633720"/>
            <a:ext cx="981823" cy="611795"/>
          </a:xfrm>
          <a:prstGeom prst="ellipse">
            <a:avLst/>
          </a:prstGeom>
          <a:gradFill>
            <a:gsLst>
              <a:gs pos="53000">
                <a:srgbClr val="C3C6C5"/>
              </a:gs>
              <a:gs pos="0">
                <a:srgbClr val="ADB1B2"/>
              </a:gs>
              <a:gs pos="100000">
                <a:srgbClr val="DEDEDA"/>
              </a:gs>
            </a:gsLst>
            <a:lin ang="4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Oval 161">
            <a:extLst>
              <a:ext uri="{FF2B5EF4-FFF2-40B4-BE49-F238E27FC236}">
                <a16:creationId xmlns:a16="http://schemas.microsoft.com/office/drawing/2014/main" id="{0BD622BB-2383-4AF1-A87A-2755D3A73F8E}"/>
              </a:ext>
            </a:extLst>
          </p:cNvPr>
          <p:cNvSpPr/>
          <p:nvPr/>
        </p:nvSpPr>
        <p:spPr>
          <a:xfrm>
            <a:off x="6980289" y="2502954"/>
            <a:ext cx="723745" cy="378730"/>
          </a:xfrm>
          <a:prstGeom prst="ellipse">
            <a:avLst/>
          </a:prstGeom>
          <a:solidFill>
            <a:schemeClr val="tx1">
              <a:lumMod val="65000"/>
              <a:lumOff val="35000"/>
              <a:alpha val="2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Oval 163">
            <a:extLst>
              <a:ext uri="{FF2B5EF4-FFF2-40B4-BE49-F238E27FC236}">
                <a16:creationId xmlns:a16="http://schemas.microsoft.com/office/drawing/2014/main" id="{BA2DF0D8-B367-497C-889A-129929A1807B}"/>
              </a:ext>
            </a:extLst>
          </p:cNvPr>
          <p:cNvSpPr/>
          <p:nvPr/>
        </p:nvSpPr>
        <p:spPr>
          <a:xfrm>
            <a:off x="9321092" y="5162555"/>
            <a:ext cx="723745" cy="378730"/>
          </a:xfrm>
          <a:prstGeom prst="ellipse">
            <a:avLst/>
          </a:prstGeom>
          <a:solidFill>
            <a:schemeClr val="tx1">
              <a:lumMod val="65000"/>
              <a:lumOff val="35000"/>
              <a:alpha val="2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Oval 164">
            <a:extLst>
              <a:ext uri="{FF2B5EF4-FFF2-40B4-BE49-F238E27FC236}">
                <a16:creationId xmlns:a16="http://schemas.microsoft.com/office/drawing/2014/main" id="{05E6CDF3-FB6A-441C-98A7-AC0F488C015F}"/>
              </a:ext>
            </a:extLst>
          </p:cNvPr>
          <p:cNvSpPr/>
          <p:nvPr/>
        </p:nvSpPr>
        <p:spPr>
          <a:xfrm>
            <a:off x="3091987" y="1700226"/>
            <a:ext cx="723745" cy="378730"/>
          </a:xfrm>
          <a:prstGeom prst="ellipse">
            <a:avLst/>
          </a:prstGeom>
          <a:solidFill>
            <a:schemeClr val="tx1">
              <a:lumMod val="65000"/>
              <a:lumOff val="35000"/>
              <a:alpha val="2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6" name="Group 165">
            <a:extLst>
              <a:ext uri="{FF2B5EF4-FFF2-40B4-BE49-F238E27FC236}">
                <a16:creationId xmlns:a16="http://schemas.microsoft.com/office/drawing/2014/main" id="{34407C30-C6F6-4A17-A2F9-C82501BF7C48}"/>
              </a:ext>
            </a:extLst>
          </p:cNvPr>
          <p:cNvGrpSpPr/>
          <p:nvPr/>
        </p:nvGrpSpPr>
        <p:grpSpPr>
          <a:xfrm>
            <a:off x="3250765" y="541334"/>
            <a:ext cx="339830" cy="1435727"/>
            <a:chOff x="2135075" y="609080"/>
            <a:chExt cx="382234" cy="1614877"/>
          </a:xfrm>
        </p:grpSpPr>
        <p:sp>
          <p:nvSpPr>
            <p:cNvPr id="167" name="Freeform 110">
              <a:extLst>
                <a:ext uri="{FF2B5EF4-FFF2-40B4-BE49-F238E27FC236}">
                  <a16:creationId xmlns:a16="http://schemas.microsoft.com/office/drawing/2014/main" id="{F7214347-C109-49D0-BF23-828F4019545A}"/>
                </a:ext>
              </a:extLst>
            </p:cNvPr>
            <p:cNvSpPr>
              <a:spLocks/>
            </p:cNvSpPr>
            <p:nvPr/>
          </p:nvSpPr>
          <p:spPr bwMode="auto">
            <a:xfrm>
              <a:off x="2349941" y="837515"/>
              <a:ext cx="167368" cy="454609"/>
            </a:xfrm>
            <a:custGeom>
              <a:avLst/>
              <a:gdLst>
                <a:gd name="T0" fmla="*/ 18 w 43"/>
                <a:gd name="T1" fmla="*/ 0 h 117"/>
                <a:gd name="T2" fmla="*/ 14 w 43"/>
                <a:gd name="T3" fmla="*/ 107 h 117"/>
                <a:gd name="T4" fmla="*/ 31 w 43"/>
                <a:gd name="T5" fmla="*/ 111 h 117"/>
                <a:gd name="T6" fmla="*/ 43 w 43"/>
                <a:gd name="T7" fmla="*/ 64 h 117"/>
                <a:gd name="T8" fmla="*/ 40 w 43"/>
                <a:gd name="T9" fmla="*/ 35 h 117"/>
                <a:gd name="T10" fmla="*/ 18 w 43"/>
                <a:gd name="T11" fmla="*/ 0 h 117"/>
              </a:gdLst>
              <a:ahLst/>
              <a:cxnLst>
                <a:cxn ang="0">
                  <a:pos x="T0" y="T1"/>
                </a:cxn>
                <a:cxn ang="0">
                  <a:pos x="T2" y="T3"/>
                </a:cxn>
                <a:cxn ang="0">
                  <a:pos x="T4" y="T5"/>
                </a:cxn>
                <a:cxn ang="0">
                  <a:pos x="T6" y="T7"/>
                </a:cxn>
                <a:cxn ang="0">
                  <a:pos x="T8" y="T9"/>
                </a:cxn>
                <a:cxn ang="0">
                  <a:pos x="T10" y="T11"/>
                </a:cxn>
              </a:cxnLst>
              <a:rect l="0" t="0" r="r" b="b"/>
              <a:pathLst>
                <a:path w="43" h="117">
                  <a:moveTo>
                    <a:pt x="18" y="0"/>
                  </a:moveTo>
                  <a:cubicBezTo>
                    <a:pt x="0" y="11"/>
                    <a:pt x="9" y="85"/>
                    <a:pt x="14" y="107"/>
                  </a:cubicBezTo>
                  <a:cubicBezTo>
                    <a:pt x="15" y="112"/>
                    <a:pt x="29" y="117"/>
                    <a:pt x="31" y="111"/>
                  </a:cubicBezTo>
                  <a:cubicBezTo>
                    <a:pt x="43" y="64"/>
                    <a:pt x="43" y="64"/>
                    <a:pt x="43" y="64"/>
                  </a:cubicBezTo>
                  <a:cubicBezTo>
                    <a:pt x="43" y="55"/>
                    <a:pt x="41" y="45"/>
                    <a:pt x="40" y="35"/>
                  </a:cubicBezTo>
                  <a:cubicBezTo>
                    <a:pt x="36" y="13"/>
                    <a:pt x="34" y="2"/>
                    <a:pt x="18" y="0"/>
                  </a:cubicBez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111">
              <a:extLst>
                <a:ext uri="{FF2B5EF4-FFF2-40B4-BE49-F238E27FC236}">
                  <a16:creationId xmlns:a16="http://schemas.microsoft.com/office/drawing/2014/main" id="{2F9239BE-2996-4FD1-954B-ECFA98C35B0E}"/>
                </a:ext>
              </a:extLst>
            </p:cNvPr>
            <p:cNvSpPr>
              <a:spLocks/>
            </p:cNvSpPr>
            <p:nvPr/>
          </p:nvSpPr>
          <p:spPr bwMode="auto">
            <a:xfrm>
              <a:off x="2349941" y="903105"/>
              <a:ext cx="135704" cy="377710"/>
            </a:xfrm>
            <a:custGeom>
              <a:avLst/>
              <a:gdLst>
                <a:gd name="T0" fmla="*/ 17 w 35"/>
                <a:gd name="T1" fmla="*/ 0 h 97"/>
                <a:gd name="T2" fmla="*/ 14 w 35"/>
                <a:gd name="T3" fmla="*/ 90 h 97"/>
                <a:gd name="T4" fmla="*/ 26 w 35"/>
                <a:gd name="T5" fmla="*/ 97 h 97"/>
                <a:gd name="T6" fmla="*/ 35 w 35"/>
                <a:gd name="T7" fmla="*/ 49 h 97"/>
                <a:gd name="T8" fmla="*/ 34 w 35"/>
                <a:gd name="T9" fmla="*/ 24 h 97"/>
                <a:gd name="T10" fmla="*/ 17 w 35"/>
                <a:gd name="T11" fmla="*/ 0 h 97"/>
              </a:gdLst>
              <a:ahLst/>
              <a:cxnLst>
                <a:cxn ang="0">
                  <a:pos x="T0" y="T1"/>
                </a:cxn>
                <a:cxn ang="0">
                  <a:pos x="T2" y="T3"/>
                </a:cxn>
                <a:cxn ang="0">
                  <a:pos x="T4" y="T5"/>
                </a:cxn>
                <a:cxn ang="0">
                  <a:pos x="T6" y="T7"/>
                </a:cxn>
                <a:cxn ang="0">
                  <a:pos x="T8" y="T9"/>
                </a:cxn>
                <a:cxn ang="0">
                  <a:pos x="T10" y="T11"/>
                </a:cxn>
              </a:cxnLst>
              <a:rect l="0" t="0" r="r" b="b"/>
              <a:pathLst>
                <a:path w="35" h="97">
                  <a:moveTo>
                    <a:pt x="17" y="0"/>
                  </a:moveTo>
                  <a:cubicBezTo>
                    <a:pt x="0" y="11"/>
                    <a:pt x="9" y="68"/>
                    <a:pt x="14" y="90"/>
                  </a:cubicBezTo>
                  <a:cubicBezTo>
                    <a:pt x="14" y="93"/>
                    <a:pt x="21" y="97"/>
                    <a:pt x="26" y="97"/>
                  </a:cubicBezTo>
                  <a:cubicBezTo>
                    <a:pt x="29" y="75"/>
                    <a:pt x="34" y="60"/>
                    <a:pt x="35" y="49"/>
                  </a:cubicBezTo>
                  <a:cubicBezTo>
                    <a:pt x="35" y="41"/>
                    <a:pt x="35" y="34"/>
                    <a:pt x="34" y="24"/>
                  </a:cubicBezTo>
                  <a:cubicBezTo>
                    <a:pt x="32" y="4"/>
                    <a:pt x="25" y="2"/>
                    <a:pt x="17" y="0"/>
                  </a:cubicBezTo>
                  <a:close/>
                </a:path>
              </a:pathLst>
            </a:custGeom>
            <a:solidFill>
              <a:srgbClr val="32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112">
              <a:extLst>
                <a:ext uri="{FF2B5EF4-FFF2-40B4-BE49-F238E27FC236}">
                  <a16:creationId xmlns:a16="http://schemas.microsoft.com/office/drawing/2014/main" id="{116DB18B-31B0-40D1-8D37-E0C418C3338B}"/>
                </a:ext>
              </a:extLst>
            </p:cNvPr>
            <p:cNvSpPr>
              <a:spLocks/>
            </p:cNvSpPr>
            <p:nvPr/>
          </p:nvSpPr>
          <p:spPr bwMode="auto">
            <a:xfrm>
              <a:off x="2415530" y="1298909"/>
              <a:ext cx="58805" cy="140227"/>
            </a:xfrm>
            <a:custGeom>
              <a:avLst/>
              <a:gdLst>
                <a:gd name="T0" fmla="*/ 9 w 15"/>
                <a:gd name="T1" fmla="*/ 0 h 36"/>
                <a:gd name="T2" fmla="*/ 7 w 15"/>
                <a:gd name="T3" fmla="*/ 36 h 36"/>
                <a:gd name="T4" fmla="*/ 1 w 15"/>
                <a:gd name="T5" fmla="*/ 36 h 36"/>
                <a:gd name="T6" fmla="*/ 1 w 15"/>
                <a:gd name="T7" fmla="*/ 11 h 36"/>
                <a:gd name="T8" fmla="*/ 0 w 15"/>
                <a:gd name="T9" fmla="*/ 1 h 36"/>
                <a:gd name="T10" fmla="*/ 9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9" y="0"/>
                  </a:moveTo>
                  <a:cubicBezTo>
                    <a:pt x="15" y="16"/>
                    <a:pt x="11" y="20"/>
                    <a:pt x="7" y="36"/>
                  </a:cubicBezTo>
                  <a:cubicBezTo>
                    <a:pt x="1" y="36"/>
                    <a:pt x="1" y="36"/>
                    <a:pt x="1" y="36"/>
                  </a:cubicBezTo>
                  <a:cubicBezTo>
                    <a:pt x="1" y="11"/>
                    <a:pt x="1" y="11"/>
                    <a:pt x="1" y="11"/>
                  </a:cubicBezTo>
                  <a:cubicBezTo>
                    <a:pt x="0" y="1"/>
                    <a:pt x="0" y="1"/>
                    <a:pt x="0" y="1"/>
                  </a:cubicBezTo>
                  <a:lnTo>
                    <a:pt x="9" y="0"/>
                  </a:lnTo>
                  <a:close/>
                </a:path>
              </a:pathLst>
            </a:custGeom>
            <a:solidFill>
              <a:srgbClr val="CAC0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Freeform 113">
              <a:extLst>
                <a:ext uri="{FF2B5EF4-FFF2-40B4-BE49-F238E27FC236}">
                  <a16:creationId xmlns:a16="http://schemas.microsoft.com/office/drawing/2014/main" id="{B51655E0-02B5-49B2-A6F5-0D4DFBFBA56B}"/>
                </a:ext>
              </a:extLst>
            </p:cNvPr>
            <p:cNvSpPr>
              <a:spLocks/>
            </p:cNvSpPr>
            <p:nvPr/>
          </p:nvSpPr>
          <p:spPr bwMode="auto">
            <a:xfrm>
              <a:off x="2365772" y="2006830"/>
              <a:ext cx="144751" cy="147013"/>
            </a:xfrm>
            <a:custGeom>
              <a:avLst/>
              <a:gdLst>
                <a:gd name="T0" fmla="*/ 9 w 37"/>
                <a:gd name="T1" fmla="*/ 21 h 38"/>
                <a:gd name="T2" fmla="*/ 15 w 37"/>
                <a:gd name="T3" fmla="*/ 25 h 38"/>
                <a:gd name="T4" fmla="*/ 15 w 37"/>
                <a:gd name="T5" fmla="*/ 29 h 38"/>
                <a:gd name="T6" fmla="*/ 27 w 37"/>
                <a:gd name="T7" fmla="*/ 37 h 38"/>
                <a:gd name="T8" fmla="*/ 36 w 37"/>
                <a:gd name="T9" fmla="*/ 28 h 38"/>
                <a:gd name="T10" fmla="*/ 35 w 37"/>
                <a:gd name="T11" fmla="*/ 13 h 38"/>
                <a:gd name="T12" fmla="*/ 21 w 37"/>
                <a:gd name="T13" fmla="*/ 7 h 38"/>
                <a:gd name="T14" fmla="*/ 6 w 37"/>
                <a:gd name="T15" fmla="*/ 1 h 38"/>
                <a:gd name="T16" fmla="*/ 0 w 37"/>
                <a:gd name="T17" fmla="*/ 5 h 38"/>
                <a:gd name="T18" fmla="*/ 9 w 37"/>
                <a:gd name="T1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8">
                  <a:moveTo>
                    <a:pt x="9" y="21"/>
                  </a:moveTo>
                  <a:cubicBezTo>
                    <a:pt x="10" y="23"/>
                    <a:pt x="12" y="23"/>
                    <a:pt x="15" y="25"/>
                  </a:cubicBezTo>
                  <a:cubicBezTo>
                    <a:pt x="15" y="29"/>
                    <a:pt x="15" y="29"/>
                    <a:pt x="15" y="29"/>
                  </a:cubicBezTo>
                  <a:cubicBezTo>
                    <a:pt x="19" y="35"/>
                    <a:pt x="23" y="38"/>
                    <a:pt x="27" y="37"/>
                  </a:cubicBezTo>
                  <a:cubicBezTo>
                    <a:pt x="34" y="35"/>
                    <a:pt x="36" y="33"/>
                    <a:pt x="36" y="28"/>
                  </a:cubicBezTo>
                  <a:cubicBezTo>
                    <a:pt x="36" y="21"/>
                    <a:pt x="37" y="19"/>
                    <a:pt x="35" y="13"/>
                  </a:cubicBezTo>
                  <a:cubicBezTo>
                    <a:pt x="28" y="9"/>
                    <a:pt x="25" y="8"/>
                    <a:pt x="21" y="7"/>
                  </a:cubicBezTo>
                  <a:cubicBezTo>
                    <a:pt x="17" y="5"/>
                    <a:pt x="11" y="2"/>
                    <a:pt x="6" y="1"/>
                  </a:cubicBezTo>
                  <a:cubicBezTo>
                    <a:pt x="2" y="0"/>
                    <a:pt x="1" y="3"/>
                    <a:pt x="0" y="5"/>
                  </a:cubicBezTo>
                  <a:cubicBezTo>
                    <a:pt x="0" y="10"/>
                    <a:pt x="4" y="17"/>
                    <a:pt x="9" y="21"/>
                  </a:cubicBez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114">
              <a:extLst>
                <a:ext uri="{FF2B5EF4-FFF2-40B4-BE49-F238E27FC236}">
                  <a16:creationId xmlns:a16="http://schemas.microsoft.com/office/drawing/2014/main" id="{DB3F6BF1-772B-4DE7-A9B6-BCFE44E252D4}"/>
                </a:ext>
              </a:extLst>
            </p:cNvPr>
            <p:cNvSpPr>
              <a:spLocks/>
            </p:cNvSpPr>
            <p:nvPr/>
          </p:nvSpPr>
          <p:spPr bwMode="auto">
            <a:xfrm>
              <a:off x="2365772" y="2009093"/>
              <a:ext cx="140227" cy="144751"/>
            </a:xfrm>
            <a:custGeom>
              <a:avLst/>
              <a:gdLst>
                <a:gd name="T0" fmla="*/ 9 w 36"/>
                <a:gd name="T1" fmla="*/ 20 h 37"/>
                <a:gd name="T2" fmla="*/ 15 w 36"/>
                <a:gd name="T3" fmla="*/ 24 h 37"/>
                <a:gd name="T4" fmla="*/ 15 w 36"/>
                <a:gd name="T5" fmla="*/ 28 h 37"/>
                <a:gd name="T6" fmla="*/ 27 w 36"/>
                <a:gd name="T7" fmla="*/ 36 h 37"/>
                <a:gd name="T8" fmla="*/ 36 w 36"/>
                <a:gd name="T9" fmla="*/ 27 h 37"/>
                <a:gd name="T10" fmla="*/ 36 w 36"/>
                <a:gd name="T11" fmla="*/ 18 h 37"/>
                <a:gd name="T12" fmla="*/ 12 w 36"/>
                <a:gd name="T13" fmla="*/ 14 h 37"/>
                <a:gd name="T14" fmla="*/ 2 w 36"/>
                <a:gd name="T15" fmla="*/ 0 h 37"/>
                <a:gd name="T16" fmla="*/ 0 w 36"/>
                <a:gd name="T17" fmla="*/ 4 h 37"/>
                <a:gd name="T18" fmla="*/ 9 w 36"/>
                <a:gd name="T19"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9" y="20"/>
                  </a:moveTo>
                  <a:cubicBezTo>
                    <a:pt x="10" y="22"/>
                    <a:pt x="12" y="22"/>
                    <a:pt x="15" y="24"/>
                  </a:cubicBezTo>
                  <a:cubicBezTo>
                    <a:pt x="15" y="28"/>
                    <a:pt x="15" y="28"/>
                    <a:pt x="15" y="28"/>
                  </a:cubicBezTo>
                  <a:cubicBezTo>
                    <a:pt x="19" y="34"/>
                    <a:pt x="23" y="37"/>
                    <a:pt x="27" y="36"/>
                  </a:cubicBezTo>
                  <a:cubicBezTo>
                    <a:pt x="34" y="34"/>
                    <a:pt x="36" y="32"/>
                    <a:pt x="36" y="27"/>
                  </a:cubicBezTo>
                  <a:cubicBezTo>
                    <a:pt x="36" y="23"/>
                    <a:pt x="36" y="21"/>
                    <a:pt x="36" y="18"/>
                  </a:cubicBezTo>
                  <a:cubicBezTo>
                    <a:pt x="28" y="23"/>
                    <a:pt x="20" y="22"/>
                    <a:pt x="12" y="14"/>
                  </a:cubicBezTo>
                  <a:cubicBezTo>
                    <a:pt x="10" y="12"/>
                    <a:pt x="3" y="5"/>
                    <a:pt x="2" y="0"/>
                  </a:cubicBezTo>
                  <a:cubicBezTo>
                    <a:pt x="1" y="1"/>
                    <a:pt x="0" y="3"/>
                    <a:pt x="0" y="4"/>
                  </a:cubicBezTo>
                  <a:cubicBezTo>
                    <a:pt x="0" y="9"/>
                    <a:pt x="4" y="16"/>
                    <a:pt x="9"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Freeform 115">
              <a:extLst>
                <a:ext uri="{FF2B5EF4-FFF2-40B4-BE49-F238E27FC236}">
                  <a16:creationId xmlns:a16="http://schemas.microsoft.com/office/drawing/2014/main" id="{267C4B0F-F66A-4408-8CE9-879D0912D298}"/>
                </a:ext>
              </a:extLst>
            </p:cNvPr>
            <p:cNvSpPr>
              <a:spLocks/>
            </p:cNvSpPr>
            <p:nvPr/>
          </p:nvSpPr>
          <p:spPr bwMode="auto">
            <a:xfrm>
              <a:off x="2153169" y="2101823"/>
              <a:ext cx="201295" cy="122134"/>
            </a:xfrm>
            <a:custGeom>
              <a:avLst/>
              <a:gdLst>
                <a:gd name="T0" fmla="*/ 44 w 52"/>
                <a:gd name="T1" fmla="*/ 10 h 31"/>
                <a:gd name="T2" fmla="*/ 31 w 52"/>
                <a:gd name="T3" fmla="*/ 3 h 31"/>
                <a:gd name="T4" fmla="*/ 7 w 52"/>
                <a:gd name="T5" fmla="*/ 1 h 31"/>
                <a:gd name="T6" fmla="*/ 4 w 52"/>
                <a:gd name="T7" fmla="*/ 1 h 31"/>
                <a:gd name="T8" fmla="*/ 3 w 52"/>
                <a:gd name="T9" fmla="*/ 9 h 31"/>
                <a:gd name="T10" fmla="*/ 12 w 52"/>
                <a:gd name="T11" fmla="*/ 17 h 31"/>
                <a:gd name="T12" fmla="*/ 23 w 52"/>
                <a:gd name="T13" fmla="*/ 23 h 31"/>
                <a:gd name="T14" fmla="*/ 31 w 52"/>
                <a:gd name="T15" fmla="*/ 25 h 31"/>
                <a:gd name="T16" fmla="*/ 31 w 52"/>
                <a:gd name="T17" fmla="*/ 28 h 31"/>
                <a:gd name="T18" fmla="*/ 37 w 52"/>
                <a:gd name="T19" fmla="*/ 31 h 31"/>
                <a:gd name="T20" fmla="*/ 50 w 52"/>
                <a:gd name="T21" fmla="*/ 25 h 31"/>
                <a:gd name="T22" fmla="*/ 49 w 52"/>
                <a:gd name="T23" fmla="*/ 11 h 31"/>
                <a:gd name="T24" fmla="*/ 44 w 52"/>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31">
                  <a:moveTo>
                    <a:pt x="44" y="10"/>
                  </a:moveTo>
                  <a:cubicBezTo>
                    <a:pt x="42" y="9"/>
                    <a:pt x="38" y="2"/>
                    <a:pt x="31" y="3"/>
                  </a:cubicBezTo>
                  <a:cubicBezTo>
                    <a:pt x="23" y="5"/>
                    <a:pt x="14" y="1"/>
                    <a:pt x="7" y="1"/>
                  </a:cubicBezTo>
                  <a:cubicBezTo>
                    <a:pt x="6" y="1"/>
                    <a:pt x="4" y="0"/>
                    <a:pt x="4" y="1"/>
                  </a:cubicBezTo>
                  <a:cubicBezTo>
                    <a:pt x="0" y="3"/>
                    <a:pt x="0" y="6"/>
                    <a:pt x="3" y="9"/>
                  </a:cubicBezTo>
                  <a:cubicBezTo>
                    <a:pt x="5" y="12"/>
                    <a:pt x="9" y="15"/>
                    <a:pt x="12" y="17"/>
                  </a:cubicBezTo>
                  <a:cubicBezTo>
                    <a:pt x="16" y="19"/>
                    <a:pt x="18" y="21"/>
                    <a:pt x="23" y="23"/>
                  </a:cubicBezTo>
                  <a:cubicBezTo>
                    <a:pt x="26" y="24"/>
                    <a:pt x="28" y="24"/>
                    <a:pt x="31" y="25"/>
                  </a:cubicBezTo>
                  <a:cubicBezTo>
                    <a:pt x="31" y="28"/>
                    <a:pt x="31" y="28"/>
                    <a:pt x="31" y="28"/>
                  </a:cubicBezTo>
                  <a:cubicBezTo>
                    <a:pt x="33" y="30"/>
                    <a:pt x="36" y="31"/>
                    <a:pt x="37" y="31"/>
                  </a:cubicBezTo>
                  <a:cubicBezTo>
                    <a:pt x="42" y="31"/>
                    <a:pt x="46" y="29"/>
                    <a:pt x="50" y="25"/>
                  </a:cubicBezTo>
                  <a:cubicBezTo>
                    <a:pt x="50" y="21"/>
                    <a:pt x="52" y="17"/>
                    <a:pt x="49" y="11"/>
                  </a:cubicBezTo>
                  <a:lnTo>
                    <a:pt x="44" y="10"/>
                  </a:ln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3" name="Freeform 116">
              <a:extLst>
                <a:ext uri="{FF2B5EF4-FFF2-40B4-BE49-F238E27FC236}">
                  <a16:creationId xmlns:a16="http://schemas.microsoft.com/office/drawing/2014/main" id="{8ACBF426-DDD0-4A72-9792-785080E29254}"/>
                </a:ext>
              </a:extLst>
            </p:cNvPr>
            <p:cNvSpPr>
              <a:spLocks/>
            </p:cNvSpPr>
            <p:nvPr/>
          </p:nvSpPr>
          <p:spPr bwMode="auto">
            <a:xfrm>
              <a:off x="2153169" y="2115394"/>
              <a:ext cx="196771" cy="108563"/>
            </a:xfrm>
            <a:custGeom>
              <a:avLst/>
              <a:gdLst>
                <a:gd name="T0" fmla="*/ 2 w 51"/>
                <a:gd name="T1" fmla="*/ 0 h 28"/>
                <a:gd name="T2" fmla="*/ 3 w 51"/>
                <a:gd name="T3" fmla="*/ 6 h 28"/>
                <a:gd name="T4" fmla="*/ 12 w 51"/>
                <a:gd name="T5" fmla="*/ 14 h 28"/>
                <a:gd name="T6" fmla="*/ 23 w 51"/>
                <a:gd name="T7" fmla="*/ 20 h 28"/>
                <a:gd name="T8" fmla="*/ 31 w 51"/>
                <a:gd name="T9" fmla="*/ 22 h 28"/>
                <a:gd name="T10" fmla="*/ 31 w 51"/>
                <a:gd name="T11" fmla="*/ 25 h 28"/>
                <a:gd name="T12" fmla="*/ 37 w 51"/>
                <a:gd name="T13" fmla="*/ 28 h 28"/>
                <a:gd name="T14" fmla="*/ 50 w 51"/>
                <a:gd name="T15" fmla="*/ 22 h 28"/>
                <a:gd name="T16" fmla="*/ 50 w 51"/>
                <a:gd name="T17" fmla="*/ 12 h 28"/>
                <a:gd name="T18" fmla="*/ 33 w 51"/>
                <a:gd name="T19" fmla="*/ 14 h 28"/>
                <a:gd name="T20" fmla="*/ 10 w 51"/>
                <a:gd name="T21" fmla="*/ 6 h 28"/>
                <a:gd name="T22" fmla="*/ 2 w 51"/>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28">
                  <a:moveTo>
                    <a:pt x="2" y="0"/>
                  </a:moveTo>
                  <a:cubicBezTo>
                    <a:pt x="0" y="2"/>
                    <a:pt x="1" y="4"/>
                    <a:pt x="3" y="6"/>
                  </a:cubicBezTo>
                  <a:cubicBezTo>
                    <a:pt x="5" y="9"/>
                    <a:pt x="9" y="12"/>
                    <a:pt x="12" y="14"/>
                  </a:cubicBezTo>
                  <a:cubicBezTo>
                    <a:pt x="16" y="16"/>
                    <a:pt x="18" y="18"/>
                    <a:pt x="23" y="20"/>
                  </a:cubicBezTo>
                  <a:cubicBezTo>
                    <a:pt x="26" y="21"/>
                    <a:pt x="28" y="21"/>
                    <a:pt x="31" y="22"/>
                  </a:cubicBezTo>
                  <a:cubicBezTo>
                    <a:pt x="31" y="25"/>
                    <a:pt x="31" y="25"/>
                    <a:pt x="31" y="25"/>
                  </a:cubicBezTo>
                  <a:cubicBezTo>
                    <a:pt x="33" y="27"/>
                    <a:pt x="36" y="28"/>
                    <a:pt x="37" y="28"/>
                  </a:cubicBezTo>
                  <a:cubicBezTo>
                    <a:pt x="42" y="28"/>
                    <a:pt x="46" y="26"/>
                    <a:pt x="50" y="22"/>
                  </a:cubicBezTo>
                  <a:cubicBezTo>
                    <a:pt x="50" y="19"/>
                    <a:pt x="51" y="16"/>
                    <a:pt x="50" y="12"/>
                  </a:cubicBezTo>
                  <a:cubicBezTo>
                    <a:pt x="42" y="18"/>
                    <a:pt x="36" y="14"/>
                    <a:pt x="33" y="14"/>
                  </a:cubicBezTo>
                  <a:cubicBezTo>
                    <a:pt x="28" y="13"/>
                    <a:pt x="21" y="14"/>
                    <a:pt x="10" y="6"/>
                  </a:cubicBezTo>
                  <a:cubicBezTo>
                    <a:pt x="7" y="4"/>
                    <a:pt x="4" y="2"/>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4" name="Freeform 117">
              <a:extLst>
                <a:ext uri="{FF2B5EF4-FFF2-40B4-BE49-F238E27FC236}">
                  <a16:creationId xmlns:a16="http://schemas.microsoft.com/office/drawing/2014/main" id="{92D2A743-11F5-444B-9ECD-A4FF957B68C2}"/>
                </a:ext>
              </a:extLst>
            </p:cNvPr>
            <p:cNvSpPr>
              <a:spLocks/>
            </p:cNvSpPr>
            <p:nvPr/>
          </p:nvSpPr>
          <p:spPr bwMode="auto">
            <a:xfrm>
              <a:off x="2164479" y="2101823"/>
              <a:ext cx="90469" cy="47497"/>
            </a:xfrm>
            <a:custGeom>
              <a:avLst/>
              <a:gdLst>
                <a:gd name="T0" fmla="*/ 23 w 23"/>
                <a:gd name="T1" fmla="*/ 12 h 12"/>
                <a:gd name="T2" fmla="*/ 22 w 23"/>
                <a:gd name="T3" fmla="*/ 5 h 12"/>
                <a:gd name="T4" fmla="*/ 8 w 23"/>
                <a:gd name="T5" fmla="*/ 2 h 12"/>
                <a:gd name="T6" fmla="*/ 2 w 23"/>
                <a:gd name="T7" fmla="*/ 3 h 12"/>
                <a:gd name="T8" fmla="*/ 23 w 23"/>
                <a:gd name="T9" fmla="*/ 12 h 12"/>
              </a:gdLst>
              <a:ahLst/>
              <a:cxnLst>
                <a:cxn ang="0">
                  <a:pos x="T0" y="T1"/>
                </a:cxn>
                <a:cxn ang="0">
                  <a:pos x="T2" y="T3"/>
                </a:cxn>
                <a:cxn ang="0">
                  <a:pos x="T4" y="T5"/>
                </a:cxn>
                <a:cxn ang="0">
                  <a:pos x="T6" y="T7"/>
                </a:cxn>
                <a:cxn ang="0">
                  <a:pos x="T8" y="T9"/>
                </a:cxn>
              </a:cxnLst>
              <a:rect l="0" t="0" r="r" b="b"/>
              <a:pathLst>
                <a:path w="23" h="12">
                  <a:moveTo>
                    <a:pt x="23" y="12"/>
                  </a:moveTo>
                  <a:cubicBezTo>
                    <a:pt x="21" y="8"/>
                    <a:pt x="21" y="6"/>
                    <a:pt x="22" y="5"/>
                  </a:cubicBezTo>
                  <a:cubicBezTo>
                    <a:pt x="8" y="2"/>
                    <a:pt x="8" y="2"/>
                    <a:pt x="8" y="2"/>
                  </a:cubicBezTo>
                  <a:cubicBezTo>
                    <a:pt x="1" y="0"/>
                    <a:pt x="0" y="2"/>
                    <a:pt x="2" y="3"/>
                  </a:cubicBezTo>
                  <a:cubicBezTo>
                    <a:pt x="8" y="9"/>
                    <a:pt x="16" y="10"/>
                    <a:pt x="23" y="12"/>
                  </a:cubicBezTo>
                  <a:close/>
                </a:path>
              </a:pathLst>
            </a:custGeom>
            <a:solidFill>
              <a:srgbClr val="202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118">
              <a:extLst>
                <a:ext uri="{FF2B5EF4-FFF2-40B4-BE49-F238E27FC236}">
                  <a16:creationId xmlns:a16="http://schemas.microsoft.com/office/drawing/2014/main" id="{B06779A1-A897-4B1E-8B7D-A607A9EF3AC1}"/>
                </a:ext>
              </a:extLst>
            </p:cNvPr>
            <p:cNvSpPr>
              <a:spLocks/>
            </p:cNvSpPr>
            <p:nvPr/>
          </p:nvSpPr>
          <p:spPr bwMode="auto">
            <a:xfrm>
              <a:off x="2316014" y="1326050"/>
              <a:ext cx="194509" cy="768989"/>
            </a:xfrm>
            <a:custGeom>
              <a:avLst/>
              <a:gdLst>
                <a:gd name="T0" fmla="*/ 0 w 50"/>
                <a:gd name="T1" fmla="*/ 20 h 198"/>
                <a:gd name="T2" fmla="*/ 12 w 50"/>
                <a:gd name="T3" fmla="*/ 112 h 198"/>
                <a:gd name="T4" fmla="*/ 28 w 50"/>
                <a:gd name="T5" fmla="*/ 187 h 198"/>
                <a:gd name="T6" fmla="*/ 35 w 50"/>
                <a:gd name="T7" fmla="*/ 195 h 198"/>
                <a:gd name="T8" fmla="*/ 50 w 50"/>
                <a:gd name="T9" fmla="*/ 194 h 198"/>
                <a:gd name="T10" fmla="*/ 49 w 50"/>
                <a:gd name="T11" fmla="*/ 135 h 198"/>
                <a:gd name="T12" fmla="*/ 39 w 50"/>
                <a:gd name="T13" fmla="*/ 101 h 198"/>
                <a:gd name="T14" fmla="*/ 39 w 50"/>
                <a:gd name="T15" fmla="*/ 36 h 198"/>
                <a:gd name="T16" fmla="*/ 35 w 50"/>
                <a:gd name="T17" fmla="*/ 0 h 198"/>
                <a:gd name="T18" fmla="*/ 0 w 50"/>
                <a:gd name="T19" fmla="*/ 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98">
                  <a:moveTo>
                    <a:pt x="0" y="20"/>
                  </a:moveTo>
                  <a:cubicBezTo>
                    <a:pt x="2" y="37"/>
                    <a:pt x="6" y="98"/>
                    <a:pt x="12" y="112"/>
                  </a:cubicBezTo>
                  <a:cubicBezTo>
                    <a:pt x="20" y="133"/>
                    <a:pt x="23" y="164"/>
                    <a:pt x="28" y="187"/>
                  </a:cubicBezTo>
                  <a:cubicBezTo>
                    <a:pt x="28" y="190"/>
                    <a:pt x="31" y="193"/>
                    <a:pt x="35" y="195"/>
                  </a:cubicBezTo>
                  <a:cubicBezTo>
                    <a:pt x="40" y="198"/>
                    <a:pt x="48" y="198"/>
                    <a:pt x="50" y="194"/>
                  </a:cubicBezTo>
                  <a:cubicBezTo>
                    <a:pt x="49" y="173"/>
                    <a:pt x="49" y="147"/>
                    <a:pt x="49" y="135"/>
                  </a:cubicBezTo>
                  <a:cubicBezTo>
                    <a:pt x="48" y="122"/>
                    <a:pt x="45" y="109"/>
                    <a:pt x="39" y="101"/>
                  </a:cubicBezTo>
                  <a:cubicBezTo>
                    <a:pt x="39" y="92"/>
                    <a:pt x="39" y="53"/>
                    <a:pt x="39" y="36"/>
                  </a:cubicBezTo>
                  <a:cubicBezTo>
                    <a:pt x="39" y="20"/>
                    <a:pt x="39" y="10"/>
                    <a:pt x="35" y="0"/>
                  </a:cubicBezTo>
                  <a:lnTo>
                    <a:pt x="0" y="20"/>
                  </a:lnTo>
                  <a:close/>
                </a:path>
              </a:pathLst>
            </a:custGeom>
            <a:solidFill>
              <a:srgbClr val="32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119">
              <a:extLst>
                <a:ext uri="{FF2B5EF4-FFF2-40B4-BE49-F238E27FC236}">
                  <a16:creationId xmlns:a16="http://schemas.microsoft.com/office/drawing/2014/main" id="{6CD4D8D5-B784-4887-9FE5-9B7A57D7E01D}"/>
                </a:ext>
              </a:extLst>
            </p:cNvPr>
            <p:cNvSpPr>
              <a:spLocks/>
            </p:cNvSpPr>
            <p:nvPr/>
          </p:nvSpPr>
          <p:spPr bwMode="auto">
            <a:xfrm>
              <a:off x="2316014" y="1350928"/>
              <a:ext cx="147013" cy="737325"/>
            </a:xfrm>
            <a:custGeom>
              <a:avLst/>
              <a:gdLst>
                <a:gd name="T0" fmla="*/ 0 w 38"/>
                <a:gd name="T1" fmla="*/ 21 h 190"/>
                <a:gd name="T2" fmla="*/ 12 w 38"/>
                <a:gd name="T3" fmla="*/ 106 h 190"/>
                <a:gd name="T4" fmla="*/ 28 w 38"/>
                <a:gd name="T5" fmla="*/ 181 h 190"/>
                <a:gd name="T6" fmla="*/ 35 w 38"/>
                <a:gd name="T7" fmla="*/ 189 h 190"/>
                <a:gd name="T8" fmla="*/ 38 w 38"/>
                <a:gd name="T9" fmla="*/ 190 h 190"/>
                <a:gd name="T10" fmla="*/ 29 w 38"/>
                <a:gd name="T11" fmla="*/ 115 h 190"/>
                <a:gd name="T12" fmla="*/ 23 w 38"/>
                <a:gd name="T13" fmla="*/ 100 h 190"/>
                <a:gd name="T14" fmla="*/ 29 w 38"/>
                <a:gd name="T15" fmla="*/ 10 h 190"/>
                <a:gd name="T16" fmla="*/ 38 w 38"/>
                <a:gd name="T17" fmla="*/ 14 h 190"/>
                <a:gd name="T18" fmla="*/ 35 w 38"/>
                <a:gd name="T19" fmla="*/ 0 h 190"/>
                <a:gd name="T20" fmla="*/ 0 w 38"/>
                <a:gd name="T21" fmla="*/ 2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0">
                  <a:moveTo>
                    <a:pt x="0" y="21"/>
                  </a:moveTo>
                  <a:cubicBezTo>
                    <a:pt x="2" y="37"/>
                    <a:pt x="9" y="91"/>
                    <a:pt x="12" y="106"/>
                  </a:cubicBezTo>
                  <a:cubicBezTo>
                    <a:pt x="16" y="130"/>
                    <a:pt x="23" y="158"/>
                    <a:pt x="28" y="181"/>
                  </a:cubicBezTo>
                  <a:cubicBezTo>
                    <a:pt x="28" y="184"/>
                    <a:pt x="31" y="187"/>
                    <a:pt x="35" y="189"/>
                  </a:cubicBezTo>
                  <a:cubicBezTo>
                    <a:pt x="36" y="190"/>
                    <a:pt x="37" y="190"/>
                    <a:pt x="38" y="190"/>
                  </a:cubicBezTo>
                  <a:cubicBezTo>
                    <a:pt x="36" y="174"/>
                    <a:pt x="34" y="134"/>
                    <a:pt x="29" y="115"/>
                  </a:cubicBezTo>
                  <a:cubicBezTo>
                    <a:pt x="27" y="107"/>
                    <a:pt x="28" y="105"/>
                    <a:pt x="23" y="100"/>
                  </a:cubicBezTo>
                  <a:cubicBezTo>
                    <a:pt x="22" y="70"/>
                    <a:pt x="22" y="39"/>
                    <a:pt x="29" y="10"/>
                  </a:cubicBezTo>
                  <a:cubicBezTo>
                    <a:pt x="38" y="14"/>
                    <a:pt x="38" y="14"/>
                    <a:pt x="38" y="14"/>
                  </a:cubicBezTo>
                  <a:cubicBezTo>
                    <a:pt x="38" y="9"/>
                    <a:pt x="37" y="5"/>
                    <a:pt x="35" y="0"/>
                  </a:cubicBezTo>
                  <a:lnTo>
                    <a:pt x="0" y="21"/>
                  </a:lnTo>
                  <a:close/>
                </a:path>
              </a:pathLst>
            </a:custGeom>
            <a:solidFill>
              <a:srgbClr val="2B31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7" name="Freeform 120">
              <a:extLst>
                <a:ext uri="{FF2B5EF4-FFF2-40B4-BE49-F238E27FC236}">
                  <a16:creationId xmlns:a16="http://schemas.microsoft.com/office/drawing/2014/main" id="{773EFA1A-4FA2-46E7-8465-5DF9DE3DC697}"/>
                </a:ext>
              </a:extLst>
            </p:cNvPr>
            <p:cNvSpPr>
              <a:spLocks/>
            </p:cNvSpPr>
            <p:nvPr/>
          </p:nvSpPr>
          <p:spPr bwMode="auto">
            <a:xfrm>
              <a:off x="2180310" y="1307956"/>
              <a:ext cx="205818" cy="877552"/>
            </a:xfrm>
            <a:custGeom>
              <a:avLst/>
              <a:gdLst>
                <a:gd name="T0" fmla="*/ 5 w 53"/>
                <a:gd name="T1" fmla="*/ 26 h 226"/>
                <a:gd name="T2" fmla="*/ 1 w 53"/>
                <a:gd name="T3" fmla="*/ 45 h 226"/>
                <a:gd name="T4" fmla="*/ 13 w 53"/>
                <a:gd name="T5" fmla="*/ 129 h 226"/>
                <a:gd name="T6" fmla="*/ 19 w 53"/>
                <a:gd name="T7" fmla="*/ 213 h 226"/>
                <a:gd name="T8" fmla="*/ 44 w 53"/>
                <a:gd name="T9" fmla="*/ 219 h 226"/>
                <a:gd name="T10" fmla="*/ 47 w 53"/>
                <a:gd name="T11" fmla="*/ 156 h 226"/>
                <a:gd name="T12" fmla="*/ 42 w 53"/>
                <a:gd name="T13" fmla="*/ 132 h 226"/>
                <a:gd name="T14" fmla="*/ 44 w 53"/>
                <a:gd name="T15" fmla="*/ 64 h 226"/>
                <a:gd name="T16" fmla="*/ 45 w 53"/>
                <a:gd name="T17" fmla="*/ 5 h 226"/>
                <a:gd name="T18" fmla="*/ 11 w 53"/>
                <a:gd name="T19" fmla="*/ 0 h 226"/>
                <a:gd name="T20" fmla="*/ 5 w 53"/>
                <a:gd name="T21" fmla="*/ 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26">
                  <a:moveTo>
                    <a:pt x="5" y="26"/>
                  </a:moveTo>
                  <a:cubicBezTo>
                    <a:pt x="3" y="31"/>
                    <a:pt x="1" y="39"/>
                    <a:pt x="1" y="45"/>
                  </a:cubicBezTo>
                  <a:cubicBezTo>
                    <a:pt x="0" y="74"/>
                    <a:pt x="10" y="111"/>
                    <a:pt x="13" y="129"/>
                  </a:cubicBezTo>
                  <a:cubicBezTo>
                    <a:pt x="17" y="153"/>
                    <a:pt x="17" y="188"/>
                    <a:pt x="19" y="213"/>
                  </a:cubicBezTo>
                  <a:cubicBezTo>
                    <a:pt x="20" y="220"/>
                    <a:pt x="38" y="226"/>
                    <a:pt x="44" y="219"/>
                  </a:cubicBezTo>
                  <a:cubicBezTo>
                    <a:pt x="46" y="198"/>
                    <a:pt x="48" y="167"/>
                    <a:pt x="47" y="156"/>
                  </a:cubicBezTo>
                  <a:cubicBezTo>
                    <a:pt x="46" y="146"/>
                    <a:pt x="46" y="140"/>
                    <a:pt x="42" y="132"/>
                  </a:cubicBezTo>
                  <a:cubicBezTo>
                    <a:pt x="43" y="123"/>
                    <a:pt x="43" y="81"/>
                    <a:pt x="44" y="64"/>
                  </a:cubicBezTo>
                  <a:cubicBezTo>
                    <a:pt x="45" y="49"/>
                    <a:pt x="53" y="23"/>
                    <a:pt x="45" y="5"/>
                  </a:cubicBezTo>
                  <a:cubicBezTo>
                    <a:pt x="11" y="0"/>
                    <a:pt x="11" y="0"/>
                    <a:pt x="11" y="0"/>
                  </a:cubicBezTo>
                  <a:lnTo>
                    <a:pt x="5" y="26"/>
                  </a:ln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8" name="Freeform 121">
              <a:extLst>
                <a:ext uri="{FF2B5EF4-FFF2-40B4-BE49-F238E27FC236}">
                  <a16:creationId xmlns:a16="http://schemas.microsoft.com/office/drawing/2014/main" id="{71161A5F-5718-406B-B92B-761EE317FB53}"/>
                </a:ext>
              </a:extLst>
            </p:cNvPr>
            <p:cNvSpPr>
              <a:spLocks/>
            </p:cNvSpPr>
            <p:nvPr/>
          </p:nvSpPr>
          <p:spPr bwMode="auto">
            <a:xfrm>
              <a:off x="2175787" y="1459491"/>
              <a:ext cx="119873" cy="705661"/>
            </a:xfrm>
            <a:custGeom>
              <a:avLst/>
              <a:gdLst>
                <a:gd name="T0" fmla="*/ 6 w 31"/>
                <a:gd name="T1" fmla="*/ 0 h 182"/>
                <a:gd name="T2" fmla="*/ 14 w 31"/>
                <a:gd name="T3" fmla="*/ 90 h 182"/>
                <a:gd name="T4" fmla="*/ 20 w 31"/>
                <a:gd name="T5" fmla="*/ 174 h 182"/>
                <a:gd name="T6" fmla="*/ 31 w 31"/>
                <a:gd name="T7" fmla="*/ 182 h 182"/>
                <a:gd name="T8" fmla="*/ 30 w 31"/>
                <a:gd name="T9" fmla="*/ 115 h 182"/>
                <a:gd name="T10" fmla="*/ 26 w 31"/>
                <a:gd name="T11" fmla="*/ 95 h 182"/>
                <a:gd name="T12" fmla="*/ 22 w 31"/>
                <a:gd name="T13" fmla="*/ 5 h 182"/>
                <a:gd name="T14" fmla="*/ 18 w 31"/>
                <a:gd name="T15" fmla="*/ 6 h 182"/>
                <a:gd name="T16" fmla="*/ 6 w 31"/>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82">
                  <a:moveTo>
                    <a:pt x="6" y="0"/>
                  </a:moveTo>
                  <a:cubicBezTo>
                    <a:pt x="0" y="30"/>
                    <a:pt x="10" y="68"/>
                    <a:pt x="14" y="90"/>
                  </a:cubicBezTo>
                  <a:cubicBezTo>
                    <a:pt x="18" y="114"/>
                    <a:pt x="18" y="149"/>
                    <a:pt x="20" y="174"/>
                  </a:cubicBezTo>
                  <a:cubicBezTo>
                    <a:pt x="20" y="177"/>
                    <a:pt x="25" y="181"/>
                    <a:pt x="31" y="182"/>
                  </a:cubicBezTo>
                  <a:cubicBezTo>
                    <a:pt x="31" y="161"/>
                    <a:pt x="31" y="131"/>
                    <a:pt x="30" y="115"/>
                  </a:cubicBezTo>
                  <a:cubicBezTo>
                    <a:pt x="30" y="97"/>
                    <a:pt x="28" y="103"/>
                    <a:pt x="26" y="95"/>
                  </a:cubicBezTo>
                  <a:cubicBezTo>
                    <a:pt x="25" y="70"/>
                    <a:pt x="23" y="32"/>
                    <a:pt x="22" y="5"/>
                  </a:cubicBezTo>
                  <a:cubicBezTo>
                    <a:pt x="18" y="6"/>
                    <a:pt x="18" y="6"/>
                    <a:pt x="18" y="6"/>
                  </a:cubicBezTo>
                  <a:lnTo>
                    <a:pt x="6" y="0"/>
                  </a:lnTo>
                  <a:close/>
                </a:path>
              </a:pathLst>
            </a:custGeom>
            <a:solidFill>
              <a:srgbClr val="323A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9" name="Freeform 122">
              <a:extLst>
                <a:ext uri="{FF2B5EF4-FFF2-40B4-BE49-F238E27FC236}">
                  <a16:creationId xmlns:a16="http://schemas.microsoft.com/office/drawing/2014/main" id="{CF847701-01CE-4B0A-A608-59B90AFF6312}"/>
                </a:ext>
              </a:extLst>
            </p:cNvPr>
            <p:cNvSpPr>
              <a:spLocks/>
            </p:cNvSpPr>
            <p:nvPr/>
          </p:nvSpPr>
          <p:spPr bwMode="auto">
            <a:xfrm>
              <a:off x="2184833" y="1434613"/>
              <a:ext cx="27141" cy="97255"/>
            </a:xfrm>
            <a:custGeom>
              <a:avLst/>
              <a:gdLst>
                <a:gd name="T0" fmla="*/ 6 w 7"/>
                <a:gd name="T1" fmla="*/ 0 h 25"/>
                <a:gd name="T2" fmla="*/ 7 w 7"/>
                <a:gd name="T3" fmla="*/ 4 h 25"/>
                <a:gd name="T4" fmla="*/ 2 w 7"/>
                <a:gd name="T5" fmla="*/ 25 h 25"/>
                <a:gd name="T6" fmla="*/ 0 w 7"/>
                <a:gd name="T7" fmla="*/ 23 h 25"/>
                <a:gd name="T8" fmla="*/ 5 w 7"/>
                <a:gd name="T9" fmla="*/ 0 h 25"/>
                <a:gd name="T10" fmla="*/ 6 w 7"/>
                <a:gd name="T11" fmla="*/ 0 h 25"/>
              </a:gdLst>
              <a:ahLst/>
              <a:cxnLst>
                <a:cxn ang="0">
                  <a:pos x="T0" y="T1"/>
                </a:cxn>
                <a:cxn ang="0">
                  <a:pos x="T2" y="T3"/>
                </a:cxn>
                <a:cxn ang="0">
                  <a:pos x="T4" y="T5"/>
                </a:cxn>
                <a:cxn ang="0">
                  <a:pos x="T6" y="T7"/>
                </a:cxn>
                <a:cxn ang="0">
                  <a:pos x="T8" y="T9"/>
                </a:cxn>
                <a:cxn ang="0">
                  <a:pos x="T10" y="T11"/>
                </a:cxn>
              </a:cxnLst>
              <a:rect l="0" t="0" r="r" b="b"/>
              <a:pathLst>
                <a:path w="7" h="25">
                  <a:moveTo>
                    <a:pt x="6" y="0"/>
                  </a:moveTo>
                  <a:cubicBezTo>
                    <a:pt x="7" y="4"/>
                    <a:pt x="7" y="4"/>
                    <a:pt x="7" y="4"/>
                  </a:cubicBezTo>
                  <a:cubicBezTo>
                    <a:pt x="6" y="11"/>
                    <a:pt x="4" y="18"/>
                    <a:pt x="2" y="25"/>
                  </a:cubicBezTo>
                  <a:cubicBezTo>
                    <a:pt x="0" y="23"/>
                    <a:pt x="0" y="23"/>
                    <a:pt x="0" y="23"/>
                  </a:cubicBezTo>
                  <a:cubicBezTo>
                    <a:pt x="2" y="15"/>
                    <a:pt x="3" y="9"/>
                    <a:pt x="5" y="0"/>
                  </a:cubicBezTo>
                  <a:lnTo>
                    <a:pt x="6" y="0"/>
                  </a:lnTo>
                  <a:close/>
                </a:path>
              </a:pathLst>
            </a:custGeom>
            <a:solidFill>
              <a:srgbClr val="1423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0" name="Freeform 123">
              <a:extLst>
                <a:ext uri="{FF2B5EF4-FFF2-40B4-BE49-F238E27FC236}">
                  <a16:creationId xmlns:a16="http://schemas.microsoft.com/office/drawing/2014/main" id="{0E177895-0928-4A34-91FB-BB095E67E00C}"/>
                </a:ext>
              </a:extLst>
            </p:cNvPr>
            <p:cNvSpPr>
              <a:spLocks/>
            </p:cNvSpPr>
            <p:nvPr/>
          </p:nvSpPr>
          <p:spPr bwMode="auto">
            <a:xfrm>
              <a:off x="2169002" y="826206"/>
              <a:ext cx="321166" cy="714707"/>
            </a:xfrm>
            <a:custGeom>
              <a:avLst/>
              <a:gdLst>
                <a:gd name="T0" fmla="*/ 67 w 83"/>
                <a:gd name="T1" fmla="*/ 1 h 184"/>
                <a:gd name="T2" fmla="*/ 79 w 83"/>
                <a:gd name="T3" fmla="*/ 46 h 184"/>
                <a:gd name="T4" fmla="*/ 72 w 83"/>
                <a:gd name="T5" fmla="*/ 89 h 184"/>
                <a:gd name="T6" fmla="*/ 80 w 83"/>
                <a:gd name="T7" fmla="*/ 154 h 184"/>
                <a:gd name="T8" fmla="*/ 57 w 83"/>
                <a:gd name="T9" fmla="*/ 170 h 184"/>
                <a:gd name="T10" fmla="*/ 56 w 83"/>
                <a:gd name="T11" fmla="*/ 144 h 184"/>
                <a:gd name="T12" fmla="*/ 53 w 83"/>
                <a:gd name="T13" fmla="*/ 171 h 184"/>
                <a:gd name="T14" fmla="*/ 9 w 83"/>
                <a:gd name="T15" fmla="*/ 177 h 184"/>
                <a:gd name="T16" fmla="*/ 13 w 83"/>
                <a:gd name="T17" fmla="*/ 109 h 184"/>
                <a:gd name="T18" fmla="*/ 2 w 83"/>
                <a:gd name="T19" fmla="*/ 42 h 184"/>
                <a:gd name="T20" fmla="*/ 11 w 83"/>
                <a:gd name="T21" fmla="*/ 28 h 184"/>
                <a:gd name="T22" fmla="*/ 59 w 83"/>
                <a:gd name="T23" fmla="*/ 0 h 184"/>
                <a:gd name="T24" fmla="*/ 67 w 83"/>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84">
                  <a:moveTo>
                    <a:pt x="67" y="1"/>
                  </a:moveTo>
                  <a:cubicBezTo>
                    <a:pt x="83" y="8"/>
                    <a:pt x="82" y="29"/>
                    <a:pt x="79" y="46"/>
                  </a:cubicBezTo>
                  <a:cubicBezTo>
                    <a:pt x="76" y="63"/>
                    <a:pt x="73" y="76"/>
                    <a:pt x="72" y="89"/>
                  </a:cubicBezTo>
                  <a:cubicBezTo>
                    <a:pt x="71" y="104"/>
                    <a:pt x="80" y="118"/>
                    <a:pt x="80" y="154"/>
                  </a:cubicBezTo>
                  <a:cubicBezTo>
                    <a:pt x="78" y="160"/>
                    <a:pt x="62" y="168"/>
                    <a:pt x="57" y="170"/>
                  </a:cubicBezTo>
                  <a:cubicBezTo>
                    <a:pt x="58" y="160"/>
                    <a:pt x="57" y="155"/>
                    <a:pt x="56" y="144"/>
                  </a:cubicBezTo>
                  <a:cubicBezTo>
                    <a:pt x="55" y="158"/>
                    <a:pt x="56" y="162"/>
                    <a:pt x="53" y="171"/>
                  </a:cubicBezTo>
                  <a:cubicBezTo>
                    <a:pt x="43" y="178"/>
                    <a:pt x="21" y="184"/>
                    <a:pt x="9" y="177"/>
                  </a:cubicBezTo>
                  <a:cubicBezTo>
                    <a:pt x="9" y="153"/>
                    <a:pt x="15" y="133"/>
                    <a:pt x="13" y="109"/>
                  </a:cubicBezTo>
                  <a:cubicBezTo>
                    <a:pt x="11" y="83"/>
                    <a:pt x="0" y="55"/>
                    <a:pt x="2" y="42"/>
                  </a:cubicBezTo>
                  <a:cubicBezTo>
                    <a:pt x="4" y="37"/>
                    <a:pt x="7" y="32"/>
                    <a:pt x="11" y="28"/>
                  </a:cubicBezTo>
                  <a:cubicBezTo>
                    <a:pt x="21" y="21"/>
                    <a:pt x="44" y="2"/>
                    <a:pt x="59" y="0"/>
                  </a:cubicBezTo>
                  <a:cubicBezTo>
                    <a:pt x="62" y="0"/>
                    <a:pt x="65" y="0"/>
                    <a:pt x="67" y="1"/>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1" name="Freeform 124">
              <a:extLst>
                <a:ext uri="{FF2B5EF4-FFF2-40B4-BE49-F238E27FC236}">
                  <a16:creationId xmlns:a16="http://schemas.microsoft.com/office/drawing/2014/main" id="{D8CF6663-C5E5-4C38-9696-7C76C0D8B207}"/>
                </a:ext>
              </a:extLst>
            </p:cNvPr>
            <p:cNvSpPr>
              <a:spLocks/>
            </p:cNvSpPr>
            <p:nvPr/>
          </p:nvSpPr>
          <p:spPr bwMode="auto">
            <a:xfrm>
              <a:off x="2141861" y="880488"/>
              <a:ext cx="158321" cy="644594"/>
            </a:xfrm>
            <a:custGeom>
              <a:avLst/>
              <a:gdLst>
                <a:gd name="T0" fmla="*/ 31 w 41"/>
                <a:gd name="T1" fmla="*/ 166 h 166"/>
                <a:gd name="T2" fmla="*/ 16 w 41"/>
                <a:gd name="T3" fmla="*/ 163 h 166"/>
                <a:gd name="T4" fmla="*/ 19 w 41"/>
                <a:gd name="T5" fmla="*/ 91 h 166"/>
                <a:gd name="T6" fmla="*/ 19 w 41"/>
                <a:gd name="T7" fmla="*/ 88 h 166"/>
                <a:gd name="T8" fmla="*/ 8 w 41"/>
                <a:gd name="T9" fmla="*/ 21 h 166"/>
                <a:gd name="T10" fmla="*/ 14 w 41"/>
                <a:gd name="T11" fmla="*/ 13 h 166"/>
                <a:gd name="T12" fmla="*/ 40 w 41"/>
                <a:gd name="T13" fmla="*/ 0 h 166"/>
                <a:gd name="T14" fmla="*/ 39 w 41"/>
                <a:gd name="T15" fmla="*/ 4 h 166"/>
                <a:gd name="T16" fmla="*/ 25 w 41"/>
                <a:gd name="T17" fmla="*/ 14 h 166"/>
                <a:gd name="T18" fmla="*/ 39 w 41"/>
                <a:gd name="T19" fmla="*/ 87 h 166"/>
                <a:gd name="T20" fmla="*/ 31 w 41"/>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66">
                  <a:moveTo>
                    <a:pt x="31" y="166"/>
                  </a:moveTo>
                  <a:cubicBezTo>
                    <a:pt x="26" y="166"/>
                    <a:pt x="21" y="165"/>
                    <a:pt x="16" y="163"/>
                  </a:cubicBezTo>
                  <a:cubicBezTo>
                    <a:pt x="16" y="137"/>
                    <a:pt x="23" y="116"/>
                    <a:pt x="19" y="91"/>
                  </a:cubicBezTo>
                  <a:cubicBezTo>
                    <a:pt x="19" y="90"/>
                    <a:pt x="19" y="89"/>
                    <a:pt x="19" y="88"/>
                  </a:cubicBezTo>
                  <a:cubicBezTo>
                    <a:pt x="19" y="73"/>
                    <a:pt x="0" y="40"/>
                    <a:pt x="8" y="21"/>
                  </a:cubicBezTo>
                  <a:cubicBezTo>
                    <a:pt x="9" y="17"/>
                    <a:pt x="11" y="16"/>
                    <a:pt x="14" y="13"/>
                  </a:cubicBezTo>
                  <a:cubicBezTo>
                    <a:pt x="18" y="10"/>
                    <a:pt x="31" y="4"/>
                    <a:pt x="40" y="0"/>
                  </a:cubicBezTo>
                  <a:cubicBezTo>
                    <a:pt x="39" y="4"/>
                    <a:pt x="39" y="4"/>
                    <a:pt x="39" y="4"/>
                  </a:cubicBezTo>
                  <a:cubicBezTo>
                    <a:pt x="32" y="9"/>
                    <a:pt x="30" y="8"/>
                    <a:pt x="25" y="14"/>
                  </a:cubicBezTo>
                  <a:cubicBezTo>
                    <a:pt x="39" y="26"/>
                    <a:pt x="41" y="69"/>
                    <a:pt x="39" y="87"/>
                  </a:cubicBezTo>
                  <a:cubicBezTo>
                    <a:pt x="36" y="103"/>
                    <a:pt x="31" y="144"/>
                    <a:pt x="31" y="166"/>
                  </a:cubicBez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2" name="Freeform 125">
              <a:extLst>
                <a:ext uri="{FF2B5EF4-FFF2-40B4-BE49-F238E27FC236}">
                  <a16:creationId xmlns:a16="http://schemas.microsoft.com/office/drawing/2014/main" id="{335C2D53-CB8E-4EF1-95DC-4D708DE45A68}"/>
                </a:ext>
              </a:extLst>
            </p:cNvPr>
            <p:cNvSpPr>
              <a:spLocks/>
            </p:cNvSpPr>
            <p:nvPr/>
          </p:nvSpPr>
          <p:spPr bwMode="auto">
            <a:xfrm>
              <a:off x="2295659" y="1527343"/>
              <a:ext cx="67852" cy="637809"/>
            </a:xfrm>
            <a:custGeom>
              <a:avLst/>
              <a:gdLst>
                <a:gd name="T0" fmla="*/ 13 w 17"/>
                <a:gd name="T1" fmla="*/ 0 h 164"/>
                <a:gd name="T2" fmla="*/ 0 w 17"/>
                <a:gd name="T3" fmla="*/ 5 h 164"/>
                <a:gd name="T4" fmla="*/ 2 w 17"/>
                <a:gd name="T5" fmla="*/ 80 h 164"/>
                <a:gd name="T6" fmla="*/ 5 w 17"/>
                <a:gd name="T7" fmla="*/ 164 h 164"/>
                <a:gd name="T8" fmla="*/ 13 w 17"/>
                <a:gd name="T9" fmla="*/ 162 h 164"/>
                <a:gd name="T10" fmla="*/ 10 w 17"/>
                <a:gd name="T11" fmla="*/ 77 h 164"/>
                <a:gd name="T12" fmla="*/ 13 w 17"/>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7" h="164">
                  <a:moveTo>
                    <a:pt x="13" y="0"/>
                  </a:moveTo>
                  <a:cubicBezTo>
                    <a:pt x="0" y="5"/>
                    <a:pt x="0" y="5"/>
                    <a:pt x="0" y="5"/>
                  </a:cubicBezTo>
                  <a:cubicBezTo>
                    <a:pt x="0" y="25"/>
                    <a:pt x="0" y="59"/>
                    <a:pt x="2" y="80"/>
                  </a:cubicBezTo>
                  <a:cubicBezTo>
                    <a:pt x="7" y="93"/>
                    <a:pt x="6" y="147"/>
                    <a:pt x="5" y="164"/>
                  </a:cubicBezTo>
                  <a:cubicBezTo>
                    <a:pt x="9" y="164"/>
                    <a:pt x="10" y="164"/>
                    <a:pt x="13" y="162"/>
                  </a:cubicBezTo>
                  <a:cubicBezTo>
                    <a:pt x="14" y="129"/>
                    <a:pt x="17" y="87"/>
                    <a:pt x="10" y="77"/>
                  </a:cubicBezTo>
                  <a:cubicBezTo>
                    <a:pt x="9" y="53"/>
                    <a:pt x="10" y="24"/>
                    <a:pt x="13" y="0"/>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3" name="Freeform 126">
              <a:extLst>
                <a:ext uri="{FF2B5EF4-FFF2-40B4-BE49-F238E27FC236}">
                  <a16:creationId xmlns:a16="http://schemas.microsoft.com/office/drawing/2014/main" id="{5E741EC8-72A7-4957-9965-A3406A353312}"/>
                </a:ext>
              </a:extLst>
            </p:cNvPr>
            <p:cNvSpPr>
              <a:spLocks/>
            </p:cNvSpPr>
            <p:nvPr/>
          </p:nvSpPr>
          <p:spPr bwMode="auto">
            <a:xfrm>
              <a:off x="2420054" y="1477585"/>
              <a:ext cx="85946" cy="610668"/>
            </a:xfrm>
            <a:custGeom>
              <a:avLst/>
              <a:gdLst>
                <a:gd name="T0" fmla="*/ 0 w 22"/>
                <a:gd name="T1" fmla="*/ 7 h 157"/>
                <a:gd name="T2" fmla="*/ 1 w 22"/>
                <a:gd name="T3" fmla="*/ 66 h 157"/>
                <a:gd name="T4" fmla="*/ 10 w 22"/>
                <a:gd name="T5" fmla="*/ 90 h 157"/>
                <a:gd name="T6" fmla="*/ 14 w 22"/>
                <a:gd name="T7" fmla="*/ 157 h 157"/>
                <a:gd name="T8" fmla="*/ 22 w 22"/>
                <a:gd name="T9" fmla="*/ 155 h 157"/>
                <a:gd name="T10" fmla="*/ 17 w 22"/>
                <a:gd name="T11" fmla="*/ 87 h 157"/>
                <a:gd name="T12" fmla="*/ 9 w 22"/>
                <a:gd name="T13" fmla="*/ 63 h 157"/>
                <a:gd name="T14" fmla="*/ 10 w 22"/>
                <a:gd name="T15" fmla="*/ 0 h 157"/>
                <a:gd name="T16" fmla="*/ 0 w 22"/>
                <a:gd name="T17"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57">
                  <a:moveTo>
                    <a:pt x="0" y="7"/>
                  </a:moveTo>
                  <a:cubicBezTo>
                    <a:pt x="0" y="22"/>
                    <a:pt x="0" y="51"/>
                    <a:pt x="1" y="66"/>
                  </a:cubicBezTo>
                  <a:cubicBezTo>
                    <a:pt x="6" y="73"/>
                    <a:pt x="8" y="81"/>
                    <a:pt x="10" y="90"/>
                  </a:cubicBezTo>
                  <a:cubicBezTo>
                    <a:pt x="13" y="108"/>
                    <a:pt x="13" y="138"/>
                    <a:pt x="14" y="157"/>
                  </a:cubicBezTo>
                  <a:cubicBezTo>
                    <a:pt x="17" y="157"/>
                    <a:pt x="19" y="157"/>
                    <a:pt x="22" y="155"/>
                  </a:cubicBezTo>
                  <a:cubicBezTo>
                    <a:pt x="21" y="136"/>
                    <a:pt x="20" y="106"/>
                    <a:pt x="17" y="87"/>
                  </a:cubicBezTo>
                  <a:cubicBezTo>
                    <a:pt x="16" y="79"/>
                    <a:pt x="15" y="73"/>
                    <a:pt x="9" y="63"/>
                  </a:cubicBezTo>
                  <a:cubicBezTo>
                    <a:pt x="9" y="46"/>
                    <a:pt x="10" y="17"/>
                    <a:pt x="10" y="0"/>
                  </a:cubicBezTo>
                  <a:cubicBezTo>
                    <a:pt x="6" y="4"/>
                    <a:pt x="5" y="4"/>
                    <a:pt x="0" y="7"/>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4" name="Freeform 127">
              <a:extLst>
                <a:ext uri="{FF2B5EF4-FFF2-40B4-BE49-F238E27FC236}">
                  <a16:creationId xmlns:a16="http://schemas.microsoft.com/office/drawing/2014/main" id="{7C466D7F-AD40-48B6-8E51-A52805314F6E}"/>
                </a:ext>
              </a:extLst>
            </p:cNvPr>
            <p:cNvSpPr>
              <a:spLocks/>
            </p:cNvSpPr>
            <p:nvPr/>
          </p:nvSpPr>
          <p:spPr bwMode="auto">
            <a:xfrm>
              <a:off x="2135075" y="939293"/>
              <a:ext cx="137966" cy="309858"/>
            </a:xfrm>
            <a:custGeom>
              <a:avLst/>
              <a:gdLst>
                <a:gd name="T0" fmla="*/ 12 w 36"/>
                <a:gd name="T1" fmla="*/ 2 h 80"/>
                <a:gd name="T2" fmla="*/ 15 w 36"/>
                <a:gd name="T3" fmla="*/ 63 h 80"/>
                <a:gd name="T4" fmla="*/ 36 w 36"/>
                <a:gd name="T5" fmla="*/ 64 h 80"/>
                <a:gd name="T6" fmla="*/ 34 w 36"/>
                <a:gd name="T7" fmla="*/ 35 h 80"/>
                <a:gd name="T8" fmla="*/ 19 w 36"/>
                <a:gd name="T9" fmla="*/ 1 h 80"/>
                <a:gd name="T10" fmla="*/ 12 w 36"/>
                <a:gd name="T11" fmla="*/ 2 h 80"/>
              </a:gdLst>
              <a:ahLst/>
              <a:cxnLst>
                <a:cxn ang="0">
                  <a:pos x="T0" y="T1"/>
                </a:cxn>
                <a:cxn ang="0">
                  <a:pos x="T2" y="T3"/>
                </a:cxn>
                <a:cxn ang="0">
                  <a:pos x="T4" y="T5"/>
                </a:cxn>
                <a:cxn ang="0">
                  <a:pos x="T6" y="T7"/>
                </a:cxn>
                <a:cxn ang="0">
                  <a:pos x="T8" y="T9"/>
                </a:cxn>
                <a:cxn ang="0">
                  <a:pos x="T10" y="T11"/>
                </a:cxn>
              </a:cxnLst>
              <a:rect l="0" t="0" r="r" b="b"/>
              <a:pathLst>
                <a:path w="36" h="80">
                  <a:moveTo>
                    <a:pt x="12" y="2"/>
                  </a:moveTo>
                  <a:cubicBezTo>
                    <a:pt x="0" y="10"/>
                    <a:pt x="12" y="39"/>
                    <a:pt x="15" y="63"/>
                  </a:cubicBezTo>
                  <a:cubicBezTo>
                    <a:pt x="17" y="75"/>
                    <a:pt x="33" y="80"/>
                    <a:pt x="36" y="64"/>
                  </a:cubicBezTo>
                  <a:cubicBezTo>
                    <a:pt x="36" y="52"/>
                    <a:pt x="35" y="45"/>
                    <a:pt x="34" y="35"/>
                  </a:cubicBezTo>
                  <a:cubicBezTo>
                    <a:pt x="32" y="25"/>
                    <a:pt x="30" y="4"/>
                    <a:pt x="19" y="1"/>
                  </a:cubicBezTo>
                  <a:cubicBezTo>
                    <a:pt x="17" y="0"/>
                    <a:pt x="14" y="0"/>
                    <a:pt x="12" y="2"/>
                  </a:cubicBez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5" name="Freeform 128">
              <a:extLst>
                <a:ext uri="{FF2B5EF4-FFF2-40B4-BE49-F238E27FC236}">
                  <a16:creationId xmlns:a16="http://schemas.microsoft.com/office/drawing/2014/main" id="{E95D3793-F616-474D-9DD6-6E6AF984877E}"/>
                </a:ext>
              </a:extLst>
            </p:cNvPr>
            <p:cNvSpPr>
              <a:spLocks/>
            </p:cNvSpPr>
            <p:nvPr/>
          </p:nvSpPr>
          <p:spPr bwMode="auto">
            <a:xfrm>
              <a:off x="2227807" y="830730"/>
              <a:ext cx="76899" cy="38450"/>
            </a:xfrm>
            <a:custGeom>
              <a:avLst/>
              <a:gdLst>
                <a:gd name="T0" fmla="*/ 20 w 20"/>
                <a:gd name="T1" fmla="*/ 2 h 10"/>
                <a:gd name="T2" fmla="*/ 9 w 20"/>
                <a:gd name="T3" fmla="*/ 0 h 10"/>
                <a:gd name="T4" fmla="*/ 2 w 20"/>
                <a:gd name="T5" fmla="*/ 0 h 10"/>
                <a:gd name="T6" fmla="*/ 2 w 20"/>
                <a:gd name="T7" fmla="*/ 10 h 10"/>
                <a:gd name="T8" fmla="*/ 14 w 20"/>
                <a:gd name="T9" fmla="*/ 7 h 10"/>
                <a:gd name="T10" fmla="*/ 20 w 20"/>
                <a:gd name="T11" fmla="*/ 2 h 10"/>
              </a:gdLst>
              <a:ahLst/>
              <a:cxnLst>
                <a:cxn ang="0">
                  <a:pos x="T0" y="T1"/>
                </a:cxn>
                <a:cxn ang="0">
                  <a:pos x="T2" y="T3"/>
                </a:cxn>
                <a:cxn ang="0">
                  <a:pos x="T4" y="T5"/>
                </a:cxn>
                <a:cxn ang="0">
                  <a:pos x="T6" y="T7"/>
                </a:cxn>
                <a:cxn ang="0">
                  <a:pos x="T8" y="T9"/>
                </a:cxn>
                <a:cxn ang="0">
                  <a:pos x="T10" y="T11"/>
                </a:cxn>
              </a:cxnLst>
              <a:rect l="0" t="0" r="r" b="b"/>
              <a:pathLst>
                <a:path w="20" h="10">
                  <a:moveTo>
                    <a:pt x="20" y="2"/>
                  </a:moveTo>
                  <a:cubicBezTo>
                    <a:pt x="9" y="0"/>
                    <a:pt x="9" y="0"/>
                    <a:pt x="9" y="0"/>
                  </a:cubicBezTo>
                  <a:cubicBezTo>
                    <a:pt x="2" y="0"/>
                    <a:pt x="2" y="0"/>
                    <a:pt x="2" y="0"/>
                  </a:cubicBezTo>
                  <a:cubicBezTo>
                    <a:pt x="1" y="6"/>
                    <a:pt x="0" y="9"/>
                    <a:pt x="2" y="10"/>
                  </a:cubicBezTo>
                  <a:cubicBezTo>
                    <a:pt x="5" y="10"/>
                    <a:pt x="10" y="9"/>
                    <a:pt x="14" y="7"/>
                  </a:cubicBezTo>
                  <a:cubicBezTo>
                    <a:pt x="17" y="6"/>
                    <a:pt x="17" y="4"/>
                    <a:pt x="20" y="2"/>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6" name="Freeform 129">
              <a:extLst>
                <a:ext uri="{FF2B5EF4-FFF2-40B4-BE49-F238E27FC236}">
                  <a16:creationId xmlns:a16="http://schemas.microsoft.com/office/drawing/2014/main" id="{EACB0FA0-C40E-4009-8B3C-780DD8570B94}"/>
                </a:ext>
              </a:extLst>
            </p:cNvPr>
            <p:cNvSpPr>
              <a:spLocks/>
            </p:cNvSpPr>
            <p:nvPr/>
          </p:nvSpPr>
          <p:spPr bwMode="auto">
            <a:xfrm>
              <a:off x="2227807" y="609080"/>
              <a:ext cx="192248" cy="336999"/>
            </a:xfrm>
            <a:custGeom>
              <a:avLst/>
              <a:gdLst>
                <a:gd name="T0" fmla="*/ 2 w 50"/>
                <a:gd name="T1" fmla="*/ 59 h 87"/>
                <a:gd name="T2" fmla="*/ 13 w 50"/>
                <a:gd name="T3" fmla="*/ 58 h 87"/>
                <a:gd name="T4" fmla="*/ 12 w 50"/>
                <a:gd name="T5" fmla="*/ 78 h 87"/>
                <a:gd name="T6" fmla="*/ 39 w 50"/>
                <a:gd name="T7" fmla="*/ 71 h 87"/>
                <a:gd name="T8" fmla="*/ 39 w 50"/>
                <a:gd name="T9" fmla="*/ 52 h 87"/>
                <a:gd name="T10" fmla="*/ 48 w 50"/>
                <a:gd name="T11" fmla="*/ 39 h 87"/>
                <a:gd name="T12" fmla="*/ 41 w 50"/>
                <a:gd name="T13" fmla="*/ 13 h 87"/>
                <a:gd name="T14" fmla="*/ 1 w 50"/>
                <a:gd name="T15" fmla="*/ 27 h 87"/>
                <a:gd name="T16" fmla="*/ 2 w 50"/>
                <a:gd name="T17" fmla="*/ 36 h 87"/>
                <a:gd name="T18" fmla="*/ 1 w 50"/>
                <a:gd name="T19" fmla="*/ 38 h 87"/>
                <a:gd name="T20" fmla="*/ 2 w 50"/>
                <a:gd name="T21" fmla="*/ 5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87">
                  <a:moveTo>
                    <a:pt x="2" y="59"/>
                  </a:moveTo>
                  <a:cubicBezTo>
                    <a:pt x="4" y="60"/>
                    <a:pt x="13" y="58"/>
                    <a:pt x="13" y="58"/>
                  </a:cubicBezTo>
                  <a:cubicBezTo>
                    <a:pt x="13" y="65"/>
                    <a:pt x="12" y="68"/>
                    <a:pt x="12" y="78"/>
                  </a:cubicBezTo>
                  <a:cubicBezTo>
                    <a:pt x="24" y="87"/>
                    <a:pt x="40" y="77"/>
                    <a:pt x="39" y="71"/>
                  </a:cubicBezTo>
                  <a:cubicBezTo>
                    <a:pt x="39" y="67"/>
                    <a:pt x="37" y="56"/>
                    <a:pt x="39" y="52"/>
                  </a:cubicBezTo>
                  <a:cubicBezTo>
                    <a:pt x="41" y="48"/>
                    <a:pt x="46" y="44"/>
                    <a:pt x="48" y="39"/>
                  </a:cubicBezTo>
                  <a:cubicBezTo>
                    <a:pt x="50" y="29"/>
                    <a:pt x="49" y="19"/>
                    <a:pt x="41" y="13"/>
                  </a:cubicBezTo>
                  <a:cubicBezTo>
                    <a:pt x="25" y="0"/>
                    <a:pt x="6" y="9"/>
                    <a:pt x="1" y="27"/>
                  </a:cubicBezTo>
                  <a:cubicBezTo>
                    <a:pt x="0" y="31"/>
                    <a:pt x="2" y="33"/>
                    <a:pt x="2" y="36"/>
                  </a:cubicBezTo>
                  <a:cubicBezTo>
                    <a:pt x="2" y="36"/>
                    <a:pt x="1" y="37"/>
                    <a:pt x="1" y="38"/>
                  </a:cubicBezTo>
                  <a:cubicBezTo>
                    <a:pt x="0" y="40"/>
                    <a:pt x="0" y="58"/>
                    <a:pt x="2" y="5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7" name="Freeform 130">
              <a:extLst>
                <a:ext uri="{FF2B5EF4-FFF2-40B4-BE49-F238E27FC236}">
                  <a16:creationId xmlns:a16="http://schemas.microsoft.com/office/drawing/2014/main" id="{F0E3AD1C-AF55-443A-98C8-36B4B1DB7039}"/>
                </a:ext>
              </a:extLst>
            </p:cNvPr>
            <p:cNvSpPr>
              <a:spLocks/>
            </p:cNvSpPr>
            <p:nvPr/>
          </p:nvSpPr>
          <p:spPr bwMode="auto">
            <a:xfrm>
              <a:off x="2227807" y="609080"/>
              <a:ext cx="192248" cy="303072"/>
            </a:xfrm>
            <a:custGeom>
              <a:avLst/>
              <a:gdLst>
                <a:gd name="T0" fmla="*/ 2 w 50"/>
                <a:gd name="T1" fmla="*/ 59 h 78"/>
                <a:gd name="T2" fmla="*/ 13 w 50"/>
                <a:gd name="T3" fmla="*/ 58 h 78"/>
                <a:gd name="T4" fmla="*/ 12 w 50"/>
                <a:gd name="T5" fmla="*/ 78 h 78"/>
                <a:gd name="T6" fmla="*/ 38 w 50"/>
                <a:gd name="T7" fmla="*/ 57 h 78"/>
                <a:gd name="T8" fmla="*/ 39 w 50"/>
                <a:gd name="T9" fmla="*/ 52 h 78"/>
                <a:gd name="T10" fmla="*/ 48 w 50"/>
                <a:gd name="T11" fmla="*/ 39 h 78"/>
                <a:gd name="T12" fmla="*/ 41 w 50"/>
                <a:gd name="T13" fmla="*/ 13 h 78"/>
                <a:gd name="T14" fmla="*/ 1 w 50"/>
                <a:gd name="T15" fmla="*/ 27 h 78"/>
                <a:gd name="T16" fmla="*/ 2 w 50"/>
                <a:gd name="T17" fmla="*/ 36 h 78"/>
                <a:gd name="T18" fmla="*/ 1 w 50"/>
                <a:gd name="T19" fmla="*/ 38 h 78"/>
                <a:gd name="T20" fmla="*/ 2 w 50"/>
                <a:gd name="T21" fmla="*/ 5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78">
                  <a:moveTo>
                    <a:pt x="2" y="59"/>
                  </a:moveTo>
                  <a:cubicBezTo>
                    <a:pt x="4" y="60"/>
                    <a:pt x="13" y="57"/>
                    <a:pt x="13" y="58"/>
                  </a:cubicBezTo>
                  <a:cubicBezTo>
                    <a:pt x="13" y="64"/>
                    <a:pt x="12" y="68"/>
                    <a:pt x="12" y="78"/>
                  </a:cubicBezTo>
                  <a:cubicBezTo>
                    <a:pt x="19" y="68"/>
                    <a:pt x="22" y="63"/>
                    <a:pt x="38" y="57"/>
                  </a:cubicBezTo>
                  <a:cubicBezTo>
                    <a:pt x="38" y="55"/>
                    <a:pt x="38" y="53"/>
                    <a:pt x="39" y="52"/>
                  </a:cubicBezTo>
                  <a:cubicBezTo>
                    <a:pt x="41" y="48"/>
                    <a:pt x="46" y="44"/>
                    <a:pt x="48" y="39"/>
                  </a:cubicBezTo>
                  <a:cubicBezTo>
                    <a:pt x="50" y="29"/>
                    <a:pt x="49" y="19"/>
                    <a:pt x="41" y="13"/>
                  </a:cubicBezTo>
                  <a:cubicBezTo>
                    <a:pt x="25" y="0"/>
                    <a:pt x="6" y="9"/>
                    <a:pt x="1" y="27"/>
                  </a:cubicBezTo>
                  <a:cubicBezTo>
                    <a:pt x="0" y="31"/>
                    <a:pt x="2" y="33"/>
                    <a:pt x="2" y="36"/>
                  </a:cubicBezTo>
                  <a:cubicBezTo>
                    <a:pt x="2" y="36"/>
                    <a:pt x="1" y="37"/>
                    <a:pt x="1" y="38"/>
                  </a:cubicBezTo>
                  <a:cubicBezTo>
                    <a:pt x="0" y="40"/>
                    <a:pt x="0" y="58"/>
                    <a:pt x="2" y="59"/>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8" name="Freeform 131">
              <a:extLst>
                <a:ext uri="{FF2B5EF4-FFF2-40B4-BE49-F238E27FC236}">
                  <a16:creationId xmlns:a16="http://schemas.microsoft.com/office/drawing/2014/main" id="{84EFB0A2-0B0A-4613-9E4F-C9BD0A8E22F1}"/>
                </a:ext>
              </a:extLst>
            </p:cNvPr>
            <p:cNvSpPr>
              <a:spLocks/>
            </p:cNvSpPr>
            <p:nvPr/>
          </p:nvSpPr>
          <p:spPr bwMode="auto">
            <a:xfrm>
              <a:off x="2227807" y="609080"/>
              <a:ext cx="192248" cy="232959"/>
            </a:xfrm>
            <a:custGeom>
              <a:avLst/>
              <a:gdLst>
                <a:gd name="T0" fmla="*/ 3 w 50"/>
                <a:gd name="T1" fmla="*/ 59 h 60"/>
                <a:gd name="T2" fmla="*/ 11 w 50"/>
                <a:gd name="T3" fmla="*/ 58 h 60"/>
                <a:gd name="T4" fmla="*/ 15 w 50"/>
                <a:gd name="T5" fmla="*/ 56 h 60"/>
                <a:gd name="T6" fmla="*/ 15 w 50"/>
                <a:gd name="T7" fmla="*/ 44 h 60"/>
                <a:gd name="T8" fmla="*/ 39 w 50"/>
                <a:gd name="T9" fmla="*/ 52 h 60"/>
                <a:gd name="T10" fmla="*/ 48 w 50"/>
                <a:gd name="T11" fmla="*/ 39 h 60"/>
                <a:gd name="T12" fmla="*/ 41 w 50"/>
                <a:gd name="T13" fmla="*/ 13 h 60"/>
                <a:gd name="T14" fmla="*/ 1 w 50"/>
                <a:gd name="T15" fmla="*/ 27 h 60"/>
                <a:gd name="T16" fmla="*/ 2 w 50"/>
                <a:gd name="T17" fmla="*/ 36 h 60"/>
                <a:gd name="T18" fmla="*/ 1 w 50"/>
                <a:gd name="T19" fmla="*/ 38 h 60"/>
                <a:gd name="T20" fmla="*/ 3 w 50"/>
                <a:gd name="T21"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60">
                  <a:moveTo>
                    <a:pt x="3" y="59"/>
                  </a:moveTo>
                  <a:cubicBezTo>
                    <a:pt x="4" y="60"/>
                    <a:pt x="8" y="60"/>
                    <a:pt x="11" y="58"/>
                  </a:cubicBezTo>
                  <a:cubicBezTo>
                    <a:pt x="13" y="58"/>
                    <a:pt x="15" y="56"/>
                    <a:pt x="15" y="56"/>
                  </a:cubicBezTo>
                  <a:cubicBezTo>
                    <a:pt x="16" y="55"/>
                    <a:pt x="19" y="51"/>
                    <a:pt x="15" y="44"/>
                  </a:cubicBezTo>
                  <a:cubicBezTo>
                    <a:pt x="17" y="38"/>
                    <a:pt x="37" y="55"/>
                    <a:pt x="39" y="52"/>
                  </a:cubicBezTo>
                  <a:cubicBezTo>
                    <a:pt x="41" y="48"/>
                    <a:pt x="46" y="44"/>
                    <a:pt x="48" y="39"/>
                  </a:cubicBezTo>
                  <a:cubicBezTo>
                    <a:pt x="50" y="29"/>
                    <a:pt x="49" y="19"/>
                    <a:pt x="41" y="13"/>
                  </a:cubicBezTo>
                  <a:cubicBezTo>
                    <a:pt x="25" y="0"/>
                    <a:pt x="6" y="9"/>
                    <a:pt x="1" y="27"/>
                  </a:cubicBezTo>
                  <a:cubicBezTo>
                    <a:pt x="0" y="31"/>
                    <a:pt x="2" y="33"/>
                    <a:pt x="2" y="36"/>
                  </a:cubicBezTo>
                  <a:cubicBezTo>
                    <a:pt x="2" y="36"/>
                    <a:pt x="1" y="37"/>
                    <a:pt x="1" y="38"/>
                  </a:cubicBezTo>
                  <a:cubicBezTo>
                    <a:pt x="0" y="40"/>
                    <a:pt x="0" y="58"/>
                    <a:pt x="3" y="5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132">
              <a:extLst>
                <a:ext uri="{FF2B5EF4-FFF2-40B4-BE49-F238E27FC236}">
                  <a16:creationId xmlns:a16="http://schemas.microsoft.com/office/drawing/2014/main" id="{227F0137-3FE1-4C72-BFE2-C82AD34BBD8E}"/>
                </a:ext>
              </a:extLst>
            </p:cNvPr>
            <p:cNvSpPr>
              <a:spLocks/>
            </p:cNvSpPr>
            <p:nvPr/>
          </p:nvSpPr>
          <p:spPr bwMode="auto">
            <a:xfrm>
              <a:off x="2245901" y="620389"/>
              <a:ext cx="174154" cy="210342"/>
            </a:xfrm>
            <a:custGeom>
              <a:avLst/>
              <a:gdLst>
                <a:gd name="T0" fmla="*/ 33 w 45"/>
                <a:gd name="T1" fmla="*/ 51 h 54"/>
                <a:gd name="T2" fmla="*/ 43 w 45"/>
                <a:gd name="T3" fmla="*/ 36 h 54"/>
                <a:gd name="T4" fmla="*/ 36 w 45"/>
                <a:gd name="T5" fmla="*/ 10 h 54"/>
                <a:gd name="T6" fmla="*/ 1 w 45"/>
                <a:gd name="T7" fmla="*/ 14 h 54"/>
                <a:gd name="T8" fmla="*/ 3 w 45"/>
                <a:gd name="T9" fmla="*/ 20 h 54"/>
                <a:gd name="T10" fmla="*/ 1 w 45"/>
                <a:gd name="T11" fmla="*/ 30 h 54"/>
                <a:gd name="T12" fmla="*/ 4 w 45"/>
                <a:gd name="T13" fmla="*/ 43 h 54"/>
                <a:gd name="T14" fmla="*/ 7 w 45"/>
                <a:gd name="T15" fmla="*/ 45 h 54"/>
                <a:gd name="T16" fmla="*/ 13 w 45"/>
                <a:gd name="T17" fmla="*/ 41 h 54"/>
                <a:gd name="T18" fmla="*/ 27 w 45"/>
                <a:gd name="T19" fmla="*/ 54 h 54"/>
                <a:gd name="T20" fmla="*/ 33 w 45"/>
                <a:gd name="T21"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4">
                  <a:moveTo>
                    <a:pt x="33" y="51"/>
                  </a:moveTo>
                  <a:cubicBezTo>
                    <a:pt x="36" y="46"/>
                    <a:pt x="40" y="43"/>
                    <a:pt x="43" y="36"/>
                  </a:cubicBezTo>
                  <a:cubicBezTo>
                    <a:pt x="45" y="26"/>
                    <a:pt x="44" y="16"/>
                    <a:pt x="36" y="10"/>
                  </a:cubicBezTo>
                  <a:cubicBezTo>
                    <a:pt x="24" y="0"/>
                    <a:pt x="9" y="3"/>
                    <a:pt x="1" y="14"/>
                  </a:cubicBezTo>
                  <a:cubicBezTo>
                    <a:pt x="0" y="15"/>
                    <a:pt x="5" y="17"/>
                    <a:pt x="3" y="20"/>
                  </a:cubicBezTo>
                  <a:cubicBezTo>
                    <a:pt x="1" y="26"/>
                    <a:pt x="1" y="28"/>
                    <a:pt x="1" y="30"/>
                  </a:cubicBezTo>
                  <a:cubicBezTo>
                    <a:pt x="4" y="35"/>
                    <a:pt x="4" y="36"/>
                    <a:pt x="4" y="43"/>
                  </a:cubicBezTo>
                  <a:cubicBezTo>
                    <a:pt x="7" y="45"/>
                    <a:pt x="7" y="45"/>
                    <a:pt x="7" y="45"/>
                  </a:cubicBezTo>
                  <a:cubicBezTo>
                    <a:pt x="8" y="39"/>
                    <a:pt x="11" y="39"/>
                    <a:pt x="13" y="41"/>
                  </a:cubicBezTo>
                  <a:cubicBezTo>
                    <a:pt x="18" y="45"/>
                    <a:pt x="19" y="52"/>
                    <a:pt x="27" y="54"/>
                  </a:cubicBezTo>
                  <a:cubicBezTo>
                    <a:pt x="30" y="54"/>
                    <a:pt x="32" y="53"/>
                    <a:pt x="33" y="51"/>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0" name="Freeform 133">
              <a:extLst>
                <a:ext uri="{FF2B5EF4-FFF2-40B4-BE49-F238E27FC236}">
                  <a16:creationId xmlns:a16="http://schemas.microsoft.com/office/drawing/2014/main" id="{301C9319-0B11-4C46-ADE5-C3A999166C97}"/>
                </a:ext>
              </a:extLst>
            </p:cNvPr>
            <p:cNvSpPr>
              <a:spLocks/>
            </p:cNvSpPr>
            <p:nvPr/>
          </p:nvSpPr>
          <p:spPr bwMode="auto">
            <a:xfrm>
              <a:off x="2227807" y="685979"/>
              <a:ext cx="33927" cy="156060"/>
            </a:xfrm>
            <a:custGeom>
              <a:avLst/>
              <a:gdLst>
                <a:gd name="T0" fmla="*/ 2 w 9"/>
                <a:gd name="T1" fmla="*/ 39 h 40"/>
                <a:gd name="T2" fmla="*/ 6 w 9"/>
                <a:gd name="T3" fmla="*/ 39 h 40"/>
                <a:gd name="T4" fmla="*/ 9 w 9"/>
                <a:gd name="T5" fmla="*/ 33 h 40"/>
                <a:gd name="T6" fmla="*/ 6 w 9"/>
                <a:gd name="T7" fmla="*/ 20 h 40"/>
                <a:gd name="T8" fmla="*/ 6 w 9"/>
                <a:gd name="T9" fmla="*/ 12 h 40"/>
                <a:gd name="T10" fmla="*/ 7 w 9"/>
                <a:gd name="T11" fmla="*/ 3 h 40"/>
                <a:gd name="T12" fmla="*/ 4 w 9"/>
                <a:gd name="T13" fmla="*/ 0 h 40"/>
                <a:gd name="T14" fmla="*/ 1 w 9"/>
                <a:gd name="T15" fmla="*/ 7 h 40"/>
                <a:gd name="T16" fmla="*/ 2 w 9"/>
                <a:gd name="T17" fmla="*/ 16 h 40"/>
                <a:gd name="T18" fmla="*/ 1 w 9"/>
                <a:gd name="T19" fmla="*/ 18 h 40"/>
                <a:gd name="T20" fmla="*/ 2 w 9"/>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0">
                  <a:moveTo>
                    <a:pt x="2" y="39"/>
                  </a:moveTo>
                  <a:cubicBezTo>
                    <a:pt x="3" y="40"/>
                    <a:pt x="5" y="40"/>
                    <a:pt x="6" y="39"/>
                  </a:cubicBezTo>
                  <a:cubicBezTo>
                    <a:pt x="8" y="38"/>
                    <a:pt x="9" y="35"/>
                    <a:pt x="9" y="33"/>
                  </a:cubicBezTo>
                  <a:cubicBezTo>
                    <a:pt x="9" y="27"/>
                    <a:pt x="6" y="22"/>
                    <a:pt x="6" y="20"/>
                  </a:cubicBezTo>
                  <a:cubicBezTo>
                    <a:pt x="6" y="15"/>
                    <a:pt x="8" y="17"/>
                    <a:pt x="6" y="12"/>
                  </a:cubicBezTo>
                  <a:cubicBezTo>
                    <a:pt x="4" y="8"/>
                    <a:pt x="6" y="7"/>
                    <a:pt x="7" y="3"/>
                  </a:cubicBezTo>
                  <a:cubicBezTo>
                    <a:pt x="5" y="3"/>
                    <a:pt x="4" y="1"/>
                    <a:pt x="4" y="0"/>
                  </a:cubicBezTo>
                  <a:cubicBezTo>
                    <a:pt x="2" y="2"/>
                    <a:pt x="1" y="4"/>
                    <a:pt x="1" y="7"/>
                  </a:cubicBezTo>
                  <a:cubicBezTo>
                    <a:pt x="0" y="11"/>
                    <a:pt x="2" y="13"/>
                    <a:pt x="2" y="16"/>
                  </a:cubicBezTo>
                  <a:cubicBezTo>
                    <a:pt x="2" y="16"/>
                    <a:pt x="1" y="17"/>
                    <a:pt x="1" y="18"/>
                  </a:cubicBezTo>
                  <a:cubicBezTo>
                    <a:pt x="0" y="20"/>
                    <a:pt x="0" y="38"/>
                    <a:pt x="2" y="39"/>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1" name="Freeform 134">
              <a:extLst>
                <a:ext uri="{FF2B5EF4-FFF2-40B4-BE49-F238E27FC236}">
                  <a16:creationId xmlns:a16="http://schemas.microsoft.com/office/drawing/2014/main" id="{B7E07D6C-5F9A-4EB4-AF9F-746D7B073AE4}"/>
                </a:ext>
              </a:extLst>
            </p:cNvPr>
            <p:cNvSpPr>
              <a:spLocks/>
            </p:cNvSpPr>
            <p:nvPr/>
          </p:nvSpPr>
          <p:spPr bwMode="auto">
            <a:xfrm>
              <a:off x="2282089" y="760617"/>
              <a:ext cx="40711" cy="65591"/>
            </a:xfrm>
            <a:custGeom>
              <a:avLst/>
              <a:gdLst>
                <a:gd name="T0" fmla="*/ 0 w 11"/>
                <a:gd name="T1" fmla="*/ 6 h 17"/>
                <a:gd name="T2" fmla="*/ 2 w 11"/>
                <a:gd name="T3" fmla="*/ 17 h 17"/>
                <a:gd name="T4" fmla="*/ 0 w 11"/>
                <a:gd name="T5" fmla="*/ 6 h 17"/>
              </a:gdLst>
              <a:ahLst/>
              <a:cxnLst>
                <a:cxn ang="0">
                  <a:pos x="T0" y="T1"/>
                </a:cxn>
                <a:cxn ang="0">
                  <a:pos x="T2" y="T3"/>
                </a:cxn>
                <a:cxn ang="0">
                  <a:pos x="T4" y="T5"/>
                </a:cxn>
              </a:cxnLst>
              <a:rect l="0" t="0" r="r" b="b"/>
              <a:pathLst>
                <a:path w="11" h="17">
                  <a:moveTo>
                    <a:pt x="0" y="6"/>
                  </a:moveTo>
                  <a:cubicBezTo>
                    <a:pt x="5" y="0"/>
                    <a:pt x="11" y="17"/>
                    <a:pt x="2" y="17"/>
                  </a:cubicBezTo>
                  <a:cubicBezTo>
                    <a:pt x="5" y="13"/>
                    <a:pt x="3" y="7"/>
                    <a:pt x="0" y="6"/>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2" name="Freeform 135">
              <a:extLst>
                <a:ext uri="{FF2B5EF4-FFF2-40B4-BE49-F238E27FC236}">
                  <a16:creationId xmlns:a16="http://schemas.microsoft.com/office/drawing/2014/main" id="{07EAEF21-A1BF-4EC4-89A9-4A00925B162E}"/>
                </a:ext>
              </a:extLst>
            </p:cNvPr>
            <p:cNvSpPr>
              <a:spLocks/>
            </p:cNvSpPr>
            <p:nvPr/>
          </p:nvSpPr>
          <p:spPr bwMode="auto">
            <a:xfrm>
              <a:off x="2277565" y="778710"/>
              <a:ext cx="27141" cy="52021"/>
            </a:xfrm>
            <a:custGeom>
              <a:avLst/>
              <a:gdLst>
                <a:gd name="T0" fmla="*/ 1 w 7"/>
                <a:gd name="T1" fmla="*/ 3 h 13"/>
                <a:gd name="T2" fmla="*/ 2 w 7"/>
                <a:gd name="T3" fmla="*/ 0 h 13"/>
                <a:gd name="T4" fmla="*/ 5 w 7"/>
                <a:gd name="T5" fmla="*/ 4 h 13"/>
                <a:gd name="T6" fmla="*/ 1 w 7"/>
                <a:gd name="T7" fmla="*/ 11 h 13"/>
                <a:gd name="T8" fmla="*/ 3 w 7"/>
                <a:gd name="T9" fmla="*/ 5 h 13"/>
                <a:gd name="T10" fmla="*/ 1 w 7"/>
                <a:gd name="T11" fmla="*/ 3 h 13"/>
              </a:gdLst>
              <a:ahLst/>
              <a:cxnLst>
                <a:cxn ang="0">
                  <a:pos x="T0" y="T1"/>
                </a:cxn>
                <a:cxn ang="0">
                  <a:pos x="T2" y="T3"/>
                </a:cxn>
                <a:cxn ang="0">
                  <a:pos x="T4" y="T5"/>
                </a:cxn>
                <a:cxn ang="0">
                  <a:pos x="T6" y="T7"/>
                </a:cxn>
                <a:cxn ang="0">
                  <a:pos x="T8" y="T9"/>
                </a:cxn>
                <a:cxn ang="0">
                  <a:pos x="T10" y="T11"/>
                </a:cxn>
              </a:cxnLst>
              <a:rect l="0" t="0" r="r" b="b"/>
              <a:pathLst>
                <a:path w="7" h="13">
                  <a:moveTo>
                    <a:pt x="1" y="3"/>
                  </a:moveTo>
                  <a:cubicBezTo>
                    <a:pt x="0" y="1"/>
                    <a:pt x="1" y="0"/>
                    <a:pt x="2" y="0"/>
                  </a:cubicBezTo>
                  <a:cubicBezTo>
                    <a:pt x="3" y="0"/>
                    <a:pt x="5" y="2"/>
                    <a:pt x="5" y="4"/>
                  </a:cubicBezTo>
                  <a:cubicBezTo>
                    <a:pt x="7" y="8"/>
                    <a:pt x="5" y="13"/>
                    <a:pt x="1" y="11"/>
                  </a:cubicBezTo>
                  <a:cubicBezTo>
                    <a:pt x="4" y="11"/>
                    <a:pt x="4" y="8"/>
                    <a:pt x="3" y="5"/>
                  </a:cubicBezTo>
                  <a:cubicBezTo>
                    <a:pt x="2" y="4"/>
                    <a:pt x="1" y="2"/>
                    <a:pt x="1" y="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136">
              <a:extLst>
                <a:ext uri="{FF2B5EF4-FFF2-40B4-BE49-F238E27FC236}">
                  <a16:creationId xmlns:a16="http://schemas.microsoft.com/office/drawing/2014/main" id="{6C7B5159-65DD-4A6B-9F03-044F1D5E570F}"/>
                </a:ext>
              </a:extLst>
            </p:cNvPr>
            <p:cNvSpPr>
              <a:spLocks/>
            </p:cNvSpPr>
            <p:nvPr/>
          </p:nvSpPr>
          <p:spPr bwMode="auto">
            <a:xfrm>
              <a:off x="2282089" y="794542"/>
              <a:ext cx="6786" cy="15833"/>
            </a:xfrm>
            <a:custGeom>
              <a:avLst/>
              <a:gdLst>
                <a:gd name="T0" fmla="*/ 1 w 2"/>
                <a:gd name="T1" fmla="*/ 0 h 4"/>
                <a:gd name="T2" fmla="*/ 0 w 2"/>
                <a:gd name="T3" fmla="*/ 3 h 4"/>
                <a:gd name="T4" fmla="*/ 2 w 2"/>
                <a:gd name="T5" fmla="*/ 3 h 4"/>
                <a:gd name="T6" fmla="*/ 1 w 2"/>
                <a:gd name="T7" fmla="*/ 0 h 4"/>
              </a:gdLst>
              <a:ahLst/>
              <a:cxnLst>
                <a:cxn ang="0">
                  <a:pos x="T0" y="T1"/>
                </a:cxn>
                <a:cxn ang="0">
                  <a:pos x="T2" y="T3"/>
                </a:cxn>
                <a:cxn ang="0">
                  <a:pos x="T4" y="T5"/>
                </a:cxn>
                <a:cxn ang="0">
                  <a:pos x="T6" y="T7"/>
                </a:cxn>
              </a:cxnLst>
              <a:rect l="0" t="0" r="r" b="b"/>
              <a:pathLst>
                <a:path w="2" h="4">
                  <a:moveTo>
                    <a:pt x="1" y="0"/>
                  </a:moveTo>
                  <a:cubicBezTo>
                    <a:pt x="1" y="2"/>
                    <a:pt x="0" y="3"/>
                    <a:pt x="0" y="3"/>
                  </a:cubicBezTo>
                  <a:cubicBezTo>
                    <a:pt x="1" y="4"/>
                    <a:pt x="1" y="4"/>
                    <a:pt x="2" y="3"/>
                  </a:cubicBezTo>
                  <a:cubicBezTo>
                    <a:pt x="2" y="2"/>
                    <a:pt x="2" y="1"/>
                    <a:pt x="1" y="0"/>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137">
              <a:extLst>
                <a:ext uri="{FF2B5EF4-FFF2-40B4-BE49-F238E27FC236}">
                  <a16:creationId xmlns:a16="http://schemas.microsoft.com/office/drawing/2014/main" id="{E1751076-75B5-4318-84F3-7BEF97C5854E}"/>
                </a:ext>
              </a:extLst>
            </p:cNvPr>
            <p:cNvSpPr>
              <a:spLocks/>
            </p:cNvSpPr>
            <p:nvPr/>
          </p:nvSpPr>
          <p:spPr bwMode="auto">
            <a:xfrm>
              <a:off x="2250424" y="681455"/>
              <a:ext cx="178678" cy="97255"/>
            </a:xfrm>
            <a:custGeom>
              <a:avLst/>
              <a:gdLst>
                <a:gd name="T0" fmla="*/ 30 w 46"/>
                <a:gd name="T1" fmla="*/ 14 h 25"/>
                <a:gd name="T2" fmla="*/ 28 w 46"/>
                <a:gd name="T3" fmla="*/ 24 h 25"/>
                <a:gd name="T4" fmla="*/ 27 w 46"/>
                <a:gd name="T5" fmla="*/ 16 h 25"/>
                <a:gd name="T6" fmla="*/ 26 w 46"/>
                <a:gd name="T7" fmla="*/ 14 h 25"/>
                <a:gd name="T8" fmla="*/ 25 w 46"/>
                <a:gd name="T9" fmla="*/ 25 h 25"/>
                <a:gd name="T10" fmla="*/ 22 w 46"/>
                <a:gd name="T11" fmla="*/ 13 h 25"/>
                <a:gd name="T12" fmla="*/ 20 w 46"/>
                <a:gd name="T13" fmla="*/ 23 h 25"/>
                <a:gd name="T14" fmla="*/ 18 w 46"/>
                <a:gd name="T15" fmla="*/ 12 h 25"/>
                <a:gd name="T16" fmla="*/ 15 w 46"/>
                <a:gd name="T17" fmla="*/ 20 h 25"/>
                <a:gd name="T18" fmla="*/ 13 w 46"/>
                <a:gd name="T19" fmla="*/ 11 h 25"/>
                <a:gd name="T20" fmla="*/ 12 w 46"/>
                <a:gd name="T21" fmla="*/ 18 h 25"/>
                <a:gd name="T22" fmla="*/ 10 w 46"/>
                <a:gd name="T23" fmla="*/ 10 h 25"/>
                <a:gd name="T24" fmla="*/ 8 w 46"/>
                <a:gd name="T25" fmla="*/ 20 h 25"/>
                <a:gd name="T26" fmla="*/ 7 w 46"/>
                <a:gd name="T27" fmla="*/ 9 h 25"/>
                <a:gd name="T28" fmla="*/ 5 w 46"/>
                <a:gd name="T29" fmla="*/ 15 h 25"/>
                <a:gd name="T30" fmla="*/ 4 w 46"/>
                <a:gd name="T31" fmla="*/ 7 h 25"/>
                <a:gd name="T32" fmla="*/ 1 w 46"/>
                <a:gd name="T33" fmla="*/ 14 h 25"/>
                <a:gd name="T34" fmla="*/ 2 w 46"/>
                <a:gd name="T35" fmla="*/ 3 h 25"/>
                <a:gd name="T36" fmla="*/ 3 w 46"/>
                <a:gd name="T37" fmla="*/ 2 h 25"/>
                <a:gd name="T38" fmla="*/ 3 w 46"/>
                <a:gd name="T39" fmla="*/ 3 h 25"/>
                <a:gd name="T40" fmla="*/ 11 w 46"/>
                <a:gd name="T41" fmla="*/ 3 h 25"/>
                <a:gd name="T42" fmla="*/ 16 w 46"/>
                <a:gd name="T43" fmla="*/ 3 h 25"/>
                <a:gd name="T44" fmla="*/ 19 w 46"/>
                <a:gd name="T45" fmla="*/ 3 h 25"/>
                <a:gd name="T46" fmla="*/ 20 w 46"/>
                <a:gd name="T47" fmla="*/ 3 h 25"/>
                <a:gd name="T48" fmla="*/ 22 w 46"/>
                <a:gd name="T49" fmla="*/ 3 h 25"/>
                <a:gd name="T50" fmla="*/ 30 w 46"/>
                <a:gd name="T51" fmla="*/ 2 h 25"/>
                <a:gd name="T52" fmla="*/ 41 w 46"/>
                <a:gd name="T53" fmla="*/ 0 h 25"/>
                <a:gd name="T54" fmla="*/ 40 w 46"/>
                <a:gd name="T55" fmla="*/ 22 h 25"/>
                <a:gd name="T56" fmla="*/ 40 w 46"/>
                <a:gd name="T57" fmla="*/ 14 h 25"/>
                <a:gd name="T58" fmla="*/ 37 w 46"/>
                <a:gd name="T59" fmla="*/ 22 h 25"/>
                <a:gd name="T60" fmla="*/ 37 w 46"/>
                <a:gd name="T61" fmla="*/ 13 h 25"/>
                <a:gd name="T62" fmla="*/ 34 w 46"/>
                <a:gd name="T63" fmla="*/ 23 h 25"/>
                <a:gd name="T64" fmla="*/ 34 w 46"/>
                <a:gd name="T65" fmla="*/ 13 h 25"/>
                <a:gd name="T66" fmla="*/ 32 w 46"/>
                <a:gd name="T67" fmla="*/ 25 h 25"/>
                <a:gd name="T68" fmla="*/ 30 w 46"/>
                <a:gd name="T6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25">
                  <a:moveTo>
                    <a:pt x="30" y="14"/>
                  </a:moveTo>
                  <a:cubicBezTo>
                    <a:pt x="30" y="18"/>
                    <a:pt x="30" y="20"/>
                    <a:pt x="28" y="24"/>
                  </a:cubicBezTo>
                  <a:cubicBezTo>
                    <a:pt x="28" y="21"/>
                    <a:pt x="27" y="19"/>
                    <a:pt x="27" y="16"/>
                  </a:cubicBezTo>
                  <a:cubicBezTo>
                    <a:pt x="27" y="15"/>
                    <a:pt x="26" y="15"/>
                    <a:pt x="26" y="14"/>
                  </a:cubicBezTo>
                  <a:cubicBezTo>
                    <a:pt x="26" y="18"/>
                    <a:pt x="25" y="21"/>
                    <a:pt x="25" y="25"/>
                  </a:cubicBezTo>
                  <a:cubicBezTo>
                    <a:pt x="24" y="21"/>
                    <a:pt x="23" y="17"/>
                    <a:pt x="22" y="13"/>
                  </a:cubicBezTo>
                  <a:cubicBezTo>
                    <a:pt x="21" y="15"/>
                    <a:pt x="20" y="20"/>
                    <a:pt x="20" y="23"/>
                  </a:cubicBezTo>
                  <a:cubicBezTo>
                    <a:pt x="19" y="19"/>
                    <a:pt x="18" y="16"/>
                    <a:pt x="18" y="12"/>
                  </a:cubicBezTo>
                  <a:cubicBezTo>
                    <a:pt x="16" y="13"/>
                    <a:pt x="16" y="18"/>
                    <a:pt x="15" y="20"/>
                  </a:cubicBezTo>
                  <a:cubicBezTo>
                    <a:pt x="14" y="17"/>
                    <a:pt x="14" y="14"/>
                    <a:pt x="13" y="11"/>
                  </a:cubicBezTo>
                  <a:cubicBezTo>
                    <a:pt x="12" y="12"/>
                    <a:pt x="12" y="16"/>
                    <a:pt x="12" y="18"/>
                  </a:cubicBezTo>
                  <a:cubicBezTo>
                    <a:pt x="11" y="16"/>
                    <a:pt x="10" y="13"/>
                    <a:pt x="10" y="10"/>
                  </a:cubicBezTo>
                  <a:cubicBezTo>
                    <a:pt x="9" y="13"/>
                    <a:pt x="8" y="17"/>
                    <a:pt x="8" y="20"/>
                  </a:cubicBezTo>
                  <a:cubicBezTo>
                    <a:pt x="8" y="17"/>
                    <a:pt x="7" y="13"/>
                    <a:pt x="7" y="9"/>
                  </a:cubicBezTo>
                  <a:cubicBezTo>
                    <a:pt x="6" y="10"/>
                    <a:pt x="5" y="14"/>
                    <a:pt x="5" y="15"/>
                  </a:cubicBezTo>
                  <a:cubicBezTo>
                    <a:pt x="5" y="13"/>
                    <a:pt x="4" y="10"/>
                    <a:pt x="4" y="7"/>
                  </a:cubicBezTo>
                  <a:cubicBezTo>
                    <a:pt x="3" y="9"/>
                    <a:pt x="2" y="12"/>
                    <a:pt x="1" y="14"/>
                  </a:cubicBezTo>
                  <a:cubicBezTo>
                    <a:pt x="0" y="12"/>
                    <a:pt x="1" y="6"/>
                    <a:pt x="2" y="3"/>
                  </a:cubicBezTo>
                  <a:cubicBezTo>
                    <a:pt x="3" y="2"/>
                    <a:pt x="3" y="2"/>
                    <a:pt x="3" y="2"/>
                  </a:cubicBezTo>
                  <a:cubicBezTo>
                    <a:pt x="3" y="3"/>
                    <a:pt x="3" y="3"/>
                    <a:pt x="3" y="3"/>
                  </a:cubicBezTo>
                  <a:cubicBezTo>
                    <a:pt x="6" y="3"/>
                    <a:pt x="8" y="3"/>
                    <a:pt x="11" y="3"/>
                  </a:cubicBezTo>
                  <a:cubicBezTo>
                    <a:pt x="13" y="3"/>
                    <a:pt x="14" y="3"/>
                    <a:pt x="16" y="3"/>
                  </a:cubicBezTo>
                  <a:cubicBezTo>
                    <a:pt x="17" y="3"/>
                    <a:pt x="18" y="3"/>
                    <a:pt x="19" y="3"/>
                  </a:cubicBezTo>
                  <a:cubicBezTo>
                    <a:pt x="19" y="3"/>
                    <a:pt x="19" y="3"/>
                    <a:pt x="20" y="3"/>
                  </a:cubicBezTo>
                  <a:cubicBezTo>
                    <a:pt x="21" y="3"/>
                    <a:pt x="22" y="3"/>
                    <a:pt x="22" y="3"/>
                  </a:cubicBezTo>
                  <a:cubicBezTo>
                    <a:pt x="25" y="3"/>
                    <a:pt x="27" y="2"/>
                    <a:pt x="30" y="2"/>
                  </a:cubicBezTo>
                  <a:cubicBezTo>
                    <a:pt x="33" y="1"/>
                    <a:pt x="37" y="1"/>
                    <a:pt x="41" y="0"/>
                  </a:cubicBezTo>
                  <a:cubicBezTo>
                    <a:pt x="46" y="9"/>
                    <a:pt x="42" y="18"/>
                    <a:pt x="40" y="22"/>
                  </a:cubicBezTo>
                  <a:cubicBezTo>
                    <a:pt x="40" y="19"/>
                    <a:pt x="40" y="16"/>
                    <a:pt x="40" y="14"/>
                  </a:cubicBezTo>
                  <a:cubicBezTo>
                    <a:pt x="40" y="16"/>
                    <a:pt x="38" y="19"/>
                    <a:pt x="37" y="22"/>
                  </a:cubicBezTo>
                  <a:cubicBezTo>
                    <a:pt x="37" y="19"/>
                    <a:pt x="38" y="16"/>
                    <a:pt x="37" y="13"/>
                  </a:cubicBezTo>
                  <a:cubicBezTo>
                    <a:pt x="37" y="17"/>
                    <a:pt x="36" y="20"/>
                    <a:pt x="34" y="23"/>
                  </a:cubicBezTo>
                  <a:cubicBezTo>
                    <a:pt x="35" y="20"/>
                    <a:pt x="35" y="17"/>
                    <a:pt x="34" y="13"/>
                  </a:cubicBezTo>
                  <a:cubicBezTo>
                    <a:pt x="34" y="18"/>
                    <a:pt x="33" y="20"/>
                    <a:pt x="32" y="25"/>
                  </a:cubicBezTo>
                  <a:cubicBezTo>
                    <a:pt x="31" y="21"/>
                    <a:pt x="31" y="17"/>
                    <a:pt x="30" y="14"/>
                  </a:cubicBezTo>
                  <a:close/>
                </a:path>
              </a:pathLst>
            </a:custGeom>
            <a:solidFill>
              <a:srgbClr val="54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5" name="Freeform 138">
              <a:extLst>
                <a:ext uri="{FF2B5EF4-FFF2-40B4-BE49-F238E27FC236}">
                  <a16:creationId xmlns:a16="http://schemas.microsoft.com/office/drawing/2014/main" id="{F4817E1D-1945-4426-BE71-84D1B0B1ABFD}"/>
                </a:ext>
              </a:extLst>
            </p:cNvPr>
            <p:cNvSpPr>
              <a:spLocks/>
            </p:cNvSpPr>
            <p:nvPr/>
          </p:nvSpPr>
          <p:spPr bwMode="auto">
            <a:xfrm>
              <a:off x="2257209" y="681455"/>
              <a:ext cx="162845" cy="79161"/>
            </a:xfrm>
            <a:custGeom>
              <a:avLst/>
              <a:gdLst>
                <a:gd name="T0" fmla="*/ 38 w 42"/>
                <a:gd name="T1" fmla="*/ 0 h 20"/>
                <a:gd name="T2" fmla="*/ 39 w 42"/>
                <a:gd name="T3" fmla="*/ 17 h 20"/>
                <a:gd name="T4" fmla="*/ 37 w 42"/>
                <a:gd name="T5" fmla="*/ 5 h 20"/>
                <a:gd name="T6" fmla="*/ 36 w 42"/>
                <a:gd name="T7" fmla="*/ 16 h 20"/>
                <a:gd name="T8" fmla="*/ 34 w 42"/>
                <a:gd name="T9" fmla="*/ 7 h 20"/>
                <a:gd name="T10" fmla="*/ 33 w 42"/>
                <a:gd name="T11" fmla="*/ 18 h 20"/>
                <a:gd name="T12" fmla="*/ 31 w 42"/>
                <a:gd name="T13" fmla="*/ 8 h 20"/>
                <a:gd name="T14" fmla="*/ 30 w 42"/>
                <a:gd name="T15" fmla="*/ 19 h 20"/>
                <a:gd name="T16" fmla="*/ 27 w 42"/>
                <a:gd name="T17" fmla="*/ 9 h 20"/>
                <a:gd name="T18" fmla="*/ 27 w 42"/>
                <a:gd name="T19" fmla="*/ 20 h 20"/>
                <a:gd name="T20" fmla="*/ 24 w 42"/>
                <a:gd name="T21" fmla="*/ 9 h 20"/>
                <a:gd name="T22" fmla="*/ 23 w 42"/>
                <a:gd name="T23" fmla="*/ 19 h 20"/>
                <a:gd name="T24" fmla="*/ 21 w 42"/>
                <a:gd name="T25" fmla="*/ 9 h 20"/>
                <a:gd name="T26" fmla="*/ 18 w 42"/>
                <a:gd name="T27" fmla="*/ 17 h 20"/>
                <a:gd name="T28" fmla="*/ 16 w 42"/>
                <a:gd name="T29" fmla="*/ 8 h 20"/>
                <a:gd name="T30" fmla="*/ 13 w 42"/>
                <a:gd name="T31" fmla="*/ 16 h 20"/>
                <a:gd name="T32" fmla="*/ 12 w 42"/>
                <a:gd name="T33" fmla="*/ 7 h 20"/>
                <a:gd name="T34" fmla="*/ 10 w 42"/>
                <a:gd name="T35" fmla="*/ 14 h 20"/>
                <a:gd name="T36" fmla="*/ 9 w 42"/>
                <a:gd name="T37" fmla="*/ 6 h 20"/>
                <a:gd name="T38" fmla="*/ 6 w 42"/>
                <a:gd name="T39" fmla="*/ 15 h 20"/>
                <a:gd name="T40" fmla="*/ 6 w 42"/>
                <a:gd name="T41" fmla="*/ 5 h 20"/>
                <a:gd name="T42" fmla="*/ 3 w 42"/>
                <a:gd name="T43" fmla="*/ 10 h 20"/>
                <a:gd name="T44" fmla="*/ 4 w 42"/>
                <a:gd name="T45" fmla="*/ 4 h 20"/>
                <a:gd name="T46" fmla="*/ 0 w 42"/>
                <a:gd name="T47" fmla="*/ 9 h 20"/>
                <a:gd name="T48" fmla="*/ 1 w 42"/>
                <a:gd name="T49" fmla="*/ 2 h 20"/>
                <a:gd name="T50" fmla="*/ 17 w 42"/>
                <a:gd name="T51" fmla="*/ 4 h 20"/>
                <a:gd name="T52" fmla="*/ 38 w 42"/>
                <a:gd name="T5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20">
                  <a:moveTo>
                    <a:pt x="38" y="0"/>
                  </a:moveTo>
                  <a:cubicBezTo>
                    <a:pt x="40" y="5"/>
                    <a:pt x="42" y="8"/>
                    <a:pt x="39" y="17"/>
                  </a:cubicBezTo>
                  <a:cubicBezTo>
                    <a:pt x="40" y="11"/>
                    <a:pt x="38" y="6"/>
                    <a:pt x="37" y="5"/>
                  </a:cubicBezTo>
                  <a:cubicBezTo>
                    <a:pt x="37" y="10"/>
                    <a:pt x="37" y="11"/>
                    <a:pt x="36" y="16"/>
                  </a:cubicBezTo>
                  <a:cubicBezTo>
                    <a:pt x="37" y="11"/>
                    <a:pt x="35" y="9"/>
                    <a:pt x="34" y="7"/>
                  </a:cubicBezTo>
                  <a:cubicBezTo>
                    <a:pt x="34" y="9"/>
                    <a:pt x="35" y="13"/>
                    <a:pt x="33" y="18"/>
                  </a:cubicBezTo>
                  <a:cubicBezTo>
                    <a:pt x="34" y="16"/>
                    <a:pt x="33" y="11"/>
                    <a:pt x="31" y="8"/>
                  </a:cubicBezTo>
                  <a:cubicBezTo>
                    <a:pt x="31" y="12"/>
                    <a:pt x="31" y="15"/>
                    <a:pt x="30" y="19"/>
                  </a:cubicBezTo>
                  <a:cubicBezTo>
                    <a:pt x="30" y="15"/>
                    <a:pt x="29" y="11"/>
                    <a:pt x="27" y="9"/>
                  </a:cubicBezTo>
                  <a:cubicBezTo>
                    <a:pt x="27" y="13"/>
                    <a:pt x="27" y="16"/>
                    <a:pt x="27" y="20"/>
                  </a:cubicBezTo>
                  <a:cubicBezTo>
                    <a:pt x="26" y="15"/>
                    <a:pt x="25" y="13"/>
                    <a:pt x="24" y="9"/>
                  </a:cubicBezTo>
                  <a:cubicBezTo>
                    <a:pt x="23" y="13"/>
                    <a:pt x="23" y="14"/>
                    <a:pt x="23" y="19"/>
                  </a:cubicBezTo>
                  <a:cubicBezTo>
                    <a:pt x="22" y="16"/>
                    <a:pt x="21" y="12"/>
                    <a:pt x="21" y="9"/>
                  </a:cubicBezTo>
                  <a:cubicBezTo>
                    <a:pt x="18" y="11"/>
                    <a:pt x="18" y="14"/>
                    <a:pt x="18" y="17"/>
                  </a:cubicBezTo>
                  <a:cubicBezTo>
                    <a:pt x="17" y="14"/>
                    <a:pt x="17" y="12"/>
                    <a:pt x="16" y="8"/>
                  </a:cubicBezTo>
                  <a:cubicBezTo>
                    <a:pt x="14" y="10"/>
                    <a:pt x="14" y="11"/>
                    <a:pt x="13" y="16"/>
                  </a:cubicBezTo>
                  <a:cubicBezTo>
                    <a:pt x="13" y="13"/>
                    <a:pt x="13" y="10"/>
                    <a:pt x="12" y="7"/>
                  </a:cubicBezTo>
                  <a:cubicBezTo>
                    <a:pt x="11" y="9"/>
                    <a:pt x="10" y="11"/>
                    <a:pt x="10" y="14"/>
                  </a:cubicBezTo>
                  <a:cubicBezTo>
                    <a:pt x="9" y="11"/>
                    <a:pt x="9" y="9"/>
                    <a:pt x="9" y="6"/>
                  </a:cubicBezTo>
                  <a:cubicBezTo>
                    <a:pt x="8" y="8"/>
                    <a:pt x="6" y="11"/>
                    <a:pt x="6" y="15"/>
                  </a:cubicBezTo>
                  <a:cubicBezTo>
                    <a:pt x="5" y="12"/>
                    <a:pt x="6" y="8"/>
                    <a:pt x="6" y="5"/>
                  </a:cubicBezTo>
                  <a:cubicBezTo>
                    <a:pt x="5" y="7"/>
                    <a:pt x="4" y="7"/>
                    <a:pt x="3" y="10"/>
                  </a:cubicBezTo>
                  <a:cubicBezTo>
                    <a:pt x="3" y="8"/>
                    <a:pt x="3" y="6"/>
                    <a:pt x="4" y="4"/>
                  </a:cubicBezTo>
                  <a:cubicBezTo>
                    <a:pt x="2" y="5"/>
                    <a:pt x="1" y="7"/>
                    <a:pt x="0" y="9"/>
                  </a:cubicBezTo>
                  <a:cubicBezTo>
                    <a:pt x="0" y="5"/>
                    <a:pt x="1" y="4"/>
                    <a:pt x="1" y="2"/>
                  </a:cubicBezTo>
                  <a:cubicBezTo>
                    <a:pt x="1" y="2"/>
                    <a:pt x="16" y="4"/>
                    <a:pt x="17" y="4"/>
                  </a:cubicBezTo>
                  <a:cubicBezTo>
                    <a:pt x="18" y="4"/>
                    <a:pt x="38" y="0"/>
                    <a:pt x="38" y="0"/>
                  </a:cubicBezTo>
                  <a:close/>
                </a:path>
              </a:pathLst>
            </a:custGeom>
            <a:solidFill>
              <a:srgbClr val="6B40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6" name="Freeform 139">
              <a:extLst>
                <a:ext uri="{FF2B5EF4-FFF2-40B4-BE49-F238E27FC236}">
                  <a16:creationId xmlns:a16="http://schemas.microsoft.com/office/drawing/2014/main" id="{D0413271-CB14-4D4D-A3A8-696D73DB6228}"/>
                </a:ext>
              </a:extLst>
            </p:cNvPr>
            <p:cNvSpPr>
              <a:spLocks/>
            </p:cNvSpPr>
            <p:nvPr/>
          </p:nvSpPr>
          <p:spPr bwMode="auto">
            <a:xfrm>
              <a:off x="2230068" y="611342"/>
              <a:ext cx="189986" cy="113087"/>
            </a:xfrm>
            <a:custGeom>
              <a:avLst/>
              <a:gdLst>
                <a:gd name="T0" fmla="*/ 47 w 49"/>
                <a:gd name="T1" fmla="*/ 29 h 29"/>
                <a:gd name="T2" fmla="*/ 26 w 49"/>
                <a:gd name="T3" fmla="*/ 24 h 29"/>
                <a:gd name="T4" fmla="*/ 8 w 49"/>
                <a:gd name="T5" fmla="*/ 19 h 29"/>
                <a:gd name="T6" fmla="*/ 4 w 49"/>
                <a:gd name="T7" fmla="*/ 6 h 29"/>
                <a:gd name="T8" fmla="*/ 37 w 49"/>
                <a:gd name="T9" fmla="*/ 6 h 29"/>
                <a:gd name="T10" fmla="*/ 47 w 49"/>
                <a:gd name="T11" fmla="*/ 29 h 29"/>
              </a:gdLst>
              <a:ahLst/>
              <a:cxnLst>
                <a:cxn ang="0">
                  <a:pos x="T0" y="T1"/>
                </a:cxn>
                <a:cxn ang="0">
                  <a:pos x="T2" y="T3"/>
                </a:cxn>
                <a:cxn ang="0">
                  <a:pos x="T4" y="T5"/>
                </a:cxn>
                <a:cxn ang="0">
                  <a:pos x="T6" y="T7"/>
                </a:cxn>
                <a:cxn ang="0">
                  <a:pos x="T8" y="T9"/>
                </a:cxn>
                <a:cxn ang="0">
                  <a:pos x="T10" y="T11"/>
                </a:cxn>
              </a:cxnLst>
              <a:rect l="0" t="0" r="r" b="b"/>
              <a:pathLst>
                <a:path w="49" h="29">
                  <a:moveTo>
                    <a:pt x="47" y="29"/>
                  </a:moveTo>
                  <a:cubicBezTo>
                    <a:pt x="44" y="27"/>
                    <a:pt x="38" y="25"/>
                    <a:pt x="26" y="24"/>
                  </a:cubicBezTo>
                  <a:cubicBezTo>
                    <a:pt x="18" y="24"/>
                    <a:pt x="13" y="22"/>
                    <a:pt x="8" y="19"/>
                  </a:cubicBezTo>
                  <a:cubicBezTo>
                    <a:pt x="0" y="15"/>
                    <a:pt x="1" y="8"/>
                    <a:pt x="4" y="6"/>
                  </a:cubicBezTo>
                  <a:cubicBezTo>
                    <a:pt x="10" y="0"/>
                    <a:pt x="26" y="1"/>
                    <a:pt x="37" y="6"/>
                  </a:cubicBezTo>
                  <a:cubicBezTo>
                    <a:pt x="44" y="10"/>
                    <a:pt x="49" y="17"/>
                    <a:pt x="47" y="29"/>
                  </a:cubicBezTo>
                  <a:close/>
                </a:path>
              </a:pathLst>
            </a:custGeom>
            <a:solidFill>
              <a:srgbClr val="4F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7" name="Freeform 140">
              <a:extLst>
                <a:ext uri="{FF2B5EF4-FFF2-40B4-BE49-F238E27FC236}">
                  <a16:creationId xmlns:a16="http://schemas.microsoft.com/office/drawing/2014/main" id="{B74CA533-A080-4FBF-86C2-7CA0167ACF76}"/>
                </a:ext>
              </a:extLst>
            </p:cNvPr>
            <p:cNvSpPr>
              <a:spLocks/>
            </p:cNvSpPr>
            <p:nvPr/>
          </p:nvSpPr>
          <p:spPr bwMode="auto">
            <a:xfrm>
              <a:off x="2230068" y="620389"/>
              <a:ext cx="194509" cy="119873"/>
            </a:xfrm>
            <a:custGeom>
              <a:avLst/>
              <a:gdLst>
                <a:gd name="T0" fmla="*/ 50 w 50"/>
                <a:gd name="T1" fmla="*/ 31 h 31"/>
                <a:gd name="T2" fmla="*/ 39 w 50"/>
                <a:gd name="T3" fmla="*/ 24 h 31"/>
                <a:gd name="T4" fmla="*/ 26 w 50"/>
                <a:gd name="T5" fmla="*/ 22 h 31"/>
                <a:gd name="T6" fmla="*/ 8 w 50"/>
                <a:gd name="T7" fmla="*/ 17 h 31"/>
                <a:gd name="T8" fmla="*/ 4 w 50"/>
                <a:gd name="T9" fmla="*/ 4 h 31"/>
                <a:gd name="T10" fmla="*/ 19 w 50"/>
                <a:gd name="T11" fmla="*/ 0 h 31"/>
                <a:gd name="T12" fmla="*/ 21 w 50"/>
                <a:gd name="T13" fmla="*/ 0 h 31"/>
                <a:gd name="T14" fmla="*/ 10 w 50"/>
                <a:gd name="T15" fmla="*/ 2 h 31"/>
                <a:gd name="T16" fmla="*/ 17 w 50"/>
                <a:gd name="T17" fmla="*/ 3 h 31"/>
                <a:gd name="T18" fmla="*/ 8 w 50"/>
                <a:gd name="T19" fmla="*/ 5 h 31"/>
                <a:gd name="T20" fmla="*/ 18 w 50"/>
                <a:gd name="T21" fmla="*/ 5 h 31"/>
                <a:gd name="T22" fmla="*/ 8 w 50"/>
                <a:gd name="T23" fmla="*/ 8 h 31"/>
                <a:gd name="T24" fmla="*/ 16 w 50"/>
                <a:gd name="T25" fmla="*/ 7 h 31"/>
                <a:gd name="T26" fmla="*/ 8 w 50"/>
                <a:gd name="T27" fmla="*/ 11 h 31"/>
                <a:gd name="T28" fmla="*/ 18 w 50"/>
                <a:gd name="T29" fmla="*/ 10 h 31"/>
                <a:gd name="T30" fmla="*/ 9 w 50"/>
                <a:gd name="T31" fmla="*/ 13 h 31"/>
                <a:gd name="T32" fmla="*/ 22 w 50"/>
                <a:gd name="T33" fmla="*/ 12 h 31"/>
                <a:gd name="T34" fmla="*/ 13 w 50"/>
                <a:gd name="T35" fmla="*/ 15 h 31"/>
                <a:gd name="T36" fmla="*/ 23 w 50"/>
                <a:gd name="T37" fmla="*/ 14 h 31"/>
                <a:gd name="T38" fmla="*/ 17 w 50"/>
                <a:gd name="T39" fmla="*/ 17 h 31"/>
                <a:gd name="T40" fmla="*/ 29 w 50"/>
                <a:gd name="T41" fmla="*/ 15 h 31"/>
                <a:gd name="T42" fmla="*/ 23 w 50"/>
                <a:gd name="T43" fmla="*/ 19 h 31"/>
                <a:gd name="T44" fmla="*/ 35 w 50"/>
                <a:gd name="T45" fmla="*/ 16 h 31"/>
                <a:gd name="T46" fmla="*/ 29 w 50"/>
                <a:gd name="T47" fmla="*/ 19 h 31"/>
                <a:gd name="T48" fmla="*/ 41 w 50"/>
                <a:gd name="T49" fmla="*/ 17 h 31"/>
                <a:gd name="T50" fmla="*/ 34 w 50"/>
                <a:gd name="T51" fmla="*/ 20 h 31"/>
                <a:gd name="T52" fmla="*/ 46 w 50"/>
                <a:gd name="T53" fmla="*/ 19 h 31"/>
                <a:gd name="T54" fmla="*/ 40 w 50"/>
                <a:gd name="T55" fmla="*/ 21 h 31"/>
                <a:gd name="T56" fmla="*/ 49 w 50"/>
                <a:gd name="T57" fmla="*/ 24 h 31"/>
                <a:gd name="T58" fmla="*/ 42 w 50"/>
                <a:gd name="T59" fmla="*/ 23 h 31"/>
                <a:gd name="T60" fmla="*/ 50 w 50"/>
                <a:gd name="T6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31">
                  <a:moveTo>
                    <a:pt x="50" y="31"/>
                  </a:moveTo>
                  <a:cubicBezTo>
                    <a:pt x="48" y="29"/>
                    <a:pt x="43" y="25"/>
                    <a:pt x="39" y="24"/>
                  </a:cubicBezTo>
                  <a:cubicBezTo>
                    <a:pt x="36" y="23"/>
                    <a:pt x="32" y="23"/>
                    <a:pt x="26" y="22"/>
                  </a:cubicBezTo>
                  <a:cubicBezTo>
                    <a:pt x="18" y="22"/>
                    <a:pt x="13" y="20"/>
                    <a:pt x="8" y="17"/>
                  </a:cubicBezTo>
                  <a:cubicBezTo>
                    <a:pt x="0" y="13"/>
                    <a:pt x="1" y="6"/>
                    <a:pt x="4" y="4"/>
                  </a:cubicBezTo>
                  <a:cubicBezTo>
                    <a:pt x="7" y="1"/>
                    <a:pt x="13" y="0"/>
                    <a:pt x="19" y="0"/>
                  </a:cubicBezTo>
                  <a:cubicBezTo>
                    <a:pt x="20" y="0"/>
                    <a:pt x="20" y="0"/>
                    <a:pt x="21" y="0"/>
                  </a:cubicBezTo>
                  <a:cubicBezTo>
                    <a:pt x="16" y="1"/>
                    <a:pt x="14" y="1"/>
                    <a:pt x="10" y="2"/>
                  </a:cubicBezTo>
                  <a:cubicBezTo>
                    <a:pt x="13" y="2"/>
                    <a:pt x="14" y="2"/>
                    <a:pt x="17" y="3"/>
                  </a:cubicBezTo>
                  <a:cubicBezTo>
                    <a:pt x="14" y="3"/>
                    <a:pt x="11" y="3"/>
                    <a:pt x="8" y="5"/>
                  </a:cubicBezTo>
                  <a:cubicBezTo>
                    <a:pt x="11" y="4"/>
                    <a:pt x="14" y="4"/>
                    <a:pt x="18" y="5"/>
                  </a:cubicBezTo>
                  <a:cubicBezTo>
                    <a:pt x="14" y="5"/>
                    <a:pt x="10" y="6"/>
                    <a:pt x="8" y="8"/>
                  </a:cubicBezTo>
                  <a:cubicBezTo>
                    <a:pt x="11" y="7"/>
                    <a:pt x="13" y="7"/>
                    <a:pt x="16" y="7"/>
                  </a:cubicBezTo>
                  <a:cubicBezTo>
                    <a:pt x="13" y="8"/>
                    <a:pt x="11" y="8"/>
                    <a:pt x="8" y="11"/>
                  </a:cubicBezTo>
                  <a:cubicBezTo>
                    <a:pt x="12" y="10"/>
                    <a:pt x="15" y="9"/>
                    <a:pt x="18" y="10"/>
                  </a:cubicBezTo>
                  <a:cubicBezTo>
                    <a:pt x="15" y="10"/>
                    <a:pt x="13" y="11"/>
                    <a:pt x="9" y="13"/>
                  </a:cubicBezTo>
                  <a:cubicBezTo>
                    <a:pt x="13" y="12"/>
                    <a:pt x="18" y="12"/>
                    <a:pt x="22" y="12"/>
                  </a:cubicBezTo>
                  <a:cubicBezTo>
                    <a:pt x="18" y="13"/>
                    <a:pt x="17" y="13"/>
                    <a:pt x="13" y="15"/>
                  </a:cubicBezTo>
                  <a:cubicBezTo>
                    <a:pt x="17" y="15"/>
                    <a:pt x="19" y="14"/>
                    <a:pt x="23" y="14"/>
                  </a:cubicBezTo>
                  <a:cubicBezTo>
                    <a:pt x="20" y="15"/>
                    <a:pt x="20" y="15"/>
                    <a:pt x="17" y="17"/>
                  </a:cubicBezTo>
                  <a:cubicBezTo>
                    <a:pt x="22" y="16"/>
                    <a:pt x="25" y="15"/>
                    <a:pt x="29" y="15"/>
                  </a:cubicBezTo>
                  <a:cubicBezTo>
                    <a:pt x="26" y="16"/>
                    <a:pt x="25" y="17"/>
                    <a:pt x="23" y="19"/>
                  </a:cubicBezTo>
                  <a:cubicBezTo>
                    <a:pt x="29" y="17"/>
                    <a:pt x="30" y="17"/>
                    <a:pt x="35" y="16"/>
                  </a:cubicBezTo>
                  <a:cubicBezTo>
                    <a:pt x="33" y="17"/>
                    <a:pt x="31" y="18"/>
                    <a:pt x="29" y="19"/>
                  </a:cubicBezTo>
                  <a:cubicBezTo>
                    <a:pt x="32" y="19"/>
                    <a:pt x="36" y="17"/>
                    <a:pt x="41" y="17"/>
                  </a:cubicBezTo>
                  <a:cubicBezTo>
                    <a:pt x="37" y="18"/>
                    <a:pt x="37" y="19"/>
                    <a:pt x="34" y="20"/>
                  </a:cubicBezTo>
                  <a:cubicBezTo>
                    <a:pt x="38" y="19"/>
                    <a:pt x="42" y="19"/>
                    <a:pt x="46" y="19"/>
                  </a:cubicBezTo>
                  <a:cubicBezTo>
                    <a:pt x="43" y="20"/>
                    <a:pt x="42" y="20"/>
                    <a:pt x="40" y="21"/>
                  </a:cubicBezTo>
                  <a:cubicBezTo>
                    <a:pt x="44" y="21"/>
                    <a:pt x="46" y="21"/>
                    <a:pt x="49" y="24"/>
                  </a:cubicBezTo>
                  <a:cubicBezTo>
                    <a:pt x="46" y="23"/>
                    <a:pt x="45" y="23"/>
                    <a:pt x="42" y="23"/>
                  </a:cubicBezTo>
                  <a:cubicBezTo>
                    <a:pt x="46" y="25"/>
                    <a:pt x="48" y="26"/>
                    <a:pt x="50" y="31"/>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8" name="Freeform 141">
              <a:extLst>
                <a:ext uri="{FF2B5EF4-FFF2-40B4-BE49-F238E27FC236}">
                  <a16:creationId xmlns:a16="http://schemas.microsoft.com/office/drawing/2014/main" id="{CB965D2C-1910-476F-B9CC-4FD3FE7CFCAE}"/>
                </a:ext>
              </a:extLst>
            </p:cNvPr>
            <p:cNvSpPr>
              <a:spLocks/>
            </p:cNvSpPr>
            <p:nvPr/>
          </p:nvSpPr>
          <p:spPr bwMode="auto">
            <a:xfrm>
              <a:off x="2239115" y="620389"/>
              <a:ext cx="176415" cy="113087"/>
            </a:xfrm>
            <a:custGeom>
              <a:avLst/>
              <a:gdLst>
                <a:gd name="T0" fmla="*/ 11 w 46"/>
                <a:gd name="T1" fmla="*/ 5 h 29"/>
                <a:gd name="T2" fmla="*/ 1 w 46"/>
                <a:gd name="T3" fmla="*/ 7 h 29"/>
                <a:gd name="T4" fmla="*/ 9 w 46"/>
                <a:gd name="T5" fmla="*/ 3 h 29"/>
                <a:gd name="T6" fmla="*/ 4 w 46"/>
                <a:gd name="T7" fmla="*/ 4 h 29"/>
                <a:gd name="T8" fmla="*/ 12 w 46"/>
                <a:gd name="T9" fmla="*/ 0 h 29"/>
                <a:gd name="T10" fmla="*/ 2 w 46"/>
                <a:gd name="T11" fmla="*/ 4 h 29"/>
                <a:gd name="T12" fmla="*/ 0 w 46"/>
                <a:gd name="T13" fmla="*/ 10 h 29"/>
                <a:gd name="T14" fmla="*/ 5 w 46"/>
                <a:gd name="T15" fmla="*/ 17 h 29"/>
                <a:gd name="T16" fmla="*/ 24 w 46"/>
                <a:gd name="T17" fmla="*/ 22 h 29"/>
                <a:gd name="T18" fmla="*/ 46 w 46"/>
                <a:gd name="T19" fmla="*/ 29 h 29"/>
                <a:gd name="T20" fmla="*/ 37 w 46"/>
                <a:gd name="T21" fmla="*/ 23 h 29"/>
                <a:gd name="T22" fmla="*/ 43 w 46"/>
                <a:gd name="T23" fmla="*/ 23 h 29"/>
                <a:gd name="T24" fmla="*/ 33 w 46"/>
                <a:gd name="T25" fmla="*/ 22 h 29"/>
                <a:gd name="T26" fmla="*/ 39 w 46"/>
                <a:gd name="T27" fmla="*/ 20 h 29"/>
                <a:gd name="T28" fmla="*/ 28 w 46"/>
                <a:gd name="T29" fmla="*/ 22 h 29"/>
                <a:gd name="T30" fmla="*/ 33 w 46"/>
                <a:gd name="T31" fmla="*/ 19 h 29"/>
                <a:gd name="T32" fmla="*/ 23 w 46"/>
                <a:gd name="T33" fmla="*/ 21 h 29"/>
                <a:gd name="T34" fmla="*/ 28 w 46"/>
                <a:gd name="T35" fmla="*/ 18 h 29"/>
                <a:gd name="T36" fmla="*/ 19 w 46"/>
                <a:gd name="T37" fmla="*/ 20 h 29"/>
                <a:gd name="T38" fmla="*/ 23 w 46"/>
                <a:gd name="T39" fmla="*/ 17 h 29"/>
                <a:gd name="T40" fmla="*/ 12 w 46"/>
                <a:gd name="T41" fmla="*/ 19 h 29"/>
                <a:gd name="T42" fmla="*/ 17 w 46"/>
                <a:gd name="T43" fmla="*/ 16 h 29"/>
                <a:gd name="T44" fmla="*/ 7 w 46"/>
                <a:gd name="T45" fmla="*/ 17 h 29"/>
                <a:gd name="T46" fmla="*/ 15 w 46"/>
                <a:gd name="T47" fmla="*/ 13 h 29"/>
                <a:gd name="T48" fmla="*/ 15 w 46"/>
                <a:gd name="T49" fmla="*/ 13 h 29"/>
                <a:gd name="T50" fmla="*/ 3 w 46"/>
                <a:gd name="T51" fmla="*/ 15 h 29"/>
                <a:gd name="T52" fmla="*/ 11 w 46"/>
                <a:gd name="T53" fmla="*/ 11 h 29"/>
                <a:gd name="T54" fmla="*/ 4 w 46"/>
                <a:gd name="T55" fmla="*/ 12 h 29"/>
                <a:gd name="T56" fmla="*/ 8 w 46"/>
                <a:gd name="T57" fmla="*/ 9 h 29"/>
                <a:gd name="T58" fmla="*/ 2 w 46"/>
                <a:gd name="T59" fmla="*/ 10 h 29"/>
                <a:gd name="T60" fmla="*/ 11 w 46"/>
                <a:gd name="T61"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29">
                  <a:moveTo>
                    <a:pt x="11" y="5"/>
                  </a:moveTo>
                  <a:cubicBezTo>
                    <a:pt x="8" y="5"/>
                    <a:pt x="4" y="6"/>
                    <a:pt x="1" y="7"/>
                  </a:cubicBezTo>
                  <a:cubicBezTo>
                    <a:pt x="4" y="5"/>
                    <a:pt x="6" y="4"/>
                    <a:pt x="9" y="3"/>
                  </a:cubicBezTo>
                  <a:cubicBezTo>
                    <a:pt x="7" y="3"/>
                    <a:pt x="6" y="3"/>
                    <a:pt x="4" y="4"/>
                  </a:cubicBezTo>
                  <a:cubicBezTo>
                    <a:pt x="7" y="2"/>
                    <a:pt x="9" y="1"/>
                    <a:pt x="12" y="0"/>
                  </a:cubicBezTo>
                  <a:cubicBezTo>
                    <a:pt x="8" y="0"/>
                    <a:pt x="3" y="3"/>
                    <a:pt x="2" y="4"/>
                  </a:cubicBezTo>
                  <a:cubicBezTo>
                    <a:pt x="1" y="5"/>
                    <a:pt x="0" y="8"/>
                    <a:pt x="0" y="10"/>
                  </a:cubicBezTo>
                  <a:cubicBezTo>
                    <a:pt x="0" y="13"/>
                    <a:pt x="3" y="16"/>
                    <a:pt x="5" y="17"/>
                  </a:cubicBezTo>
                  <a:cubicBezTo>
                    <a:pt x="11" y="20"/>
                    <a:pt x="17" y="22"/>
                    <a:pt x="24" y="22"/>
                  </a:cubicBezTo>
                  <a:cubicBezTo>
                    <a:pt x="34" y="23"/>
                    <a:pt x="41" y="24"/>
                    <a:pt x="46" y="29"/>
                  </a:cubicBezTo>
                  <a:cubicBezTo>
                    <a:pt x="44" y="25"/>
                    <a:pt x="41" y="24"/>
                    <a:pt x="37" y="23"/>
                  </a:cubicBezTo>
                  <a:cubicBezTo>
                    <a:pt x="39" y="23"/>
                    <a:pt x="41" y="23"/>
                    <a:pt x="43" y="23"/>
                  </a:cubicBezTo>
                  <a:cubicBezTo>
                    <a:pt x="39" y="22"/>
                    <a:pt x="35" y="22"/>
                    <a:pt x="33" y="22"/>
                  </a:cubicBezTo>
                  <a:cubicBezTo>
                    <a:pt x="34" y="22"/>
                    <a:pt x="38" y="21"/>
                    <a:pt x="39" y="20"/>
                  </a:cubicBezTo>
                  <a:cubicBezTo>
                    <a:pt x="35" y="20"/>
                    <a:pt x="32" y="21"/>
                    <a:pt x="28" y="22"/>
                  </a:cubicBezTo>
                  <a:cubicBezTo>
                    <a:pt x="30" y="21"/>
                    <a:pt x="32" y="20"/>
                    <a:pt x="33" y="19"/>
                  </a:cubicBezTo>
                  <a:cubicBezTo>
                    <a:pt x="30" y="19"/>
                    <a:pt x="26" y="20"/>
                    <a:pt x="23" y="21"/>
                  </a:cubicBezTo>
                  <a:cubicBezTo>
                    <a:pt x="25" y="20"/>
                    <a:pt x="26" y="19"/>
                    <a:pt x="28" y="18"/>
                  </a:cubicBezTo>
                  <a:cubicBezTo>
                    <a:pt x="25" y="18"/>
                    <a:pt x="22" y="19"/>
                    <a:pt x="19" y="20"/>
                  </a:cubicBezTo>
                  <a:cubicBezTo>
                    <a:pt x="20" y="19"/>
                    <a:pt x="21" y="18"/>
                    <a:pt x="23" y="17"/>
                  </a:cubicBezTo>
                  <a:cubicBezTo>
                    <a:pt x="19" y="17"/>
                    <a:pt x="16" y="19"/>
                    <a:pt x="12" y="19"/>
                  </a:cubicBezTo>
                  <a:cubicBezTo>
                    <a:pt x="13" y="18"/>
                    <a:pt x="15" y="17"/>
                    <a:pt x="17" y="16"/>
                  </a:cubicBezTo>
                  <a:cubicBezTo>
                    <a:pt x="13" y="17"/>
                    <a:pt x="10" y="16"/>
                    <a:pt x="7" y="17"/>
                  </a:cubicBezTo>
                  <a:cubicBezTo>
                    <a:pt x="10" y="15"/>
                    <a:pt x="12" y="14"/>
                    <a:pt x="15" y="13"/>
                  </a:cubicBezTo>
                  <a:cubicBezTo>
                    <a:pt x="15" y="13"/>
                    <a:pt x="15" y="13"/>
                    <a:pt x="15" y="13"/>
                  </a:cubicBezTo>
                  <a:cubicBezTo>
                    <a:pt x="11" y="13"/>
                    <a:pt x="7" y="14"/>
                    <a:pt x="3" y="15"/>
                  </a:cubicBezTo>
                  <a:cubicBezTo>
                    <a:pt x="6" y="13"/>
                    <a:pt x="8" y="12"/>
                    <a:pt x="11" y="11"/>
                  </a:cubicBezTo>
                  <a:cubicBezTo>
                    <a:pt x="8" y="11"/>
                    <a:pt x="6" y="12"/>
                    <a:pt x="4" y="12"/>
                  </a:cubicBezTo>
                  <a:cubicBezTo>
                    <a:pt x="5" y="11"/>
                    <a:pt x="6" y="9"/>
                    <a:pt x="8" y="9"/>
                  </a:cubicBezTo>
                  <a:cubicBezTo>
                    <a:pt x="6" y="9"/>
                    <a:pt x="4" y="10"/>
                    <a:pt x="2" y="10"/>
                  </a:cubicBezTo>
                  <a:cubicBezTo>
                    <a:pt x="5" y="8"/>
                    <a:pt x="7" y="6"/>
                    <a:pt x="11" y="5"/>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9" name="Freeform 142">
              <a:extLst>
                <a:ext uri="{FF2B5EF4-FFF2-40B4-BE49-F238E27FC236}">
                  <a16:creationId xmlns:a16="http://schemas.microsoft.com/office/drawing/2014/main" id="{59152C32-7252-435B-AB9B-1CD0E1ACD458}"/>
                </a:ext>
              </a:extLst>
            </p:cNvPr>
            <p:cNvSpPr>
              <a:spLocks/>
            </p:cNvSpPr>
            <p:nvPr/>
          </p:nvSpPr>
          <p:spPr bwMode="auto">
            <a:xfrm>
              <a:off x="2223284" y="767401"/>
              <a:ext cx="61067" cy="101779"/>
            </a:xfrm>
            <a:custGeom>
              <a:avLst/>
              <a:gdLst>
                <a:gd name="T0" fmla="*/ 10 w 16"/>
                <a:gd name="T1" fmla="*/ 0 h 26"/>
                <a:gd name="T2" fmla="*/ 5 w 16"/>
                <a:gd name="T3" fmla="*/ 12 h 26"/>
                <a:gd name="T4" fmla="*/ 1 w 16"/>
                <a:gd name="T5" fmla="*/ 4 h 26"/>
                <a:gd name="T6" fmla="*/ 1 w 16"/>
                <a:gd name="T7" fmla="*/ 7 h 26"/>
                <a:gd name="T8" fmla="*/ 3 w 16"/>
                <a:gd name="T9" fmla="*/ 12 h 26"/>
                <a:gd name="T10" fmla="*/ 1 w 16"/>
                <a:gd name="T11" fmla="*/ 11 h 26"/>
                <a:gd name="T12" fmla="*/ 2 w 16"/>
                <a:gd name="T13" fmla="*/ 25 h 26"/>
                <a:gd name="T14" fmla="*/ 12 w 16"/>
                <a:gd name="T15" fmla="*/ 20 h 26"/>
                <a:gd name="T16" fmla="*/ 14 w 16"/>
                <a:gd name="T17" fmla="*/ 14 h 26"/>
                <a:gd name="T18" fmla="*/ 16 w 16"/>
                <a:gd name="T19" fmla="*/ 1 h 26"/>
                <a:gd name="T20" fmla="*/ 10 w 16"/>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6">
                  <a:moveTo>
                    <a:pt x="10" y="0"/>
                  </a:moveTo>
                  <a:cubicBezTo>
                    <a:pt x="10" y="3"/>
                    <a:pt x="10" y="10"/>
                    <a:pt x="5" y="12"/>
                  </a:cubicBezTo>
                  <a:cubicBezTo>
                    <a:pt x="4" y="9"/>
                    <a:pt x="4" y="5"/>
                    <a:pt x="1" y="4"/>
                  </a:cubicBezTo>
                  <a:cubicBezTo>
                    <a:pt x="1" y="4"/>
                    <a:pt x="1" y="6"/>
                    <a:pt x="1" y="7"/>
                  </a:cubicBezTo>
                  <a:cubicBezTo>
                    <a:pt x="2" y="8"/>
                    <a:pt x="3" y="11"/>
                    <a:pt x="3" y="12"/>
                  </a:cubicBezTo>
                  <a:cubicBezTo>
                    <a:pt x="2" y="13"/>
                    <a:pt x="2" y="11"/>
                    <a:pt x="1" y="11"/>
                  </a:cubicBezTo>
                  <a:cubicBezTo>
                    <a:pt x="0" y="14"/>
                    <a:pt x="1" y="25"/>
                    <a:pt x="2" y="25"/>
                  </a:cubicBezTo>
                  <a:cubicBezTo>
                    <a:pt x="4" y="26"/>
                    <a:pt x="10" y="22"/>
                    <a:pt x="12" y="20"/>
                  </a:cubicBezTo>
                  <a:cubicBezTo>
                    <a:pt x="14" y="18"/>
                    <a:pt x="15" y="17"/>
                    <a:pt x="14" y="14"/>
                  </a:cubicBezTo>
                  <a:cubicBezTo>
                    <a:pt x="14" y="11"/>
                    <a:pt x="12" y="3"/>
                    <a:pt x="16" y="1"/>
                  </a:cubicBezTo>
                  <a:lnTo>
                    <a:pt x="10" y="0"/>
                  </a:ln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0" name="Freeform 143">
              <a:extLst>
                <a:ext uri="{FF2B5EF4-FFF2-40B4-BE49-F238E27FC236}">
                  <a16:creationId xmlns:a16="http://schemas.microsoft.com/office/drawing/2014/main" id="{F2026508-A780-4849-84E7-2EFFD8F0E16A}"/>
                </a:ext>
              </a:extLst>
            </p:cNvPr>
            <p:cNvSpPr>
              <a:spLocks/>
            </p:cNvSpPr>
            <p:nvPr/>
          </p:nvSpPr>
          <p:spPr bwMode="auto">
            <a:xfrm>
              <a:off x="2202927" y="830730"/>
              <a:ext cx="205818" cy="108563"/>
            </a:xfrm>
            <a:custGeom>
              <a:avLst/>
              <a:gdLst>
                <a:gd name="T0" fmla="*/ 44 w 53"/>
                <a:gd name="T1" fmla="*/ 1 h 28"/>
                <a:gd name="T2" fmla="*/ 48 w 53"/>
                <a:gd name="T3" fmla="*/ 0 h 28"/>
                <a:gd name="T4" fmla="*/ 51 w 53"/>
                <a:gd name="T5" fmla="*/ 15 h 28"/>
                <a:gd name="T6" fmla="*/ 31 w 53"/>
                <a:gd name="T7" fmla="*/ 26 h 28"/>
                <a:gd name="T8" fmla="*/ 1 w 53"/>
                <a:gd name="T9" fmla="*/ 25 h 28"/>
                <a:gd name="T10" fmla="*/ 13 w 53"/>
                <a:gd name="T11" fmla="*/ 18 h 28"/>
                <a:gd name="T12" fmla="*/ 44 w 53"/>
                <a:gd name="T13" fmla="*/ 5 h 28"/>
                <a:gd name="T14" fmla="*/ 44 w 53"/>
                <a:gd name="T15" fmla="*/ 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8">
                  <a:moveTo>
                    <a:pt x="44" y="1"/>
                  </a:moveTo>
                  <a:cubicBezTo>
                    <a:pt x="45" y="1"/>
                    <a:pt x="47" y="0"/>
                    <a:pt x="48" y="0"/>
                  </a:cubicBezTo>
                  <a:cubicBezTo>
                    <a:pt x="51" y="1"/>
                    <a:pt x="53" y="12"/>
                    <a:pt x="51" y="15"/>
                  </a:cubicBezTo>
                  <a:cubicBezTo>
                    <a:pt x="48" y="23"/>
                    <a:pt x="41" y="24"/>
                    <a:pt x="31" y="26"/>
                  </a:cubicBezTo>
                  <a:cubicBezTo>
                    <a:pt x="19" y="28"/>
                    <a:pt x="4" y="23"/>
                    <a:pt x="1" y="25"/>
                  </a:cubicBezTo>
                  <a:cubicBezTo>
                    <a:pt x="0" y="25"/>
                    <a:pt x="11" y="18"/>
                    <a:pt x="13" y="18"/>
                  </a:cubicBezTo>
                  <a:cubicBezTo>
                    <a:pt x="23" y="16"/>
                    <a:pt x="42" y="13"/>
                    <a:pt x="44" y="5"/>
                  </a:cubicBezTo>
                  <a:lnTo>
                    <a:pt x="44" y="1"/>
                  </a:lnTo>
                  <a:close/>
                </a:path>
              </a:pathLst>
            </a:custGeom>
            <a:solidFill>
              <a:srgbClr val="1B3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1" name="Freeform 144">
              <a:extLst>
                <a:ext uri="{FF2B5EF4-FFF2-40B4-BE49-F238E27FC236}">
                  <a16:creationId xmlns:a16="http://schemas.microsoft.com/office/drawing/2014/main" id="{8F28FFB5-1259-417E-BA04-4F0F8C80B436}"/>
                </a:ext>
              </a:extLst>
            </p:cNvPr>
            <p:cNvSpPr>
              <a:spLocks/>
            </p:cNvSpPr>
            <p:nvPr/>
          </p:nvSpPr>
          <p:spPr bwMode="auto">
            <a:xfrm>
              <a:off x="2257209" y="844300"/>
              <a:ext cx="131180" cy="74638"/>
            </a:xfrm>
            <a:custGeom>
              <a:avLst/>
              <a:gdLst>
                <a:gd name="T0" fmla="*/ 30 w 34"/>
                <a:gd name="T1" fmla="*/ 0 h 19"/>
                <a:gd name="T2" fmla="*/ 4 w 34"/>
                <a:gd name="T3" fmla="*/ 7 h 19"/>
                <a:gd name="T4" fmla="*/ 0 w 34"/>
                <a:gd name="T5" fmla="*/ 17 h 19"/>
                <a:gd name="T6" fmla="*/ 33 w 34"/>
                <a:gd name="T7" fmla="*/ 9 h 19"/>
                <a:gd name="T8" fmla="*/ 30 w 34"/>
                <a:gd name="T9" fmla="*/ 0 h 19"/>
              </a:gdLst>
              <a:ahLst/>
              <a:cxnLst>
                <a:cxn ang="0">
                  <a:pos x="T0" y="T1"/>
                </a:cxn>
                <a:cxn ang="0">
                  <a:pos x="T2" y="T3"/>
                </a:cxn>
                <a:cxn ang="0">
                  <a:pos x="T4" y="T5"/>
                </a:cxn>
                <a:cxn ang="0">
                  <a:pos x="T6" y="T7"/>
                </a:cxn>
                <a:cxn ang="0">
                  <a:pos x="T8" y="T9"/>
                </a:cxn>
              </a:cxnLst>
              <a:rect l="0" t="0" r="r" b="b"/>
              <a:pathLst>
                <a:path w="34" h="19">
                  <a:moveTo>
                    <a:pt x="30" y="0"/>
                  </a:moveTo>
                  <a:cubicBezTo>
                    <a:pt x="30" y="6"/>
                    <a:pt x="14" y="11"/>
                    <a:pt x="4" y="7"/>
                  </a:cubicBezTo>
                  <a:cubicBezTo>
                    <a:pt x="2" y="9"/>
                    <a:pt x="0" y="14"/>
                    <a:pt x="0" y="17"/>
                  </a:cubicBezTo>
                  <a:cubicBezTo>
                    <a:pt x="11" y="19"/>
                    <a:pt x="28" y="18"/>
                    <a:pt x="33" y="9"/>
                  </a:cubicBezTo>
                  <a:cubicBezTo>
                    <a:pt x="34" y="7"/>
                    <a:pt x="32" y="3"/>
                    <a:pt x="30" y="0"/>
                  </a:cubicBezTo>
                  <a:close/>
                </a:path>
              </a:pathLst>
            </a:custGeom>
            <a:solidFill>
              <a:srgbClr val="E2EF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2" name="Freeform 145">
              <a:extLst>
                <a:ext uri="{FF2B5EF4-FFF2-40B4-BE49-F238E27FC236}">
                  <a16:creationId xmlns:a16="http://schemas.microsoft.com/office/drawing/2014/main" id="{79C40C34-DB5F-4B75-A30C-07685F9A028D}"/>
                </a:ext>
              </a:extLst>
            </p:cNvPr>
            <p:cNvSpPr>
              <a:spLocks/>
            </p:cNvSpPr>
            <p:nvPr/>
          </p:nvSpPr>
          <p:spPr bwMode="auto">
            <a:xfrm>
              <a:off x="2164479" y="1411995"/>
              <a:ext cx="42974" cy="113087"/>
            </a:xfrm>
            <a:custGeom>
              <a:avLst/>
              <a:gdLst>
                <a:gd name="T0" fmla="*/ 11 w 11"/>
                <a:gd name="T1" fmla="*/ 9 h 29"/>
                <a:gd name="T2" fmla="*/ 6 w 11"/>
                <a:gd name="T3" fmla="*/ 29 h 29"/>
                <a:gd name="T4" fmla="*/ 2 w 11"/>
                <a:gd name="T5" fmla="*/ 4 h 29"/>
                <a:gd name="T6" fmla="*/ 9 w 11"/>
                <a:gd name="T7" fmla="*/ 0 h 29"/>
                <a:gd name="T8" fmla="*/ 11 w 11"/>
                <a:gd name="T9" fmla="*/ 9 h 29"/>
              </a:gdLst>
              <a:ahLst/>
              <a:cxnLst>
                <a:cxn ang="0">
                  <a:pos x="T0" y="T1"/>
                </a:cxn>
                <a:cxn ang="0">
                  <a:pos x="T2" y="T3"/>
                </a:cxn>
                <a:cxn ang="0">
                  <a:pos x="T4" y="T5"/>
                </a:cxn>
                <a:cxn ang="0">
                  <a:pos x="T6" y="T7"/>
                </a:cxn>
                <a:cxn ang="0">
                  <a:pos x="T8" y="T9"/>
                </a:cxn>
              </a:cxnLst>
              <a:rect l="0" t="0" r="r" b="b"/>
              <a:pathLst>
                <a:path w="11" h="29">
                  <a:moveTo>
                    <a:pt x="11" y="9"/>
                  </a:moveTo>
                  <a:cubicBezTo>
                    <a:pt x="10" y="14"/>
                    <a:pt x="8" y="22"/>
                    <a:pt x="6" y="29"/>
                  </a:cubicBezTo>
                  <a:cubicBezTo>
                    <a:pt x="0" y="17"/>
                    <a:pt x="0" y="18"/>
                    <a:pt x="2" y="4"/>
                  </a:cubicBezTo>
                  <a:cubicBezTo>
                    <a:pt x="9" y="0"/>
                    <a:pt x="9" y="0"/>
                    <a:pt x="9" y="0"/>
                  </a:cubicBezTo>
                  <a:cubicBezTo>
                    <a:pt x="11" y="5"/>
                    <a:pt x="10" y="6"/>
                    <a:pt x="11" y="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3" name="Freeform 146">
              <a:extLst>
                <a:ext uri="{FF2B5EF4-FFF2-40B4-BE49-F238E27FC236}">
                  <a16:creationId xmlns:a16="http://schemas.microsoft.com/office/drawing/2014/main" id="{0341A701-ED12-4163-B713-6EF0AA53FD75}"/>
                </a:ext>
              </a:extLst>
            </p:cNvPr>
            <p:cNvSpPr>
              <a:spLocks/>
            </p:cNvSpPr>
            <p:nvPr/>
          </p:nvSpPr>
          <p:spPr bwMode="auto">
            <a:xfrm>
              <a:off x="2153169" y="1185822"/>
              <a:ext cx="124396" cy="264623"/>
            </a:xfrm>
            <a:custGeom>
              <a:avLst/>
              <a:gdLst>
                <a:gd name="T0" fmla="*/ 11 w 32"/>
                <a:gd name="T1" fmla="*/ 1 h 68"/>
                <a:gd name="T2" fmla="*/ 1 w 32"/>
                <a:gd name="T3" fmla="*/ 62 h 68"/>
                <a:gd name="T4" fmla="*/ 14 w 32"/>
                <a:gd name="T5" fmla="*/ 61 h 68"/>
                <a:gd name="T6" fmla="*/ 31 w 32"/>
                <a:gd name="T7" fmla="*/ 0 h 68"/>
                <a:gd name="T8" fmla="*/ 11 w 32"/>
                <a:gd name="T9" fmla="*/ 1 h 68"/>
              </a:gdLst>
              <a:ahLst/>
              <a:cxnLst>
                <a:cxn ang="0">
                  <a:pos x="T0" y="T1"/>
                </a:cxn>
                <a:cxn ang="0">
                  <a:pos x="T2" y="T3"/>
                </a:cxn>
                <a:cxn ang="0">
                  <a:pos x="T4" y="T5"/>
                </a:cxn>
                <a:cxn ang="0">
                  <a:pos x="T6" y="T7"/>
                </a:cxn>
                <a:cxn ang="0">
                  <a:pos x="T8" y="T9"/>
                </a:cxn>
              </a:cxnLst>
              <a:rect l="0" t="0" r="r" b="b"/>
              <a:pathLst>
                <a:path w="32" h="68">
                  <a:moveTo>
                    <a:pt x="11" y="1"/>
                  </a:moveTo>
                  <a:cubicBezTo>
                    <a:pt x="6" y="14"/>
                    <a:pt x="2" y="53"/>
                    <a:pt x="1" y="62"/>
                  </a:cubicBezTo>
                  <a:cubicBezTo>
                    <a:pt x="0" y="68"/>
                    <a:pt x="12" y="66"/>
                    <a:pt x="14" y="61"/>
                  </a:cubicBezTo>
                  <a:cubicBezTo>
                    <a:pt x="22" y="43"/>
                    <a:pt x="32" y="2"/>
                    <a:pt x="31" y="0"/>
                  </a:cubicBezTo>
                  <a:lnTo>
                    <a:pt x="11" y="1"/>
                  </a:lnTo>
                  <a:close/>
                </a:path>
              </a:pathLst>
            </a:custGeom>
            <a:solidFill>
              <a:srgbClr val="47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4" name="Freeform 147">
              <a:extLst>
                <a:ext uri="{FF2B5EF4-FFF2-40B4-BE49-F238E27FC236}">
                  <a16:creationId xmlns:a16="http://schemas.microsoft.com/office/drawing/2014/main" id="{91B36CC5-5052-4994-85B1-5F67604F23E4}"/>
                </a:ext>
              </a:extLst>
            </p:cNvPr>
            <p:cNvSpPr>
              <a:spLocks/>
            </p:cNvSpPr>
            <p:nvPr/>
          </p:nvSpPr>
          <p:spPr bwMode="auto">
            <a:xfrm>
              <a:off x="2273042" y="842039"/>
              <a:ext cx="237483" cy="671735"/>
            </a:xfrm>
            <a:custGeom>
              <a:avLst/>
              <a:gdLst>
                <a:gd name="T0" fmla="*/ 37 w 61"/>
                <a:gd name="T1" fmla="*/ 14 h 173"/>
                <a:gd name="T2" fmla="*/ 0 w 61"/>
                <a:gd name="T3" fmla="*/ 28 h 173"/>
                <a:gd name="T4" fmla="*/ 7 w 61"/>
                <a:gd name="T5" fmla="*/ 110 h 173"/>
                <a:gd name="T6" fmla="*/ 1 w 61"/>
                <a:gd name="T7" fmla="*/ 173 h 173"/>
                <a:gd name="T8" fmla="*/ 23 w 61"/>
                <a:gd name="T9" fmla="*/ 167 h 173"/>
                <a:gd name="T10" fmla="*/ 28 w 61"/>
                <a:gd name="T11" fmla="*/ 115 h 173"/>
                <a:gd name="T12" fmla="*/ 33 w 61"/>
                <a:gd name="T13" fmla="*/ 161 h 173"/>
                <a:gd name="T14" fmla="*/ 51 w 61"/>
                <a:gd name="T15" fmla="*/ 150 h 173"/>
                <a:gd name="T16" fmla="*/ 42 w 61"/>
                <a:gd name="T17" fmla="*/ 82 h 173"/>
                <a:gd name="T18" fmla="*/ 45 w 61"/>
                <a:gd name="T19" fmla="*/ 4 h 173"/>
                <a:gd name="T20" fmla="*/ 37 w 61"/>
                <a:gd name="T21" fmla="*/ 1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73">
                  <a:moveTo>
                    <a:pt x="37" y="14"/>
                  </a:moveTo>
                  <a:cubicBezTo>
                    <a:pt x="30" y="25"/>
                    <a:pt x="17" y="29"/>
                    <a:pt x="0" y="28"/>
                  </a:cubicBezTo>
                  <a:cubicBezTo>
                    <a:pt x="11" y="46"/>
                    <a:pt x="11" y="83"/>
                    <a:pt x="7" y="110"/>
                  </a:cubicBezTo>
                  <a:cubicBezTo>
                    <a:pt x="5" y="129"/>
                    <a:pt x="0" y="156"/>
                    <a:pt x="1" y="173"/>
                  </a:cubicBezTo>
                  <a:cubicBezTo>
                    <a:pt x="11" y="171"/>
                    <a:pt x="13" y="171"/>
                    <a:pt x="23" y="167"/>
                  </a:cubicBezTo>
                  <a:cubicBezTo>
                    <a:pt x="28" y="142"/>
                    <a:pt x="29" y="139"/>
                    <a:pt x="28" y="115"/>
                  </a:cubicBezTo>
                  <a:cubicBezTo>
                    <a:pt x="33" y="136"/>
                    <a:pt x="32" y="141"/>
                    <a:pt x="33" y="161"/>
                  </a:cubicBezTo>
                  <a:cubicBezTo>
                    <a:pt x="42" y="158"/>
                    <a:pt x="43" y="156"/>
                    <a:pt x="51" y="150"/>
                  </a:cubicBezTo>
                  <a:cubicBezTo>
                    <a:pt x="53" y="120"/>
                    <a:pt x="40" y="101"/>
                    <a:pt x="42" y="82"/>
                  </a:cubicBezTo>
                  <a:cubicBezTo>
                    <a:pt x="45" y="57"/>
                    <a:pt x="61" y="17"/>
                    <a:pt x="45" y="4"/>
                  </a:cubicBezTo>
                  <a:cubicBezTo>
                    <a:pt x="40" y="0"/>
                    <a:pt x="38" y="12"/>
                    <a:pt x="37" y="14"/>
                  </a:cubicBezTo>
                  <a:close/>
                </a:path>
              </a:pathLst>
            </a:custGeom>
            <a:solidFill>
              <a:srgbClr val="545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5" name="Freeform 148">
              <a:extLst>
                <a:ext uri="{FF2B5EF4-FFF2-40B4-BE49-F238E27FC236}">
                  <a16:creationId xmlns:a16="http://schemas.microsoft.com/office/drawing/2014/main" id="{47A37FA5-2A4C-42D4-A732-CD1352609BC5}"/>
                </a:ext>
              </a:extLst>
            </p:cNvPr>
            <p:cNvSpPr>
              <a:spLocks/>
            </p:cNvSpPr>
            <p:nvPr/>
          </p:nvSpPr>
          <p:spPr bwMode="auto">
            <a:xfrm>
              <a:off x="2135075" y="939293"/>
              <a:ext cx="92732" cy="504367"/>
            </a:xfrm>
            <a:custGeom>
              <a:avLst/>
              <a:gdLst>
                <a:gd name="T0" fmla="*/ 12 w 24"/>
                <a:gd name="T1" fmla="*/ 2 h 130"/>
                <a:gd name="T2" fmla="*/ 15 w 24"/>
                <a:gd name="T3" fmla="*/ 63 h 130"/>
                <a:gd name="T4" fmla="*/ 16 w 24"/>
                <a:gd name="T5" fmla="*/ 66 h 130"/>
                <a:gd name="T6" fmla="*/ 6 w 24"/>
                <a:gd name="T7" fmla="*/ 126 h 130"/>
                <a:gd name="T8" fmla="*/ 11 w 24"/>
                <a:gd name="T9" fmla="*/ 129 h 130"/>
                <a:gd name="T10" fmla="*/ 22 w 24"/>
                <a:gd name="T11" fmla="*/ 75 h 130"/>
                <a:gd name="T12" fmla="*/ 24 w 24"/>
                <a:gd name="T13" fmla="*/ 60 h 130"/>
                <a:gd name="T14" fmla="*/ 18 w 24"/>
                <a:gd name="T15" fmla="*/ 0 h 130"/>
                <a:gd name="T16" fmla="*/ 12 w 24"/>
                <a:gd name="T17" fmla="*/ 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0">
                  <a:moveTo>
                    <a:pt x="12" y="2"/>
                  </a:moveTo>
                  <a:cubicBezTo>
                    <a:pt x="0" y="10"/>
                    <a:pt x="12" y="39"/>
                    <a:pt x="15" y="63"/>
                  </a:cubicBezTo>
                  <a:cubicBezTo>
                    <a:pt x="15" y="64"/>
                    <a:pt x="15" y="65"/>
                    <a:pt x="16" y="66"/>
                  </a:cubicBezTo>
                  <a:cubicBezTo>
                    <a:pt x="11" y="79"/>
                    <a:pt x="7" y="117"/>
                    <a:pt x="6" y="126"/>
                  </a:cubicBezTo>
                  <a:cubicBezTo>
                    <a:pt x="6" y="128"/>
                    <a:pt x="8" y="130"/>
                    <a:pt x="11" y="129"/>
                  </a:cubicBezTo>
                  <a:cubicBezTo>
                    <a:pt x="14" y="111"/>
                    <a:pt x="17" y="92"/>
                    <a:pt x="22" y="75"/>
                  </a:cubicBezTo>
                  <a:cubicBezTo>
                    <a:pt x="24" y="67"/>
                    <a:pt x="24" y="62"/>
                    <a:pt x="24" y="60"/>
                  </a:cubicBezTo>
                  <a:cubicBezTo>
                    <a:pt x="19" y="41"/>
                    <a:pt x="17" y="19"/>
                    <a:pt x="18" y="0"/>
                  </a:cubicBezTo>
                  <a:cubicBezTo>
                    <a:pt x="16" y="0"/>
                    <a:pt x="14" y="1"/>
                    <a:pt x="12" y="2"/>
                  </a:cubicBezTo>
                  <a:close/>
                </a:path>
              </a:pathLst>
            </a:custGeom>
            <a:solidFill>
              <a:srgbClr val="3A4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06" name="Group 205">
            <a:extLst>
              <a:ext uri="{FF2B5EF4-FFF2-40B4-BE49-F238E27FC236}">
                <a16:creationId xmlns:a16="http://schemas.microsoft.com/office/drawing/2014/main" id="{EC191426-401A-46BE-AD7A-96FCDA71C23E}"/>
              </a:ext>
            </a:extLst>
          </p:cNvPr>
          <p:cNvGrpSpPr/>
          <p:nvPr/>
        </p:nvGrpSpPr>
        <p:grpSpPr>
          <a:xfrm>
            <a:off x="6946029" y="1318879"/>
            <a:ext cx="556997" cy="1445782"/>
            <a:chOff x="6303449" y="1559007"/>
            <a:chExt cx="626499" cy="1626187"/>
          </a:xfrm>
        </p:grpSpPr>
        <p:sp>
          <p:nvSpPr>
            <p:cNvPr id="207" name="Freeform 69">
              <a:extLst>
                <a:ext uri="{FF2B5EF4-FFF2-40B4-BE49-F238E27FC236}">
                  <a16:creationId xmlns:a16="http://schemas.microsoft.com/office/drawing/2014/main" id="{11FBC029-CED5-4572-9F60-9EEC42F9BED9}"/>
                </a:ext>
              </a:extLst>
            </p:cNvPr>
            <p:cNvSpPr>
              <a:spLocks/>
            </p:cNvSpPr>
            <p:nvPr/>
          </p:nvSpPr>
          <p:spPr bwMode="auto">
            <a:xfrm>
              <a:off x="6821385" y="2262407"/>
              <a:ext cx="58805" cy="135704"/>
            </a:xfrm>
            <a:custGeom>
              <a:avLst/>
              <a:gdLst>
                <a:gd name="T0" fmla="*/ 9 w 15"/>
                <a:gd name="T1" fmla="*/ 0 h 35"/>
                <a:gd name="T2" fmla="*/ 7 w 15"/>
                <a:gd name="T3" fmla="*/ 35 h 35"/>
                <a:gd name="T4" fmla="*/ 1 w 15"/>
                <a:gd name="T5" fmla="*/ 35 h 35"/>
                <a:gd name="T6" fmla="*/ 1 w 15"/>
                <a:gd name="T7" fmla="*/ 10 h 35"/>
                <a:gd name="T8" fmla="*/ 0 w 15"/>
                <a:gd name="T9" fmla="*/ 1 h 35"/>
                <a:gd name="T10" fmla="*/ 9 w 15"/>
                <a:gd name="T11" fmla="*/ 0 h 35"/>
              </a:gdLst>
              <a:ahLst/>
              <a:cxnLst>
                <a:cxn ang="0">
                  <a:pos x="T0" y="T1"/>
                </a:cxn>
                <a:cxn ang="0">
                  <a:pos x="T2" y="T3"/>
                </a:cxn>
                <a:cxn ang="0">
                  <a:pos x="T4" y="T5"/>
                </a:cxn>
                <a:cxn ang="0">
                  <a:pos x="T6" y="T7"/>
                </a:cxn>
                <a:cxn ang="0">
                  <a:pos x="T8" y="T9"/>
                </a:cxn>
                <a:cxn ang="0">
                  <a:pos x="T10" y="T11"/>
                </a:cxn>
              </a:cxnLst>
              <a:rect l="0" t="0" r="r" b="b"/>
              <a:pathLst>
                <a:path w="15" h="35">
                  <a:moveTo>
                    <a:pt x="9" y="0"/>
                  </a:moveTo>
                  <a:cubicBezTo>
                    <a:pt x="15" y="15"/>
                    <a:pt x="12" y="19"/>
                    <a:pt x="7" y="35"/>
                  </a:cubicBezTo>
                  <a:cubicBezTo>
                    <a:pt x="1" y="35"/>
                    <a:pt x="1" y="35"/>
                    <a:pt x="1" y="35"/>
                  </a:cubicBezTo>
                  <a:cubicBezTo>
                    <a:pt x="1" y="10"/>
                    <a:pt x="1" y="10"/>
                    <a:pt x="1" y="10"/>
                  </a:cubicBezTo>
                  <a:cubicBezTo>
                    <a:pt x="0" y="1"/>
                    <a:pt x="0" y="1"/>
                    <a:pt x="0" y="1"/>
                  </a:cubicBezTo>
                  <a:lnTo>
                    <a:pt x="9" y="0"/>
                  </a:ln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8" name="Freeform 70">
              <a:extLst>
                <a:ext uri="{FF2B5EF4-FFF2-40B4-BE49-F238E27FC236}">
                  <a16:creationId xmlns:a16="http://schemas.microsoft.com/office/drawing/2014/main" id="{655ACCB5-6BD2-441C-9D24-1906D6383CCC}"/>
                </a:ext>
              </a:extLst>
            </p:cNvPr>
            <p:cNvSpPr>
              <a:spLocks/>
            </p:cNvSpPr>
            <p:nvPr/>
          </p:nvSpPr>
          <p:spPr bwMode="auto">
            <a:xfrm>
              <a:off x="6776150" y="2963544"/>
              <a:ext cx="140227" cy="149274"/>
            </a:xfrm>
            <a:custGeom>
              <a:avLst/>
              <a:gdLst>
                <a:gd name="T0" fmla="*/ 8 w 36"/>
                <a:gd name="T1" fmla="*/ 22 h 38"/>
                <a:gd name="T2" fmla="*/ 15 w 36"/>
                <a:gd name="T3" fmla="*/ 26 h 38"/>
                <a:gd name="T4" fmla="*/ 15 w 36"/>
                <a:gd name="T5" fmla="*/ 29 h 38"/>
                <a:gd name="T6" fmla="*/ 27 w 36"/>
                <a:gd name="T7" fmla="*/ 37 h 38"/>
                <a:gd name="T8" fmla="*/ 35 w 36"/>
                <a:gd name="T9" fmla="*/ 29 h 38"/>
                <a:gd name="T10" fmla="*/ 34 w 36"/>
                <a:gd name="T11" fmla="*/ 14 h 38"/>
                <a:gd name="T12" fmla="*/ 20 w 36"/>
                <a:gd name="T13" fmla="*/ 7 h 38"/>
                <a:gd name="T14" fmla="*/ 5 w 36"/>
                <a:gd name="T15" fmla="*/ 1 h 38"/>
                <a:gd name="T16" fmla="*/ 0 w 36"/>
                <a:gd name="T17" fmla="*/ 5 h 38"/>
                <a:gd name="T18" fmla="*/ 8 w 36"/>
                <a:gd name="T1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8">
                  <a:moveTo>
                    <a:pt x="8" y="22"/>
                  </a:moveTo>
                  <a:cubicBezTo>
                    <a:pt x="9" y="23"/>
                    <a:pt x="11" y="24"/>
                    <a:pt x="15" y="26"/>
                  </a:cubicBezTo>
                  <a:cubicBezTo>
                    <a:pt x="15" y="29"/>
                    <a:pt x="15" y="29"/>
                    <a:pt x="15" y="29"/>
                  </a:cubicBezTo>
                  <a:cubicBezTo>
                    <a:pt x="18" y="35"/>
                    <a:pt x="22" y="38"/>
                    <a:pt x="27" y="37"/>
                  </a:cubicBezTo>
                  <a:cubicBezTo>
                    <a:pt x="33" y="35"/>
                    <a:pt x="35" y="33"/>
                    <a:pt x="35" y="29"/>
                  </a:cubicBezTo>
                  <a:cubicBezTo>
                    <a:pt x="36" y="21"/>
                    <a:pt x="36" y="19"/>
                    <a:pt x="34" y="14"/>
                  </a:cubicBezTo>
                  <a:cubicBezTo>
                    <a:pt x="28" y="9"/>
                    <a:pt x="25" y="9"/>
                    <a:pt x="20" y="7"/>
                  </a:cubicBezTo>
                  <a:cubicBezTo>
                    <a:pt x="16" y="6"/>
                    <a:pt x="11" y="3"/>
                    <a:pt x="5" y="1"/>
                  </a:cubicBezTo>
                  <a:cubicBezTo>
                    <a:pt x="2" y="0"/>
                    <a:pt x="0" y="3"/>
                    <a:pt x="0" y="5"/>
                  </a:cubicBezTo>
                  <a:cubicBezTo>
                    <a:pt x="0" y="10"/>
                    <a:pt x="4" y="17"/>
                    <a:pt x="8" y="22"/>
                  </a:cubicBez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9" name="Freeform 71">
              <a:extLst>
                <a:ext uri="{FF2B5EF4-FFF2-40B4-BE49-F238E27FC236}">
                  <a16:creationId xmlns:a16="http://schemas.microsoft.com/office/drawing/2014/main" id="{66AD16FF-C12E-4DF7-86E8-018B903E38EA}"/>
                </a:ext>
              </a:extLst>
            </p:cNvPr>
            <p:cNvSpPr>
              <a:spLocks/>
            </p:cNvSpPr>
            <p:nvPr/>
          </p:nvSpPr>
          <p:spPr bwMode="auto">
            <a:xfrm>
              <a:off x="6776150" y="2972591"/>
              <a:ext cx="140227" cy="140227"/>
            </a:xfrm>
            <a:custGeom>
              <a:avLst/>
              <a:gdLst>
                <a:gd name="T0" fmla="*/ 8 w 36"/>
                <a:gd name="T1" fmla="*/ 20 h 36"/>
                <a:gd name="T2" fmla="*/ 15 w 36"/>
                <a:gd name="T3" fmla="*/ 24 h 36"/>
                <a:gd name="T4" fmla="*/ 15 w 36"/>
                <a:gd name="T5" fmla="*/ 27 h 36"/>
                <a:gd name="T6" fmla="*/ 27 w 36"/>
                <a:gd name="T7" fmla="*/ 35 h 36"/>
                <a:gd name="T8" fmla="*/ 35 w 36"/>
                <a:gd name="T9" fmla="*/ 27 h 36"/>
                <a:gd name="T10" fmla="*/ 36 w 36"/>
                <a:gd name="T11" fmla="*/ 18 h 36"/>
                <a:gd name="T12" fmla="*/ 12 w 36"/>
                <a:gd name="T13" fmla="*/ 14 h 36"/>
                <a:gd name="T14" fmla="*/ 2 w 36"/>
                <a:gd name="T15" fmla="*/ 0 h 36"/>
                <a:gd name="T16" fmla="*/ 0 w 36"/>
                <a:gd name="T17" fmla="*/ 3 h 36"/>
                <a:gd name="T18" fmla="*/ 8 w 36"/>
                <a:gd name="T1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8" y="20"/>
                  </a:moveTo>
                  <a:cubicBezTo>
                    <a:pt x="9" y="21"/>
                    <a:pt x="11" y="22"/>
                    <a:pt x="15" y="24"/>
                  </a:cubicBezTo>
                  <a:cubicBezTo>
                    <a:pt x="15" y="27"/>
                    <a:pt x="15" y="27"/>
                    <a:pt x="15" y="27"/>
                  </a:cubicBezTo>
                  <a:cubicBezTo>
                    <a:pt x="18" y="33"/>
                    <a:pt x="22" y="36"/>
                    <a:pt x="27" y="35"/>
                  </a:cubicBezTo>
                  <a:cubicBezTo>
                    <a:pt x="33" y="33"/>
                    <a:pt x="35" y="31"/>
                    <a:pt x="35" y="27"/>
                  </a:cubicBezTo>
                  <a:cubicBezTo>
                    <a:pt x="36" y="23"/>
                    <a:pt x="36" y="20"/>
                    <a:pt x="36" y="18"/>
                  </a:cubicBezTo>
                  <a:cubicBezTo>
                    <a:pt x="27" y="22"/>
                    <a:pt x="20" y="22"/>
                    <a:pt x="12" y="14"/>
                  </a:cubicBezTo>
                  <a:cubicBezTo>
                    <a:pt x="9" y="11"/>
                    <a:pt x="2" y="5"/>
                    <a:pt x="2" y="0"/>
                  </a:cubicBezTo>
                  <a:cubicBezTo>
                    <a:pt x="0" y="1"/>
                    <a:pt x="0" y="2"/>
                    <a:pt x="0" y="3"/>
                  </a:cubicBezTo>
                  <a:cubicBezTo>
                    <a:pt x="0" y="8"/>
                    <a:pt x="4" y="15"/>
                    <a:pt x="8"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0" name="Freeform 72">
              <a:extLst>
                <a:ext uri="{FF2B5EF4-FFF2-40B4-BE49-F238E27FC236}">
                  <a16:creationId xmlns:a16="http://schemas.microsoft.com/office/drawing/2014/main" id="{2B38A286-887F-46C4-9397-61C45D728B6D}"/>
                </a:ext>
              </a:extLst>
            </p:cNvPr>
            <p:cNvSpPr>
              <a:spLocks/>
            </p:cNvSpPr>
            <p:nvPr/>
          </p:nvSpPr>
          <p:spPr bwMode="auto">
            <a:xfrm>
              <a:off x="6559024" y="3065321"/>
              <a:ext cx="201295" cy="119873"/>
            </a:xfrm>
            <a:custGeom>
              <a:avLst/>
              <a:gdLst>
                <a:gd name="T0" fmla="*/ 45 w 52"/>
                <a:gd name="T1" fmla="*/ 9 h 31"/>
                <a:gd name="T2" fmla="*/ 32 w 52"/>
                <a:gd name="T3" fmla="*/ 3 h 31"/>
                <a:gd name="T4" fmla="*/ 8 w 52"/>
                <a:gd name="T5" fmla="*/ 0 h 31"/>
                <a:gd name="T6" fmla="*/ 4 w 52"/>
                <a:gd name="T7" fmla="*/ 0 h 31"/>
                <a:gd name="T8" fmla="*/ 3 w 52"/>
                <a:gd name="T9" fmla="*/ 9 h 31"/>
                <a:gd name="T10" fmla="*/ 12 w 52"/>
                <a:gd name="T11" fmla="*/ 16 h 31"/>
                <a:gd name="T12" fmla="*/ 23 w 52"/>
                <a:gd name="T13" fmla="*/ 22 h 31"/>
                <a:gd name="T14" fmla="*/ 31 w 52"/>
                <a:gd name="T15" fmla="*/ 25 h 31"/>
                <a:gd name="T16" fmla="*/ 31 w 52"/>
                <a:gd name="T17" fmla="*/ 27 h 31"/>
                <a:gd name="T18" fmla="*/ 38 w 52"/>
                <a:gd name="T19" fmla="*/ 30 h 31"/>
                <a:gd name="T20" fmla="*/ 50 w 52"/>
                <a:gd name="T21" fmla="*/ 25 h 31"/>
                <a:gd name="T22" fmla="*/ 50 w 52"/>
                <a:gd name="T23" fmla="*/ 10 h 31"/>
                <a:gd name="T24" fmla="*/ 45 w 52"/>
                <a:gd name="T25"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31">
                  <a:moveTo>
                    <a:pt x="45" y="9"/>
                  </a:moveTo>
                  <a:cubicBezTo>
                    <a:pt x="43" y="9"/>
                    <a:pt x="38" y="1"/>
                    <a:pt x="32" y="3"/>
                  </a:cubicBezTo>
                  <a:cubicBezTo>
                    <a:pt x="24" y="5"/>
                    <a:pt x="15" y="0"/>
                    <a:pt x="8" y="0"/>
                  </a:cubicBezTo>
                  <a:cubicBezTo>
                    <a:pt x="6" y="0"/>
                    <a:pt x="5" y="0"/>
                    <a:pt x="4" y="0"/>
                  </a:cubicBezTo>
                  <a:cubicBezTo>
                    <a:pt x="1" y="3"/>
                    <a:pt x="0" y="5"/>
                    <a:pt x="3" y="9"/>
                  </a:cubicBezTo>
                  <a:cubicBezTo>
                    <a:pt x="5" y="11"/>
                    <a:pt x="9" y="14"/>
                    <a:pt x="12" y="16"/>
                  </a:cubicBezTo>
                  <a:cubicBezTo>
                    <a:pt x="16" y="19"/>
                    <a:pt x="19" y="21"/>
                    <a:pt x="23" y="22"/>
                  </a:cubicBezTo>
                  <a:cubicBezTo>
                    <a:pt x="26" y="24"/>
                    <a:pt x="28" y="24"/>
                    <a:pt x="31" y="25"/>
                  </a:cubicBezTo>
                  <a:cubicBezTo>
                    <a:pt x="31" y="27"/>
                    <a:pt x="31" y="27"/>
                    <a:pt x="31" y="27"/>
                  </a:cubicBezTo>
                  <a:cubicBezTo>
                    <a:pt x="34" y="29"/>
                    <a:pt x="36" y="30"/>
                    <a:pt x="38" y="30"/>
                  </a:cubicBezTo>
                  <a:cubicBezTo>
                    <a:pt x="42" y="31"/>
                    <a:pt x="47" y="28"/>
                    <a:pt x="50" y="25"/>
                  </a:cubicBezTo>
                  <a:cubicBezTo>
                    <a:pt x="50" y="20"/>
                    <a:pt x="52" y="16"/>
                    <a:pt x="50" y="10"/>
                  </a:cubicBezTo>
                  <a:lnTo>
                    <a:pt x="45" y="9"/>
                  </a:lnTo>
                  <a:close/>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1" name="Freeform 73">
              <a:extLst>
                <a:ext uri="{FF2B5EF4-FFF2-40B4-BE49-F238E27FC236}">
                  <a16:creationId xmlns:a16="http://schemas.microsoft.com/office/drawing/2014/main" id="{DBDFD4D8-B52A-4205-97D0-658E44E96E55}"/>
                </a:ext>
              </a:extLst>
            </p:cNvPr>
            <p:cNvSpPr>
              <a:spLocks/>
            </p:cNvSpPr>
            <p:nvPr/>
          </p:nvSpPr>
          <p:spPr bwMode="auto">
            <a:xfrm>
              <a:off x="6563547" y="3072107"/>
              <a:ext cx="192248" cy="113087"/>
            </a:xfrm>
            <a:custGeom>
              <a:avLst/>
              <a:gdLst>
                <a:gd name="T0" fmla="*/ 1 w 50"/>
                <a:gd name="T1" fmla="*/ 0 h 29"/>
                <a:gd name="T2" fmla="*/ 2 w 50"/>
                <a:gd name="T3" fmla="*/ 7 h 29"/>
                <a:gd name="T4" fmla="*/ 11 w 50"/>
                <a:gd name="T5" fmla="*/ 14 h 29"/>
                <a:gd name="T6" fmla="*/ 22 w 50"/>
                <a:gd name="T7" fmla="*/ 20 h 29"/>
                <a:gd name="T8" fmla="*/ 30 w 50"/>
                <a:gd name="T9" fmla="*/ 23 h 29"/>
                <a:gd name="T10" fmla="*/ 30 w 50"/>
                <a:gd name="T11" fmla="*/ 25 h 29"/>
                <a:gd name="T12" fmla="*/ 37 w 50"/>
                <a:gd name="T13" fmla="*/ 28 h 29"/>
                <a:gd name="T14" fmla="*/ 49 w 50"/>
                <a:gd name="T15" fmla="*/ 23 h 29"/>
                <a:gd name="T16" fmla="*/ 50 w 50"/>
                <a:gd name="T17" fmla="*/ 12 h 29"/>
                <a:gd name="T18" fmla="*/ 32 w 50"/>
                <a:gd name="T19" fmla="*/ 14 h 29"/>
                <a:gd name="T20" fmla="*/ 9 w 50"/>
                <a:gd name="T21" fmla="*/ 6 h 29"/>
                <a:gd name="T22" fmla="*/ 1 w 50"/>
                <a:gd name="T2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9">
                  <a:moveTo>
                    <a:pt x="1" y="0"/>
                  </a:moveTo>
                  <a:cubicBezTo>
                    <a:pt x="0" y="2"/>
                    <a:pt x="0" y="4"/>
                    <a:pt x="2" y="7"/>
                  </a:cubicBezTo>
                  <a:cubicBezTo>
                    <a:pt x="4" y="9"/>
                    <a:pt x="8" y="12"/>
                    <a:pt x="11" y="14"/>
                  </a:cubicBezTo>
                  <a:cubicBezTo>
                    <a:pt x="15" y="17"/>
                    <a:pt x="18" y="19"/>
                    <a:pt x="22" y="20"/>
                  </a:cubicBezTo>
                  <a:cubicBezTo>
                    <a:pt x="25" y="22"/>
                    <a:pt x="27" y="22"/>
                    <a:pt x="30" y="23"/>
                  </a:cubicBezTo>
                  <a:cubicBezTo>
                    <a:pt x="30" y="25"/>
                    <a:pt x="30" y="25"/>
                    <a:pt x="30" y="25"/>
                  </a:cubicBezTo>
                  <a:cubicBezTo>
                    <a:pt x="33" y="27"/>
                    <a:pt x="35" y="28"/>
                    <a:pt x="37" y="28"/>
                  </a:cubicBezTo>
                  <a:cubicBezTo>
                    <a:pt x="41" y="29"/>
                    <a:pt x="46" y="26"/>
                    <a:pt x="49" y="23"/>
                  </a:cubicBezTo>
                  <a:cubicBezTo>
                    <a:pt x="49" y="19"/>
                    <a:pt x="50" y="16"/>
                    <a:pt x="50" y="12"/>
                  </a:cubicBezTo>
                  <a:cubicBezTo>
                    <a:pt x="41" y="19"/>
                    <a:pt x="36" y="14"/>
                    <a:pt x="32" y="14"/>
                  </a:cubicBezTo>
                  <a:cubicBezTo>
                    <a:pt x="27" y="14"/>
                    <a:pt x="20" y="14"/>
                    <a:pt x="9" y="6"/>
                  </a:cubicBezTo>
                  <a:cubicBezTo>
                    <a:pt x="7" y="5"/>
                    <a:pt x="4" y="3"/>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2" name="Freeform 74">
              <a:extLst>
                <a:ext uri="{FF2B5EF4-FFF2-40B4-BE49-F238E27FC236}">
                  <a16:creationId xmlns:a16="http://schemas.microsoft.com/office/drawing/2014/main" id="{3DDE8A74-60A9-49F2-938C-1B6B4C1E9F74}"/>
                </a:ext>
              </a:extLst>
            </p:cNvPr>
            <p:cNvSpPr>
              <a:spLocks/>
            </p:cNvSpPr>
            <p:nvPr/>
          </p:nvSpPr>
          <p:spPr bwMode="auto">
            <a:xfrm>
              <a:off x="6570333" y="3065321"/>
              <a:ext cx="92732" cy="42974"/>
            </a:xfrm>
            <a:custGeom>
              <a:avLst/>
              <a:gdLst>
                <a:gd name="T0" fmla="*/ 24 w 24"/>
                <a:gd name="T1" fmla="*/ 11 h 11"/>
                <a:gd name="T2" fmla="*/ 23 w 24"/>
                <a:gd name="T3" fmla="*/ 4 h 11"/>
                <a:gd name="T4" fmla="*/ 9 w 24"/>
                <a:gd name="T5" fmla="*/ 1 h 11"/>
                <a:gd name="T6" fmla="*/ 2 w 24"/>
                <a:gd name="T7" fmla="*/ 3 h 11"/>
                <a:gd name="T8" fmla="*/ 24 w 24"/>
                <a:gd name="T9" fmla="*/ 11 h 11"/>
              </a:gdLst>
              <a:ahLst/>
              <a:cxnLst>
                <a:cxn ang="0">
                  <a:pos x="T0" y="T1"/>
                </a:cxn>
                <a:cxn ang="0">
                  <a:pos x="T2" y="T3"/>
                </a:cxn>
                <a:cxn ang="0">
                  <a:pos x="T4" y="T5"/>
                </a:cxn>
                <a:cxn ang="0">
                  <a:pos x="T6" y="T7"/>
                </a:cxn>
                <a:cxn ang="0">
                  <a:pos x="T8" y="T9"/>
                </a:cxn>
              </a:cxnLst>
              <a:rect l="0" t="0" r="r" b="b"/>
              <a:pathLst>
                <a:path w="24" h="11">
                  <a:moveTo>
                    <a:pt x="24" y="11"/>
                  </a:moveTo>
                  <a:cubicBezTo>
                    <a:pt x="22" y="8"/>
                    <a:pt x="22" y="5"/>
                    <a:pt x="23" y="4"/>
                  </a:cubicBezTo>
                  <a:cubicBezTo>
                    <a:pt x="9" y="1"/>
                    <a:pt x="9" y="1"/>
                    <a:pt x="9" y="1"/>
                  </a:cubicBezTo>
                  <a:cubicBezTo>
                    <a:pt x="2" y="0"/>
                    <a:pt x="0" y="1"/>
                    <a:pt x="2" y="3"/>
                  </a:cubicBezTo>
                  <a:cubicBezTo>
                    <a:pt x="8" y="8"/>
                    <a:pt x="16" y="10"/>
                    <a:pt x="24" y="11"/>
                  </a:cubicBezTo>
                  <a:close/>
                </a:path>
              </a:pathLst>
            </a:custGeom>
            <a:solidFill>
              <a:srgbClr val="2023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3" name="Freeform 75">
              <a:extLst>
                <a:ext uri="{FF2B5EF4-FFF2-40B4-BE49-F238E27FC236}">
                  <a16:creationId xmlns:a16="http://schemas.microsoft.com/office/drawing/2014/main" id="{67D351A9-60B9-4E7F-B8C8-4CCA0BFECFB1}"/>
                </a:ext>
              </a:extLst>
            </p:cNvPr>
            <p:cNvSpPr>
              <a:spLocks/>
            </p:cNvSpPr>
            <p:nvPr/>
          </p:nvSpPr>
          <p:spPr bwMode="auto">
            <a:xfrm>
              <a:off x="6726392" y="2285024"/>
              <a:ext cx="192248" cy="773512"/>
            </a:xfrm>
            <a:custGeom>
              <a:avLst/>
              <a:gdLst>
                <a:gd name="T0" fmla="*/ 0 w 50"/>
                <a:gd name="T1" fmla="*/ 21 h 199"/>
                <a:gd name="T2" fmla="*/ 11 w 50"/>
                <a:gd name="T3" fmla="*/ 112 h 199"/>
                <a:gd name="T4" fmla="*/ 27 w 50"/>
                <a:gd name="T5" fmla="*/ 188 h 199"/>
                <a:gd name="T6" fmla="*/ 34 w 50"/>
                <a:gd name="T7" fmla="*/ 196 h 199"/>
                <a:gd name="T8" fmla="*/ 50 w 50"/>
                <a:gd name="T9" fmla="*/ 195 h 199"/>
                <a:gd name="T10" fmla="*/ 48 w 50"/>
                <a:gd name="T11" fmla="*/ 135 h 199"/>
                <a:gd name="T12" fmla="*/ 39 w 50"/>
                <a:gd name="T13" fmla="*/ 102 h 199"/>
                <a:gd name="T14" fmla="*/ 39 w 50"/>
                <a:gd name="T15" fmla="*/ 36 h 199"/>
                <a:gd name="T16" fmla="*/ 34 w 50"/>
                <a:gd name="T17" fmla="*/ 0 h 199"/>
                <a:gd name="T18" fmla="*/ 0 w 50"/>
                <a:gd name="T19" fmla="*/ 2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99">
                  <a:moveTo>
                    <a:pt x="0" y="21"/>
                  </a:moveTo>
                  <a:cubicBezTo>
                    <a:pt x="2" y="37"/>
                    <a:pt x="6" y="99"/>
                    <a:pt x="11" y="112"/>
                  </a:cubicBezTo>
                  <a:cubicBezTo>
                    <a:pt x="20" y="133"/>
                    <a:pt x="22" y="165"/>
                    <a:pt x="27" y="188"/>
                  </a:cubicBezTo>
                  <a:cubicBezTo>
                    <a:pt x="28" y="190"/>
                    <a:pt x="30" y="194"/>
                    <a:pt x="34" y="196"/>
                  </a:cubicBezTo>
                  <a:cubicBezTo>
                    <a:pt x="40" y="199"/>
                    <a:pt x="48" y="199"/>
                    <a:pt x="50" y="195"/>
                  </a:cubicBezTo>
                  <a:cubicBezTo>
                    <a:pt x="48" y="174"/>
                    <a:pt x="49" y="147"/>
                    <a:pt x="48" y="135"/>
                  </a:cubicBezTo>
                  <a:cubicBezTo>
                    <a:pt x="47" y="122"/>
                    <a:pt x="44" y="109"/>
                    <a:pt x="39" y="102"/>
                  </a:cubicBezTo>
                  <a:cubicBezTo>
                    <a:pt x="38" y="92"/>
                    <a:pt x="39" y="54"/>
                    <a:pt x="39" y="36"/>
                  </a:cubicBezTo>
                  <a:cubicBezTo>
                    <a:pt x="39" y="21"/>
                    <a:pt x="39" y="11"/>
                    <a:pt x="34" y="0"/>
                  </a:cubicBezTo>
                  <a:lnTo>
                    <a:pt x="0" y="21"/>
                  </a:lnTo>
                  <a:close/>
                </a:path>
              </a:pathLst>
            </a:custGeom>
            <a:solidFill>
              <a:srgbClr val="001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4" name="Freeform 76">
              <a:extLst>
                <a:ext uri="{FF2B5EF4-FFF2-40B4-BE49-F238E27FC236}">
                  <a16:creationId xmlns:a16="http://schemas.microsoft.com/office/drawing/2014/main" id="{81BDFB18-5305-4D32-BA17-2951B1FA5D7D}"/>
                </a:ext>
              </a:extLst>
            </p:cNvPr>
            <p:cNvSpPr>
              <a:spLocks/>
            </p:cNvSpPr>
            <p:nvPr/>
          </p:nvSpPr>
          <p:spPr bwMode="auto">
            <a:xfrm>
              <a:off x="6726392" y="2312165"/>
              <a:ext cx="147013" cy="737325"/>
            </a:xfrm>
            <a:custGeom>
              <a:avLst/>
              <a:gdLst>
                <a:gd name="T0" fmla="*/ 0 w 38"/>
                <a:gd name="T1" fmla="*/ 20 h 190"/>
                <a:gd name="T2" fmla="*/ 11 w 38"/>
                <a:gd name="T3" fmla="*/ 105 h 190"/>
                <a:gd name="T4" fmla="*/ 27 w 38"/>
                <a:gd name="T5" fmla="*/ 181 h 190"/>
                <a:gd name="T6" fmla="*/ 34 w 38"/>
                <a:gd name="T7" fmla="*/ 189 h 190"/>
                <a:gd name="T8" fmla="*/ 38 w 38"/>
                <a:gd name="T9" fmla="*/ 190 h 190"/>
                <a:gd name="T10" fmla="*/ 29 w 38"/>
                <a:gd name="T11" fmla="*/ 115 h 190"/>
                <a:gd name="T12" fmla="*/ 22 w 38"/>
                <a:gd name="T13" fmla="*/ 99 h 190"/>
                <a:gd name="T14" fmla="*/ 28 w 38"/>
                <a:gd name="T15" fmla="*/ 9 h 190"/>
                <a:gd name="T16" fmla="*/ 38 w 38"/>
                <a:gd name="T17" fmla="*/ 13 h 190"/>
                <a:gd name="T18" fmla="*/ 34 w 38"/>
                <a:gd name="T19" fmla="*/ 0 h 190"/>
                <a:gd name="T20" fmla="*/ 0 w 38"/>
                <a:gd name="T21" fmla="*/ 2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0">
                  <a:moveTo>
                    <a:pt x="0" y="20"/>
                  </a:moveTo>
                  <a:cubicBezTo>
                    <a:pt x="2" y="37"/>
                    <a:pt x="9" y="91"/>
                    <a:pt x="11" y="105"/>
                  </a:cubicBezTo>
                  <a:cubicBezTo>
                    <a:pt x="16" y="129"/>
                    <a:pt x="22" y="158"/>
                    <a:pt x="27" y="181"/>
                  </a:cubicBezTo>
                  <a:cubicBezTo>
                    <a:pt x="28" y="183"/>
                    <a:pt x="30" y="187"/>
                    <a:pt x="34" y="189"/>
                  </a:cubicBezTo>
                  <a:cubicBezTo>
                    <a:pt x="35" y="189"/>
                    <a:pt x="36" y="190"/>
                    <a:pt x="38" y="190"/>
                  </a:cubicBezTo>
                  <a:cubicBezTo>
                    <a:pt x="35" y="173"/>
                    <a:pt x="33" y="133"/>
                    <a:pt x="29" y="115"/>
                  </a:cubicBezTo>
                  <a:cubicBezTo>
                    <a:pt x="27" y="106"/>
                    <a:pt x="27" y="105"/>
                    <a:pt x="22" y="99"/>
                  </a:cubicBezTo>
                  <a:cubicBezTo>
                    <a:pt x="22" y="69"/>
                    <a:pt x="21" y="39"/>
                    <a:pt x="28" y="9"/>
                  </a:cubicBezTo>
                  <a:cubicBezTo>
                    <a:pt x="38" y="13"/>
                    <a:pt x="38" y="13"/>
                    <a:pt x="38" y="13"/>
                  </a:cubicBezTo>
                  <a:cubicBezTo>
                    <a:pt x="37" y="8"/>
                    <a:pt x="36" y="4"/>
                    <a:pt x="34" y="0"/>
                  </a:cubicBezTo>
                  <a:lnTo>
                    <a:pt x="0" y="20"/>
                  </a:lnTo>
                  <a:close/>
                </a:path>
              </a:pathLst>
            </a:custGeom>
            <a:solidFill>
              <a:srgbClr val="001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5" name="Freeform 77">
              <a:extLst>
                <a:ext uri="{FF2B5EF4-FFF2-40B4-BE49-F238E27FC236}">
                  <a16:creationId xmlns:a16="http://schemas.microsoft.com/office/drawing/2014/main" id="{8C1E4E05-F5D7-47A3-84B8-9695D1CC5C9A}"/>
                </a:ext>
              </a:extLst>
            </p:cNvPr>
            <p:cNvSpPr>
              <a:spLocks/>
            </p:cNvSpPr>
            <p:nvPr/>
          </p:nvSpPr>
          <p:spPr bwMode="auto">
            <a:xfrm>
              <a:off x="6581641" y="2285024"/>
              <a:ext cx="210342" cy="861721"/>
            </a:xfrm>
            <a:custGeom>
              <a:avLst/>
              <a:gdLst>
                <a:gd name="T0" fmla="*/ 6 w 54"/>
                <a:gd name="T1" fmla="*/ 25 h 222"/>
                <a:gd name="T2" fmla="*/ 14 w 54"/>
                <a:gd name="T3" fmla="*/ 124 h 222"/>
                <a:gd name="T4" fmla="*/ 20 w 54"/>
                <a:gd name="T5" fmla="*/ 208 h 222"/>
                <a:gd name="T6" fmla="*/ 46 w 54"/>
                <a:gd name="T7" fmla="*/ 215 h 222"/>
                <a:gd name="T8" fmla="*/ 49 w 54"/>
                <a:gd name="T9" fmla="*/ 151 h 222"/>
                <a:gd name="T10" fmla="*/ 44 w 54"/>
                <a:gd name="T11" fmla="*/ 127 h 222"/>
                <a:gd name="T12" fmla="*/ 46 w 54"/>
                <a:gd name="T13" fmla="*/ 59 h 222"/>
                <a:gd name="T14" fmla="*/ 46 w 54"/>
                <a:gd name="T15" fmla="*/ 0 h 222"/>
                <a:gd name="T16" fmla="*/ 19 w 54"/>
                <a:gd name="T17" fmla="*/ 32 h 222"/>
                <a:gd name="T18" fmla="*/ 6 w 54"/>
                <a:gd name="T19" fmla="*/ 2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22">
                  <a:moveTo>
                    <a:pt x="6" y="25"/>
                  </a:moveTo>
                  <a:cubicBezTo>
                    <a:pt x="0" y="55"/>
                    <a:pt x="10" y="103"/>
                    <a:pt x="14" y="124"/>
                  </a:cubicBezTo>
                  <a:cubicBezTo>
                    <a:pt x="19" y="149"/>
                    <a:pt x="18" y="184"/>
                    <a:pt x="20" y="208"/>
                  </a:cubicBezTo>
                  <a:cubicBezTo>
                    <a:pt x="22" y="215"/>
                    <a:pt x="39" y="222"/>
                    <a:pt x="46" y="215"/>
                  </a:cubicBezTo>
                  <a:cubicBezTo>
                    <a:pt x="47" y="194"/>
                    <a:pt x="50" y="163"/>
                    <a:pt x="49" y="151"/>
                  </a:cubicBezTo>
                  <a:cubicBezTo>
                    <a:pt x="48" y="141"/>
                    <a:pt x="47" y="136"/>
                    <a:pt x="44" y="127"/>
                  </a:cubicBezTo>
                  <a:cubicBezTo>
                    <a:pt x="44" y="118"/>
                    <a:pt x="44" y="76"/>
                    <a:pt x="46" y="59"/>
                  </a:cubicBezTo>
                  <a:cubicBezTo>
                    <a:pt x="47" y="44"/>
                    <a:pt x="54" y="18"/>
                    <a:pt x="46" y="0"/>
                  </a:cubicBezTo>
                  <a:cubicBezTo>
                    <a:pt x="19" y="32"/>
                    <a:pt x="19" y="32"/>
                    <a:pt x="19" y="32"/>
                  </a:cubicBezTo>
                  <a:lnTo>
                    <a:pt x="6" y="25"/>
                  </a:ln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6" name="Freeform 78">
              <a:extLst>
                <a:ext uri="{FF2B5EF4-FFF2-40B4-BE49-F238E27FC236}">
                  <a16:creationId xmlns:a16="http://schemas.microsoft.com/office/drawing/2014/main" id="{04853ECF-2D33-421D-AB7E-1C865A0EDA81}"/>
                </a:ext>
              </a:extLst>
            </p:cNvPr>
            <p:cNvSpPr>
              <a:spLocks/>
            </p:cNvSpPr>
            <p:nvPr/>
          </p:nvSpPr>
          <p:spPr bwMode="auto">
            <a:xfrm>
              <a:off x="6581641" y="2416205"/>
              <a:ext cx="124396" cy="710184"/>
            </a:xfrm>
            <a:custGeom>
              <a:avLst/>
              <a:gdLst>
                <a:gd name="T0" fmla="*/ 6 w 32"/>
                <a:gd name="T1" fmla="*/ 0 h 183"/>
                <a:gd name="T2" fmla="*/ 14 w 32"/>
                <a:gd name="T3" fmla="*/ 90 h 183"/>
                <a:gd name="T4" fmla="*/ 20 w 32"/>
                <a:gd name="T5" fmla="*/ 174 h 183"/>
                <a:gd name="T6" fmla="*/ 31 w 32"/>
                <a:gd name="T7" fmla="*/ 183 h 183"/>
                <a:gd name="T8" fmla="*/ 31 w 32"/>
                <a:gd name="T9" fmla="*/ 115 h 183"/>
                <a:gd name="T10" fmla="*/ 27 w 32"/>
                <a:gd name="T11" fmla="*/ 96 h 183"/>
                <a:gd name="T12" fmla="*/ 22 w 32"/>
                <a:gd name="T13" fmla="*/ 6 h 183"/>
                <a:gd name="T14" fmla="*/ 19 w 32"/>
                <a:gd name="T15" fmla="*/ 7 h 183"/>
                <a:gd name="T16" fmla="*/ 6 w 32"/>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83">
                  <a:moveTo>
                    <a:pt x="6" y="0"/>
                  </a:moveTo>
                  <a:cubicBezTo>
                    <a:pt x="0" y="30"/>
                    <a:pt x="10" y="69"/>
                    <a:pt x="14" y="90"/>
                  </a:cubicBezTo>
                  <a:cubicBezTo>
                    <a:pt x="19" y="115"/>
                    <a:pt x="18" y="150"/>
                    <a:pt x="20" y="174"/>
                  </a:cubicBezTo>
                  <a:cubicBezTo>
                    <a:pt x="21" y="178"/>
                    <a:pt x="26" y="181"/>
                    <a:pt x="31" y="183"/>
                  </a:cubicBezTo>
                  <a:cubicBezTo>
                    <a:pt x="31" y="161"/>
                    <a:pt x="32" y="131"/>
                    <a:pt x="31" y="115"/>
                  </a:cubicBezTo>
                  <a:cubicBezTo>
                    <a:pt x="30" y="98"/>
                    <a:pt x="28" y="103"/>
                    <a:pt x="27" y="96"/>
                  </a:cubicBezTo>
                  <a:cubicBezTo>
                    <a:pt x="26" y="70"/>
                    <a:pt x="23" y="32"/>
                    <a:pt x="22" y="6"/>
                  </a:cubicBezTo>
                  <a:cubicBezTo>
                    <a:pt x="19" y="7"/>
                    <a:pt x="19" y="7"/>
                    <a:pt x="19" y="7"/>
                  </a:cubicBezTo>
                  <a:lnTo>
                    <a:pt x="6" y="0"/>
                  </a:lnTo>
                  <a:close/>
                </a:path>
              </a:pathLst>
            </a:custGeom>
            <a:solidFill>
              <a:srgbClr val="0016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7" name="Freeform 79">
              <a:extLst>
                <a:ext uri="{FF2B5EF4-FFF2-40B4-BE49-F238E27FC236}">
                  <a16:creationId xmlns:a16="http://schemas.microsoft.com/office/drawing/2014/main" id="{B5DE0759-B259-47C6-AB8B-6071C7E2AF51}"/>
                </a:ext>
              </a:extLst>
            </p:cNvPr>
            <p:cNvSpPr>
              <a:spLocks/>
            </p:cNvSpPr>
            <p:nvPr/>
          </p:nvSpPr>
          <p:spPr bwMode="auto">
            <a:xfrm>
              <a:off x="6760319" y="1796490"/>
              <a:ext cx="162845" cy="454609"/>
            </a:xfrm>
            <a:custGeom>
              <a:avLst/>
              <a:gdLst>
                <a:gd name="T0" fmla="*/ 18 w 42"/>
                <a:gd name="T1" fmla="*/ 0 h 117"/>
                <a:gd name="T2" fmla="*/ 14 w 42"/>
                <a:gd name="T3" fmla="*/ 107 h 117"/>
                <a:gd name="T4" fmla="*/ 31 w 42"/>
                <a:gd name="T5" fmla="*/ 112 h 117"/>
                <a:gd name="T6" fmla="*/ 42 w 42"/>
                <a:gd name="T7" fmla="*/ 64 h 117"/>
                <a:gd name="T8" fmla="*/ 39 w 42"/>
                <a:gd name="T9" fmla="*/ 35 h 117"/>
                <a:gd name="T10" fmla="*/ 18 w 42"/>
                <a:gd name="T11" fmla="*/ 0 h 117"/>
              </a:gdLst>
              <a:ahLst/>
              <a:cxnLst>
                <a:cxn ang="0">
                  <a:pos x="T0" y="T1"/>
                </a:cxn>
                <a:cxn ang="0">
                  <a:pos x="T2" y="T3"/>
                </a:cxn>
                <a:cxn ang="0">
                  <a:pos x="T4" y="T5"/>
                </a:cxn>
                <a:cxn ang="0">
                  <a:pos x="T6" y="T7"/>
                </a:cxn>
                <a:cxn ang="0">
                  <a:pos x="T8" y="T9"/>
                </a:cxn>
                <a:cxn ang="0">
                  <a:pos x="T10" y="T11"/>
                </a:cxn>
              </a:cxnLst>
              <a:rect l="0" t="0" r="r" b="b"/>
              <a:pathLst>
                <a:path w="42" h="117">
                  <a:moveTo>
                    <a:pt x="18" y="0"/>
                  </a:moveTo>
                  <a:cubicBezTo>
                    <a:pt x="0" y="12"/>
                    <a:pt x="8" y="85"/>
                    <a:pt x="14" y="107"/>
                  </a:cubicBezTo>
                  <a:cubicBezTo>
                    <a:pt x="14" y="112"/>
                    <a:pt x="28" y="117"/>
                    <a:pt x="31" y="112"/>
                  </a:cubicBezTo>
                  <a:cubicBezTo>
                    <a:pt x="42" y="64"/>
                    <a:pt x="42" y="64"/>
                    <a:pt x="42" y="64"/>
                  </a:cubicBezTo>
                  <a:cubicBezTo>
                    <a:pt x="42" y="55"/>
                    <a:pt x="41" y="45"/>
                    <a:pt x="39" y="35"/>
                  </a:cubicBezTo>
                  <a:cubicBezTo>
                    <a:pt x="35" y="13"/>
                    <a:pt x="33" y="2"/>
                    <a:pt x="18" y="0"/>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8" name="Freeform 80">
              <a:extLst>
                <a:ext uri="{FF2B5EF4-FFF2-40B4-BE49-F238E27FC236}">
                  <a16:creationId xmlns:a16="http://schemas.microsoft.com/office/drawing/2014/main" id="{B0C1CC87-AE00-4546-89DC-44368D50849C}"/>
                </a:ext>
              </a:extLst>
            </p:cNvPr>
            <p:cNvSpPr>
              <a:spLocks/>
            </p:cNvSpPr>
            <p:nvPr/>
          </p:nvSpPr>
          <p:spPr bwMode="auto">
            <a:xfrm>
              <a:off x="6755795" y="1862080"/>
              <a:ext cx="140227" cy="377710"/>
            </a:xfrm>
            <a:custGeom>
              <a:avLst/>
              <a:gdLst>
                <a:gd name="T0" fmla="*/ 18 w 36"/>
                <a:gd name="T1" fmla="*/ 0 h 97"/>
                <a:gd name="T2" fmla="*/ 15 w 36"/>
                <a:gd name="T3" fmla="*/ 90 h 97"/>
                <a:gd name="T4" fmla="*/ 26 w 36"/>
                <a:gd name="T5" fmla="*/ 97 h 97"/>
                <a:gd name="T6" fmla="*/ 36 w 36"/>
                <a:gd name="T7" fmla="*/ 50 h 97"/>
                <a:gd name="T8" fmla="*/ 34 w 36"/>
                <a:gd name="T9" fmla="*/ 24 h 97"/>
                <a:gd name="T10" fmla="*/ 18 w 36"/>
                <a:gd name="T11" fmla="*/ 0 h 97"/>
              </a:gdLst>
              <a:ahLst/>
              <a:cxnLst>
                <a:cxn ang="0">
                  <a:pos x="T0" y="T1"/>
                </a:cxn>
                <a:cxn ang="0">
                  <a:pos x="T2" y="T3"/>
                </a:cxn>
                <a:cxn ang="0">
                  <a:pos x="T4" y="T5"/>
                </a:cxn>
                <a:cxn ang="0">
                  <a:pos x="T6" y="T7"/>
                </a:cxn>
                <a:cxn ang="0">
                  <a:pos x="T8" y="T9"/>
                </a:cxn>
                <a:cxn ang="0">
                  <a:pos x="T10" y="T11"/>
                </a:cxn>
              </a:cxnLst>
              <a:rect l="0" t="0" r="r" b="b"/>
              <a:pathLst>
                <a:path w="36" h="97">
                  <a:moveTo>
                    <a:pt x="18" y="0"/>
                  </a:moveTo>
                  <a:cubicBezTo>
                    <a:pt x="0" y="12"/>
                    <a:pt x="9" y="68"/>
                    <a:pt x="15" y="90"/>
                  </a:cubicBezTo>
                  <a:cubicBezTo>
                    <a:pt x="15" y="94"/>
                    <a:pt x="21" y="97"/>
                    <a:pt x="26" y="97"/>
                  </a:cubicBezTo>
                  <a:cubicBezTo>
                    <a:pt x="30" y="76"/>
                    <a:pt x="34" y="60"/>
                    <a:pt x="36" y="50"/>
                  </a:cubicBezTo>
                  <a:cubicBezTo>
                    <a:pt x="36" y="41"/>
                    <a:pt x="35" y="34"/>
                    <a:pt x="34" y="24"/>
                  </a:cubicBezTo>
                  <a:cubicBezTo>
                    <a:pt x="32" y="4"/>
                    <a:pt x="26" y="2"/>
                    <a:pt x="18" y="0"/>
                  </a:cubicBezTo>
                  <a:close/>
                </a:path>
              </a:pathLst>
            </a:custGeom>
            <a:solidFill>
              <a:srgbClr val="001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9" name="Freeform 81">
              <a:extLst>
                <a:ext uri="{FF2B5EF4-FFF2-40B4-BE49-F238E27FC236}">
                  <a16:creationId xmlns:a16="http://schemas.microsoft.com/office/drawing/2014/main" id="{834A9B2B-F667-4ABA-A111-67F8F999856B}"/>
                </a:ext>
              </a:extLst>
            </p:cNvPr>
            <p:cNvSpPr>
              <a:spLocks/>
            </p:cNvSpPr>
            <p:nvPr/>
          </p:nvSpPr>
          <p:spPr bwMode="auto">
            <a:xfrm>
              <a:off x="6574857" y="1796490"/>
              <a:ext cx="327952" cy="710184"/>
            </a:xfrm>
            <a:custGeom>
              <a:avLst/>
              <a:gdLst>
                <a:gd name="T0" fmla="*/ 68 w 85"/>
                <a:gd name="T1" fmla="*/ 1 h 183"/>
                <a:gd name="T2" fmla="*/ 82 w 85"/>
                <a:gd name="T3" fmla="*/ 45 h 183"/>
                <a:gd name="T4" fmla="*/ 73 w 85"/>
                <a:gd name="T5" fmla="*/ 85 h 183"/>
                <a:gd name="T6" fmla="*/ 80 w 85"/>
                <a:gd name="T7" fmla="*/ 152 h 183"/>
                <a:gd name="T8" fmla="*/ 56 w 85"/>
                <a:gd name="T9" fmla="*/ 168 h 183"/>
                <a:gd name="T10" fmla="*/ 56 w 85"/>
                <a:gd name="T11" fmla="*/ 139 h 183"/>
                <a:gd name="T12" fmla="*/ 51 w 85"/>
                <a:gd name="T13" fmla="*/ 170 h 183"/>
                <a:gd name="T14" fmla="*/ 4 w 85"/>
                <a:gd name="T15" fmla="*/ 169 h 183"/>
                <a:gd name="T16" fmla="*/ 13 w 85"/>
                <a:gd name="T17" fmla="*/ 110 h 183"/>
                <a:gd name="T18" fmla="*/ 3 w 85"/>
                <a:gd name="T19" fmla="*/ 40 h 183"/>
                <a:gd name="T20" fmla="*/ 12 w 85"/>
                <a:gd name="T21" fmla="*/ 26 h 183"/>
                <a:gd name="T22" fmla="*/ 61 w 85"/>
                <a:gd name="T23" fmla="*/ 0 h 183"/>
                <a:gd name="T24" fmla="*/ 68 w 85"/>
                <a:gd name="T25" fmla="*/ 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83">
                  <a:moveTo>
                    <a:pt x="68" y="1"/>
                  </a:moveTo>
                  <a:cubicBezTo>
                    <a:pt x="84" y="7"/>
                    <a:pt x="85" y="29"/>
                    <a:pt x="82" y="45"/>
                  </a:cubicBezTo>
                  <a:cubicBezTo>
                    <a:pt x="79" y="62"/>
                    <a:pt x="74" y="71"/>
                    <a:pt x="73" y="85"/>
                  </a:cubicBezTo>
                  <a:cubicBezTo>
                    <a:pt x="73" y="99"/>
                    <a:pt x="83" y="128"/>
                    <a:pt x="80" y="152"/>
                  </a:cubicBezTo>
                  <a:cubicBezTo>
                    <a:pt x="78" y="158"/>
                    <a:pt x="61" y="166"/>
                    <a:pt x="56" y="168"/>
                  </a:cubicBezTo>
                  <a:cubicBezTo>
                    <a:pt x="57" y="159"/>
                    <a:pt x="57" y="150"/>
                    <a:pt x="56" y="139"/>
                  </a:cubicBezTo>
                  <a:cubicBezTo>
                    <a:pt x="55" y="153"/>
                    <a:pt x="54" y="160"/>
                    <a:pt x="51" y="170"/>
                  </a:cubicBezTo>
                  <a:cubicBezTo>
                    <a:pt x="39" y="177"/>
                    <a:pt x="13" y="183"/>
                    <a:pt x="4" y="169"/>
                  </a:cubicBezTo>
                  <a:cubicBezTo>
                    <a:pt x="6" y="149"/>
                    <a:pt x="13" y="126"/>
                    <a:pt x="13" y="110"/>
                  </a:cubicBezTo>
                  <a:cubicBezTo>
                    <a:pt x="13" y="83"/>
                    <a:pt x="0" y="53"/>
                    <a:pt x="3" y="40"/>
                  </a:cubicBezTo>
                  <a:cubicBezTo>
                    <a:pt x="4" y="34"/>
                    <a:pt x="8" y="29"/>
                    <a:pt x="12" y="26"/>
                  </a:cubicBezTo>
                  <a:cubicBezTo>
                    <a:pt x="21" y="19"/>
                    <a:pt x="46" y="2"/>
                    <a:pt x="61" y="0"/>
                  </a:cubicBezTo>
                  <a:cubicBezTo>
                    <a:pt x="64" y="0"/>
                    <a:pt x="66" y="0"/>
                    <a:pt x="68" y="1"/>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0" name="Freeform 82">
              <a:extLst>
                <a:ext uri="{FF2B5EF4-FFF2-40B4-BE49-F238E27FC236}">
                  <a16:creationId xmlns:a16="http://schemas.microsoft.com/office/drawing/2014/main" id="{C2CEC49F-E85A-48FA-A04C-5B62CDDFD654}"/>
                </a:ext>
              </a:extLst>
            </p:cNvPr>
            <p:cNvSpPr>
              <a:spLocks/>
            </p:cNvSpPr>
            <p:nvPr/>
          </p:nvSpPr>
          <p:spPr bwMode="auto">
            <a:xfrm>
              <a:off x="6552239" y="1839462"/>
              <a:ext cx="158321" cy="646855"/>
            </a:xfrm>
            <a:custGeom>
              <a:avLst/>
              <a:gdLst>
                <a:gd name="T0" fmla="*/ 30 w 41"/>
                <a:gd name="T1" fmla="*/ 167 h 167"/>
                <a:gd name="T2" fmla="*/ 9 w 41"/>
                <a:gd name="T3" fmla="*/ 157 h 167"/>
                <a:gd name="T4" fmla="*/ 18 w 41"/>
                <a:gd name="T5" fmla="*/ 88 h 167"/>
                <a:gd name="T6" fmla="*/ 7 w 41"/>
                <a:gd name="T7" fmla="*/ 21 h 167"/>
                <a:gd name="T8" fmla="*/ 13 w 41"/>
                <a:gd name="T9" fmla="*/ 14 h 167"/>
                <a:gd name="T10" fmla="*/ 39 w 41"/>
                <a:gd name="T11" fmla="*/ 0 h 167"/>
                <a:gd name="T12" fmla="*/ 39 w 41"/>
                <a:gd name="T13" fmla="*/ 5 h 167"/>
                <a:gd name="T14" fmla="*/ 24 w 41"/>
                <a:gd name="T15" fmla="*/ 17 h 167"/>
                <a:gd name="T16" fmla="*/ 29 w 41"/>
                <a:gd name="T17" fmla="*/ 98 h 167"/>
                <a:gd name="T18" fmla="*/ 30 w 41"/>
                <a:gd name="T1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67">
                  <a:moveTo>
                    <a:pt x="30" y="167"/>
                  </a:moveTo>
                  <a:cubicBezTo>
                    <a:pt x="23" y="167"/>
                    <a:pt x="13" y="164"/>
                    <a:pt x="9" y="157"/>
                  </a:cubicBezTo>
                  <a:cubicBezTo>
                    <a:pt x="7" y="129"/>
                    <a:pt x="19" y="104"/>
                    <a:pt x="18" y="88"/>
                  </a:cubicBezTo>
                  <a:cubicBezTo>
                    <a:pt x="18" y="74"/>
                    <a:pt x="0" y="40"/>
                    <a:pt x="7" y="21"/>
                  </a:cubicBezTo>
                  <a:cubicBezTo>
                    <a:pt x="8" y="18"/>
                    <a:pt x="11" y="16"/>
                    <a:pt x="13" y="14"/>
                  </a:cubicBezTo>
                  <a:cubicBezTo>
                    <a:pt x="18" y="10"/>
                    <a:pt x="30" y="5"/>
                    <a:pt x="39" y="0"/>
                  </a:cubicBezTo>
                  <a:cubicBezTo>
                    <a:pt x="39" y="5"/>
                    <a:pt x="39" y="5"/>
                    <a:pt x="39" y="5"/>
                  </a:cubicBezTo>
                  <a:cubicBezTo>
                    <a:pt x="32" y="9"/>
                    <a:pt x="29" y="11"/>
                    <a:pt x="24" y="17"/>
                  </a:cubicBezTo>
                  <a:cubicBezTo>
                    <a:pt x="41" y="34"/>
                    <a:pt x="31" y="79"/>
                    <a:pt x="29" y="98"/>
                  </a:cubicBezTo>
                  <a:cubicBezTo>
                    <a:pt x="27" y="114"/>
                    <a:pt x="30" y="144"/>
                    <a:pt x="30" y="167"/>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1" name="Freeform 83">
              <a:extLst>
                <a:ext uri="{FF2B5EF4-FFF2-40B4-BE49-F238E27FC236}">
                  <a16:creationId xmlns:a16="http://schemas.microsoft.com/office/drawing/2014/main" id="{BA83B119-B44D-402B-8947-89361F970DF9}"/>
                </a:ext>
              </a:extLst>
            </p:cNvPr>
            <p:cNvSpPr>
              <a:spLocks/>
            </p:cNvSpPr>
            <p:nvPr/>
          </p:nvSpPr>
          <p:spPr bwMode="auto">
            <a:xfrm>
              <a:off x="6663064" y="1814584"/>
              <a:ext cx="266884" cy="660426"/>
            </a:xfrm>
            <a:custGeom>
              <a:avLst/>
              <a:gdLst>
                <a:gd name="T0" fmla="*/ 44 w 69"/>
                <a:gd name="T1" fmla="*/ 0 h 170"/>
                <a:gd name="T2" fmla="*/ 0 w 69"/>
                <a:gd name="T3" fmla="*/ 24 h 170"/>
                <a:gd name="T4" fmla="*/ 6 w 69"/>
                <a:gd name="T5" fmla="*/ 107 h 170"/>
                <a:gd name="T6" fmla="*/ 3 w 69"/>
                <a:gd name="T7" fmla="*/ 170 h 170"/>
                <a:gd name="T8" fmla="*/ 27 w 69"/>
                <a:gd name="T9" fmla="*/ 163 h 170"/>
                <a:gd name="T10" fmla="*/ 30 w 69"/>
                <a:gd name="T11" fmla="*/ 94 h 170"/>
                <a:gd name="T12" fmla="*/ 36 w 69"/>
                <a:gd name="T13" fmla="*/ 158 h 170"/>
                <a:gd name="T14" fmla="*/ 56 w 69"/>
                <a:gd name="T15" fmla="*/ 147 h 170"/>
                <a:gd name="T16" fmla="*/ 48 w 69"/>
                <a:gd name="T17" fmla="*/ 79 h 170"/>
                <a:gd name="T18" fmla="*/ 44 w 69"/>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70">
                  <a:moveTo>
                    <a:pt x="44" y="0"/>
                  </a:moveTo>
                  <a:cubicBezTo>
                    <a:pt x="42" y="18"/>
                    <a:pt x="22" y="26"/>
                    <a:pt x="0" y="24"/>
                  </a:cubicBezTo>
                  <a:cubicBezTo>
                    <a:pt x="12" y="43"/>
                    <a:pt x="9" y="79"/>
                    <a:pt x="6" y="107"/>
                  </a:cubicBezTo>
                  <a:cubicBezTo>
                    <a:pt x="3" y="125"/>
                    <a:pt x="3" y="153"/>
                    <a:pt x="3" y="170"/>
                  </a:cubicBezTo>
                  <a:cubicBezTo>
                    <a:pt x="14" y="168"/>
                    <a:pt x="17" y="167"/>
                    <a:pt x="27" y="163"/>
                  </a:cubicBezTo>
                  <a:cubicBezTo>
                    <a:pt x="33" y="139"/>
                    <a:pt x="32" y="118"/>
                    <a:pt x="30" y="94"/>
                  </a:cubicBezTo>
                  <a:cubicBezTo>
                    <a:pt x="35" y="115"/>
                    <a:pt x="35" y="138"/>
                    <a:pt x="36" y="158"/>
                  </a:cubicBezTo>
                  <a:cubicBezTo>
                    <a:pt x="44" y="155"/>
                    <a:pt x="48" y="152"/>
                    <a:pt x="56" y="147"/>
                  </a:cubicBezTo>
                  <a:cubicBezTo>
                    <a:pt x="58" y="117"/>
                    <a:pt x="48" y="86"/>
                    <a:pt x="48" y="79"/>
                  </a:cubicBezTo>
                  <a:cubicBezTo>
                    <a:pt x="52" y="51"/>
                    <a:pt x="69" y="8"/>
                    <a:pt x="44" y="0"/>
                  </a:cubicBezTo>
                  <a:close/>
                </a:path>
              </a:pathLst>
            </a:custGeom>
            <a:solidFill>
              <a:srgbClr val="002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2" name="Freeform 84">
              <a:extLst>
                <a:ext uri="{FF2B5EF4-FFF2-40B4-BE49-F238E27FC236}">
                  <a16:creationId xmlns:a16="http://schemas.microsoft.com/office/drawing/2014/main" id="{0F8480DA-DC72-456A-9542-BCEC60031CA1}"/>
                </a:ext>
              </a:extLst>
            </p:cNvPr>
            <p:cNvSpPr>
              <a:spLocks/>
            </p:cNvSpPr>
            <p:nvPr/>
          </p:nvSpPr>
          <p:spPr bwMode="auto">
            <a:xfrm>
              <a:off x="6701514" y="2486318"/>
              <a:ext cx="70114" cy="637809"/>
            </a:xfrm>
            <a:custGeom>
              <a:avLst/>
              <a:gdLst>
                <a:gd name="T0" fmla="*/ 13 w 18"/>
                <a:gd name="T1" fmla="*/ 0 h 164"/>
                <a:gd name="T2" fmla="*/ 0 w 18"/>
                <a:gd name="T3" fmla="*/ 6 h 164"/>
                <a:gd name="T4" fmla="*/ 3 w 18"/>
                <a:gd name="T5" fmla="*/ 80 h 164"/>
                <a:gd name="T6" fmla="*/ 5 w 18"/>
                <a:gd name="T7" fmla="*/ 164 h 164"/>
                <a:gd name="T8" fmla="*/ 13 w 18"/>
                <a:gd name="T9" fmla="*/ 162 h 164"/>
                <a:gd name="T10" fmla="*/ 10 w 18"/>
                <a:gd name="T11" fmla="*/ 77 h 164"/>
                <a:gd name="T12" fmla="*/ 13 w 18"/>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8" h="164">
                  <a:moveTo>
                    <a:pt x="13" y="0"/>
                  </a:moveTo>
                  <a:cubicBezTo>
                    <a:pt x="0" y="6"/>
                    <a:pt x="0" y="6"/>
                    <a:pt x="0" y="6"/>
                  </a:cubicBezTo>
                  <a:cubicBezTo>
                    <a:pt x="0" y="25"/>
                    <a:pt x="1" y="60"/>
                    <a:pt x="3" y="80"/>
                  </a:cubicBezTo>
                  <a:cubicBezTo>
                    <a:pt x="8" y="94"/>
                    <a:pt x="6" y="147"/>
                    <a:pt x="5" y="164"/>
                  </a:cubicBezTo>
                  <a:cubicBezTo>
                    <a:pt x="9" y="164"/>
                    <a:pt x="10" y="164"/>
                    <a:pt x="13" y="162"/>
                  </a:cubicBezTo>
                  <a:cubicBezTo>
                    <a:pt x="14" y="130"/>
                    <a:pt x="18" y="88"/>
                    <a:pt x="10" y="77"/>
                  </a:cubicBezTo>
                  <a:cubicBezTo>
                    <a:pt x="9" y="53"/>
                    <a:pt x="10" y="24"/>
                    <a:pt x="13" y="0"/>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3" name="Freeform 85">
              <a:extLst>
                <a:ext uri="{FF2B5EF4-FFF2-40B4-BE49-F238E27FC236}">
                  <a16:creationId xmlns:a16="http://schemas.microsoft.com/office/drawing/2014/main" id="{E58FF06C-D679-4143-AC90-E88BC8FC1AF7}"/>
                </a:ext>
              </a:extLst>
            </p:cNvPr>
            <p:cNvSpPr>
              <a:spLocks/>
            </p:cNvSpPr>
            <p:nvPr/>
          </p:nvSpPr>
          <p:spPr bwMode="auto">
            <a:xfrm>
              <a:off x="6825908" y="2436560"/>
              <a:ext cx="85946" cy="608407"/>
            </a:xfrm>
            <a:custGeom>
              <a:avLst/>
              <a:gdLst>
                <a:gd name="T0" fmla="*/ 0 w 22"/>
                <a:gd name="T1" fmla="*/ 7 h 157"/>
                <a:gd name="T2" fmla="*/ 1 w 22"/>
                <a:gd name="T3" fmla="*/ 67 h 157"/>
                <a:gd name="T4" fmla="*/ 10 w 22"/>
                <a:gd name="T5" fmla="*/ 90 h 157"/>
                <a:gd name="T6" fmla="*/ 14 w 22"/>
                <a:gd name="T7" fmla="*/ 157 h 157"/>
                <a:gd name="T8" fmla="*/ 22 w 22"/>
                <a:gd name="T9" fmla="*/ 156 h 157"/>
                <a:gd name="T10" fmla="*/ 18 w 22"/>
                <a:gd name="T11" fmla="*/ 87 h 157"/>
                <a:gd name="T12" fmla="*/ 9 w 22"/>
                <a:gd name="T13" fmla="*/ 63 h 157"/>
                <a:gd name="T14" fmla="*/ 10 w 22"/>
                <a:gd name="T15" fmla="*/ 0 h 157"/>
                <a:gd name="T16" fmla="*/ 0 w 22"/>
                <a:gd name="T17" fmla="*/ 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57">
                  <a:moveTo>
                    <a:pt x="0" y="7"/>
                  </a:moveTo>
                  <a:cubicBezTo>
                    <a:pt x="0" y="22"/>
                    <a:pt x="1" y="52"/>
                    <a:pt x="1" y="67"/>
                  </a:cubicBezTo>
                  <a:cubicBezTo>
                    <a:pt x="6" y="74"/>
                    <a:pt x="9" y="82"/>
                    <a:pt x="10" y="90"/>
                  </a:cubicBezTo>
                  <a:cubicBezTo>
                    <a:pt x="13" y="109"/>
                    <a:pt x="13" y="138"/>
                    <a:pt x="14" y="157"/>
                  </a:cubicBezTo>
                  <a:cubicBezTo>
                    <a:pt x="18" y="157"/>
                    <a:pt x="19" y="157"/>
                    <a:pt x="22" y="156"/>
                  </a:cubicBezTo>
                  <a:cubicBezTo>
                    <a:pt x="21" y="137"/>
                    <a:pt x="20" y="106"/>
                    <a:pt x="18" y="87"/>
                  </a:cubicBezTo>
                  <a:cubicBezTo>
                    <a:pt x="16" y="79"/>
                    <a:pt x="15" y="73"/>
                    <a:pt x="9" y="63"/>
                  </a:cubicBezTo>
                  <a:cubicBezTo>
                    <a:pt x="9" y="46"/>
                    <a:pt x="10" y="17"/>
                    <a:pt x="10" y="0"/>
                  </a:cubicBezTo>
                  <a:cubicBezTo>
                    <a:pt x="6" y="4"/>
                    <a:pt x="5" y="5"/>
                    <a:pt x="0" y="7"/>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4" name="Freeform 86">
              <a:extLst>
                <a:ext uri="{FF2B5EF4-FFF2-40B4-BE49-F238E27FC236}">
                  <a16:creationId xmlns:a16="http://schemas.microsoft.com/office/drawing/2014/main" id="{C31FB804-54D7-43ED-93F5-31DDCD6FAF67}"/>
                </a:ext>
              </a:extLst>
            </p:cNvPr>
            <p:cNvSpPr>
              <a:spLocks/>
            </p:cNvSpPr>
            <p:nvPr/>
          </p:nvSpPr>
          <p:spPr bwMode="auto">
            <a:xfrm>
              <a:off x="6620091" y="1559007"/>
              <a:ext cx="210342" cy="352830"/>
            </a:xfrm>
            <a:custGeom>
              <a:avLst/>
              <a:gdLst>
                <a:gd name="T0" fmla="*/ 3 w 54"/>
                <a:gd name="T1" fmla="*/ 63 h 91"/>
                <a:gd name="T2" fmla="*/ 16 w 54"/>
                <a:gd name="T3" fmla="*/ 63 h 91"/>
                <a:gd name="T4" fmla="*/ 14 w 54"/>
                <a:gd name="T5" fmla="*/ 83 h 91"/>
                <a:gd name="T6" fmla="*/ 42 w 54"/>
                <a:gd name="T7" fmla="*/ 75 h 91"/>
                <a:gd name="T8" fmla="*/ 42 w 54"/>
                <a:gd name="T9" fmla="*/ 55 h 91"/>
                <a:gd name="T10" fmla="*/ 51 w 54"/>
                <a:gd name="T11" fmla="*/ 41 h 91"/>
                <a:gd name="T12" fmla="*/ 44 w 54"/>
                <a:gd name="T13" fmla="*/ 13 h 91"/>
                <a:gd name="T14" fmla="*/ 1 w 54"/>
                <a:gd name="T15" fmla="*/ 28 h 91"/>
                <a:gd name="T16" fmla="*/ 3 w 54"/>
                <a:gd name="T17" fmla="*/ 37 h 91"/>
                <a:gd name="T18" fmla="*/ 2 w 54"/>
                <a:gd name="T19" fmla="*/ 40 h 91"/>
                <a:gd name="T20" fmla="*/ 3 w 54"/>
                <a:gd name="T21" fmla="*/ 6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91">
                  <a:moveTo>
                    <a:pt x="3" y="63"/>
                  </a:moveTo>
                  <a:cubicBezTo>
                    <a:pt x="6" y="64"/>
                    <a:pt x="16" y="62"/>
                    <a:pt x="16" y="63"/>
                  </a:cubicBezTo>
                  <a:cubicBezTo>
                    <a:pt x="16" y="69"/>
                    <a:pt x="13" y="72"/>
                    <a:pt x="14" y="83"/>
                  </a:cubicBezTo>
                  <a:cubicBezTo>
                    <a:pt x="26" y="91"/>
                    <a:pt x="43" y="81"/>
                    <a:pt x="42" y="75"/>
                  </a:cubicBezTo>
                  <a:cubicBezTo>
                    <a:pt x="42" y="71"/>
                    <a:pt x="40" y="59"/>
                    <a:pt x="42" y="55"/>
                  </a:cubicBezTo>
                  <a:cubicBezTo>
                    <a:pt x="45" y="51"/>
                    <a:pt x="50" y="47"/>
                    <a:pt x="51" y="41"/>
                  </a:cubicBezTo>
                  <a:cubicBezTo>
                    <a:pt x="54" y="31"/>
                    <a:pt x="53" y="20"/>
                    <a:pt x="44" y="13"/>
                  </a:cubicBezTo>
                  <a:cubicBezTo>
                    <a:pt x="28" y="0"/>
                    <a:pt x="7" y="9"/>
                    <a:pt x="1" y="28"/>
                  </a:cubicBezTo>
                  <a:cubicBezTo>
                    <a:pt x="0" y="32"/>
                    <a:pt x="3" y="34"/>
                    <a:pt x="3" y="37"/>
                  </a:cubicBezTo>
                  <a:cubicBezTo>
                    <a:pt x="3" y="38"/>
                    <a:pt x="2" y="39"/>
                    <a:pt x="2" y="40"/>
                  </a:cubicBezTo>
                  <a:cubicBezTo>
                    <a:pt x="1" y="42"/>
                    <a:pt x="1" y="61"/>
                    <a:pt x="3" y="63"/>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5" name="Freeform 87">
              <a:extLst>
                <a:ext uri="{FF2B5EF4-FFF2-40B4-BE49-F238E27FC236}">
                  <a16:creationId xmlns:a16="http://schemas.microsoft.com/office/drawing/2014/main" id="{68504507-7B13-4460-8C5C-747FB359EB06}"/>
                </a:ext>
              </a:extLst>
            </p:cNvPr>
            <p:cNvSpPr>
              <a:spLocks/>
            </p:cNvSpPr>
            <p:nvPr/>
          </p:nvSpPr>
          <p:spPr bwMode="auto">
            <a:xfrm>
              <a:off x="6620091" y="1559007"/>
              <a:ext cx="210342" cy="323428"/>
            </a:xfrm>
            <a:custGeom>
              <a:avLst/>
              <a:gdLst>
                <a:gd name="T0" fmla="*/ 4 w 54"/>
                <a:gd name="T1" fmla="*/ 63 h 83"/>
                <a:gd name="T2" fmla="*/ 16 w 54"/>
                <a:gd name="T3" fmla="*/ 63 h 83"/>
                <a:gd name="T4" fmla="*/ 14 w 54"/>
                <a:gd name="T5" fmla="*/ 83 h 83"/>
                <a:gd name="T6" fmla="*/ 41 w 54"/>
                <a:gd name="T7" fmla="*/ 60 h 83"/>
                <a:gd name="T8" fmla="*/ 42 w 54"/>
                <a:gd name="T9" fmla="*/ 55 h 83"/>
                <a:gd name="T10" fmla="*/ 51 w 54"/>
                <a:gd name="T11" fmla="*/ 41 h 83"/>
                <a:gd name="T12" fmla="*/ 44 w 54"/>
                <a:gd name="T13" fmla="*/ 13 h 83"/>
                <a:gd name="T14" fmla="*/ 1 w 54"/>
                <a:gd name="T15" fmla="*/ 28 h 83"/>
                <a:gd name="T16" fmla="*/ 3 w 54"/>
                <a:gd name="T17" fmla="*/ 37 h 83"/>
                <a:gd name="T18" fmla="*/ 2 w 54"/>
                <a:gd name="T19" fmla="*/ 40 h 83"/>
                <a:gd name="T20" fmla="*/ 4 w 54"/>
                <a:gd name="T21" fmla="*/ 6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83">
                  <a:moveTo>
                    <a:pt x="4" y="63"/>
                  </a:moveTo>
                  <a:cubicBezTo>
                    <a:pt x="6" y="64"/>
                    <a:pt x="16" y="62"/>
                    <a:pt x="16" y="63"/>
                  </a:cubicBezTo>
                  <a:cubicBezTo>
                    <a:pt x="16" y="69"/>
                    <a:pt x="13" y="72"/>
                    <a:pt x="14" y="83"/>
                  </a:cubicBezTo>
                  <a:cubicBezTo>
                    <a:pt x="21" y="72"/>
                    <a:pt x="24" y="66"/>
                    <a:pt x="41" y="60"/>
                  </a:cubicBezTo>
                  <a:cubicBezTo>
                    <a:pt x="41" y="58"/>
                    <a:pt x="41" y="56"/>
                    <a:pt x="42" y="55"/>
                  </a:cubicBezTo>
                  <a:cubicBezTo>
                    <a:pt x="45" y="51"/>
                    <a:pt x="50" y="47"/>
                    <a:pt x="51" y="41"/>
                  </a:cubicBezTo>
                  <a:cubicBezTo>
                    <a:pt x="54" y="31"/>
                    <a:pt x="53" y="20"/>
                    <a:pt x="44" y="13"/>
                  </a:cubicBezTo>
                  <a:cubicBezTo>
                    <a:pt x="28" y="0"/>
                    <a:pt x="7" y="9"/>
                    <a:pt x="1" y="28"/>
                  </a:cubicBezTo>
                  <a:cubicBezTo>
                    <a:pt x="0" y="32"/>
                    <a:pt x="3" y="34"/>
                    <a:pt x="3" y="37"/>
                  </a:cubicBezTo>
                  <a:cubicBezTo>
                    <a:pt x="3" y="38"/>
                    <a:pt x="2" y="39"/>
                    <a:pt x="2" y="40"/>
                  </a:cubicBezTo>
                  <a:cubicBezTo>
                    <a:pt x="1" y="42"/>
                    <a:pt x="1" y="61"/>
                    <a:pt x="4" y="63"/>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6" name="Freeform 88">
              <a:extLst>
                <a:ext uri="{FF2B5EF4-FFF2-40B4-BE49-F238E27FC236}">
                  <a16:creationId xmlns:a16="http://schemas.microsoft.com/office/drawing/2014/main" id="{58EC757F-E1D5-4FD7-9AC0-0B7AAEB63169}"/>
                </a:ext>
              </a:extLst>
            </p:cNvPr>
            <p:cNvSpPr>
              <a:spLocks/>
            </p:cNvSpPr>
            <p:nvPr/>
          </p:nvSpPr>
          <p:spPr bwMode="auto">
            <a:xfrm>
              <a:off x="6620091" y="1559007"/>
              <a:ext cx="210342" cy="244267"/>
            </a:xfrm>
            <a:custGeom>
              <a:avLst/>
              <a:gdLst>
                <a:gd name="T0" fmla="*/ 4 w 54"/>
                <a:gd name="T1" fmla="*/ 63 h 63"/>
                <a:gd name="T2" fmla="*/ 13 w 54"/>
                <a:gd name="T3" fmla="*/ 62 h 63"/>
                <a:gd name="T4" fmla="*/ 17 w 54"/>
                <a:gd name="T5" fmla="*/ 59 h 63"/>
                <a:gd name="T6" fmla="*/ 17 w 54"/>
                <a:gd name="T7" fmla="*/ 47 h 63"/>
                <a:gd name="T8" fmla="*/ 42 w 54"/>
                <a:gd name="T9" fmla="*/ 55 h 63"/>
                <a:gd name="T10" fmla="*/ 51 w 54"/>
                <a:gd name="T11" fmla="*/ 41 h 63"/>
                <a:gd name="T12" fmla="*/ 44 w 54"/>
                <a:gd name="T13" fmla="*/ 13 h 63"/>
                <a:gd name="T14" fmla="*/ 1 w 54"/>
                <a:gd name="T15" fmla="*/ 28 h 63"/>
                <a:gd name="T16" fmla="*/ 3 w 54"/>
                <a:gd name="T17" fmla="*/ 37 h 63"/>
                <a:gd name="T18" fmla="*/ 2 w 54"/>
                <a:gd name="T19" fmla="*/ 40 h 63"/>
                <a:gd name="T20" fmla="*/ 4 w 54"/>
                <a:gd name="T21"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3">
                  <a:moveTo>
                    <a:pt x="4" y="63"/>
                  </a:moveTo>
                  <a:cubicBezTo>
                    <a:pt x="5" y="63"/>
                    <a:pt x="10" y="63"/>
                    <a:pt x="13" y="62"/>
                  </a:cubicBezTo>
                  <a:cubicBezTo>
                    <a:pt x="15" y="61"/>
                    <a:pt x="17" y="59"/>
                    <a:pt x="17" y="59"/>
                  </a:cubicBezTo>
                  <a:cubicBezTo>
                    <a:pt x="18" y="58"/>
                    <a:pt x="22" y="54"/>
                    <a:pt x="17" y="47"/>
                  </a:cubicBezTo>
                  <a:cubicBezTo>
                    <a:pt x="12" y="40"/>
                    <a:pt x="41" y="57"/>
                    <a:pt x="42" y="55"/>
                  </a:cubicBezTo>
                  <a:cubicBezTo>
                    <a:pt x="45" y="51"/>
                    <a:pt x="50" y="47"/>
                    <a:pt x="51" y="41"/>
                  </a:cubicBezTo>
                  <a:cubicBezTo>
                    <a:pt x="54" y="31"/>
                    <a:pt x="53" y="20"/>
                    <a:pt x="44" y="13"/>
                  </a:cubicBezTo>
                  <a:cubicBezTo>
                    <a:pt x="28" y="0"/>
                    <a:pt x="7" y="9"/>
                    <a:pt x="1" y="28"/>
                  </a:cubicBezTo>
                  <a:cubicBezTo>
                    <a:pt x="0" y="32"/>
                    <a:pt x="3" y="34"/>
                    <a:pt x="3" y="37"/>
                  </a:cubicBezTo>
                  <a:cubicBezTo>
                    <a:pt x="3" y="38"/>
                    <a:pt x="2" y="39"/>
                    <a:pt x="2" y="40"/>
                  </a:cubicBezTo>
                  <a:cubicBezTo>
                    <a:pt x="1" y="42"/>
                    <a:pt x="1" y="61"/>
                    <a:pt x="4" y="63"/>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7" name="Freeform 89">
              <a:extLst>
                <a:ext uri="{FF2B5EF4-FFF2-40B4-BE49-F238E27FC236}">
                  <a16:creationId xmlns:a16="http://schemas.microsoft.com/office/drawing/2014/main" id="{215FB3F0-41F7-4BCD-BD2E-8098F8414B24}"/>
                </a:ext>
              </a:extLst>
            </p:cNvPr>
            <p:cNvSpPr>
              <a:spLocks/>
            </p:cNvSpPr>
            <p:nvPr/>
          </p:nvSpPr>
          <p:spPr bwMode="auto">
            <a:xfrm>
              <a:off x="6620091" y="1640430"/>
              <a:ext cx="42974" cy="162845"/>
            </a:xfrm>
            <a:custGeom>
              <a:avLst/>
              <a:gdLst>
                <a:gd name="T0" fmla="*/ 3 w 11"/>
                <a:gd name="T1" fmla="*/ 42 h 42"/>
                <a:gd name="T2" fmla="*/ 8 w 11"/>
                <a:gd name="T3" fmla="*/ 41 h 42"/>
                <a:gd name="T4" fmla="*/ 11 w 11"/>
                <a:gd name="T5" fmla="*/ 35 h 42"/>
                <a:gd name="T6" fmla="*/ 7 w 11"/>
                <a:gd name="T7" fmla="*/ 21 h 42"/>
                <a:gd name="T8" fmla="*/ 7 w 11"/>
                <a:gd name="T9" fmla="*/ 12 h 42"/>
                <a:gd name="T10" fmla="*/ 8 w 11"/>
                <a:gd name="T11" fmla="*/ 3 h 42"/>
                <a:gd name="T12" fmla="*/ 5 w 11"/>
                <a:gd name="T13" fmla="*/ 0 h 42"/>
                <a:gd name="T14" fmla="*/ 1 w 11"/>
                <a:gd name="T15" fmla="*/ 7 h 42"/>
                <a:gd name="T16" fmla="*/ 3 w 11"/>
                <a:gd name="T17" fmla="*/ 16 h 42"/>
                <a:gd name="T18" fmla="*/ 2 w 11"/>
                <a:gd name="T19" fmla="*/ 19 h 42"/>
                <a:gd name="T20" fmla="*/ 3 w 1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42">
                  <a:moveTo>
                    <a:pt x="3" y="42"/>
                  </a:moveTo>
                  <a:cubicBezTo>
                    <a:pt x="4" y="42"/>
                    <a:pt x="6" y="42"/>
                    <a:pt x="8" y="41"/>
                  </a:cubicBezTo>
                  <a:cubicBezTo>
                    <a:pt x="9" y="40"/>
                    <a:pt x="11" y="37"/>
                    <a:pt x="11" y="35"/>
                  </a:cubicBezTo>
                  <a:cubicBezTo>
                    <a:pt x="10" y="29"/>
                    <a:pt x="7" y="24"/>
                    <a:pt x="7" y="21"/>
                  </a:cubicBezTo>
                  <a:cubicBezTo>
                    <a:pt x="7" y="16"/>
                    <a:pt x="9" y="18"/>
                    <a:pt x="7" y="12"/>
                  </a:cubicBezTo>
                  <a:cubicBezTo>
                    <a:pt x="5" y="8"/>
                    <a:pt x="7" y="7"/>
                    <a:pt x="8" y="3"/>
                  </a:cubicBezTo>
                  <a:cubicBezTo>
                    <a:pt x="6" y="3"/>
                    <a:pt x="5" y="1"/>
                    <a:pt x="5" y="0"/>
                  </a:cubicBezTo>
                  <a:cubicBezTo>
                    <a:pt x="3" y="2"/>
                    <a:pt x="2" y="5"/>
                    <a:pt x="1" y="7"/>
                  </a:cubicBezTo>
                  <a:cubicBezTo>
                    <a:pt x="0" y="11"/>
                    <a:pt x="3" y="13"/>
                    <a:pt x="3" y="16"/>
                  </a:cubicBezTo>
                  <a:cubicBezTo>
                    <a:pt x="3" y="17"/>
                    <a:pt x="2" y="18"/>
                    <a:pt x="2" y="19"/>
                  </a:cubicBezTo>
                  <a:cubicBezTo>
                    <a:pt x="1" y="21"/>
                    <a:pt x="1" y="40"/>
                    <a:pt x="3" y="42"/>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8" name="Freeform 90">
              <a:extLst>
                <a:ext uri="{FF2B5EF4-FFF2-40B4-BE49-F238E27FC236}">
                  <a16:creationId xmlns:a16="http://schemas.microsoft.com/office/drawing/2014/main" id="{CA6C68DB-EF2E-4203-8F83-FF0BFB382E4F}"/>
                </a:ext>
              </a:extLst>
            </p:cNvPr>
            <p:cNvSpPr>
              <a:spLocks/>
            </p:cNvSpPr>
            <p:nvPr/>
          </p:nvSpPr>
          <p:spPr bwMode="auto">
            <a:xfrm>
              <a:off x="6683420" y="1719591"/>
              <a:ext cx="42974" cy="67852"/>
            </a:xfrm>
            <a:custGeom>
              <a:avLst/>
              <a:gdLst>
                <a:gd name="T0" fmla="*/ 0 w 11"/>
                <a:gd name="T1" fmla="*/ 6 h 18"/>
                <a:gd name="T2" fmla="*/ 2 w 11"/>
                <a:gd name="T3" fmla="*/ 18 h 18"/>
                <a:gd name="T4" fmla="*/ 0 w 11"/>
                <a:gd name="T5" fmla="*/ 6 h 18"/>
              </a:gdLst>
              <a:ahLst/>
              <a:cxnLst>
                <a:cxn ang="0">
                  <a:pos x="T0" y="T1"/>
                </a:cxn>
                <a:cxn ang="0">
                  <a:pos x="T2" y="T3"/>
                </a:cxn>
                <a:cxn ang="0">
                  <a:pos x="T4" y="T5"/>
                </a:cxn>
              </a:cxnLst>
              <a:rect l="0" t="0" r="r" b="b"/>
              <a:pathLst>
                <a:path w="11" h="18">
                  <a:moveTo>
                    <a:pt x="0" y="6"/>
                  </a:moveTo>
                  <a:cubicBezTo>
                    <a:pt x="6" y="0"/>
                    <a:pt x="11" y="18"/>
                    <a:pt x="2" y="18"/>
                  </a:cubicBezTo>
                  <a:cubicBezTo>
                    <a:pt x="5" y="14"/>
                    <a:pt x="3" y="8"/>
                    <a:pt x="0" y="6"/>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9" name="Freeform 91">
              <a:extLst>
                <a:ext uri="{FF2B5EF4-FFF2-40B4-BE49-F238E27FC236}">
                  <a16:creationId xmlns:a16="http://schemas.microsoft.com/office/drawing/2014/main" id="{494B341F-2AE4-4E2A-8A65-38BEAF910324}"/>
                </a:ext>
              </a:extLst>
            </p:cNvPr>
            <p:cNvSpPr>
              <a:spLocks/>
            </p:cNvSpPr>
            <p:nvPr/>
          </p:nvSpPr>
          <p:spPr bwMode="auto">
            <a:xfrm>
              <a:off x="6678896" y="1737685"/>
              <a:ext cx="27141" cy="54282"/>
            </a:xfrm>
            <a:custGeom>
              <a:avLst/>
              <a:gdLst>
                <a:gd name="T0" fmla="*/ 1 w 7"/>
                <a:gd name="T1" fmla="*/ 4 h 14"/>
                <a:gd name="T2" fmla="*/ 2 w 7"/>
                <a:gd name="T3" fmla="*/ 0 h 14"/>
                <a:gd name="T4" fmla="*/ 5 w 7"/>
                <a:gd name="T5" fmla="*/ 5 h 14"/>
                <a:gd name="T6" fmla="*/ 1 w 7"/>
                <a:gd name="T7" fmla="*/ 12 h 14"/>
                <a:gd name="T8" fmla="*/ 3 w 7"/>
                <a:gd name="T9" fmla="*/ 6 h 14"/>
                <a:gd name="T10" fmla="*/ 1 w 7"/>
                <a:gd name="T11" fmla="*/ 4 h 14"/>
              </a:gdLst>
              <a:ahLst/>
              <a:cxnLst>
                <a:cxn ang="0">
                  <a:pos x="T0" y="T1"/>
                </a:cxn>
                <a:cxn ang="0">
                  <a:pos x="T2" y="T3"/>
                </a:cxn>
                <a:cxn ang="0">
                  <a:pos x="T4" y="T5"/>
                </a:cxn>
                <a:cxn ang="0">
                  <a:pos x="T6" y="T7"/>
                </a:cxn>
                <a:cxn ang="0">
                  <a:pos x="T8" y="T9"/>
                </a:cxn>
                <a:cxn ang="0">
                  <a:pos x="T10" y="T11"/>
                </a:cxn>
              </a:cxnLst>
              <a:rect l="0" t="0" r="r" b="b"/>
              <a:pathLst>
                <a:path w="7" h="14">
                  <a:moveTo>
                    <a:pt x="1" y="4"/>
                  </a:moveTo>
                  <a:cubicBezTo>
                    <a:pt x="0" y="1"/>
                    <a:pt x="1" y="0"/>
                    <a:pt x="2" y="0"/>
                  </a:cubicBezTo>
                  <a:cubicBezTo>
                    <a:pt x="3" y="1"/>
                    <a:pt x="4" y="2"/>
                    <a:pt x="5" y="5"/>
                  </a:cubicBezTo>
                  <a:cubicBezTo>
                    <a:pt x="7" y="9"/>
                    <a:pt x="5" y="14"/>
                    <a:pt x="1" y="12"/>
                  </a:cubicBezTo>
                  <a:cubicBezTo>
                    <a:pt x="4" y="12"/>
                    <a:pt x="4" y="8"/>
                    <a:pt x="3" y="6"/>
                  </a:cubicBezTo>
                  <a:cubicBezTo>
                    <a:pt x="2" y="4"/>
                    <a:pt x="1" y="3"/>
                    <a:pt x="1" y="4"/>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0" name="Freeform 92">
              <a:extLst>
                <a:ext uri="{FF2B5EF4-FFF2-40B4-BE49-F238E27FC236}">
                  <a16:creationId xmlns:a16="http://schemas.microsoft.com/office/drawing/2014/main" id="{9E671385-949E-4831-A048-F9BCBD6AD5B4}"/>
                </a:ext>
              </a:extLst>
            </p:cNvPr>
            <p:cNvSpPr>
              <a:spLocks/>
            </p:cNvSpPr>
            <p:nvPr/>
          </p:nvSpPr>
          <p:spPr bwMode="auto">
            <a:xfrm>
              <a:off x="6683420" y="1758040"/>
              <a:ext cx="6786" cy="15833"/>
            </a:xfrm>
            <a:custGeom>
              <a:avLst/>
              <a:gdLst>
                <a:gd name="T0" fmla="*/ 1 w 2"/>
                <a:gd name="T1" fmla="*/ 0 h 4"/>
                <a:gd name="T2" fmla="*/ 0 w 2"/>
                <a:gd name="T3" fmla="*/ 3 h 4"/>
                <a:gd name="T4" fmla="*/ 2 w 2"/>
                <a:gd name="T5" fmla="*/ 3 h 4"/>
                <a:gd name="T6" fmla="*/ 1 w 2"/>
                <a:gd name="T7" fmla="*/ 0 h 4"/>
              </a:gdLst>
              <a:ahLst/>
              <a:cxnLst>
                <a:cxn ang="0">
                  <a:pos x="T0" y="T1"/>
                </a:cxn>
                <a:cxn ang="0">
                  <a:pos x="T2" y="T3"/>
                </a:cxn>
                <a:cxn ang="0">
                  <a:pos x="T4" y="T5"/>
                </a:cxn>
                <a:cxn ang="0">
                  <a:pos x="T6" y="T7"/>
                </a:cxn>
              </a:cxnLst>
              <a:rect l="0" t="0" r="r" b="b"/>
              <a:pathLst>
                <a:path w="2" h="4">
                  <a:moveTo>
                    <a:pt x="1" y="0"/>
                  </a:moveTo>
                  <a:cubicBezTo>
                    <a:pt x="0" y="1"/>
                    <a:pt x="0" y="2"/>
                    <a:pt x="0" y="3"/>
                  </a:cubicBezTo>
                  <a:cubicBezTo>
                    <a:pt x="0" y="3"/>
                    <a:pt x="1" y="4"/>
                    <a:pt x="2" y="3"/>
                  </a:cubicBezTo>
                  <a:cubicBezTo>
                    <a:pt x="2" y="2"/>
                    <a:pt x="2" y="1"/>
                    <a:pt x="1" y="0"/>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1" name="Freeform 93">
              <a:extLst>
                <a:ext uri="{FF2B5EF4-FFF2-40B4-BE49-F238E27FC236}">
                  <a16:creationId xmlns:a16="http://schemas.microsoft.com/office/drawing/2014/main" id="{33074A96-283F-4C04-A29A-916ECBDB06DA}"/>
                </a:ext>
              </a:extLst>
            </p:cNvPr>
            <p:cNvSpPr>
              <a:spLocks/>
            </p:cNvSpPr>
            <p:nvPr/>
          </p:nvSpPr>
          <p:spPr bwMode="auto">
            <a:xfrm>
              <a:off x="6644970" y="1570317"/>
              <a:ext cx="185462" cy="226173"/>
            </a:xfrm>
            <a:custGeom>
              <a:avLst/>
              <a:gdLst>
                <a:gd name="T0" fmla="*/ 36 w 48"/>
                <a:gd name="T1" fmla="*/ 54 h 58"/>
                <a:gd name="T2" fmla="*/ 45 w 48"/>
                <a:gd name="T3" fmla="*/ 38 h 58"/>
                <a:gd name="T4" fmla="*/ 38 w 48"/>
                <a:gd name="T5" fmla="*/ 10 h 58"/>
                <a:gd name="T6" fmla="*/ 1 w 48"/>
                <a:gd name="T7" fmla="*/ 15 h 58"/>
                <a:gd name="T8" fmla="*/ 4 w 48"/>
                <a:gd name="T9" fmla="*/ 21 h 58"/>
                <a:gd name="T10" fmla="*/ 2 w 48"/>
                <a:gd name="T11" fmla="*/ 32 h 58"/>
                <a:gd name="T12" fmla="*/ 6 w 48"/>
                <a:gd name="T13" fmla="*/ 45 h 58"/>
                <a:gd name="T14" fmla="*/ 8 w 48"/>
                <a:gd name="T15" fmla="*/ 47 h 58"/>
                <a:gd name="T16" fmla="*/ 14 w 48"/>
                <a:gd name="T17" fmla="*/ 43 h 58"/>
                <a:gd name="T18" fmla="*/ 29 w 48"/>
                <a:gd name="T19" fmla="*/ 57 h 58"/>
                <a:gd name="T20" fmla="*/ 36 w 48"/>
                <a:gd name="T21"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8">
                  <a:moveTo>
                    <a:pt x="36" y="54"/>
                  </a:moveTo>
                  <a:cubicBezTo>
                    <a:pt x="38" y="49"/>
                    <a:pt x="43" y="45"/>
                    <a:pt x="45" y="38"/>
                  </a:cubicBezTo>
                  <a:cubicBezTo>
                    <a:pt x="48" y="28"/>
                    <a:pt x="47" y="17"/>
                    <a:pt x="38" y="10"/>
                  </a:cubicBezTo>
                  <a:cubicBezTo>
                    <a:pt x="25" y="0"/>
                    <a:pt x="10" y="3"/>
                    <a:pt x="1" y="15"/>
                  </a:cubicBezTo>
                  <a:cubicBezTo>
                    <a:pt x="0" y="15"/>
                    <a:pt x="5" y="18"/>
                    <a:pt x="4" y="21"/>
                  </a:cubicBezTo>
                  <a:cubicBezTo>
                    <a:pt x="1" y="27"/>
                    <a:pt x="1" y="30"/>
                    <a:pt x="2" y="32"/>
                  </a:cubicBezTo>
                  <a:cubicBezTo>
                    <a:pt x="6" y="37"/>
                    <a:pt x="6" y="38"/>
                    <a:pt x="6" y="45"/>
                  </a:cubicBezTo>
                  <a:cubicBezTo>
                    <a:pt x="8" y="47"/>
                    <a:pt x="8" y="47"/>
                    <a:pt x="8" y="47"/>
                  </a:cubicBezTo>
                  <a:cubicBezTo>
                    <a:pt x="9" y="41"/>
                    <a:pt x="12" y="41"/>
                    <a:pt x="14" y="43"/>
                  </a:cubicBezTo>
                  <a:cubicBezTo>
                    <a:pt x="19" y="47"/>
                    <a:pt x="21" y="55"/>
                    <a:pt x="29" y="57"/>
                  </a:cubicBezTo>
                  <a:cubicBezTo>
                    <a:pt x="32" y="58"/>
                    <a:pt x="34" y="56"/>
                    <a:pt x="36" y="54"/>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2" name="Freeform 94">
              <a:extLst>
                <a:ext uri="{FF2B5EF4-FFF2-40B4-BE49-F238E27FC236}">
                  <a16:creationId xmlns:a16="http://schemas.microsoft.com/office/drawing/2014/main" id="{D9FAA1BA-BAD3-4201-8A58-0622A92C74F7}"/>
                </a:ext>
              </a:extLst>
            </p:cNvPr>
            <p:cNvSpPr>
              <a:spLocks/>
            </p:cNvSpPr>
            <p:nvPr/>
          </p:nvSpPr>
          <p:spPr bwMode="auto">
            <a:xfrm>
              <a:off x="6624615" y="1742208"/>
              <a:ext cx="49758" cy="65591"/>
            </a:xfrm>
            <a:custGeom>
              <a:avLst/>
              <a:gdLst>
                <a:gd name="T0" fmla="*/ 11 w 13"/>
                <a:gd name="T1" fmla="*/ 0 h 17"/>
                <a:gd name="T2" fmla="*/ 8 w 13"/>
                <a:gd name="T3" fmla="*/ 8 h 17"/>
                <a:gd name="T4" fmla="*/ 4 w 13"/>
                <a:gd name="T5" fmla="*/ 9 h 17"/>
                <a:gd name="T6" fmla="*/ 3 w 13"/>
                <a:gd name="T7" fmla="*/ 5 h 17"/>
                <a:gd name="T8" fmla="*/ 0 w 13"/>
                <a:gd name="T9" fmla="*/ 0 h 17"/>
                <a:gd name="T10" fmla="*/ 0 w 13"/>
                <a:gd name="T11" fmla="*/ 3 h 17"/>
                <a:gd name="T12" fmla="*/ 2 w 13"/>
                <a:gd name="T13" fmla="*/ 6 h 17"/>
                <a:gd name="T14" fmla="*/ 2 w 13"/>
                <a:gd name="T15" fmla="*/ 10 h 17"/>
                <a:gd name="T16" fmla="*/ 1 w 13"/>
                <a:gd name="T17" fmla="*/ 10 h 17"/>
                <a:gd name="T18" fmla="*/ 1 w 13"/>
                <a:gd name="T19" fmla="*/ 9 h 17"/>
                <a:gd name="T20" fmla="*/ 1 w 13"/>
                <a:gd name="T21" fmla="*/ 17 h 17"/>
                <a:gd name="T22" fmla="*/ 10 w 13"/>
                <a:gd name="T23" fmla="*/ 15 h 17"/>
                <a:gd name="T24" fmla="*/ 13 w 13"/>
                <a:gd name="T25" fmla="*/ 9 h 17"/>
                <a:gd name="T26" fmla="*/ 13 w 13"/>
                <a:gd name="T27" fmla="*/ 0 h 17"/>
                <a:gd name="T28" fmla="*/ 11 w 13"/>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7">
                  <a:moveTo>
                    <a:pt x="11" y="0"/>
                  </a:moveTo>
                  <a:cubicBezTo>
                    <a:pt x="10" y="4"/>
                    <a:pt x="10" y="6"/>
                    <a:pt x="8" y="8"/>
                  </a:cubicBezTo>
                  <a:cubicBezTo>
                    <a:pt x="8" y="9"/>
                    <a:pt x="6" y="9"/>
                    <a:pt x="4" y="9"/>
                  </a:cubicBezTo>
                  <a:cubicBezTo>
                    <a:pt x="4" y="7"/>
                    <a:pt x="4" y="6"/>
                    <a:pt x="3" y="5"/>
                  </a:cubicBezTo>
                  <a:cubicBezTo>
                    <a:pt x="3" y="3"/>
                    <a:pt x="2" y="1"/>
                    <a:pt x="0" y="0"/>
                  </a:cubicBezTo>
                  <a:cubicBezTo>
                    <a:pt x="0" y="1"/>
                    <a:pt x="0" y="3"/>
                    <a:pt x="0" y="3"/>
                  </a:cubicBezTo>
                  <a:cubicBezTo>
                    <a:pt x="1" y="4"/>
                    <a:pt x="1" y="4"/>
                    <a:pt x="2" y="6"/>
                  </a:cubicBezTo>
                  <a:cubicBezTo>
                    <a:pt x="2" y="7"/>
                    <a:pt x="2" y="8"/>
                    <a:pt x="2" y="10"/>
                  </a:cubicBezTo>
                  <a:cubicBezTo>
                    <a:pt x="2" y="10"/>
                    <a:pt x="1" y="10"/>
                    <a:pt x="1" y="10"/>
                  </a:cubicBezTo>
                  <a:cubicBezTo>
                    <a:pt x="1" y="10"/>
                    <a:pt x="1" y="9"/>
                    <a:pt x="1" y="9"/>
                  </a:cubicBezTo>
                  <a:cubicBezTo>
                    <a:pt x="0" y="12"/>
                    <a:pt x="0" y="16"/>
                    <a:pt x="1" y="17"/>
                  </a:cubicBezTo>
                  <a:cubicBezTo>
                    <a:pt x="2" y="17"/>
                    <a:pt x="7" y="16"/>
                    <a:pt x="10" y="15"/>
                  </a:cubicBezTo>
                  <a:cubicBezTo>
                    <a:pt x="13" y="14"/>
                    <a:pt x="12" y="13"/>
                    <a:pt x="13" y="9"/>
                  </a:cubicBezTo>
                  <a:cubicBezTo>
                    <a:pt x="13" y="7"/>
                    <a:pt x="13" y="3"/>
                    <a:pt x="13" y="0"/>
                  </a:cubicBezTo>
                  <a:lnTo>
                    <a:pt x="11" y="0"/>
                  </a:ln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3" name="Freeform 95">
              <a:extLst>
                <a:ext uri="{FF2B5EF4-FFF2-40B4-BE49-F238E27FC236}">
                  <a16:creationId xmlns:a16="http://schemas.microsoft.com/office/drawing/2014/main" id="{1A708986-7556-4BF2-8AE3-1CDA98BC7482}"/>
                </a:ext>
              </a:extLst>
            </p:cNvPr>
            <p:cNvSpPr>
              <a:spLocks/>
            </p:cNvSpPr>
            <p:nvPr/>
          </p:nvSpPr>
          <p:spPr bwMode="auto">
            <a:xfrm>
              <a:off x="6624615" y="1742208"/>
              <a:ext cx="38450" cy="65591"/>
            </a:xfrm>
            <a:custGeom>
              <a:avLst/>
              <a:gdLst>
                <a:gd name="T0" fmla="*/ 9 w 10"/>
                <a:gd name="T1" fmla="*/ 6 h 17"/>
                <a:gd name="T2" fmla="*/ 8 w 10"/>
                <a:gd name="T3" fmla="*/ 8 h 17"/>
                <a:gd name="T4" fmla="*/ 4 w 10"/>
                <a:gd name="T5" fmla="*/ 9 h 17"/>
                <a:gd name="T6" fmla="*/ 3 w 10"/>
                <a:gd name="T7" fmla="*/ 5 h 17"/>
                <a:gd name="T8" fmla="*/ 0 w 10"/>
                <a:gd name="T9" fmla="*/ 0 h 17"/>
                <a:gd name="T10" fmla="*/ 0 w 10"/>
                <a:gd name="T11" fmla="*/ 3 h 17"/>
                <a:gd name="T12" fmla="*/ 2 w 10"/>
                <a:gd name="T13" fmla="*/ 6 h 17"/>
                <a:gd name="T14" fmla="*/ 2 w 10"/>
                <a:gd name="T15" fmla="*/ 10 h 17"/>
                <a:gd name="T16" fmla="*/ 1 w 10"/>
                <a:gd name="T17" fmla="*/ 10 h 17"/>
                <a:gd name="T18" fmla="*/ 1 w 10"/>
                <a:gd name="T19" fmla="*/ 9 h 17"/>
                <a:gd name="T20" fmla="*/ 1 w 10"/>
                <a:gd name="T21" fmla="*/ 17 h 17"/>
                <a:gd name="T22" fmla="*/ 8 w 10"/>
                <a:gd name="T23" fmla="*/ 16 h 17"/>
                <a:gd name="T24" fmla="*/ 10 w 10"/>
                <a:gd name="T25" fmla="*/ 9 h 17"/>
                <a:gd name="T26" fmla="*/ 9 w 10"/>
                <a:gd name="T2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7">
                  <a:moveTo>
                    <a:pt x="9" y="6"/>
                  </a:moveTo>
                  <a:cubicBezTo>
                    <a:pt x="9" y="7"/>
                    <a:pt x="9" y="8"/>
                    <a:pt x="8" y="8"/>
                  </a:cubicBezTo>
                  <a:cubicBezTo>
                    <a:pt x="8" y="9"/>
                    <a:pt x="6" y="9"/>
                    <a:pt x="4" y="9"/>
                  </a:cubicBezTo>
                  <a:cubicBezTo>
                    <a:pt x="4" y="7"/>
                    <a:pt x="4" y="6"/>
                    <a:pt x="3" y="5"/>
                  </a:cubicBezTo>
                  <a:cubicBezTo>
                    <a:pt x="3" y="3"/>
                    <a:pt x="2" y="1"/>
                    <a:pt x="0" y="0"/>
                  </a:cubicBezTo>
                  <a:cubicBezTo>
                    <a:pt x="0" y="1"/>
                    <a:pt x="0" y="3"/>
                    <a:pt x="0" y="3"/>
                  </a:cubicBezTo>
                  <a:cubicBezTo>
                    <a:pt x="1" y="4"/>
                    <a:pt x="1" y="4"/>
                    <a:pt x="2" y="6"/>
                  </a:cubicBezTo>
                  <a:cubicBezTo>
                    <a:pt x="2" y="7"/>
                    <a:pt x="2" y="8"/>
                    <a:pt x="2" y="10"/>
                  </a:cubicBezTo>
                  <a:cubicBezTo>
                    <a:pt x="2" y="10"/>
                    <a:pt x="1" y="10"/>
                    <a:pt x="1" y="10"/>
                  </a:cubicBezTo>
                  <a:cubicBezTo>
                    <a:pt x="1" y="10"/>
                    <a:pt x="1" y="9"/>
                    <a:pt x="1" y="9"/>
                  </a:cubicBezTo>
                  <a:cubicBezTo>
                    <a:pt x="0" y="12"/>
                    <a:pt x="0" y="16"/>
                    <a:pt x="1" y="17"/>
                  </a:cubicBezTo>
                  <a:cubicBezTo>
                    <a:pt x="2" y="17"/>
                    <a:pt x="5" y="16"/>
                    <a:pt x="8" y="16"/>
                  </a:cubicBezTo>
                  <a:cubicBezTo>
                    <a:pt x="9" y="13"/>
                    <a:pt x="10" y="10"/>
                    <a:pt x="10" y="9"/>
                  </a:cubicBezTo>
                  <a:cubicBezTo>
                    <a:pt x="10" y="8"/>
                    <a:pt x="9" y="7"/>
                    <a:pt x="9" y="6"/>
                  </a:cubicBezTo>
                  <a:close/>
                </a:path>
              </a:pathLst>
            </a:custGeom>
            <a:solidFill>
              <a:srgbClr val="4F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4" name="Freeform 96">
              <a:extLst>
                <a:ext uri="{FF2B5EF4-FFF2-40B4-BE49-F238E27FC236}">
                  <a16:creationId xmlns:a16="http://schemas.microsoft.com/office/drawing/2014/main" id="{0BBD216E-E1F1-41B2-83F0-F81F47863873}"/>
                </a:ext>
              </a:extLst>
            </p:cNvPr>
            <p:cNvSpPr>
              <a:spLocks/>
            </p:cNvSpPr>
            <p:nvPr/>
          </p:nvSpPr>
          <p:spPr bwMode="auto">
            <a:xfrm>
              <a:off x="6647232" y="1638169"/>
              <a:ext cx="189986" cy="104040"/>
            </a:xfrm>
            <a:custGeom>
              <a:avLst/>
              <a:gdLst>
                <a:gd name="T0" fmla="*/ 32 w 49"/>
                <a:gd name="T1" fmla="*/ 14 h 27"/>
                <a:gd name="T2" fmla="*/ 30 w 49"/>
                <a:gd name="T3" fmla="*/ 25 h 27"/>
                <a:gd name="T4" fmla="*/ 29 w 49"/>
                <a:gd name="T5" fmla="*/ 17 h 27"/>
                <a:gd name="T6" fmla="*/ 28 w 49"/>
                <a:gd name="T7" fmla="*/ 14 h 27"/>
                <a:gd name="T8" fmla="*/ 26 w 49"/>
                <a:gd name="T9" fmla="*/ 27 h 27"/>
                <a:gd name="T10" fmla="*/ 24 w 49"/>
                <a:gd name="T11" fmla="*/ 13 h 27"/>
                <a:gd name="T12" fmla="*/ 21 w 49"/>
                <a:gd name="T13" fmla="*/ 24 h 27"/>
                <a:gd name="T14" fmla="*/ 19 w 49"/>
                <a:gd name="T15" fmla="*/ 12 h 27"/>
                <a:gd name="T16" fmla="*/ 16 w 49"/>
                <a:gd name="T17" fmla="*/ 21 h 27"/>
                <a:gd name="T18" fmla="*/ 15 w 49"/>
                <a:gd name="T19" fmla="*/ 11 h 27"/>
                <a:gd name="T20" fmla="*/ 13 w 49"/>
                <a:gd name="T21" fmla="*/ 19 h 27"/>
                <a:gd name="T22" fmla="*/ 11 w 49"/>
                <a:gd name="T23" fmla="*/ 11 h 27"/>
                <a:gd name="T24" fmla="*/ 9 w 49"/>
                <a:gd name="T25" fmla="*/ 21 h 27"/>
                <a:gd name="T26" fmla="*/ 8 w 49"/>
                <a:gd name="T27" fmla="*/ 10 h 27"/>
                <a:gd name="T28" fmla="*/ 5 w 49"/>
                <a:gd name="T29" fmla="*/ 16 h 27"/>
                <a:gd name="T30" fmla="*/ 5 w 49"/>
                <a:gd name="T31" fmla="*/ 8 h 27"/>
                <a:gd name="T32" fmla="*/ 2 w 49"/>
                <a:gd name="T33" fmla="*/ 15 h 27"/>
                <a:gd name="T34" fmla="*/ 3 w 49"/>
                <a:gd name="T35" fmla="*/ 3 h 27"/>
                <a:gd name="T36" fmla="*/ 3 w 49"/>
                <a:gd name="T37" fmla="*/ 2 h 27"/>
                <a:gd name="T38" fmla="*/ 3 w 49"/>
                <a:gd name="T39" fmla="*/ 2 h 27"/>
                <a:gd name="T40" fmla="*/ 12 w 49"/>
                <a:gd name="T41" fmla="*/ 3 h 27"/>
                <a:gd name="T42" fmla="*/ 17 w 49"/>
                <a:gd name="T43" fmla="*/ 3 h 27"/>
                <a:gd name="T44" fmla="*/ 20 w 49"/>
                <a:gd name="T45" fmla="*/ 4 h 27"/>
                <a:gd name="T46" fmla="*/ 21 w 49"/>
                <a:gd name="T47" fmla="*/ 3 h 27"/>
                <a:gd name="T48" fmla="*/ 24 w 49"/>
                <a:gd name="T49" fmla="*/ 3 h 27"/>
                <a:gd name="T50" fmla="*/ 32 w 49"/>
                <a:gd name="T51" fmla="*/ 2 h 27"/>
                <a:gd name="T52" fmla="*/ 43 w 49"/>
                <a:gd name="T53" fmla="*/ 0 h 27"/>
                <a:gd name="T54" fmla="*/ 42 w 49"/>
                <a:gd name="T55" fmla="*/ 23 h 27"/>
                <a:gd name="T56" fmla="*/ 43 w 49"/>
                <a:gd name="T57" fmla="*/ 14 h 27"/>
                <a:gd name="T58" fmla="*/ 40 w 49"/>
                <a:gd name="T59" fmla="*/ 23 h 27"/>
                <a:gd name="T60" fmla="*/ 39 w 49"/>
                <a:gd name="T61" fmla="*/ 14 h 27"/>
                <a:gd name="T62" fmla="*/ 37 w 49"/>
                <a:gd name="T63" fmla="*/ 25 h 27"/>
                <a:gd name="T64" fmla="*/ 36 w 49"/>
                <a:gd name="T65" fmla="*/ 14 h 27"/>
                <a:gd name="T66" fmla="*/ 34 w 49"/>
                <a:gd name="T67" fmla="*/ 26 h 27"/>
                <a:gd name="T68" fmla="*/ 32 w 49"/>
                <a:gd name="T6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27">
                  <a:moveTo>
                    <a:pt x="32" y="14"/>
                  </a:moveTo>
                  <a:cubicBezTo>
                    <a:pt x="32" y="19"/>
                    <a:pt x="32" y="21"/>
                    <a:pt x="30" y="25"/>
                  </a:cubicBezTo>
                  <a:cubicBezTo>
                    <a:pt x="30" y="23"/>
                    <a:pt x="29" y="20"/>
                    <a:pt x="29" y="17"/>
                  </a:cubicBezTo>
                  <a:cubicBezTo>
                    <a:pt x="29" y="16"/>
                    <a:pt x="28" y="15"/>
                    <a:pt x="28" y="14"/>
                  </a:cubicBezTo>
                  <a:cubicBezTo>
                    <a:pt x="27" y="18"/>
                    <a:pt x="27" y="23"/>
                    <a:pt x="26" y="27"/>
                  </a:cubicBezTo>
                  <a:cubicBezTo>
                    <a:pt x="26" y="22"/>
                    <a:pt x="24" y="18"/>
                    <a:pt x="24" y="13"/>
                  </a:cubicBezTo>
                  <a:cubicBezTo>
                    <a:pt x="22" y="16"/>
                    <a:pt x="22" y="21"/>
                    <a:pt x="21" y="24"/>
                  </a:cubicBezTo>
                  <a:cubicBezTo>
                    <a:pt x="20" y="20"/>
                    <a:pt x="19" y="17"/>
                    <a:pt x="19" y="12"/>
                  </a:cubicBezTo>
                  <a:cubicBezTo>
                    <a:pt x="17" y="14"/>
                    <a:pt x="17" y="19"/>
                    <a:pt x="16" y="21"/>
                  </a:cubicBezTo>
                  <a:cubicBezTo>
                    <a:pt x="16" y="18"/>
                    <a:pt x="15" y="15"/>
                    <a:pt x="15" y="11"/>
                  </a:cubicBezTo>
                  <a:cubicBezTo>
                    <a:pt x="13" y="13"/>
                    <a:pt x="13" y="17"/>
                    <a:pt x="13" y="19"/>
                  </a:cubicBezTo>
                  <a:cubicBezTo>
                    <a:pt x="12" y="16"/>
                    <a:pt x="11" y="13"/>
                    <a:pt x="11" y="11"/>
                  </a:cubicBezTo>
                  <a:cubicBezTo>
                    <a:pt x="9" y="14"/>
                    <a:pt x="9" y="18"/>
                    <a:pt x="9" y="21"/>
                  </a:cubicBezTo>
                  <a:cubicBezTo>
                    <a:pt x="8" y="17"/>
                    <a:pt x="7" y="13"/>
                    <a:pt x="8" y="10"/>
                  </a:cubicBezTo>
                  <a:cubicBezTo>
                    <a:pt x="7" y="11"/>
                    <a:pt x="6" y="15"/>
                    <a:pt x="5" y="16"/>
                  </a:cubicBezTo>
                  <a:cubicBezTo>
                    <a:pt x="5" y="13"/>
                    <a:pt x="5" y="11"/>
                    <a:pt x="5" y="8"/>
                  </a:cubicBezTo>
                  <a:cubicBezTo>
                    <a:pt x="4" y="9"/>
                    <a:pt x="2" y="12"/>
                    <a:pt x="2" y="15"/>
                  </a:cubicBezTo>
                  <a:cubicBezTo>
                    <a:pt x="0" y="12"/>
                    <a:pt x="1" y="7"/>
                    <a:pt x="3" y="3"/>
                  </a:cubicBezTo>
                  <a:cubicBezTo>
                    <a:pt x="3" y="2"/>
                    <a:pt x="3" y="2"/>
                    <a:pt x="3" y="2"/>
                  </a:cubicBezTo>
                  <a:cubicBezTo>
                    <a:pt x="3" y="2"/>
                    <a:pt x="3" y="2"/>
                    <a:pt x="3" y="2"/>
                  </a:cubicBezTo>
                  <a:cubicBezTo>
                    <a:pt x="6" y="3"/>
                    <a:pt x="9" y="3"/>
                    <a:pt x="12" y="3"/>
                  </a:cubicBezTo>
                  <a:cubicBezTo>
                    <a:pt x="14" y="3"/>
                    <a:pt x="15" y="3"/>
                    <a:pt x="17" y="3"/>
                  </a:cubicBezTo>
                  <a:cubicBezTo>
                    <a:pt x="18" y="3"/>
                    <a:pt x="19" y="4"/>
                    <a:pt x="20" y="4"/>
                  </a:cubicBezTo>
                  <a:cubicBezTo>
                    <a:pt x="20" y="3"/>
                    <a:pt x="21" y="3"/>
                    <a:pt x="21" y="3"/>
                  </a:cubicBezTo>
                  <a:cubicBezTo>
                    <a:pt x="22" y="3"/>
                    <a:pt x="23" y="3"/>
                    <a:pt x="24" y="3"/>
                  </a:cubicBezTo>
                  <a:cubicBezTo>
                    <a:pt x="27" y="3"/>
                    <a:pt x="29" y="2"/>
                    <a:pt x="32" y="2"/>
                  </a:cubicBezTo>
                  <a:cubicBezTo>
                    <a:pt x="36" y="1"/>
                    <a:pt x="39" y="0"/>
                    <a:pt x="43" y="0"/>
                  </a:cubicBezTo>
                  <a:cubicBezTo>
                    <a:pt x="49" y="9"/>
                    <a:pt x="45" y="19"/>
                    <a:pt x="42" y="23"/>
                  </a:cubicBezTo>
                  <a:cubicBezTo>
                    <a:pt x="43" y="20"/>
                    <a:pt x="43" y="17"/>
                    <a:pt x="43" y="14"/>
                  </a:cubicBezTo>
                  <a:cubicBezTo>
                    <a:pt x="42" y="17"/>
                    <a:pt x="41" y="20"/>
                    <a:pt x="40" y="23"/>
                  </a:cubicBezTo>
                  <a:cubicBezTo>
                    <a:pt x="40" y="20"/>
                    <a:pt x="40" y="17"/>
                    <a:pt x="39" y="14"/>
                  </a:cubicBezTo>
                  <a:cubicBezTo>
                    <a:pt x="40" y="18"/>
                    <a:pt x="39" y="21"/>
                    <a:pt x="37" y="25"/>
                  </a:cubicBezTo>
                  <a:cubicBezTo>
                    <a:pt x="37" y="21"/>
                    <a:pt x="37" y="18"/>
                    <a:pt x="36" y="14"/>
                  </a:cubicBezTo>
                  <a:cubicBezTo>
                    <a:pt x="36" y="19"/>
                    <a:pt x="35" y="21"/>
                    <a:pt x="34" y="26"/>
                  </a:cubicBezTo>
                  <a:cubicBezTo>
                    <a:pt x="33" y="22"/>
                    <a:pt x="33" y="18"/>
                    <a:pt x="32" y="14"/>
                  </a:cubicBezTo>
                  <a:close/>
                </a:path>
              </a:pathLst>
            </a:custGeom>
            <a:solidFill>
              <a:srgbClr val="54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5" name="Freeform 97">
              <a:extLst>
                <a:ext uri="{FF2B5EF4-FFF2-40B4-BE49-F238E27FC236}">
                  <a16:creationId xmlns:a16="http://schemas.microsoft.com/office/drawing/2014/main" id="{8B4A0D56-1A36-4689-B4B0-B08A892954DC}"/>
                </a:ext>
              </a:extLst>
            </p:cNvPr>
            <p:cNvSpPr>
              <a:spLocks/>
            </p:cNvSpPr>
            <p:nvPr/>
          </p:nvSpPr>
          <p:spPr bwMode="auto">
            <a:xfrm>
              <a:off x="6629138" y="1568054"/>
              <a:ext cx="196771" cy="124396"/>
            </a:xfrm>
            <a:custGeom>
              <a:avLst/>
              <a:gdLst>
                <a:gd name="T0" fmla="*/ 50 w 51"/>
                <a:gd name="T1" fmla="*/ 32 h 32"/>
                <a:gd name="T2" fmla="*/ 28 w 51"/>
                <a:gd name="T3" fmla="*/ 27 h 32"/>
                <a:gd name="T4" fmla="*/ 8 w 51"/>
                <a:gd name="T5" fmla="*/ 22 h 32"/>
                <a:gd name="T6" fmla="*/ 4 w 51"/>
                <a:gd name="T7" fmla="*/ 6 h 32"/>
                <a:gd name="T8" fmla="*/ 38 w 51"/>
                <a:gd name="T9" fmla="*/ 7 h 32"/>
                <a:gd name="T10" fmla="*/ 50 w 51"/>
                <a:gd name="T11" fmla="*/ 32 h 32"/>
              </a:gdLst>
              <a:ahLst/>
              <a:cxnLst>
                <a:cxn ang="0">
                  <a:pos x="T0" y="T1"/>
                </a:cxn>
                <a:cxn ang="0">
                  <a:pos x="T2" y="T3"/>
                </a:cxn>
                <a:cxn ang="0">
                  <a:pos x="T4" y="T5"/>
                </a:cxn>
                <a:cxn ang="0">
                  <a:pos x="T6" y="T7"/>
                </a:cxn>
                <a:cxn ang="0">
                  <a:pos x="T8" y="T9"/>
                </a:cxn>
                <a:cxn ang="0">
                  <a:pos x="T10" y="T11"/>
                </a:cxn>
              </a:cxnLst>
              <a:rect l="0" t="0" r="r" b="b"/>
              <a:pathLst>
                <a:path w="51" h="32">
                  <a:moveTo>
                    <a:pt x="50" y="32"/>
                  </a:moveTo>
                  <a:cubicBezTo>
                    <a:pt x="47" y="30"/>
                    <a:pt x="40" y="28"/>
                    <a:pt x="28" y="27"/>
                  </a:cubicBezTo>
                  <a:cubicBezTo>
                    <a:pt x="19" y="27"/>
                    <a:pt x="13" y="25"/>
                    <a:pt x="8" y="22"/>
                  </a:cubicBezTo>
                  <a:cubicBezTo>
                    <a:pt x="0" y="18"/>
                    <a:pt x="1" y="9"/>
                    <a:pt x="4" y="6"/>
                  </a:cubicBezTo>
                  <a:cubicBezTo>
                    <a:pt x="11" y="0"/>
                    <a:pt x="27" y="1"/>
                    <a:pt x="38" y="7"/>
                  </a:cubicBezTo>
                  <a:cubicBezTo>
                    <a:pt x="47" y="11"/>
                    <a:pt x="51" y="19"/>
                    <a:pt x="50" y="32"/>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6" name="Freeform 98">
              <a:extLst>
                <a:ext uri="{FF2B5EF4-FFF2-40B4-BE49-F238E27FC236}">
                  <a16:creationId xmlns:a16="http://schemas.microsoft.com/office/drawing/2014/main" id="{BEEF5F19-C00E-4FD5-8F93-44A9DCD77DA2}"/>
                </a:ext>
              </a:extLst>
            </p:cNvPr>
            <p:cNvSpPr>
              <a:spLocks/>
            </p:cNvSpPr>
            <p:nvPr/>
          </p:nvSpPr>
          <p:spPr bwMode="auto">
            <a:xfrm>
              <a:off x="6629138" y="1583887"/>
              <a:ext cx="192248" cy="108563"/>
            </a:xfrm>
            <a:custGeom>
              <a:avLst/>
              <a:gdLst>
                <a:gd name="T0" fmla="*/ 50 w 50"/>
                <a:gd name="T1" fmla="*/ 28 h 28"/>
                <a:gd name="T2" fmla="*/ 28 w 50"/>
                <a:gd name="T3" fmla="*/ 23 h 28"/>
                <a:gd name="T4" fmla="*/ 8 w 50"/>
                <a:gd name="T5" fmla="*/ 18 h 28"/>
                <a:gd name="T6" fmla="*/ 4 w 50"/>
                <a:gd name="T7" fmla="*/ 2 h 28"/>
                <a:gd name="T8" fmla="*/ 6 w 50"/>
                <a:gd name="T9" fmla="*/ 0 h 28"/>
                <a:gd name="T10" fmla="*/ 31 w 50"/>
                <a:gd name="T11" fmla="*/ 17 h 28"/>
                <a:gd name="T12" fmla="*/ 28 w 50"/>
                <a:gd name="T13" fmla="*/ 14 h 28"/>
                <a:gd name="T14" fmla="*/ 41 w 50"/>
                <a:gd name="T15" fmla="*/ 19 h 28"/>
                <a:gd name="T16" fmla="*/ 38 w 50"/>
                <a:gd name="T17" fmla="*/ 15 h 28"/>
                <a:gd name="T18" fmla="*/ 48 w 50"/>
                <a:gd name="T19" fmla="*/ 23 h 28"/>
                <a:gd name="T20" fmla="*/ 49 w 50"/>
                <a:gd name="T21" fmla="*/ 15 h 28"/>
                <a:gd name="T22" fmla="*/ 50 w 50"/>
                <a:gd name="T2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8">
                  <a:moveTo>
                    <a:pt x="50" y="28"/>
                  </a:moveTo>
                  <a:cubicBezTo>
                    <a:pt x="47" y="26"/>
                    <a:pt x="40" y="24"/>
                    <a:pt x="28" y="23"/>
                  </a:cubicBezTo>
                  <a:cubicBezTo>
                    <a:pt x="19" y="23"/>
                    <a:pt x="13" y="21"/>
                    <a:pt x="8" y="18"/>
                  </a:cubicBezTo>
                  <a:cubicBezTo>
                    <a:pt x="0" y="14"/>
                    <a:pt x="1" y="5"/>
                    <a:pt x="4" y="2"/>
                  </a:cubicBezTo>
                  <a:cubicBezTo>
                    <a:pt x="5" y="1"/>
                    <a:pt x="6" y="1"/>
                    <a:pt x="6" y="0"/>
                  </a:cubicBezTo>
                  <a:cubicBezTo>
                    <a:pt x="8" y="16"/>
                    <a:pt x="16" y="11"/>
                    <a:pt x="31" y="17"/>
                  </a:cubicBezTo>
                  <a:cubicBezTo>
                    <a:pt x="29" y="15"/>
                    <a:pt x="30" y="15"/>
                    <a:pt x="28" y="14"/>
                  </a:cubicBezTo>
                  <a:cubicBezTo>
                    <a:pt x="32" y="15"/>
                    <a:pt x="36" y="15"/>
                    <a:pt x="41" y="19"/>
                  </a:cubicBezTo>
                  <a:cubicBezTo>
                    <a:pt x="40" y="17"/>
                    <a:pt x="39" y="16"/>
                    <a:pt x="38" y="15"/>
                  </a:cubicBezTo>
                  <a:cubicBezTo>
                    <a:pt x="40" y="16"/>
                    <a:pt x="45" y="17"/>
                    <a:pt x="48" y="23"/>
                  </a:cubicBezTo>
                  <a:cubicBezTo>
                    <a:pt x="49" y="15"/>
                    <a:pt x="49" y="15"/>
                    <a:pt x="49" y="15"/>
                  </a:cubicBezTo>
                  <a:cubicBezTo>
                    <a:pt x="50" y="20"/>
                    <a:pt x="50" y="24"/>
                    <a:pt x="50" y="28"/>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7" name="Freeform 99">
              <a:extLst>
                <a:ext uri="{FF2B5EF4-FFF2-40B4-BE49-F238E27FC236}">
                  <a16:creationId xmlns:a16="http://schemas.microsoft.com/office/drawing/2014/main" id="{B3F98428-E023-46E5-B784-9E5DF6BBCD39}"/>
                </a:ext>
              </a:extLst>
            </p:cNvPr>
            <p:cNvSpPr>
              <a:spLocks/>
            </p:cNvSpPr>
            <p:nvPr/>
          </p:nvSpPr>
          <p:spPr bwMode="auto">
            <a:xfrm>
              <a:off x="6629138" y="1563531"/>
              <a:ext cx="119873" cy="85946"/>
            </a:xfrm>
            <a:custGeom>
              <a:avLst/>
              <a:gdLst>
                <a:gd name="T0" fmla="*/ 3 w 31"/>
                <a:gd name="T1" fmla="*/ 19 h 22"/>
                <a:gd name="T2" fmla="*/ 31 w 31"/>
                <a:gd name="T3" fmla="*/ 18 h 22"/>
                <a:gd name="T4" fmla="*/ 22 w 31"/>
                <a:gd name="T5" fmla="*/ 3 h 22"/>
                <a:gd name="T6" fmla="*/ 3 w 31"/>
                <a:gd name="T7" fmla="*/ 6 h 22"/>
                <a:gd name="T8" fmla="*/ 3 w 31"/>
                <a:gd name="T9" fmla="*/ 19 h 22"/>
              </a:gdLst>
              <a:ahLst/>
              <a:cxnLst>
                <a:cxn ang="0">
                  <a:pos x="T0" y="T1"/>
                </a:cxn>
                <a:cxn ang="0">
                  <a:pos x="T2" y="T3"/>
                </a:cxn>
                <a:cxn ang="0">
                  <a:pos x="T4" y="T5"/>
                </a:cxn>
                <a:cxn ang="0">
                  <a:pos x="T6" y="T7"/>
                </a:cxn>
                <a:cxn ang="0">
                  <a:pos x="T8" y="T9"/>
                </a:cxn>
              </a:cxnLst>
              <a:rect l="0" t="0" r="r" b="b"/>
              <a:pathLst>
                <a:path w="31" h="22">
                  <a:moveTo>
                    <a:pt x="3" y="19"/>
                  </a:moveTo>
                  <a:cubicBezTo>
                    <a:pt x="6" y="22"/>
                    <a:pt x="16" y="15"/>
                    <a:pt x="31" y="18"/>
                  </a:cubicBezTo>
                  <a:cubicBezTo>
                    <a:pt x="28" y="8"/>
                    <a:pt x="26" y="6"/>
                    <a:pt x="22" y="3"/>
                  </a:cubicBezTo>
                  <a:cubicBezTo>
                    <a:pt x="16" y="0"/>
                    <a:pt x="6" y="1"/>
                    <a:pt x="3" y="6"/>
                  </a:cubicBezTo>
                  <a:cubicBezTo>
                    <a:pt x="0" y="11"/>
                    <a:pt x="1" y="17"/>
                    <a:pt x="3" y="19"/>
                  </a:cubicBezTo>
                  <a:close/>
                </a:path>
              </a:pathLst>
            </a:custGeom>
            <a:solidFill>
              <a:srgbClr val="4F2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8" name="Freeform 100">
              <a:extLst>
                <a:ext uri="{FF2B5EF4-FFF2-40B4-BE49-F238E27FC236}">
                  <a16:creationId xmlns:a16="http://schemas.microsoft.com/office/drawing/2014/main" id="{93AEE737-1E1B-4FE2-84F7-D121FF9AC8A2}"/>
                </a:ext>
              </a:extLst>
            </p:cNvPr>
            <p:cNvSpPr>
              <a:spLocks/>
            </p:cNvSpPr>
            <p:nvPr/>
          </p:nvSpPr>
          <p:spPr bwMode="auto">
            <a:xfrm>
              <a:off x="6633662" y="1568054"/>
              <a:ext cx="88208" cy="70114"/>
            </a:xfrm>
            <a:custGeom>
              <a:avLst/>
              <a:gdLst>
                <a:gd name="T0" fmla="*/ 23 w 23"/>
                <a:gd name="T1" fmla="*/ 15 h 18"/>
                <a:gd name="T2" fmla="*/ 6 w 23"/>
                <a:gd name="T3" fmla="*/ 13 h 18"/>
                <a:gd name="T4" fmla="*/ 20 w 23"/>
                <a:gd name="T5" fmla="*/ 13 h 18"/>
                <a:gd name="T6" fmla="*/ 6 w 23"/>
                <a:gd name="T7" fmla="*/ 10 h 18"/>
                <a:gd name="T8" fmla="*/ 19 w 23"/>
                <a:gd name="T9" fmla="*/ 11 h 18"/>
                <a:gd name="T10" fmla="*/ 7 w 23"/>
                <a:gd name="T11" fmla="*/ 6 h 18"/>
                <a:gd name="T12" fmla="*/ 20 w 23"/>
                <a:gd name="T13" fmla="*/ 7 h 18"/>
                <a:gd name="T14" fmla="*/ 9 w 23"/>
                <a:gd name="T15" fmla="*/ 3 h 18"/>
                <a:gd name="T16" fmla="*/ 22 w 23"/>
                <a:gd name="T17" fmla="*/ 6 h 18"/>
                <a:gd name="T18" fmla="*/ 7 w 23"/>
                <a:gd name="T19" fmla="*/ 2 h 18"/>
                <a:gd name="T20" fmla="*/ 1 w 23"/>
                <a:gd name="T21" fmla="*/ 11 h 18"/>
                <a:gd name="T22" fmla="*/ 3 w 23"/>
                <a:gd name="T23" fmla="*/ 17 h 18"/>
                <a:gd name="T24" fmla="*/ 23 w 23"/>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8">
                  <a:moveTo>
                    <a:pt x="23" y="15"/>
                  </a:moveTo>
                  <a:cubicBezTo>
                    <a:pt x="19" y="11"/>
                    <a:pt x="12" y="12"/>
                    <a:pt x="6" y="13"/>
                  </a:cubicBezTo>
                  <a:cubicBezTo>
                    <a:pt x="9" y="10"/>
                    <a:pt x="16" y="11"/>
                    <a:pt x="20" y="13"/>
                  </a:cubicBezTo>
                  <a:cubicBezTo>
                    <a:pt x="15" y="9"/>
                    <a:pt x="12" y="9"/>
                    <a:pt x="6" y="10"/>
                  </a:cubicBezTo>
                  <a:cubicBezTo>
                    <a:pt x="10" y="7"/>
                    <a:pt x="16" y="8"/>
                    <a:pt x="19" y="11"/>
                  </a:cubicBezTo>
                  <a:cubicBezTo>
                    <a:pt x="15" y="6"/>
                    <a:pt x="13" y="6"/>
                    <a:pt x="7" y="6"/>
                  </a:cubicBezTo>
                  <a:cubicBezTo>
                    <a:pt x="11" y="4"/>
                    <a:pt x="18" y="5"/>
                    <a:pt x="20" y="7"/>
                  </a:cubicBezTo>
                  <a:cubicBezTo>
                    <a:pt x="17" y="4"/>
                    <a:pt x="15" y="3"/>
                    <a:pt x="9" y="3"/>
                  </a:cubicBezTo>
                  <a:cubicBezTo>
                    <a:pt x="14" y="1"/>
                    <a:pt x="18" y="1"/>
                    <a:pt x="22" y="6"/>
                  </a:cubicBezTo>
                  <a:cubicBezTo>
                    <a:pt x="19" y="0"/>
                    <a:pt x="12" y="0"/>
                    <a:pt x="7" y="2"/>
                  </a:cubicBezTo>
                  <a:cubicBezTo>
                    <a:pt x="3" y="3"/>
                    <a:pt x="1" y="7"/>
                    <a:pt x="1" y="11"/>
                  </a:cubicBezTo>
                  <a:cubicBezTo>
                    <a:pt x="0" y="15"/>
                    <a:pt x="2" y="17"/>
                    <a:pt x="3" y="17"/>
                  </a:cubicBezTo>
                  <a:cubicBezTo>
                    <a:pt x="8" y="18"/>
                    <a:pt x="10" y="14"/>
                    <a:pt x="23" y="15"/>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9" name="Freeform 101">
              <a:extLst>
                <a:ext uri="{FF2B5EF4-FFF2-40B4-BE49-F238E27FC236}">
                  <a16:creationId xmlns:a16="http://schemas.microsoft.com/office/drawing/2014/main" id="{C95C6230-F8BA-4404-B818-6F57078A09AB}"/>
                </a:ext>
              </a:extLst>
            </p:cNvPr>
            <p:cNvSpPr>
              <a:spLocks/>
            </p:cNvSpPr>
            <p:nvPr/>
          </p:nvSpPr>
          <p:spPr bwMode="auto">
            <a:xfrm>
              <a:off x="6608782" y="1801013"/>
              <a:ext cx="205818" cy="104040"/>
            </a:xfrm>
            <a:custGeom>
              <a:avLst/>
              <a:gdLst>
                <a:gd name="T0" fmla="*/ 44 w 53"/>
                <a:gd name="T1" fmla="*/ 1 h 27"/>
                <a:gd name="T2" fmla="*/ 48 w 53"/>
                <a:gd name="T3" fmla="*/ 0 h 27"/>
                <a:gd name="T4" fmla="*/ 52 w 53"/>
                <a:gd name="T5" fmla="*/ 13 h 27"/>
                <a:gd name="T6" fmla="*/ 32 w 53"/>
                <a:gd name="T7" fmla="*/ 24 h 27"/>
                <a:gd name="T8" fmla="*/ 1 w 53"/>
                <a:gd name="T9" fmla="*/ 22 h 27"/>
                <a:gd name="T10" fmla="*/ 13 w 53"/>
                <a:gd name="T11" fmla="*/ 16 h 27"/>
                <a:gd name="T12" fmla="*/ 44 w 53"/>
                <a:gd name="T13" fmla="*/ 1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44" y="1"/>
                  </a:moveTo>
                  <a:cubicBezTo>
                    <a:pt x="45" y="1"/>
                    <a:pt x="47" y="0"/>
                    <a:pt x="48" y="0"/>
                  </a:cubicBezTo>
                  <a:cubicBezTo>
                    <a:pt x="51" y="1"/>
                    <a:pt x="53" y="10"/>
                    <a:pt x="52" y="13"/>
                  </a:cubicBezTo>
                  <a:cubicBezTo>
                    <a:pt x="49" y="19"/>
                    <a:pt x="41" y="22"/>
                    <a:pt x="32" y="24"/>
                  </a:cubicBezTo>
                  <a:cubicBezTo>
                    <a:pt x="20" y="27"/>
                    <a:pt x="4" y="21"/>
                    <a:pt x="1" y="22"/>
                  </a:cubicBezTo>
                  <a:cubicBezTo>
                    <a:pt x="0" y="23"/>
                    <a:pt x="12" y="16"/>
                    <a:pt x="13" y="16"/>
                  </a:cubicBezTo>
                  <a:cubicBezTo>
                    <a:pt x="24" y="14"/>
                    <a:pt x="46" y="13"/>
                    <a:pt x="44" y="1"/>
                  </a:cubicBezTo>
                  <a:close/>
                </a:path>
              </a:pathLst>
            </a:custGeom>
            <a:solidFill>
              <a:srgbClr val="003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0" name="Freeform 102">
              <a:extLst>
                <a:ext uri="{FF2B5EF4-FFF2-40B4-BE49-F238E27FC236}">
                  <a16:creationId xmlns:a16="http://schemas.microsoft.com/office/drawing/2014/main" id="{5E56C97C-F4C9-44F3-8FD0-5479B3FDD25B}"/>
                </a:ext>
              </a:extLst>
            </p:cNvPr>
            <p:cNvSpPr>
              <a:spLocks/>
            </p:cNvSpPr>
            <p:nvPr/>
          </p:nvSpPr>
          <p:spPr bwMode="auto">
            <a:xfrm>
              <a:off x="6656279" y="1812321"/>
              <a:ext cx="137966" cy="72375"/>
            </a:xfrm>
            <a:custGeom>
              <a:avLst/>
              <a:gdLst>
                <a:gd name="T0" fmla="*/ 32 w 36"/>
                <a:gd name="T1" fmla="*/ 0 h 19"/>
                <a:gd name="T2" fmla="*/ 6 w 36"/>
                <a:gd name="T3" fmla="*/ 6 h 19"/>
                <a:gd name="T4" fmla="*/ 6 w 36"/>
                <a:gd name="T5" fmla="*/ 5 h 19"/>
                <a:gd name="T6" fmla="*/ 0 w 36"/>
                <a:gd name="T7" fmla="*/ 16 h 19"/>
                <a:gd name="T8" fmla="*/ 35 w 36"/>
                <a:gd name="T9" fmla="*/ 8 h 19"/>
                <a:gd name="T10" fmla="*/ 32 w 36"/>
                <a:gd name="T11" fmla="*/ 0 h 19"/>
              </a:gdLst>
              <a:ahLst/>
              <a:cxnLst>
                <a:cxn ang="0">
                  <a:pos x="T0" y="T1"/>
                </a:cxn>
                <a:cxn ang="0">
                  <a:pos x="T2" y="T3"/>
                </a:cxn>
                <a:cxn ang="0">
                  <a:pos x="T4" y="T5"/>
                </a:cxn>
                <a:cxn ang="0">
                  <a:pos x="T6" y="T7"/>
                </a:cxn>
                <a:cxn ang="0">
                  <a:pos x="T8" y="T9"/>
                </a:cxn>
                <a:cxn ang="0">
                  <a:pos x="T10" y="T11"/>
                </a:cxn>
              </a:cxnLst>
              <a:rect l="0" t="0" r="r" b="b"/>
              <a:pathLst>
                <a:path w="36" h="19">
                  <a:moveTo>
                    <a:pt x="32" y="0"/>
                  </a:moveTo>
                  <a:cubicBezTo>
                    <a:pt x="32" y="6"/>
                    <a:pt x="16" y="10"/>
                    <a:pt x="6" y="6"/>
                  </a:cubicBezTo>
                  <a:cubicBezTo>
                    <a:pt x="6" y="5"/>
                    <a:pt x="6" y="5"/>
                    <a:pt x="6" y="5"/>
                  </a:cubicBezTo>
                  <a:cubicBezTo>
                    <a:pt x="5" y="6"/>
                    <a:pt x="0" y="13"/>
                    <a:pt x="0" y="16"/>
                  </a:cubicBezTo>
                  <a:cubicBezTo>
                    <a:pt x="12" y="19"/>
                    <a:pt x="30" y="17"/>
                    <a:pt x="35" y="8"/>
                  </a:cubicBezTo>
                  <a:cubicBezTo>
                    <a:pt x="36" y="6"/>
                    <a:pt x="35" y="2"/>
                    <a:pt x="32" y="0"/>
                  </a:cubicBezTo>
                  <a:close/>
                </a:path>
              </a:pathLst>
            </a:custGeom>
            <a:solidFill>
              <a:srgbClr val="E8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1" name="Freeform 103">
              <a:extLst>
                <a:ext uri="{FF2B5EF4-FFF2-40B4-BE49-F238E27FC236}">
                  <a16:creationId xmlns:a16="http://schemas.microsoft.com/office/drawing/2014/main" id="{A49FE026-50E0-46C4-83DC-2A1118E706B8}"/>
                </a:ext>
              </a:extLst>
            </p:cNvPr>
            <p:cNvSpPr>
              <a:spLocks/>
            </p:cNvSpPr>
            <p:nvPr/>
          </p:nvSpPr>
          <p:spPr bwMode="auto">
            <a:xfrm>
              <a:off x="6536407" y="1900530"/>
              <a:ext cx="147013" cy="325689"/>
            </a:xfrm>
            <a:custGeom>
              <a:avLst/>
              <a:gdLst>
                <a:gd name="T0" fmla="*/ 15 w 38"/>
                <a:gd name="T1" fmla="*/ 1 h 84"/>
                <a:gd name="T2" fmla="*/ 0 w 38"/>
                <a:gd name="T3" fmla="*/ 69 h 84"/>
                <a:gd name="T4" fmla="*/ 6 w 38"/>
                <a:gd name="T5" fmla="*/ 82 h 84"/>
                <a:gd name="T6" fmla="*/ 21 w 38"/>
                <a:gd name="T7" fmla="*/ 75 h 84"/>
                <a:gd name="T8" fmla="*/ 30 w 38"/>
                <a:gd name="T9" fmla="*/ 38 h 84"/>
                <a:gd name="T10" fmla="*/ 23 w 38"/>
                <a:gd name="T11" fmla="*/ 1 h 84"/>
                <a:gd name="T12" fmla="*/ 15 w 38"/>
                <a:gd name="T13" fmla="*/ 1 h 84"/>
              </a:gdLst>
              <a:ahLst/>
              <a:cxnLst>
                <a:cxn ang="0">
                  <a:pos x="T0" y="T1"/>
                </a:cxn>
                <a:cxn ang="0">
                  <a:pos x="T2" y="T3"/>
                </a:cxn>
                <a:cxn ang="0">
                  <a:pos x="T4" y="T5"/>
                </a:cxn>
                <a:cxn ang="0">
                  <a:pos x="T6" y="T7"/>
                </a:cxn>
                <a:cxn ang="0">
                  <a:pos x="T8" y="T9"/>
                </a:cxn>
                <a:cxn ang="0">
                  <a:pos x="T10" y="T11"/>
                </a:cxn>
                <a:cxn ang="0">
                  <a:pos x="T12" y="T13"/>
                </a:cxn>
              </a:cxnLst>
              <a:rect l="0" t="0" r="r" b="b"/>
              <a:pathLst>
                <a:path w="38" h="84">
                  <a:moveTo>
                    <a:pt x="15" y="1"/>
                  </a:moveTo>
                  <a:cubicBezTo>
                    <a:pt x="6" y="8"/>
                    <a:pt x="2" y="45"/>
                    <a:pt x="0" y="69"/>
                  </a:cubicBezTo>
                  <a:cubicBezTo>
                    <a:pt x="0" y="73"/>
                    <a:pt x="0" y="79"/>
                    <a:pt x="6" y="82"/>
                  </a:cubicBezTo>
                  <a:cubicBezTo>
                    <a:pt x="10" y="84"/>
                    <a:pt x="19" y="83"/>
                    <a:pt x="21" y="75"/>
                  </a:cubicBezTo>
                  <a:cubicBezTo>
                    <a:pt x="25" y="64"/>
                    <a:pt x="29" y="48"/>
                    <a:pt x="30" y="38"/>
                  </a:cubicBezTo>
                  <a:cubicBezTo>
                    <a:pt x="32" y="27"/>
                    <a:pt x="38" y="8"/>
                    <a:pt x="23" y="1"/>
                  </a:cubicBezTo>
                  <a:cubicBezTo>
                    <a:pt x="21" y="0"/>
                    <a:pt x="17" y="0"/>
                    <a:pt x="15" y="1"/>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2" name="Freeform 104">
              <a:extLst>
                <a:ext uri="{FF2B5EF4-FFF2-40B4-BE49-F238E27FC236}">
                  <a16:creationId xmlns:a16="http://schemas.microsoft.com/office/drawing/2014/main" id="{5DC84812-4796-47BC-8DC9-32A00C745AE3}"/>
                </a:ext>
              </a:extLst>
            </p:cNvPr>
            <p:cNvSpPr>
              <a:spLocks/>
            </p:cNvSpPr>
            <p:nvPr/>
          </p:nvSpPr>
          <p:spPr bwMode="auto">
            <a:xfrm>
              <a:off x="6543192" y="1900530"/>
              <a:ext cx="74638" cy="269147"/>
            </a:xfrm>
            <a:custGeom>
              <a:avLst/>
              <a:gdLst>
                <a:gd name="T0" fmla="*/ 11 w 19"/>
                <a:gd name="T1" fmla="*/ 2 h 69"/>
                <a:gd name="T2" fmla="*/ 0 w 19"/>
                <a:gd name="T3" fmla="*/ 51 h 69"/>
                <a:gd name="T4" fmla="*/ 9 w 19"/>
                <a:gd name="T5" fmla="*/ 69 h 69"/>
                <a:gd name="T6" fmla="*/ 19 w 19"/>
                <a:gd name="T7" fmla="*/ 0 h 69"/>
                <a:gd name="T8" fmla="*/ 11 w 19"/>
                <a:gd name="T9" fmla="*/ 2 h 69"/>
              </a:gdLst>
              <a:ahLst/>
              <a:cxnLst>
                <a:cxn ang="0">
                  <a:pos x="T0" y="T1"/>
                </a:cxn>
                <a:cxn ang="0">
                  <a:pos x="T2" y="T3"/>
                </a:cxn>
                <a:cxn ang="0">
                  <a:pos x="T4" y="T5"/>
                </a:cxn>
                <a:cxn ang="0">
                  <a:pos x="T6" y="T7"/>
                </a:cxn>
                <a:cxn ang="0">
                  <a:pos x="T8" y="T9"/>
                </a:cxn>
              </a:cxnLst>
              <a:rect l="0" t="0" r="r" b="b"/>
              <a:pathLst>
                <a:path w="19" h="69">
                  <a:moveTo>
                    <a:pt x="11" y="2"/>
                  </a:moveTo>
                  <a:cubicBezTo>
                    <a:pt x="4" y="7"/>
                    <a:pt x="1" y="32"/>
                    <a:pt x="0" y="51"/>
                  </a:cubicBezTo>
                  <a:cubicBezTo>
                    <a:pt x="2" y="58"/>
                    <a:pt x="3" y="63"/>
                    <a:pt x="9" y="69"/>
                  </a:cubicBezTo>
                  <a:cubicBezTo>
                    <a:pt x="3" y="53"/>
                    <a:pt x="15" y="11"/>
                    <a:pt x="19" y="0"/>
                  </a:cubicBezTo>
                  <a:cubicBezTo>
                    <a:pt x="17" y="0"/>
                    <a:pt x="14" y="0"/>
                    <a:pt x="11" y="2"/>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3" name="Freeform 105">
              <a:extLst>
                <a:ext uri="{FF2B5EF4-FFF2-40B4-BE49-F238E27FC236}">
                  <a16:creationId xmlns:a16="http://schemas.microsoft.com/office/drawing/2014/main" id="{4F626FDA-8BC3-4491-BF4D-59B778D84FE8}"/>
                </a:ext>
              </a:extLst>
            </p:cNvPr>
            <p:cNvSpPr>
              <a:spLocks/>
            </p:cNvSpPr>
            <p:nvPr/>
          </p:nvSpPr>
          <p:spPr bwMode="auto">
            <a:xfrm>
              <a:off x="6303449" y="1936717"/>
              <a:ext cx="169631" cy="135704"/>
            </a:xfrm>
            <a:custGeom>
              <a:avLst/>
              <a:gdLst>
                <a:gd name="T0" fmla="*/ 17 w 44"/>
                <a:gd name="T1" fmla="*/ 12 h 35"/>
                <a:gd name="T2" fmla="*/ 27 w 44"/>
                <a:gd name="T3" fmla="*/ 14 h 35"/>
                <a:gd name="T4" fmla="*/ 35 w 44"/>
                <a:gd name="T5" fmla="*/ 20 h 35"/>
                <a:gd name="T6" fmla="*/ 42 w 44"/>
                <a:gd name="T7" fmla="*/ 25 h 35"/>
                <a:gd name="T8" fmla="*/ 34 w 44"/>
                <a:gd name="T9" fmla="*/ 35 h 35"/>
                <a:gd name="T10" fmla="*/ 24 w 44"/>
                <a:gd name="T11" fmla="*/ 30 h 35"/>
                <a:gd name="T12" fmla="*/ 6 w 44"/>
                <a:gd name="T13" fmla="*/ 24 h 35"/>
                <a:gd name="T14" fmla="*/ 2 w 44"/>
                <a:gd name="T15" fmla="*/ 3 h 35"/>
                <a:gd name="T16" fmla="*/ 9 w 44"/>
                <a:gd name="T17" fmla="*/ 3 h 35"/>
                <a:gd name="T18" fmla="*/ 17 w 44"/>
                <a:gd name="T1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5">
                  <a:moveTo>
                    <a:pt x="17" y="12"/>
                  </a:moveTo>
                  <a:cubicBezTo>
                    <a:pt x="22" y="15"/>
                    <a:pt x="23" y="14"/>
                    <a:pt x="27" y="14"/>
                  </a:cubicBezTo>
                  <a:cubicBezTo>
                    <a:pt x="33" y="15"/>
                    <a:pt x="32" y="18"/>
                    <a:pt x="35" y="20"/>
                  </a:cubicBezTo>
                  <a:cubicBezTo>
                    <a:pt x="37" y="22"/>
                    <a:pt x="40" y="23"/>
                    <a:pt x="42" y="25"/>
                  </a:cubicBezTo>
                  <a:cubicBezTo>
                    <a:pt x="44" y="28"/>
                    <a:pt x="38" y="34"/>
                    <a:pt x="34" y="35"/>
                  </a:cubicBezTo>
                  <a:cubicBezTo>
                    <a:pt x="24" y="30"/>
                    <a:pt x="24" y="30"/>
                    <a:pt x="24" y="30"/>
                  </a:cubicBezTo>
                  <a:cubicBezTo>
                    <a:pt x="17" y="29"/>
                    <a:pt x="9" y="27"/>
                    <a:pt x="6" y="24"/>
                  </a:cubicBezTo>
                  <a:cubicBezTo>
                    <a:pt x="4" y="21"/>
                    <a:pt x="0" y="5"/>
                    <a:pt x="2" y="3"/>
                  </a:cubicBezTo>
                  <a:cubicBezTo>
                    <a:pt x="5" y="0"/>
                    <a:pt x="7" y="1"/>
                    <a:pt x="9" y="3"/>
                  </a:cubicBezTo>
                  <a:cubicBezTo>
                    <a:pt x="10" y="4"/>
                    <a:pt x="15" y="10"/>
                    <a:pt x="17" y="12"/>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4" name="Freeform 106">
              <a:extLst>
                <a:ext uri="{FF2B5EF4-FFF2-40B4-BE49-F238E27FC236}">
                  <a16:creationId xmlns:a16="http://schemas.microsoft.com/office/drawing/2014/main" id="{9B4F0CFE-470F-4060-91DB-C0A286991FCF}"/>
                </a:ext>
              </a:extLst>
            </p:cNvPr>
            <p:cNvSpPr>
              <a:spLocks/>
            </p:cNvSpPr>
            <p:nvPr/>
          </p:nvSpPr>
          <p:spPr bwMode="auto">
            <a:xfrm>
              <a:off x="6303449" y="1948025"/>
              <a:ext cx="147013" cy="124396"/>
            </a:xfrm>
            <a:custGeom>
              <a:avLst/>
              <a:gdLst>
                <a:gd name="T0" fmla="*/ 38 w 38"/>
                <a:gd name="T1" fmla="*/ 30 h 32"/>
                <a:gd name="T2" fmla="*/ 34 w 38"/>
                <a:gd name="T3" fmla="*/ 32 h 32"/>
                <a:gd name="T4" fmla="*/ 24 w 38"/>
                <a:gd name="T5" fmla="*/ 27 h 32"/>
                <a:gd name="T6" fmla="*/ 6 w 38"/>
                <a:gd name="T7" fmla="*/ 21 h 32"/>
                <a:gd name="T8" fmla="*/ 2 w 38"/>
                <a:gd name="T9" fmla="*/ 0 h 32"/>
                <a:gd name="T10" fmla="*/ 5 w 38"/>
                <a:gd name="T11" fmla="*/ 9 h 32"/>
                <a:gd name="T12" fmla="*/ 7 w 38"/>
                <a:gd name="T13" fmla="*/ 13 h 32"/>
                <a:gd name="T14" fmla="*/ 13 w 38"/>
                <a:gd name="T15" fmla="*/ 21 h 32"/>
                <a:gd name="T16" fmla="*/ 32 w 38"/>
                <a:gd name="T17" fmla="*/ 27 h 32"/>
                <a:gd name="T18" fmla="*/ 36 w 38"/>
                <a:gd name="T19" fmla="*/ 29 h 32"/>
                <a:gd name="T20" fmla="*/ 38 w 38"/>
                <a:gd name="T2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2">
                  <a:moveTo>
                    <a:pt x="38" y="30"/>
                  </a:moveTo>
                  <a:cubicBezTo>
                    <a:pt x="37" y="31"/>
                    <a:pt x="35" y="32"/>
                    <a:pt x="34" y="32"/>
                  </a:cubicBezTo>
                  <a:cubicBezTo>
                    <a:pt x="24" y="27"/>
                    <a:pt x="24" y="27"/>
                    <a:pt x="24" y="27"/>
                  </a:cubicBezTo>
                  <a:cubicBezTo>
                    <a:pt x="17" y="26"/>
                    <a:pt x="9" y="24"/>
                    <a:pt x="6" y="21"/>
                  </a:cubicBezTo>
                  <a:cubicBezTo>
                    <a:pt x="4" y="18"/>
                    <a:pt x="0" y="2"/>
                    <a:pt x="2" y="0"/>
                  </a:cubicBezTo>
                  <a:cubicBezTo>
                    <a:pt x="5" y="0"/>
                    <a:pt x="5" y="8"/>
                    <a:pt x="5" y="9"/>
                  </a:cubicBezTo>
                  <a:cubicBezTo>
                    <a:pt x="5" y="10"/>
                    <a:pt x="6" y="12"/>
                    <a:pt x="7" y="13"/>
                  </a:cubicBezTo>
                  <a:cubicBezTo>
                    <a:pt x="7" y="16"/>
                    <a:pt x="10" y="20"/>
                    <a:pt x="13" y="21"/>
                  </a:cubicBezTo>
                  <a:cubicBezTo>
                    <a:pt x="23" y="25"/>
                    <a:pt x="23" y="20"/>
                    <a:pt x="32" y="27"/>
                  </a:cubicBezTo>
                  <a:cubicBezTo>
                    <a:pt x="34" y="29"/>
                    <a:pt x="34" y="27"/>
                    <a:pt x="36" y="29"/>
                  </a:cubicBezTo>
                  <a:lnTo>
                    <a:pt x="38" y="3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5" name="Freeform 107">
              <a:extLst>
                <a:ext uri="{FF2B5EF4-FFF2-40B4-BE49-F238E27FC236}">
                  <a16:creationId xmlns:a16="http://schemas.microsoft.com/office/drawing/2014/main" id="{31A018F9-4139-44ED-AF4E-13D31AB2FD3E}"/>
                </a:ext>
              </a:extLst>
            </p:cNvPr>
            <p:cNvSpPr>
              <a:spLocks/>
            </p:cNvSpPr>
            <p:nvPr/>
          </p:nvSpPr>
          <p:spPr bwMode="auto">
            <a:xfrm>
              <a:off x="6323804" y="1979690"/>
              <a:ext cx="104040" cy="45235"/>
            </a:xfrm>
            <a:custGeom>
              <a:avLst/>
              <a:gdLst>
                <a:gd name="T0" fmla="*/ 5 w 27"/>
                <a:gd name="T1" fmla="*/ 12 h 12"/>
                <a:gd name="T2" fmla="*/ 2 w 27"/>
                <a:gd name="T3" fmla="*/ 6 h 12"/>
                <a:gd name="T4" fmla="*/ 5 w 27"/>
                <a:gd name="T5" fmla="*/ 4 h 12"/>
                <a:gd name="T6" fmla="*/ 11 w 27"/>
                <a:gd name="T7" fmla="*/ 10 h 12"/>
                <a:gd name="T8" fmla="*/ 27 w 27"/>
                <a:gd name="T9" fmla="*/ 12 h 12"/>
                <a:gd name="T10" fmla="*/ 16 w 27"/>
                <a:gd name="T11" fmla="*/ 5 h 12"/>
                <a:gd name="T12" fmla="*/ 13 w 27"/>
                <a:gd name="T13" fmla="*/ 2 h 12"/>
                <a:gd name="T14" fmla="*/ 10 w 27"/>
                <a:gd name="T15" fmla="*/ 6 h 12"/>
                <a:gd name="T16" fmla="*/ 1 w 27"/>
                <a:gd name="T17" fmla="*/ 4 h 12"/>
                <a:gd name="T18" fmla="*/ 5 w 27"/>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2">
                  <a:moveTo>
                    <a:pt x="5" y="12"/>
                  </a:moveTo>
                  <a:cubicBezTo>
                    <a:pt x="5" y="11"/>
                    <a:pt x="2" y="7"/>
                    <a:pt x="2" y="6"/>
                  </a:cubicBezTo>
                  <a:cubicBezTo>
                    <a:pt x="2" y="5"/>
                    <a:pt x="3" y="4"/>
                    <a:pt x="5" y="4"/>
                  </a:cubicBezTo>
                  <a:cubicBezTo>
                    <a:pt x="6" y="4"/>
                    <a:pt x="9" y="8"/>
                    <a:pt x="11" y="10"/>
                  </a:cubicBezTo>
                  <a:cubicBezTo>
                    <a:pt x="20" y="8"/>
                    <a:pt x="18" y="7"/>
                    <a:pt x="27" y="12"/>
                  </a:cubicBezTo>
                  <a:cubicBezTo>
                    <a:pt x="23" y="7"/>
                    <a:pt x="22" y="6"/>
                    <a:pt x="16" y="5"/>
                  </a:cubicBezTo>
                  <a:cubicBezTo>
                    <a:pt x="14" y="5"/>
                    <a:pt x="13" y="5"/>
                    <a:pt x="13" y="2"/>
                  </a:cubicBezTo>
                  <a:cubicBezTo>
                    <a:pt x="12" y="4"/>
                    <a:pt x="11" y="6"/>
                    <a:pt x="10" y="6"/>
                  </a:cubicBezTo>
                  <a:cubicBezTo>
                    <a:pt x="8" y="5"/>
                    <a:pt x="4" y="0"/>
                    <a:pt x="1" y="4"/>
                  </a:cubicBezTo>
                  <a:cubicBezTo>
                    <a:pt x="0" y="6"/>
                    <a:pt x="4" y="10"/>
                    <a:pt x="5" y="12"/>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6" name="Freeform 108">
              <a:extLst>
                <a:ext uri="{FF2B5EF4-FFF2-40B4-BE49-F238E27FC236}">
                  <a16:creationId xmlns:a16="http://schemas.microsoft.com/office/drawing/2014/main" id="{3CF3FADF-00BB-44E9-AD88-3A6D28281419}"/>
                </a:ext>
              </a:extLst>
            </p:cNvPr>
            <p:cNvSpPr>
              <a:spLocks/>
            </p:cNvSpPr>
            <p:nvPr/>
          </p:nvSpPr>
          <p:spPr bwMode="auto">
            <a:xfrm>
              <a:off x="6391656" y="1997783"/>
              <a:ext cx="217126" cy="226173"/>
            </a:xfrm>
            <a:custGeom>
              <a:avLst/>
              <a:gdLst>
                <a:gd name="T0" fmla="*/ 52 w 56"/>
                <a:gd name="T1" fmla="*/ 35 h 58"/>
                <a:gd name="T2" fmla="*/ 17 w 56"/>
                <a:gd name="T3" fmla="*/ 5 h 58"/>
                <a:gd name="T4" fmla="*/ 3 w 56"/>
                <a:gd name="T5" fmla="*/ 19 h 58"/>
                <a:gd name="T6" fmla="*/ 39 w 56"/>
                <a:gd name="T7" fmla="*/ 54 h 58"/>
                <a:gd name="T8" fmla="*/ 51 w 56"/>
                <a:gd name="T9" fmla="*/ 57 h 58"/>
                <a:gd name="T10" fmla="*/ 56 w 56"/>
                <a:gd name="T11" fmla="*/ 46 h 58"/>
                <a:gd name="T12" fmla="*/ 52 w 56"/>
                <a:gd name="T13" fmla="*/ 35 h 58"/>
              </a:gdLst>
              <a:ahLst/>
              <a:cxnLst>
                <a:cxn ang="0">
                  <a:pos x="T0" y="T1"/>
                </a:cxn>
                <a:cxn ang="0">
                  <a:pos x="T2" y="T3"/>
                </a:cxn>
                <a:cxn ang="0">
                  <a:pos x="T4" y="T5"/>
                </a:cxn>
                <a:cxn ang="0">
                  <a:pos x="T6" y="T7"/>
                </a:cxn>
                <a:cxn ang="0">
                  <a:pos x="T8" y="T9"/>
                </a:cxn>
                <a:cxn ang="0">
                  <a:pos x="T10" y="T11"/>
                </a:cxn>
                <a:cxn ang="0">
                  <a:pos x="T12" y="T13"/>
                </a:cxn>
              </a:cxnLst>
              <a:rect l="0" t="0" r="r" b="b"/>
              <a:pathLst>
                <a:path w="56" h="58">
                  <a:moveTo>
                    <a:pt x="52" y="35"/>
                  </a:moveTo>
                  <a:cubicBezTo>
                    <a:pt x="17" y="5"/>
                    <a:pt x="17" y="5"/>
                    <a:pt x="17" y="5"/>
                  </a:cubicBezTo>
                  <a:cubicBezTo>
                    <a:pt x="9" y="0"/>
                    <a:pt x="0" y="14"/>
                    <a:pt x="3" y="19"/>
                  </a:cubicBezTo>
                  <a:cubicBezTo>
                    <a:pt x="39" y="54"/>
                    <a:pt x="39" y="54"/>
                    <a:pt x="39" y="54"/>
                  </a:cubicBezTo>
                  <a:cubicBezTo>
                    <a:pt x="44" y="58"/>
                    <a:pt x="48" y="58"/>
                    <a:pt x="51" y="57"/>
                  </a:cubicBezTo>
                  <a:cubicBezTo>
                    <a:pt x="55" y="55"/>
                    <a:pt x="56" y="50"/>
                    <a:pt x="56" y="46"/>
                  </a:cubicBezTo>
                  <a:cubicBezTo>
                    <a:pt x="56" y="42"/>
                    <a:pt x="55" y="39"/>
                    <a:pt x="52" y="35"/>
                  </a:cubicBezTo>
                  <a:close/>
                </a:path>
              </a:pathLst>
            </a:custGeom>
            <a:solidFill>
              <a:srgbClr val="002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7" name="Freeform 109">
              <a:extLst>
                <a:ext uri="{FF2B5EF4-FFF2-40B4-BE49-F238E27FC236}">
                  <a16:creationId xmlns:a16="http://schemas.microsoft.com/office/drawing/2014/main" id="{428DD549-0366-4B7D-97E2-1D3466D91D78}"/>
                </a:ext>
              </a:extLst>
            </p:cNvPr>
            <p:cNvSpPr>
              <a:spLocks/>
            </p:cNvSpPr>
            <p:nvPr/>
          </p:nvSpPr>
          <p:spPr bwMode="auto">
            <a:xfrm>
              <a:off x="6400703" y="2029448"/>
              <a:ext cx="205818" cy="194509"/>
            </a:xfrm>
            <a:custGeom>
              <a:avLst/>
              <a:gdLst>
                <a:gd name="T0" fmla="*/ 4 w 53"/>
                <a:gd name="T1" fmla="*/ 0 h 50"/>
                <a:gd name="T2" fmla="*/ 1 w 53"/>
                <a:gd name="T3" fmla="*/ 11 h 50"/>
                <a:gd name="T4" fmla="*/ 33 w 53"/>
                <a:gd name="T5" fmla="*/ 43 h 50"/>
                <a:gd name="T6" fmla="*/ 43 w 53"/>
                <a:gd name="T7" fmla="*/ 50 h 50"/>
                <a:gd name="T8" fmla="*/ 53 w 53"/>
                <a:gd name="T9" fmla="*/ 47 h 50"/>
                <a:gd name="T10" fmla="*/ 4 w 53"/>
                <a:gd name="T11" fmla="*/ 0 h 50"/>
              </a:gdLst>
              <a:ahLst/>
              <a:cxnLst>
                <a:cxn ang="0">
                  <a:pos x="T0" y="T1"/>
                </a:cxn>
                <a:cxn ang="0">
                  <a:pos x="T2" y="T3"/>
                </a:cxn>
                <a:cxn ang="0">
                  <a:pos x="T4" y="T5"/>
                </a:cxn>
                <a:cxn ang="0">
                  <a:pos x="T6" y="T7"/>
                </a:cxn>
                <a:cxn ang="0">
                  <a:pos x="T8" y="T9"/>
                </a:cxn>
                <a:cxn ang="0">
                  <a:pos x="T10" y="T11"/>
                </a:cxn>
              </a:cxnLst>
              <a:rect l="0" t="0" r="r" b="b"/>
              <a:pathLst>
                <a:path w="53" h="50">
                  <a:moveTo>
                    <a:pt x="4" y="0"/>
                  </a:moveTo>
                  <a:cubicBezTo>
                    <a:pt x="1" y="3"/>
                    <a:pt x="0" y="9"/>
                    <a:pt x="1" y="11"/>
                  </a:cubicBezTo>
                  <a:cubicBezTo>
                    <a:pt x="33" y="43"/>
                    <a:pt x="33" y="43"/>
                    <a:pt x="33" y="43"/>
                  </a:cubicBezTo>
                  <a:cubicBezTo>
                    <a:pt x="36" y="46"/>
                    <a:pt x="38" y="48"/>
                    <a:pt x="43" y="50"/>
                  </a:cubicBezTo>
                  <a:cubicBezTo>
                    <a:pt x="45" y="50"/>
                    <a:pt x="50" y="50"/>
                    <a:pt x="53" y="47"/>
                  </a:cubicBezTo>
                  <a:cubicBezTo>
                    <a:pt x="44" y="48"/>
                    <a:pt x="13" y="17"/>
                    <a:pt x="4" y="0"/>
                  </a:cubicBezTo>
                  <a:close/>
                </a:path>
              </a:pathLst>
            </a:custGeom>
            <a:solidFill>
              <a:srgbClr val="001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48" name="Group 247">
            <a:extLst>
              <a:ext uri="{FF2B5EF4-FFF2-40B4-BE49-F238E27FC236}">
                <a16:creationId xmlns:a16="http://schemas.microsoft.com/office/drawing/2014/main" id="{0B29C190-C11F-413E-92C3-591658C5A62C}"/>
              </a:ext>
            </a:extLst>
          </p:cNvPr>
          <p:cNvGrpSpPr/>
          <p:nvPr/>
        </p:nvGrpSpPr>
        <p:grpSpPr>
          <a:xfrm>
            <a:off x="9409492" y="3980541"/>
            <a:ext cx="406186" cy="1425672"/>
            <a:chOff x="8483759" y="4101195"/>
            <a:chExt cx="456870" cy="1603568"/>
          </a:xfrm>
        </p:grpSpPr>
        <p:sp>
          <p:nvSpPr>
            <p:cNvPr id="249" name="Freeform 12">
              <a:extLst>
                <a:ext uri="{FF2B5EF4-FFF2-40B4-BE49-F238E27FC236}">
                  <a16:creationId xmlns:a16="http://schemas.microsoft.com/office/drawing/2014/main" id="{9A89C819-041D-41EC-8C75-85EBC94C7C12}"/>
                </a:ext>
              </a:extLst>
            </p:cNvPr>
            <p:cNvSpPr>
              <a:spLocks/>
            </p:cNvSpPr>
            <p:nvPr/>
          </p:nvSpPr>
          <p:spPr bwMode="auto">
            <a:xfrm>
              <a:off x="8816233" y="4349985"/>
              <a:ext cx="113087" cy="411635"/>
            </a:xfrm>
            <a:custGeom>
              <a:avLst/>
              <a:gdLst>
                <a:gd name="T0" fmla="*/ 16 w 29"/>
                <a:gd name="T1" fmla="*/ 2 h 106"/>
                <a:gd name="T2" fmla="*/ 11 w 29"/>
                <a:gd name="T3" fmla="*/ 48 h 106"/>
                <a:gd name="T4" fmla="*/ 1 w 29"/>
                <a:gd name="T5" fmla="*/ 96 h 106"/>
                <a:gd name="T6" fmla="*/ 14 w 29"/>
                <a:gd name="T7" fmla="*/ 102 h 106"/>
                <a:gd name="T8" fmla="*/ 27 w 29"/>
                <a:gd name="T9" fmla="*/ 54 h 106"/>
                <a:gd name="T10" fmla="*/ 29 w 29"/>
                <a:gd name="T11" fmla="*/ 25 h 106"/>
                <a:gd name="T12" fmla="*/ 27 w 29"/>
                <a:gd name="T13" fmla="*/ 9 h 106"/>
                <a:gd name="T14" fmla="*/ 16 w 29"/>
                <a:gd name="T15" fmla="*/ 2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6">
                  <a:moveTo>
                    <a:pt x="16" y="2"/>
                  </a:moveTo>
                  <a:cubicBezTo>
                    <a:pt x="9" y="5"/>
                    <a:pt x="11" y="25"/>
                    <a:pt x="11" y="48"/>
                  </a:cubicBezTo>
                  <a:cubicBezTo>
                    <a:pt x="1" y="96"/>
                    <a:pt x="1" y="96"/>
                    <a:pt x="1" y="96"/>
                  </a:cubicBezTo>
                  <a:cubicBezTo>
                    <a:pt x="0" y="102"/>
                    <a:pt x="10" y="106"/>
                    <a:pt x="14" y="102"/>
                  </a:cubicBezTo>
                  <a:cubicBezTo>
                    <a:pt x="27" y="54"/>
                    <a:pt x="27" y="54"/>
                    <a:pt x="27" y="54"/>
                  </a:cubicBezTo>
                  <a:cubicBezTo>
                    <a:pt x="28" y="45"/>
                    <a:pt x="29" y="34"/>
                    <a:pt x="29" y="25"/>
                  </a:cubicBezTo>
                  <a:cubicBezTo>
                    <a:pt x="29" y="20"/>
                    <a:pt x="29" y="14"/>
                    <a:pt x="27" y="9"/>
                  </a:cubicBezTo>
                  <a:cubicBezTo>
                    <a:pt x="25" y="4"/>
                    <a:pt x="22" y="0"/>
                    <a:pt x="16" y="2"/>
                  </a:cubicBezTo>
                  <a:close/>
                </a:path>
              </a:pathLst>
            </a:custGeom>
            <a:solidFill>
              <a:srgbClr val="6E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0" name="Freeform 13">
              <a:extLst>
                <a:ext uri="{FF2B5EF4-FFF2-40B4-BE49-F238E27FC236}">
                  <a16:creationId xmlns:a16="http://schemas.microsoft.com/office/drawing/2014/main" id="{A9F61A8F-5D6B-4CA7-97B5-65C4B0FF1360}"/>
                </a:ext>
              </a:extLst>
            </p:cNvPr>
            <p:cNvSpPr>
              <a:spLocks/>
            </p:cNvSpPr>
            <p:nvPr/>
          </p:nvSpPr>
          <p:spPr bwMode="auto">
            <a:xfrm>
              <a:off x="8816233" y="4359032"/>
              <a:ext cx="97255" cy="402588"/>
            </a:xfrm>
            <a:custGeom>
              <a:avLst/>
              <a:gdLst>
                <a:gd name="T0" fmla="*/ 15 w 25"/>
                <a:gd name="T1" fmla="*/ 0 h 104"/>
                <a:gd name="T2" fmla="*/ 11 w 25"/>
                <a:gd name="T3" fmla="*/ 46 h 104"/>
                <a:gd name="T4" fmla="*/ 1 w 25"/>
                <a:gd name="T5" fmla="*/ 94 h 104"/>
                <a:gd name="T6" fmla="*/ 13 w 25"/>
                <a:gd name="T7" fmla="*/ 101 h 104"/>
                <a:gd name="T8" fmla="*/ 22 w 25"/>
                <a:gd name="T9" fmla="*/ 55 h 104"/>
                <a:gd name="T10" fmla="*/ 15 w 25"/>
                <a:gd name="T11" fmla="*/ 0 h 104"/>
              </a:gdLst>
              <a:ahLst/>
              <a:cxnLst>
                <a:cxn ang="0">
                  <a:pos x="T0" y="T1"/>
                </a:cxn>
                <a:cxn ang="0">
                  <a:pos x="T2" y="T3"/>
                </a:cxn>
                <a:cxn ang="0">
                  <a:pos x="T4" y="T5"/>
                </a:cxn>
                <a:cxn ang="0">
                  <a:pos x="T6" y="T7"/>
                </a:cxn>
                <a:cxn ang="0">
                  <a:pos x="T8" y="T9"/>
                </a:cxn>
                <a:cxn ang="0">
                  <a:pos x="T10" y="T11"/>
                </a:cxn>
              </a:cxnLst>
              <a:rect l="0" t="0" r="r" b="b"/>
              <a:pathLst>
                <a:path w="25" h="104">
                  <a:moveTo>
                    <a:pt x="15" y="0"/>
                  </a:moveTo>
                  <a:cubicBezTo>
                    <a:pt x="9" y="4"/>
                    <a:pt x="11" y="24"/>
                    <a:pt x="11" y="46"/>
                  </a:cubicBezTo>
                  <a:cubicBezTo>
                    <a:pt x="1" y="94"/>
                    <a:pt x="1" y="94"/>
                    <a:pt x="1" y="94"/>
                  </a:cubicBezTo>
                  <a:cubicBezTo>
                    <a:pt x="0" y="99"/>
                    <a:pt x="8" y="104"/>
                    <a:pt x="13" y="101"/>
                  </a:cubicBezTo>
                  <a:cubicBezTo>
                    <a:pt x="11" y="84"/>
                    <a:pt x="16" y="73"/>
                    <a:pt x="22" y="55"/>
                  </a:cubicBezTo>
                  <a:cubicBezTo>
                    <a:pt x="25" y="34"/>
                    <a:pt x="20" y="19"/>
                    <a:pt x="15" y="0"/>
                  </a:cubicBezTo>
                  <a:close/>
                </a:path>
              </a:pathLst>
            </a:custGeom>
            <a:solidFill>
              <a:srgbClr val="62A3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1" name="Freeform 14">
              <a:extLst>
                <a:ext uri="{FF2B5EF4-FFF2-40B4-BE49-F238E27FC236}">
                  <a16:creationId xmlns:a16="http://schemas.microsoft.com/office/drawing/2014/main" id="{83D2DF30-2A31-4FD1-81DC-5112B5240705}"/>
                </a:ext>
              </a:extLst>
            </p:cNvPr>
            <p:cNvSpPr>
              <a:spLocks/>
            </p:cNvSpPr>
            <p:nvPr/>
          </p:nvSpPr>
          <p:spPr bwMode="auto">
            <a:xfrm>
              <a:off x="8746120" y="4691507"/>
              <a:ext cx="189986" cy="931834"/>
            </a:xfrm>
            <a:custGeom>
              <a:avLst/>
              <a:gdLst>
                <a:gd name="T0" fmla="*/ 29 w 49"/>
                <a:gd name="T1" fmla="*/ 223 h 240"/>
                <a:gd name="T2" fmla="*/ 36 w 49"/>
                <a:gd name="T3" fmla="*/ 205 h 240"/>
                <a:gd name="T4" fmla="*/ 35 w 49"/>
                <a:gd name="T5" fmla="*/ 191 h 240"/>
                <a:gd name="T6" fmla="*/ 41 w 49"/>
                <a:gd name="T7" fmla="*/ 151 h 240"/>
                <a:gd name="T8" fmla="*/ 34 w 49"/>
                <a:gd name="T9" fmla="*/ 111 h 240"/>
                <a:gd name="T10" fmla="*/ 39 w 49"/>
                <a:gd name="T11" fmla="*/ 59 h 240"/>
                <a:gd name="T12" fmla="*/ 32 w 49"/>
                <a:gd name="T13" fmla="*/ 2 h 240"/>
                <a:gd name="T14" fmla="*/ 18 w 49"/>
                <a:gd name="T15" fmla="*/ 0 h 240"/>
                <a:gd name="T16" fmla="*/ 4 w 49"/>
                <a:gd name="T17" fmla="*/ 30 h 240"/>
                <a:gd name="T18" fmla="*/ 8 w 49"/>
                <a:gd name="T19" fmla="*/ 100 h 240"/>
                <a:gd name="T20" fmla="*/ 11 w 49"/>
                <a:gd name="T21" fmla="*/ 112 h 240"/>
                <a:gd name="T22" fmla="*/ 14 w 49"/>
                <a:gd name="T23" fmla="*/ 123 h 240"/>
                <a:gd name="T24" fmla="*/ 16 w 49"/>
                <a:gd name="T25" fmla="*/ 159 h 240"/>
                <a:gd name="T26" fmla="*/ 20 w 49"/>
                <a:gd name="T27" fmla="*/ 187 h 240"/>
                <a:gd name="T28" fmla="*/ 17 w 49"/>
                <a:gd name="T29" fmla="*/ 218 h 240"/>
                <a:gd name="T30" fmla="*/ 29 w 49"/>
                <a:gd name="T31"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240">
                  <a:moveTo>
                    <a:pt x="29" y="223"/>
                  </a:moveTo>
                  <a:cubicBezTo>
                    <a:pt x="34" y="219"/>
                    <a:pt x="41" y="215"/>
                    <a:pt x="36" y="205"/>
                  </a:cubicBezTo>
                  <a:cubicBezTo>
                    <a:pt x="33" y="200"/>
                    <a:pt x="34" y="197"/>
                    <a:pt x="35" y="191"/>
                  </a:cubicBezTo>
                  <a:cubicBezTo>
                    <a:pt x="37" y="179"/>
                    <a:pt x="41" y="162"/>
                    <a:pt x="41" y="151"/>
                  </a:cubicBezTo>
                  <a:cubicBezTo>
                    <a:pt x="41" y="138"/>
                    <a:pt x="36" y="133"/>
                    <a:pt x="34" y="111"/>
                  </a:cubicBezTo>
                  <a:cubicBezTo>
                    <a:pt x="32" y="94"/>
                    <a:pt x="37" y="76"/>
                    <a:pt x="39" y="59"/>
                  </a:cubicBezTo>
                  <a:cubicBezTo>
                    <a:pt x="49" y="38"/>
                    <a:pt x="42" y="17"/>
                    <a:pt x="32" y="2"/>
                  </a:cubicBezTo>
                  <a:cubicBezTo>
                    <a:pt x="18" y="0"/>
                    <a:pt x="18" y="0"/>
                    <a:pt x="18" y="0"/>
                  </a:cubicBezTo>
                  <a:cubicBezTo>
                    <a:pt x="12" y="13"/>
                    <a:pt x="6" y="14"/>
                    <a:pt x="4" y="30"/>
                  </a:cubicBezTo>
                  <a:cubicBezTo>
                    <a:pt x="2" y="52"/>
                    <a:pt x="2" y="75"/>
                    <a:pt x="8" y="100"/>
                  </a:cubicBezTo>
                  <a:cubicBezTo>
                    <a:pt x="9" y="103"/>
                    <a:pt x="10" y="108"/>
                    <a:pt x="11" y="112"/>
                  </a:cubicBezTo>
                  <a:cubicBezTo>
                    <a:pt x="12" y="116"/>
                    <a:pt x="14" y="115"/>
                    <a:pt x="14" y="123"/>
                  </a:cubicBezTo>
                  <a:cubicBezTo>
                    <a:pt x="15" y="129"/>
                    <a:pt x="14" y="148"/>
                    <a:pt x="16" y="159"/>
                  </a:cubicBezTo>
                  <a:cubicBezTo>
                    <a:pt x="17" y="169"/>
                    <a:pt x="19" y="180"/>
                    <a:pt x="20" y="187"/>
                  </a:cubicBezTo>
                  <a:cubicBezTo>
                    <a:pt x="22" y="202"/>
                    <a:pt x="18" y="208"/>
                    <a:pt x="17" y="218"/>
                  </a:cubicBezTo>
                  <a:cubicBezTo>
                    <a:pt x="15" y="236"/>
                    <a:pt x="0" y="240"/>
                    <a:pt x="29" y="22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2" name="Freeform 15">
              <a:extLst>
                <a:ext uri="{FF2B5EF4-FFF2-40B4-BE49-F238E27FC236}">
                  <a16:creationId xmlns:a16="http://schemas.microsoft.com/office/drawing/2014/main" id="{92E6068C-9A85-4F66-8B4D-BA6ED7E97400}"/>
                </a:ext>
              </a:extLst>
            </p:cNvPr>
            <p:cNvSpPr>
              <a:spLocks/>
            </p:cNvSpPr>
            <p:nvPr/>
          </p:nvSpPr>
          <p:spPr bwMode="auto">
            <a:xfrm>
              <a:off x="8746120" y="5123498"/>
              <a:ext cx="135704" cy="499844"/>
            </a:xfrm>
            <a:custGeom>
              <a:avLst/>
              <a:gdLst>
                <a:gd name="T0" fmla="*/ 35 w 35"/>
                <a:gd name="T1" fmla="*/ 10 h 129"/>
                <a:gd name="T2" fmla="*/ 34 w 35"/>
                <a:gd name="T3" fmla="*/ 0 h 129"/>
                <a:gd name="T4" fmla="*/ 14 w 35"/>
                <a:gd name="T5" fmla="*/ 12 h 129"/>
                <a:gd name="T6" fmla="*/ 16 w 35"/>
                <a:gd name="T7" fmla="*/ 48 h 129"/>
                <a:gd name="T8" fmla="*/ 20 w 35"/>
                <a:gd name="T9" fmla="*/ 76 h 129"/>
                <a:gd name="T10" fmla="*/ 17 w 35"/>
                <a:gd name="T11" fmla="*/ 107 h 129"/>
                <a:gd name="T12" fmla="*/ 27 w 35"/>
                <a:gd name="T13" fmla="*/ 112 h 129"/>
                <a:gd name="T14" fmla="*/ 27 w 35"/>
                <a:gd name="T15" fmla="*/ 83 h 129"/>
                <a:gd name="T16" fmla="*/ 30 w 35"/>
                <a:gd name="T17" fmla="*/ 42 h 129"/>
                <a:gd name="T18" fmla="*/ 26 w 35"/>
                <a:gd name="T19" fmla="*/ 18 h 129"/>
                <a:gd name="T20" fmla="*/ 32 w 35"/>
                <a:gd name="T21" fmla="*/ 14 h 129"/>
                <a:gd name="T22" fmla="*/ 35 w 35"/>
                <a:gd name="T23"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29">
                  <a:moveTo>
                    <a:pt x="35" y="10"/>
                  </a:moveTo>
                  <a:cubicBezTo>
                    <a:pt x="35" y="7"/>
                    <a:pt x="35" y="4"/>
                    <a:pt x="34" y="0"/>
                  </a:cubicBezTo>
                  <a:cubicBezTo>
                    <a:pt x="14" y="12"/>
                    <a:pt x="14" y="12"/>
                    <a:pt x="14" y="12"/>
                  </a:cubicBezTo>
                  <a:cubicBezTo>
                    <a:pt x="15" y="18"/>
                    <a:pt x="14" y="37"/>
                    <a:pt x="16" y="48"/>
                  </a:cubicBezTo>
                  <a:cubicBezTo>
                    <a:pt x="17" y="58"/>
                    <a:pt x="19" y="69"/>
                    <a:pt x="20" y="76"/>
                  </a:cubicBezTo>
                  <a:cubicBezTo>
                    <a:pt x="22" y="91"/>
                    <a:pt x="18" y="97"/>
                    <a:pt x="17" y="107"/>
                  </a:cubicBezTo>
                  <a:cubicBezTo>
                    <a:pt x="15" y="125"/>
                    <a:pt x="0" y="129"/>
                    <a:pt x="27" y="112"/>
                  </a:cubicBezTo>
                  <a:cubicBezTo>
                    <a:pt x="27" y="102"/>
                    <a:pt x="26" y="93"/>
                    <a:pt x="27" y="83"/>
                  </a:cubicBezTo>
                  <a:cubicBezTo>
                    <a:pt x="29" y="68"/>
                    <a:pt x="30" y="56"/>
                    <a:pt x="30" y="42"/>
                  </a:cubicBezTo>
                  <a:cubicBezTo>
                    <a:pt x="29" y="35"/>
                    <a:pt x="27" y="27"/>
                    <a:pt x="26" y="18"/>
                  </a:cubicBezTo>
                  <a:cubicBezTo>
                    <a:pt x="32" y="14"/>
                    <a:pt x="32" y="14"/>
                    <a:pt x="32" y="14"/>
                  </a:cubicBezTo>
                  <a:lnTo>
                    <a:pt x="35" y="1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3" name="Freeform 16">
              <a:extLst>
                <a:ext uri="{FF2B5EF4-FFF2-40B4-BE49-F238E27FC236}">
                  <a16:creationId xmlns:a16="http://schemas.microsoft.com/office/drawing/2014/main" id="{704EB06B-D93F-4A1C-98C9-EA14DEB11CA2}"/>
                </a:ext>
              </a:extLst>
            </p:cNvPr>
            <p:cNvSpPr>
              <a:spLocks/>
            </p:cNvSpPr>
            <p:nvPr/>
          </p:nvSpPr>
          <p:spPr bwMode="auto">
            <a:xfrm>
              <a:off x="8746120" y="5471804"/>
              <a:ext cx="162845" cy="156060"/>
            </a:xfrm>
            <a:custGeom>
              <a:avLst/>
              <a:gdLst>
                <a:gd name="T0" fmla="*/ 29 w 42"/>
                <a:gd name="T1" fmla="*/ 0 h 40"/>
                <a:gd name="T2" fmla="*/ 22 w 42"/>
                <a:gd name="T3" fmla="*/ 5 h 40"/>
                <a:gd name="T4" fmla="*/ 12 w 42"/>
                <a:gd name="T5" fmla="*/ 30 h 40"/>
                <a:gd name="T6" fmla="*/ 3 w 42"/>
                <a:gd name="T7" fmla="*/ 26 h 40"/>
                <a:gd name="T8" fmla="*/ 1 w 42"/>
                <a:gd name="T9" fmla="*/ 26 h 40"/>
                <a:gd name="T10" fmla="*/ 12 w 42"/>
                <a:gd name="T11" fmla="*/ 38 h 40"/>
                <a:gd name="T12" fmla="*/ 27 w 42"/>
                <a:gd name="T13" fmla="*/ 37 h 40"/>
                <a:gd name="T14" fmla="*/ 32 w 42"/>
                <a:gd name="T15" fmla="*/ 25 h 40"/>
                <a:gd name="T16" fmla="*/ 35 w 42"/>
                <a:gd name="T17" fmla="*/ 3 h 40"/>
                <a:gd name="T18" fmla="*/ 29 w 42"/>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0">
                  <a:moveTo>
                    <a:pt x="29" y="0"/>
                  </a:moveTo>
                  <a:cubicBezTo>
                    <a:pt x="27" y="0"/>
                    <a:pt x="24" y="3"/>
                    <a:pt x="22" y="5"/>
                  </a:cubicBezTo>
                  <a:cubicBezTo>
                    <a:pt x="16" y="13"/>
                    <a:pt x="16" y="30"/>
                    <a:pt x="12" y="30"/>
                  </a:cubicBezTo>
                  <a:cubicBezTo>
                    <a:pt x="11" y="30"/>
                    <a:pt x="6" y="26"/>
                    <a:pt x="3" y="26"/>
                  </a:cubicBezTo>
                  <a:cubicBezTo>
                    <a:pt x="2" y="26"/>
                    <a:pt x="2" y="26"/>
                    <a:pt x="1" y="26"/>
                  </a:cubicBezTo>
                  <a:cubicBezTo>
                    <a:pt x="0" y="29"/>
                    <a:pt x="10" y="37"/>
                    <a:pt x="12" y="38"/>
                  </a:cubicBezTo>
                  <a:cubicBezTo>
                    <a:pt x="14" y="40"/>
                    <a:pt x="25" y="38"/>
                    <a:pt x="27" y="37"/>
                  </a:cubicBezTo>
                  <a:cubicBezTo>
                    <a:pt x="29" y="35"/>
                    <a:pt x="28" y="29"/>
                    <a:pt x="32" y="25"/>
                  </a:cubicBezTo>
                  <a:cubicBezTo>
                    <a:pt x="38" y="20"/>
                    <a:pt x="42" y="15"/>
                    <a:pt x="35" y="3"/>
                  </a:cubicBezTo>
                  <a:cubicBezTo>
                    <a:pt x="34" y="1"/>
                    <a:pt x="31" y="0"/>
                    <a:pt x="29" y="0"/>
                  </a:cubicBezTo>
                  <a:close/>
                </a:path>
              </a:pathLst>
            </a:custGeom>
            <a:solidFill>
              <a:srgbClr val="1111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4" name="Freeform 17">
              <a:extLst>
                <a:ext uri="{FF2B5EF4-FFF2-40B4-BE49-F238E27FC236}">
                  <a16:creationId xmlns:a16="http://schemas.microsoft.com/office/drawing/2014/main" id="{79573B7F-E5E5-4E43-A9B1-FA976E9B5FE4}"/>
                </a:ext>
              </a:extLst>
            </p:cNvPr>
            <p:cNvSpPr>
              <a:spLocks/>
            </p:cNvSpPr>
            <p:nvPr/>
          </p:nvSpPr>
          <p:spPr bwMode="auto">
            <a:xfrm>
              <a:off x="8795878" y="5541919"/>
              <a:ext cx="70114" cy="85946"/>
            </a:xfrm>
            <a:custGeom>
              <a:avLst/>
              <a:gdLst>
                <a:gd name="T0" fmla="*/ 0 w 18"/>
                <a:gd name="T1" fmla="*/ 21 h 22"/>
                <a:gd name="T2" fmla="*/ 14 w 18"/>
                <a:gd name="T3" fmla="*/ 19 h 22"/>
                <a:gd name="T4" fmla="*/ 17 w 18"/>
                <a:gd name="T5" fmla="*/ 10 h 22"/>
                <a:gd name="T6" fmla="*/ 17 w 18"/>
                <a:gd name="T7" fmla="*/ 3 h 22"/>
                <a:gd name="T8" fmla="*/ 11 w 18"/>
                <a:gd name="T9" fmla="*/ 2 h 22"/>
                <a:gd name="T10" fmla="*/ 0 w 18"/>
                <a:gd name="T11" fmla="*/ 21 h 22"/>
              </a:gdLst>
              <a:ahLst/>
              <a:cxnLst>
                <a:cxn ang="0">
                  <a:pos x="T0" y="T1"/>
                </a:cxn>
                <a:cxn ang="0">
                  <a:pos x="T2" y="T3"/>
                </a:cxn>
                <a:cxn ang="0">
                  <a:pos x="T4" y="T5"/>
                </a:cxn>
                <a:cxn ang="0">
                  <a:pos x="T6" y="T7"/>
                </a:cxn>
                <a:cxn ang="0">
                  <a:pos x="T8" y="T9"/>
                </a:cxn>
                <a:cxn ang="0">
                  <a:pos x="T10" y="T11"/>
                </a:cxn>
              </a:cxnLst>
              <a:rect l="0" t="0" r="r" b="b"/>
              <a:pathLst>
                <a:path w="18" h="22">
                  <a:moveTo>
                    <a:pt x="0" y="21"/>
                  </a:moveTo>
                  <a:cubicBezTo>
                    <a:pt x="2" y="22"/>
                    <a:pt x="12" y="20"/>
                    <a:pt x="14" y="19"/>
                  </a:cubicBezTo>
                  <a:cubicBezTo>
                    <a:pt x="16" y="17"/>
                    <a:pt x="16" y="14"/>
                    <a:pt x="17" y="10"/>
                  </a:cubicBezTo>
                  <a:cubicBezTo>
                    <a:pt x="17" y="7"/>
                    <a:pt x="18" y="4"/>
                    <a:pt x="17" y="3"/>
                  </a:cubicBezTo>
                  <a:cubicBezTo>
                    <a:pt x="17" y="0"/>
                    <a:pt x="14" y="1"/>
                    <a:pt x="11" y="2"/>
                  </a:cubicBezTo>
                  <a:cubicBezTo>
                    <a:pt x="8" y="3"/>
                    <a:pt x="3" y="18"/>
                    <a:pt x="0"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5" name="Freeform 18">
              <a:extLst>
                <a:ext uri="{FF2B5EF4-FFF2-40B4-BE49-F238E27FC236}">
                  <a16:creationId xmlns:a16="http://schemas.microsoft.com/office/drawing/2014/main" id="{82B0D301-E4D9-4A60-8B6E-75B263E49A5F}"/>
                </a:ext>
              </a:extLst>
            </p:cNvPr>
            <p:cNvSpPr>
              <a:spLocks/>
            </p:cNvSpPr>
            <p:nvPr/>
          </p:nvSpPr>
          <p:spPr bwMode="auto">
            <a:xfrm>
              <a:off x="8637557" y="5623341"/>
              <a:ext cx="81422" cy="20356"/>
            </a:xfrm>
            <a:custGeom>
              <a:avLst/>
              <a:gdLst>
                <a:gd name="T0" fmla="*/ 0 w 21"/>
                <a:gd name="T1" fmla="*/ 2 h 5"/>
                <a:gd name="T2" fmla="*/ 10 w 21"/>
                <a:gd name="T3" fmla="*/ 2 h 5"/>
                <a:gd name="T4" fmla="*/ 15 w 21"/>
                <a:gd name="T5" fmla="*/ 1 h 5"/>
                <a:gd name="T6" fmla="*/ 21 w 21"/>
                <a:gd name="T7" fmla="*/ 5 h 5"/>
                <a:gd name="T8" fmla="*/ 11 w 21"/>
                <a:gd name="T9" fmla="*/ 4 h 5"/>
                <a:gd name="T10" fmla="*/ 6 w 21"/>
                <a:gd name="T11" fmla="*/ 4 h 5"/>
                <a:gd name="T12" fmla="*/ 0 w 2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1" h="5">
                  <a:moveTo>
                    <a:pt x="0" y="2"/>
                  </a:moveTo>
                  <a:cubicBezTo>
                    <a:pt x="1" y="0"/>
                    <a:pt x="8" y="2"/>
                    <a:pt x="10" y="2"/>
                  </a:cubicBezTo>
                  <a:cubicBezTo>
                    <a:pt x="11" y="2"/>
                    <a:pt x="14" y="2"/>
                    <a:pt x="15" y="1"/>
                  </a:cubicBezTo>
                  <a:cubicBezTo>
                    <a:pt x="17" y="0"/>
                    <a:pt x="19" y="5"/>
                    <a:pt x="21" y="5"/>
                  </a:cubicBezTo>
                  <a:cubicBezTo>
                    <a:pt x="18" y="5"/>
                    <a:pt x="13" y="4"/>
                    <a:pt x="11" y="4"/>
                  </a:cubicBezTo>
                  <a:cubicBezTo>
                    <a:pt x="9" y="5"/>
                    <a:pt x="8" y="5"/>
                    <a:pt x="6" y="4"/>
                  </a:cubicBezTo>
                  <a:lnTo>
                    <a:pt x="0" y="2"/>
                  </a:lnTo>
                  <a:close/>
                </a:path>
              </a:pathLst>
            </a:custGeom>
            <a:solidFill>
              <a:srgbClr val="1E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6" name="Freeform 19">
              <a:extLst>
                <a:ext uri="{FF2B5EF4-FFF2-40B4-BE49-F238E27FC236}">
                  <a16:creationId xmlns:a16="http://schemas.microsoft.com/office/drawing/2014/main" id="{9E94E33D-6824-4B41-90B3-60A8628CF013}"/>
                </a:ext>
              </a:extLst>
            </p:cNvPr>
            <p:cNvSpPr>
              <a:spLocks/>
            </p:cNvSpPr>
            <p:nvPr/>
          </p:nvSpPr>
          <p:spPr bwMode="auto">
            <a:xfrm>
              <a:off x="8630771" y="4739003"/>
              <a:ext cx="217126" cy="943143"/>
            </a:xfrm>
            <a:custGeom>
              <a:avLst/>
              <a:gdLst>
                <a:gd name="T0" fmla="*/ 16 w 56"/>
                <a:gd name="T1" fmla="*/ 230 h 243"/>
                <a:gd name="T2" fmla="*/ 8 w 56"/>
                <a:gd name="T3" fmla="*/ 231 h 243"/>
                <a:gd name="T4" fmla="*/ 19 w 56"/>
                <a:gd name="T5" fmla="*/ 241 h 243"/>
                <a:gd name="T6" fmla="*/ 34 w 56"/>
                <a:gd name="T7" fmla="*/ 223 h 243"/>
                <a:gd name="T8" fmla="*/ 41 w 56"/>
                <a:gd name="T9" fmla="*/ 206 h 243"/>
                <a:gd name="T10" fmla="*/ 39 w 56"/>
                <a:gd name="T11" fmla="*/ 191 h 243"/>
                <a:gd name="T12" fmla="*/ 43 w 56"/>
                <a:gd name="T13" fmla="*/ 151 h 243"/>
                <a:gd name="T14" fmla="*/ 35 w 56"/>
                <a:gd name="T15" fmla="*/ 111 h 243"/>
                <a:gd name="T16" fmla="*/ 36 w 56"/>
                <a:gd name="T17" fmla="*/ 58 h 243"/>
                <a:gd name="T18" fmla="*/ 37 w 56"/>
                <a:gd name="T19" fmla="*/ 6 h 243"/>
                <a:gd name="T20" fmla="*/ 14 w 56"/>
                <a:gd name="T21" fmla="*/ 0 h 243"/>
                <a:gd name="T22" fmla="*/ 2 w 56"/>
                <a:gd name="T23" fmla="*/ 31 h 243"/>
                <a:gd name="T24" fmla="*/ 9 w 56"/>
                <a:gd name="T25" fmla="*/ 101 h 243"/>
                <a:gd name="T26" fmla="*/ 12 w 56"/>
                <a:gd name="T27" fmla="*/ 113 h 243"/>
                <a:gd name="T28" fmla="*/ 15 w 56"/>
                <a:gd name="T29" fmla="*/ 123 h 243"/>
                <a:gd name="T30" fmla="*/ 19 w 56"/>
                <a:gd name="T31" fmla="*/ 160 h 243"/>
                <a:gd name="T32" fmla="*/ 16 w 56"/>
                <a:gd name="T33" fmla="*/ 23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243">
                  <a:moveTo>
                    <a:pt x="16" y="230"/>
                  </a:moveTo>
                  <a:cubicBezTo>
                    <a:pt x="15" y="232"/>
                    <a:pt x="11" y="230"/>
                    <a:pt x="8" y="231"/>
                  </a:cubicBezTo>
                  <a:cubicBezTo>
                    <a:pt x="3" y="232"/>
                    <a:pt x="15" y="241"/>
                    <a:pt x="19" y="241"/>
                  </a:cubicBezTo>
                  <a:cubicBezTo>
                    <a:pt x="28" y="243"/>
                    <a:pt x="23" y="230"/>
                    <a:pt x="34" y="223"/>
                  </a:cubicBezTo>
                  <a:cubicBezTo>
                    <a:pt x="39" y="220"/>
                    <a:pt x="47" y="216"/>
                    <a:pt x="41" y="206"/>
                  </a:cubicBezTo>
                  <a:cubicBezTo>
                    <a:pt x="38" y="201"/>
                    <a:pt x="38" y="197"/>
                    <a:pt x="39" y="191"/>
                  </a:cubicBezTo>
                  <a:cubicBezTo>
                    <a:pt x="40" y="179"/>
                    <a:pt x="43" y="162"/>
                    <a:pt x="43" y="151"/>
                  </a:cubicBezTo>
                  <a:cubicBezTo>
                    <a:pt x="42" y="139"/>
                    <a:pt x="38" y="133"/>
                    <a:pt x="35" y="111"/>
                  </a:cubicBezTo>
                  <a:cubicBezTo>
                    <a:pt x="32" y="94"/>
                    <a:pt x="35" y="75"/>
                    <a:pt x="36" y="58"/>
                  </a:cubicBezTo>
                  <a:cubicBezTo>
                    <a:pt x="56" y="40"/>
                    <a:pt x="49" y="19"/>
                    <a:pt x="37" y="6"/>
                  </a:cubicBezTo>
                  <a:cubicBezTo>
                    <a:pt x="14" y="0"/>
                    <a:pt x="14" y="0"/>
                    <a:pt x="14" y="0"/>
                  </a:cubicBezTo>
                  <a:cubicBezTo>
                    <a:pt x="9" y="14"/>
                    <a:pt x="3" y="15"/>
                    <a:pt x="2" y="31"/>
                  </a:cubicBezTo>
                  <a:cubicBezTo>
                    <a:pt x="0" y="53"/>
                    <a:pt x="1" y="75"/>
                    <a:pt x="9" y="101"/>
                  </a:cubicBezTo>
                  <a:cubicBezTo>
                    <a:pt x="10" y="104"/>
                    <a:pt x="11" y="109"/>
                    <a:pt x="12" y="113"/>
                  </a:cubicBezTo>
                  <a:cubicBezTo>
                    <a:pt x="13" y="117"/>
                    <a:pt x="15" y="116"/>
                    <a:pt x="15" y="123"/>
                  </a:cubicBezTo>
                  <a:cubicBezTo>
                    <a:pt x="16" y="129"/>
                    <a:pt x="17" y="148"/>
                    <a:pt x="19" y="160"/>
                  </a:cubicBezTo>
                  <a:cubicBezTo>
                    <a:pt x="22" y="178"/>
                    <a:pt x="27" y="215"/>
                    <a:pt x="16" y="230"/>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7" name="Freeform 20">
              <a:extLst>
                <a:ext uri="{FF2B5EF4-FFF2-40B4-BE49-F238E27FC236}">
                  <a16:creationId xmlns:a16="http://schemas.microsoft.com/office/drawing/2014/main" id="{C9F02613-21DE-4787-BD0F-EE292B0A7505}"/>
                </a:ext>
              </a:extLst>
            </p:cNvPr>
            <p:cNvSpPr>
              <a:spLocks/>
            </p:cNvSpPr>
            <p:nvPr/>
          </p:nvSpPr>
          <p:spPr bwMode="auto">
            <a:xfrm>
              <a:off x="8642080" y="5168732"/>
              <a:ext cx="131180" cy="508891"/>
            </a:xfrm>
            <a:custGeom>
              <a:avLst/>
              <a:gdLst>
                <a:gd name="T0" fmla="*/ 13 w 34"/>
                <a:gd name="T1" fmla="*/ 119 h 131"/>
                <a:gd name="T2" fmla="*/ 5 w 34"/>
                <a:gd name="T3" fmla="*/ 120 h 131"/>
                <a:gd name="T4" fmla="*/ 16 w 34"/>
                <a:gd name="T5" fmla="*/ 130 h 131"/>
                <a:gd name="T6" fmla="*/ 22 w 34"/>
                <a:gd name="T7" fmla="*/ 128 h 131"/>
                <a:gd name="T8" fmla="*/ 22 w 34"/>
                <a:gd name="T9" fmla="*/ 101 h 131"/>
                <a:gd name="T10" fmla="*/ 25 w 34"/>
                <a:gd name="T11" fmla="*/ 87 h 131"/>
                <a:gd name="T12" fmla="*/ 29 w 34"/>
                <a:gd name="T13" fmla="*/ 42 h 131"/>
                <a:gd name="T14" fmla="*/ 22 w 34"/>
                <a:gd name="T15" fmla="*/ 12 h 131"/>
                <a:gd name="T16" fmla="*/ 34 w 34"/>
                <a:gd name="T17" fmla="*/ 11 h 131"/>
                <a:gd name="T18" fmla="*/ 33 w 34"/>
                <a:gd name="T19" fmla="*/ 5 h 131"/>
                <a:gd name="T20" fmla="*/ 32 w 34"/>
                <a:gd name="T21" fmla="*/ 0 h 131"/>
                <a:gd name="T22" fmla="*/ 9 w 34"/>
                <a:gd name="T23" fmla="*/ 2 h 131"/>
                <a:gd name="T24" fmla="*/ 12 w 34"/>
                <a:gd name="T25" fmla="*/ 12 h 131"/>
                <a:gd name="T26" fmla="*/ 16 w 34"/>
                <a:gd name="T27" fmla="*/ 49 h 131"/>
                <a:gd name="T28" fmla="*/ 13 w 34"/>
                <a:gd name="T29" fmla="*/ 1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131">
                  <a:moveTo>
                    <a:pt x="13" y="119"/>
                  </a:moveTo>
                  <a:cubicBezTo>
                    <a:pt x="12" y="121"/>
                    <a:pt x="8" y="119"/>
                    <a:pt x="5" y="120"/>
                  </a:cubicBezTo>
                  <a:cubicBezTo>
                    <a:pt x="0" y="121"/>
                    <a:pt x="12" y="130"/>
                    <a:pt x="16" y="130"/>
                  </a:cubicBezTo>
                  <a:cubicBezTo>
                    <a:pt x="19" y="131"/>
                    <a:pt x="21" y="130"/>
                    <a:pt x="22" y="128"/>
                  </a:cubicBezTo>
                  <a:cubicBezTo>
                    <a:pt x="22" y="116"/>
                    <a:pt x="23" y="111"/>
                    <a:pt x="22" y="101"/>
                  </a:cubicBezTo>
                  <a:cubicBezTo>
                    <a:pt x="22" y="98"/>
                    <a:pt x="25" y="92"/>
                    <a:pt x="25" y="87"/>
                  </a:cubicBezTo>
                  <a:cubicBezTo>
                    <a:pt x="26" y="80"/>
                    <a:pt x="29" y="51"/>
                    <a:pt x="29" y="42"/>
                  </a:cubicBezTo>
                  <a:cubicBezTo>
                    <a:pt x="29" y="29"/>
                    <a:pt x="25" y="20"/>
                    <a:pt x="22" y="12"/>
                  </a:cubicBezTo>
                  <a:cubicBezTo>
                    <a:pt x="22" y="12"/>
                    <a:pt x="27" y="13"/>
                    <a:pt x="34" y="11"/>
                  </a:cubicBezTo>
                  <a:cubicBezTo>
                    <a:pt x="34" y="10"/>
                    <a:pt x="33" y="5"/>
                    <a:pt x="33" y="5"/>
                  </a:cubicBezTo>
                  <a:cubicBezTo>
                    <a:pt x="32" y="3"/>
                    <a:pt x="32" y="2"/>
                    <a:pt x="32" y="0"/>
                  </a:cubicBezTo>
                  <a:cubicBezTo>
                    <a:pt x="9" y="2"/>
                    <a:pt x="9" y="2"/>
                    <a:pt x="9" y="2"/>
                  </a:cubicBezTo>
                  <a:cubicBezTo>
                    <a:pt x="10" y="6"/>
                    <a:pt x="12" y="5"/>
                    <a:pt x="12" y="12"/>
                  </a:cubicBezTo>
                  <a:cubicBezTo>
                    <a:pt x="13" y="18"/>
                    <a:pt x="14" y="37"/>
                    <a:pt x="16" y="49"/>
                  </a:cubicBezTo>
                  <a:cubicBezTo>
                    <a:pt x="19" y="67"/>
                    <a:pt x="24" y="104"/>
                    <a:pt x="13" y="11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8" name="Freeform 21">
              <a:extLst>
                <a:ext uri="{FF2B5EF4-FFF2-40B4-BE49-F238E27FC236}">
                  <a16:creationId xmlns:a16="http://schemas.microsoft.com/office/drawing/2014/main" id="{8EE072B5-BC49-4B43-9CB9-F656E348D9C0}"/>
                </a:ext>
              </a:extLst>
            </p:cNvPr>
            <p:cNvSpPr>
              <a:spLocks/>
            </p:cNvSpPr>
            <p:nvPr/>
          </p:nvSpPr>
          <p:spPr bwMode="auto">
            <a:xfrm>
              <a:off x="8630771" y="5530609"/>
              <a:ext cx="185462" cy="174154"/>
            </a:xfrm>
            <a:custGeom>
              <a:avLst/>
              <a:gdLst>
                <a:gd name="T0" fmla="*/ 41 w 48"/>
                <a:gd name="T1" fmla="*/ 1 h 45"/>
                <a:gd name="T2" fmla="*/ 44 w 48"/>
                <a:gd name="T3" fmla="*/ 19 h 45"/>
                <a:gd name="T4" fmla="*/ 39 w 48"/>
                <a:gd name="T5" fmla="*/ 44 h 45"/>
                <a:gd name="T6" fmla="*/ 37 w 48"/>
                <a:gd name="T7" fmla="*/ 45 h 45"/>
                <a:gd name="T8" fmla="*/ 35 w 48"/>
                <a:gd name="T9" fmla="*/ 44 h 45"/>
                <a:gd name="T10" fmla="*/ 36 w 48"/>
                <a:gd name="T11" fmla="*/ 25 h 45"/>
                <a:gd name="T12" fmla="*/ 30 w 48"/>
                <a:gd name="T13" fmla="*/ 37 h 45"/>
                <a:gd name="T14" fmla="*/ 21 w 48"/>
                <a:gd name="T15" fmla="*/ 41 h 45"/>
                <a:gd name="T16" fmla="*/ 14 w 48"/>
                <a:gd name="T17" fmla="*/ 38 h 45"/>
                <a:gd name="T18" fmla="*/ 2 w 48"/>
                <a:gd name="T19" fmla="*/ 26 h 45"/>
                <a:gd name="T20" fmla="*/ 5 w 48"/>
                <a:gd name="T21" fmla="*/ 25 h 45"/>
                <a:gd name="T22" fmla="*/ 12 w 48"/>
                <a:gd name="T23" fmla="*/ 26 h 45"/>
                <a:gd name="T24" fmla="*/ 10 w 48"/>
                <a:gd name="T25" fmla="*/ 27 h 45"/>
                <a:gd name="T26" fmla="*/ 18 w 48"/>
                <a:gd name="T27" fmla="*/ 31 h 45"/>
                <a:gd name="T28" fmla="*/ 41 w 48"/>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5">
                  <a:moveTo>
                    <a:pt x="41" y="1"/>
                  </a:moveTo>
                  <a:cubicBezTo>
                    <a:pt x="46" y="6"/>
                    <a:pt x="48" y="13"/>
                    <a:pt x="44" y="19"/>
                  </a:cubicBezTo>
                  <a:cubicBezTo>
                    <a:pt x="42" y="28"/>
                    <a:pt x="40" y="34"/>
                    <a:pt x="39" y="44"/>
                  </a:cubicBezTo>
                  <a:cubicBezTo>
                    <a:pt x="37" y="45"/>
                    <a:pt x="37" y="45"/>
                    <a:pt x="37" y="45"/>
                  </a:cubicBezTo>
                  <a:cubicBezTo>
                    <a:pt x="35" y="44"/>
                    <a:pt x="35" y="44"/>
                    <a:pt x="35" y="44"/>
                  </a:cubicBezTo>
                  <a:cubicBezTo>
                    <a:pt x="36" y="25"/>
                    <a:pt x="36" y="25"/>
                    <a:pt x="36" y="25"/>
                  </a:cubicBezTo>
                  <a:cubicBezTo>
                    <a:pt x="33" y="29"/>
                    <a:pt x="33" y="35"/>
                    <a:pt x="30" y="37"/>
                  </a:cubicBezTo>
                  <a:cubicBezTo>
                    <a:pt x="29" y="37"/>
                    <a:pt x="22" y="41"/>
                    <a:pt x="21" y="41"/>
                  </a:cubicBezTo>
                  <a:cubicBezTo>
                    <a:pt x="20" y="41"/>
                    <a:pt x="16" y="40"/>
                    <a:pt x="14" y="38"/>
                  </a:cubicBezTo>
                  <a:cubicBezTo>
                    <a:pt x="11" y="37"/>
                    <a:pt x="0" y="29"/>
                    <a:pt x="2" y="26"/>
                  </a:cubicBezTo>
                  <a:cubicBezTo>
                    <a:pt x="3" y="25"/>
                    <a:pt x="4" y="25"/>
                    <a:pt x="5" y="25"/>
                  </a:cubicBezTo>
                  <a:cubicBezTo>
                    <a:pt x="7" y="25"/>
                    <a:pt x="11" y="26"/>
                    <a:pt x="12" y="26"/>
                  </a:cubicBezTo>
                  <a:cubicBezTo>
                    <a:pt x="11" y="26"/>
                    <a:pt x="10" y="27"/>
                    <a:pt x="10" y="27"/>
                  </a:cubicBezTo>
                  <a:cubicBezTo>
                    <a:pt x="10" y="29"/>
                    <a:pt x="17" y="32"/>
                    <a:pt x="18" y="31"/>
                  </a:cubicBezTo>
                  <a:cubicBezTo>
                    <a:pt x="27" y="24"/>
                    <a:pt x="29" y="0"/>
                    <a:pt x="41" y="1"/>
                  </a:cubicBezTo>
                  <a:close/>
                </a:path>
              </a:pathLst>
            </a:custGeom>
            <a:solidFill>
              <a:srgbClr val="1E1E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9" name="Freeform 22">
              <a:extLst>
                <a:ext uri="{FF2B5EF4-FFF2-40B4-BE49-F238E27FC236}">
                  <a16:creationId xmlns:a16="http://schemas.microsoft.com/office/drawing/2014/main" id="{3F87A3C0-0292-4E63-80CE-76008523EA06}"/>
                </a:ext>
              </a:extLst>
            </p:cNvPr>
            <p:cNvSpPr>
              <a:spLocks/>
            </p:cNvSpPr>
            <p:nvPr/>
          </p:nvSpPr>
          <p:spPr bwMode="auto">
            <a:xfrm>
              <a:off x="8712193" y="5616555"/>
              <a:ext cx="56544" cy="72375"/>
            </a:xfrm>
            <a:custGeom>
              <a:avLst/>
              <a:gdLst>
                <a:gd name="T0" fmla="*/ 15 w 15"/>
                <a:gd name="T1" fmla="*/ 3 h 19"/>
                <a:gd name="T2" fmla="*/ 9 w 15"/>
                <a:gd name="T3" fmla="*/ 15 h 19"/>
                <a:gd name="T4" fmla="*/ 0 w 15"/>
                <a:gd name="T5" fmla="*/ 19 h 19"/>
                <a:gd name="T6" fmla="*/ 15 w 15"/>
                <a:gd name="T7" fmla="*/ 3 h 19"/>
              </a:gdLst>
              <a:ahLst/>
              <a:cxnLst>
                <a:cxn ang="0">
                  <a:pos x="T0" y="T1"/>
                </a:cxn>
                <a:cxn ang="0">
                  <a:pos x="T2" y="T3"/>
                </a:cxn>
                <a:cxn ang="0">
                  <a:pos x="T4" y="T5"/>
                </a:cxn>
                <a:cxn ang="0">
                  <a:pos x="T6" y="T7"/>
                </a:cxn>
              </a:cxnLst>
              <a:rect l="0" t="0" r="r" b="b"/>
              <a:pathLst>
                <a:path w="15" h="19">
                  <a:moveTo>
                    <a:pt x="15" y="3"/>
                  </a:moveTo>
                  <a:cubicBezTo>
                    <a:pt x="12" y="7"/>
                    <a:pt x="12" y="13"/>
                    <a:pt x="9" y="15"/>
                  </a:cubicBezTo>
                  <a:cubicBezTo>
                    <a:pt x="8" y="15"/>
                    <a:pt x="1" y="19"/>
                    <a:pt x="0" y="19"/>
                  </a:cubicBezTo>
                  <a:cubicBezTo>
                    <a:pt x="4" y="9"/>
                    <a:pt x="8" y="0"/>
                    <a:pt x="15" y="3"/>
                  </a:cubicBezTo>
                  <a:close/>
                </a:path>
              </a:pathLst>
            </a:custGeom>
            <a:solidFill>
              <a:srgbClr val="1111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0" name="Freeform 23">
              <a:extLst>
                <a:ext uri="{FF2B5EF4-FFF2-40B4-BE49-F238E27FC236}">
                  <a16:creationId xmlns:a16="http://schemas.microsoft.com/office/drawing/2014/main" id="{B64B3934-54CA-4E3B-9EC9-7421168259AA}"/>
                </a:ext>
              </a:extLst>
            </p:cNvPr>
            <p:cNvSpPr>
              <a:spLocks/>
            </p:cNvSpPr>
            <p:nvPr/>
          </p:nvSpPr>
          <p:spPr bwMode="auto">
            <a:xfrm>
              <a:off x="8635294" y="4675675"/>
              <a:ext cx="300811" cy="536031"/>
            </a:xfrm>
            <a:custGeom>
              <a:avLst/>
              <a:gdLst>
                <a:gd name="T0" fmla="*/ 59 w 78"/>
                <a:gd name="T1" fmla="*/ 0 h 138"/>
                <a:gd name="T2" fmla="*/ 62 w 78"/>
                <a:gd name="T3" fmla="*/ 7 h 138"/>
                <a:gd name="T4" fmla="*/ 68 w 78"/>
                <a:gd name="T5" fmla="*/ 63 h 138"/>
                <a:gd name="T6" fmla="*/ 66 w 78"/>
                <a:gd name="T7" fmla="*/ 77 h 138"/>
                <a:gd name="T8" fmla="*/ 64 w 78"/>
                <a:gd name="T9" fmla="*/ 119 h 138"/>
                <a:gd name="T10" fmla="*/ 30 w 78"/>
                <a:gd name="T11" fmla="*/ 137 h 138"/>
                <a:gd name="T12" fmla="*/ 10 w 78"/>
                <a:gd name="T13" fmla="*/ 127 h 138"/>
                <a:gd name="T14" fmla="*/ 3 w 78"/>
                <a:gd name="T15" fmla="*/ 95 h 138"/>
                <a:gd name="T16" fmla="*/ 1 w 78"/>
                <a:gd name="T17" fmla="*/ 50 h 138"/>
                <a:gd name="T18" fmla="*/ 4 w 78"/>
                <a:gd name="T19" fmla="*/ 26 h 138"/>
                <a:gd name="T20" fmla="*/ 12 w 78"/>
                <a:gd name="T21" fmla="*/ 6 h 138"/>
                <a:gd name="T22" fmla="*/ 59 w 78"/>
                <a:gd name="T2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38">
                  <a:moveTo>
                    <a:pt x="59" y="0"/>
                  </a:moveTo>
                  <a:cubicBezTo>
                    <a:pt x="60" y="2"/>
                    <a:pt x="61" y="5"/>
                    <a:pt x="62" y="7"/>
                  </a:cubicBezTo>
                  <a:cubicBezTo>
                    <a:pt x="71" y="23"/>
                    <a:pt x="78" y="43"/>
                    <a:pt x="68" y="63"/>
                  </a:cubicBezTo>
                  <a:cubicBezTo>
                    <a:pt x="67" y="67"/>
                    <a:pt x="66" y="72"/>
                    <a:pt x="66" y="77"/>
                  </a:cubicBezTo>
                  <a:cubicBezTo>
                    <a:pt x="64" y="92"/>
                    <a:pt x="65" y="105"/>
                    <a:pt x="64" y="119"/>
                  </a:cubicBezTo>
                  <a:cubicBezTo>
                    <a:pt x="56" y="126"/>
                    <a:pt x="42" y="136"/>
                    <a:pt x="30" y="137"/>
                  </a:cubicBezTo>
                  <a:cubicBezTo>
                    <a:pt x="21" y="138"/>
                    <a:pt x="12" y="132"/>
                    <a:pt x="10" y="127"/>
                  </a:cubicBezTo>
                  <a:cubicBezTo>
                    <a:pt x="7" y="118"/>
                    <a:pt x="4" y="105"/>
                    <a:pt x="3" y="95"/>
                  </a:cubicBezTo>
                  <a:cubicBezTo>
                    <a:pt x="0" y="80"/>
                    <a:pt x="0" y="65"/>
                    <a:pt x="1" y="50"/>
                  </a:cubicBezTo>
                  <a:cubicBezTo>
                    <a:pt x="1" y="41"/>
                    <a:pt x="1" y="35"/>
                    <a:pt x="4" y="26"/>
                  </a:cubicBezTo>
                  <a:cubicBezTo>
                    <a:pt x="6" y="18"/>
                    <a:pt x="10" y="14"/>
                    <a:pt x="12" y="6"/>
                  </a:cubicBezTo>
                  <a:cubicBezTo>
                    <a:pt x="26" y="21"/>
                    <a:pt x="42" y="10"/>
                    <a:pt x="59" y="0"/>
                  </a:cubicBezTo>
                  <a:close/>
                </a:path>
              </a:pathLst>
            </a:custGeom>
            <a:solidFill>
              <a:srgbClr val="421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1" name="Freeform 24">
              <a:extLst>
                <a:ext uri="{FF2B5EF4-FFF2-40B4-BE49-F238E27FC236}">
                  <a16:creationId xmlns:a16="http://schemas.microsoft.com/office/drawing/2014/main" id="{233EE01C-4562-4142-81A7-1AC7898C90DE}"/>
                </a:ext>
              </a:extLst>
            </p:cNvPr>
            <p:cNvSpPr>
              <a:spLocks/>
            </p:cNvSpPr>
            <p:nvPr/>
          </p:nvSpPr>
          <p:spPr bwMode="auto">
            <a:xfrm>
              <a:off x="8635294" y="4700554"/>
              <a:ext cx="104040" cy="506628"/>
            </a:xfrm>
            <a:custGeom>
              <a:avLst/>
              <a:gdLst>
                <a:gd name="T0" fmla="*/ 27 w 27"/>
                <a:gd name="T1" fmla="*/ 131 h 131"/>
                <a:gd name="T2" fmla="*/ 10 w 27"/>
                <a:gd name="T3" fmla="*/ 121 h 131"/>
                <a:gd name="T4" fmla="*/ 3 w 27"/>
                <a:gd name="T5" fmla="*/ 89 h 131"/>
                <a:gd name="T6" fmla="*/ 1 w 27"/>
                <a:gd name="T7" fmla="*/ 44 h 131"/>
                <a:gd name="T8" fmla="*/ 4 w 27"/>
                <a:gd name="T9" fmla="*/ 20 h 131"/>
                <a:gd name="T10" fmla="*/ 12 w 27"/>
                <a:gd name="T11" fmla="*/ 0 h 131"/>
                <a:gd name="T12" fmla="*/ 25 w 27"/>
                <a:gd name="T13" fmla="*/ 7 h 131"/>
                <a:gd name="T14" fmla="*/ 21 w 27"/>
                <a:gd name="T15" fmla="*/ 51 h 131"/>
                <a:gd name="T16" fmla="*/ 27 w 27"/>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1">
                  <a:moveTo>
                    <a:pt x="27" y="131"/>
                  </a:moveTo>
                  <a:cubicBezTo>
                    <a:pt x="20" y="130"/>
                    <a:pt x="12" y="125"/>
                    <a:pt x="10" y="121"/>
                  </a:cubicBezTo>
                  <a:cubicBezTo>
                    <a:pt x="7" y="112"/>
                    <a:pt x="4" y="99"/>
                    <a:pt x="3" y="89"/>
                  </a:cubicBezTo>
                  <a:cubicBezTo>
                    <a:pt x="0" y="74"/>
                    <a:pt x="0" y="59"/>
                    <a:pt x="1" y="44"/>
                  </a:cubicBezTo>
                  <a:cubicBezTo>
                    <a:pt x="1" y="35"/>
                    <a:pt x="1" y="29"/>
                    <a:pt x="4" y="20"/>
                  </a:cubicBezTo>
                  <a:cubicBezTo>
                    <a:pt x="6" y="12"/>
                    <a:pt x="10" y="8"/>
                    <a:pt x="12" y="0"/>
                  </a:cubicBezTo>
                  <a:cubicBezTo>
                    <a:pt x="16" y="5"/>
                    <a:pt x="21" y="7"/>
                    <a:pt x="25" y="7"/>
                  </a:cubicBezTo>
                  <a:cubicBezTo>
                    <a:pt x="24" y="11"/>
                    <a:pt x="21" y="29"/>
                    <a:pt x="21" y="51"/>
                  </a:cubicBezTo>
                  <a:cubicBezTo>
                    <a:pt x="22" y="85"/>
                    <a:pt x="27" y="131"/>
                    <a:pt x="27" y="131"/>
                  </a:cubicBezTo>
                  <a:close/>
                </a:path>
              </a:pathLst>
            </a:custGeom>
            <a:solidFill>
              <a:srgbClr val="3616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2" name="Freeform 25">
              <a:extLst>
                <a:ext uri="{FF2B5EF4-FFF2-40B4-BE49-F238E27FC236}">
                  <a16:creationId xmlns:a16="http://schemas.microsoft.com/office/drawing/2014/main" id="{A4055081-3E1A-4A3C-949F-C9DC97963851}"/>
                </a:ext>
              </a:extLst>
            </p:cNvPr>
            <p:cNvSpPr>
              <a:spLocks/>
            </p:cNvSpPr>
            <p:nvPr/>
          </p:nvSpPr>
          <p:spPr bwMode="auto">
            <a:xfrm>
              <a:off x="8637557" y="4343201"/>
              <a:ext cx="303072" cy="429729"/>
            </a:xfrm>
            <a:custGeom>
              <a:avLst/>
              <a:gdLst>
                <a:gd name="T0" fmla="*/ 61 w 78"/>
                <a:gd name="T1" fmla="*/ 2 h 111"/>
                <a:gd name="T2" fmla="*/ 71 w 78"/>
                <a:gd name="T3" fmla="*/ 41 h 111"/>
                <a:gd name="T4" fmla="*/ 59 w 78"/>
                <a:gd name="T5" fmla="*/ 87 h 111"/>
                <a:gd name="T6" fmla="*/ 11 w 78"/>
                <a:gd name="T7" fmla="*/ 93 h 111"/>
                <a:gd name="T8" fmla="*/ 13 w 78"/>
                <a:gd name="T9" fmla="*/ 79 h 111"/>
                <a:gd name="T10" fmla="*/ 9 w 78"/>
                <a:gd name="T11" fmla="*/ 58 h 111"/>
                <a:gd name="T12" fmla="*/ 2 w 78"/>
                <a:gd name="T13" fmla="*/ 35 h 111"/>
                <a:gd name="T14" fmla="*/ 61 w 78"/>
                <a:gd name="T15" fmla="*/ 2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1">
                  <a:moveTo>
                    <a:pt x="61" y="2"/>
                  </a:moveTo>
                  <a:cubicBezTo>
                    <a:pt x="78" y="0"/>
                    <a:pt x="78" y="29"/>
                    <a:pt x="71" y="41"/>
                  </a:cubicBezTo>
                  <a:cubicBezTo>
                    <a:pt x="62" y="56"/>
                    <a:pt x="57" y="69"/>
                    <a:pt x="59" y="87"/>
                  </a:cubicBezTo>
                  <a:cubicBezTo>
                    <a:pt x="48" y="99"/>
                    <a:pt x="23" y="111"/>
                    <a:pt x="11" y="93"/>
                  </a:cubicBezTo>
                  <a:cubicBezTo>
                    <a:pt x="12" y="91"/>
                    <a:pt x="13" y="84"/>
                    <a:pt x="13" y="79"/>
                  </a:cubicBezTo>
                  <a:cubicBezTo>
                    <a:pt x="13" y="72"/>
                    <a:pt x="10" y="65"/>
                    <a:pt x="9" y="58"/>
                  </a:cubicBezTo>
                  <a:cubicBezTo>
                    <a:pt x="2" y="48"/>
                    <a:pt x="0" y="39"/>
                    <a:pt x="2" y="35"/>
                  </a:cubicBezTo>
                  <a:cubicBezTo>
                    <a:pt x="8" y="21"/>
                    <a:pt x="46" y="4"/>
                    <a:pt x="61" y="2"/>
                  </a:cubicBezTo>
                  <a:close/>
                </a:path>
              </a:pathLst>
            </a:custGeom>
            <a:solidFill>
              <a:srgbClr val="7A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3" name="Freeform 26">
              <a:extLst>
                <a:ext uri="{FF2B5EF4-FFF2-40B4-BE49-F238E27FC236}">
                  <a16:creationId xmlns:a16="http://schemas.microsoft.com/office/drawing/2014/main" id="{093C2E41-F569-4E06-A432-DDE5E9518892}"/>
                </a:ext>
              </a:extLst>
            </p:cNvPr>
            <p:cNvSpPr>
              <a:spLocks/>
            </p:cNvSpPr>
            <p:nvPr/>
          </p:nvSpPr>
          <p:spPr bwMode="auto">
            <a:xfrm>
              <a:off x="8637557" y="4349985"/>
              <a:ext cx="271408" cy="389018"/>
            </a:xfrm>
            <a:custGeom>
              <a:avLst/>
              <a:gdLst>
                <a:gd name="T0" fmla="*/ 61 w 70"/>
                <a:gd name="T1" fmla="*/ 0 h 100"/>
                <a:gd name="T2" fmla="*/ 70 w 70"/>
                <a:gd name="T3" fmla="*/ 3 h 100"/>
                <a:gd name="T4" fmla="*/ 69 w 70"/>
                <a:gd name="T5" fmla="*/ 3 h 100"/>
                <a:gd name="T6" fmla="*/ 18 w 70"/>
                <a:gd name="T7" fmla="*/ 24 h 100"/>
                <a:gd name="T8" fmla="*/ 30 w 70"/>
                <a:gd name="T9" fmla="*/ 47 h 100"/>
                <a:gd name="T10" fmla="*/ 24 w 70"/>
                <a:gd name="T11" fmla="*/ 100 h 100"/>
                <a:gd name="T12" fmla="*/ 11 w 70"/>
                <a:gd name="T13" fmla="*/ 91 h 100"/>
                <a:gd name="T14" fmla="*/ 13 w 70"/>
                <a:gd name="T15" fmla="*/ 77 h 100"/>
                <a:gd name="T16" fmla="*/ 9 w 70"/>
                <a:gd name="T17" fmla="*/ 56 h 100"/>
                <a:gd name="T18" fmla="*/ 2 w 70"/>
                <a:gd name="T19" fmla="*/ 33 h 100"/>
                <a:gd name="T20" fmla="*/ 61 w 70"/>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0">
                  <a:moveTo>
                    <a:pt x="61" y="0"/>
                  </a:moveTo>
                  <a:cubicBezTo>
                    <a:pt x="65" y="0"/>
                    <a:pt x="68" y="1"/>
                    <a:pt x="70" y="3"/>
                  </a:cubicBezTo>
                  <a:cubicBezTo>
                    <a:pt x="70" y="3"/>
                    <a:pt x="70" y="3"/>
                    <a:pt x="69" y="3"/>
                  </a:cubicBezTo>
                  <a:cubicBezTo>
                    <a:pt x="54" y="4"/>
                    <a:pt x="30" y="16"/>
                    <a:pt x="18" y="24"/>
                  </a:cubicBezTo>
                  <a:cubicBezTo>
                    <a:pt x="25" y="32"/>
                    <a:pt x="29" y="42"/>
                    <a:pt x="30" y="47"/>
                  </a:cubicBezTo>
                  <a:cubicBezTo>
                    <a:pt x="31" y="61"/>
                    <a:pt x="21" y="79"/>
                    <a:pt x="24" y="100"/>
                  </a:cubicBezTo>
                  <a:cubicBezTo>
                    <a:pt x="19" y="99"/>
                    <a:pt x="15" y="96"/>
                    <a:pt x="11" y="91"/>
                  </a:cubicBezTo>
                  <a:cubicBezTo>
                    <a:pt x="12" y="89"/>
                    <a:pt x="13" y="82"/>
                    <a:pt x="13" y="77"/>
                  </a:cubicBezTo>
                  <a:cubicBezTo>
                    <a:pt x="13" y="70"/>
                    <a:pt x="10" y="63"/>
                    <a:pt x="9" y="56"/>
                  </a:cubicBezTo>
                  <a:cubicBezTo>
                    <a:pt x="2" y="46"/>
                    <a:pt x="0" y="37"/>
                    <a:pt x="2" y="33"/>
                  </a:cubicBezTo>
                  <a:cubicBezTo>
                    <a:pt x="8" y="19"/>
                    <a:pt x="46" y="2"/>
                    <a:pt x="61" y="0"/>
                  </a:cubicBezTo>
                  <a:close/>
                </a:path>
              </a:pathLst>
            </a:custGeom>
            <a:solidFill>
              <a:srgbClr val="6E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4" name="Freeform 27">
              <a:extLst>
                <a:ext uri="{FF2B5EF4-FFF2-40B4-BE49-F238E27FC236}">
                  <a16:creationId xmlns:a16="http://schemas.microsoft.com/office/drawing/2014/main" id="{C95892E0-7004-40C8-8792-B08910A34987}"/>
                </a:ext>
              </a:extLst>
            </p:cNvPr>
            <p:cNvSpPr>
              <a:spLocks/>
            </p:cNvSpPr>
            <p:nvPr/>
          </p:nvSpPr>
          <p:spPr bwMode="auto">
            <a:xfrm>
              <a:off x="8739334" y="4279872"/>
              <a:ext cx="119873" cy="167368"/>
            </a:xfrm>
            <a:custGeom>
              <a:avLst/>
              <a:gdLst>
                <a:gd name="T0" fmla="*/ 30 w 31"/>
                <a:gd name="T1" fmla="*/ 29 h 43"/>
                <a:gd name="T2" fmla="*/ 5 w 31"/>
                <a:gd name="T3" fmla="*/ 36 h 43"/>
                <a:gd name="T4" fmla="*/ 0 w 31"/>
                <a:gd name="T5" fmla="*/ 9 h 43"/>
                <a:gd name="T6" fmla="*/ 21 w 31"/>
                <a:gd name="T7" fmla="*/ 3 h 43"/>
                <a:gd name="T8" fmla="*/ 27 w 31"/>
                <a:gd name="T9" fmla="*/ 0 h 43"/>
                <a:gd name="T10" fmla="*/ 30 w 31"/>
                <a:gd name="T11" fmla="*/ 29 h 43"/>
              </a:gdLst>
              <a:ahLst/>
              <a:cxnLst>
                <a:cxn ang="0">
                  <a:pos x="T0" y="T1"/>
                </a:cxn>
                <a:cxn ang="0">
                  <a:pos x="T2" y="T3"/>
                </a:cxn>
                <a:cxn ang="0">
                  <a:pos x="T4" y="T5"/>
                </a:cxn>
                <a:cxn ang="0">
                  <a:pos x="T6" y="T7"/>
                </a:cxn>
                <a:cxn ang="0">
                  <a:pos x="T8" y="T9"/>
                </a:cxn>
                <a:cxn ang="0">
                  <a:pos x="T10" y="T11"/>
                </a:cxn>
              </a:cxnLst>
              <a:rect l="0" t="0" r="r" b="b"/>
              <a:pathLst>
                <a:path w="31" h="43">
                  <a:moveTo>
                    <a:pt x="30" y="29"/>
                  </a:moveTo>
                  <a:cubicBezTo>
                    <a:pt x="31" y="37"/>
                    <a:pt x="12" y="43"/>
                    <a:pt x="5" y="36"/>
                  </a:cubicBezTo>
                  <a:cubicBezTo>
                    <a:pt x="4" y="26"/>
                    <a:pt x="3" y="18"/>
                    <a:pt x="0" y="9"/>
                  </a:cubicBezTo>
                  <a:cubicBezTo>
                    <a:pt x="21" y="3"/>
                    <a:pt x="21" y="3"/>
                    <a:pt x="21" y="3"/>
                  </a:cubicBezTo>
                  <a:cubicBezTo>
                    <a:pt x="27" y="0"/>
                    <a:pt x="27" y="0"/>
                    <a:pt x="27" y="0"/>
                  </a:cubicBezTo>
                  <a:cubicBezTo>
                    <a:pt x="24" y="12"/>
                    <a:pt x="26" y="18"/>
                    <a:pt x="30" y="29"/>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5" name="Freeform 28">
              <a:extLst>
                <a:ext uri="{FF2B5EF4-FFF2-40B4-BE49-F238E27FC236}">
                  <a16:creationId xmlns:a16="http://schemas.microsoft.com/office/drawing/2014/main" id="{D013C35E-B8DA-4F97-AC2D-8E3580A98D21}"/>
                </a:ext>
              </a:extLst>
            </p:cNvPr>
            <p:cNvSpPr>
              <a:spLocks/>
            </p:cNvSpPr>
            <p:nvPr/>
          </p:nvSpPr>
          <p:spPr bwMode="auto">
            <a:xfrm>
              <a:off x="8696362" y="4234638"/>
              <a:ext cx="189986" cy="180939"/>
            </a:xfrm>
            <a:custGeom>
              <a:avLst/>
              <a:gdLst>
                <a:gd name="T0" fmla="*/ 0 w 49"/>
                <a:gd name="T1" fmla="*/ 26 h 47"/>
                <a:gd name="T2" fmla="*/ 12 w 49"/>
                <a:gd name="T3" fmla="*/ 26 h 47"/>
                <a:gd name="T4" fmla="*/ 16 w 49"/>
                <a:gd name="T5" fmla="*/ 47 h 47"/>
                <a:gd name="T6" fmla="*/ 37 w 49"/>
                <a:gd name="T7" fmla="*/ 27 h 47"/>
                <a:gd name="T8" fmla="*/ 38 w 49"/>
                <a:gd name="T9" fmla="*/ 22 h 47"/>
                <a:gd name="T10" fmla="*/ 49 w 49"/>
                <a:gd name="T11" fmla="*/ 8 h 47"/>
                <a:gd name="T12" fmla="*/ 0 w 49"/>
                <a:gd name="T13" fmla="*/ 26 h 47"/>
              </a:gdLst>
              <a:ahLst/>
              <a:cxnLst>
                <a:cxn ang="0">
                  <a:pos x="T0" y="T1"/>
                </a:cxn>
                <a:cxn ang="0">
                  <a:pos x="T2" y="T3"/>
                </a:cxn>
                <a:cxn ang="0">
                  <a:pos x="T4" y="T5"/>
                </a:cxn>
                <a:cxn ang="0">
                  <a:pos x="T6" y="T7"/>
                </a:cxn>
                <a:cxn ang="0">
                  <a:pos x="T8" y="T9"/>
                </a:cxn>
                <a:cxn ang="0">
                  <a:pos x="T10" y="T11"/>
                </a:cxn>
                <a:cxn ang="0">
                  <a:pos x="T12" y="T13"/>
                </a:cxn>
              </a:cxnLst>
              <a:rect l="0" t="0" r="r" b="b"/>
              <a:pathLst>
                <a:path w="49" h="47">
                  <a:moveTo>
                    <a:pt x="0" y="26"/>
                  </a:moveTo>
                  <a:cubicBezTo>
                    <a:pt x="1" y="27"/>
                    <a:pt x="9" y="27"/>
                    <a:pt x="12" y="26"/>
                  </a:cubicBezTo>
                  <a:cubicBezTo>
                    <a:pt x="13" y="32"/>
                    <a:pt x="14" y="39"/>
                    <a:pt x="16" y="47"/>
                  </a:cubicBezTo>
                  <a:cubicBezTo>
                    <a:pt x="18" y="38"/>
                    <a:pt x="19" y="32"/>
                    <a:pt x="37" y="27"/>
                  </a:cubicBezTo>
                  <a:cubicBezTo>
                    <a:pt x="37" y="25"/>
                    <a:pt x="38" y="23"/>
                    <a:pt x="38" y="22"/>
                  </a:cubicBezTo>
                  <a:cubicBezTo>
                    <a:pt x="41" y="18"/>
                    <a:pt x="47" y="14"/>
                    <a:pt x="49" y="8"/>
                  </a:cubicBezTo>
                  <a:cubicBezTo>
                    <a:pt x="46" y="0"/>
                    <a:pt x="22" y="11"/>
                    <a:pt x="0" y="26"/>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6" name="Freeform 29">
              <a:extLst>
                <a:ext uri="{FF2B5EF4-FFF2-40B4-BE49-F238E27FC236}">
                  <a16:creationId xmlns:a16="http://schemas.microsoft.com/office/drawing/2014/main" id="{285522E9-7418-4E17-98A5-E6AB99FC613E}"/>
                </a:ext>
              </a:extLst>
            </p:cNvPr>
            <p:cNvSpPr>
              <a:spLocks/>
            </p:cNvSpPr>
            <p:nvPr/>
          </p:nvSpPr>
          <p:spPr bwMode="auto">
            <a:xfrm>
              <a:off x="8689576" y="4101195"/>
              <a:ext cx="212603" cy="242006"/>
            </a:xfrm>
            <a:custGeom>
              <a:avLst/>
              <a:gdLst>
                <a:gd name="T0" fmla="*/ 3 w 55"/>
                <a:gd name="T1" fmla="*/ 60 h 62"/>
                <a:gd name="T2" fmla="*/ 17 w 55"/>
                <a:gd name="T3" fmla="*/ 56 h 62"/>
                <a:gd name="T4" fmla="*/ 40 w 55"/>
                <a:gd name="T5" fmla="*/ 56 h 62"/>
                <a:gd name="T6" fmla="*/ 51 w 55"/>
                <a:gd name="T7" fmla="*/ 42 h 62"/>
                <a:gd name="T8" fmla="*/ 46 w 55"/>
                <a:gd name="T9" fmla="*/ 14 h 62"/>
                <a:gd name="T10" fmla="*/ 3 w 55"/>
                <a:gd name="T11" fmla="*/ 23 h 62"/>
                <a:gd name="T12" fmla="*/ 3 w 55"/>
                <a:gd name="T13" fmla="*/ 35 h 62"/>
                <a:gd name="T14" fmla="*/ 1 w 55"/>
                <a:gd name="T15" fmla="*/ 40 h 62"/>
                <a:gd name="T16" fmla="*/ 1 w 55"/>
                <a:gd name="T17" fmla="*/ 50 h 62"/>
                <a:gd name="T18" fmla="*/ 3 w 55"/>
                <a:gd name="T19" fmla="*/ 6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62">
                  <a:moveTo>
                    <a:pt x="3" y="60"/>
                  </a:moveTo>
                  <a:cubicBezTo>
                    <a:pt x="4" y="62"/>
                    <a:pt x="16" y="56"/>
                    <a:pt x="17" y="56"/>
                  </a:cubicBezTo>
                  <a:cubicBezTo>
                    <a:pt x="27" y="57"/>
                    <a:pt x="38" y="59"/>
                    <a:pt x="40" y="56"/>
                  </a:cubicBezTo>
                  <a:cubicBezTo>
                    <a:pt x="43" y="52"/>
                    <a:pt x="49" y="48"/>
                    <a:pt x="51" y="42"/>
                  </a:cubicBezTo>
                  <a:cubicBezTo>
                    <a:pt x="55" y="33"/>
                    <a:pt x="54" y="22"/>
                    <a:pt x="46" y="14"/>
                  </a:cubicBezTo>
                  <a:cubicBezTo>
                    <a:pt x="31" y="0"/>
                    <a:pt x="7" y="9"/>
                    <a:pt x="3" y="23"/>
                  </a:cubicBezTo>
                  <a:cubicBezTo>
                    <a:pt x="1" y="29"/>
                    <a:pt x="3" y="31"/>
                    <a:pt x="3" y="35"/>
                  </a:cubicBezTo>
                  <a:cubicBezTo>
                    <a:pt x="3" y="36"/>
                    <a:pt x="1" y="39"/>
                    <a:pt x="1" y="40"/>
                  </a:cubicBezTo>
                  <a:cubicBezTo>
                    <a:pt x="0" y="41"/>
                    <a:pt x="1" y="45"/>
                    <a:pt x="1" y="50"/>
                  </a:cubicBezTo>
                  <a:cubicBezTo>
                    <a:pt x="1" y="55"/>
                    <a:pt x="1" y="59"/>
                    <a:pt x="3" y="60"/>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7" name="Freeform 30">
              <a:extLst>
                <a:ext uri="{FF2B5EF4-FFF2-40B4-BE49-F238E27FC236}">
                  <a16:creationId xmlns:a16="http://schemas.microsoft.com/office/drawing/2014/main" id="{A7572E98-C0D3-4A25-A09F-20A59D96172C}"/>
                </a:ext>
              </a:extLst>
            </p:cNvPr>
            <p:cNvSpPr>
              <a:spLocks/>
            </p:cNvSpPr>
            <p:nvPr/>
          </p:nvSpPr>
          <p:spPr bwMode="auto">
            <a:xfrm>
              <a:off x="8689576" y="4164523"/>
              <a:ext cx="33927" cy="174154"/>
            </a:xfrm>
            <a:custGeom>
              <a:avLst/>
              <a:gdLst>
                <a:gd name="T0" fmla="*/ 3 w 9"/>
                <a:gd name="T1" fmla="*/ 44 h 45"/>
                <a:gd name="T2" fmla="*/ 5 w 9"/>
                <a:gd name="T3" fmla="*/ 44 h 45"/>
                <a:gd name="T4" fmla="*/ 9 w 9"/>
                <a:gd name="T5" fmla="*/ 38 h 45"/>
                <a:gd name="T6" fmla="*/ 6 w 9"/>
                <a:gd name="T7" fmla="*/ 24 h 45"/>
                <a:gd name="T8" fmla="*/ 7 w 9"/>
                <a:gd name="T9" fmla="*/ 15 h 45"/>
                <a:gd name="T10" fmla="*/ 8 w 9"/>
                <a:gd name="T11" fmla="*/ 9 h 45"/>
                <a:gd name="T12" fmla="*/ 7 w 9"/>
                <a:gd name="T13" fmla="*/ 0 h 45"/>
                <a:gd name="T14" fmla="*/ 5 w 9"/>
                <a:gd name="T15" fmla="*/ 3 h 45"/>
                <a:gd name="T16" fmla="*/ 3 w 9"/>
                <a:gd name="T17" fmla="*/ 7 h 45"/>
                <a:gd name="T18" fmla="*/ 3 w 9"/>
                <a:gd name="T19" fmla="*/ 19 h 45"/>
                <a:gd name="T20" fmla="*/ 1 w 9"/>
                <a:gd name="T21" fmla="*/ 24 h 45"/>
                <a:gd name="T22" fmla="*/ 1 w 9"/>
                <a:gd name="T23" fmla="*/ 34 h 45"/>
                <a:gd name="T24" fmla="*/ 3 w 9"/>
                <a:gd name="T25"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45">
                  <a:moveTo>
                    <a:pt x="3" y="44"/>
                  </a:moveTo>
                  <a:cubicBezTo>
                    <a:pt x="3" y="45"/>
                    <a:pt x="4" y="45"/>
                    <a:pt x="5" y="44"/>
                  </a:cubicBezTo>
                  <a:cubicBezTo>
                    <a:pt x="7" y="43"/>
                    <a:pt x="9" y="40"/>
                    <a:pt x="9" y="38"/>
                  </a:cubicBezTo>
                  <a:cubicBezTo>
                    <a:pt x="9" y="32"/>
                    <a:pt x="6" y="26"/>
                    <a:pt x="6" y="24"/>
                  </a:cubicBezTo>
                  <a:cubicBezTo>
                    <a:pt x="7" y="18"/>
                    <a:pt x="9" y="21"/>
                    <a:pt x="7" y="15"/>
                  </a:cubicBezTo>
                  <a:cubicBezTo>
                    <a:pt x="6" y="12"/>
                    <a:pt x="7" y="11"/>
                    <a:pt x="8" y="9"/>
                  </a:cubicBezTo>
                  <a:cubicBezTo>
                    <a:pt x="9" y="6"/>
                    <a:pt x="7" y="0"/>
                    <a:pt x="7" y="0"/>
                  </a:cubicBezTo>
                  <a:cubicBezTo>
                    <a:pt x="6" y="1"/>
                    <a:pt x="6" y="1"/>
                    <a:pt x="5" y="3"/>
                  </a:cubicBezTo>
                  <a:cubicBezTo>
                    <a:pt x="4" y="4"/>
                    <a:pt x="3" y="6"/>
                    <a:pt x="3" y="7"/>
                  </a:cubicBezTo>
                  <a:cubicBezTo>
                    <a:pt x="1" y="13"/>
                    <a:pt x="3" y="15"/>
                    <a:pt x="3" y="19"/>
                  </a:cubicBezTo>
                  <a:cubicBezTo>
                    <a:pt x="3" y="20"/>
                    <a:pt x="1" y="23"/>
                    <a:pt x="1" y="24"/>
                  </a:cubicBezTo>
                  <a:cubicBezTo>
                    <a:pt x="0" y="25"/>
                    <a:pt x="1" y="29"/>
                    <a:pt x="1" y="34"/>
                  </a:cubicBezTo>
                  <a:cubicBezTo>
                    <a:pt x="1" y="39"/>
                    <a:pt x="1" y="43"/>
                    <a:pt x="3" y="44"/>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8" name="Freeform 31">
              <a:extLst>
                <a:ext uri="{FF2B5EF4-FFF2-40B4-BE49-F238E27FC236}">
                  <a16:creationId xmlns:a16="http://schemas.microsoft.com/office/drawing/2014/main" id="{372C8E24-3B3B-4515-AA9B-3325669B1B6D}"/>
                </a:ext>
              </a:extLst>
            </p:cNvPr>
            <p:cNvSpPr>
              <a:spLocks/>
            </p:cNvSpPr>
            <p:nvPr/>
          </p:nvSpPr>
          <p:spPr bwMode="auto">
            <a:xfrm>
              <a:off x="8723502" y="4126074"/>
              <a:ext cx="178678" cy="212603"/>
            </a:xfrm>
            <a:custGeom>
              <a:avLst/>
              <a:gdLst>
                <a:gd name="T0" fmla="*/ 42 w 46"/>
                <a:gd name="T1" fmla="*/ 36 h 55"/>
                <a:gd name="T2" fmla="*/ 37 w 46"/>
                <a:gd name="T3" fmla="*/ 8 h 55"/>
                <a:gd name="T4" fmla="*/ 19 w 46"/>
                <a:gd name="T5" fmla="*/ 0 h 55"/>
                <a:gd name="T6" fmla="*/ 1 w 46"/>
                <a:gd name="T7" fmla="*/ 6 h 55"/>
                <a:gd name="T8" fmla="*/ 2 w 46"/>
                <a:gd name="T9" fmla="*/ 13 h 55"/>
                <a:gd name="T10" fmla="*/ 1 w 46"/>
                <a:gd name="T11" fmla="*/ 23 h 55"/>
                <a:gd name="T12" fmla="*/ 5 w 46"/>
                <a:gd name="T13" fmla="*/ 41 h 55"/>
                <a:gd name="T14" fmla="*/ 11 w 46"/>
                <a:gd name="T15" fmla="*/ 49 h 55"/>
                <a:gd name="T16" fmla="*/ 29 w 46"/>
                <a:gd name="T17" fmla="*/ 53 h 55"/>
                <a:gd name="T18" fmla="*/ 42 w 46"/>
                <a:gd name="T19"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55">
                  <a:moveTo>
                    <a:pt x="42" y="36"/>
                  </a:moveTo>
                  <a:cubicBezTo>
                    <a:pt x="46" y="27"/>
                    <a:pt x="45" y="16"/>
                    <a:pt x="37" y="8"/>
                  </a:cubicBezTo>
                  <a:cubicBezTo>
                    <a:pt x="32" y="3"/>
                    <a:pt x="26" y="1"/>
                    <a:pt x="19" y="0"/>
                  </a:cubicBezTo>
                  <a:cubicBezTo>
                    <a:pt x="14" y="0"/>
                    <a:pt x="4" y="2"/>
                    <a:pt x="1" y="6"/>
                  </a:cubicBezTo>
                  <a:cubicBezTo>
                    <a:pt x="0" y="6"/>
                    <a:pt x="4" y="10"/>
                    <a:pt x="2" y="13"/>
                  </a:cubicBezTo>
                  <a:cubicBezTo>
                    <a:pt x="0" y="17"/>
                    <a:pt x="1" y="22"/>
                    <a:pt x="1" y="23"/>
                  </a:cubicBezTo>
                  <a:cubicBezTo>
                    <a:pt x="3" y="32"/>
                    <a:pt x="2" y="36"/>
                    <a:pt x="5" y="41"/>
                  </a:cubicBezTo>
                  <a:cubicBezTo>
                    <a:pt x="7" y="45"/>
                    <a:pt x="9" y="48"/>
                    <a:pt x="11" y="49"/>
                  </a:cubicBezTo>
                  <a:cubicBezTo>
                    <a:pt x="14" y="52"/>
                    <a:pt x="26" y="55"/>
                    <a:pt x="29" y="53"/>
                  </a:cubicBezTo>
                  <a:cubicBezTo>
                    <a:pt x="33" y="51"/>
                    <a:pt x="41" y="39"/>
                    <a:pt x="42" y="36"/>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9" name="Freeform 32">
              <a:extLst>
                <a:ext uri="{FF2B5EF4-FFF2-40B4-BE49-F238E27FC236}">
                  <a16:creationId xmlns:a16="http://schemas.microsoft.com/office/drawing/2014/main" id="{6CE71746-57CD-4C27-99A1-D01AC8FA5C28}"/>
                </a:ext>
              </a:extLst>
            </p:cNvPr>
            <p:cNvSpPr>
              <a:spLocks/>
            </p:cNvSpPr>
            <p:nvPr/>
          </p:nvSpPr>
          <p:spPr bwMode="auto">
            <a:xfrm>
              <a:off x="8739334" y="4275349"/>
              <a:ext cx="27141" cy="54282"/>
            </a:xfrm>
            <a:custGeom>
              <a:avLst/>
              <a:gdLst>
                <a:gd name="T0" fmla="*/ 1 w 7"/>
                <a:gd name="T1" fmla="*/ 3 h 14"/>
                <a:gd name="T2" fmla="*/ 3 w 7"/>
                <a:gd name="T3" fmla="*/ 0 h 14"/>
                <a:gd name="T4" fmla="*/ 6 w 7"/>
                <a:gd name="T5" fmla="*/ 5 h 14"/>
                <a:gd name="T6" fmla="*/ 1 w 7"/>
                <a:gd name="T7" fmla="*/ 12 h 14"/>
                <a:gd name="T8" fmla="*/ 1 w 7"/>
                <a:gd name="T9" fmla="*/ 3 h 14"/>
              </a:gdLst>
              <a:ahLst/>
              <a:cxnLst>
                <a:cxn ang="0">
                  <a:pos x="T0" y="T1"/>
                </a:cxn>
                <a:cxn ang="0">
                  <a:pos x="T2" y="T3"/>
                </a:cxn>
                <a:cxn ang="0">
                  <a:pos x="T4" y="T5"/>
                </a:cxn>
                <a:cxn ang="0">
                  <a:pos x="T6" y="T7"/>
                </a:cxn>
                <a:cxn ang="0">
                  <a:pos x="T8" y="T9"/>
                </a:cxn>
              </a:cxnLst>
              <a:rect l="0" t="0" r="r" b="b"/>
              <a:pathLst>
                <a:path w="7" h="14">
                  <a:moveTo>
                    <a:pt x="1" y="3"/>
                  </a:moveTo>
                  <a:cubicBezTo>
                    <a:pt x="1" y="0"/>
                    <a:pt x="2" y="0"/>
                    <a:pt x="3" y="0"/>
                  </a:cubicBezTo>
                  <a:cubicBezTo>
                    <a:pt x="4" y="0"/>
                    <a:pt x="5" y="2"/>
                    <a:pt x="6" y="5"/>
                  </a:cubicBezTo>
                  <a:cubicBezTo>
                    <a:pt x="7" y="9"/>
                    <a:pt x="5" y="14"/>
                    <a:pt x="1" y="12"/>
                  </a:cubicBezTo>
                  <a:cubicBezTo>
                    <a:pt x="0" y="10"/>
                    <a:pt x="1" y="7"/>
                    <a:pt x="1" y="3"/>
                  </a:cubicBez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0" name="Freeform 33">
              <a:extLst>
                <a:ext uri="{FF2B5EF4-FFF2-40B4-BE49-F238E27FC236}">
                  <a16:creationId xmlns:a16="http://schemas.microsoft.com/office/drawing/2014/main" id="{77B86276-6331-4E2C-8890-F76BCFA5D038}"/>
                </a:ext>
              </a:extLst>
            </p:cNvPr>
            <p:cNvSpPr>
              <a:spLocks/>
            </p:cNvSpPr>
            <p:nvPr/>
          </p:nvSpPr>
          <p:spPr bwMode="auto">
            <a:xfrm>
              <a:off x="8741596" y="4275349"/>
              <a:ext cx="24880" cy="54282"/>
            </a:xfrm>
            <a:custGeom>
              <a:avLst/>
              <a:gdLst>
                <a:gd name="T0" fmla="*/ 0 w 6"/>
                <a:gd name="T1" fmla="*/ 3 h 14"/>
                <a:gd name="T2" fmla="*/ 2 w 6"/>
                <a:gd name="T3" fmla="*/ 0 h 14"/>
                <a:gd name="T4" fmla="*/ 5 w 6"/>
                <a:gd name="T5" fmla="*/ 5 h 14"/>
                <a:gd name="T6" fmla="*/ 0 w 6"/>
                <a:gd name="T7" fmla="*/ 12 h 14"/>
                <a:gd name="T8" fmla="*/ 2 w 6"/>
                <a:gd name="T9" fmla="*/ 5 h 14"/>
                <a:gd name="T10" fmla="*/ 0 w 6"/>
                <a:gd name="T11" fmla="*/ 3 h 14"/>
              </a:gdLst>
              <a:ahLst/>
              <a:cxnLst>
                <a:cxn ang="0">
                  <a:pos x="T0" y="T1"/>
                </a:cxn>
                <a:cxn ang="0">
                  <a:pos x="T2" y="T3"/>
                </a:cxn>
                <a:cxn ang="0">
                  <a:pos x="T4" y="T5"/>
                </a:cxn>
                <a:cxn ang="0">
                  <a:pos x="T6" y="T7"/>
                </a:cxn>
                <a:cxn ang="0">
                  <a:pos x="T8" y="T9"/>
                </a:cxn>
                <a:cxn ang="0">
                  <a:pos x="T10" y="T11"/>
                </a:cxn>
              </a:cxnLst>
              <a:rect l="0" t="0" r="r" b="b"/>
              <a:pathLst>
                <a:path w="6" h="14">
                  <a:moveTo>
                    <a:pt x="0" y="3"/>
                  </a:moveTo>
                  <a:cubicBezTo>
                    <a:pt x="0" y="0"/>
                    <a:pt x="1" y="0"/>
                    <a:pt x="2" y="0"/>
                  </a:cubicBezTo>
                  <a:cubicBezTo>
                    <a:pt x="3" y="0"/>
                    <a:pt x="4" y="2"/>
                    <a:pt x="5" y="5"/>
                  </a:cubicBezTo>
                  <a:cubicBezTo>
                    <a:pt x="6" y="9"/>
                    <a:pt x="4" y="14"/>
                    <a:pt x="0" y="12"/>
                  </a:cubicBezTo>
                  <a:cubicBezTo>
                    <a:pt x="3" y="12"/>
                    <a:pt x="3" y="8"/>
                    <a:pt x="2" y="5"/>
                  </a:cubicBezTo>
                  <a:cubicBezTo>
                    <a:pt x="2" y="4"/>
                    <a:pt x="1" y="2"/>
                    <a:pt x="0" y="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1" name="Freeform 34">
              <a:extLst>
                <a:ext uri="{FF2B5EF4-FFF2-40B4-BE49-F238E27FC236}">
                  <a16:creationId xmlns:a16="http://schemas.microsoft.com/office/drawing/2014/main" id="{6FF4FA59-51F1-4E05-B5B3-6F1B0F5900A8}"/>
                </a:ext>
              </a:extLst>
            </p:cNvPr>
            <p:cNvSpPr>
              <a:spLocks/>
            </p:cNvSpPr>
            <p:nvPr/>
          </p:nvSpPr>
          <p:spPr bwMode="auto">
            <a:xfrm>
              <a:off x="8741596" y="4291180"/>
              <a:ext cx="13570" cy="20356"/>
            </a:xfrm>
            <a:custGeom>
              <a:avLst/>
              <a:gdLst>
                <a:gd name="T0" fmla="*/ 2 w 3"/>
                <a:gd name="T1" fmla="*/ 0 h 5"/>
                <a:gd name="T2" fmla="*/ 1 w 3"/>
                <a:gd name="T3" fmla="*/ 4 h 5"/>
                <a:gd name="T4" fmla="*/ 3 w 3"/>
                <a:gd name="T5" fmla="*/ 4 h 5"/>
                <a:gd name="T6" fmla="*/ 2 w 3"/>
                <a:gd name="T7" fmla="*/ 0 h 5"/>
              </a:gdLst>
              <a:ahLst/>
              <a:cxnLst>
                <a:cxn ang="0">
                  <a:pos x="T0" y="T1"/>
                </a:cxn>
                <a:cxn ang="0">
                  <a:pos x="T2" y="T3"/>
                </a:cxn>
                <a:cxn ang="0">
                  <a:pos x="T4" y="T5"/>
                </a:cxn>
                <a:cxn ang="0">
                  <a:pos x="T6" y="T7"/>
                </a:cxn>
              </a:cxnLst>
              <a:rect l="0" t="0" r="r" b="b"/>
              <a:pathLst>
                <a:path w="3" h="5">
                  <a:moveTo>
                    <a:pt x="2" y="0"/>
                  </a:moveTo>
                  <a:cubicBezTo>
                    <a:pt x="1" y="2"/>
                    <a:pt x="0" y="3"/>
                    <a:pt x="1" y="4"/>
                  </a:cubicBezTo>
                  <a:cubicBezTo>
                    <a:pt x="1" y="4"/>
                    <a:pt x="1" y="5"/>
                    <a:pt x="3" y="4"/>
                  </a:cubicBezTo>
                  <a:cubicBezTo>
                    <a:pt x="3" y="2"/>
                    <a:pt x="2" y="1"/>
                    <a:pt x="2" y="0"/>
                  </a:cubicBezTo>
                  <a:close/>
                </a:path>
              </a:pathLst>
            </a:custGeom>
            <a:solidFill>
              <a:srgbClr val="DB96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2" name="Freeform 35">
              <a:extLst>
                <a:ext uri="{FF2B5EF4-FFF2-40B4-BE49-F238E27FC236}">
                  <a16:creationId xmlns:a16="http://schemas.microsoft.com/office/drawing/2014/main" id="{EB3C1C2D-7FBC-4FE1-8785-006686AA1FC8}"/>
                </a:ext>
              </a:extLst>
            </p:cNvPr>
            <p:cNvSpPr>
              <a:spLocks/>
            </p:cNvSpPr>
            <p:nvPr/>
          </p:nvSpPr>
          <p:spPr bwMode="auto">
            <a:xfrm>
              <a:off x="8664697" y="4126074"/>
              <a:ext cx="189986" cy="212603"/>
            </a:xfrm>
            <a:custGeom>
              <a:avLst/>
              <a:gdLst>
                <a:gd name="T0" fmla="*/ 16 w 49"/>
                <a:gd name="T1" fmla="*/ 5 h 55"/>
                <a:gd name="T2" fmla="*/ 49 w 49"/>
                <a:gd name="T3" fmla="*/ 8 h 55"/>
                <a:gd name="T4" fmla="*/ 33 w 49"/>
                <a:gd name="T5" fmla="*/ 41 h 55"/>
                <a:gd name="T6" fmla="*/ 16 w 49"/>
                <a:gd name="T7" fmla="*/ 5 h 55"/>
              </a:gdLst>
              <a:ahLst/>
              <a:cxnLst>
                <a:cxn ang="0">
                  <a:pos x="T0" y="T1"/>
                </a:cxn>
                <a:cxn ang="0">
                  <a:pos x="T2" y="T3"/>
                </a:cxn>
                <a:cxn ang="0">
                  <a:pos x="T4" y="T5"/>
                </a:cxn>
                <a:cxn ang="0">
                  <a:pos x="T6" y="T7"/>
                </a:cxn>
              </a:cxnLst>
              <a:rect l="0" t="0" r="r" b="b"/>
              <a:pathLst>
                <a:path w="49" h="55">
                  <a:moveTo>
                    <a:pt x="16" y="5"/>
                  </a:moveTo>
                  <a:cubicBezTo>
                    <a:pt x="28" y="0"/>
                    <a:pt x="46" y="2"/>
                    <a:pt x="49" y="8"/>
                  </a:cubicBezTo>
                  <a:cubicBezTo>
                    <a:pt x="41" y="15"/>
                    <a:pt x="43" y="33"/>
                    <a:pt x="33" y="41"/>
                  </a:cubicBezTo>
                  <a:cubicBezTo>
                    <a:pt x="13" y="55"/>
                    <a:pt x="0" y="8"/>
                    <a:pt x="16" y="5"/>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3" name="Freeform 36">
              <a:extLst>
                <a:ext uri="{FF2B5EF4-FFF2-40B4-BE49-F238E27FC236}">
                  <a16:creationId xmlns:a16="http://schemas.microsoft.com/office/drawing/2014/main" id="{8E791CDD-4E64-467A-87B8-D5CEC803B4F5}"/>
                </a:ext>
              </a:extLst>
            </p:cNvPr>
            <p:cNvSpPr>
              <a:spLocks/>
            </p:cNvSpPr>
            <p:nvPr/>
          </p:nvSpPr>
          <p:spPr bwMode="auto">
            <a:xfrm>
              <a:off x="8676005" y="4144168"/>
              <a:ext cx="178678" cy="156060"/>
            </a:xfrm>
            <a:custGeom>
              <a:avLst/>
              <a:gdLst>
                <a:gd name="T0" fmla="*/ 13 w 46"/>
                <a:gd name="T1" fmla="*/ 0 h 40"/>
                <a:gd name="T2" fmla="*/ 18 w 46"/>
                <a:gd name="T3" fmla="*/ 34 h 40"/>
                <a:gd name="T4" fmla="*/ 32 w 46"/>
                <a:gd name="T5" fmla="*/ 29 h 40"/>
                <a:gd name="T6" fmla="*/ 46 w 46"/>
                <a:gd name="T7" fmla="*/ 3 h 40"/>
                <a:gd name="T8" fmla="*/ 33 w 46"/>
                <a:gd name="T9" fmla="*/ 32 h 40"/>
                <a:gd name="T10" fmla="*/ 18 w 46"/>
                <a:gd name="T11" fmla="*/ 37 h 40"/>
                <a:gd name="T12" fmla="*/ 13 w 4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6" h="40">
                  <a:moveTo>
                    <a:pt x="13" y="0"/>
                  </a:moveTo>
                  <a:cubicBezTo>
                    <a:pt x="1" y="6"/>
                    <a:pt x="10" y="30"/>
                    <a:pt x="18" y="34"/>
                  </a:cubicBezTo>
                  <a:cubicBezTo>
                    <a:pt x="24" y="37"/>
                    <a:pt x="29" y="35"/>
                    <a:pt x="32" y="29"/>
                  </a:cubicBezTo>
                  <a:cubicBezTo>
                    <a:pt x="38" y="20"/>
                    <a:pt x="40" y="5"/>
                    <a:pt x="46" y="3"/>
                  </a:cubicBezTo>
                  <a:cubicBezTo>
                    <a:pt x="39" y="9"/>
                    <a:pt x="39" y="23"/>
                    <a:pt x="33" y="32"/>
                  </a:cubicBezTo>
                  <a:cubicBezTo>
                    <a:pt x="30" y="37"/>
                    <a:pt x="25" y="40"/>
                    <a:pt x="18" y="37"/>
                  </a:cubicBezTo>
                  <a:cubicBezTo>
                    <a:pt x="6" y="32"/>
                    <a:pt x="0" y="3"/>
                    <a:pt x="13"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4" name="Freeform 37">
              <a:extLst>
                <a:ext uri="{FF2B5EF4-FFF2-40B4-BE49-F238E27FC236}">
                  <a16:creationId xmlns:a16="http://schemas.microsoft.com/office/drawing/2014/main" id="{68D40587-595D-4B2B-9BC5-504254F2F817}"/>
                </a:ext>
              </a:extLst>
            </p:cNvPr>
            <p:cNvSpPr>
              <a:spLocks/>
            </p:cNvSpPr>
            <p:nvPr/>
          </p:nvSpPr>
          <p:spPr bwMode="auto">
            <a:xfrm>
              <a:off x="8703146" y="4153215"/>
              <a:ext cx="147013" cy="131180"/>
            </a:xfrm>
            <a:custGeom>
              <a:avLst/>
              <a:gdLst>
                <a:gd name="T0" fmla="*/ 4 w 38"/>
                <a:gd name="T1" fmla="*/ 0 h 34"/>
                <a:gd name="T2" fmla="*/ 15 w 38"/>
                <a:gd name="T3" fmla="*/ 27 h 34"/>
                <a:gd name="T4" fmla="*/ 38 w 38"/>
                <a:gd name="T5" fmla="*/ 1 h 34"/>
                <a:gd name="T6" fmla="*/ 31 w 38"/>
                <a:gd name="T7" fmla="*/ 14 h 34"/>
                <a:gd name="T8" fmla="*/ 11 w 38"/>
                <a:gd name="T9" fmla="*/ 28 h 34"/>
                <a:gd name="T10" fmla="*/ 4 w 38"/>
                <a:gd name="T11" fmla="*/ 0 h 34"/>
              </a:gdLst>
              <a:ahLst/>
              <a:cxnLst>
                <a:cxn ang="0">
                  <a:pos x="T0" y="T1"/>
                </a:cxn>
                <a:cxn ang="0">
                  <a:pos x="T2" y="T3"/>
                </a:cxn>
                <a:cxn ang="0">
                  <a:pos x="T4" y="T5"/>
                </a:cxn>
                <a:cxn ang="0">
                  <a:pos x="T6" y="T7"/>
                </a:cxn>
                <a:cxn ang="0">
                  <a:pos x="T8" y="T9"/>
                </a:cxn>
                <a:cxn ang="0">
                  <a:pos x="T10" y="T11"/>
                </a:cxn>
              </a:cxnLst>
              <a:rect l="0" t="0" r="r" b="b"/>
              <a:pathLst>
                <a:path w="38" h="34">
                  <a:moveTo>
                    <a:pt x="4" y="0"/>
                  </a:moveTo>
                  <a:cubicBezTo>
                    <a:pt x="1" y="8"/>
                    <a:pt x="2" y="25"/>
                    <a:pt x="15" y="27"/>
                  </a:cubicBezTo>
                  <a:cubicBezTo>
                    <a:pt x="30" y="28"/>
                    <a:pt x="29" y="3"/>
                    <a:pt x="38" y="1"/>
                  </a:cubicBezTo>
                  <a:cubicBezTo>
                    <a:pt x="33" y="4"/>
                    <a:pt x="33" y="9"/>
                    <a:pt x="31" y="14"/>
                  </a:cubicBezTo>
                  <a:cubicBezTo>
                    <a:pt x="28" y="21"/>
                    <a:pt x="23" y="34"/>
                    <a:pt x="11" y="28"/>
                  </a:cubicBezTo>
                  <a:cubicBezTo>
                    <a:pt x="0" y="23"/>
                    <a:pt x="0" y="9"/>
                    <a:pt x="4"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5" name="Freeform 38">
              <a:extLst>
                <a:ext uri="{FF2B5EF4-FFF2-40B4-BE49-F238E27FC236}">
                  <a16:creationId xmlns:a16="http://schemas.microsoft.com/office/drawing/2014/main" id="{B0085B72-254F-444D-94BF-9813BC2EF895}"/>
                </a:ext>
              </a:extLst>
            </p:cNvPr>
            <p:cNvSpPr>
              <a:spLocks/>
            </p:cNvSpPr>
            <p:nvPr/>
          </p:nvSpPr>
          <p:spPr bwMode="auto">
            <a:xfrm>
              <a:off x="8707670" y="4148692"/>
              <a:ext cx="135704" cy="97255"/>
            </a:xfrm>
            <a:custGeom>
              <a:avLst/>
              <a:gdLst>
                <a:gd name="T0" fmla="*/ 4 w 35"/>
                <a:gd name="T1" fmla="*/ 0 h 25"/>
                <a:gd name="T2" fmla="*/ 16 w 35"/>
                <a:gd name="T3" fmla="*/ 23 h 25"/>
                <a:gd name="T4" fmla="*/ 35 w 35"/>
                <a:gd name="T5" fmla="*/ 3 h 25"/>
                <a:gd name="T6" fmla="*/ 17 w 35"/>
                <a:gd name="T7" fmla="*/ 25 h 25"/>
                <a:gd name="T8" fmla="*/ 4 w 35"/>
                <a:gd name="T9" fmla="*/ 0 h 25"/>
              </a:gdLst>
              <a:ahLst/>
              <a:cxnLst>
                <a:cxn ang="0">
                  <a:pos x="T0" y="T1"/>
                </a:cxn>
                <a:cxn ang="0">
                  <a:pos x="T2" y="T3"/>
                </a:cxn>
                <a:cxn ang="0">
                  <a:pos x="T4" y="T5"/>
                </a:cxn>
                <a:cxn ang="0">
                  <a:pos x="T6" y="T7"/>
                </a:cxn>
                <a:cxn ang="0">
                  <a:pos x="T8" y="T9"/>
                </a:cxn>
              </a:cxnLst>
              <a:rect l="0" t="0" r="r" b="b"/>
              <a:pathLst>
                <a:path w="35" h="25">
                  <a:moveTo>
                    <a:pt x="4" y="0"/>
                  </a:moveTo>
                  <a:cubicBezTo>
                    <a:pt x="2" y="8"/>
                    <a:pt x="4" y="23"/>
                    <a:pt x="16" y="23"/>
                  </a:cubicBezTo>
                  <a:cubicBezTo>
                    <a:pt x="28" y="23"/>
                    <a:pt x="27" y="4"/>
                    <a:pt x="35" y="3"/>
                  </a:cubicBezTo>
                  <a:cubicBezTo>
                    <a:pt x="27" y="7"/>
                    <a:pt x="30" y="25"/>
                    <a:pt x="17" y="25"/>
                  </a:cubicBezTo>
                  <a:cubicBezTo>
                    <a:pt x="3" y="25"/>
                    <a:pt x="0" y="8"/>
                    <a:pt x="4"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6" name="Freeform 39">
              <a:extLst>
                <a:ext uri="{FF2B5EF4-FFF2-40B4-BE49-F238E27FC236}">
                  <a16:creationId xmlns:a16="http://schemas.microsoft.com/office/drawing/2014/main" id="{BE414F8C-942F-486B-A318-DB0A7C21E36D}"/>
                </a:ext>
              </a:extLst>
            </p:cNvPr>
            <p:cNvSpPr>
              <a:spLocks/>
            </p:cNvSpPr>
            <p:nvPr/>
          </p:nvSpPr>
          <p:spPr bwMode="auto">
            <a:xfrm>
              <a:off x="8816233" y="4144168"/>
              <a:ext cx="104040" cy="174154"/>
            </a:xfrm>
            <a:custGeom>
              <a:avLst/>
              <a:gdLst>
                <a:gd name="T0" fmla="*/ 0 w 27"/>
                <a:gd name="T1" fmla="*/ 27 h 45"/>
                <a:gd name="T2" fmla="*/ 9 w 27"/>
                <a:gd name="T3" fmla="*/ 2 h 45"/>
                <a:gd name="T4" fmla="*/ 19 w 27"/>
                <a:gd name="T5" fmla="*/ 2 h 45"/>
                <a:gd name="T6" fmla="*/ 23 w 27"/>
                <a:gd name="T7" fmla="*/ 26 h 45"/>
                <a:gd name="T8" fmla="*/ 6 w 27"/>
                <a:gd name="T9" fmla="*/ 44 h 45"/>
                <a:gd name="T10" fmla="*/ 0 w 27"/>
                <a:gd name="T11" fmla="*/ 27 h 45"/>
              </a:gdLst>
              <a:ahLst/>
              <a:cxnLst>
                <a:cxn ang="0">
                  <a:pos x="T0" y="T1"/>
                </a:cxn>
                <a:cxn ang="0">
                  <a:pos x="T2" y="T3"/>
                </a:cxn>
                <a:cxn ang="0">
                  <a:pos x="T4" y="T5"/>
                </a:cxn>
                <a:cxn ang="0">
                  <a:pos x="T6" y="T7"/>
                </a:cxn>
                <a:cxn ang="0">
                  <a:pos x="T8" y="T9"/>
                </a:cxn>
                <a:cxn ang="0">
                  <a:pos x="T10" y="T11"/>
                </a:cxn>
              </a:cxnLst>
              <a:rect l="0" t="0" r="r" b="b"/>
              <a:pathLst>
                <a:path w="27" h="45">
                  <a:moveTo>
                    <a:pt x="0" y="27"/>
                  </a:moveTo>
                  <a:cubicBezTo>
                    <a:pt x="0" y="16"/>
                    <a:pt x="3" y="6"/>
                    <a:pt x="9" y="2"/>
                  </a:cubicBezTo>
                  <a:cubicBezTo>
                    <a:pt x="12" y="0"/>
                    <a:pt x="16" y="1"/>
                    <a:pt x="19" y="2"/>
                  </a:cubicBezTo>
                  <a:cubicBezTo>
                    <a:pt x="26" y="5"/>
                    <a:pt x="27" y="16"/>
                    <a:pt x="23" y="26"/>
                  </a:cubicBezTo>
                  <a:cubicBezTo>
                    <a:pt x="19" y="34"/>
                    <a:pt x="11" y="45"/>
                    <a:pt x="6" y="44"/>
                  </a:cubicBezTo>
                  <a:cubicBezTo>
                    <a:pt x="2" y="44"/>
                    <a:pt x="1" y="37"/>
                    <a:pt x="0" y="27"/>
                  </a:cubicBezTo>
                  <a:close/>
                </a:path>
              </a:pathLst>
            </a:custGeom>
            <a:solidFill>
              <a:srgbClr val="361D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7" name="Freeform 40">
              <a:extLst>
                <a:ext uri="{FF2B5EF4-FFF2-40B4-BE49-F238E27FC236}">
                  <a16:creationId xmlns:a16="http://schemas.microsoft.com/office/drawing/2014/main" id="{A6797F08-B106-4E92-96D5-D9FCCA7A8F70}"/>
                </a:ext>
              </a:extLst>
            </p:cNvPr>
            <p:cNvSpPr>
              <a:spLocks/>
            </p:cNvSpPr>
            <p:nvPr/>
          </p:nvSpPr>
          <p:spPr bwMode="auto">
            <a:xfrm>
              <a:off x="8816233" y="4202973"/>
              <a:ext cx="97255" cy="124396"/>
            </a:xfrm>
            <a:custGeom>
              <a:avLst/>
              <a:gdLst>
                <a:gd name="T0" fmla="*/ 0 w 25"/>
                <a:gd name="T1" fmla="*/ 12 h 32"/>
                <a:gd name="T2" fmla="*/ 0 w 25"/>
                <a:gd name="T3" fmla="*/ 6 h 32"/>
                <a:gd name="T4" fmla="*/ 25 w 25"/>
                <a:gd name="T5" fmla="*/ 0 h 32"/>
                <a:gd name="T6" fmla="*/ 23 w 25"/>
                <a:gd name="T7" fmla="*/ 11 h 32"/>
                <a:gd name="T8" fmla="*/ 6 w 25"/>
                <a:gd name="T9" fmla="*/ 32 h 32"/>
                <a:gd name="T10" fmla="*/ 0 w 25"/>
                <a:gd name="T11" fmla="*/ 12 h 32"/>
              </a:gdLst>
              <a:ahLst/>
              <a:cxnLst>
                <a:cxn ang="0">
                  <a:pos x="T0" y="T1"/>
                </a:cxn>
                <a:cxn ang="0">
                  <a:pos x="T2" y="T3"/>
                </a:cxn>
                <a:cxn ang="0">
                  <a:pos x="T4" y="T5"/>
                </a:cxn>
                <a:cxn ang="0">
                  <a:pos x="T6" y="T7"/>
                </a:cxn>
                <a:cxn ang="0">
                  <a:pos x="T8" y="T9"/>
                </a:cxn>
                <a:cxn ang="0">
                  <a:pos x="T10" y="T11"/>
                </a:cxn>
              </a:cxnLst>
              <a:rect l="0" t="0" r="r" b="b"/>
              <a:pathLst>
                <a:path w="25" h="32">
                  <a:moveTo>
                    <a:pt x="0" y="12"/>
                  </a:moveTo>
                  <a:cubicBezTo>
                    <a:pt x="0" y="10"/>
                    <a:pt x="0" y="8"/>
                    <a:pt x="0" y="6"/>
                  </a:cubicBezTo>
                  <a:cubicBezTo>
                    <a:pt x="10" y="12"/>
                    <a:pt x="20" y="9"/>
                    <a:pt x="25" y="0"/>
                  </a:cubicBezTo>
                  <a:cubicBezTo>
                    <a:pt x="25" y="4"/>
                    <a:pt x="24" y="8"/>
                    <a:pt x="23" y="11"/>
                  </a:cubicBezTo>
                  <a:cubicBezTo>
                    <a:pt x="19" y="19"/>
                    <a:pt x="11" y="32"/>
                    <a:pt x="6" y="32"/>
                  </a:cubicBezTo>
                  <a:cubicBezTo>
                    <a:pt x="2" y="32"/>
                    <a:pt x="1" y="22"/>
                    <a:pt x="0" y="12"/>
                  </a:cubicBezTo>
                  <a:close/>
                </a:path>
              </a:pathLst>
            </a:custGeom>
            <a:solidFill>
              <a:srgbClr val="241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8" name="Freeform 41">
              <a:extLst>
                <a:ext uri="{FF2B5EF4-FFF2-40B4-BE49-F238E27FC236}">
                  <a16:creationId xmlns:a16="http://schemas.microsoft.com/office/drawing/2014/main" id="{3644E918-74C9-4BC6-A1BD-561282A05709}"/>
                </a:ext>
              </a:extLst>
            </p:cNvPr>
            <p:cNvSpPr>
              <a:spLocks/>
            </p:cNvSpPr>
            <p:nvPr/>
          </p:nvSpPr>
          <p:spPr bwMode="auto">
            <a:xfrm>
              <a:off x="8718979" y="4148692"/>
              <a:ext cx="131180" cy="97255"/>
            </a:xfrm>
            <a:custGeom>
              <a:avLst/>
              <a:gdLst>
                <a:gd name="T0" fmla="*/ 1 w 34"/>
                <a:gd name="T1" fmla="*/ 0 h 25"/>
                <a:gd name="T2" fmla="*/ 3 w 34"/>
                <a:gd name="T3" fmla="*/ 14 h 25"/>
                <a:gd name="T4" fmla="*/ 25 w 34"/>
                <a:gd name="T5" fmla="*/ 10 h 25"/>
                <a:gd name="T6" fmla="*/ 34 w 34"/>
                <a:gd name="T7" fmla="*/ 2 h 25"/>
                <a:gd name="T8" fmla="*/ 24 w 34"/>
                <a:gd name="T9" fmla="*/ 9 h 25"/>
                <a:gd name="T10" fmla="*/ 4 w 34"/>
                <a:gd name="T11" fmla="*/ 13 h 25"/>
                <a:gd name="T12" fmla="*/ 1 w 3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4" h="25">
                  <a:moveTo>
                    <a:pt x="1" y="0"/>
                  </a:moveTo>
                  <a:cubicBezTo>
                    <a:pt x="0" y="6"/>
                    <a:pt x="1" y="10"/>
                    <a:pt x="3" y="14"/>
                  </a:cubicBezTo>
                  <a:cubicBezTo>
                    <a:pt x="10" y="25"/>
                    <a:pt x="19" y="19"/>
                    <a:pt x="25" y="10"/>
                  </a:cubicBezTo>
                  <a:cubicBezTo>
                    <a:pt x="27" y="6"/>
                    <a:pt x="29" y="3"/>
                    <a:pt x="34" y="2"/>
                  </a:cubicBezTo>
                  <a:cubicBezTo>
                    <a:pt x="29" y="3"/>
                    <a:pt x="26" y="6"/>
                    <a:pt x="24" y="9"/>
                  </a:cubicBezTo>
                  <a:cubicBezTo>
                    <a:pt x="18" y="15"/>
                    <a:pt x="11" y="23"/>
                    <a:pt x="4" y="13"/>
                  </a:cubicBezTo>
                  <a:cubicBezTo>
                    <a:pt x="2" y="10"/>
                    <a:pt x="1" y="5"/>
                    <a:pt x="1" y="0"/>
                  </a:cubicBezTo>
                  <a:close/>
                </a:path>
              </a:pathLst>
            </a:custGeom>
            <a:solidFill>
              <a:srgbClr val="4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9" name="Freeform 42">
              <a:extLst>
                <a:ext uri="{FF2B5EF4-FFF2-40B4-BE49-F238E27FC236}">
                  <a16:creationId xmlns:a16="http://schemas.microsoft.com/office/drawing/2014/main" id="{41401EE9-653E-41F9-8D70-50C843E30E25}"/>
                </a:ext>
              </a:extLst>
            </p:cNvPr>
            <p:cNvSpPr>
              <a:spLocks/>
            </p:cNvSpPr>
            <p:nvPr/>
          </p:nvSpPr>
          <p:spPr bwMode="auto">
            <a:xfrm>
              <a:off x="8540301" y="4863399"/>
              <a:ext cx="199032" cy="201295"/>
            </a:xfrm>
            <a:custGeom>
              <a:avLst/>
              <a:gdLst>
                <a:gd name="T0" fmla="*/ 51 w 51"/>
                <a:gd name="T1" fmla="*/ 32 h 52"/>
                <a:gd name="T2" fmla="*/ 50 w 51"/>
                <a:gd name="T3" fmla="*/ 29 h 52"/>
                <a:gd name="T4" fmla="*/ 50 w 51"/>
                <a:gd name="T5" fmla="*/ 28 h 52"/>
                <a:gd name="T6" fmla="*/ 1 w 51"/>
                <a:gd name="T7" fmla="*/ 0 h 52"/>
                <a:gd name="T8" fmla="*/ 0 w 51"/>
                <a:gd name="T9" fmla="*/ 3 h 52"/>
                <a:gd name="T10" fmla="*/ 0 w 51"/>
                <a:gd name="T11" fmla="*/ 15 h 52"/>
                <a:gd name="T12" fmla="*/ 37 w 51"/>
                <a:gd name="T13" fmla="*/ 52 h 52"/>
                <a:gd name="T14" fmla="*/ 51 w 51"/>
                <a:gd name="T15" fmla="*/ 44 h 52"/>
                <a:gd name="T16" fmla="*/ 51 w 51"/>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2">
                  <a:moveTo>
                    <a:pt x="51" y="32"/>
                  </a:moveTo>
                  <a:cubicBezTo>
                    <a:pt x="51" y="31"/>
                    <a:pt x="51" y="29"/>
                    <a:pt x="50" y="29"/>
                  </a:cubicBezTo>
                  <a:cubicBezTo>
                    <a:pt x="50" y="29"/>
                    <a:pt x="50" y="29"/>
                    <a:pt x="50" y="28"/>
                  </a:cubicBezTo>
                  <a:cubicBezTo>
                    <a:pt x="1" y="0"/>
                    <a:pt x="1" y="0"/>
                    <a:pt x="1" y="0"/>
                  </a:cubicBezTo>
                  <a:cubicBezTo>
                    <a:pt x="0" y="0"/>
                    <a:pt x="0" y="2"/>
                    <a:pt x="0" y="3"/>
                  </a:cubicBezTo>
                  <a:cubicBezTo>
                    <a:pt x="0" y="15"/>
                    <a:pt x="0" y="15"/>
                    <a:pt x="0" y="15"/>
                  </a:cubicBezTo>
                  <a:cubicBezTo>
                    <a:pt x="37" y="52"/>
                    <a:pt x="37" y="52"/>
                    <a:pt x="37" y="52"/>
                  </a:cubicBezTo>
                  <a:cubicBezTo>
                    <a:pt x="51" y="44"/>
                    <a:pt x="51" y="44"/>
                    <a:pt x="51" y="44"/>
                  </a:cubicBezTo>
                  <a:lnTo>
                    <a:pt x="51" y="32"/>
                  </a:lnTo>
                  <a:close/>
                </a:path>
              </a:pathLst>
            </a:custGeom>
            <a:solidFill>
              <a:srgbClr val="4F26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0" name="Freeform 43">
              <a:extLst>
                <a:ext uri="{FF2B5EF4-FFF2-40B4-BE49-F238E27FC236}">
                  <a16:creationId xmlns:a16="http://schemas.microsoft.com/office/drawing/2014/main" id="{0DDB58B4-FD1E-4593-9D6F-23EDDBE26A56}"/>
                </a:ext>
              </a:extLst>
            </p:cNvPr>
            <p:cNvSpPr>
              <a:spLocks/>
            </p:cNvSpPr>
            <p:nvPr/>
          </p:nvSpPr>
          <p:spPr bwMode="auto">
            <a:xfrm>
              <a:off x="8689576" y="4994580"/>
              <a:ext cx="65591" cy="38450"/>
            </a:xfrm>
            <a:custGeom>
              <a:avLst/>
              <a:gdLst>
                <a:gd name="T0" fmla="*/ 23 w 29"/>
                <a:gd name="T1" fmla="*/ 0 h 17"/>
                <a:gd name="T2" fmla="*/ 0 w 29"/>
                <a:gd name="T3" fmla="*/ 14 h 17"/>
                <a:gd name="T4" fmla="*/ 3 w 29"/>
                <a:gd name="T5" fmla="*/ 17 h 17"/>
                <a:gd name="T6" fmla="*/ 29 w 29"/>
                <a:gd name="T7" fmla="*/ 2 h 17"/>
                <a:gd name="T8" fmla="*/ 23 w 29"/>
                <a:gd name="T9" fmla="*/ 0 h 17"/>
              </a:gdLst>
              <a:ahLst/>
              <a:cxnLst>
                <a:cxn ang="0">
                  <a:pos x="T0" y="T1"/>
                </a:cxn>
                <a:cxn ang="0">
                  <a:pos x="T2" y="T3"/>
                </a:cxn>
                <a:cxn ang="0">
                  <a:pos x="T4" y="T5"/>
                </a:cxn>
                <a:cxn ang="0">
                  <a:pos x="T6" y="T7"/>
                </a:cxn>
                <a:cxn ang="0">
                  <a:pos x="T8" y="T9"/>
                </a:cxn>
              </a:cxnLst>
              <a:rect l="0" t="0" r="r" b="b"/>
              <a:pathLst>
                <a:path w="29" h="17">
                  <a:moveTo>
                    <a:pt x="23" y="0"/>
                  </a:moveTo>
                  <a:lnTo>
                    <a:pt x="0" y="14"/>
                  </a:lnTo>
                  <a:lnTo>
                    <a:pt x="3" y="17"/>
                  </a:lnTo>
                  <a:lnTo>
                    <a:pt x="29" y="2"/>
                  </a:lnTo>
                  <a:lnTo>
                    <a:pt x="23" y="0"/>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1" name="Freeform 44">
              <a:extLst>
                <a:ext uri="{FF2B5EF4-FFF2-40B4-BE49-F238E27FC236}">
                  <a16:creationId xmlns:a16="http://schemas.microsoft.com/office/drawing/2014/main" id="{F7B605D0-756D-49C7-8198-12E1406B7F51}"/>
                </a:ext>
              </a:extLst>
            </p:cNvPr>
            <p:cNvSpPr>
              <a:spLocks/>
            </p:cNvSpPr>
            <p:nvPr/>
          </p:nvSpPr>
          <p:spPr bwMode="auto">
            <a:xfrm>
              <a:off x="8499590" y="4913157"/>
              <a:ext cx="203556" cy="124396"/>
            </a:xfrm>
            <a:custGeom>
              <a:avLst/>
              <a:gdLst>
                <a:gd name="T0" fmla="*/ 85 w 90"/>
                <a:gd name="T1" fmla="*/ 55 h 55"/>
                <a:gd name="T2" fmla="*/ 90 w 90"/>
                <a:gd name="T3" fmla="*/ 53 h 55"/>
                <a:gd name="T4" fmla="*/ 90 w 90"/>
                <a:gd name="T5" fmla="*/ 50 h 55"/>
                <a:gd name="T6" fmla="*/ 3 w 90"/>
                <a:gd name="T7" fmla="*/ 0 h 55"/>
                <a:gd name="T8" fmla="*/ 0 w 90"/>
                <a:gd name="T9" fmla="*/ 2 h 55"/>
                <a:gd name="T10" fmla="*/ 85 w 90"/>
                <a:gd name="T11" fmla="*/ 55 h 55"/>
              </a:gdLst>
              <a:ahLst/>
              <a:cxnLst>
                <a:cxn ang="0">
                  <a:pos x="T0" y="T1"/>
                </a:cxn>
                <a:cxn ang="0">
                  <a:pos x="T2" y="T3"/>
                </a:cxn>
                <a:cxn ang="0">
                  <a:pos x="T4" y="T5"/>
                </a:cxn>
                <a:cxn ang="0">
                  <a:pos x="T6" y="T7"/>
                </a:cxn>
                <a:cxn ang="0">
                  <a:pos x="T8" y="T9"/>
                </a:cxn>
                <a:cxn ang="0">
                  <a:pos x="T10" y="T11"/>
                </a:cxn>
              </a:cxnLst>
              <a:rect l="0" t="0" r="r" b="b"/>
              <a:pathLst>
                <a:path w="90" h="55">
                  <a:moveTo>
                    <a:pt x="85" y="55"/>
                  </a:moveTo>
                  <a:lnTo>
                    <a:pt x="90" y="53"/>
                  </a:lnTo>
                  <a:lnTo>
                    <a:pt x="90" y="50"/>
                  </a:lnTo>
                  <a:lnTo>
                    <a:pt x="3" y="0"/>
                  </a:lnTo>
                  <a:lnTo>
                    <a:pt x="0" y="2"/>
                  </a:lnTo>
                  <a:lnTo>
                    <a:pt x="85" y="55"/>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2" name="Freeform 45">
              <a:extLst>
                <a:ext uri="{FF2B5EF4-FFF2-40B4-BE49-F238E27FC236}">
                  <a16:creationId xmlns:a16="http://schemas.microsoft.com/office/drawing/2014/main" id="{818D9B06-CF0D-4369-9760-E574E6A86329}"/>
                </a:ext>
              </a:extLst>
            </p:cNvPr>
            <p:cNvSpPr>
              <a:spLocks/>
            </p:cNvSpPr>
            <p:nvPr/>
          </p:nvSpPr>
          <p:spPr bwMode="auto">
            <a:xfrm>
              <a:off x="8499590" y="4917681"/>
              <a:ext cx="203556" cy="262361"/>
            </a:xfrm>
            <a:custGeom>
              <a:avLst/>
              <a:gdLst>
                <a:gd name="T0" fmla="*/ 51 w 53"/>
                <a:gd name="T1" fmla="*/ 64 h 68"/>
                <a:gd name="T2" fmla="*/ 51 w 53"/>
                <a:gd name="T3" fmla="*/ 38 h 68"/>
                <a:gd name="T4" fmla="*/ 51 w 53"/>
                <a:gd name="T5" fmla="*/ 30 h 68"/>
                <a:gd name="T6" fmla="*/ 0 w 53"/>
                <a:gd name="T7" fmla="*/ 0 h 68"/>
                <a:gd name="T8" fmla="*/ 0 w 53"/>
                <a:gd name="T9" fmla="*/ 34 h 68"/>
                <a:gd name="T10" fmla="*/ 0 w 53"/>
                <a:gd name="T11" fmla="*/ 36 h 68"/>
                <a:gd name="T12" fmla="*/ 1 w 53"/>
                <a:gd name="T13" fmla="*/ 38 h 68"/>
                <a:gd name="T14" fmla="*/ 1 w 53"/>
                <a:gd name="T15" fmla="*/ 38 h 68"/>
                <a:gd name="T16" fmla="*/ 2 w 53"/>
                <a:gd name="T17" fmla="*/ 39 h 68"/>
                <a:gd name="T18" fmla="*/ 53 w 53"/>
                <a:gd name="T19" fmla="*/ 68 h 68"/>
                <a:gd name="T20" fmla="*/ 51 w 53"/>
                <a:gd name="T21"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68">
                  <a:moveTo>
                    <a:pt x="51" y="64"/>
                  </a:moveTo>
                  <a:cubicBezTo>
                    <a:pt x="51" y="38"/>
                    <a:pt x="51" y="38"/>
                    <a:pt x="51" y="38"/>
                  </a:cubicBezTo>
                  <a:cubicBezTo>
                    <a:pt x="51" y="30"/>
                    <a:pt x="51" y="30"/>
                    <a:pt x="51" y="30"/>
                  </a:cubicBezTo>
                  <a:cubicBezTo>
                    <a:pt x="0" y="0"/>
                    <a:pt x="0" y="0"/>
                    <a:pt x="0" y="0"/>
                  </a:cubicBezTo>
                  <a:cubicBezTo>
                    <a:pt x="0" y="34"/>
                    <a:pt x="0" y="34"/>
                    <a:pt x="0" y="34"/>
                  </a:cubicBezTo>
                  <a:cubicBezTo>
                    <a:pt x="0" y="35"/>
                    <a:pt x="0" y="36"/>
                    <a:pt x="0" y="36"/>
                  </a:cubicBezTo>
                  <a:cubicBezTo>
                    <a:pt x="1" y="37"/>
                    <a:pt x="1" y="37"/>
                    <a:pt x="1" y="38"/>
                  </a:cubicBezTo>
                  <a:cubicBezTo>
                    <a:pt x="1" y="38"/>
                    <a:pt x="1" y="38"/>
                    <a:pt x="1" y="38"/>
                  </a:cubicBezTo>
                  <a:cubicBezTo>
                    <a:pt x="2" y="38"/>
                    <a:pt x="2" y="39"/>
                    <a:pt x="2" y="39"/>
                  </a:cubicBezTo>
                  <a:cubicBezTo>
                    <a:pt x="53" y="68"/>
                    <a:pt x="53" y="68"/>
                    <a:pt x="53" y="68"/>
                  </a:cubicBezTo>
                  <a:cubicBezTo>
                    <a:pt x="52" y="68"/>
                    <a:pt x="51" y="66"/>
                    <a:pt x="51" y="64"/>
                  </a:cubicBezTo>
                  <a:close/>
                </a:path>
              </a:pathLst>
            </a:custGeom>
            <a:solidFill>
              <a:srgbClr val="6E37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3" name="Freeform 46">
              <a:extLst>
                <a:ext uri="{FF2B5EF4-FFF2-40B4-BE49-F238E27FC236}">
                  <a16:creationId xmlns:a16="http://schemas.microsoft.com/office/drawing/2014/main" id="{215956FC-FB3D-4057-B166-C427DF119AF6}"/>
                </a:ext>
              </a:extLst>
            </p:cNvPr>
            <p:cNvSpPr>
              <a:spLocks/>
            </p:cNvSpPr>
            <p:nvPr/>
          </p:nvSpPr>
          <p:spPr bwMode="auto">
            <a:xfrm>
              <a:off x="8696362" y="4999103"/>
              <a:ext cx="58805" cy="189986"/>
            </a:xfrm>
            <a:custGeom>
              <a:avLst/>
              <a:gdLst>
                <a:gd name="T0" fmla="*/ 15 w 15"/>
                <a:gd name="T1" fmla="*/ 0 h 49"/>
                <a:gd name="T2" fmla="*/ 0 w 15"/>
                <a:gd name="T3" fmla="*/ 9 h 49"/>
                <a:gd name="T4" fmla="*/ 0 w 15"/>
                <a:gd name="T5" fmla="*/ 43 h 49"/>
                <a:gd name="T6" fmla="*/ 7 w 15"/>
                <a:gd name="T7" fmla="*/ 47 h 49"/>
                <a:gd name="T8" fmla="*/ 7 w 15"/>
                <a:gd name="T9" fmla="*/ 47 h 49"/>
                <a:gd name="T10" fmla="*/ 15 w 15"/>
                <a:gd name="T11" fmla="*/ 34 h 49"/>
                <a:gd name="T12" fmla="*/ 15 w 15"/>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5" h="49">
                  <a:moveTo>
                    <a:pt x="15" y="0"/>
                  </a:moveTo>
                  <a:cubicBezTo>
                    <a:pt x="0" y="9"/>
                    <a:pt x="0" y="9"/>
                    <a:pt x="0" y="9"/>
                  </a:cubicBezTo>
                  <a:cubicBezTo>
                    <a:pt x="0" y="43"/>
                    <a:pt x="0" y="43"/>
                    <a:pt x="0" y="43"/>
                  </a:cubicBezTo>
                  <a:cubicBezTo>
                    <a:pt x="0" y="47"/>
                    <a:pt x="3" y="49"/>
                    <a:pt x="7" y="47"/>
                  </a:cubicBezTo>
                  <a:cubicBezTo>
                    <a:pt x="7" y="47"/>
                    <a:pt x="7" y="47"/>
                    <a:pt x="7" y="47"/>
                  </a:cubicBezTo>
                  <a:cubicBezTo>
                    <a:pt x="11" y="44"/>
                    <a:pt x="15" y="39"/>
                    <a:pt x="15" y="34"/>
                  </a:cubicBezTo>
                  <a:lnTo>
                    <a:pt x="15" y="0"/>
                  </a:ln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4" name="Freeform 47">
              <a:extLst>
                <a:ext uri="{FF2B5EF4-FFF2-40B4-BE49-F238E27FC236}">
                  <a16:creationId xmlns:a16="http://schemas.microsoft.com/office/drawing/2014/main" id="{7631D734-D722-48D8-A027-999A71C1C945}"/>
                </a:ext>
              </a:extLst>
            </p:cNvPr>
            <p:cNvSpPr>
              <a:spLocks/>
            </p:cNvSpPr>
            <p:nvPr/>
          </p:nvSpPr>
          <p:spPr bwMode="auto">
            <a:xfrm>
              <a:off x="8673744" y="4971962"/>
              <a:ext cx="67852" cy="76899"/>
            </a:xfrm>
            <a:custGeom>
              <a:avLst/>
              <a:gdLst>
                <a:gd name="T0" fmla="*/ 12 w 18"/>
                <a:gd name="T1" fmla="*/ 0 h 20"/>
                <a:gd name="T2" fmla="*/ 18 w 18"/>
                <a:gd name="T3" fmla="*/ 6 h 20"/>
                <a:gd name="T4" fmla="*/ 18 w 18"/>
                <a:gd name="T5" fmla="*/ 9 h 20"/>
                <a:gd name="T6" fmla="*/ 15 w 18"/>
                <a:gd name="T7" fmla="*/ 8 h 20"/>
                <a:gd name="T8" fmla="*/ 13 w 18"/>
                <a:gd name="T9" fmla="*/ 4 h 20"/>
                <a:gd name="T10" fmla="*/ 5 w 18"/>
                <a:gd name="T11" fmla="*/ 9 h 20"/>
                <a:gd name="T12" fmla="*/ 4 w 18"/>
                <a:gd name="T13" fmla="*/ 14 h 20"/>
                <a:gd name="T14" fmla="*/ 3 w 18"/>
                <a:gd name="T15" fmla="*/ 18 h 20"/>
                <a:gd name="T16" fmla="*/ 0 w 18"/>
                <a:gd name="T17" fmla="*/ 20 h 20"/>
                <a:gd name="T18" fmla="*/ 0 w 18"/>
                <a:gd name="T19" fmla="*/ 16 h 20"/>
                <a:gd name="T20" fmla="*/ 4 w 18"/>
                <a:gd name="T21" fmla="*/ 5 h 20"/>
                <a:gd name="T22" fmla="*/ 12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12" y="0"/>
                  </a:moveTo>
                  <a:cubicBezTo>
                    <a:pt x="15" y="0"/>
                    <a:pt x="18" y="2"/>
                    <a:pt x="18" y="6"/>
                  </a:cubicBezTo>
                  <a:cubicBezTo>
                    <a:pt x="18" y="9"/>
                    <a:pt x="18" y="9"/>
                    <a:pt x="18" y="9"/>
                  </a:cubicBezTo>
                  <a:cubicBezTo>
                    <a:pt x="15" y="8"/>
                    <a:pt x="15" y="8"/>
                    <a:pt x="15" y="8"/>
                  </a:cubicBezTo>
                  <a:cubicBezTo>
                    <a:pt x="15" y="6"/>
                    <a:pt x="15" y="5"/>
                    <a:pt x="13" y="4"/>
                  </a:cubicBezTo>
                  <a:cubicBezTo>
                    <a:pt x="10" y="2"/>
                    <a:pt x="6" y="7"/>
                    <a:pt x="5" y="9"/>
                  </a:cubicBezTo>
                  <a:cubicBezTo>
                    <a:pt x="4" y="11"/>
                    <a:pt x="4" y="13"/>
                    <a:pt x="4" y="14"/>
                  </a:cubicBezTo>
                  <a:cubicBezTo>
                    <a:pt x="3" y="18"/>
                    <a:pt x="3" y="18"/>
                    <a:pt x="3" y="18"/>
                  </a:cubicBezTo>
                  <a:cubicBezTo>
                    <a:pt x="0" y="20"/>
                    <a:pt x="0" y="20"/>
                    <a:pt x="0" y="20"/>
                  </a:cubicBezTo>
                  <a:cubicBezTo>
                    <a:pt x="0" y="16"/>
                    <a:pt x="0" y="16"/>
                    <a:pt x="0" y="16"/>
                  </a:cubicBezTo>
                  <a:cubicBezTo>
                    <a:pt x="0" y="13"/>
                    <a:pt x="2" y="8"/>
                    <a:pt x="4" y="5"/>
                  </a:cubicBezTo>
                  <a:cubicBezTo>
                    <a:pt x="6" y="2"/>
                    <a:pt x="8" y="0"/>
                    <a:pt x="12" y="0"/>
                  </a:cubicBezTo>
                  <a:close/>
                </a:path>
              </a:pathLst>
            </a:custGeom>
            <a:solidFill>
              <a:srgbClr val="854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5" name="Freeform 48">
              <a:extLst>
                <a:ext uri="{FF2B5EF4-FFF2-40B4-BE49-F238E27FC236}">
                  <a16:creationId xmlns:a16="http://schemas.microsoft.com/office/drawing/2014/main" id="{FA8AE491-1A71-4E90-8517-2A8EDAFB4F9E}"/>
                </a:ext>
              </a:extLst>
            </p:cNvPr>
            <p:cNvSpPr>
              <a:spLocks/>
            </p:cNvSpPr>
            <p:nvPr/>
          </p:nvSpPr>
          <p:spPr bwMode="auto">
            <a:xfrm>
              <a:off x="8594583" y="5064693"/>
              <a:ext cx="9047" cy="38450"/>
            </a:xfrm>
            <a:custGeom>
              <a:avLst/>
              <a:gdLst>
                <a:gd name="T0" fmla="*/ 0 w 4"/>
                <a:gd name="T1" fmla="*/ 2 h 17"/>
                <a:gd name="T2" fmla="*/ 4 w 4"/>
                <a:gd name="T3" fmla="*/ 0 h 17"/>
                <a:gd name="T4" fmla="*/ 4 w 4"/>
                <a:gd name="T5" fmla="*/ 14 h 17"/>
                <a:gd name="T6" fmla="*/ 0 w 4"/>
                <a:gd name="T7" fmla="*/ 17 h 17"/>
                <a:gd name="T8" fmla="*/ 0 w 4"/>
                <a:gd name="T9" fmla="*/ 8 h 17"/>
                <a:gd name="T10" fmla="*/ 0 w 4"/>
                <a:gd name="T11" fmla="*/ 2 h 17"/>
              </a:gdLst>
              <a:ahLst/>
              <a:cxnLst>
                <a:cxn ang="0">
                  <a:pos x="T0" y="T1"/>
                </a:cxn>
                <a:cxn ang="0">
                  <a:pos x="T2" y="T3"/>
                </a:cxn>
                <a:cxn ang="0">
                  <a:pos x="T4" y="T5"/>
                </a:cxn>
                <a:cxn ang="0">
                  <a:pos x="T6" y="T7"/>
                </a:cxn>
                <a:cxn ang="0">
                  <a:pos x="T8" y="T9"/>
                </a:cxn>
                <a:cxn ang="0">
                  <a:pos x="T10" y="T11"/>
                </a:cxn>
              </a:cxnLst>
              <a:rect l="0" t="0" r="r" b="b"/>
              <a:pathLst>
                <a:path w="4" h="17">
                  <a:moveTo>
                    <a:pt x="0" y="2"/>
                  </a:moveTo>
                  <a:lnTo>
                    <a:pt x="4" y="0"/>
                  </a:lnTo>
                  <a:lnTo>
                    <a:pt x="4" y="14"/>
                  </a:lnTo>
                  <a:lnTo>
                    <a:pt x="0" y="17"/>
                  </a:lnTo>
                  <a:lnTo>
                    <a:pt x="0" y="8"/>
                  </a:lnTo>
                  <a:lnTo>
                    <a:pt x="0" y="2"/>
                  </a:lnTo>
                  <a:close/>
                </a:path>
              </a:pathLst>
            </a:custGeom>
            <a:solidFill>
              <a:srgbClr val="F293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6" name="Freeform 49">
              <a:extLst>
                <a:ext uri="{FF2B5EF4-FFF2-40B4-BE49-F238E27FC236}">
                  <a16:creationId xmlns:a16="http://schemas.microsoft.com/office/drawing/2014/main" id="{6B80153E-E05F-495C-8C28-CDCEA11AD298}"/>
                </a:ext>
              </a:extLst>
            </p:cNvPr>
            <p:cNvSpPr>
              <a:spLocks/>
            </p:cNvSpPr>
            <p:nvPr/>
          </p:nvSpPr>
          <p:spPr bwMode="auto">
            <a:xfrm>
              <a:off x="8483759" y="4858876"/>
              <a:ext cx="257837" cy="221650"/>
            </a:xfrm>
            <a:custGeom>
              <a:avLst/>
              <a:gdLst>
                <a:gd name="T0" fmla="*/ 16 w 67"/>
                <a:gd name="T1" fmla="*/ 1 h 57"/>
                <a:gd name="T2" fmla="*/ 14 w 67"/>
                <a:gd name="T3" fmla="*/ 0 h 57"/>
                <a:gd name="T4" fmla="*/ 7 w 67"/>
                <a:gd name="T5" fmla="*/ 3 h 57"/>
                <a:gd name="T6" fmla="*/ 4 w 67"/>
                <a:gd name="T7" fmla="*/ 8 h 57"/>
                <a:gd name="T8" fmla="*/ 1 w 67"/>
                <a:gd name="T9" fmla="*/ 16 h 57"/>
                <a:gd name="T10" fmla="*/ 0 w 67"/>
                <a:gd name="T11" fmla="*/ 17 h 57"/>
                <a:gd name="T12" fmla="*/ 0 w 67"/>
                <a:gd name="T13" fmla="*/ 27 h 57"/>
                <a:gd name="T14" fmla="*/ 24 w 67"/>
                <a:gd name="T15" fmla="*/ 53 h 57"/>
                <a:gd name="T16" fmla="*/ 28 w 67"/>
                <a:gd name="T17" fmla="*/ 55 h 57"/>
                <a:gd name="T18" fmla="*/ 51 w 67"/>
                <a:gd name="T19" fmla="*/ 57 h 57"/>
                <a:gd name="T20" fmla="*/ 52 w 67"/>
                <a:gd name="T21" fmla="*/ 57 h 57"/>
                <a:gd name="T22" fmla="*/ 52 w 67"/>
                <a:gd name="T23" fmla="*/ 52 h 57"/>
                <a:gd name="T24" fmla="*/ 54 w 67"/>
                <a:gd name="T25" fmla="*/ 38 h 57"/>
                <a:gd name="T26" fmla="*/ 67 w 67"/>
                <a:gd name="T27" fmla="*/ 31 h 57"/>
                <a:gd name="T28" fmla="*/ 16 w 67"/>
                <a:gd name="T29"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57">
                  <a:moveTo>
                    <a:pt x="16" y="1"/>
                  </a:moveTo>
                  <a:cubicBezTo>
                    <a:pt x="16" y="1"/>
                    <a:pt x="15" y="1"/>
                    <a:pt x="14" y="0"/>
                  </a:cubicBezTo>
                  <a:cubicBezTo>
                    <a:pt x="12" y="0"/>
                    <a:pt x="9" y="2"/>
                    <a:pt x="7" y="3"/>
                  </a:cubicBezTo>
                  <a:cubicBezTo>
                    <a:pt x="6" y="5"/>
                    <a:pt x="5" y="6"/>
                    <a:pt x="4" y="8"/>
                  </a:cubicBezTo>
                  <a:cubicBezTo>
                    <a:pt x="2" y="10"/>
                    <a:pt x="1" y="13"/>
                    <a:pt x="1" y="16"/>
                  </a:cubicBezTo>
                  <a:cubicBezTo>
                    <a:pt x="0" y="17"/>
                    <a:pt x="0" y="17"/>
                    <a:pt x="0" y="17"/>
                  </a:cubicBezTo>
                  <a:cubicBezTo>
                    <a:pt x="0" y="27"/>
                    <a:pt x="0" y="27"/>
                    <a:pt x="0" y="27"/>
                  </a:cubicBezTo>
                  <a:cubicBezTo>
                    <a:pt x="24" y="53"/>
                    <a:pt x="24" y="53"/>
                    <a:pt x="24" y="53"/>
                  </a:cubicBezTo>
                  <a:cubicBezTo>
                    <a:pt x="28" y="55"/>
                    <a:pt x="28" y="55"/>
                    <a:pt x="28" y="55"/>
                  </a:cubicBezTo>
                  <a:cubicBezTo>
                    <a:pt x="51" y="57"/>
                    <a:pt x="51" y="57"/>
                    <a:pt x="51" y="57"/>
                  </a:cubicBezTo>
                  <a:cubicBezTo>
                    <a:pt x="52" y="57"/>
                    <a:pt x="52" y="57"/>
                    <a:pt x="52" y="57"/>
                  </a:cubicBezTo>
                  <a:cubicBezTo>
                    <a:pt x="52" y="52"/>
                    <a:pt x="52" y="52"/>
                    <a:pt x="52" y="52"/>
                  </a:cubicBezTo>
                  <a:cubicBezTo>
                    <a:pt x="52" y="49"/>
                    <a:pt x="53" y="41"/>
                    <a:pt x="54" y="38"/>
                  </a:cubicBezTo>
                  <a:cubicBezTo>
                    <a:pt x="56" y="35"/>
                    <a:pt x="63" y="28"/>
                    <a:pt x="67" y="31"/>
                  </a:cubicBezTo>
                  <a:lnTo>
                    <a:pt x="16" y="1"/>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7" name="Freeform 50">
              <a:extLst>
                <a:ext uri="{FF2B5EF4-FFF2-40B4-BE49-F238E27FC236}">
                  <a16:creationId xmlns:a16="http://schemas.microsoft.com/office/drawing/2014/main" id="{4E2E91E5-4F55-48C4-A527-A9C501EC15F3}"/>
                </a:ext>
              </a:extLst>
            </p:cNvPr>
            <p:cNvSpPr>
              <a:spLocks/>
            </p:cNvSpPr>
            <p:nvPr/>
          </p:nvSpPr>
          <p:spPr bwMode="auto">
            <a:xfrm>
              <a:off x="8680529" y="4974223"/>
              <a:ext cx="74638" cy="106302"/>
            </a:xfrm>
            <a:custGeom>
              <a:avLst/>
              <a:gdLst>
                <a:gd name="T0" fmla="*/ 13 w 19"/>
                <a:gd name="T1" fmla="*/ 0 h 27"/>
                <a:gd name="T2" fmla="*/ 19 w 19"/>
                <a:gd name="T3" fmla="*/ 6 h 27"/>
                <a:gd name="T4" fmla="*/ 19 w 19"/>
                <a:gd name="T5" fmla="*/ 19 h 27"/>
                <a:gd name="T6" fmla="*/ 15 w 19"/>
                <a:gd name="T7" fmla="*/ 21 h 27"/>
                <a:gd name="T8" fmla="*/ 15 w 19"/>
                <a:gd name="T9" fmla="*/ 8 h 27"/>
                <a:gd name="T10" fmla="*/ 14 w 19"/>
                <a:gd name="T11" fmla="*/ 5 h 27"/>
                <a:gd name="T12" fmla="*/ 5 w 19"/>
                <a:gd name="T13" fmla="*/ 10 h 27"/>
                <a:gd name="T14" fmla="*/ 3 w 19"/>
                <a:gd name="T15" fmla="*/ 15 h 27"/>
                <a:gd name="T16" fmla="*/ 3 w 19"/>
                <a:gd name="T17" fmla="*/ 25 h 27"/>
                <a:gd name="T18" fmla="*/ 0 w 19"/>
                <a:gd name="T19" fmla="*/ 27 h 27"/>
                <a:gd name="T20" fmla="*/ 0 w 19"/>
                <a:gd name="T21" fmla="*/ 17 h 27"/>
                <a:gd name="T22" fmla="*/ 4 w 19"/>
                <a:gd name="T23" fmla="*/ 6 h 27"/>
                <a:gd name="T24" fmla="*/ 13 w 19"/>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7">
                  <a:moveTo>
                    <a:pt x="13" y="0"/>
                  </a:moveTo>
                  <a:cubicBezTo>
                    <a:pt x="16" y="0"/>
                    <a:pt x="19" y="2"/>
                    <a:pt x="19" y="6"/>
                  </a:cubicBezTo>
                  <a:cubicBezTo>
                    <a:pt x="19" y="19"/>
                    <a:pt x="19" y="19"/>
                    <a:pt x="19" y="19"/>
                  </a:cubicBezTo>
                  <a:cubicBezTo>
                    <a:pt x="15" y="21"/>
                    <a:pt x="15" y="21"/>
                    <a:pt x="15" y="21"/>
                  </a:cubicBezTo>
                  <a:cubicBezTo>
                    <a:pt x="15" y="8"/>
                    <a:pt x="15" y="8"/>
                    <a:pt x="15" y="8"/>
                  </a:cubicBezTo>
                  <a:cubicBezTo>
                    <a:pt x="15" y="6"/>
                    <a:pt x="15" y="5"/>
                    <a:pt x="14" y="5"/>
                  </a:cubicBezTo>
                  <a:cubicBezTo>
                    <a:pt x="10" y="3"/>
                    <a:pt x="6" y="7"/>
                    <a:pt x="5" y="10"/>
                  </a:cubicBezTo>
                  <a:cubicBezTo>
                    <a:pt x="4" y="11"/>
                    <a:pt x="3" y="13"/>
                    <a:pt x="3" y="15"/>
                  </a:cubicBezTo>
                  <a:cubicBezTo>
                    <a:pt x="3" y="25"/>
                    <a:pt x="3" y="25"/>
                    <a:pt x="3" y="25"/>
                  </a:cubicBezTo>
                  <a:cubicBezTo>
                    <a:pt x="0" y="27"/>
                    <a:pt x="0" y="27"/>
                    <a:pt x="0" y="27"/>
                  </a:cubicBezTo>
                  <a:cubicBezTo>
                    <a:pt x="0" y="17"/>
                    <a:pt x="0" y="17"/>
                    <a:pt x="0" y="17"/>
                  </a:cubicBezTo>
                  <a:cubicBezTo>
                    <a:pt x="0" y="13"/>
                    <a:pt x="1" y="9"/>
                    <a:pt x="4" y="6"/>
                  </a:cubicBezTo>
                  <a:cubicBezTo>
                    <a:pt x="6" y="3"/>
                    <a:pt x="9" y="1"/>
                    <a:pt x="13" y="0"/>
                  </a:cubicBez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8" name="Freeform 51">
              <a:extLst>
                <a:ext uri="{FF2B5EF4-FFF2-40B4-BE49-F238E27FC236}">
                  <a16:creationId xmlns:a16="http://schemas.microsoft.com/office/drawing/2014/main" id="{F0205FD7-8E1C-4DBA-8413-9704CF64E506}"/>
                </a:ext>
              </a:extLst>
            </p:cNvPr>
            <p:cNvSpPr>
              <a:spLocks/>
            </p:cNvSpPr>
            <p:nvPr/>
          </p:nvSpPr>
          <p:spPr bwMode="auto">
            <a:xfrm>
              <a:off x="8594583" y="5069216"/>
              <a:ext cx="4523" cy="33927"/>
            </a:xfrm>
            <a:custGeom>
              <a:avLst/>
              <a:gdLst>
                <a:gd name="T0" fmla="*/ 0 w 2"/>
                <a:gd name="T1" fmla="*/ 0 h 15"/>
                <a:gd name="T2" fmla="*/ 2 w 2"/>
                <a:gd name="T3" fmla="*/ 0 h 15"/>
                <a:gd name="T4" fmla="*/ 2 w 2"/>
                <a:gd name="T5" fmla="*/ 13 h 15"/>
                <a:gd name="T6" fmla="*/ 0 w 2"/>
                <a:gd name="T7" fmla="*/ 15 h 15"/>
                <a:gd name="T8" fmla="*/ 0 w 2"/>
                <a:gd name="T9" fmla="*/ 6 h 15"/>
                <a:gd name="T10" fmla="*/ 0 w 2"/>
                <a:gd name="T11" fmla="*/ 0 h 15"/>
              </a:gdLst>
              <a:ahLst/>
              <a:cxnLst>
                <a:cxn ang="0">
                  <a:pos x="T0" y="T1"/>
                </a:cxn>
                <a:cxn ang="0">
                  <a:pos x="T2" y="T3"/>
                </a:cxn>
                <a:cxn ang="0">
                  <a:pos x="T4" y="T5"/>
                </a:cxn>
                <a:cxn ang="0">
                  <a:pos x="T6" y="T7"/>
                </a:cxn>
                <a:cxn ang="0">
                  <a:pos x="T8" y="T9"/>
                </a:cxn>
                <a:cxn ang="0">
                  <a:pos x="T10" y="T11"/>
                </a:cxn>
              </a:cxnLst>
              <a:rect l="0" t="0" r="r" b="b"/>
              <a:pathLst>
                <a:path w="2" h="15">
                  <a:moveTo>
                    <a:pt x="0" y="0"/>
                  </a:moveTo>
                  <a:lnTo>
                    <a:pt x="2" y="0"/>
                  </a:lnTo>
                  <a:lnTo>
                    <a:pt x="2" y="13"/>
                  </a:lnTo>
                  <a:lnTo>
                    <a:pt x="0" y="15"/>
                  </a:lnTo>
                  <a:lnTo>
                    <a:pt x="0" y="6"/>
                  </a:lnTo>
                  <a:lnTo>
                    <a:pt x="0" y="0"/>
                  </a:lnTo>
                  <a:close/>
                </a:path>
              </a:pathLst>
            </a:custGeom>
            <a:solidFill>
              <a:srgbClr val="F293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9" name="Freeform 52">
              <a:extLst>
                <a:ext uri="{FF2B5EF4-FFF2-40B4-BE49-F238E27FC236}">
                  <a16:creationId xmlns:a16="http://schemas.microsoft.com/office/drawing/2014/main" id="{F4E693B0-C36C-4AF4-BD78-ABD0B0A875E4}"/>
                </a:ext>
              </a:extLst>
            </p:cNvPr>
            <p:cNvSpPr>
              <a:spLocks/>
            </p:cNvSpPr>
            <p:nvPr/>
          </p:nvSpPr>
          <p:spPr bwMode="auto">
            <a:xfrm>
              <a:off x="8571966" y="5053385"/>
              <a:ext cx="27141" cy="15833"/>
            </a:xfrm>
            <a:custGeom>
              <a:avLst/>
              <a:gdLst>
                <a:gd name="T0" fmla="*/ 0 w 12"/>
                <a:gd name="T1" fmla="*/ 0 h 7"/>
                <a:gd name="T2" fmla="*/ 5 w 12"/>
                <a:gd name="T3" fmla="*/ 5 h 7"/>
                <a:gd name="T4" fmla="*/ 10 w 12"/>
                <a:gd name="T5" fmla="*/ 7 h 7"/>
                <a:gd name="T6" fmla="*/ 12 w 12"/>
                <a:gd name="T7" fmla="*/ 7 h 7"/>
                <a:gd name="T8" fmla="*/ 0 w 12"/>
                <a:gd name="T9" fmla="*/ 0 h 7"/>
                <a:gd name="T10" fmla="*/ 0 w 12"/>
                <a:gd name="T11" fmla="*/ 0 h 7"/>
              </a:gdLst>
              <a:ahLst/>
              <a:cxnLst>
                <a:cxn ang="0">
                  <a:pos x="T0" y="T1"/>
                </a:cxn>
                <a:cxn ang="0">
                  <a:pos x="T2" y="T3"/>
                </a:cxn>
                <a:cxn ang="0">
                  <a:pos x="T4" y="T5"/>
                </a:cxn>
                <a:cxn ang="0">
                  <a:pos x="T6" y="T7"/>
                </a:cxn>
                <a:cxn ang="0">
                  <a:pos x="T8" y="T9"/>
                </a:cxn>
                <a:cxn ang="0">
                  <a:pos x="T10" y="T11"/>
                </a:cxn>
              </a:cxnLst>
              <a:rect l="0" t="0" r="r" b="b"/>
              <a:pathLst>
                <a:path w="12" h="7">
                  <a:moveTo>
                    <a:pt x="0" y="0"/>
                  </a:moveTo>
                  <a:lnTo>
                    <a:pt x="5" y="5"/>
                  </a:lnTo>
                  <a:lnTo>
                    <a:pt x="10" y="7"/>
                  </a:lnTo>
                  <a:lnTo>
                    <a:pt x="12" y="7"/>
                  </a:lnTo>
                  <a:lnTo>
                    <a:pt x="0" y="0"/>
                  </a:lnTo>
                  <a:lnTo>
                    <a:pt x="0" y="0"/>
                  </a:lnTo>
                  <a:close/>
                </a:path>
              </a:pathLst>
            </a:custGeom>
            <a:solidFill>
              <a:srgbClr val="FFD5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0" name="Freeform 53">
              <a:extLst>
                <a:ext uri="{FF2B5EF4-FFF2-40B4-BE49-F238E27FC236}">
                  <a16:creationId xmlns:a16="http://schemas.microsoft.com/office/drawing/2014/main" id="{2E158490-F2FB-45D7-BFC1-AAA17A10E673}"/>
                </a:ext>
              </a:extLst>
            </p:cNvPr>
            <p:cNvSpPr>
              <a:spLocks/>
            </p:cNvSpPr>
            <p:nvPr/>
          </p:nvSpPr>
          <p:spPr bwMode="auto">
            <a:xfrm>
              <a:off x="8571966" y="5053385"/>
              <a:ext cx="22617" cy="49758"/>
            </a:xfrm>
            <a:custGeom>
              <a:avLst/>
              <a:gdLst>
                <a:gd name="T0" fmla="*/ 0 w 10"/>
                <a:gd name="T1" fmla="*/ 0 h 22"/>
                <a:gd name="T2" fmla="*/ 10 w 10"/>
                <a:gd name="T3" fmla="*/ 7 h 22"/>
                <a:gd name="T4" fmla="*/ 10 w 10"/>
                <a:gd name="T5" fmla="*/ 22 h 22"/>
                <a:gd name="T6" fmla="*/ 0 w 10"/>
                <a:gd name="T7" fmla="*/ 15 h 22"/>
                <a:gd name="T8" fmla="*/ 0 w 10"/>
                <a:gd name="T9" fmla="*/ 0 h 22"/>
              </a:gdLst>
              <a:ahLst/>
              <a:cxnLst>
                <a:cxn ang="0">
                  <a:pos x="T0" y="T1"/>
                </a:cxn>
                <a:cxn ang="0">
                  <a:pos x="T2" y="T3"/>
                </a:cxn>
                <a:cxn ang="0">
                  <a:pos x="T4" y="T5"/>
                </a:cxn>
                <a:cxn ang="0">
                  <a:pos x="T6" y="T7"/>
                </a:cxn>
                <a:cxn ang="0">
                  <a:pos x="T8" y="T9"/>
                </a:cxn>
              </a:cxnLst>
              <a:rect l="0" t="0" r="r" b="b"/>
              <a:pathLst>
                <a:path w="10" h="22">
                  <a:moveTo>
                    <a:pt x="0" y="0"/>
                  </a:moveTo>
                  <a:lnTo>
                    <a:pt x="10" y="7"/>
                  </a:lnTo>
                  <a:lnTo>
                    <a:pt x="10" y="22"/>
                  </a:lnTo>
                  <a:lnTo>
                    <a:pt x="0" y="15"/>
                  </a:lnTo>
                  <a:lnTo>
                    <a:pt x="0" y="0"/>
                  </a:lnTo>
                  <a:close/>
                </a:path>
              </a:pathLst>
            </a:custGeom>
            <a:solidFill>
              <a:srgbClr val="FFC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1" name="Freeform 54">
              <a:extLst>
                <a:ext uri="{FF2B5EF4-FFF2-40B4-BE49-F238E27FC236}">
                  <a16:creationId xmlns:a16="http://schemas.microsoft.com/office/drawing/2014/main" id="{6C74A608-399F-46EE-9E06-BE214E99424C}"/>
                </a:ext>
              </a:extLst>
            </p:cNvPr>
            <p:cNvSpPr>
              <a:spLocks/>
            </p:cNvSpPr>
            <p:nvPr/>
          </p:nvSpPr>
          <p:spPr bwMode="auto">
            <a:xfrm>
              <a:off x="8571966" y="4874707"/>
              <a:ext cx="22617" cy="29403"/>
            </a:xfrm>
            <a:custGeom>
              <a:avLst/>
              <a:gdLst>
                <a:gd name="T0" fmla="*/ 5 w 6"/>
                <a:gd name="T1" fmla="*/ 3 h 8"/>
                <a:gd name="T2" fmla="*/ 5 w 6"/>
                <a:gd name="T3" fmla="*/ 2 h 8"/>
                <a:gd name="T4" fmla="*/ 5 w 6"/>
                <a:gd name="T5" fmla="*/ 2 h 8"/>
                <a:gd name="T6" fmla="*/ 5 w 6"/>
                <a:gd name="T7" fmla="*/ 2 h 8"/>
                <a:gd name="T8" fmla="*/ 5 w 6"/>
                <a:gd name="T9" fmla="*/ 2 h 8"/>
                <a:gd name="T10" fmla="*/ 5 w 6"/>
                <a:gd name="T11" fmla="*/ 1 h 8"/>
                <a:gd name="T12" fmla="*/ 5 w 6"/>
                <a:gd name="T13" fmla="*/ 1 h 8"/>
                <a:gd name="T14" fmla="*/ 5 w 6"/>
                <a:gd name="T15" fmla="*/ 1 h 8"/>
                <a:gd name="T16" fmla="*/ 5 w 6"/>
                <a:gd name="T17" fmla="*/ 1 h 8"/>
                <a:gd name="T18" fmla="*/ 6 w 6"/>
                <a:gd name="T19" fmla="*/ 1 h 8"/>
                <a:gd name="T20" fmla="*/ 6 w 6"/>
                <a:gd name="T21" fmla="*/ 0 h 8"/>
                <a:gd name="T22" fmla="*/ 1 w 6"/>
                <a:gd name="T23" fmla="*/ 3 h 8"/>
                <a:gd name="T24" fmla="*/ 1 w 6"/>
                <a:gd name="T25" fmla="*/ 3 h 8"/>
                <a:gd name="T26" fmla="*/ 1 w 6"/>
                <a:gd name="T27" fmla="*/ 3 h 8"/>
                <a:gd name="T28" fmla="*/ 1 w 6"/>
                <a:gd name="T29" fmla="*/ 4 h 8"/>
                <a:gd name="T30" fmla="*/ 1 w 6"/>
                <a:gd name="T31" fmla="*/ 4 h 8"/>
                <a:gd name="T32" fmla="*/ 0 w 6"/>
                <a:gd name="T33" fmla="*/ 4 h 8"/>
                <a:gd name="T34" fmla="*/ 0 w 6"/>
                <a:gd name="T35" fmla="*/ 4 h 8"/>
                <a:gd name="T36" fmla="*/ 0 w 6"/>
                <a:gd name="T37" fmla="*/ 4 h 8"/>
                <a:gd name="T38" fmla="*/ 0 w 6"/>
                <a:gd name="T39" fmla="*/ 4 h 8"/>
                <a:gd name="T40" fmla="*/ 0 w 6"/>
                <a:gd name="T41" fmla="*/ 4 h 8"/>
                <a:gd name="T42" fmla="*/ 0 w 6"/>
                <a:gd name="T43" fmla="*/ 4 h 8"/>
                <a:gd name="T44" fmla="*/ 0 w 6"/>
                <a:gd name="T45" fmla="*/ 5 h 8"/>
                <a:gd name="T46" fmla="*/ 0 w 6"/>
                <a:gd name="T47" fmla="*/ 5 h 8"/>
                <a:gd name="T48" fmla="*/ 0 w 6"/>
                <a:gd name="T49" fmla="*/ 5 h 8"/>
                <a:gd name="T50" fmla="*/ 0 w 6"/>
                <a:gd name="T51" fmla="*/ 5 h 8"/>
                <a:gd name="T52" fmla="*/ 0 w 6"/>
                <a:gd name="T53" fmla="*/ 5 h 8"/>
                <a:gd name="T54" fmla="*/ 0 w 6"/>
                <a:gd name="T55" fmla="*/ 5 h 8"/>
                <a:gd name="T56" fmla="*/ 0 w 6"/>
                <a:gd name="T57" fmla="*/ 5 h 8"/>
                <a:gd name="T58" fmla="*/ 0 w 6"/>
                <a:gd name="T59" fmla="*/ 5 h 8"/>
                <a:gd name="T60" fmla="*/ 0 w 6"/>
                <a:gd name="T61" fmla="*/ 5 h 8"/>
                <a:gd name="T62" fmla="*/ 0 w 6"/>
                <a:gd name="T63" fmla="*/ 6 h 8"/>
                <a:gd name="T64" fmla="*/ 0 w 6"/>
                <a:gd name="T65" fmla="*/ 6 h 8"/>
                <a:gd name="T66" fmla="*/ 0 w 6"/>
                <a:gd name="T67" fmla="*/ 6 h 8"/>
                <a:gd name="T68" fmla="*/ 0 w 6"/>
                <a:gd name="T69" fmla="*/ 8 h 8"/>
                <a:gd name="T70" fmla="*/ 5 w 6"/>
                <a:gd name="T71" fmla="*/ 6 h 8"/>
                <a:gd name="T72" fmla="*/ 5 w 6"/>
                <a:gd name="T73" fmla="*/ 3 h 8"/>
                <a:gd name="T74" fmla="*/ 5 w 6"/>
                <a:gd name="T75" fmla="*/ 3 h 8"/>
                <a:gd name="T76" fmla="*/ 5 w 6"/>
                <a:gd name="T7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 h="8">
                  <a:moveTo>
                    <a:pt x="5" y="3"/>
                  </a:moveTo>
                  <a:cubicBezTo>
                    <a:pt x="5" y="3"/>
                    <a:pt x="5" y="2"/>
                    <a:pt x="5" y="2"/>
                  </a:cubicBezTo>
                  <a:cubicBezTo>
                    <a:pt x="5" y="2"/>
                    <a:pt x="5" y="2"/>
                    <a:pt x="5" y="2"/>
                  </a:cubicBezTo>
                  <a:cubicBezTo>
                    <a:pt x="5" y="2"/>
                    <a:pt x="5" y="2"/>
                    <a:pt x="5" y="2"/>
                  </a:cubicBezTo>
                  <a:cubicBezTo>
                    <a:pt x="5" y="2"/>
                    <a:pt x="5" y="2"/>
                    <a:pt x="5" y="2"/>
                  </a:cubicBezTo>
                  <a:cubicBezTo>
                    <a:pt x="5" y="2"/>
                    <a:pt x="5" y="2"/>
                    <a:pt x="5" y="1"/>
                  </a:cubicBezTo>
                  <a:cubicBezTo>
                    <a:pt x="5" y="1"/>
                    <a:pt x="5" y="1"/>
                    <a:pt x="5" y="1"/>
                  </a:cubicBezTo>
                  <a:cubicBezTo>
                    <a:pt x="5" y="1"/>
                    <a:pt x="5" y="1"/>
                    <a:pt x="5" y="1"/>
                  </a:cubicBezTo>
                  <a:cubicBezTo>
                    <a:pt x="5" y="1"/>
                    <a:pt x="5" y="1"/>
                    <a:pt x="5" y="1"/>
                  </a:cubicBezTo>
                  <a:cubicBezTo>
                    <a:pt x="5" y="1"/>
                    <a:pt x="5" y="1"/>
                    <a:pt x="6" y="1"/>
                  </a:cubicBezTo>
                  <a:cubicBezTo>
                    <a:pt x="6" y="0"/>
                    <a:pt x="6" y="0"/>
                    <a:pt x="6" y="0"/>
                  </a:cubicBezTo>
                  <a:cubicBezTo>
                    <a:pt x="1" y="3"/>
                    <a:pt x="1" y="3"/>
                    <a:pt x="1" y="3"/>
                  </a:cubicBezTo>
                  <a:cubicBezTo>
                    <a:pt x="1" y="3"/>
                    <a:pt x="1" y="3"/>
                    <a:pt x="1" y="3"/>
                  </a:cubicBezTo>
                  <a:cubicBezTo>
                    <a:pt x="1" y="3"/>
                    <a:pt x="1" y="3"/>
                    <a:pt x="1" y="3"/>
                  </a:cubicBezTo>
                  <a:cubicBezTo>
                    <a:pt x="1" y="3"/>
                    <a:pt x="1" y="4"/>
                    <a:pt x="1" y="4"/>
                  </a:cubicBezTo>
                  <a:cubicBezTo>
                    <a:pt x="1" y="4"/>
                    <a:pt x="1" y="4"/>
                    <a:pt x="1" y="4"/>
                  </a:cubicBezTo>
                  <a:cubicBezTo>
                    <a:pt x="1" y="4"/>
                    <a:pt x="1"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6"/>
                    <a:pt x="0" y="6"/>
                  </a:cubicBezTo>
                  <a:cubicBezTo>
                    <a:pt x="0" y="6"/>
                    <a:pt x="0" y="6"/>
                    <a:pt x="0" y="6"/>
                  </a:cubicBezTo>
                  <a:cubicBezTo>
                    <a:pt x="0" y="6"/>
                    <a:pt x="0" y="6"/>
                    <a:pt x="0" y="6"/>
                  </a:cubicBezTo>
                  <a:cubicBezTo>
                    <a:pt x="0" y="8"/>
                    <a:pt x="0" y="8"/>
                    <a:pt x="0" y="8"/>
                  </a:cubicBezTo>
                  <a:cubicBezTo>
                    <a:pt x="5" y="6"/>
                    <a:pt x="5" y="6"/>
                    <a:pt x="5" y="6"/>
                  </a:cubicBezTo>
                  <a:cubicBezTo>
                    <a:pt x="5" y="3"/>
                    <a:pt x="5" y="3"/>
                    <a:pt x="5" y="3"/>
                  </a:cubicBezTo>
                  <a:cubicBezTo>
                    <a:pt x="5" y="3"/>
                    <a:pt x="5" y="3"/>
                    <a:pt x="5" y="3"/>
                  </a:cubicBezTo>
                  <a:cubicBezTo>
                    <a:pt x="5" y="3"/>
                    <a:pt x="5" y="3"/>
                    <a:pt x="5" y="3"/>
                  </a:cubicBez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2" name="Freeform 55">
              <a:extLst>
                <a:ext uri="{FF2B5EF4-FFF2-40B4-BE49-F238E27FC236}">
                  <a16:creationId xmlns:a16="http://schemas.microsoft.com/office/drawing/2014/main" id="{E5B5EA89-1238-4124-9699-1A5E4695362A}"/>
                </a:ext>
              </a:extLst>
            </p:cNvPr>
            <p:cNvSpPr>
              <a:spLocks/>
            </p:cNvSpPr>
            <p:nvPr/>
          </p:nvSpPr>
          <p:spPr bwMode="auto">
            <a:xfrm>
              <a:off x="8571966" y="4863399"/>
              <a:ext cx="36188" cy="13570"/>
            </a:xfrm>
            <a:custGeom>
              <a:avLst/>
              <a:gdLst>
                <a:gd name="T0" fmla="*/ 9 w 9"/>
                <a:gd name="T1" fmla="*/ 1 h 4"/>
                <a:gd name="T2" fmla="*/ 9 w 9"/>
                <a:gd name="T3" fmla="*/ 0 h 4"/>
                <a:gd name="T4" fmla="*/ 9 w 9"/>
                <a:gd name="T5" fmla="*/ 0 h 4"/>
                <a:gd name="T6" fmla="*/ 8 w 9"/>
                <a:gd name="T7" fmla="*/ 0 h 4"/>
                <a:gd name="T8" fmla="*/ 8 w 9"/>
                <a:gd name="T9" fmla="*/ 0 h 4"/>
                <a:gd name="T10" fmla="*/ 8 w 9"/>
                <a:gd name="T11" fmla="*/ 0 h 4"/>
                <a:gd name="T12" fmla="*/ 8 w 9"/>
                <a:gd name="T13" fmla="*/ 0 h 4"/>
                <a:gd name="T14" fmla="*/ 8 w 9"/>
                <a:gd name="T15" fmla="*/ 0 h 4"/>
                <a:gd name="T16" fmla="*/ 8 w 9"/>
                <a:gd name="T17" fmla="*/ 0 h 4"/>
                <a:gd name="T18" fmla="*/ 8 w 9"/>
                <a:gd name="T19" fmla="*/ 0 h 4"/>
                <a:gd name="T20" fmla="*/ 7 w 9"/>
                <a:gd name="T21" fmla="*/ 0 h 4"/>
                <a:gd name="T22" fmla="*/ 7 w 9"/>
                <a:gd name="T23" fmla="*/ 0 h 4"/>
                <a:gd name="T24" fmla="*/ 7 w 9"/>
                <a:gd name="T25" fmla="*/ 0 h 4"/>
                <a:gd name="T26" fmla="*/ 7 w 9"/>
                <a:gd name="T27" fmla="*/ 0 h 4"/>
                <a:gd name="T28" fmla="*/ 7 w 9"/>
                <a:gd name="T29" fmla="*/ 0 h 4"/>
                <a:gd name="T30" fmla="*/ 6 w 9"/>
                <a:gd name="T31" fmla="*/ 0 h 4"/>
                <a:gd name="T32" fmla="*/ 6 w 9"/>
                <a:gd name="T33" fmla="*/ 0 h 4"/>
                <a:gd name="T34" fmla="*/ 6 w 9"/>
                <a:gd name="T35" fmla="*/ 0 h 4"/>
                <a:gd name="T36" fmla="*/ 6 w 9"/>
                <a:gd name="T37" fmla="*/ 0 h 4"/>
                <a:gd name="T38" fmla="*/ 6 w 9"/>
                <a:gd name="T39" fmla="*/ 0 h 4"/>
                <a:gd name="T40" fmla="*/ 6 w 9"/>
                <a:gd name="T41" fmla="*/ 0 h 4"/>
                <a:gd name="T42" fmla="*/ 6 w 9"/>
                <a:gd name="T43" fmla="*/ 0 h 4"/>
                <a:gd name="T44" fmla="*/ 5 w 9"/>
                <a:gd name="T45" fmla="*/ 0 h 4"/>
                <a:gd name="T46" fmla="*/ 5 w 9"/>
                <a:gd name="T47" fmla="*/ 0 h 4"/>
                <a:gd name="T48" fmla="*/ 5 w 9"/>
                <a:gd name="T49" fmla="*/ 0 h 4"/>
                <a:gd name="T50" fmla="*/ 5 w 9"/>
                <a:gd name="T51" fmla="*/ 0 h 4"/>
                <a:gd name="T52" fmla="*/ 5 w 9"/>
                <a:gd name="T53" fmla="*/ 0 h 4"/>
                <a:gd name="T54" fmla="*/ 4 w 9"/>
                <a:gd name="T55" fmla="*/ 0 h 4"/>
                <a:gd name="T56" fmla="*/ 0 w 9"/>
                <a:gd name="T57" fmla="*/ 3 h 4"/>
                <a:gd name="T58" fmla="*/ 5 w 9"/>
                <a:gd name="T59" fmla="*/ 4 h 4"/>
                <a:gd name="T60" fmla="*/ 7 w 9"/>
                <a:gd name="T61" fmla="*/ 2 h 4"/>
                <a:gd name="T62" fmla="*/ 9 w 9"/>
                <a:gd name="T63" fmla="*/ 1 h 4"/>
                <a:gd name="T64" fmla="*/ 9 w 9"/>
                <a:gd name="T6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4">
                  <a:moveTo>
                    <a:pt x="9" y="1"/>
                  </a:moveTo>
                  <a:cubicBezTo>
                    <a:pt x="9" y="1"/>
                    <a:pt x="9" y="0"/>
                    <a:pt x="9" y="0"/>
                  </a:cubicBezTo>
                  <a:cubicBezTo>
                    <a:pt x="9" y="0"/>
                    <a:pt x="9" y="0"/>
                    <a:pt x="9" y="0"/>
                  </a:cubicBezTo>
                  <a:cubicBezTo>
                    <a:pt x="9" y="0"/>
                    <a:pt x="9"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8" y="0"/>
                    <a:pt x="8" y="0"/>
                    <a:pt x="8"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4" y="0"/>
                    <a:pt x="4" y="0"/>
                    <a:pt x="4" y="0"/>
                  </a:cubicBezTo>
                  <a:cubicBezTo>
                    <a:pt x="0" y="3"/>
                    <a:pt x="0" y="3"/>
                    <a:pt x="0" y="3"/>
                  </a:cubicBezTo>
                  <a:cubicBezTo>
                    <a:pt x="1" y="2"/>
                    <a:pt x="3" y="3"/>
                    <a:pt x="5" y="4"/>
                  </a:cubicBezTo>
                  <a:cubicBezTo>
                    <a:pt x="7" y="2"/>
                    <a:pt x="7" y="2"/>
                    <a:pt x="7" y="2"/>
                  </a:cubicBezTo>
                  <a:cubicBezTo>
                    <a:pt x="9" y="1"/>
                    <a:pt x="9" y="1"/>
                    <a:pt x="9" y="1"/>
                  </a:cubicBezTo>
                  <a:cubicBezTo>
                    <a:pt x="9" y="1"/>
                    <a:pt x="9" y="1"/>
                    <a:pt x="9" y="1"/>
                  </a:cubicBezTo>
                  <a:close/>
                </a:path>
              </a:pathLst>
            </a:custGeom>
            <a:solidFill>
              <a:srgbClr val="8C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3" name="Freeform 56">
              <a:extLst>
                <a:ext uri="{FF2B5EF4-FFF2-40B4-BE49-F238E27FC236}">
                  <a16:creationId xmlns:a16="http://schemas.microsoft.com/office/drawing/2014/main" id="{0A323C93-02DF-4825-A1DC-35734B7DA1CE}"/>
                </a:ext>
              </a:extLst>
            </p:cNvPr>
            <p:cNvSpPr>
              <a:spLocks/>
            </p:cNvSpPr>
            <p:nvPr/>
          </p:nvSpPr>
          <p:spPr bwMode="auto">
            <a:xfrm>
              <a:off x="8626247" y="4886016"/>
              <a:ext cx="47497" cy="58805"/>
            </a:xfrm>
            <a:custGeom>
              <a:avLst/>
              <a:gdLst>
                <a:gd name="T0" fmla="*/ 7 w 12"/>
                <a:gd name="T1" fmla="*/ 14 h 15"/>
                <a:gd name="T2" fmla="*/ 7 w 12"/>
                <a:gd name="T3" fmla="*/ 13 h 15"/>
                <a:gd name="T4" fmla="*/ 7 w 12"/>
                <a:gd name="T5" fmla="*/ 14 h 15"/>
                <a:gd name="T6" fmla="*/ 7 w 12"/>
                <a:gd name="T7" fmla="*/ 14 h 15"/>
                <a:gd name="T8" fmla="*/ 7 w 12"/>
                <a:gd name="T9" fmla="*/ 15 h 15"/>
                <a:gd name="T10" fmla="*/ 12 w 12"/>
                <a:gd name="T11" fmla="*/ 13 h 15"/>
                <a:gd name="T12" fmla="*/ 12 w 12"/>
                <a:gd name="T13" fmla="*/ 12 h 15"/>
                <a:gd name="T14" fmla="*/ 12 w 12"/>
                <a:gd name="T15" fmla="*/ 10 h 15"/>
                <a:gd name="T16" fmla="*/ 11 w 12"/>
                <a:gd name="T17" fmla="*/ 10 h 15"/>
                <a:gd name="T18" fmla="*/ 11 w 12"/>
                <a:gd name="T19" fmla="*/ 10 h 15"/>
                <a:gd name="T20" fmla="*/ 11 w 12"/>
                <a:gd name="T21" fmla="*/ 10 h 15"/>
                <a:gd name="T22" fmla="*/ 11 w 12"/>
                <a:gd name="T23" fmla="*/ 7 h 15"/>
                <a:gd name="T24" fmla="*/ 9 w 12"/>
                <a:gd name="T25" fmla="*/ 4 h 15"/>
                <a:gd name="T26" fmla="*/ 8 w 12"/>
                <a:gd name="T27" fmla="*/ 3 h 15"/>
                <a:gd name="T28" fmla="*/ 8 w 12"/>
                <a:gd name="T29" fmla="*/ 3 h 15"/>
                <a:gd name="T30" fmla="*/ 5 w 12"/>
                <a:gd name="T31" fmla="*/ 0 h 15"/>
                <a:gd name="T32" fmla="*/ 5 w 12"/>
                <a:gd name="T33" fmla="*/ 0 h 15"/>
                <a:gd name="T34" fmla="*/ 2 w 12"/>
                <a:gd name="T35" fmla="*/ 1 h 15"/>
                <a:gd name="T36" fmla="*/ 0 w 12"/>
                <a:gd name="T37" fmla="*/ 3 h 15"/>
                <a:gd name="T38" fmla="*/ 7 w 12"/>
                <a:gd name="T3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5">
                  <a:moveTo>
                    <a:pt x="7" y="14"/>
                  </a:moveTo>
                  <a:cubicBezTo>
                    <a:pt x="7" y="14"/>
                    <a:pt x="7" y="13"/>
                    <a:pt x="7" y="13"/>
                  </a:cubicBezTo>
                  <a:cubicBezTo>
                    <a:pt x="7" y="14"/>
                    <a:pt x="7" y="14"/>
                    <a:pt x="7" y="14"/>
                  </a:cubicBezTo>
                  <a:cubicBezTo>
                    <a:pt x="7" y="14"/>
                    <a:pt x="7" y="14"/>
                    <a:pt x="7" y="14"/>
                  </a:cubicBezTo>
                  <a:cubicBezTo>
                    <a:pt x="7" y="15"/>
                    <a:pt x="7" y="15"/>
                    <a:pt x="7" y="15"/>
                  </a:cubicBezTo>
                  <a:cubicBezTo>
                    <a:pt x="12" y="13"/>
                    <a:pt x="12" y="13"/>
                    <a:pt x="12" y="13"/>
                  </a:cubicBezTo>
                  <a:cubicBezTo>
                    <a:pt x="12" y="12"/>
                    <a:pt x="12" y="12"/>
                    <a:pt x="12" y="12"/>
                  </a:cubicBezTo>
                  <a:cubicBezTo>
                    <a:pt x="12" y="12"/>
                    <a:pt x="12" y="11"/>
                    <a:pt x="12" y="10"/>
                  </a:cubicBezTo>
                  <a:cubicBezTo>
                    <a:pt x="11" y="10"/>
                    <a:pt x="11" y="10"/>
                    <a:pt x="11" y="10"/>
                  </a:cubicBezTo>
                  <a:cubicBezTo>
                    <a:pt x="11" y="10"/>
                    <a:pt x="11" y="10"/>
                    <a:pt x="11" y="10"/>
                  </a:cubicBezTo>
                  <a:cubicBezTo>
                    <a:pt x="11" y="10"/>
                    <a:pt x="11" y="10"/>
                    <a:pt x="11" y="10"/>
                  </a:cubicBezTo>
                  <a:cubicBezTo>
                    <a:pt x="11" y="9"/>
                    <a:pt x="11" y="8"/>
                    <a:pt x="11" y="7"/>
                  </a:cubicBezTo>
                  <a:cubicBezTo>
                    <a:pt x="10" y="6"/>
                    <a:pt x="9" y="5"/>
                    <a:pt x="9" y="4"/>
                  </a:cubicBezTo>
                  <a:cubicBezTo>
                    <a:pt x="9" y="4"/>
                    <a:pt x="8" y="3"/>
                    <a:pt x="8" y="3"/>
                  </a:cubicBezTo>
                  <a:cubicBezTo>
                    <a:pt x="8" y="3"/>
                    <a:pt x="8" y="3"/>
                    <a:pt x="8" y="3"/>
                  </a:cubicBezTo>
                  <a:cubicBezTo>
                    <a:pt x="8" y="2"/>
                    <a:pt x="5" y="1"/>
                    <a:pt x="5" y="0"/>
                  </a:cubicBezTo>
                  <a:cubicBezTo>
                    <a:pt x="5" y="0"/>
                    <a:pt x="5" y="0"/>
                    <a:pt x="5" y="0"/>
                  </a:cubicBezTo>
                  <a:cubicBezTo>
                    <a:pt x="2" y="1"/>
                    <a:pt x="2" y="1"/>
                    <a:pt x="2" y="1"/>
                  </a:cubicBezTo>
                  <a:cubicBezTo>
                    <a:pt x="0" y="3"/>
                    <a:pt x="0" y="3"/>
                    <a:pt x="0" y="3"/>
                  </a:cubicBezTo>
                  <a:cubicBezTo>
                    <a:pt x="4" y="5"/>
                    <a:pt x="6" y="9"/>
                    <a:pt x="7" y="14"/>
                  </a:cubicBezTo>
                  <a:close/>
                </a:path>
              </a:pathLst>
            </a:custGeom>
            <a:solidFill>
              <a:srgbClr val="8C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4" name="Freeform 57">
              <a:extLst>
                <a:ext uri="{FF2B5EF4-FFF2-40B4-BE49-F238E27FC236}">
                  <a16:creationId xmlns:a16="http://schemas.microsoft.com/office/drawing/2014/main" id="{87470356-BDEF-4B8A-9CFB-EDA6F73B04FB}"/>
                </a:ext>
              </a:extLst>
            </p:cNvPr>
            <p:cNvSpPr>
              <a:spLocks/>
            </p:cNvSpPr>
            <p:nvPr/>
          </p:nvSpPr>
          <p:spPr bwMode="auto">
            <a:xfrm>
              <a:off x="8565181" y="4865660"/>
              <a:ext cx="88208" cy="90469"/>
            </a:xfrm>
            <a:custGeom>
              <a:avLst/>
              <a:gdLst>
                <a:gd name="T0" fmla="*/ 16 w 23"/>
                <a:gd name="T1" fmla="*/ 8 h 23"/>
                <a:gd name="T2" fmla="*/ 7 w 23"/>
                <a:gd name="T3" fmla="*/ 2 h 23"/>
                <a:gd name="T4" fmla="*/ 0 w 23"/>
                <a:gd name="T5" fmla="*/ 6 h 23"/>
                <a:gd name="T6" fmla="*/ 0 w 23"/>
                <a:gd name="T7" fmla="*/ 9 h 23"/>
                <a:gd name="T8" fmla="*/ 2 w 23"/>
                <a:gd name="T9" fmla="*/ 10 h 23"/>
                <a:gd name="T10" fmla="*/ 2 w 23"/>
                <a:gd name="T11" fmla="*/ 8 h 23"/>
                <a:gd name="T12" fmla="*/ 7 w 23"/>
                <a:gd name="T13" fmla="*/ 5 h 23"/>
                <a:gd name="T14" fmla="*/ 16 w 23"/>
                <a:gd name="T15" fmla="*/ 11 h 23"/>
                <a:gd name="T16" fmla="*/ 21 w 23"/>
                <a:gd name="T17" fmla="*/ 19 h 23"/>
                <a:gd name="T18" fmla="*/ 21 w 23"/>
                <a:gd name="T19" fmla="*/ 21 h 23"/>
                <a:gd name="T20" fmla="*/ 23 w 23"/>
                <a:gd name="T21" fmla="*/ 23 h 23"/>
                <a:gd name="T22" fmla="*/ 23 w 23"/>
                <a:gd name="T23" fmla="*/ 20 h 23"/>
                <a:gd name="T24" fmla="*/ 16 w 23"/>
                <a:gd name="T25"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16" y="8"/>
                  </a:moveTo>
                  <a:cubicBezTo>
                    <a:pt x="7" y="2"/>
                    <a:pt x="7" y="2"/>
                    <a:pt x="7" y="2"/>
                  </a:cubicBezTo>
                  <a:cubicBezTo>
                    <a:pt x="3" y="0"/>
                    <a:pt x="0" y="2"/>
                    <a:pt x="0" y="6"/>
                  </a:cubicBezTo>
                  <a:cubicBezTo>
                    <a:pt x="0" y="9"/>
                    <a:pt x="0" y="9"/>
                    <a:pt x="0" y="9"/>
                  </a:cubicBezTo>
                  <a:cubicBezTo>
                    <a:pt x="2" y="10"/>
                    <a:pt x="2" y="10"/>
                    <a:pt x="2" y="10"/>
                  </a:cubicBezTo>
                  <a:cubicBezTo>
                    <a:pt x="2" y="8"/>
                    <a:pt x="2" y="8"/>
                    <a:pt x="2" y="8"/>
                  </a:cubicBezTo>
                  <a:cubicBezTo>
                    <a:pt x="2" y="5"/>
                    <a:pt x="4" y="4"/>
                    <a:pt x="7" y="5"/>
                  </a:cubicBezTo>
                  <a:cubicBezTo>
                    <a:pt x="16" y="11"/>
                    <a:pt x="16" y="11"/>
                    <a:pt x="16" y="11"/>
                  </a:cubicBezTo>
                  <a:cubicBezTo>
                    <a:pt x="19" y="12"/>
                    <a:pt x="21" y="16"/>
                    <a:pt x="21" y="19"/>
                  </a:cubicBezTo>
                  <a:cubicBezTo>
                    <a:pt x="21" y="21"/>
                    <a:pt x="21" y="21"/>
                    <a:pt x="21" y="21"/>
                  </a:cubicBezTo>
                  <a:cubicBezTo>
                    <a:pt x="23" y="23"/>
                    <a:pt x="23" y="23"/>
                    <a:pt x="23" y="23"/>
                  </a:cubicBezTo>
                  <a:cubicBezTo>
                    <a:pt x="23" y="20"/>
                    <a:pt x="23" y="20"/>
                    <a:pt x="23" y="20"/>
                  </a:cubicBezTo>
                  <a:cubicBezTo>
                    <a:pt x="23" y="16"/>
                    <a:pt x="20" y="10"/>
                    <a:pt x="16" y="8"/>
                  </a:cubicBezTo>
                  <a:close/>
                </a:path>
              </a:pathLst>
            </a:custGeom>
            <a:solidFill>
              <a:srgbClr val="8542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5" name="Freeform 58">
              <a:extLst>
                <a:ext uri="{FF2B5EF4-FFF2-40B4-BE49-F238E27FC236}">
                  <a16:creationId xmlns:a16="http://schemas.microsoft.com/office/drawing/2014/main" id="{BA862C6B-53F4-420B-9985-0B38CB12EAA6}"/>
                </a:ext>
              </a:extLst>
            </p:cNvPr>
            <p:cNvSpPr>
              <a:spLocks/>
            </p:cNvSpPr>
            <p:nvPr/>
          </p:nvSpPr>
          <p:spPr bwMode="auto">
            <a:xfrm>
              <a:off x="8653388" y="4928989"/>
              <a:ext cx="20356" cy="27141"/>
            </a:xfrm>
            <a:custGeom>
              <a:avLst/>
              <a:gdLst>
                <a:gd name="T0" fmla="*/ 0 w 5"/>
                <a:gd name="T1" fmla="*/ 4 h 7"/>
                <a:gd name="T2" fmla="*/ 0 w 5"/>
                <a:gd name="T3" fmla="*/ 7 h 7"/>
                <a:gd name="T4" fmla="*/ 5 w 5"/>
                <a:gd name="T5" fmla="*/ 4 h 7"/>
                <a:gd name="T6" fmla="*/ 5 w 5"/>
                <a:gd name="T7" fmla="*/ 2 h 7"/>
                <a:gd name="T8" fmla="*/ 5 w 5"/>
                <a:gd name="T9" fmla="*/ 1 h 7"/>
                <a:gd name="T10" fmla="*/ 5 w 5"/>
                <a:gd name="T11" fmla="*/ 1 h 7"/>
                <a:gd name="T12" fmla="*/ 5 w 5"/>
                <a:gd name="T13" fmla="*/ 1 h 7"/>
                <a:gd name="T14" fmla="*/ 5 w 5"/>
                <a:gd name="T15" fmla="*/ 1 h 7"/>
                <a:gd name="T16" fmla="*/ 5 w 5"/>
                <a:gd name="T17" fmla="*/ 1 h 7"/>
                <a:gd name="T18" fmla="*/ 5 w 5"/>
                <a:gd name="T19" fmla="*/ 0 h 7"/>
                <a:gd name="T20" fmla="*/ 0 w 5"/>
                <a:gd name="T21" fmla="*/ 2 h 7"/>
                <a:gd name="T22" fmla="*/ 0 w 5"/>
                <a:gd name="T23" fmla="*/ 2 h 7"/>
                <a:gd name="T24" fmla="*/ 0 w 5"/>
                <a:gd name="T25" fmla="*/ 3 h 7"/>
                <a:gd name="T26" fmla="*/ 0 w 5"/>
                <a:gd name="T27" fmla="*/ 3 h 7"/>
                <a:gd name="T28" fmla="*/ 0 w 5"/>
                <a:gd name="T2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7">
                  <a:moveTo>
                    <a:pt x="0" y="4"/>
                  </a:moveTo>
                  <a:cubicBezTo>
                    <a:pt x="0" y="7"/>
                    <a:pt x="0" y="7"/>
                    <a:pt x="0" y="7"/>
                  </a:cubicBezTo>
                  <a:cubicBezTo>
                    <a:pt x="5" y="4"/>
                    <a:pt x="5" y="4"/>
                    <a:pt x="5" y="4"/>
                  </a:cubicBezTo>
                  <a:cubicBezTo>
                    <a:pt x="5" y="2"/>
                    <a:pt x="5" y="2"/>
                    <a:pt x="5" y="2"/>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0"/>
                    <a:pt x="5" y="0"/>
                    <a:pt x="5" y="0"/>
                  </a:cubicBezTo>
                  <a:cubicBezTo>
                    <a:pt x="0" y="2"/>
                    <a:pt x="0" y="2"/>
                    <a:pt x="0" y="2"/>
                  </a:cubicBezTo>
                  <a:cubicBezTo>
                    <a:pt x="0" y="2"/>
                    <a:pt x="0" y="2"/>
                    <a:pt x="0" y="2"/>
                  </a:cubicBezTo>
                  <a:cubicBezTo>
                    <a:pt x="0" y="3"/>
                    <a:pt x="0" y="3"/>
                    <a:pt x="0" y="3"/>
                  </a:cubicBezTo>
                  <a:cubicBezTo>
                    <a:pt x="0" y="3"/>
                    <a:pt x="0" y="3"/>
                    <a:pt x="0" y="3"/>
                  </a:cubicBezTo>
                  <a:cubicBezTo>
                    <a:pt x="0" y="4"/>
                    <a:pt x="0" y="4"/>
                    <a:pt x="0" y="4"/>
                  </a:cubicBezTo>
                  <a:close/>
                </a:path>
              </a:pathLst>
            </a:custGeom>
            <a:solidFill>
              <a:srgbClr val="783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6" name="Freeform 59">
              <a:extLst>
                <a:ext uri="{FF2B5EF4-FFF2-40B4-BE49-F238E27FC236}">
                  <a16:creationId xmlns:a16="http://schemas.microsoft.com/office/drawing/2014/main" id="{9FE2F4E2-CEE9-42FB-BBA8-6404BB9E86E1}"/>
                </a:ext>
              </a:extLst>
            </p:cNvPr>
            <p:cNvSpPr>
              <a:spLocks/>
            </p:cNvSpPr>
            <p:nvPr/>
          </p:nvSpPr>
          <p:spPr bwMode="auto">
            <a:xfrm>
              <a:off x="8592322" y="4865660"/>
              <a:ext cx="54282" cy="31664"/>
            </a:xfrm>
            <a:custGeom>
              <a:avLst/>
              <a:gdLst>
                <a:gd name="T0" fmla="*/ 7 w 24"/>
                <a:gd name="T1" fmla="*/ 0 h 14"/>
                <a:gd name="T2" fmla="*/ 0 w 24"/>
                <a:gd name="T3" fmla="*/ 4 h 14"/>
                <a:gd name="T4" fmla="*/ 15 w 24"/>
                <a:gd name="T5" fmla="*/ 14 h 14"/>
                <a:gd name="T6" fmla="*/ 24 w 24"/>
                <a:gd name="T7" fmla="*/ 9 h 14"/>
                <a:gd name="T8" fmla="*/ 7 w 24"/>
                <a:gd name="T9" fmla="*/ 0 h 14"/>
              </a:gdLst>
              <a:ahLst/>
              <a:cxnLst>
                <a:cxn ang="0">
                  <a:pos x="T0" y="T1"/>
                </a:cxn>
                <a:cxn ang="0">
                  <a:pos x="T2" y="T3"/>
                </a:cxn>
                <a:cxn ang="0">
                  <a:pos x="T4" y="T5"/>
                </a:cxn>
                <a:cxn ang="0">
                  <a:pos x="T6" y="T7"/>
                </a:cxn>
                <a:cxn ang="0">
                  <a:pos x="T8" y="T9"/>
                </a:cxn>
              </a:cxnLst>
              <a:rect l="0" t="0" r="r" b="b"/>
              <a:pathLst>
                <a:path w="24" h="14">
                  <a:moveTo>
                    <a:pt x="7" y="0"/>
                  </a:moveTo>
                  <a:lnTo>
                    <a:pt x="0" y="4"/>
                  </a:lnTo>
                  <a:lnTo>
                    <a:pt x="15" y="14"/>
                  </a:lnTo>
                  <a:lnTo>
                    <a:pt x="24" y="9"/>
                  </a:lnTo>
                  <a:lnTo>
                    <a:pt x="7" y="0"/>
                  </a:lnTo>
                  <a:close/>
                </a:path>
              </a:pathLst>
            </a:custGeom>
            <a:solidFill>
              <a:srgbClr val="8F4C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7" name="Freeform 60">
              <a:extLst>
                <a:ext uri="{FF2B5EF4-FFF2-40B4-BE49-F238E27FC236}">
                  <a16:creationId xmlns:a16="http://schemas.microsoft.com/office/drawing/2014/main" id="{6DB01B79-556D-4240-83BE-D201F91F233C}"/>
                </a:ext>
              </a:extLst>
            </p:cNvPr>
            <p:cNvSpPr>
              <a:spLocks/>
            </p:cNvSpPr>
            <p:nvPr/>
          </p:nvSpPr>
          <p:spPr bwMode="auto">
            <a:xfrm>
              <a:off x="8626247" y="4913157"/>
              <a:ext cx="15833" cy="22617"/>
            </a:xfrm>
            <a:custGeom>
              <a:avLst/>
              <a:gdLst>
                <a:gd name="T0" fmla="*/ 2 w 4"/>
                <a:gd name="T1" fmla="*/ 0 h 6"/>
                <a:gd name="T2" fmla="*/ 4 w 4"/>
                <a:gd name="T3" fmla="*/ 5 h 6"/>
                <a:gd name="T4" fmla="*/ 2 w 4"/>
                <a:gd name="T5" fmla="*/ 6 h 6"/>
                <a:gd name="T6" fmla="*/ 0 w 4"/>
                <a:gd name="T7" fmla="*/ 4 h 6"/>
                <a:gd name="T8" fmla="*/ 1 w 4"/>
                <a:gd name="T9" fmla="*/ 2 h 6"/>
                <a:gd name="T10" fmla="*/ 2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0"/>
                  </a:moveTo>
                  <a:cubicBezTo>
                    <a:pt x="2" y="0"/>
                    <a:pt x="4" y="2"/>
                    <a:pt x="4" y="5"/>
                  </a:cubicBezTo>
                  <a:cubicBezTo>
                    <a:pt x="4" y="5"/>
                    <a:pt x="2" y="6"/>
                    <a:pt x="2" y="6"/>
                  </a:cubicBezTo>
                  <a:cubicBezTo>
                    <a:pt x="1" y="6"/>
                    <a:pt x="0" y="4"/>
                    <a:pt x="0" y="4"/>
                  </a:cubicBezTo>
                  <a:cubicBezTo>
                    <a:pt x="0" y="4"/>
                    <a:pt x="1" y="2"/>
                    <a:pt x="1" y="2"/>
                  </a:cubicBezTo>
                  <a:lnTo>
                    <a:pt x="2" y="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8" name="Freeform 61">
              <a:extLst>
                <a:ext uri="{FF2B5EF4-FFF2-40B4-BE49-F238E27FC236}">
                  <a16:creationId xmlns:a16="http://schemas.microsoft.com/office/drawing/2014/main" id="{888BB0C6-54E2-437C-AC6D-0A4ABE4B1778}"/>
                </a:ext>
              </a:extLst>
            </p:cNvPr>
            <p:cNvSpPr>
              <a:spLocks/>
            </p:cNvSpPr>
            <p:nvPr/>
          </p:nvSpPr>
          <p:spPr bwMode="auto">
            <a:xfrm>
              <a:off x="8581013" y="4831735"/>
              <a:ext cx="72375" cy="104040"/>
            </a:xfrm>
            <a:custGeom>
              <a:avLst/>
              <a:gdLst>
                <a:gd name="T0" fmla="*/ 7 w 19"/>
                <a:gd name="T1" fmla="*/ 0 h 27"/>
                <a:gd name="T2" fmla="*/ 2 w 19"/>
                <a:gd name="T3" fmla="*/ 5 h 27"/>
                <a:gd name="T4" fmla="*/ 0 w 19"/>
                <a:gd name="T5" fmla="*/ 10 h 27"/>
                <a:gd name="T6" fmla="*/ 1 w 19"/>
                <a:gd name="T7" fmla="*/ 19 h 27"/>
                <a:gd name="T8" fmla="*/ 13 w 19"/>
                <a:gd name="T9" fmla="*/ 27 h 27"/>
                <a:gd name="T10" fmla="*/ 14 w 19"/>
                <a:gd name="T11" fmla="*/ 20 h 27"/>
                <a:gd name="T12" fmla="*/ 18 w 19"/>
                <a:gd name="T13" fmla="*/ 15 h 27"/>
                <a:gd name="T14" fmla="*/ 18 w 19"/>
                <a:gd name="T15" fmla="*/ 5 h 27"/>
                <a:gd name="T16" fmla="*/ 7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7" y="0"/>
                  </a:moveTo>
                  <a:cubicBezTo>
                    <a:pt x="5" y="3"/>
                    <a:pt x="3" y="4"/>
                    <a:pt x="2" y="5"/>
                  </a:cubicBezTo>
                  <a:cubicBezTo>
                    <a:pt x="1" y="7"/>
                    <a:pt x="0" y="8"/>
                    <a:pt x="0" y="10"/>
                  </a:cubicBezTo>
                  <a:cubicBezTo>
                    <a:pt x="0" y="14"/>
                    <a:pt x="0" y="18"/>
                    <a:pt x="1" y="19"/>
                  </a:cubicBezTo>
                  <a:cubicBezTo>
                    <a:pt x="3" y="22"/>
                    <a:pt x="9" y="25"/>
                    <a:pt x="13" y="27"/>
                  </a:cubicBezTo>
                  <a:cubicBezTo>
                    <a:pt x="14" y="27"/>
                    <a:pt x="13" y="22"/>
                    <a:pt x="14" y="20"/>
                  </a:cubicBezTo>
                  <a:cubicBezTo>
                    <a:pt x="15" y="18"/>
                    <a:pt x="17" y="17"/>
                    <a:pt x="18" y="15"/>
                  </a:cubicBezTo>
                  <a:cubicBezTo>
                    <a:pt x="19" y="12"/>
                    <a:pt x="18" y="9"/>
                    <a:pt x="18" y="5"/>
                  </a:cubicBezTo>
                  <a:lnTo>
                    <a:pt x="7" y="0"/>
                  </a:lnTo>
                  <a:close/>
                </a:path>
              </a:pathLst>
            </a:custGeom>
            <a:solidFill>
              <a:srgbClr val="E8A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9" name="Freeform 62">
              <a:extLst>
                <a:ext uri="{FF2B5EF4-FFF2-40B4-BE49-F238E27FC236}">
                  <a16:creationId xmlns:a16="http://schemas.microsoft.com/office/drawing/2014/main" id="{708E8443-ECDE-4FC9-AA93-32DB2F7E4D23}"/>
                </a:ext>
              </a:extLst>
            </p:cNvPr>
            <p:cNvSpPr>
              <a:spLocks/>
            </p:cNvSpPr>
            <p:nvPr/>
          </p:nvSpPr>
          <p:spPr bwMode="auto">
            <a:xfrm>
              <a:off x="8614939" y="4847566"/>
              <a:ext cx="38450" cy="88208"/>
            </a:xfrm>
            <a:custGeom>
              <a:avLst/>
              <a:gdLst>
                <a:gd name="T0" fmla="*/ 5 w 10"/>
                <a:gd name="T1" fmla="*/ 23 h 23"/>
                <a:gd name="T2" fmla="*/ 5 w 10"/>
                <a:gd name="T3" fmla="*/ 16 h 23"/>
                <a:gd name="T4" fmla="*/ 9 w 10"/>
                <a:gd name="T5" fmla="*/ 11 h 23"/>
                <a:gd name="T6" fmla="*/ 9 w 10"/>
                <a:gd name="T7" fmla="*/ 1 h 23"/>
                <a:gd name="T8" fmla="*/ 6 w 10"/>
                <a:gd name="T9" fmla="*/ 0 h 23"/>
                <a:gd name="T10" fmla="*/ 6 w 10"/>
                <a:gd name="T11" fmla="*/ 1 h 23"/>
                <a:gd name="T12" fmla="*/ 5 w 10"/>
                <a:gd name="T13" fmla="*/ 7 h 23"/>
                <a:gd name="T14" fmla="*/ 1 w 10"/>
                <a:gd name="T15" fmla="*/ 14 h 23"/>
                <a:gd name="T16" fmla="*/ 1 w 10"/>
                <a:gd name="T17" fmla="*/ 21 h 23"/>
                <a:gd name="T18" fmla="*/ 5 w 10"/>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3">
                  <a:moveTo>
                    <a:pt x="5" y="23"/>
                  </a:moveTo>
                  <a:cubicBezTo>
                    <a:pt x="5" y="20"/>
                    <a:pt x="4" y="18"/>
                    <a:pt x="5" y="16"/>
                  </a:cubicBezTo>
                  <a:cubicBezTo>
                    <a:pt x="6" y="14"/>
                    <a:pt x="8" y="13"/>
                    <a:pt x="9" y="11"/>
                  </a:cubicBezTo>
                  <a:cubicBezTo>
                    <a:pt x="10" y="8"/>
                    <a:pt x="9" y="5"/>
                    <a:pt x="9" y="1"/>
                  </a:cubicBezTo>
                  <a:cubicBezTo>
                    <a:pt x="6" y="0"/>
                    <a:pt x="6" y="0"/>
                    <a:pt x="6" y="0"/>
                  </a:cubicBezTo>
                  <a:cubicBezTo>
                    <a:pt x="6" y="1"/>
                    <a:pt x="6" y="1"/>
                    <a:pt x="6" y="1"/>
                  </a:cubicBezTo>
                  <a:cubicBezTo>
                    <a:pt x="5" y="4"/>
                    <a:pt x="5" y="6"/>
                    <a:pt x="5" y="7"/>
                  </a:cubicBezTo>
                  <a:cubicBezTo>
                    <a:pt x="3" y="11"/>
                    <a:pt x="2" y="11"/>
                    <a:pt x="1" y="14"/>
                  </a:cubicBezTo>
                  <a:cubicBezTo>
                    <a:pt x="1" y="15"/>
                    <a:pt x="0" y="18"/>
                    <a:pt x="1" y="21"/>
                  </a:cubicBezTo>
                  <a:cubicBezTo>
                    <a:pt x="1" y="21"/>
                    <a:pt x="4" y="23"/>
                    <a:pt x="5" y="23"/>
                  </a:cubicBezTo>
                  <a:close/>
                </a:path>
              </a:pathLst>
            </a:custGeom>
            <a:solidFill>
              <a:srgbClr val="F1B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0" name="Freeform 63">
              <a:extLst>
                <a:ext uri="{FF2B5EF4-FFF2-40B4-BE49-F238E27FC236}">
                  <a16:creationId xmlns:a16="http://schemas.microsoft.com/office/drawing/2014/main" id="{5129F40E-DA37-4BE3-BD11-DF23377EE957}"/>
                </a:ext>
              </a:extLst>
            </p:cNvPr>
            <p:cNvSpPr>
              <a:spLocks/>
            </p:cNvSpPr>
            <p:nvPr/>
          </p:nvSpPr>
          <p:spPr bwMode="auto">
            <a:xfrm>
              <a:off x="8599106" y="4451764"/>
              <a:ext cx="119873" cy="413898"/>
            </a:xfrm>
            <a:custGeom>
              <a:avLst/>
              <a:gdLst>
                <a:gd name="T0" fmla="*/ 12 w 31"/>
                <a:gd name="T1" fmla="*/ 7 h 107"/>
                <a:gd name="T2" fmla="*/ 12 w 31"/>
                <a:gd name="T3" fmla="*/ 53 h 107"/>
                <a:gd name="T4" fmla="*/ 1 w 31"/>
                <a:gd name="T5" fmla="*/ 97 h 107"/>
                <a:gd name="T6" fmla="*/ 14 w 31"/>
                <a:gd name="T7" fmla="*/ 103 h 107"/>
                <a:gd name="T8" fmla="*/ 29 w 31"/>
                <a:gd name="T9" fmla="*/ 58 h 107"/>
                <a:gd name="T10" fmla="*/ 29 w 31"/>
                <a:gd name="T11" fmla="*/ 8 h 107"/>
                <a:gd name="T12" fmla="*/ 21 w 31"/>
                <a:gd name="T13" fmla="*/ 1 h 107"/>
                <a:gd name="T14" fmla="*/ 12 w 31"/>
                <a:gd name="T15" fmla="*/ 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07">
                  <a:moveTo>
                    <a:pt x="12" y="7"/>
                  </a:moveTo>
                  <a:cubicBezTo>
                    <a:pt x="9" y="17"/>
                    <a:pt x="12" y="36"/>
                    <a:pt x="12" y="53"/>
                  </a:cubicBezTo>
                  <a:cubicBezTo>
                    <a:pt x="1" y="97"/>
                    <a:pt x="1" y="97"/>
                    <a:pt x="1" y="97"/>
                  </a:cubicBezTo>
                  <a:cubicBezTo>
                    <a:pt x="0" y="102"/>
                    <a:pt x="10" y="107"/>
                    <a:pt x="14" y="103"/>
                  </a:cubicBezTo>
                  <a:cubicBezTo>
                    <a:pt x="29" y="58"/>
                    <a:pt x="29" y="58"/>
                    <a:pt x="29" y="58"/>
                  </a:cubicBezTo>
                  <a:cubicBezTo>
                    <a:pt x="30" y="49"/>
                    <a:pt x="31" y="14"/>
                    <a:pt x="29" y="8"/>
                  </a:cubicBezTo>
                  <a:cubicBezTo>
                    <a:pt x="28" y="4"/>
                    <a:pt x="24" y="1"/>
                    <a:pt x="21" y="1"/>
                  </a:cubicBezTo>
                  <a:cubicBezTo>
                    <a:pt x="16" y="0"/>
                    <a:pt x="13" y="3"/>
                    <a:pt x="12" y="7"/>
                  </a:cubicBezTo>
                  <a:close/>
                </a:path>
              </a:pathLst>
            </a:custGeom>
            <a:solidFill>
              <a:srgbClr val="7A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1" name="Freeform 64">
              <a:extLst>
                <a:ext uri="{FF2B5EF4-FFF2-40B4-BE49-F238E27FC236}">
                  <a16:creationId xmlns:a16="http://schemas.microsoft.com/office/drawing/2014/main" id="{C347B10B-C16B-46D8-908F-2F7D9E9B1BDC}"/>
                </a:ext>
              </a:extLst>
            </p:cNvPr>
            <p:cNvSpPr>
              <a:spLocks/>
            </p:cNvSpPr>
            <p:nvPr/>
          </p:nvSpPr>
          <p:spPr bwMode="auto">
            <a:xfrm>
              <a:off x="8599106" y="4451764"/>
              <a:ext cx="81422" cy="398065"/>
            </a:xfrm>
            <a:custGeom>
              <a:avLst/>
              <a:gdLst>
                <a:gd name="T0" fmla="*/ 12 w 21"/>
                <a:gd name="T1" fmla="*/ 7 h 103"/>
                <a:gd name="T2" fmla="*/ 12 w 21"/>
                <a:gd name="T3" fmla="*/ 53 h 103"/>
                <a:gd name="T4" fmla="*/ 1 w 21"/>
                <a:gd name="T5" fmla="*/ 97 h 103"/>
                <a:gd name="T6" fmla="*/ 5 w 21"/>
                <a:gd name="T7" fmla="*/ 103 h 103"/>
                <a:gd name="T8" fmla="*/ 20 w 21"/>
                <a:gd name="T9" fmla="*/ 56 h 103"/>
                <a:gd name="T10" fmla="*/ 21 w 21"/>
                <a:gd name="T11" fmla="*/ 1 h 103"/>
                <a:gd name="T12" fmla="*/ 21 w 21"/>
                <a:gd name="T13" fmla="*/ 1 h 103"/>
                <a:gd name="T14" fmla="*/ 12 w 21"/>
                <a:gd name="T15" fmla="*/ 7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3">
                  <a:moveTo>
                    <a:pt x="12" y="7"/>
                  </a:moveTo>
                  <a:cubicBezTo>
                    <a:pt x="9" y="17"/>
                    <a:pt x="12" y="36"/>
                    <a:pt x="12" y="53"/>
                  </a:cubicBezTo>
                  <a:cubicBezTo>
                    <a:pt x="1" y="97"/>
                    <a:pt x="1" y="97"/>
                    <a:pt x="1" y="97"/>
                  </a:cubicBezTo>
                  <a:cubicBezTo>
                    <a:pt x="0" y="99"/>
                    <a:pt x="3" y="102"/>
                    <a:pt x="5" y="103"/>
                  </a:cubicBezTo>
                  <a:cubicBezTo>
                    <a:pt x="10" y="87"/>
                    <a:pt x="14" y="72"/>
                    <a:pt x="20" y="56"/>
                  </a:cubicBezTo>
                  <a:cubicBezTo>
                    <a:pt x="19" y="35"/>
                    <a:pt x="16" y="14"/>
                    <a:pt x="21" y="1"/>
                  </a:cubicBezTo>
                  <a:cubicBezTo>
                    <a:pt x="21" y="1"/>
                    <a:pt x="21" y="1"/>
                    <a:pt x="21" y="1"/>
                  </a:cubicBezTo>
                  <a:cubicBezTo>
                    <a:pt x="16" y="0"/>
                    <a:pt x="13" y="3"/>
                    <a:pt x="12" y="7"/>
                  </a:cubicBezTo>
                  <a:close/>
                </a:path>
              </a:pathLst>
            </a:custGeom>
            <a:solidFill>
              <a:srgbClr val="6E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2" name="Freeform 65">
              <a:extLst>
                <a:ext uri="{FF2B5EF4-FFF2-40B4-BE49-F238E27FC236}">
                  <a16:creationId xmlns:a16="http://schemas.microsoft.com/office/drawing/2014/main" id="{4A703E0C-F991-4CA0-9A01-DDCA17CA2651}"/>
                </a:ext>
              </a:extLst>
            </p:cNvPr>
            <p:cNvSpPr>
              <a:spLocks/>
            </p:cNvSpPr>
            <p:nvPr/>
          </p:nvSpPr>
          <p:spPr bwMode="auto">
            <a:xfrm>
              <a:off x="8741596" y="4370341"/>
              <a:ext cx="149274" cy="81422"/>
            </a:xfrm>
            <a:custGeom>
              <a:avLst/>
              <a:gdLst>
                <a:gd name="T0" fmla="*/ 29 w 38"/>
                <a:gd name="T1" fmla="*/ 0 h 21"/>
                <a:gd name="T2" fmla="*/ 14 w 38"/>
                <a:gd name="T3" fmla="*/ 9 h 21"/>
                <a:gd name="T4" fmla="*/ 2 w 38"/>
                <a:gd name="T5" fmla="*/ 8 h 21"/>
                <a:gd name="T6" fmla="*/ 0 w 38"/>
                <a:gd name="T7" fmla="*/ 15 h 21"/>
                <a:gd name="T8" fmla="*/ 9 w 38"/>
                <a:gd name="T9" fmla="*/ 21 h 21"/>
                <a:gd name="T10" fmla="*/ 33 w 38"/>
                <a:gd name="T11" fmla="*/ 21 h 21"/>
                <a:gd name="T12" fmla="*/ 38 w 38"/>
                <a:gd name="T13" fmla="*/ 7 h 21"/>
                <a:gd name="T14" fmla="*/ 33 w 38"/>
                <a:gd name="T15" fmla="*/ 0 h 21"/>
                <a:gd name="T16" fmla="*/ 29 w 38"/>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1">
                  <a:moveTo>
                    <a:pt x="29" y="0"/>
                  </a:moveTo>
                  <a:cubicBezTo>
                    <a:pt x="14" y="9"/>
                    <a:pt x="14" y="9"/>
                    <a:pt x="14" y="9"/>
                  </a:cubicBezTo>
                  <a:cubicBezTo>
                    <a:pt x="2" y="8"/>
                    <a:pt x="2" y="8"/>
                    <a:pt x="2" y="8"/>
                  </a:cubicBezTo>
                  <a:cubicBezTo>
                    <a:pt x="0" y="15"/>
                    <a:pt x="0" y="15"/>
                    <a:pt x="0" y="15"/>
                  </a:cubicBezTo>
                  <a:cubicBezTo>
                    <a:pt x="0" y="15"/>
                    <a:pt x="8" y="21"/>
                    <a:pt x="9" y="21"/>
                  </a:cubicBezTo>
                  <a:cubicBezTo>
                    <a:pt x="10" y="21"/>
                    <a:pt x="33" y="21"/>
                    <a:pt x="33" y="21"/>
                  </a:cubicBezTo>
                  <a:cubicBezTo>
                    <a:pt x="38" y="7"/>
                    <a:pt x="38" y="7"/>
                    <a:pt x="38" y="7"/>
                  </a:cubicBezTo>
                  <a:cubicBezTo>
                    <a:pt x="33" y="0"/>
                    <a:pt x="33" y="0"/>
                    <a:pt x="33" y="0"/>
                  </a:cubicBezTo>
                  <a:lnTo>
                    <a:pt x="29" y="0"/>
                  </a:lnTo>
                  <a:close/>
                </a:path>
              </a:pathLst>
            </a:custGeom>
            <a:solidFill>
              <a:srgbClr val="7A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3" name="Freeform 66">
              <a:extLst>
                <a:ext uri="{FF2B5EF4-FFF2-40B4-BE49-F238E27FC236}">
                  <a16:creationId xmlns:a16="http://schemas.microsoft.com/office/drawing/2014/main" id="{18E79A9E-2CE5-4C9B-9BDE-6A543F415150}"/>
                </a:ext>
              </a:extLst>
            </p:cNvPr>
            <p:cNvSpPr>
              <a:spLocks/>
            </p:cNvSpPr>
            <p:nvPr/>
          </p:nvSpPr>
          <p:spPr bwMode="auto">
            <a:xfrm>
              <a:off x="8730287" y="4354509"/>
              <a:ext cx="128919" cy="76899"/>
            </a:xfrm>
            <a:custGeom>
              <a:avLst/>
              <a:gdLst>
                <a:gd name="T0" fmla="*/ 29 w 33"/>
                <a:gd name="T1" fmla="*/ 0 h 20"/>
                <a:gd name="T2" fmla="*/ 5 w 33"/>
                <a:gd name="T3" fmla="*/ 6 h 20"/>
                <a:gd name="T4" fmla="*/ 5 w 33"/>
                <a:gd name="T5" fmla="*/ 5 h 20"/>
                <a:gd name="T6" fmla="*/ 0 w 33"/>
                <a:gd name="T7" fmla="*/ 13 h 20"/>
                <a:gd name="T8" fmla="*/ 33 w 33"/>
                <a:gd name="T9" fmla="*/ 8 h 20"/>
                <a:gd name="T10" fmla="*/ 29 w 33"/>
                <a:gd name="T11" fmla="*/ 0 h 20"/>
              </a:gdLst>
              <a:ahLst/>
              <a:cxnLst>
                <a:cxn ang="0">
                  <a:pos x="T0" y="T1"/>
                </a:cxn>
                <a:cxn ang="0">
                  <a:pos x="T2" y="T3"/>
                </a:cxn>
                <a:cxn ang="0">
                  <a:pos x="T4" y="T5"/>
                </a:cxn>
                <a:cxn ang="0">
                  <a:pos x="T6" y="T7"/>
                </a:cxn>
                <a:cxn ang="0">
                  <a:pos x="T8" y="T9"/>
                </a:cxn>
                <a:cxn ang="0">
                  <a:pos x="T10" y="T11"/>
                </a:cxn>
              </a:cxnLst>
              <a:rect l="0" t="0" r="r" b="b"/>
              <a:pathLst>
                <a:path w="33" h="20">
                  <a:moveTo>
                    <a:pt x="29" y="0"/>
                  </a:moveTo>
                  <a:cubicBezTo>
                    <a:pt x="28" y="5"/>
                    <a:pt x="13" y="8"/>
                    <a:pt x="5" y="6"/>
                  </a:cubicBezTo>
                  <a:cubicBezTo>
                    <a:pt x="5" y="5"/>
                    <a:pt x="5" y="5"/>
                    <a:pt x="5" y="5"/>
                  </a:cubicBezTo>
                  <a:cubicBezTo>
                    <a:pt x="4" y="5"/>
                    <a:pt x="0" y="10"/>
                    <a:pt x="0" y="13"/>
                  </a:cubicBezTo>
                  <a:cubicBezTo>
                    <a:pt x="7" y="20"/>
                    <a:pt x="30" y="16"/>
                    <a:pt x="33" y="8"/>
                  </a:cubicBezTo>
                  <a:cubicBezTo>
                    <a:pt x="33" y="6"/>
                    <a:pt x="30" y="2"/>
                    <a:pt x="29" y="0"/>
                  </a:cubicBezTo>
                  <a:close/>
                </a:path>
              </a:pathLst>
            </a:custGeom>
            <a:solidFill>
              <a:srgbClr val="87C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4" name="Freeform 67">
              <a:extLst>
                <a:ext uri="{FF2B5EF4-FFF2-40B4-BE49-F238E27FC236}">
                  <a16:creationId xmlns:a16="http://schemas.microsoft.com/office/drawing/2014/main" id="{3F6015B3-15D8-497D-B9A6-99A1096AEEB6}"/>
                </a:ext>
              </a:extLst>
            </p:cNvPr>
            <p:cNvSpPr>
              <a:spLocks/>
            </p:cNvSpPr>
            <p:nvPr/>
          </p:nvSpPr>
          <p:spPr bwMode="auto">
            <a:xfrm>
              <a:off x="8838850" y="5507992"/>
              <a:ext cx="58805" cy="142490"/>
            </a:xfrm>
            <a:custGeom>
              <a:avLst/>
              <a:gdLst>
                <a:gd name="T0" fmla="*/ 0 w 15"/>
                <a:gd name="T1" fmla="*/ 9 h 37"/>
                <a:gd name="T2" fmla="*/ 3 w 15"/>
                <a:gd name="T3" fmla="*/ 36 h 37"/>
                <a:gd name="T4" fmla="*/ 5 w 15"/>
                <a:gd name="T5" fmla="*/ 37 h 37"/>
                <a:gd name="T6" fmla="*/ 7 w 15"/>
                <a:gd name="T7" fmla="*/ 37 h 37"/>
                <a:gd name="T8" fmla="*/ 13 w 15"/>
                <a:gd name="T9" fmla="*/ 9 h 37"/>
                <a:gd name="T10" fmla="*/ 0 w 15"/>
                <a:gd name="T11" fmla="*/ 9 h 37"/>
              </a:gdLst>
              <a:ahLst/>
              <a:cxnLst>
                <a:cxn ang="0">
                  <a:pos x="T0" y="T1"/>
                </a:cxn>
                <a:cxn ang="0">
                  <a:pos x="T2" y="T3"/>
                </a:cxn>
                <a:cxn ang="0">
                  <a:pos x="T4" y="T5"/>
                </a:cxn>
                <a:cxn ang="0">
                  <a:pos x="T6" y="T7"/>
                </a:cxn>
                <a:cxn ang="0">
                  <a:pos x="T8" y="T9"/>
                </a:cxn>
                <a:cxn ang="0">
                  <a:pos x="T10" y="T11"/>
                </a:cxn>
              </a:cxnLst>
              <a:rect l="0" t="0" r="r" b="b"/>
              <a:pathLst>
                <a:path w="15" h="37">
                  <a:moveTo>
                    <a:pt x="0" y="9"/>
                  </a:moveTo>
                  <a:cubicBezTo>
                    <a:pt x="4" y="17"/>
                    <a:pt x="3" y="28"/>
                    <a:pt x="3" y="36"/>
                  </a:cubicBezTo>
                  <a:cubicBezTo>
                    <a:pt x="5" y="37"/>
                    <a:pt x="5" y="37"/>
                    <a:pt x="5" y="37"/>
                  </a:cubicBezTo>
                  <a:cubicBezTo>
                    <a:pt x="7" y="37"/>
                    <a:pt x="7" y="37"/>
                    <a:pt x="7" y="37"/>
                  </a:cubicBezTo>
                  <a:cubicBezTo>
                    <a:pt x="7" y="29"/>
                    <a:pt x="11" y="16"/>
                    <a:pt x="13" y="9"/>
                  </a:cubicBezTo>
                  <a:cubicBezTo>
                    <a:pt x="15" y="0"/>
                    <a:pt x="4" y="7"/>
                    <a:pt x="0" y="9"/>
                  </a:cubicBezTo>
                  <a:close/>
                </a:path>
              </a:pathLst>
            </a:custGeom>
            <a:solidFill>
              <a:srgbClr val="1111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5" name="Freeform 68">
              <a:extLst>
                <a:ext uri="{FF2B5EF4-FFF2-40B4-BE49-F238E27FC236}">
                  <a16:creationId xmlns:a16="http://schemas.microsoft.com/office/drawing/2014/main" id="{2C4F146F-566D-4E95-ACDA-E2867FE85311}"/>
                </a:ext>
              </a:extLst>
            </p:cNvPr>
            <p:cNvSpPr>
              <a:spLocks/>
            </p:cNvSpPr>
            <p:nvPr/>
          </p:nvSpPr>
          <p:spPr bwMode="auto">
            <a:xfrm>
              <a:off x="8723502" y="4714125"/>
              <a:ext cx="194509" cy="481750"/>
            </a:xfrm>
            <a:custGeom>
              <a:avLst/>
              <a:gdLst>
                <a:gd name="T0" fmla="*/ 37 w 50"/>
                <a:gd name="T1" fmla="*/ 0 h 124"/>
                <a:gd name="T2" fmla="*/ 4 w 50"/>
                <a:gd name="T3" fmla="*/ 13 h 124"/>
                <a:gd name="T4" fmla="*/ 5 w 50"/>
                <a:gd name="T5" fmla="*/ 56 h 124"/>
                <a:gd name="T6" fmla="*/ 26 w 50"/>
                <a:gd name="T7" fmla="*/ 55 h 124"/>
                <a:gd name="T8" fmla="*/ 26 w 50"/>
                <a:gd name="T9" fmla="*/ 63 h 124"/>
                <a:gd name="T10" fmla="*/ 8 w 50"/>
                <a:gd name="T11" fmla="*/ 75 h 124"/>
                <a:gd name="T12" fmla="*/ 9 w 50"/>
                <a:gd name="T13" fmla="*/ 124 h 124"/>
                <a:gd name="T14" fmla="*/ 40 w 50"/>
                <a:gd name="T15" fmla="*/ 106 h 124"/>
                <a:gd name="T16" fmla="*/ 40 w 50"/>
                <a:gd name="T17" fmla="*/ 80 h 124"/>
                <a:gd name="T18" fmla="*/ 45 w 50"/>
                <a:gd name="T19" fmla="*/ 44 h 124"/>
                <a:gd name="T20" fmla="*/ 37 w 50"/>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24">
                  <a:moveTo>
                    <a:pt x="37" y="0"/>
                  </a:moveTo>
                  <a:cubicBezTo>
                    <a:pt x="27" y="9"/>
                    <a:pt x="15" y="12"/>
                    <a:pt x="4" y="13"/>
                  </a:cubicBezTo>
                  <a:cubicBezTo>
                    <a:pt x="3" y="27"/>
                    <a:pt x="0" y="51"/>
                    <a:pt x="5" y="56"/>
                  </a:cubicBezTo>
                  <a:cubicBezTo>
                    <a:pt x="8" y="60"/>
                    <a:pt x="10" y="61"/>
                    <a:pt x="26" y="55"/>
                  </a:cubicBezTo>
                  <a:cubicBezTo>
                    <a:pt x="28" y="54"/>
                    <a:pt x="34" y="57"/>
                    <a:pt x="26" y="63"/>
                  </a:cubicBezTo>
                  <a:cubicBezTo>
                    <a:pt x="20" y="67"/>
                    <a:pt x="9" y="71"/>
                    <a:pt x="8" y="75"/>
                  </a:cubicBezTo>
                  <a:cubicBezTo>
                    <a:pt x="9" y="87"/>
                    <a:pt x="7" y="102"/>
                    <a:pt x="9" y="124"/>
                  </a:cubicBezTo>
                  <a:cubicBezTo>
                    <a:pt x="22" y="120"/>
                    <a:pt x="32" y="113"/>
                    <a:pt x="40" y="106"/>
                  </a:cubicBezTo>
                  <a:cubicBezTo>
                    <a:pt x="40" y="80"/>
                    <a:pt x="40" y="80"/>
                    <a:pt x="40" y="80"/>
                  </a:cubicBezTo>
                  <a:cubicBezTo>
                    <a:pt x="40" y="62"/>
                    <a:pt x="39" y="61"/>
                    <a:pt x="45" y="44"/>
                  </a:cubicBezTo>
                  <a:cubicBezTo>
                    <a:pt x="50" y="29"/>
                    <a:pt x="47" y="18"/>
                    <a:pt x="37" y="0"/>
                  </a:cubicBezTo>
                  <a:close/>
                </a:path>
              </a:pathLst>
            </a:custGeom>
            <a:solidFill>
              <a:srgbClr val="4F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307" name="Straight Connector 306">
            <a:extLst>
              <a:ext uri="{FF2B5EF4-FFF2-40B4-BE49-F238E27FC236}">
                <a16:creationId xmlns:a16="http://schemas.microsoft.com/office/drawing/2014/main" id="{0E983E12-C071-4EFB-BD7A-6E257FB6A643}"/>
              </a:ext>
            </a:extLst>
          </p:cNvPr>
          <p:cNvCxnSpPr>
            <a:cxnSpLocks/>
            <a:endCxn id="10" idx="3"/>
          </p:cNvCxnSpPr>
          <p:nvPr/>
        </p:nvCxnSpPr>
        <p:spPr>
          <a:xfrm flipV="1">
            <a:off x="5862938" y="2974372"/>
            <a:ext cx="1075414" cy="644591"/>
          </a:xfrm>
          <a:prstGeom prst="line">
            <a:avLst/>
          </a:prstGeom>
          <a:ln>
            <a:solidFill>
              <a:schemeClr val="accent4">
                <a:lumMod val="60000"/>
                <a:lumOff val="40000"/>
              </a:schemeClr>
            </a:solidFill>
            <a:prstDash val="lgDash"/>
            <a:headEnd type="ova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903E98E0-0075-4914-BB65-2EE2CA75BAB8}"/>
              </a:ext>
            </a:extLst>
          </p:cNvPr>
          <p:cNvCxnSpPr>
            <a:endCxn id="12" idx="7"/>
          </p:cNvCxnSpPr>
          <p:nvPr/>
        </p:nvCxnSpPr>
        <p:spPr>
          <a:xfrm flipH="1">
            <a:off x="9992691" y="4547593"/>
            <a:ext cx="945804" cy="619390"/>
          </a:xfrm>
          <a:prstGeom prst="line">
            <a:avLst/>
          </a:prstGeom>
          <a:ln>
            <a:solidFill>
              <a:schemeClr val="accent4">
                <a:lumMod val="60000"/>
                <a:lumOff val="40000"/>
              </a:schemeClr>
            </a:solidFill>
            <a:prstDash val="lgDash"/>
            <a:headEnd type="ova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D581EF4-D981-406F-89CC-9C642020F1AD}"/>
              </a:ext>
            </a:extLst>
          </p:cNvPr>
          <p:cNvCxnSpPr>
            <a:cxnSpLocks/>
            <a:stCxn id="14" idx="7"/>
          </p:cNvCxnSpPr>
          <p:nvPr/>
        </p:nvCxnSpPr>
        <p:spPr>
          <a:xfrm flipV="1">
            <a:off x="3777861" y="1305454"/>
            <a:ext cx="854143" cy="417861"/>
          </a:xfrm>
          <a:prstGeom prst="line">
            <a:avLst/>
          </a:prstGeom>
          <a:ln>
            <a:solidFill>
              <a:schemeClr val="accent4">
                <a:lumMod val="60000"/>
                <a:lumOff val="40000"/>
              </a:schemeClr>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324" name="Isosceles Triangle 323">
            <a:extLst>
              <a:ext uri="{FF2B5EF4-FFF2-40B4-BE49-F238E27FC236}">
                <a16:creationId xmlns:a16="http://schemas.microsoft.com/office/drawing/2014/main" id="{364C404F-2E5C-47EC-BE5B-A03FCEFB2D83}"/>
              </a:ext>
            </a:extLst>
          </p:cNvPr>
          <p:cNvSpPr/>
          <p:nvPr/>
        </p:nvSpPr>
        <p:spPr>
          <a:xfrm rot="16200000">
            <a:off x="2503707" y="1879904"/>
            <a:ext cx="195933" cy="11924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26" name="Group 325">
            <a:extLst>
              <a:ext uri="{FF2B5EF4-FFF2-40B4-BE49-F238E27FC236}">
                <a16:creationId xmlns:a16="http://schemas.microsoft.com/office/drawing/2014/main" id="{CB9AB6C6-8BCB-41FA-A8E0-5EEFC8602716}"/>
              </a:ext>
            </a:extLst>
          </p:cNvPr>
          <p:cNvGrpSpPr/>
          <p:nvPr/>
        </p:nvGrpSpPr>
        <p:grpSpPr>
          <a:xfrm>
            <a:off x="180529" y="1567693"/>
            <a:ext cx="3114474" cy="997883"/>
            <a:chOff x="-22564" y="1467927"/>
            <a:chExt cx="3114474" cy="997883"/>
          </a:xfrm>
        </p:grpSpPr>
        <p:sp>
          <p:nvSpPr>
            <p:cNvPr id="323" name="TextBox 322">
              <a:extLst>
                <a:ext uri="{FF2B5EF4-FFF2-40B4-BE49-F238E27FC236}">
                  <a16:creationId xmlns:a16="http://schemas.microsoft.com/office/drawing/2014/main" id="{C37DA3F1-BA92-4550-9E58-75C61CA53AFA}"/>
                </a:ext>
              </a:extLst>
            </p:cNvPr>
            <p:cNvSpPr txBox="1"/>
            <p:nvPr/>
          </p:nvSpPr>
          <p:spPr>
            <a:xfrm>
              <a:off x="1040558" y="1467927"/>
              <a:ext cx="1383584" cy="276999"/>
            </a:xfrm>
            <a:prstGeom prst="rect">
              <a:avLst/>
            </a:prstGeom>
            <a:noFill/>
          </p:spPr>
          <p:txBody>
            <a:bodyPr wrap="none" lIns="0" tIns="0" rIns="0" bIns="0" rtlCol="0">
              <a:noAutofit/>
            </a:bodyPr>
            <a:lstStyle/>
            <a:p>
              <a:pPr algn="r"/>
              <a:r>
                <a:rPr lang="en-US" b="1" dirty="0">
                  <a:solidFill>
                    <a:schemeClr val="accent1"/>
                  </a:solidFill>
                  <a:latin typeface="Abadi Extra Light" panose="020B0204020104020204" pitchFamily="34" charset="0"/>
                </a:rPr>
                <a:t>3. System Development </a:t>
              </a:r>
              <a:endParaRPr lang="id-ID" b="1" dirty="0">
                <a:solidFill>
                  <a:schemeClr val="accent1"/>
                </a:solidFill>
                <a:latin typeface="Abadi Extra Light" panose="020B0204020104020204" pitchFamily="34" charset="0"/>
              </a:endParaRPr>
            </a:p>
          </p:txBody>
        </p:sp>
        <p:sp>
          <p:nvSpPr>
            <p:cNvPr id="325" name="Title 1">
              <a:extLst>
                <a:ext uri="{FF2B5EF4-FFF2-40B4-BE49-F238E27FC236}">
                  <a16:creationId xmlns:a16="http://schemas.microsoft.com/office/drawing/2014/main" id="{F98C1DF6-616C-4264-B83E-4FB249789D1B}"/>
                </a:ext>
              </a:extLst>
            </p:cNvPr>
            <p:cNvSpPr txBox="1">
              <a:spLocks/>
            </p:cNvSpPr>
            <p:nvPr/>
          </p:nvSpPr>
          <p:spPr>
            <a:xfrm>
              <a:off x="-22564" y="1948646"/>
              <a:ext cx="3114474" cy="517164"/>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en-US" sz="1400" b="1" dirty="0">
                  <a:latin typeface="Abadi Extra Light" panose="020B0204020104020204" pitchFamily="34" charset="0"/>
                </a:rPr>
                <a:t>Online survey </a:t>
              </a:r>
              <a:r>
                <a:rPr lang="en-US" sz="1400" dirty="0">
                  <a:latin typeface="Abadi Extra Light" panose="020B0204020104020204" pitchFamily="34" charset="0"/>
                </a:rPr>
                <a:t>to re access current perception  of AI in dermatology</a:t>
              </a:r>
            </a:p>
            <a:p>
              <a:pPr marL="171450" indent="-171450">
                <a:lnSpc>
                  <a:spcPct val="150000"/>
                </a:lnSpc>
                <a:buFontTx/>
                <a:buChar char="-"/>
              </a:pPr>
              <a:endParaRPr lang="en-US" sz="1100" dirty="0">
                <a:latin typeface="Abadi Extra Light" panose="020B0204020104020204" pitchFamily="34" charset="0"/>
              </a:endParaRPr>
            </a:p>
            <a:p>
              <a:pPr>
                <a:lnSpc>
                  <a:spcPct val="150000"/>
                </a:lnSpc>
              </a:pPr>
              <a:r>
                <a:rPr lang="en-US" sz="1400" b="1" dirty="0">
                  <a:latin typeface="Abadi Extra Light" panose="020B0204020104020204" pitchFamily="34" charset="0"/>
                </a:rPr>
                <a:t>Upcoming Engagement</a:t>
              </a:r>
            </a:p>
            <a:p>
              <a:pPr marL="285750" indent="-285750">
                <a:lnSpc>
                  <a:spcPct val="150000"/>
                </a:lnSpc>
                <a:buFont typeface="Arial" panose="020B0604020202020204" pitchFamily="34" charset="0"/>
                <a:buChar char="•"/>
              </a:pPr>
              <a:r>
                <a:rPr lang="en-US" sz="1400" b="1" dirty="0">
                  <a:latin typeface="Abadi Extra Light" panose="020B0204020104020204" pitchFamily="34" charset="0"/>
                </a:rPr>
                <a:t>Public Workshop </a:t>
              </a:r>
              <a:r>
                <a:rPr lang="en-US" sz="1400" dirty="0">
                  <a:latin typeface="Abadi Extra Light" panose="020B0204020104020204" pitchFamily="34" charset="0"/>
                </a:rPr>
                <a:t>to review product </a:t>
              </a:r>
            </a:p>
          </p:txBody>
        </p:sp>
      </p:grpSp>
      <p:sp>
        <p:nvSpPr>
          <p:cNvPr id="330" name="Isosceles Triangle 329">
            <a:extLst>
              <a:ext uri="{FF2B5EF4-FFF2-40B4-BE49-F238E27FC236}">
                <a16:creationId xmlns:a16="http://schemas.microsoft.com/office/drawing/2014/main" id="{0A5F8F08-43D0-48DD-BE93-C9029EF1FE7E}"/>
              </a:ext>
            </a:extLst>
          </p:cNvPr>
          <p:cNvSpPr/>
          <p:nvPr/>
        </p:nvSpPr>
        <p:spPr>
          <a:xfrm rot="5400000" flipH="1">
            <a:off x="8178149" y="2535642"/>
            <a:ext cx="195933" cy="11924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p:txBody>
      </p:sp>
      <p:grpSp>
        <p:nvGrpSpPr>
          <p:cNvPr id="331" name="Group 330">
            <a:extLst>
              <a:ext uri="{FF2B5EF4-FFF2-40B4-BE49-F238E27FC236}">
                <a16:creationId xmlns:a16="http://schemas.microsoft.com/office/drawing/2014/main" id="{C520BC7F-7A0D-43E9-8CB3-A86A96F0C6F1}"/>
              </a:ext>
            </a:extLst>
          </p:cNvPr>
          <p:cNvGrpSpPr/>
          <p:nvPr/>
        </p:nvGrpSpPr>
        <p:grpSpPr>
          <a:xfrm flipH="1">
            <a:off x="8180745" y="802048"/>
            <a:ext cx="3895756" cy="806389"/>
            <a:chOff x="-1222444" y="1064500"/>
            <a:chExt cx="3895756" cy="806389"/>
          </a:xfrm>
        </p:grpSpPr>
        <p:sp>
          <p:nvSpPr>
            <p:cNvPr id="332" name="TextBox 331">
              <a:extLst>
                <a:ext uri="{FF2B5EF4-FFF2-40B4-BE49-F238E27FC236}">
                  <a16:creationId xmlns:a16="http://schemas.microsoft.com/office/drawing/2014/main" id="{BF6007D8-B0CF-47A2-B286-050E037AF628}"/>
                </a:ext>
              </a:extLst>
            </p:cNvPr>
            <p:cNvSpPr txBox="1"/>
            <p:nvPr/>
          </p:nvSpPr>
          <p:spPr>
            <a:xfrm>
              <a:off x="1225386" y="1064500"/>
              <a:ext cx="1383584" cy="276999"/>
            </a:xfrm>
            <a:prstGeom prst="rect">
              <a:avLst/>
            </a:prstGeom>
            <a:noFill/>
          </p:spPr>
          <p:txBody>
            <a:bodyPr wrap="none" lIns="0" tIns="0" rIns="0" bIns="0" rtlCol="0">
              <a:noAutofit/>
            </a:bodyPr>
            <a:lstStyle/>
            <a:p>
              <a:r>
                <a:rPr lang="en-US" b="1" dirty="0">
                  <a:solidFill>
                    <a:schemeClr val="accent4"/>
                  </a:solidFill>
                  <a:latin typeface="Abadi Extra Light" panose="020B0204020104020204" pitchFamily="34" charset="0"/>
                </a:rPr>
                <a:t>2. Model Development </a:t>
              </a:r>
              <a:endParaRPr lang="id-ID" b="1" dirty="0">
                <a:solidFill>
                  <a:schemeClr val="accent4"/>
                </a:solidFill>
                <a:latin typeface="Abadi Extra Light" panose="020B0204020104020204" pitchFamily="34" charset="0"/>
              </a:endParaRPr>
            </a:p>
          </p:txBody>
        </p:sp>
        <p:sp>
          <p:nvSpPr>
            <p:cNvPr id="333" name="Title 1">
              <a:extLst>
                <a:ext uri="{FF2B5EF4-FFF2-40B4-BE49-F238E27FC236}">
                  <a16:creationId xmlns:a16="http://schemas.microsoft.com/office/drawing/2014/main" id="{B990AA7C-00B8-4D91-A54B-29939D67D97F}"/>
                </a:ext>
              </a:extLst>
            </p:cNvPr>
            <p:cNvSpPr txBox="1">
              <a:spLocks/>
            </p:cNvSpPr>
            <p:nvPr/>
          </p:nvSpPr>
          <p:spPr>
            <a:xfrm>
              <a:off x="-1222444" y="1405410"/>
              <a:ext cx="3895756" cy="465479"/>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en-US" sz="1400" b="1" dirty="0">
                  <a:latin typeface="Abadi Extra Light" panose="020B0204020104020204" pitchFamily="34" charset="0"/>
                </a:rPr>
                <a:t>Community forum </a:t>
              </a:r>
              <a:r>
                <a:rPr lang="en-US" sz="1400" dirty="0">
                  <a:latin typeface="Abadi Extra Light" panose="020B0204020104020204" pitchFamily="34" charset="0"/>
                </a:rPr>
                <a:t>to allow the public to ask question on the model being built</a:t>
              </a:r>
            </a:p>
            <a:p>
              <a:pPr marL="285750" indent="-285750">
                <a:lnSpc>
                  <a:spcPct val="150000"/>
                </a:lnSpc>
                <a:buFont typeface="Arial" panose="020B0604020202020204" pitchFamily="34" charset="0"/>
                <a:buChar char="•"/>
              </a:pPr>
              <a:r>
                <a:rPr lang="en-US" sz="1400" b="1" dirty="0">
                  <a:latin typeface="Abadi Extra Light" panose="020B0204020104020204" pitchFamily="34" charset="0"/>
                </a:rPr>
                <a:t>Forum</a:t>
              </a:r>
              <a:r>
                <a:rPr lang="en-US" sz="1400" dirty="0">
                  <a:latin typeface="Abadi Extra Light" panose="020B0204020104020204" pitchFamily="34" charset="0"/>
                </a:rPr>
                <a:t> set up to allow members of the public to discuss project </a:t>
              </a:r>
            </a:p>
          </p:txBody>
        </p:sp>
      </p:grpSp>
      <p:sp>
        <p:nvSpPr>
          <p:cNvPr id="368" name="Isosceles Triangle 367">
            <a:extLst>
              <a:ext uri="{FF2B5EF4-FFF2-40B4-BE49-F238E27FC236}">
                <a16:creationId xmlns:a16="http://schemas.microsoft.com/office/drawing/2014/main" id="{7F98276D-23E4-4E09-A3D7-7CC6AA9DB72D}"/>
              </a:ext>
            </a:extLst>
          </p:cNvPr>
          <p:cNvSpPr/>
          <p:nvPr/>
        </p:nvSpPr>
        <p:spPr>
          <a:xfrm rot="16200000">
            <a:off x="8737897" y="5321236"/>
            <a:ext cx="195933" cy="11924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0" name="TextBox 369">
            <a:extLst>
              <a:ext uri="{FF2B5EF4-FFF2-40B4-BE49-F238E27FC236}">
                <a16:creationId xmlns:a16="http://schemas.microsoft.com/office/drawing/2014/main" id="{7DEB857F-7D88-4FCC-B0E6-4B2B9637D674}"/>
              </a:ext>
            </a:extLst>
          </p:cNvPr>
          <p:cNvSpPr txBox="1"/>
          <p:nvPr/>
        </p:nvSpPr>
        <p:spPr>
          <a:xfrm>
            <a:off x="7012242" y="5219481"/>
            <a:ext cx="1383584" cy="276999"/>
          </a:xfrm>
          <a:prstGeom prst="rect">
            <a:avLst/>
          </a:prstGeom>
          <a:noFill/>
        </p:spPr>
        <p:txBody>
          <a:bodyPr wrap="none" lIns="0" tIns="0" rIns="0" bIns="0" rtlCol="0">
            <a:noAutofit/>
          </a:bodyPr>
          <a:lstStyle/>
          <a:p>
            <a:pPr algn="r"/>
            <a:r>
              <a:rPr lang="en-US" b="1" dirty="0">
                <a:solidFill>
                  <a:schemeClr val="accent4"/>
                </a:solidFill>
                <a:latin typeface="Abadi Extra Light" panose="020B0204020104020204" pitchFamily="34" charset="0"/>
              </a:rPr>
              <a:t>1 Project Design </a:t>
            </a:r>
            <a:endParaRPr lang="id-ID" b="1" dirty="0">
              <a:solidFill>
                <a:schemeClr val="accent4"/>
              </a:solidFill>
              <a:latin typeface="Abadi Extra Light" panose="020B0204020104020204" pitchFamily="34" charset="0"/>
            </a:endParaRPr>
          </a:p>
        </p:txBody>
      </p:sp>
      <p:sp>
        <p:nvSpPr>
          <p:cNvPr id="371" name="Title 1">
            <a:extLst>
              <a:ext uri="{FF2B5EF4-FFF2-40B4-BE49-F238E27FC236}">
                <a16:creationId xmlns:a16="http://schemas.microsoft.com/office/drawing/2014/main" id="{1565A6C8-03D8-4EDD-B9E3-290732DF07CF}"/>
              </a:ext>
            </a:extLst>
          </p:cNvPr>
          <p:cNvSpPr txBox="1">
            <a:spLocks/>
          </p:cNvSpPr>
          <p:nvPr/>
        </p:nvSpPr>
        <p:spPr>
          <a:xfrm>
            <a:off x="4607797" y="5800351"/>
            <a:ext cx="5303839" cy="506001"/>
          </a:xfrm>
          <a:prstGeom prst="rect">
            <a:avLst/>
          </a:prstGeom>
        </p:spPr>
        <p:txBody>
          <a:bodyPr vert="horz" wrap="square"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en-US" sz="1400" b="1" dirty="0">
                <a:latin typeface="Abadi Extra Light" panose="020B0204020104020204" pitchFamily="34" charset="0"/>
              </a:rPr>
              <a:t>Survey </a:t>
            </a:r>
            <a:r>
              <a:rPr lang="en-US" sz="1400" dirty="0">
                <a:latin typeface="Abadi Extra Light" panose="020B0204020104020204" pitchFamily="34" charset="0"/>
              </a:rPr>
              <a:t>to understand current perception of AI within dermatology </a:t>
            </a:r>
          </a:p>
          <a:p>
            <a:pPr marL="285750" indent="-285750">
              <a:lnSpc>
                <a:spcPct val="150000"/>
              </a:lnSpc>
              <a:buFont typeface="Arial" panose="020B0604020202020204" pitchFamily="34" charset="0"/>
              <a:buChar char="•"/>
            </a:pPr>
            <a:r>
              <a:rPr lang="en-US" sz="1400" b="1" dirty="0">
                <a:latin typeface="Abadi Extra Light" panose="020B0204020104020204" pitchFamily="34" charset="0"/>
              </a:rPr>
              <a:t>Focus group </a:t>
            </a:r>
            <a:r>
              <a:rPr lang="en-US" sz="1400" dirty="0">
                <a:latin typeface="Abadi Extra Light" panose="020B0204020104020204" pitchFamily="34" charset="0"/>
              </a:rPr>
              <a:t>to address concerns with AI and early thoughts on user requirements</a:t>
            </a:r>
          </a:p>
        </p:txBody>
      </p:sp>
      <p:sp>
        <p:nvSpPr>
          <p:cNvPr id="386" name="Oval 9">
            <a:extLst>
              <a:ext uri="{FF2B5EF4-FFF2-40B4-BE49-F238E27FC236}">
                <a16:creationId xmlns:a16="http://schemas.microsoft.com/office/drawing/2014/main" id="{BD1ED6A2-3365-4863-A3CF-128F853066C7}"/>
              </a:ext>
            </a:extLst>
          </p:cNvPr>
          <p:cNvSpPr>
            <a:spLocks noChangeArrowheads="1"/>
          </p:cNvSpPr>
          <p:nvPr/>
        </p:nvSpPr>
        <p:spPr bwMode="auto">
          <a:xfrm>
            <a:off x="10716442" y="4403590"/>
            <a:ext cx="389848" cy="24376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7" name="Oval 9">
            <a:extLst>
              <a:ext uri="{FF2B5EF4-FFF2-40B4-BE49-F238E27FC236}">
                <a16:creationId xmlns:a16="http://schemas.microsoft.com/office/drawing/2014/main" id="{6CFB874D-E8E1-417C-9285-417BEB4C4911}"/>
              </a:ext>
            </a:extLst>
          </p:cNvPr>
          <p:cNvSpPr>
            <a:spLocks noChangeArrowheads="1"/>
          </p:cNvSpPr>
          <p:nvPr/>
        </p:nvSpPr>
        <p:spPr bwMode="auto">
          <a:xfrm>
            <a:off x="5647905" y="3483880"/>
            <a:ext cx="389848" cy="24376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8" name="Oval 9">
            <a:extLst>
              <a:ext uri="{FF2B5EF4-FFF2-40B4-BE49-F238E27FC236}">
                <a16:creationId xmlns:a16="http://schemas.microsoft.com/office/drawing/2014/main" id="{CCFD6E84-1896-4BF5-ABC7-3CFC270FBFEE}"/>
              </a:ext>
            </a:extLst>
          </p:cNvPr>
          <p:cNvSpPr>
            <a:spLocks noChangeArrowheads="1"/>
          </p:cNvSpPr>
          <p:nvPr/>
        </p:nvSpPr>
        <p:spPr bwMode="auto">
          <a:xfrm>
            <a:off x="4433515" y="1160327"/>
            <a:ext cx="389848" cy="24376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6" name="Title 1">
            <a:extLst>
              <a:ext uri="{FF2B5EF4-FFF2-40B4-BE49-F238E27FC236}">
                <a16:creationId xmlns:a16="http://schemas.microsoft.com/office/drawing/2014/main" id="{8B0E20DF-0FE2-4A3B-9877-AEC672EB0844}"/>
              </a:ext>
            </a:extLst>
          </p:cNvPr>
          <p:cNvSpPr txBox="1">
            <a:spLocks/>
          </p:cNvSpPr>
          <p:nvPr/>
        </p:nvSpPr>
        <p:spPr>
          <a:xfrm>
            <a:off x="6476740" y="123870"/>
            <a:ext cx="549086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How have we engaged the </a:t>
            </a:r>
            <a:r>
              <a:rPr lang="en-US" sz="2400" b="1" dirty="0">
                <a:latin typeface="Abadi Extra Light" panose="020B0204020104020204" pitchFamily="34" charset="0"/>
              </a:rPr>
              <a:t>public</a:t>
            </a:r>
            <a:r>
              <a:rPr lang="en-US" sz="2400" b="1" dirty="0"/>
              <a:t> so far?</a:t>
            </a:r>
          </a:p>
        </p:txBody>
      </p:sp>
      <p:sp>
        <p:nvSpPr>
          <p:cNvPr id="3" name="TextBox 2">
            <a:extLst>
              <a:ext uri="{FF2B5EF4-FFF2-40B4-BE49-F238E27FC236}">
                <a16:creationId xmlns:a16="http://schemas.microsoft.com/office/drawing/2014/main" id="{3FE705AF-4406-4BD8-BD59-B8132A35DA99}"/>
              </a:ext>
            </a:extLst>
          </p:cNvPr>
          <p:cNvSpPr txBox="1"/>
          <p:nvPr/>
        </p:nvSpPr>
        <p:spPr>
          <a:xfrm>
            <a:off x="191462" y="224153"/>
            <a:ext cx="2410211" cy="369332"/>
          </a:xfrm>
          <a:prstGeom prst="rect">
            <a:avLst/>
          </a:prstGeom>
          <a:noFill/>
        </p:spPr>
        <p:txBody>
          <a:bodyPr wrap="square" rtlCol="0">
            <a:spAutoFit/>
          </a:bodyPr>
          <a:lstStyle/>
          <a:p>
            <a:r>
              <a:rPr lang="en-GB" b="1" dirty="0">
                <a:solidFill>
                  <a:schemeClr val="accent1"/>
                </a:solidFill>
                <a:latin typeface="Abadi Extra Light" panose="020B0204020104020204" pitchFamily="34" charset="0"/>
              </a:rPr>
              <a:t>Current Stage</a:t>
            </a:r>
          </a:p>
        </p:txBody>
      </p:sp>
      <p:cxnSp>
        <p:nvCxnSpPr>
          <p:cNvPr id="5" name="Connector: Elbow 4">
            <a:extLst>
              <a:ext uri="{FF2B5EF4-FFF2-40B4-BE49-F238E27FC236}">
                <a16:creationId xmlns:a16="http://schemas.microsoft.com/office/drawing/2014/main" id="{2E4190E5-7EE9-4C89-A8B3-719D9A05B4FE}"/>
              </a:ext>
            </a:extLst>
          </p:cNvPr>
          <p:cNvCxnSpPr/>
          <p:nvPr/>
        </p:nvCxnSpPr>
        <p:spPr>
          <a:xfrm rot="16200000" flipH="1">
            <a:off x="355834" y="693319"/>
            <a:ext cx="862000" cy="81139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622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AD6E65B-5E86-41CE-9217-ED96CA484957}"/>
              </a:ext>
            </a:extLst>
          </p:cNvPr>
          <p:cNvPicPr>
            <a:picLocks noChangeAspect="1"/>
          </p:cNvPicPr>
          <p:nvPr/>
        </p:nvPicPr>
        <p:blipFill rotWithShape="1">
          <a:blip r:embed="rId2"/>
          <a:srcRect l="9916" t="23783" r="11001" b="7850"/>
          <a:stretch/>
        </p:blipFill>
        <p:spPr>
          <a:xfrm>
            <a:off x="2781214" y="1343025"/>
            <a:ext cx="9373554" cy="4826419"/>
          </a:xfrm>
          <a:prstGeom prst="rect">
            <a:avLst/>
          </a:prstGeom>
        </p:spPr>
      </p:pic>
      <p:sp>
        <p:nvSpPr>
          <p:cNvPr id="60" name="Freeform: Shape 59">
            <a:extLst>
              <a:ext uri="{FF2B5EF4-FFF2-40B4-BE49-F238E27FC236}">
                <a16:creationId xmlns:a16="http://schemas.microsoft.com/office/drawing/2014/main" id="{2F4964F9-79AB-4BE1-9862-76CE4510D553}"/>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1">
            <a:extLst>
              <a:ext uri="{FF2B5EF4-FFF2-40B4-BE49-F238E27FC236}">
                <a16:creationId xmlns:a16="http://schemas.microsoft.com/office/drawing/2014/main" id="{0E138C45-4489-4E6D-BF08-27D313165EAD}"/>
              </a:ext>
            </a:extLst>
          </p:cNvPr>
          <p:cNvSpPr>
            <a:spLocks noGrp="1"/>
          </p:cNvSpPr>
          <p:nvPr>
            <p:ph type="sldNum" sz="quarter" idx="12"/>
          </p:nvPr>
        </p:nvSpPr>
        <p:spPr/>
        <p:txBody>
          <a:bodyPr/>
          <a:lstStyle/>
          <a:p>
            <a:fld id="{2B5E5E57-0193-45F1-AA6D-ABE38BBADBB1}" type="slidenum">
              <a:rPr lang="en-US" smtClean="0">
                <a:solidFill>
                  <a:schemeClr val="tx1"/>
                </a:solidFill>
              </a:rPr>
              <a:t>7</a:t>
            </a:fld>
            <a:endParaRPr lang="en-US">
              <a:solidFill>
                <a:schemeClr val="tx1"/>
              </a:solidFill>
            </a:endParaRPr>
          </a:p>
        </p:txBody>
      </p:sp>
      <p:sp>
        <p:nvSpPr>
          <p:cNvPr id="62" name="Oval 61">
            <a:extLst>
              <a:ext uri="{FF2B5EF4-FFF2-40B4-BE49-F238E27FC236}">
                <a16:creationId xmlns:a16="http://schemas.microsoft.com/office/drawing/2014/main" id="{FD2AB9CF-40C7-4242-854B-BB7B4F68ED75}"/>
              </a:ext>
            </a:extLst>
          </p:cNvPr>
          <p:cNvSpPr/>
          <p:nvPr/>
        </p:nvSpPr>
        <p:spPr>
          <a:xfrm>
            <a:off x="100599" y="1560271"/>
            <a:ext cx="584840" cy="584840"/>
          </a:xfrm>
          <a:prstGeom prst="ellipse">
            <a:avLst/>
          </a:prstGeom>
          <a:solidFill>
            <a:schemeClr val="accent5">
              <a:lumMod val="40000"/>
              <a:lumOff val="60000"/>
            </a:schemeClr>
          </a:solidFill>
          <a:ln w="3810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312EED4-4F82-4C49-BB81-88EC3453A1DA}"/>
              </a:ext>
            </a:extLst>
          </p:cNvPr>
          <p:cNvSpPr/>
          <p:nvPr/>
        </p:nvSpPr>
        <p:spPr>
          <a:xfrm>
            <a:off x="108150" y="3240171"/>
            <a:ext cx="584840" cy="584840"/>
          </a:xfrm>
          <a:prstGeom prst="ellipse">
            <a:avLst/>
          </a:prstGeom>
          <a:solidFill>
            <a:schemeClr val="accent5">
              <a:lumMod val="75000"/>
            </a:schemeClr>
          </a:solidFill>
          <a:ln w="38100">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0225E35C-31B2-40E2-9C03-F00E5079DEE8}"/>
              </a:ext>
            </a:extLst>
          </p:cNvPr>
          <p:cNvSpPr txBox="1"/>
          <p:nvPr/>
        </p:nvSpPr>
        <p:spPr>
          <a:xfrm>
            <a:off x="900255" y="1343025"/>
            <a:ext cx="1785910" cy="1077218"/>
          </a:xfrm>
          <a:prstGeom prst="rect">
            <a:avLst/>
          </a:prstGeom>
          <a:noFill/>
          <a:ln>
            <a:noFill/>
          </a:ln>
        </p:spPr>
        <p:txBody>
          <a:bodyPr wrap="square" lIns="0" tIns="0" rIns="0" bIns="0" rtlCol="0" anchor="ctr">
            <a:spAutoFit/>
          </a:bodyPr>
          <a:lstStyle/>
          <a:p>
            <a:pPr>
              <a:buClr>
                <a:schemeClr val="accent1"/>
              </a:buClr>
            </a:pPr>
            <a:r>
              <a:rPr lang="en-US" sz="1400" dirty="0">
                <a:latin typeface="Abadi Extra Light" panose="020B0204020104020204" pitchFamily="34" charset="0"/>
              </a:rPr>
              <a:t>At project initiation the public had negative opinion on using an AI app to monitor skin conditions </a:t>
            </a:r>
          </a:p>
        </p:txBody>
      </p:sp>
      <p:sp>
        <p:nvSpPr>
          <p:cNvPr id="66" name="TextBox 65">
            <a:extLst>
              <a:ext uri="{FF2B5EF4-FFF2-40B4-BE49-F238E27FC236}">
                <a16:creationId xmlns:a16="http://schemas.microsoft.com/office/drawing/2014/main" id="{91D57FE7-A894-4D1E-AF19-8E26CFA76AF4}"/>
              </a:ext>
            </a:extLst>
          </p:cNvPr>
          <p:cNvSpPr txBox="1"/>
          <p:nvPr/>
        </p:nvSpPr>
        <p:spPr>
          <a:xfrm>
            <a:off x="811287" y="3107452"/>
            <a:ext cx="1839984" cy="1292662"/>
          </a:xfrm>
          <a:prstGeom prst="rect">
            <a:avLst/>
          </a:prstGeom>
          <a:solidFill>
            <a:schemeClr val="accent5">
              <a:lumMod val="75000"/>
            </a:schemeClr>
          </a:solidFill>
          <a:ln>
            <a:noFill/>
          </a:ln>
        </p:spPr>
        <p:txBody>
          <a:bodyPr wrap="square" lIns="0" tIns="0" rIns="0" bIns="0" rtlCol="0" anchor="ctr">
            <a:spAutoFit/>
          </a:bodyPr>
          <a:lstStyle/>
          <a:p>
            <a:pPr>
              <a:buClr>
                <a:schemeClr val="accent1"/>
              </a:buClr>
            </a:pPr>
            <a:r>
              <a:rPr lang="en-US" sz="1400" dirty="0">
                <a:solidFill>
                  <a:schemeClr val="bg1"/>
                </a:solidFill>
                <a:latin typeface="Abadi Extra Light" panose="020B0204020104020204" pitchFamily="34" charset="0"/>
              </a:rPr>
              <a:t>At the </a:t>
            </a:r>
            <a:r>
              <a:rPr lang="en-US" sz="1400" b="1" dirty="0">
                <a:solidFill>
                  <a:schemeClr val="bg1"/>
                </a:solidFill>
                <a:latin typeface="Abadi Extra Light" panose="020B0204020104020204" pitchFamily="34" charset="0"/>
              </a:rPr>
              <a:t>current project phase </a:t>
            </a:r>
            <a:r>
              <a:rPr lang="en-US" sz="1400" dirty="0">
                <a:solidFill>
                  <a:schemeClr val="bg1"/>
                </a:solidFill>
                <a:latin typeface="Abadi Extra Light" panose="020B0204020104020204" pitchFamily="34" charset="0"/>
              </a:rPr>
              <a:t>the public have a positive or very positive opinion on using an AI app to monitor skin conditions </a:t>
            </a:r>
          </a:p>
        </p:txBody>
      </p:sp>
      <p:sp>
        <p:nvSpPr>
          <p:cNvPr id="27" name="Title 1">
            <a:extLst>
              <a:ext uri="{FF2B5EF4-FFF2-40B4-BE49-F238E27FC236}">
                <a16:creationId xmlns:a16="http://schemas.microsoft.com/office/drawing/2014/main" id="{421DB9C7-951F-4DD8-A084-69D02C3F5F8A}"/>
              </a:ext>
            </a:extLst>
          </p:cNvPr>
          <p:cNvSpPr txBox="1">
            <a:spLocks/>
          </p:cNvSpPr>
          <p:nvPr/>
        </p:nvSpPr>
        <p:spPr>
          <a:xfrm>
            <a:off x="180021" y="153985"/>
            <a:ext cx="887825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badi Extra Light" panose="020B0204020104020204" pitchFamily="34" charset="0"/>
                <a:cs typeface="Segoe UI Semibold" panose="020B0702040204020203" pitchFamily="34" charset="0"/>
              </a:rPr>
              <a:t>What has been the effect of Public Engagement so far? </a:t>
            </a:r>
          </a:p>
        </p:txBody>
      </p:sp>
      <p:sp>
        <p:nvSpPr>
          <p:cNvPr id="28" name="Title 1">
            <a:extLst>
              <a:ext uri="{FF2B5EF4-FFF2-40B4-BE49-F238E27FC236}">
                <a16:creationId xmlns:a16="http://schemas.microsoft.com/office/drawing/2014/main" id="{C73847CB-DE84-4232-A5B4-C8ABA29BDBB8}"/>
              </a:ext>
            </a:extLst>
          </p:cNvPr>
          <p:cNvSpPr txBox="1">
            <a:spLocks/>
          </p:cNvSpPr>
          <p:nvPr/>
        </p:nvSpPr>
        <p:spPr>
          <a:xfrm>
            <a:off x="2717848" y="912976"/>
            <a:ext cx="937355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chemeClr val="accent1">
                    <a:lumMod val="75000"/>
                  </a:schemeClr>
                </a:solidFill>
                <a:latin typeface="Abadi Extra Light" panose="020B0204020104020204" pitchFamily="34" charset="0"/>
                <a:cs typeface="Segoe UI Semibold" panose="020B0702040204020203" pitchFamily="34" charset="0"/>
              </a:rPr>
              <a:t>How does the public focus group feel about using an AI app to monitor skin conditions?</a:t>
            </a:r>
          </a:p>
        </p:txBody>
      </p:sp>
    </p:spTree>
    <p:extLst>
      <p:ext uri="{BB962C8B-B14F-4D97-AF65-F5344CB8AC3E}">
        <p14:creationId xmlns:p14="http://schemas.microsoft.com/office/powerpoint/2010/main" val="54521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6C13-125A-9B34-FF6F-39A415DB58A9}"/>
              </a:ext>
            </a:extLst>
          </p:cNvPr>
          <p:cNvSpPr>
            <a:spLocks noGrp="1"/>
          </p:cNvSpPr>
          <p:nvPr>
            <p:ph type="title"/>
          </p:nvPr>
        </p:nvSpPr>
        <p:spPr>
          <a:xfrm>
            <a:off x="139836" y="11891"/>
            <a:ext cx="6431460" cy="1325563"/>
          </a:xfrm>
        </p:spPr>
        <p:txBody>
          <a:bodyPr>
            <a:normAutofit/>
          </a:bodyPr>
          <a:lstStyle/>
          <a:p>
            <a:r>
              <a:rPr lang="en-GB" sz="3600" dirty="0">
                <a:latin typeface="Abadi Extra Light" panose="020F0302020204030204" pitchFamily="34" charset="0"/>
                <a:cs typeface="Abadi Extra Light" panose="020F0302020204030204" pitchFamily="34" charset="0"/>
              </a:rPr>
              <a:t>Further public engagement	</a:t>
            </a:r>
          </a:p>
        </p:txBody>
      </p:sp>
      <p:graphicFrame>
        <p:nvGraphicFramePr>
          <p:cNvPr id="6" name="Diagram 5">
            <a:extLst>
              <a:ext uri="{FF2B5EF4-FFF2-40B4-BE49-F238E27FC236}">
                <a16:creationId xmlns:a16="http://schemas.microsoft.com/office/drawing/2014/main" id="{559D784D-FB68-4F04-AE6C-8002A5241ED0}"/>
              </a:ext>
            </a:extLst>
          </p:cNvPr>
          <p:cNvGraphicFramePr/>
          <p:nvPr>
            <p:extLst>
              <p:ext uri="{D42A27DB-BD31-4B8C-83A1-F6EECF244321}">
                <p14:modId xmlns:p14="http://schemas.microsoft.com/office/powerpoint/2010/main" val="2199099333"/>
              </p:ext>
            </p:extLst>
          </p:nvPr>
        </p:nvGraphicFramePr>
        <p:xfrm>
          <a:off x="-58485" y="1120879"/>
          <a:ext cx="12024159" cy="5846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Group 16">
            <a:extLst>
              <a:ext uri="{FF2B5EF4-FFF2-40B4-BE49-F238E27FC236}">
                <a16:creationId xmlns:a16="http://schemas.microsoft.com/office/drawing/2014/main" id="{5A4C1AC0-8672-4013-89A1-DA3A173B6D00}"/>
              </a:ext>
            </a:extLst>
          </p:cNvPr>
          <p:cNvGrpSpPr/>
          <p:nvPr/>
        </p:nvGrpSpPr>
        <p:grpSpPr>
          <a:xfrm>
            <a:off x="154820" y="1559166"/>
            <a:ext cx="1339783" cy="5034446"/>
            <a:chOff x="154820" y="1559166"/>
            <a:chExt cx="1339783" cy="5034446"/>
          </a:xfrm>
        </p:grpSpPr>
        <p:pic>
          <p:nvPicPr>
            <p:cNvPr id="8" name="Graphic 7" descr="Maximize outline">
              <a:extLst>
                <a:ext uri="{FF2B5EF4-FFF2-40B4-BE49-F238E27FC236}">
                  <a16:creationId xmlns:a16="http://schemas.microsoft.com/office/drawing/2014/main" id="{1E1B4320-5D78-4BCB-BA07-0A20FBF263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4715" y="1559166"/>
              <a:ext cx="563590" cy="563590"/>
            </a:xfrm>
            <a:prstGeom prst="rect">
              <a:avLst/>
            </a:prstGeom>
          </p:spPr>
        </p:pic>
        <p:pic>
          <p:nvPicPr>
            <p:cNvPr id="10" name="Graphic 9" descr="Aspiration outline">
              <a:extLst>
                <a:ext uri="{FF2B5EF4-FFF2-40B4-BE49-F238E27FC236}">
                  <a16:creationId xmlns:a16="http://schemas.microsoft.com/office/drawing/2014/main" id="{051D3C52-8195-4B69-A33A-7EA089F622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6954" y="2619826"/>
              <a:ext cx="656403" cy="656403"/>
            </a:xfrm>
            <a:prstGeom prst="rect">
              <a:avLst/>
            </a:prstGeom>
          </p:spPr>
        </p:pic>
        <p:pic>
          <p:nvPicPr>
            <p:cNvPr id="12" name="Graphic 11" descr="Target outline">
              <a:extLst>
                <a:ext uri="{FF2B5EF4-FFF2-40B4-BE49-F238E27FC236}">
                  <a16:creationId xmlns:a16="http://schemas.microsoft.com/office/drawing/2014/main" id="{DF04958A-86C2-4D34-9E2C-6253FFB830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6954" y="4819914"/>
              <a:ext cx="656403" cy="656403"/>
            </a:xfrm>
            <a:prstGeom prst="rect">
              <a:avLst/>
            </a:prstGeom>
          </p:spPr>
        </p:pic>
        <p:pic>
          <p:nvPicPr>
            <p:cNvPr id="14" name="Graphic 13" descr="Puzzle outline">
              <a:extLst>
                <a:ext uri="{FF2B5EF4-FFF2-40B4-BE49-F238E27FC236}">
                  <a16:creationId xmlns:a16="http://schemas.microsoft.com/office/drawing/2014/main" id="{DF9F7E05-4D0F-481F-98CD-A6D0A2CF61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8200" y="3773299"/>
              <a:ext cx="656403" cy="656403"/>
            </a:xfrm>
            <a:prstGeom prst="rect">
              <a:avLst/>
            </a:prstGeom>
          </p:spPr>
        </p:pic>
        <p:pic>
          <p:nvPicPr>
            <p:cNvPr id="16" name="Graphic 15" descr="Target Audience with solid fill">
              <a:extLst>
                <a:ext uri="{FF2B5EF4-FFF2-40B4-BE49-F238E27FC236}">
                  <a16:creationId xmlns:a16="http://schemas.microsoft.com/office/drawing/2014/main" id="{A27FBFBC-F79B-4F1C-8EF6-1A35A57E1D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4820" y="5910232"/>
              <a:ext cx="683380" cy="683380"/>
            </a:xfrm>
            <a:prstGeom prst="rect">
              <a:avLst/>
            </a:prstGeom>
          </p:spPr>
        </p:pic>
      </p:grpSp>
      <p:grpSp>
        <p:nvGrpSpPr>
          <p:cNvPr id="11" name="Group 10">
            <a:extLst>
              <a:ext uri="{FF2B5EF4-FFF2-40B4-BE49-F238E27FC236}">
                <a16:creationId xmlns:a16="http://schemas.microsoft.com/office/drawing/2014/main" id="{F22F4E04-1E68-C5EB-1423-7A4A0E0527B6}"/>
              </a:ext>
            </a:extLst>
          </p:cNvPr>
          <p:cNvGrpSpPr/>
          <p:nvPr/>
        </p:nvGrpSpPr>
        <p:grpSpPr>
          <a:xfrm>
            <a:off x="6722170" y="106756"/>
            <a:ext cx="5348749" cy="6705599"/>
            <a:chOff x="393289" y="68826"/>
            <a:chExt cx="5348749" cy="6705599"/>
          </a:xfrm>
        </p:grpSpPr>
        <p:sp>
          <p:nvSpPr>
            <p:cNvPr id="13" name="Rectangle 12">
              <a:extLst>
                <a:ext uri="{FF2B5EF4-FFF2-40B4-BE49-F238E27FC236}">
                  <a16:creationId xmlns:a16="http://schemas.microsoft.com/office/drawing/2014/main" id="{6F15B000-9EFD-324D-7785-FEF6DCF03F70}"/>
                </a:ext>
              </a:extLst>
            </p:cNvPr>
            <p:cNvSpPr/>
            <p:nvPr/>
          </p:nvSpPr>
          <p:spPr>
            <a:xfrm>
              <a:off x="393289" y="68826"/>
              <a:ext cx="5348749" cy="6705599"/>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632BD61B-9BE1-C176-484A-CB71CD1BA2D1}"/>
                </a:ext>
              </a:extLst>
            </p:cNvPr>
            <p:cNvSpPr/>
            <p:nvPr/>
          </p:nvSpPr>
          <p:spPr>
            <a:xfrm>
              <a:off x="465484" y="4570870"/>
              <a:ext cx="5171768" cy="2138441"/>
            </a:xfrm>
            <a:prstGeom prst="rect">
              <a:avLst/>
            </a:prstGeom>
            <a:solidFill>
              <a:srgbClr val="F6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DB6A09D-455D-68F4-CFF1-D39D08A69FA4}"/>
                </a:ext>
              </a:extLst>
            </p:cNvPr>
            <p:cNvSpPr/>
            <p:nvPr/>
          </p:nvSpPr>
          <p:spPr>
            <a:xfrm>
              <a:off x="465484" y="148689"/>
              <a:ext cx="5171768" cy="2352490"/>
            </a:xfrm>
            <a:prstGeom prst="rect">
              <a:avLst/>
            </a:prstGeom>
            <a:solidFill>
              <a:srgbClr val="F6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4C1F603-CAA8-1FA4-240F-1C5D142793A4}"/>
                </a:ext>
              </a:extLst>
            </p:cNvPr>
            <p:cNvSpPr/>
            <p:nvPr/>
          </p:nvSpPr>
          <p:spPr>
            <a:xfrm>
              <a:off x="465484" y="2501179"/>
              <a:ext cx="5171768" cy="2090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5785B65-FA14-E0BD-298D-A6CF17F4935B}"/>
                </a:ext>
              </a:extLst>
            </p:cNvPr>
            <p:cNvSpPr txBox="1"/>
            <p:nvPr/>
          </p:nvSpPr>
          <p:spPr>
            <a:xfrm>
              <a:off x="828918" y="885277"/>
              <a:ext cx="2052909" cy="1692771"/>
            </a:xfrm>
            <a:prstGeom prst="rect">
              <a:avLst/>
            </a:prstGeom>
            <a:noFill/>
          </p:spPr>
          <p:txBody>
            <a:bodyPr wrap="square" rtlCol="0">
              <a:spAutoFit/>
            </a:bodyPr>
            <a:lstStyle/>
            <a:p>
              <a:r>
                <a:rPr lang="en-GB" sz="800" b="1" dirty="0">
                  <a:solidFill>
                    <a:schemeClr val="accent5">
                      <a:lumMod val="75000"/>
                    </a:schemeClr>
                  </a:solidFill>
                  <a:latin typeface="Seaford" pitchFamily="2" charset="0"/>
                </a:rPr>
                <a:t>Roadblocks</a:t>
              </a:r>
            </a:p>
            <a:p>
              <a:pPr marL="96838" indent="-96838">
                <a:buFont typeface="Arial" panose="020B0604020202020204" pitchFamily="34" charset="0"/>
                <a:buChar char="•"/>
              </a:pPr>
              <a:r>
                <a:rPr lang="en-GB" sz="800" dirty="0">
                  <a:latin typeface="Seaford" pitchFamily="2" charset="0"/>
                </a:rPr>
                <a:t>Disruption of treatment/care </a:t>
              </a:r>
            </a:p>
            <a:p>
              <a:pPr marL="96838" indent="-96838">
                <a:buFont typeface="Arial" panose="020B0604020202020204" pitchFamily="34" charset="0"/>
                <a:buChar char="•"/>
              </a:pPr>
              <a:r>
                <a:rPr lang="en-GB" sz="800" dirty="0">
                  <a:latin typeface="Seaford" pitchFamily="2" charset="0"/>
                </a:rPr>
                <a:t>Effect relationship with the GP </a:t>
              </a:r>
            </a:p>
            <a:p>
              <a:pPr marL="96838" indent="-96838">
                <a:buFont typeface="Arial" panose="020B0604020202020204" pitchFamily="34" charset="0"/>
                <a:buChar char="•"/>
              </a:pPr>
              <a:r>
                <a:rPr lang="en-GB" sz="800" dirty="0">
                  <a:latin typeface="Seaford" pitchFamily="2" charset="0"/>
                </a:rPr>
                <a:t>Not being able to use the technology </a:t>
              </a:r>
            </a:p>
            <a:p>
              <a:pPr marL="96838" indent="-96838">
                <a:buFont typeface="Arial" panose="020B0604020202020204" pitchFamily="34" charset="0"/>
                <a:buChar char="•"/>
              </a:pPr>
              <a:r>
                <a:rPr lang="en-GB" sz="800" dirty="0">
                  <a:latin typeface="Seaford" pitchFamily="2" charset="0"/>
                </a:rPr>
                <a:t>Uncomfortable to take photos</a:t>
              </a:r>
            </a:p>
            <a:p>
              <a:pPr marL="96838" indent="-96838">
                <a:buFont typeface="Arial" panose="020B0604020202020204" pitchFamily="34" charset="0"/>
                <a:buChar char="•"/>
              </a:pPr>
              <a:r>
                <a:rPr lang="en-GB" sz="800" dirty="0">
                  <a:latin typeface="Seaford" pitchFamily="2" charset="0"/>
                </a:rPr>
                <a:t>Data literacy</a:t>
              </a:r>
            </a:p>
            <a:p>
              <a:pPr marL="96838" indent="-96838">
                <a:buFont typeface="Arial" panose="020B0604020202020204" pitchFamily="34" charset="0"/>
                <a:buChar char="•"/>
              </a:pPr>
              <a:r>
                <a:rPr lang="en-GB" sz="800" dirty="0">
                  <a:latin typeface="Seaford" pitchFamily="2" charset="0"/>
                </a:rPr>
                <a:t>Data protection concerns </a:t>
              </a:r>
            </a:p>
            <a:p>
              <a:pPr marL="96838" indent="-96838"/>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Enablers</a:t>
              </a:r>
            </a:p>
            <a:p>
              <a:pPr marL="96838" indent="-96838">
                <a:buFont typeface="Arial" panose="020B0604020202020204" pitchFamily="34" charset="0"/>
                <a:buChar char="•"/>
              </a:pPr>
              <a:r>
                <a:rPr lang="en-GB" sz="800" dirty="0">
                  <a:latin typeface="Seaford" pitchFamily="2" charset="0"/>
                </a:rPr>
                <a:t>The system could speed up her wait time for accessing healthcare</a:t>
              </a:r>
            </a:p>
            <a:p>
              <a:pPr marL="96838" indent="-96838">
                <a:buFont typeface="Arial" panose="020B0604020202020204" pitchFamily="34" charset="0"/>
                <a:buChar char="•"/>
              </a:pPr>
              <a:r>
                <a:rPr lang="en-GB" sz="800" dirty="0">
                  <a:latin typeface="Seaford" pitchFamily="2" charset="0"/>
                </a:rPr>
                <a:t>Improve capacity to care for relative</a:t>
              </a:r>
            </a:p>
            <a:p>
              <a:endParaRPr lang="en-GB" sz="800" b="1" dirty="0">
                <a:latin typeface="Seaford" pitchFamily="2" charset="0"/>
              </a:endParaRPr>
            </a:p>
          </p:txBody>
        </p:sp>
        <p:sp>
          <p:nvSpPr>
            <p:cNvPr id="21" name="TextBox 20">
              <a:extLst>
                <a:ext uri="{FF2B5EF4-FFF2-40B4-BE49-F238E27FC236}">
                  <a16:creationId xmlns:a16="http://schemas.microsoft.com/office/drawing/2014/main" id="{8CB4B4E4-A63F-1D58-08A3-719C872DA014}"/>
                </a:ext>
              </a:extLst>
            </p:cNvPr>
            <p:cNvSpPr txBox="1"/>
            <p:nvPr/>
          </p:nvSpPr>
          <p:spPr>
            <a:xfrm>
              <a:off x="3004246" y="312624"/>
              <a:ext cx="2409937" cy="2185214"/>
            </a:xfrm>
            <a:prstGeom prst="rect">
              <a:avLst/>
            </a:prstGeom>
            <a:noFill/>
          </p:spPr>
          <p:txBody>
            <a:bodyPr wrap="square" rtlCol="0">
              <a:spAutoFit/>
            </a:bodyPr>
            <a:lstStyle/>
            <a:p>
              <a:pPr marL="96838" indent="-96838"/>
              <a:r>
                <a:rPr lang="en-GB" sz="800" b="1" dirty="0">
                  <a:solidFill>
                    <a:schemeClr val="accent5">
                      <a:lumMod val="75000"/>
                    </a:schemeClr>
                  </a:solidFill>
                  <a:latin typeface="Seaford" pitchFamily="2" charset="0"/>
                </a:rPr>
                <a:t>Relevant Characteristics</a:t>
              </a:r>
            </a:p>
            <a:p>
              <a:pPr marL="96838" lvl="0" indent="-96838">
                <a:buFont typeface="Arial" panose="020B0604020202020204" pitchFamily="34" charset="0"/>
                <a:buChar char="•"/>
              </a:pPr>
              <a:r>
                <a:rPr lang="en-GB" sz="800" dirty="0">
                  <a:solidFill>
                    <a:prstClr val="black"/>
                  </a:solidFill>
                  <a:latin typeface="Seaford" pitchFamily="2" charset="0"/>
                </a:rPr>
                <a:t>Used app during testing</a:t>
              </a:r>
              <a:endParaRPr lang="en-GB" sz="800" b="1" dirty="0">
                <a:latin typeface="Seaford" pitchFamily="2" charset="0"/>
              </a:endParaRPr>
            </a:p>
            <a:p>
              <a:pPr marL="96838" indent="-96838">
                <a:buFont typeface="Arial" panose="020B0604020202020204" pitchFamily="34" charset="0"/>
                <a:buChar char="•"/>
              </a:pPr>
              <a:r>
                <a:rPr lang="en-GB" sz="800" dirty="0">
                  <a:latin typeface="Seaford" pitchFamily="2" charset="0"/>
                </a:rPr>
                <a:t>Accesses dermatology healthcare through the GP  </a:t>
              </a:r>
            </a:p>
            <a:p>
              <a:pPr marL="96838" indent="-96838">
                <a:buFont typeface="Arial" panose="020B0604020202020204" pitchFamily="34" charset="0"/>
                <a:buChar char="•"/>
              </a:pPr>
              <a:r>
                <a:rPr lang="en-GB" sz="800" dirty="0">
                  <a:latin typeface="Seaford" pitchFamily="2" charset="0"/>
                </a:rPr>
                <a:t>Care giver- user of healthcare </a:t>
              </a:r>
            </a:p>
            <a:p>
              <a:pPr marL="96838" indent="-96838"/>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Protected  characteristics</a:t>
              </a:r>
            </a:p>
            <a:p>
              <a:pPr marL="96838" indent="-96838">
                <a:buFont typeface="Arial" panose="020B0604020202020204" pitchFamily="34" charset="0"/>
                <a:buChar char="•"/>
              </a:pPr>
              <a:r>
                <a:rPr lang="en-GB" sz="800" dirty="0">
                  <a:latin typeface="Seaford" pitchFamily="2" charset="0"/>
                </a:rPr>
                <a:t>Ethnicity</a:t>
              </a:r>
            </a:p>
            <a:p>
              <a:pPr marL="96838" indent="-96838">
                <a:buFont typeface="Arial" panose="020B0604020202020204" pitchFamily="34" charset="0"/>
                <a:buChar char="•"/>
              </a:pPr>
              <a:r>
                <a:rPr lang="en-GB" sz="800" dirty="0">
                  <a:latin typeface="Seaford" pitchFamily="2" charset="0"/>
                </a:rPr>
                <a:t>Religion </a:t>
              </a:r>
            </a:p>
            <a:p>
              <a:pPr marL="96838" indent="-96838">
                <a:buFont typeface="Arial" panose="020B0604020202020204" pitchFamily="34" charset="0"/>
                <a:buChar char="•"/>
              </a:pPr>
              <a:r>
                <a:rPr lang="en-GB" sz="800" dirty="0">
                  <a:latin typeface="Seaford" pitchFamily="2" charset="0"/>
                </a:rPr>
                <a:t>Woman</a:t>
              </a:r>
            </a:p>
            <a:p>
              <a:pPr marL="96838" indent="-96838"/>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Contextual vulnerability characteristics</a:t>
              </a:r>
            </a:p>
            <a:p>
              <a:pPr marL="96838" indent="-96838">
                <a:buFont typeface="Arial" panose="020B0604020202020204" pitchFamily="34" charset="0"/>
                <a:buChar char="•"/>
              </a:pPr>
              <a:r>
                <a:rPr lang="en-GB" sz="800" dirty="0">
                  <a:latin typeface="Seaford" pitchFamily="2" charset="0"/>
                </a:rPr>
                <a:t>Education- lower socio economic</a:t>
              </a:r>
            </a:p>
            <a:p>
              <a:pPr marL="96838" indent="-96838">
                <a:buFont typeface="Arial" panose="020B0604020202020204" pitchFamily="34" charset="0"/>
                <a:buChar char="•"/>
              </a:pPr>
              <a:r>
                <a:rPr lang="en-GB" sz="800" dirty="0">
                  <a:latin typeface="Seaford" pitchFamily="2" charset="0"/>
                </a:rPr>
                <a:t>Literacy levels </a:t>
              </a:r>
            </a:p>
            <a:p>
              <a:pPr marL="96838" indent="-96838"/>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Social groups</a:t>
              </a:r>
            </a:p>
            <a:p>
              <a:pPr marL="96838" indent="-96838">
                <a:buFont typeface="Arial" panose="020B0604020202020204" pitchFamily="34" charset="0"/>
                <a:buChar char="•"/>
              </a:pPr>
              <a:r>
                <a:rPr lang="en-GB" sz="800" dirty="0">
                  <a:latin typeface="Seaford" pitchFamily="2" charset="0"/>
                </a:rPr>
                <a:t>Ethnic minority</a:t>
              </a:r>
            </a:p>
          </p:txBody>
        </p:sp>
        <p:sp>
          <p:nvSpPr>
            <p:cNvPr id="22" name="TextBox 21">
              <a:extLst>
                <a:ext uri="{FF2B5EF4-FFF2-40B4-BE49-F238E27FC236}">
                  <a16:creationId xmlns:a16="http://schemas.microsoft.com/office/drawing/2014/main" id="{94EB010B-9077-5124-122B-601F03DCE483}"/>
                </a:ext>
              </a:extLst>
            </p:cNvPr>
            <p:cNvSpPr txBox="1"/>
            <p:nvPr/>
          </p:nvSpPr>
          <p:spPr>
            <a:xfrm>
              <a:off x="828918" y="3156063"/>
              <a:ext cx="2025987" cy="1323439"/>
            </a:xfrm>
            <a:prstGeom prst="rect">
              <a:avLst/>
            </a:prstGeom>
            <a:noFill/>
          </p:spPr>
          <p:txBody>
            <a:bodyPr wrap="square" rtlCol="0">
              <a:spAutoFit/>
            </a:bodyPr>
            <a:lstStyle/>
            <a:p>
              <a:r>
                <a:rPr lang="en-GB" sz="800" b="1" dirty="0">
                  <a:solidFill>
                    <a:schemeClr val="accent5">
                      <a:lumMod val="75000"/>
                    </a:schemeClr>
                  </a:solidFill>
                  <a:latin typeface="Seaford" pitchFamily="2" charset="0"/>
                </a:rPr>
                <a:t>Roadblocks</a:t>
              </a:r>
            </a:p>
            <a:p>
              <a:pPr marL="96838" indent="-96838">
                <a:buFont typeface="Arial" panose="020B0604020202020204" pitchFamily="34" charset="0"/>
                <a:buChar char="•"/>
              </a:pPr>
              <a:r>
                <a:rPr lang="en-GB" sz="800" dirty="0">
                  <a:latin typeface="Seaford" pitchFamily="2" charset="0"/>
                </a:rPr>
                <a:t>May struggle to use app-based system</a:t>
              </a:r>
            </a:p>
            <a:p>
              <a:pPr marL="96838" indent="-96838">
                <a:buFont typeface="Arial" panose="020B0604020202020204" pitchFamily="34" charset="0"/>
                <a:buChar char="•"/>
              </a:pPr>
              <a:r>
                <a:rPr lang="en-GB" sz="800" dirty="0">
                  <a:latin typeface="Seaford" pitchFamily="2" charset="0"/>
                </a:rPr>
                <a:t>Mobility issues may make using the system difficult</a:t>
              </a:r>
            </a:p>
            <a:p>
              <a:pPr marL="96838" indent="-96838">
                <a:buFont typeface="Arial" panose="020B0604020202020204" pitchFamily="34" charset="0"/>
                <a:buChar char="•"/>
              </a:pPr>
              <a:r>
                <a:rPr lang="en-GB" sz="800" dirty="0">
                  <a:latin typeface="Seaford" pitchFamily="2" charset="0"/>
                </a:rPr>
                <a:t>May be put off by not wanting to lose contact with GP</a:t>
              </a:r>
              <a:br>
                <a:rPr lang="en-GB" sz="800" dirty="0">
                  <a:latin typeface="Seaford" pitchFamily="2" charset="0"/>
                </a:rPr>
              </a:br>
              <a:endParaRPr lang="en-GB" sz="800" dirty="0">
                <a:latin typeface="Seaford" pitchFamily="2" charset="0"/>
              </a:endParaRPr>
            </a:p>
            <a:p>
              <a:pPr marL="96838" indent="-96838"/>
              <a:r>
                <a:rPr lang="en-GB" sz="800" b="1" dirty="0">
                  <a:solidFill>
                    <a:schemeClr val="accent5">
                      <a:lumMod val="75000"/>
                    </a:schemeClr>
                  </a:solidFill>
                  <a:latin typeface="Seaford" pitchFamily="2" charset="0"/>
                </a:rPr>
                <a:t>Enablers</a:t>
              </a:r>
            </a:p>
            <a:p>
              <a:pPr marL="96838" indent="-96838">
                <a:buFont typeface="Arial" panose="020B0604020202020204" pitchFamily="34" charset="0"/>
                <a:buChar char="•"/>
              </a:pPr>
              <a:r>
                <a:rPr lang="en-GB" sz="800" dirty="0">
                  <a:latin typeface="Seaford" pitchFamily="2" charset="0"/>
                </a:rPr>
                <a:t>If outcomes are realised, would gain quicker access to care</a:t>
              </a:r>
            </a:p>
          </p:txBody>
        </p:sp>
        <p:sp>
          <p:nvSpPr>
            <p:cNvPr id="23" name="TextBox 22">
              <a:extLst>
                <a:ext uri="{FF2B5EF4-FFF2-40B4-BE49-F238E27FC236}">
                  <a16:creationId xmlns:a16="http://schemas.microsoft.com/office/drawing/2014/main" id="{E6D3084C-5F60-BAAC-F04B-C5721C0921FC}"/>
                </a:ext>
              </a:extLst>
            </p:cNvPr>
            <p:cNvSpPr txBox="1"/>
            <p:nvPr/>
          </p:nvSpPr>
          <p:spPr>
            <a:xfrm>
              <a:off x="3004246" y="2691269"/>
              <a:ext cx="2409937" cy="1692771"/>
            </a:xfrm>
            <a:prstGeom prst="rect">
              <a:avLst/>
            </a:prstGeom>
            <a:noFill/>
          </p:spPr>
          <p:txBody>
            <a:bodyPr wrap="square" rtlCol="0">
              <a:spAutoFit/>
            </a:bodyPr>
            <a:lstStyle/>
            <a:p>
              <a:r>
                <a:rPr lang="en-GB" sz="800" b="1" dirty="0">
                  <a:solidFill>
                    <a:schemeClr val="accent5">
                      <a:lumMod val="75000"/>
                    </a:schemeClr>
                  </a:solidFill>
                  <a:latin typeface="Seaford" pitchFamily="2" charset="0"/>
                </a:rPr>
                <a:t>Relevant Characteristics</a:t>
              </a:r>
            </a:p>
            <a:p>
              <a:pPr marL="96838" indent="-96838">
                <a:buFont typeface="Arial" panose="020B0604020202020204" pitchFamily="34" charset="0"/>
                <a:buChar char="•"/>
              </a:pPr>
              <a:r>
                <a:rPr lang="en-GB" sz="800" dirty="0">
                  <a:latin typeface="Seaford" pitchFamily="2" charset="0"/>
                </a:rPr>
                <a:t>Used app during testing</a:t>
              </a:r>
            </a:p>
            <a:p>
              <a:pPr marL="96838" indent="-96838">
                <a:buFont typeface="Arial" panose="020B0604020202020204" pitchFamily="34" charset="0"/>
                <a:buChar char="•"/>
              </a:pPr>
              <a:r>
                <a:rPr lang="en-GB" sz="800" dirty="0">
                  <a:latin typeface="Seaford" pitchFamily="2" charset="0"/>
                </a:rPr>
                <a:t>Low level of digital literacy</a:t>
              </a:r>
            </a:p>
            <a:p>
              <a:pPr marL="96838" indent="-96838">
                <a:buFont typeface="Arial" panose="020B0604020202020204" pitchFamily="34" charset="0"/>
                <a:buChar char="•"/>
              </a:pPr>
              <a:endParaRPr lang="en-GB" sz="800" dirty="0">
                <a:latin typeface="Seaford" pitchFamily="2" charset="0"/>
              </a:endParaRPr>
            </a:p>
            <a:p>
              <a:pPr marL="96838" indent="-96838"/>
              <a:r>
                <a:rPr lang="en-GB" sz="800" b="1" dirty="0">
                  <a:solidFill>
                    <a:schemeClr val="accent5">
                      <a:lumMod val="75000"/>
                    </a:schemeClr>
                  </a:solidFill>
                  <a:latin typeface="Seaford" pitchFamily="2" charset="0"/>
                </a:rPr>
                <a:t>Protected  characteristics</a:t>
              </a:r>
            </a:p>
            <a:p>
              <a:pPr marL="96838" indent="-96838">
                <a:buFont typeface="Arial" panose="020B0604020202020204" pitchFamily="34" charset="0"/>
                <a:buChar char="•"/>
              </a:pPr>
              <a:r>
                <a:rPr lang="en-GB" sz="800" dirty="0">
                  <a:latin typeface="Seaford" pitchFamily="2" charset="0"/>
                </a:rPr>
                <a:t>Elderly person</a:t>
              </a:r>
            </a:p>
            <a:p>
              <a:pPr marL="96838" indent="-96838">
                <a:buFont typeface="Arial" panose="020B0604020202020204" pitchFamily="34" charset="0"/>
                <a:buChar char="•"/>
              </a:pPr>
              <a:r>
                <a:rPr lang="en-GB" sz="800" dirty="0">
                  <a:latin typeface="Seaford" pitchFamily="2" charset="0"/>
                </a:rPr>
                <a:t>Disabled person</a:t>
              </a:r>
            </a:p>
            <a:p>
              <a:pPr marL="96838" indent="-96838">
                <a:buFont typeface="Arial" panose="020B0604020202020204" pitchFamily="34" charset="0"/>
                <a:buChar char="•"/>
              </a:pPr>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Contextual vulnerability characteristics</a:t>
              </a:r>
            </a:p>
            <a:p>
              <a:pPr marL="96838" indent="-96838">
                <a:buFont typeface="Arial" panose="020B0604020202020204" pitchFamily="34" charset="0"/>
                <a:buChar char="•"/>
              </a:pPr>
              <a:r>
                <a:rPr lang="en-GB" sz="800" dirty="0">
                  <a:latin typeface="Seaford" pitchFamily="2" charset="0"/>
                </a:rPr>
                <a:t>Complex health needs</a:t>
              </a:r>
            </a:p>
            <a:p>
              <a:pPr marL="96838" indent="-96838"/>
              <a:endParaRPr lang="en-GB" sz="800" b="1" dirty="0">
                <a:solidFill>
                  <a:schemeClr val="accent5">
                    <a:lumMod val="75000"/>
                  </a:schemeClr>
                </a:solidFill>
                <a:latin typeface="Seaford" pitchFamily="2" charset="0"/>
              </a:endParaRPr>
            </a:p>
            <a:p>
              <a:pPr marL="96838" indent="-96838"/>
              <a:r>
                <a:rPr lang="en-GB" sz="800" b="1" dirty="0">
                  <a:solidFill>
                    <a:schemeClr val="accent5">
                      <a:lumMod val="75000"/>
                    </a:schemeClr>
                  </a:solidFill>
                  <a:latin typeface="Seaford" pitchFamily="2" charset="0"/>
                </a:rPr>
                <a:t>Social groups</a:t>
              </a:r>
            </a:p>
            <a:p>
              <a:pPr marL="96838" indent="-96838">
                <a:buFont typeface="Arial" panose="020B0604020202020204" pitchFamily="34" charset="0"/>
                <a:buChar char="•"/>
              </a:pPr>
              <a:r>
                <a:rPr lang="en-GB" sz="800" dirty="0">
                  <a:latin typeface="Seaford" pitchFamily="2" charset="0"/>
                </a:rPr>
                <a:t>Disabled communities</a:t>
              </a:r>
            </a:p>
          </p:txBody>
        </p:sp>
        <p:sp>
          <p:nvSpPr>
            <p:cNvPr id="24" name="TextBox 23">
              <a:extLst>
                <a:ext uri="{FF2B5EF4-FFF2-40B4-BE49-F238E27FC236}">
                  <a16:creationId xmlns:a16="http://schemas.microsoft.com/office/drawing/2014/main" id="{0358A485-C67A-F7AA-99A9-42954C0C2A83}"/>
                </a:ext>
              </a:extLst>
            </p:cNvPr>
            <p:cNvSpPr txBox="1"/>
            <p:nvPr/>
          </p:nvSpPr>
          <p:spPr>
            <a:xfrm>
              <a:off x="819069" y="5319613"/>
              <a:ext cx="2025987" cy="1446550"/>
            </a:xfrm>
            <a:prstGeom prst="rect">
              <a:avLst/>
            </a:prstGeom>
            <a:noFill/>
          </p:spPr>
          <p:txBody>
            <a:bodyPr wrap="square" rtlCol="0">
              <a:spAutoFit/>
            </a:bodyPr>
            <a:lstStyle/>
            <a:p>
              <a:pPr marL="136525" indent="-136525"/>
              <a:r>
                <a:rPr lang="en-GB" sz="800" b="1" dirty="0">
                  <a:solidFill>
                    <a:schemeClr val="accent5">
                      <a:lumMod val="75000"/>
                    </a:schemeClr>
                  </a:solidFill>
                  <a:latin typeface="Seaford" pitchFamily="2" charset="0"/>
                </a:rPr>
                <a:t>Roadblocks</a:t>
              </a:r>
            </a:p>
            <a:p>
              <a:pPr marL="136525" indent="-136525">
                <a:buFont typeface="Arial" panose="020B0604020202020204" pitchFamily="34" charset="0"/>
                <a:buChar char="•"/>
              </a:pPr>
              <a:r>
                <a:rPr lang="en-GB" sz="800" dirty="0">
                  <a:latin typeface="Seaford" pitchFamily="2" charset="0"/>
                </a:rPr>
                <a:t>Reluctant to seek healthcare advice</a:t>
              </a:r>
            </a:p>
            <a:p>
              <a:pPr marL="136525" indent="-136525">
                <a:buFont typeface="Arial" panose="020B0604020202020204" pitchFamily="34" charset="0"/>
                <a:buChar char="•"/>
              </a:pPr>
              <a:endParaRPr lang="en-GB" sz="800" dirty="0">
                <a:latin typeface="Seaford" pitchFamily="2" charset="0"/>
              </a:endParaRPr>
            </a:p>
            <a:p>
              <a:pPr marL="136525" indent="-136525"/>
              <a:r>
                <a:rPr lang="en-GB" sz="800" b="1" dirty="0">
                  <a:solidFill>
                    <a:schemeClr val="accent5">
                      <a:lumMod val="75000"/>
                    </a:schemeClr>
                  </a:solidFill>
                  <a:latin typeface="Seaford" pitchFamily="2" charset="0"/>
                </a:rPr>
                <a:t>Enablers</a:t>
              </a:r>
            </a:p>
            <a:p>
              <a:pPr marL="136525" indent="-136525">
                <a:buFont typeface="Arial" panose="020B0604020202020204" pitchFamily="34" charset="0"/>
                <a:buChar char="•"/>
              </a:pPr>
              <a:r>
                <a:rPr lang="en-GB" sz="800" dirty="0">
                  <a:latin typeface="Seaford" pitchFamily="2" charset="0"/>
                </a:rPr>
                <a:t>Being a technology user and having high level of digital literacy would encourage him to access healthcare via this system</a:t>
              </a:r>
            </a:p>
            <a:p>
              <a:pPr marL="136525" indent="-136525">
                <a:buFont typeface="Arial" panose="020B0604020202020204" pitchFamily="34" charset="0"/>
                <a:buChar char="•"/>
              </a:pPr>
              <a:r>
                <a:rPr lang="en-GB" sz="800" dirty="0">
                  <a:latin typeface="Seaford" pitchFamily="2" charset="0"/>
                </a:rPr>
                <a:t>Could become an advocate for use of AI in dermatology</a:t>
              </a:r>
            </a:p>
            <a:p>
              <a:endParaRPr lang="en-GB" sz="800" b="1" dirty="0">
                <a:latin typeface="Seaford" pitchFamily="2" charset="0"/>
              </a:endParaRPr>
            </a:p>
          </p:txBody>
        </p:sp>
        <p:sp>
          <p:nvSpPr>
            <p:cNvPr id="25" name="TextBox 24">
              <a:extLst>
                <a:ext uri="{FF2B5EF4-FFF2-40B4-BE49-F238E27FC236}">
                  <a16:creationId xmlns:a16="http://schemas.microsoft.com/office/drawing/2014/main" id="{4747BADE-3185-C042-424E-D600792C2898}"/>
                </a:ext>
              </a:extLst>
            </p:cNvPr>
            <p:cNvSpPr txBox="1"/>
            <p:nvPr/>
          </p:nvSpPr>
          <p:spPr>
            <a:xfrm>
              <a:off x="3004246" y="4926074"/>
              <a:ext cx="2409936" cy="1200329"/>
            </a:xfrm>
            <a:prstGeom prst="rect">
              <a:avLst/>
            </a:prstGeom>
            <a:noFill/>
          </p:spPr>
          <p:txBody>
            <a:bodyPr wrap="square" rtlCol="0">
              <a:spAutoFit/>
            </a:bodyPr>
            <a:lstStyle/>
            <a:p>
              <a:pPr marL="96838" indent="-96838"/>
              <a:r>
                <a:rPr lang="en-GB" sz="800" b="1" dirty="0">
                  <a:solidFill>
                    <a:schemeClr val="accent5">
                      <a:lumMod val="75000"/>
                    </a:schemeClr>
                  </a:solidFill>
                  <a:latin typeface="Seaford" pitchFamily="2" charset="0"/>
                </a:rPr>
                <a:t>Relevant Characteristics</a:t>
              </a:r>
            </a:p>
            <a:p>
              <a:pPr marL="96838" lvl="0" indent="-96838">
                <a:buFont typeface="Arial" panose="020B0604020202020204" pitchFamily="34" charset="0"/>
                <a:buChar char="•"/>
              </a:pPr>
              <a:r>
                <a:rPr lang="en-GB" sz="800" dirty="0">
                  <a:solidFill>
                    <a:prstClr val="black"/>
                  </a:solidFill>
                  <a:latin typeface="Seaford" pitchFamily="2" charset="0"/>
                </a:rPr>
                <a:t>Used app during testing</a:t>
              </a:r>
            </a:p>
            <a:p>
              <a:pPr marL="96838" lvl="0" indent="-96838">
                <a:buFont typeface="Arial" panose="020B0604020202020204" pitchFamily="34" charset="0"/>
                <a:buChar char="•"/>
              </a:pPr>
              <a:r>
                <a:rPr lang="en-GB" sz="800" dirty="0">
                  <a:solidFill>
                    <a:prstClr val="black"/>
                  </a:solidFill>
                  <a:latin typeface="Seaford" pitchFamily="2" charset="0"/>
                </a:rPr>
                <a:t>Understanding of AI</a:t>
              </a:r>
              <a:endParaRPr lang="en-GB" sz="800" dirty="0">
                <a:latin typeface="Seaford" pitchFamily="2" charset="0"/>
              </a:endParaRPr>
            </a:p>
            <a:p>
              <a:pPr marL="96838" indent="-96838"/>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Protected  characteristics</a:t>
              </a:r>
            </a:p>
            <a:p>
              <a:pPr marL="96838" indent="-96838">
                <a:buFont typeface="Arial" panose="020B0604020202020204" pitchFamily="34" charset="0"/>
                <a:buChar char="•"/>
              </a:pPr>
              <a:r>
                <a:rPr lang="en-GB" sz="800" dirty="0">
                  <a:latin typeface="Seaford" pitchFamily="2" charset="0"/>
                </a:rPr>
                <a:t>Age</a:t>
              </a:r>
            </a:p>
            <a:p>
              <a:pPr marL="96838" indent="-96838"/>
              <a:endParaRPr lang="en-GB" sz="800" b="1" dirty="0">
                <a:latin typeface="Seaford" pitchFamily="2" charset="0"/>
              </a:endParaRPr>
            </a:p>
            <a:p>
              <a:pPr marL="96838" indent="-96838"/>
              <a:r>
                <a:rPr lang="en-GB" sz="800" b="1" dirty="0">
                  <a:solidFill>
                    <a:schemeClr val="accent5">
                      <a:lumMod val="75000"/>
                    </a:schemeClr>
                  </a:solidFill>
                  <a:latin typeface="Seaford" pitchFamily="2" charset="0"/>
                </a:rPr>
                <a:t>Social groups</a:t>
              </a:r>
            </a:p>
            <a:p>
              <a:pPr marL="96838" indent="-96838">
                <a:buFont typeface="Arial" panose="020B0604020202020204" pitchFamily="34" charset="0"/>
                <a:buChar char="•"/>
              </a:pPr>
              <a:r>
                <a:rPr lang="en-GB" sz="800" dirty="0">
                  <a:latin typeface="Seaford" pitchFamily="2" charset="0"/>
                </a:rPr>
                <a:t>Young people</a:t>
              </a:r>
            </a:p>
          </p:txBody>
        </p:sp>
        <p:pic>
          <p:nvPicPr>
            <p:cNvPr id="26" name="Picture 25" descr="A close-up of a person&#10;&#10;Description automatically generated with low confidence">
              <a:extLst>
                <a:ext uri="{FF2B5EF4-FFF2-40B4-BE49-F238E27FC236}">
                  <a16:creationId xmlns:a16="http://schemas.microsoft.com/office/drawing/2014/main" id="{46E22AC9-A7E0-9CD7-40F0-710CDDFE7F02}"/>
                </a:ext>
              </a:extLst>
            </p:cNvPr>
            <p:cNvPicPr>
              <a:picLocks noChangeAspect="1"/>
            </p:cNvPicPr>
            <p:nvPr/>
          </p:nvPicPr>
          <p:blipFill>
            <a:blip r:embed="rId18">
              <a:clrChange>
                <a:clrFrom>
                  <a:srgbClr val="FAFAFA"/>
                </a:clrFrom>
                <a:clrTo>
                  <a:srgbClr val="FAFAFA">
                    <a:alpha val="0"/>
                  </a:srgbClr>
                </a:clrTo>
              </a:clrChange>
            </a:blip>
            <a:stretch>
              <a:fillRect/>
            </a:stretch>
          </p:blipFill>
          <p:spPr>
            <a:xfrm>
              <a:off x="828918" y="243505"/>
              <a:ext cx="620429" cy="613043"/>
            </a:xfrm>
            <a:prstGeom prst="rect">
              <a:avLst/>
            </a:prstGeom>
          </p:spPr>
        </p:pic>
        <p:sp>
          <p:nvSpPr>
            <p:cNvPr id="27" name="TextBox 26">
              <a:extLst>
                <a:ext uri="{FF2B5EF4-FFF2-40B4-BE49-F238E27FC236}">
                  <a16:creationId xmlns:a16="http://schemas.microsoft.com/office/drawing/2014/main" id="{6206709F-A5E5-3ACB-E03D-1D4DA384D73B}"/>
                </a:ext>
              </a:extLst>
            </p:cNvPr>
            <p:cNvSpPr txBox="1"/>
            <p:nvPr/>
          </p:nvSpPr>
          <p:spPr>
            <a:xfrm>
              <a:off x="1449347" y="366158"/>
              <a:ext cx="826701" cy="338554"/>
            </a:xfrm>
            <a:prstGeom prst="rect">
              <a:avLst/>
            </a:prstGeom>
            <a:noFill/>
          </p:spPr>
          <p:txBody>
            <a:bodyPr wrap="square" rtlCol="0">
              <a:spAutoFit/>
            </a:bodyPr>
            <a:lstStyle/>
            <a:p>
              <a:r>
                <a:rPr lang="en-GB" sz="1600" dirty="0" err="1">
                  <a:solidFill>
                    <a:schemeClr val="accent5">
                      <a:lumMod val="75000"/>
                    </a:schemeClr>
                  </a:solidFill>
                  <a:latin typeface="Futura Medium" panose="020B0602020204020303" pitchFamily="34" charset="-79"/>
                  <a:cs typeface="Futura Medium" panose="020B0602020204020303" pitchFamily="34" charset="-79"/>
                </a:rPr>
                <a:t>Zeenat</a:t>
              </a:r>
              <a:endParaRPr lang="en-GB" sz="1600" dirty="0">
                <a:solidFill>
                  <a:schemeClr val="accent5">
                    <a:lumMod val="75000"/>
                  </a:schemeClr>
                </a:solidFill>
                <a:latin typeface="Futura Medium" panose="020B0602020204020303" pitchFamily="34" charset="-79"/>
                <a:cs typeface="Futura Medium" panose="020B0602020204020303" pitchFamily="34" charset="-79"/>
              </a:endParaRPr>
            </a:p>
          </p:txBody>
        </p:sp>
        <p:sp>
          <p:nvSpPr>
            <p:cNvPr id="28" name="TextBox 27">
              <a:extLst>
                <a:ext uri="{FF2B5EF4-FFF2-40B4-BE49-F238E27FC236}">
                  <a16:creationId xmlns:a16="http://schemas.microsoft.com/office/drawing/2014/main" id="{B465D9B4-8AA2-E12F-E541-9A19D714FF0B}"/>
                </a:ext>
              </a:extLst>
            </p:cNvPr>
            <p:cNvSpPr txBox="1"/>
            <p:nvPr/>
          </p:nvSpPr>
          <p:spPr>
            <a:xfrm>
              <a:off x="1471636" y="2668574"/>
              <a:ext cx="909223" cy="338554"/>
            </a:xfrm>
            <a:prstGeom prst="rect">
              <a:avLst/>
            </a:prstGeom>
            <a:noFill/>
          </p:spPr>
          <p:txBody>
            <a:bodyPr wrap="none" rtlCol="0">
              <a:spAutoFit/>
            </a:bodyPr>
            <a:lstStyle/>
            <a:p>
              <a:r>
                <a:rPr lang="en-GB" sz="1600" dirty="0">
                  <a:solidFill>
                    <a:schemeClr val="accent5">
                      <a:lumMod val="75000"/>
                    </a:schemeClr>
                  </a:solidFill>
                  <a:latin typeface="Futura Medium" panose="020B0602020204020303" pitchFamily="34" charset="-79"/>
                  <a:cs typeface="Futura Medium" panose="020B0602020204020303" pitchFamily="34" charset="-79"/>
                </a:rPr>
                <a:t>George</a:t>
              </a:r>
            </a:p>
          </p:txBody>
        </p:sp>
        <p:pic>
          <p:nvPicPr>
            <p:cNvPr id="29" name="Picture 28" descr="A picture containing icon&#10;&#10;Description automatically generated">
              <a:extLst>
                <a:ext uri="{FF2B5EF4-FFF2-40B4-BE49-F238E27FC236}">
                  <a16:creationId xmlns:a16="http://schemas.microsoft.com/office/drawing/2014/main" id="{AFCC4E05-3235-3035-BA44-7792C58E9E36}"/>
                </a:ext>
              </a:extLst>
            </p:cNvPr>
            <p:cNvPicPr>
              <a:picLocks noChangeAspect="1"/>
            </p:cNvPicPr>
            <p:nvPr/>
          </p:nvPicPr>
          <p:blipFill>
            <a:blip r:embed="rId19">
              <a:clrChange>
                <a:clrFrom>
                  <a:srgbClr val="FAFAFA"/>
                </a:clrFrom>
                <a:clrTo>
                  <a:srgbClr val="FAFAFA">
                    <a:alpha val="0"/>
                  </a:srgbClr>
                </a:clrTo>
              </a:clrChange>
            </a:blip>
            <a:stretch>
              <a:fillRect/>
            </a:stretch>
          </p:blipFill>
          <p:spPr>
            <a:xfrm>
              <a:off x="828918" y="2570820"/>
              <a:ext cx="668441" cy="551626"/>
            </a:xfrm>
            <a:prstGeom prst="rect">
              <a:avLst/>
            </a:prstGeom>
          </p:spPr>
        </p:pic>
        <p:sp>
          <p:nvSpPr>
            <p:cNvPr id="30" name="TextBox 29">
              <a:extLst>
                <a:ext uri="{FF2B5EF4-FFF2-40B4-BE49-F238E27FC236}">
                  <a16:creationId xmlns:a16="http://schemas.microsoft.com/office/drawing/2014/main" id="{13FAF817-6A68-6A8E-F3E1-0D36E4D99710}"/>
                </a:ext>
              </a:extLst>
            </p:cNvPr>
            <p:cNvSpPr txBox="1"/>
            <p:nvPr/>
          </p:nvSpPr>
          <p:spPr>
            <a:xfrm>
              <a:off x="1392431" y="4853669"/>
              <a:ext cx="611962" cy="338554"/>
            </a:xfrm>
            <a:prstGeom prst="rect">
              <a:avLst/>
            </a:prstGeom>
            <a:noFill/>
          </p:spPr>
          <p:txBody>
            <a:bodyPr wrap="none" rtlCol="0">
              <a:spAutoFit/>
            </a:bodyPr>
            <a:lstStyle/>
            <a:p>
              <a:r>
                <a:rPr lang="en-GB" sz="1600" dirty="0">
                  <a:solidFill>
                    <a:schemeClr val="accent5">
                      <a:lumMod val="75000"/>
                    </a:schemeClr>
                  </a:solidFill>
                  <a:latin typeface="Futura Medium" panose="020B0602020204020303" pitchFamily="34" charset="-79"/>
                  <a:cs typeface="Futura Medium" panose="020B0602020204020303" pitchFamily="34" charset="-79"/>
                </a:rPr>
                <a:t>Alex</a:t>
              </a:r>
            </a:p>
          </p:txBody>
        </p:sp>
        <p:pic>
          <p:nvPicPr>
            <p:cNvPr id="31" name="Picture 30" descr="A person wearing a blue shirt&#10;&#10;Description automatically generated with medium confidence">
              <a:extLst>
                <a:ext uri="{FF2B5EF4-FFF2-40B4-BE49-F238E27FC236}">
                  <a16:creationId xmlns:a16="http://schemas.microsoft.com/office/drawing/2014/main" id="{A1B245E8-392D-3386-2144-0BD6669865A5}"/>
                </a:ext>
              </a:extLst>
            </p:cNvPr>
            <p:cNvPicPr>
              <a:picLocks noChangeAspect="1"/>
            </p:cNvPicPr>
            <p:nvPr/>
          </p:nvPicPr>
          <p:blipFill>
            <a:blip r:embed="rId20">
              <a:clrChange>
                <a:clrFrom>
                  <a:srgbClr val="FAFAFA"/>
                </a:clrFrom>
                <a:clrTo>
                  <a:srgbClr val="FAFAFA">
                    <a:alpha val="0"/>
                  </a:srgbClr>
                </a:clrTo>
              </a:clrChange>
            </a:blip>
            <a:stretch>
              <a:fillRect/>
            </a:stretch>
          </p:blipFill>
          <p:spPr>
            <a:xfrm>
              <a:off x="816511" y="4721548"/>
              <a:ext cx="581954" cy="569702"/>
            </a:xfrm>
            <a:prstGeom prst="rect">
              <a:avLst/>
            </a:prstGeom>
          </p:spPr>
        </p:pic>
      </p:grpSp>
    </p:spTree>
    <p:extLst>
      <p:ext uri="{BB962C8B-B14F-4D97-AF65-F5344CB8AC3E}">
        <p14:creationId xmlns:p14="http://schemas.microsoft.com/office/powerpoint/2010/main" val="101431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3E3B8-4DB3-4EF2-A37F-AC7676D749FA}"/>
              </a:ext>
            </a:extLst>
          </p:cNvPr>
          <p:cNvSpPr/>
          <p:nvPr/>
        </p:nvSpPr>
        <p:spPr>
          <a:xfrm>
            <a:off x="0" y="1026902"/>
            <a:ext cx="12192000" cy="356193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22">
            <a:extLst>
              <a:ext uri="{FF2B5EF4-FFF2-40B4-BE49-F238E27FC236}">
                <a16:creationId xmlns:a16="http://schemas.microsoft.com/office/drawing/2014/main" id="{579B3F49-623C-4EC1-9FE7-3D7F9E930851}"/>
              </a:ext>
            </a:extLst>
          </p:cNvPr>
          <p:cNvSpPr>
            <a:spLocks noGrp="1"/>
          </p:cNvSpPr>
          <p:nvPr>
            <p:ph type="title"/>
          </p:nvPr>
        </p:nvSpPr>
        <p:spPr>
          <a:xfrm>
            <a:off x="250951" y="128659"/>
            <a:ext cx="10515600" cy="387798"/>
          </a:xfrm>
        </p:spPr>
        <p:txBody>
          <a:bodyPr wrap="square" lIns="0" tIns="0" rIns="0" bIns="0" anchor="t">
            <a:spAutoFit/>
          </a:bodyPr>
          <a:lstStyle/>
          <a:p>
            <a:r>
              <a:rPr lang="en-GB" sz="2800" b="1">
                <a:latin typeface="Abadi Extra Light" panose="020B0204020104020204" pitchFamily="34" charset="0"/>
              </a:rPr>
              <a:t>How will we </a:t>
            </a:r>
            <a:r>
              <a:rPr lang="en-GB" sz="2800" b="1" dirty="0">
                <a:latin typeface="Abadi Extra Light" panose="020B0204020104020204" pitchFamily="34" charset="0"/>
              </a:rPr>
              <a:t>run the public engagement workshop?</a:t>
            </a:r>
            <a:endParaRPr lang="en-US" sz="2800" b="1" dirty="0">
              <a:latin typeface="Abadi Extra Light" panose="020B0204020104020204" pitchFamily="34" charset="0"/>
            </a:endParaRPr>
          </a:p>
        </p:txBody>
      </p:sp>
      <p:sp>
        <p:nvSpPr>
          <p:cNvPr id="3" name="Slide Number Placeholder 2">
            <a:extLst>
              <a:ext uri="{FF2B5EF4-FFF2-40B4-BE49-F238E27FC236}">
                <a16:creationId xmlns:a16="http://schemas.microsoft.com/office/drawing/2014/main" id="{1EEF76E1-881E-4FDE-BE38-DA528EA6B121}"/>
              </a:ext>
            </a:extLst>
          </p:cNvPr>
          <p:cNvSpPr>
            <a:spLocks noGrp="1"/>
          </p:cNvSpPr>
          <p:nvPr>
            <p:ph type="sldNum" sz="quarter" idx="12"/>
          </p:nvPr>
        </p:nvSpPr>
        <p:spPr/>
        <p:txBody>
          <a:bodyPr/>
          <a:lstStyle/>
          <a:p>
            <a:fld id="{2ACD9215-59B7-401D-9643-4AE8D59C090B}" type="slidenum">
              <a:rPr lang="en-US" smtClean="0">
                <a:solidFill>
                  <a:schemeClr val="tx1"/>
                </a:solidFill>
              </a:rPr>
              <a:t>9</a:t>
            </a:fld>
            <a:endParaRPr lang="en-US">
              <a:solidFill>
                <a:schemeClr val="tx1"/>
              </a:solidFill>
            </a:endParaRPr>
          </a:p>
        </p:txBody>
      </p:sp>
      <p:grpSp>
        <p:nvGrpSpPr>
          <p:cNvPr id="35" name="Group 34">
            <a:extLst>
              <a:ext uri="{FF2B5EF4-FFF2-40B4-BE49-F238E27FC236}">
                <a16:creationId xmlns:a16="http://schemas.microsoft.com/office/drawing/2014/main" id="{34CEF78A-D8A8-4A94-8AC4-B57292362A80}"/>
              </a:ext>
            </a:extLst>
          </p:cNvPr>
          <p:cNvGrpSpPr/>
          <p:nvPr/>
        </p:nvGrpSpPr>
        <p:grpSpPr>
          <a:xfrm>
            <a:off x="1887647" y="4968125"/>
            <a:ext cx="285750" cy="287338"/>
            <a:chOff x="10455275" y="2498725"/>
            <a:chExt cx="285750" cy="287338"/>
          </a:xfrm>
          <a:solidFill>
            <a:schemeClr val="accent4"/>
          </a:solidFill>
        </p:grpSpPr>
        <p:sp>
          <p:nvSpPr>
            <p:cNvPr id="36" name="Freeform 214">
              <a:extLst>
                <a:ext uri="{FF2B5EF4-FFF2-40B4-BE49-F238E27FC236}">
                  <a16:creationId xmlns:a16="http://schemas.microsoft.com/office/drawing/2014/main" id="{8EE704C7-3728-41F8-A682-F86C44598520}"/>
                </a:ext>
              </a:extLst>
            </p:cNvPr>
            <p:cNvSpPr>
              <a:spLocks noEditPoints="1"/>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5">
              <a:extLst>
                <a:ext uri="{FF2B5EF4-FFF2-40B4-BE49-F238E27FC236}">
                  <a16:creationId xmlns:a16="http://schemas.microsoft.com/office/drawing/2014/main" id="{E3AE1548-FCAB-486C-9BE4-5D56219EDA3F}"/>
                </a:ext>
              </a:extLst>
            </p:cNvPr>
            <p:cNvSpPr>
              <a:spLocks noEditPoints="1"/>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TextBox 41">
            <a:extLst>
              <a:ext uri="{FF2B5EF4-FFF2-40B4-BE49-F238E27FC236}">
                <a16:creationId xmlns:a16="http://schemas.microsoft.com/office/drawing/2014/main" id="{A00E76DF-BD00-435B-B422-BF8B0098E638}"/>
              </a:ext>
            </a:extLst>
          </p:cNvPr>
          <p:cNvSpPr txBox="1"/>
          <p:nvPr/>
        </p:nvSpPr>
        <p:spPr>
          <a:xfrm>
            <a:off x="501367" y="5441711"/>
            <a:ext cx="3274060" cy="492443"/>
          </a:xfrm>
          <a:prstGeom prst="rect">
            <a:avLst/>
          </a:prstGeom>
          <a:noFill/>
        </p:spPr>
        <p:txBody>
          <a:bodyPr wrap="square" lIns="0" tIns="0" rIns="0" bIns="0" rtlCol="0" anchor="t">
            <a:spAutoFit/>
          </a:bodyPr>
          <a:lstStyle/>
          <a:p>
            <a:pPr algn="ctr"/>
            <a:r>
              <a:rPr lang="en-US" sz="1600" b="1" dirty="0">
                <a:solidFill>
                  <a:schemeClr val="accent4"/>
                </a:solidFill>
                <a:latin typeface="Abadi Extra Light" panose="020B0204020104020204" pitchFamily="34" charset="0"/>
              </a:rPr>
              <a:t>Data </a:t>
            </a:r>
            <a:r>
              <a:rPr lang="en-US" sz="1600" b="1" dirty="0" err="1">
                <a:solidFill>
                  <a:schemeClr val="accent4"/>
                </a:solidFill>
                <a:latin typeface="Abadi Extra Light" panose="020B0204020104020204" pitchFamily="34" charset="0"/>
              </a:rPr>
              <a:t>Visualisation</a:t>
            </a:r>
            <a:r>
              <a:rPr lang="en-US" sz="1600" b="1" dirty="0">
                <a:solidFill>
                  <a:schemeClr val="accent4"/>
                </a:solidFill>
                <a:latin typeface="Abadi Extra Light" panose="020B0204020104020204" pitchFamily="34" charset="0"/>
              </a:rPr>
              <a:t> </a:t>
            </a:r>
            <a:r>
              <a:rPr lang="en-US" sz="1600" dirty="0">
                <a:latin typeface="Abadi Extra Light" panose="020B0204020104020204" pitchFamily="34" charset="0"/>
              </a:rPr>
              <a:t>of results to demonstrate accuracy of the tool  </a:t>
            </a:r>
          </a:p>
        </p:txBody>
      </p:sp>
      <p:sp>
        <p:nvSpPr>
          <p:cNvPr id="43" name="TextBox 42">
            <a:extLst>
              <a:ext uri="{FF2B5EF4-FFF2-40B4-BE49-F238E27FC236}">
                <a16:creationId xmlns:a16="http://schemas.microsoft.com/office/drawing/2014/main" id="{8A4FFC1A-76B6-4CE0-AB5E-42F48B79F20F}"/>
              </a:ext>
            </a:extLst>
          </p:cNvPr>
          <p:cNvSpPr txBox="1"/>
          <p:nvPr/>
        </p:nvSpPr>
        <p:spPr>
          <a:xfrm>
            <a:off x="4464543" y="5479698"/>
            <a:ext cx="3274060" cy="984885"/>
          </a:xfrm>
          <a:prstGeom prst="rect">
            <a:avLst/>
          </a:prstGeom>
          <a:noFill/>
        </p:spPr>
        <p:txBody>
          <a:bodyPr wrap="square" lIns="0" tIns="0" rIns="0" bIns="0" rtlCol="0" anchor="t">
            <a:spAutoFit/>
          </a:bodyPr>
          <a:lstStyle/>
          <a:p>
            <a:pPr algn="ctr"/>
            <a:r>
              <a:rPr lang="en-GB" sz="1600" dirty="0">
                <a:latin typeface="Abadi Extra Light" panose="020B0204020104020204" pitchFamily="34" charset="0"/>
              </a:rPr>
              <a:t>Allow the public to </a:t>
            </a:r>
            <a:r>
              <a:rPr lang="en-GB" sz="1600" b="1" dirty="0">
                <a:solidFill>
                  <a:schemeClr val="accent4"/>
                </a:solidFill>
                <a:latin typeface="Abadi Extra Light" panose="020B0204020104020204" pitchFamily="34" charset="0"/>
              </a:rPr>
              <a:t>play around with the AI algorithms</a:t>
            </a:r>
            <a:r>
              <a:rPr lang="en-GB" sz="1600" dirty="0">
                <a:latin typeface="Abadi Extra Light" panose="020B0204020104020204" pitchFamily="34" charset="0"/>
              </a:rPr>
              <a:t> to address mistrust in “black boxes”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sz="1600" dirty="0">
              <a:latin typeface="Abadi Extra Light" panose="020B0204020104020204" pitchFamily="34" charset="0"/>
            </a:endParaRPr>
          </a:p>
        </p:txBody>
      </p:sp>
      <p:sp>
        <p:nvSpPr>
          <p:cNvPr id="44" name="TextBox 43">
            <a:extLst>
              <a:ext uri="{FF2B5EF4-FFF2-40B4-BE49-F238E27FC236}">
                <a16:creationId xmlns:a16="http://schemas.microsoft.com/office/drawing/2014/main" id="{F2070A86-B26D-4AFF-B7DC-0FE2DFC8807A}"/>
              </a:ext>
            </a:extLst>
          </p:cNvPr>
          <p:cNvSpPr txBox="1"/>
          <p:nvPr/>
        </p:nvSpPr>
        <p:spPr>
          <a:xfrm>
            <a:off x="8345170" y="5479697"/>
            <a:ext cx="3274060" cy="738664"/>
          </a:xfrm>
          <a:prstGeom prst="rect">
            <a:avLst/>
          </a:prstGeom>
          <a:noFill/>
        </p:spPr>
        <p:txBody>
          <a:bodyPr wrap="square" lIns="0" tIns="0" rIns="0" bIns="0" rtlCol="0" anchor="t">
            <a:spAutoFit/>
          </a:bodyPr>
          <a:lstStyle/>
          <a:p>
            <a:pPr algn="ctr"/>
            <a:r>
              <a:rPr lang="en-US" sz="1600" dirty="0">
                <a:solidFill>
                  <a:schemeClr val="tx1"/>
                </a:solidFill>
                <a:latin typeface="+mj-lt"/>
              </a:rPr>
              <a:t>Exercise to address </a:t>
            </a:r>
            <a:r>
              <a:rPr lang="en-US" sz="1600" b="1" dirty="0">
                <a:solidFill>
                  <a:schemeClr val="accent4"/>
                </a:solidFill>
                <a:latin typeface="+mj-lt"/>
              </a:rPr>
              <a:t>design elements </a:t>
            </a:r>
            <a:r>
              <a:rPr lang="en-US" sz="1600" dirty="0">
                <a:latin typeface="+mj-lt"/>
              </a:rPr>
              <a:t>and help improve the tool for further iteration </a:t>
            </a:r>
          </a:p>
        </p:txBody>
      </p:sp>
      <p:grpSp>
        <p:nvGrpSpPr>
          <p:cNvPr id="45" name="Group 44">
            <a:extLst>
              <a:ext uri="{FF2B5EF4-FFF2-40B4-BE49-F238E27FC236}">
                <a16:creationId xmlns:a16="http://schemas.microsoft.com/office/drawing/2014/main" id="{FD1BEEBF-F57A-4B7A-9764-7A59AECB325D}"/>
              </a:ext>
            </a:extLst>
          </p:cNvPr>
          <p:cNvGrpSpPr/>
          <p:nvPr/>
        </p:nvGrpSpPr>
        <p:grpSpPr>
          <a:xfrm>
            <a:off x="88108" y="1369316"/>
            <a:ext cx="4433132" cy="2635623"/>
            <a:chOff x="242047" y="248771"/>
            <a:chExt cx="4639235" cy="2635623"/>
          </a:xfrm>
        </p:grpSpPr>
        <p:grpSp>
          <p:nvGrpSpPr>
            <p:cNvPr id="46" name="Group 45">
              <a:extLst>
                <a:ext uri="{FF2B5EF4-FFF2-40B4-BE49-F238E27FC236}">
                  <a16:creationId xmlns:a16="http://schemas.microsoft.com/office/drawing/2014/main" id="{23638734-DD02-4702-8393-3A1615D2BEB8}"/>
                </a:ext>
              </a:extLst>
            </p:cNvPr>
            <p:cNvGrpSpPr/>
            <p:nvPr/>
          </p:nvGrpSpPr>
          <p:grpSpPr>
            <a:xfrm>
              <a:off x="242047" y="248771"/>
              <a:ext cx="4639235" cy="2635623"/>
              <a:chOff x="242047" y="248771"/>
              <a:chExt cx="4639235" cy="2635623"/>
            </a:xfrm>
          </p:grpSpPr>
          <p:sp>
            <p:nvSpPr>
              <p:cNvPr id="50" name="Rounded Rectangle 8">
                <a:extLst>
                  <a:ext uri="{FF2B5EF4-FFF2-40B4-BE49-F238E27FC236}">
                    <a16:creationId xmlns:a16="http://schemas.microsoft.com/office/drawing/2014/main" id="{2CFD0527-26D3-4C5A-A53A-45847EC1E51D}"/>
                  </a:ext>
                </a:extLst>
              </p:cNvPr>
              <p:cNvSpPr/>
              <p:nvPr/>
            </p:nvSpPr>
            <p:spPr>
              <a:xfrm>
                <a:off x="242047" y="248771"/>
                <a:ext cx="4639235" cy="2635623"/>
              </a:xfrm>
              <a:prstGeom prst="roundRect">
                <a:avLst/>
              </a:prstGeom>
              <a:solidFill>
                <a:schemeClr val="accent3">
                  <a:lumMod val="20000"/>
                  <a:lumOff val="80000"/>
                  <a:alpha val="2125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ounded Rectangle 9">
                <a:extLst>
                  <a:ext uri="{FF2B5EF4-FFF2-40B4-BE49-F238E27FC236}">
                    <a16:creationId xmlns:a16="http://schemas.microsoft.com/office/drawing/2014/main" id="{5D7C1FAF-C43A-4AEA-8A4B-553B5AD070FF}"/>
                  </a:ext>
                </a:extLst>
              </p:cNvPr>
              <p:cNvSpPr/>
              <p:nvPr/>
            </p:nvSpPr>
            <p:spPr>
              <a:xfrm>
                <a:off x="605861" y="1014126"/>
                <a:ext cx="1937959" cy="1115775"/>
              </a:xfrm>
              <a:prstGeom prst="roundRect">
                <a:avLst/>
              </a:prstGeom>
              <a:solidFill>
                <a:schemeClr val="accent6">
                  <a:lumMod val="20000"/>
                  <a:lumOff val="80000"/>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10">
                <a:extLst>
                  <a:ext uri="{FF2B5EF4-FFF2-40B4-BE49-F238E27FC236}">
                    <a16:creationId xmlns:a16="http://schemas.microsoft.com/office/drawing/2014/main" id="{D629D074-BDE1-4906-863C-A86965282C35}"/>
                  </a:ext>
                </a:extLst>
              </p:cNvPr>
              <p:cNvSpPr/>
              <p:nvPr/>
            </p:nvSpPr>
            <p:spPr>
              <a:xfrm>
                <a:off x="2603626" y="1014945"/>
                <a:ext cx="1937959" cy="1115775"/>
              </a:xfrm>
              <a:prstGeom prst="roundRect">
                <a:avLst/>
              </a:prstGeom>
              <a:solidFill>
                <a:schemeClr val="bg1">
                  <a:lumMod val="95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6037D55-872F-45FE-A347-771F3B5064A2}"/>
                  </a:ext>
                </a:extLst>
              </p:cNvPr>
              <p:cNvSpPr/>
              <p:nvPr/>
            </p:nvSpPr>
            <p:spPr>
              <a:xfrm>
                <a:off x="1250515" y="11148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4FD60F4C-7AD1-4C52-979F-EA3E53E5C05D}"/>
                  </a:ext>
                </a:extLst>
              </p:cNvPr>
              <p:cNvSpPr/>
              <p:nvPr/>
            </p:nvSpPr>
            <p:spPr>
              <a:xfrm>
                <a:off x="1442581" y="12672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8F9B2C48-3B38-42BE-ACC3-CEDA042CCE10}"/>
                  </a:ext>
                </a:extLst>
              </p:cNvPr>
              <p:cNvSpPr/>
              <p:nvPr/>
            </p:nvSpPr>
            <p:spPr>
              <a:xfrm>
                <a:off x="1250515" y="12672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9857B0D4-1984-46AA-B41B-B9E0514F0470}"/>
                  </a:ext>
                </a:extLst>
              </p:cNvPr>
              <p:cNvSpPr/>
              <p:nvPr/>
            </p:nvSpPr>
            <p:spPr>
              <a:xfrm>
                <a:off x="1250515" y="1422658"/>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D1E7E40B-378A-4DBC-9334-D96ADCCA2A02}"/>
                  </a:ext>
                </a:extLst>
              </p:cNvPr>
              <p:cNvSpPr/>
              <p:nvPr/>
            </p:nvSpPr>
            <p:spPr>
              <a:xfrm>
                <a:off x="1442581" y="14196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53EAB2B9-6C0E-4BAD-ADF5-8E432613033E}"/>
                  </a:ext>
                </a:extLst>
              </p:cNvPr>
              <p:cNvSpPr/>
              <p:nvPr/>
            </p:nvSpPr>
            <p:spPr>
              <a:xfrm>
                <a:off x="1634647" y="14196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717D6690-2FE6-48C4-9BFE-E327313AB1DF}"/>
                  </a:ext>
                </a:extLst>
              </p:cNvPr>
              <p:cNvSpPr/>
              <p:nvPr/>
            </p:nvSpPr>
            <p:spPr>
              <a:xfrm>
                <a:off x="1442581" y="11148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C7DE10B6-50E3-403A-A42C-0E857D205AD2}"/>
                  </a:ext>
                </a:extLst>
              </p:cNvPr>
              <p:cNvSpPr/>
              <p:nvPr/>
            </p:nvSpPr>
            <p:spPr>
              <a:xfrm>
                <a:off x="1634647" y="11148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66A503EB-338D-4FF1-80CD-240E8CFFAF89}"/>
                  </a:ext>
                </a:extLst>
              </p:cNvPr>
              <p:cNvSpPr/>
              <p:nvPr/>
            </p:nvSpPr>
            <p:spPr>
              <a:xfrm>
                <a:off x="1634647" y="12672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9713B514-7DAB-439B-84BE-9DB856BC4648}"/>
                  </a:ext>
                </a:extLst>
              </p:cNvPr>
              <p:cNvSpPr/>
              <p:nvPr/>
            </p:nvSpPr>
            <p:spPr>
              <a:xfrm>
                <a:off x="1820449" y="1111772"/>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180B7C05-F8A9-4211-8077-7E205C0435C3}"/>
                  </a:ext>
                </a:extLst>
              </p:cNvPr>
              <p:cNvSpPr/>
              <p:nvPr/>
            </p:nvSpPr>
            <p:spPr>
              <a:xfrm>
                <a:off x="2012515" y="12641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D9807A00-86A6-462E-8869-48C535D9E87C}"/>
                  </a:ext>
                </a:extLst>
              </p:cNvPr>
              <p:cNvSpPr/>
              <p:nvPr/>
            </p:nvSpPr>
            <p:spPr>
              <a:xfrm>
                <a:off x="1820449" y="12641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FB78AEB-A5C3-44D2-84FD-27EC8DF9BB54}"/>
                  </a:ext>
                </a:extLst>
              </p:cNvPr>
              <p:cNvSpPr/>
              <p:nvPr/>
            </p:nvSpPr>
            <p:spPr>
              <a:xfrm>
                <a:off x="1820449" y="14196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6A1EE489-BCBF-4EE3-ADD5-BA0460CB523B}"/>
                  </a:ext>
                </a:extLst>
              </p:cNvPr>
              <p:cNvSpPr/>
              <p:nvPr/>
            </p:nvSpPr>
            <p:spPr>
              <a:xfrm>
                <a:off x="2012515" y="1416572"/>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A1D78BA3-18F3-4D60-A118-989F5D8A6C26}"/>
                  </a:ext>
                </a:extLst>
              </p:cNvPr>
              <p:cNvSpPr/>
              <p:nvPr/>
            </p:nvSpPr>
            <p:spPr>
              <a:xfrm>
                <a:off x="2204581" y="1416572"/>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D24B2BA1-5E68-4DF8-848D-DABE09E9579C}"/>
                  </a:ext>
                </a:extLst>
              </p:cNvPr>
              <p:cNvSpPr/>
              <p:nvPr/>
            </p:nvSpPr>
            <p:spPr>
              <a:xfrm>
                <a:off x="2012515" y="1111772"/>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61802E5B-50EE-46D7-BEBB-A70AE11D08E9}"/>
                  </a:ext>
                </a:extLst>
              </p:cNvPr>
              <p:cNvSpPr/>
              <p:nvPr/>
            </p:nvSpPr>
            <p:spPr>
              <a:xfrm>
                <a:off x="2204581" y="1111772"/>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01C3DD94-7E45-4097-9607-07C61CB02F0F}"/>
                  </a:ext>
                </a:extLst>
              </p:cNvPr>
              <p:cNvSpPr/>
              <p:nvPr/>
            </p:nvSpPr>
            <p:spPr>
              <a:xfrm>
                <a:off x="2204581" y="1264172"/>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B0BEAA98-67D0-45B5-8299-08C2ABFEF8FB}"/>
                  </a:ext>
                </a:extLst>
              </p:cNvPr>
              <p:cNvSpPr/>
              <p:nvPr/>
            </p:nvSpPr>
            <p:spPr>
              <a:xfrm>
                <a:off x="1250515" y="15720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D547C085-5EDF-48ED-A73D-D129C3E9FFB3}"/>
                  </a:ext>
                </a:extLst>
              </p:cNvPr>
              <p:cNvSpPr/>
              <p:nvPr/>
            </p:nvSpPr>
            <p:spPr>
              <a:xfrm>
                <a:off x="1442581" y="17244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4D5C2C82-B37F-4E34-B3A5-BC7985CC4C51}"/>
                  </a:ext>
                </a:extLst>
              </p:cNvPr>
              <p:cNvSpPr/>
              <p:nvPr/>
            </p:nvSpPr>
            <p:spPr>
              <a:xfrm>
                <a:off x="1250515" y="17244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21637BB2-731A-4734-8CED-A372AAC39271}"/>
                  </a:ext>
                </a:extLst>
              </p:cNvPr>
              <p:cNvSpPr/>
              <p:nvPr/>
            </p:nvSpPr>
            <p:spPr>
              <a:xfrm>
                <a:off x="1250515" y="1879858"/>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A5901AB5-A3FC-4E56-9CB1-FDC892F462C0}"/>
                  </a:ext>
                </a:extLst>
              </p:cNvPr>
              <p:cNvSpPr/>
              <p:nvPr/>
            </p:nvSpPr>
            <p:spPr>
              <a:xfrm>
                <a:off x="1442581" y="18768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F4318714-15ED-48C2-A96F-8745E652CC2B}"/>
                  </a:ext>
                </a:extLst>
              </p:cNvPr>
              <p:cNvSpPr/>
              <p:nvPr/>
            </p:nvSpPr>
            <p:spPr>
              <a:xfrm>
                <a:off x="1634647" y="18768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25C3B9F1-2C85-44EF-A668-F7D78281390B}"/>
                  </a:ext>
                </a:extLst>
              </p:cNvPr>
              <p:cNvSpPr/>
              <p:nvPr/>
            </p:nvSpPr>
            <p:spPr>
              <a:xfrm>
                <a:off x="1442581" y="15720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E2C350B8-AB26-4585-B494-96C7C31017DF}"/>
                  </a:ext>
                </a:extLst>
              </p:cNvPr>
              <p:cNvSpPr/>
              <p:nvPr/>
            </p:nvSpPr>
            <p:spPr>
              <a:xfrm>
                <a:off x="1634647" y="15720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7E38616B-A84A-4569-9433-15DE4140121C}"/>
                  </a:ext>
                </a:extLst>
              </p:cNvPr>
              <p:cNvSpPr/>
              <p:nvPr/>
            </p:nvSpPr>
            <p:spPr>
              <a:xfrm>
                <a:off x="1634647" y="17244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F6B6633D-2FAF-498B-B1EC-EB4CCB423D59}"/>
                  </a:ext>
                </a:extLst>
              </p:cNvPr>
              <p:cNvSpPr/>
              <p:nvPr/>
            </p:nvSpPr>
            <p:spPr>
              <a:xfrm>
                <a:off x="1820449" y="15720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F332C19D-A892-4F50-A61C-5DEDC8076F58}"/>
                  </a:ext>
                </a:extLst>
              </p:cNvPr>
              <p:cNvSpPr/>
              <p:nvPr/>
            </p:nvSpPr>
            <p:spPr>
              <a:xfrm>
                <a:off x="2012515" y="17244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70A60DB4-7DEC-4392-8AF4-99C6F9C60793}"/>
                  </a:ext>
                </a:extLst>
              </p:cNvPr>
              <p:cNvSpPr/>
              <p:nvPr/>
            </p:nvSpPr>
            <p:spPr>
              <a:xfrm>
                <a:off x="1820449" y="17244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4A40462F-4E55-4B4C-B603-7C9CE5E447B9}"/>
                  </a:ext>
                </a:extLst>
              </p:cNvPr>
              <p:cNvSpPr/>
              <p:nvPr/>
            </p:nvSpPr>
            <p:spPr>
              <a:xfrm>
                <a:off x="1820449" y="1879858"/>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EBDF6931-5237-43CA-A683-369B0A31C1AC}"/>
                  </a:ext>
                </a:extLst>
              </p:cNvPr>
              <p:cNvSpPr/>
              <p:nvPr/>
            </p:nvSpPr>
            <p:spPr>
              <a:xfrm>
                <a:off x="2012515" y="18768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2CD238B1-E563-4792-A5F6-35DF4959E95D}"/>
                  </a:ext>
                </a:extLst>
              </p:cNvPr>
              <p:cNvSpPr/>
              <p:nvPr/>
            </p:nvSpPr>
            <p:spPr>
              <a:xfrm>
                <a:off x="2204581" y="1876815"/>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FE3A20DC-846E-443F-AC65-43E936AAFF93}"/>
                  </a:ext>
                </a:extLst>
              </p:cNvPr>
              <p:cNvSpPr/>
              <p:nvPr/>
            </p:nvSpPr>
            <p:spPr>
              <a:xfrm>
                <a:off x="2012515" y="15720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9758B319-8D29-4D05-895F-C671C06C0803}"/>
                  </a:ext>
                </a:extLst>
              </p:cNvPr>
              <p:cNvSpPr/>
              <p:nvPr/>
            </p:nvSpPr>
            <p:spPr>
              <a:xfrm>
                <a:off x="2204581" y="157201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D93D16C5-91B8-4FFE-A6B5-17C74147F506}"/>
                  </a:ext>
                </a:extLst>
              </p:cNvPr>
              <p:cNvSpPr/>
              <p:nvPr/>
            </p:nvSpPr>
            <p:spPr>
              <a:xfrm>
                <a:off x="2204581" y="1724415"/>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0C77361C-B2E2-4FC6-AD31-0EBF6BC74BF3}"/>
                  </a:ext>
                </a:extLst>
              </p:cNvPr>
              <p:cNvSpPr/>
              <p:nvPr/>
            </p:nvSpPr>
            <p:spPr>
              <a:xfrm>
                <a:off x="2774515" y="11148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E83FBD36-769F-46EA-B88C-A8A836798A7E}"/>
                  </a:ext>
                </a:extLst>
              </p:cNvPr>
              <p:cNvSpPr/>
              <p:nvPr/>
            </p:nvSpPr>
            <p:spPr>
              <a:xfrm>
                <a:off x="2966581" y="1267213"/>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BEF9E84C-1024-4F82-BC39-CD95A0206EEC}"/>
                  </a:ext>
                </a:extLst>
              </p:cNvPr>
              <p:cNvSpPr/>
              <p:nvPr/>
            </p:nvSpPr>
            <p:spPr>
              <a:xfrm>
                <a:off x="2774515" y="1267213"/>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458CD7EB-542D-4825-985C-C63ADDE21F56}"/>
                  </a:ext>
                </a:extLst>
              </p:cNvPr>
              <p:cNvSpPr/>
              <p:nvPr/>
            </p:nvSpPr>
            <p:spPr>
              <a:xfrm>
                <a:off x="2774515" y="1422657"/>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F30D3019-9D2B-4E9A-BB3B-A0787CA81D90}"/>
                  </a:ext>
                </a:extLst>
              </p:cNvPr>
              <p:cNvSpPr/>
              <p:nvPr/>
            </p:nvSpPr>
            <p:spPr>
              <a:xfrm>
                <a:off x="2966581" y="14196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FF5FAFF5-58D9-41F9-BCA2-290CBDBC1C9D}"/>
                  </a:ext>
                </a:extLst>
              </p:cNvPr>
              <p:cNvSpPr/>
              <p:nvPr/>
            </p:nvSpPr>
            <p:spPr>
              <a:xfrm>
                <a:off x="3158647" y="14196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45DA8683-9C17-40F5-822B-C18B376AC8CF}"/>
                  </a:ext>
                </a:extLst>
              </p:cNvPr>
              <p:cNvSpPr/>
              <p:nvPr/>
            </p:nvSpPr>
            <p:spPr>
              <a:xfrm>
                <a:off x="2966581" y="11148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893B1D45-1D68-450F-A6C6-E5B660EA816E}"/>
                  </a:ext>
                </a:extLst>
              </p:cNvPr>
              <p:cNvSpPr/>
              <p:nvPr/>
            </p:nvSpPr>
            <p:spPr>
              <a:xfrm>
                <a:off x="3158647" y="11148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4B5F1FE5-4D34-416B-A994-9128E63CE133}"/>
                  </a:ext>
                </a:extLst>
              </p:cNvPr>
              <p:cNvSpPr/>
              <p:nvPr/>
            </p:nvSpPr>
            <p:spPr>
              <a:xfrm>
                <a:off x="3158647" y="12672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F015C876-CCFB-4127-9C3C-9006C3F4DB6A}"/>
                  </a:ext>
                </a:extLst>
              </p:cNvPr>
              <p:cNvSpPr/>
              <p:nvPr/>
            </p:nvSpPr>
            <p:spPr>
              <a:xfrm>
                <a:off x="3344449" y="11117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437B1E5A-7837-4401-83F1-5EFC5AC9B0B5}"/>
                  </a:ext>
                </a:extLst>
              </p:cNvPr>
              <p:cNvSpPr/>
              <p:nvPr/>
            </p:nvSpPr>
            <p:spPr>
              <a:xfrm>
                <a:off x="3536515" y="1264170"/>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E637840A-BA45-4FEE-9332-500A370CDE53}"/>
                  </a:ext>
                </a:extLst>
              </p:cNvPr>
              <p:cNvSpPr/>
              <p:nvPr/>
            </p:nvSpPr>
            <p:spPr>
              <a:xfrm>
                <a:off x="3344449" y="1264170"/>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F1259A6E-008B-4506-B276-668DB8916704}"/>
                  </a:ext>
                </a:extLst>
              </p:cNvPr>
              <p:cNvSpPr/>
              <p:nvPr/>
            </p:nvSpPr>
            <p:spPr>
              <a:xfrm>
                <a:off x="3344449" y="14196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E7401E94-F7E5-41C1-B7F7-44D38BEE72C7}"/>
                  </a:ext>
                </a:extLst>
              </p:cNvPr>
              <p:cNvSpPr/>
              <p:nvPr/>
            </p:nvSpPr>
            <p:spPr>
              <a:xfrm>
                <a:off x="3536515" y="14165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7B233A89-5785-43DD-8B68-167B65F5D9AD}"/>
                  </a:ext>
                </a:extLst>
              </p:cNvPr>
              <p:cNvSpPr/>
              <p:nvPr/>
            </p:nvSpPr>
            <p:spPr>
              <a:xfrm>
                <a:off x="3728581" y="14165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51966B9F-860C-4F96-82FD-C6C8C8ABA71C}"/>
                  </a:ext>
                </a:extLst>
              </p:cNvPr>
              <p:cNvSpPr/>
              <p:nvPr/>
            </p:nvSpPr>
            <p:spPr>
              <a:xfrm>
                <a:off x="3536515" y="11117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74732F0E-B89C-4FA6-B116-F2C55453FC71}"/>
                  </a:ext>
                </a:extLst>
              </p:cNvPr>
              <p:cNvSpPr/>
              <p:nvPr/>
            </p:nvSpPr>
            <p:spPr>
              <a:xfrm>
                <a:off x="3728581" y="11117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B59ECBA2-743C-47A4-9913-92D2E8438C73}"/>
                  </a:ext>
                </a:extLst>
              </p:cNvPr>
              <p:cNvSpPr/>
              <p:nvPr/>
            </p:nvSpPr>
            <p:spPr>
              <a:xfrm>
                <a:off x="3728581" y="1264171"/>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4130E6B1-0AA4-4F30-9B52-3D57C0AE6524}"/>
                  </a:ext>
                </a:extLst>
              </p:cNvPr>
              <p:cNvSpPr/>
              <p:nvPr/>
            </p:nvSpPr>
            <p:spPr>
              <a:xfrm>
                <a:off x="2774515" y="15720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CDE7A59D-7727-4C5F-A9A7-68FCEE6EE59C}"/>
                  </a:ext>
                </a:extLst>
              </p:cNvPr>
              <p:cNvSpPr/>
              <p:nvPr/>
            </p:nvSpPr>
            <p:spPr>
              <a:xfrm>
                <a:off x="2966581" y="1724413"/>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AB20C39A-E55D-46ED-A161-250385D3F180}"/>
                  </a:ext>
                </a:extLst>
              </p:cNvPr>
              <p:cNvSpPr/>
              <p:nvPr/>
            </p:nvSpPr>
            <p:spPr>
              <a:xfrm>
                <a:off x="2774515" y="1724413"/>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F7D86D95-EFF2-4377-90D9-655D8E9BEFA4}"/>
                  </a:ext>
                </a:extLst>
              </p:cNvPr>
              <p:cNvSpPr/>
              <p:nvPr/>
            </p:nvSpPr>
            <p:spPr>
              <a:xfrm>
                <a:off x="2774515" y="1879857"/>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5462CEA7-995B-4959-8606-E8B3D71C7E7C}"/>
                  </a:ext>
                </a:extLst>
              </p:cNvPr>
              <p:cNvSpPr/>
              <p:nvPr/>
            </p:nvSpPr>
            <p:spPr>
              <a:xfrm>
                <a:off x="2966581" y="18768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6BA9EB92-9FC3-4E92-84EF-739963E73B8E}"/>
                  </a:ext>
                </a:extLst>
              </p:cNvPr>
              <p:cNvSpPr/>
              <p:nvPr/>
            </p:nvSpPr>
            <p:spPr>
              <a:xfrm>
                <a:off x="3158647" y="18768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F174E58-4594-4976-B346-F0008634B6BB}"/>
                  </a:ext>
                </a:extLst>
              </p:cNvPr>
              <p:cNvSpPr/>
              <p:nvPr/>
            </p:nvSpPr>
            <p:spPr>
              <a:xfrm>
                <a:off x="2966581" y="15720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052B7C07-3B8F-40A7-999E-2C73C8342FD8}"/>
                  </a:ext>
                </a:extLst>
              </p:cNvPr>
              <p:cNvSpPr/>
              <p:nvPr/>
            </p:nvSpPr>
            <p:spPr>
              <a:xfrm>
                <a:off x="3158647" y="15720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26FFC73E-638E-460A-95D0-5CF27B010488}"/>
                  </a:ext>
                </a:extLst>
              </p:cNvPr>
              <p:cNvSpPr/>
              <p:nvPr/>
            </p:nvSpPr>
            <p:spPr>
              <a:xfrm>
                <a:off x="3158647" y="17244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283339F1-9E67-4489-9BA0-4975DEC85FB9}"/>
                  </a:ext>
                </a:extLst>
              </p:cNvPr>
              <p:cNvSpPr/>
              <p:nvPr/>
            </p:nvSpPr>
            <p:spPr>
              <a:xfrm>
                <a:off x="3344449" y="15720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0279439-3EAA-4E88-AC20-DDDE68A90ECB}"/>
                  </a:ext>
                </a:extLst>
              </p:cNvPr>
              <p:cNvSpPr/>
              <p:nvPr/>
            </p:nvSpPr>
            <p:spPr>
              <a:xfrm>
                <a:off x="3536515" y="1724413"/>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4AF460A2-A43D-4C2D-8A53-670676571191}"/>
                  </a:ext>
                </a:extLst>
              </p:cNvPr>
              <p:cNvSpPr/>
              <p:nvPr/>
            </p:nvSpPr>
            <p:spPr>
              <a:xfrm>
                <a:off x="3344449" y="1724413"/>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717F4E4B-C68A-4E83-BDE7-6E23A0030D9A}"/>
                  </a:ext>
                </a:extLst>
              </p:cNvPr>
              <p:cNvSpPr/>
              <p:nvPr/>
            </p:nvSpPr>
            <p:spPr>
              <a:xfrm>
                <a:off x="3344449" y="1879857"/>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A50CC4F-4E6D-488C-AF73-F280236F350E}"/>
                  </a:ext>
                </a:extLst>
              </p:cNvPr>
              <p:cNvSpPr/>
              <p:nvPr/>
            </p:nvSpPr>
            <p:spPr>
              <a:xfrm>
                <a:off x="3536515" y="1876814"/>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AF334A18-0CD7-4F56-8906-072D97E64885}"/>
                  </a:ext>
                </a:extLst>
              </p:cNvPr>
              <p:cNvSpPr/>
              <p:nvPr/>
            </p:nvSpPr>
            <p:spPr>
              <a:xfrm>
                <a:off x="3728581" y="1876814"/>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59FF651E-F39A-4325-BE16-7738D9A6657A}"/>
                  </a:ext>
                </a:extLst>
              </p:cNvPr>
              <p:cNvSpPr/>
              <p:nvPr/>
            </p:nvSpPr>
            <p:spPr>
              <a:xfrm>
                <a:off x="3536515" y="15720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7CB9B1B7-1E51-4B4D-93D9-830528E4B46D}"/>
                  </a:ext>
                </a:extLst>
              </p:cNvPr>
              <p:cNvSpPr/>
              <p:nvPr/>
            </p:nvSpPr>
            <p:spPr>
              <a:xfrm>
                <a:off x="3728581" y="1572014"/>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D15BC96F-4087-4D25-A7BD-677AE6F69F36}"/>
                  </a:ext>
                </a:extLst>
              </p:cNvPr>
              <p:cNvSpPr/>
              <p:nvPr/>
            </p:nvSpPr>
            <p:spPr>
              <a:xfrm>
                <a:off x="3728581" y="1724414"/>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TextBox 124">
                <a:extLst>
                  <a:ext uri="{FF2B5EF4-FFF2-40B4-BE49-F238E27FC236}">
                    <a16:creationId xmlns:a16="http://schemas.microsoft.com/office/drawing/2014/main" id="{562CB6B0-8804-456B-955F-EBF621FBDA02}"/>
                  </a:ext>
                </a:extLst>
              </p:cNvPr>
              <p:cNvSpPr txBox="1"/>
              <p:nvPr/>
            </p:nvSpPr>
            <p:spPr>
              <a:xfrm flipH="1">
                <a:off x="412461" y="377124"/>
                <a:ext cx="4262718" cy="523220"/>
              </a:xfrm>
              <a:prstGeom prst="rect">
                <a:avLst/>
              </a:prstGeom>
              <a:noFill/>
            </p:spPr>
            <p:txBody>
              <a:bodyPr wrap="square" rtlCol="0">
                <a:spAutoFit/>
              </a:bodyPr>
              <a:lstStyle/>
              <a:p>
                <a:pPr algn="ctr"/>
                <a:r>
                  <a:rPr lang="en-GB" sz="1400" dirty="0">
                    <a:solidFill>
                      <a:schemeClr val="bg1"/>
                    </a:solidFill>
                    <a:latin typeface="Abadi Extra Light" panose="020B0204020104020204" pitchFamily="34" charset="0"/>
                    <a:cs typeface="Futura Medium" panose="020B0602020204020303" pitchFamily="34" charset="-79"/>
                  </a:rPr>
                  <a:t>In a sample population, the app correctly referred more serious health conditions than the GP </a:t>
                </a:r>
              </a:p>
            </p:txBody>
          </p:sp>
          <p:sp>
            <p:nvSpPr>
              <p:cNvPr id="126" name="Oval 125">
                <a:extLst>
                  <a:ext uri="{FF2B5EF4-FFF2-40B4-BE49-F238E27FC236}">
                    <a16:creationId xmlns:a16="http://schemas.microsoft.com/office/drawing/2014/main" id="{3A84A68E-A297-4B33-9F75-F642D387304E}"/>
                  </a:ext>
                </a:extLst>
              </p:cNvPr>
              <p:cNvSpPr/>
              <p:nvPr/>
            </p:nvSpPr>
            <p:spPr>
              <a:xfrm>
                <a:off x="1602045" y="2300005"/>
                <a:ext cx="112734" cy="100209"/>
              </a:xfrm>
              <a:prstGeom prst="ellipse">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TextBox 126">
                <a:extLst>
                  <a:ext uri="{FF2B5EF4-FFF2-40B4-BE49-F238E27FC236}">
                    <a16:creationId xmlns:a16="http://schemas.microsoft.com/office/drawing/2014/main" id="{A6D5E0A8-108A-4099-B4DE-A264B7BEC6E3}"/>
                  </a:ext>
                </a:extLst>
              </p:cNvPr>
              <p:cNvSpPr txBox="1"/>
              <p:nvPr/>
            </p:nvSpPr>
            <p:spPr>
              <a:xfrm>
                <a:off x="1702321" y="2226727"/>
                <a:ext cx="2528517" cy="246221"/>
              </a:xfrm>
              <a:prstGeom prst="rect">
                <a:avLst/>
              </a:prstGeom>
              <a:noFill/>
            </p:spPr>
            <p:txBody>
              <a:bodyPr wrap="square" rtlCol="0">
                <a:spAutoFit/>
              </a:bodyPr>
              <a:lstStyle/>
              <a:p>
                <a:r>
                  <a:rPr lang="en-GB" sz="1000" dirty="0">
                    <a:latin typeface="Seaford" pitchFamily="2" charset="0"/>
                  </a:rPr>
                  <a:t>Serious case </a:t>
                </a:r>
                <a:r>
                  <a:rPr lang="en-GB" sz="1000" b="1" dirty="0">
                    <a:latin typeface="Seaford" pitchFamily="2" charset="0"/>
                  </a:rPr>
                  <a:t>correctly</a:t>
                </a:r>
                <a:r>
                  <a:rPr lang="en-GB" sz="1000" dirty="0">
                    <a:latin typeface="Seaford" pitchFamily="2" charset="0"/>
                  </a:rPr>
                  <a:t> identified</a:t>
                </a:r>
              </a:p>
            </p:txBody>
          </p:sp>
          <p:sp>
            <p:nvSpPr>
              <p:cNvPr id="128" name="Oval 127">
                <a:extLst>
                  <a:ext uri="{FF2B5EF4-FFF2-40B4-BE49-F238E27FC236}">
                    <a16:creationId xmlns:a16="http://schemas.microsoft.com/office/drawing/2014/main" id="{B7B62CC6-3F9B-47E9-97D7-47EAFE13DE66}"/>
                  </a:ext>
                </a:extLst>
              </p:cNvPr>
              <p:cNvSpPr/>
              <p:nvPr/>
            </p:nvSpPr>
            <p:spPr>
              <a:xfrm>
                <a:off x="1602045" y="2519199"/>
                <a:ext cx="112734" cy="100209"/>
              </a:xfrm>
              <a:prstGeom prst="ellipse">
                <a:avLst/>
              </a:prstGeom>
              <a:solidFill>
                <a:schemeClr val="accent2">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TextBox 128">
                <a:extLst>
                  <a:ext uri="{FF2B5EF4-FFF2-40B4-BE49-F238E27FC236}">
                    <a16:creationId xmlns:a16="http://schemas.microsoft.com/office/drawing/2014/main" id="{9C7452E9-394E-40E6-AE5A-CDC9176A5C4F}"/>
                  </a:ext>
                </a:extLst>
              </p:cNvPr>
              <p:cNvSpPr txBox="1"/>
              <p:nvPr/>
            </p:nvSpPr>
            <p:spPr>
              <a:xfrm>
                <a:off x="1702322" y="2446192"/>
                <a:ext cx="2528517" cy="246221"/>
              </a:xfrm>
              <a:prstGeom prst="rect">
                <a:avLst/>
              </a:prstGeom>
              <a:noFill/>
            </p:spPr>
            <p:txBody>
              <a:bodyPr wrap="square" rtlCol="0">
                <a:spAutoFit/>
              </a:bodyPr>
              <a:lstStyle/>
              <a:p>
                <a:r>
                  <a:rPr lang="en-GB" sz="1000" dirty="0">
                    <a:latin typeface="Seaford" pitchFamily="2" charset="0"/>
                  </a:rPr>
                  <a:t>Serious case </a:t>
                </a:r>
                <a:r>
                  <a:rPr lang="en-GB" sz="1000" b="1" dirty="0">
                    <a:latin typeface="Seaford" pitchFamily="2" charset="0"/>
                  </a:rPr>
                  <a:t>incorrectly</a:t>
                </a:r>
                <a:r>
                  <a:rPr lang="en-GB" sz="1000" dirty="0">
                    <a:latin typeface="Seaford" pitchFamily="2" charset="0"/>
                  </a:rPr>
                  <a:t> identified</a:t>
                </a:r>
              </a:p>
            </p:txBody>
          </p:sp>
          <p:pic>
            <p:nvPicPr>
              <p:cNvPr id="130" name="Graphic 129" descr="Doctor male outline">
                <a:extLst>
                  <a:ext uri="{FF2B5EF4-FFF2-40B4-BE49-F238E27FC236}">
                    <a16:creationId xmlns:a16="http://schemas.microsoft.com/office/drawing/2014/main" id="{ED43E732-EC4E-4D77-BFAB-81B5618AA4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001" y="1321485"/>
                <a:ext cx="484101" cy="484101"/>
              </a:xfrm>
              <a:prstGeom prst="rect">
                <a:avLst/>
              </a:prstGeom>
            </p:spPr>
          </p:pic>
        </p:grpSp>
        <p:grpSp>
          <p:nvGrpSpPr>
            <p:cNvPr id="47" name="Group 46">
              <a:extLst>
                <a:ext uri="{FF2B5EF4-FFF2-40B4-BE49-F238E27FC236}">
                  <a16:creationId xmlns:a16="http://schemas.microsoft.com/office/drawing/2014/main" id="{B32AAB07-413F-406D-8F1D-1B91B574689B}"/>
                </a:ext>
              </a:extLst>
            </p:cNvPr>
            <p:cNvGrpSpPr/>
            <p:nvPr/>
          </p:nvGrpSpPr>
          <p:grpSpPr>
            <a:xfrm>
              <a:off x="620775" y="1256593"/>
              <a:ext cx="569934" cy="592231"/>
              <a:chOff x="1803748" y="2893809"/>
              <a:chExt cx="914400" cy="914400"/>
            </a:xfrm>
          </p:grpSpPr>
          <p:pic>
            <p:nvPicPr>
              <p:cNvPr id="48" name="Graphic 47" descr="Network diagram with solid fill">
                <a:extLst>
                  <a:ext uri="{FF2B5EF4-FFF2-40B4-BE49-F238E27FC236}">
                    <a16:creationId xmlns:a16="http://schemas.microsoft.com/office/drawing/2014/main" id="{C19A936E-A71B-41A7-AEA6-B960AAFCB9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52179" y="3090385"/>
                <a:ext cx="419297" cy="419297"/>
              </a:xfrm>
              <a:prstGeom prst="rect">
                <a:avLst/>
              </a:prstGeom>
            </p:spPr>
          </p:pic>
          <p:pic>
            <p:nvPicPr>
              <p:cNvPr id="49" name="Graphic 48" descr="Smart Phone outline">
                <a:extLst>
                  <a:ext uri="{FF2B5EF4-FFF2-40B4-BE49-F238E27FC236}">
                    <a16:creationId xmlns:a16="http://schemas.microsoft.com/office/drawing/2014/main" id="{3AD50227-36BA-4657-978F-9FBDB2EE4D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03748" y="2893809"/>
                <a:ext cx="914400" cy="914400"/>
              </a:xfrm>
              <a:prstGeom prst="rect">
                <a:avLst/>
              </a:prstGeom>
            </p:spPr>
          </p:pic>
        </p:grpSp>
      </p:grpSp>
      <p:sp>
        <p:nvSpPr>
          <p:cNvPr id="9" name="Rectangle: Rounded Corners 8">
            <a:extLst>
              <a:ext uri="{FF2B5EF4-FFF2-40B4-BE49-F238E27FC236}">
                <a16:creationId xmlns:a16="http://schemas.microsoft.com/office/drawing/2014/main" id="{C938713F-563D-4FA8-8F83-D66C90CCD041}"/>
              </a:ext>
            </a:extLst>
          </p:cNvPr>
          <p:cNvSpPr/>
          <p:nvPr/>
        </p:nvSpPr>
        <p:spPr>
          <a:xfrm>
            <a:off x="4599080" y="1377948"/>
            <a:ext cx="3828642" cy="2629224"/>
          </a:xfrm>
          <a:prstGeom prst="roundRect">
            <a:avLst/>
          </a:prstGeom>
          <a:blipFill>
            <a:blip r:embed="rId9"/>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Graphic 16" descr="Magnifying glass outline">
            <a:extLst>
              <a:ext uri="{FF2B5EF4-FFF2-40B4-BE49-F238E27FC236}">
                <a16:creationId xmlns:a16="http://schemas.microsoft.com/office/drawing/2014/main" id="{E4ACDA69-CB4A-4BB4-93C0-72A3F1B4EE1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15206" y="4882990"/>
            <a:ext cx="517164" cy="517164"/>
          </a:xfrm>
          <a:prstGeom prst="rect">
            <a:avLst/>
          </a:prstGeom>
        </p:spPr>
      </p:pic>
      <p:pic>
        <p:nvPicPr>
          <p:cNvPr id="22" name="Graphic 21" descr="Blueprint outline">
            <a:extLst>
              <a:ext uri="{FF2B5EF4-FFF2-40B4-BE49-F238E27FC236}">
                <a16:creationId xmlns:a16="http://schemas.microsoft.com/office/drawing/2014/main" id="{7D907C99-F14B-4410-AC0D-800A5C69698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20037" y="4774580"/>
            <a:ext cx="667131" cy="667131"/>
          </a:xfrm>
          <a:prstGeom prst="rect">
            <a:avLst/>
          </a:prstGeom>
        </p:spPr>
      </p:pic>
      <p:sp>
        <p:nvSpPr>
          <p:cNvPr id="217" name="Rectangle: Rounded Corners 216">
            <a:extLst>
              <a:ext uri="{FF2B5EF4-FFF2-40B4-BE49-F238E27FC236}">
                <a16:creationId xmlns:a16="http://schemas.microsoft.com/office/drawing/2014/main" id="{8A23DEAC-A3AE-4E1C-B755-FE10117EA4E7}"/>
              </a:ext>
            </a:extLst>
          </p:cNvPr>
          <p:cNvSpPr/>
          <p:nvPr/>
        </p:nvSpPr>
        <p:spPr>
          <a:xfrm>
            <a:off x="8609020" y="1358641"/>
            <a:ext cx="3332029" cy="2629224"/>
          </a:xfrm>
          <a:prstGeom prst="roundRect">
            <a:avLst/>
          </a:prstGeom>
          <a:blipFill>
            <a:blip r:embed="rId14"/>
            <a:stretch>
              <a:fillRect/>
            </a:stretch>
          </a:bli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279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1089</Words>
  <Application>Microsoft Macintosh PowerPoint</Application>
  <PresentationFormat>Widescreen</PresentationFormat>
  <Paragraphs>174</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Abadi</vt:lpstr>
      <vt:lpstr>Abadi Extra Light</vt:lpstr>
      <vt:lpstr>Arial</vt:lpstr>
      <vt:lpstr>Bahnschrift Light</vt:lpstr>
      <vt:lpstr>Calibri</vt:lpstr>
      <vt:lpstr>Calibri Light</vt:lpstr>
      <vt:lpstr>Futura Medium</vt:lpstr>
      <vt:lpstr>Seaford</vt:lpstr>
      <vt:lpstr>Tw Cen MT</vt:lpstr>
      <vt:lpstr>Office Theme</vt:lpstr>
      <vt:lpstr>Setting the scene…</vt:lpstr>
      <vt:lpstr>DermaNet Dermatology screening with an AI-based mobile app</vt:lpstr>
      <vt:lpstr>PowerPoint Presentation</vt:lpstr>
      <vt:lpstr>How does the app work?</vt:lpstr>
      <vt:lpstr>Ethical Challenges</vt:lpstr>
      <vt:lpstr>PowerPoint Presentation</vt:lpstr>
      <vt:lpstr>PowerPoint Presentation</vt:lpstr>
      <vt:lpstr>Further public engagement </vt:lpstr>
      <vt:lpstr>How will we run the public engagement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Dermatology patient support APP</dc:title>
  <dc:creator>STOKES, KATY (PGR)</dc:creator>
  <cp:lastModifiedBy>STOKES, KATY (PGR)</cp:lastModifiedBy>
  <cp:revision>7</cp:revision>
  <dcterms:created xsi:type="dcterms:W3CDTF">2022-04-28T14:31:53Z</dcterms:created>
  <dcterms:modified xsi:type="dcterms:W3CDTF">2022-04-29T13:35:42Z</dcterms:modified>
</cp:coreProperties>
</file>