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3" r:id="rId3"/>
    <p:sldId id="282" r:id="rId4"/>
    <p:sldId id="257" r:id="rId5"/>
    <p:sldId id="298" r:id="rId6"/>
    <p:sldId id="306" r:id="rId7"/>
    <p:sldId id="259" r:id="rId8"/>
    <p:sldId id="260" r:id="rId9"/>
    <p:sldId id="287" r:id="rId10"/>
    <p:sldId id="286" r:id="rId11"/>
    <p:sldId id="307" r:id="rId12"/>
    <p:sldId id="285" r:id="rId13"/>
    <p:sldId id="295" r:id="rId14"/>
    <p:sldId id="299" r:id="rId15"/>
    <p:sldId id="300" r:id="rId16"/>
    <p:sldId id="261" r:id="rId17"/>
    <p:sldId id="302" r:id="rId18"/>
    <p:sldId id="284" r:id="rId19"/>
    <p:sldId id="265" r:id="rId20"/>
    <p:sldId id="280" r:id="rId21"/>
    <p:sldId id="288" r:id="rId22"/>
    <p:sldId id="270" r:id="rId23"/>
    <p:sldId id="305" r:id="rId24"/>
    <p:sldId id="271" r:id="rId25"/>
    <p:sldId id="273" r:id="rId26"/>
    <p:sldId id="275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E13302-013D-440F-9C62-5EB42AC897BF}">
          <p14:sldIdLst>
            <p14:sldId id="256"/>
            <p14:sldId id="283"/>
            <p14:sldId id="282"/>
            <p14:sldId id="257"/>
            <p14:sldId id="298"/>
            <p14:sldId id="306"/>
            <p14:sldId id="259"/>
            <p14:sldId id="260"/>
            <p14:sldId id="287"/>
            <p14:sldId id="286"/>
            <p14:sldId id="307"/>
            <p14:sldId id="285"/>
            <p14:sldId id="295"/>
            <p14:sldId id="299"/>
            <p14:sldId id="300"/>
            <p14:sldId id="261"/>
            <p14:sldId id="302"/>
            <p14:sldId id="284"/>
            <p14:sldId id="265"/>
            <p14:sldId id="280"/>
            <p14:sldId id="288"/>
            <p14:sldId id="270"/>
            <p14:sldId id="305"/>
            <p14:sldId id="271"/>
            <p14:sldId id="273"/>
            <p14:sldId id="27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sam Antoun" initials="WA" lastIdx="1" clrIdx="0">
    <p:extLst>
      <p:ext uri="{19B8F6BF-5375-455C-9EA6-DF929625EA0E}">
        <p15:presenceInfo xmlns:p15="http://schemas.microsoft.com/office/powerpoint/2012/main" userId="Wissam Antoun" providerId="None"/>
      </p:ext>
    </p:extLst>
  </p:cmAuthor>
  <p:cmAuthor id="2" name="amer algaali" initials="aa" lastIdx="5" clrIdx="1">
    <p:extLst>
      <p:ext uri="{19B8F6BF-5375-455C-9EA6-DF929625EA0E}">
        <p15:presenceInfo xmlns:p15="http://schemas.microsoft.com/office/powerpoint/2012/main" userId="a8260ff3ef035b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4130"/>
    <a:srgbClr val="EE3524"/>
    <a:srgbClr val="FF0000"/>
    <a:srgbClr val="FF0101"/>
    <a:srgbClr val="00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61AAC-A056-4638-8471-DD6CF9480B31}" v="10" dt="2019-07-31T10:41:54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1" autoAdjust="0"/>
    <p:restoredTop sz="83079" autoAdjust="0"/>
  </p:normalViewPr>
  <p:slideViewPr>
    <p:cSldViewPr snapToGrid="0">
      <p:cViewPr varScale="1">
        <p:scale>
          <a:sx n="91" d="100"/>
          <a:sy n="91" d="100"/>
        </p:scale>
        <p:origin x="15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am Antoun (Student)" userId="6f1bc453-22fc-4bfb-ba4b-7c50bcc8f87b" providerId="ADAL" clId="{3DA61AAC-A056-4638-8471-DD6CF9480B31}"/>
    <pc:docChg chg="undo custSel modSld modMainMaster">
      <pc:chgData name="Wissam Antoun (Student)" userId="6f1bc453-22fc-4bfb-ba4b-7c50bcc8f87b" providerId="ADAL" clId="{3DA61AAC-A056-4638-8471-DD6CF9480B31}" dt="2019-07-31T10:43:00.157" v="167" actId="20577"/>
      <pc:docMkLst>
        <pc:docMk/>
      </pc:docMkLst>
      <pc:sldChg chg="addSp modSp">
        <pc:chgData name="Wissam Antoun (Student)" userId="6f1bc453-22fc-4bfb-ba4b-7c50bcc8f87b" providerId="ADAL" clId="{3DA61AAC-A056-4638-8471-DD6CF9480B31}" dt="2019-07-31T10:29:01.190" v="88" actId="692"/>
        <pc:sldMkLst>
          <pc:docMk/>
          <pc:sldMk cId="214233194" sldId="256"/>
        </pc:sldMkLst>
        <pc:cxnChg chg="add mod">
          <ac:chgData name="Wissam Antoun (Student)" userId="6f1bc453-22fc-4bfb-ba4b-7c50bcc8f87b" providerId="ADAL" clId="{3DA61AAC-A056-4638-8471-DD6CF9480B31}" dt="2019-07-31T10:28:22.612" v="16" actId="692"/>
          <ac:cxnSpMkLst>
            <pc:docMk/>
            <pc:sldMk cId="214233194" sldId="256"/>
            <ac:cxnSpMk id="4" creationId="{43ECCEE9-487D-432F-A0CA-F4E1751422D3}"/>
          </ac:cxnSpMkLst>
        </pc:cxnChg>
        <pc:cxnChg chg="add mod">
          <ac:chgData name="Wissam Antoun (Student)" userId="6f1bc453-22fc-4bfb-ba4b-7c50bcc8f87b" providerId="ADAL" clId="{3DA61AAC-A056-4638-8471-DD6CF9480B31}" dt="2019-07-31T10:29:01.190" v="88" actId="692"/>
          <ac:cxnSpMkLst>
            <pc:docMk/>
            <pc:sldMk cId="214233194" sldId="256"/>
            <ac:cxnSpMk id="8" creationId="{A646DE57-ABF4-473A-9185-6F868897DB1A}"/>
          </ac:cxnSpMkLst>
        </pc:cxnChg>
      </pc:sldChg>
      <pc:sldChg chg="modSp">
        <pc:chgData name="Wissam Antoun (Student)" userId="6f1bc453-22fc-4bfb-ba4b-7c50bcc8f87b" providerId="ADAL" clId="{3DA61AAC-A056-4638-8471-DD6CF9480B31}" dt="2019-07-31T10:43:00.157" v="167" actId="20577"/>
        <pc:sldMkLst>
          <pc:docMk/>
          <pc:sldMk cId="3417096002" sldId="265"/>
        </pc:sldMkLst>
        <pc:spChg chg="mod">
          <ac:chgData name="Wissam Antoun (Student)" userId="6f1bc453-22fc-4bfb-ba4b-7c50bcc8f87b" providerId="ADAL" clId="{3DA61AAC-A056-4638-8471-DD6CF9480B31}" dt="2019-07-31T10:43:00.157" v="167" actId="20577"/>
          <ac:spMkLst>
            <pc:docMk/>
            <pc:sldMk cId="3417096002" sldId="265"/>
            <ac:spMk id="3" creationId="{8BBF29CA-8B8F-4854-A92B-EFFB845CF5A3}"/>
          </ac:spMkLst>
        </pc:spChg>
      </pc:sldChg>
      <pc:sldChg chg="delSp">
        <pc:chgData name="Wissam Antoun (Student)" userId="6f1bc453-22fc-4bfb-ba4b-7c50bcc8f87b" providerId="ADAL" clId="{3DA61AAC-A056-4638-8471-DD6CF9480B31}" dt="2019-07-31T10:31:12.600" v="105" actId="478"/>
        <pc:sldMkLst>
          <pc:docMk/>
          <pc:sldMk cId="2331595117" sldId="267"/>
        </pc:sldMkLst>
        <pc:spChg chg="del">
          <ac:chgData name="Wissam Antoun (Student)" userId="6f1bc453-22fc-4bfb-ba4b-7c50bcc8f87b" providerId="ADAL" clId="{3DA61AAC-A056-4638-8471-DD6CF9480B31}" dt="2019-07-31T10:31:12.600" v="105" actId="478"/>
          <ac:spMkLst>
            <pc:docMk/>
            <pc:sldMk cId="2331595117" sldId="267"/>
            <ac:spMk id="3" creationId="{3390D964-A78E-4D16-9B77-2B6B8BF07FAE}"/>
          </ac:spMkLst>
        </pc:spChg>
      </pc:sldChg>
      <pc:sldChg chg="modSp">
        <pc:chgData name="Wissam Antoun (Student)" userId="6f1bc453-22fc-4bfb-ba4b-7c50bcc8f87b" providerId="ADAL" clId="{3DA61AAC-A056-4638-8471-DD6CF9480B31}" dt="2019-07-31T10:32:07.088" v="115" actId="1035"/>
        <pc:sldMkLst>
          <pc:docMk/>
          <pc:sldMk cId="3069479805" sldId="269"/>
        </pc:sldMkLst>
        <pc:picChg chg="mod">
          <ac:chgData name="Wissam Antoun (Student)" userId="6f1bc453-22fc-4bfb-ba4b-7c50bcc8f87b" providerId="ADAL" clId="{3DA61AAC-A056-4638-8471-DD6CF9480B31}" dt="2019-07-31T10:32:07.088" v="115" actId="1035"/>
          <ac:picMkLst>
            <pc:docMk/>
            <pc:sldMk cId="3069479805" sldId="269"/>
            <ac:picMk id="7" creationId="{A1424EAD-8472-45BC-AD06-261AB66C0AAE}"/>
          </ac:picMkLst>
        </pc:picChg>
      </pc:sldChg>
      <pc:sldChg chg="addSp delSp modSp">
        <pc:chgData name="Wissam Antoun (Student)" userId="6f1bc453-22fc-4bfb-ba4b-7c50bcc8f87b" providerId="ADAL" clId="{3DA61AAC-A056-4638-8471-DD6CF9480B31}" dt="2019-07-31T10:36:47.492" v="120" actId="478"/>
        <pc:sldMkLst>
          <pc:docMk/>
          <pc:sldMk cId="1622650726" sldId="270"/>
        </pc:sldMkLst>
        <pc:spChg chg="add del mod">
          <ac:chgData name="Wissam Antoun (Student)" userId="6f1bc453-22fc-4bfb-ba4b-7c50bcc8f87b" providerId="ADAL" clId="{3DA61AAC-A056-4638-8471-DD6CF9480B31}" dt="2019-07-31T10:36:47.492" v="120" actId="478"/>
          <ac:spMkLst>
            <pc:docMk/>
            <pc:sldMk cId="1622650726" sldId="270"/>
            <ac:spMk id="3" creationId="{464479B1-7537-9742-996C-02A1B53EEC83}"/>
          </ac:spMkLst>
        </pc:spChg>
      </pc:sldChg>
      <pc:sldChg chg="modSp">
        <pc:chgData name="Wissam Antoun (Student)" userId="6f1bc453-22fc-4bfb-ba4b-7c50bcc8f87b" providerId="ADAL" clId="{3DA61AAC-A056-4638-8471-DD6CF9480B31}" dt="2019-07-31T10:38:04.385" v="132" actId="948"/>
        <pc:sldMkLst>
          <pc:docMk/>
          <pc:sldMk cId="358028719" sldId="271"/>
        </pc:sldMkLst>
        <pc:spChg chg="mod">
          <ac:chgData name="Wissam Antoun (Student)" userId="6f1bc453-22fc-4bfb-ba4b-7c50bcc8f87b" providerId="ADAL" clId="{3DA61AAC-A056-4638-8471-DD6CF9480B31}" dt="2019-07-31T10:38:04.385" v="132" actId="948"/>
          <ac:spMkLst>
            <pc:docMk/>
            <pc:sldMk cId="358028719" sldId="271"/>
            <ac:spMk id="3" creationId="{E1476CDD-D3A5-4F1C-AD50-F5F2999A1CB8}"/>
          </ac:spMkLst>
        </pc:spChg>
      </pc:sldChg>
      <pc:sldChg chg="modSp">
        <pc:chgData name="Wissam Antoun (Student)" userId="6f1bc453-22fc-4bfb-ba4b-7c50bcc8f87b" providerId="ADAL" clId="{3DA61AAC-A056-4638-8471-DD6CF9480B31}" dt="2019-07-31T10:32:56.096" v="116"/>
        <pc:sldMkLst>
          <pc:docMk/>
          <pc:sldMk cId="1121387608" sldId="281"/>
        </pc:sldMkLst>
        <pc:spChg chg="mod">
          <ac:chgData name="Wissam Antoun (Student)" userId="6f1bc453-22fc-4bfb-ba4b-7c50bcc8f87b" providerId="ADAL" clId="{3DA61AAC-A056-4638-8471-DD6CF9480B31}" dt="2019-07-31T10:32:56.096" v="116"/>
          <ac:spMkLst>
            <pc:docMk/>
            <pc:sldMk cId="1121387608" sldId="281"/>
            <ac:spMk id="2" creationId="{3F8FBDCC-B25F-4C9C-AE56-01BCF9A144AF}"/>
          </ac:spMkLst>
        </pc:spChg>
      </pc:sldChg>
      <pc:sldChg chg="modTransition">
        <pc:chgData name="Wissam Antoun (Student)" userId="6f1bc453-22fc-4bfb-ba4b-7c50bcc8f87b" providerId="ADAL" clId="{3DA61AAC-A056-4638-8471-DD6CF9480B31}" dt="2019-07-31T10:27:04.819" v="0"/>
        <pc:sldMkLst>
          <pc:docMk/>
          <pc:sldMk cId="3773001308" sldId="283"/>
        </pc:sldMkLst>
      </pc:sldChg>
      <pc:sldChg chg="modSp">
        <pc:chgData name="Wissam Antoun (Student)" userId="6f1bc453-22fc-4bfb-ba4b-7c50bcc8f87b" providerId="ADAL" clId="{3DA61AAC-A056-4638-8471-DD6CF9480B31}" dt="2019-07-31T10:39:25.935" v="157" actId="255"/>
        <pc:sldMkLst>
          <pc:docMk/>
          <pc:sldMk cId="55248471" sldId="296"/>
        </pc:sldMkLst>
        <pc:spChg chg="mod">
          <ac:chgData name="Wissam Antoun (Student)" userId="6f1bc453-22fc-4bfb-ba4b-7c50bcc8f87b" providerId="ADAL" clId="{3DA61AAC-A056-4638-8471-DD6CF9480B31}" dt="2019-07-31T10:39:25.935" v="157" actId="255"/>
          <ac:spMkLst>
            <pc:docMk/>
            <pc:sldMk cId="55248471" sldId="296"/>
            <ac:spMk id="5" creationId="{0241D576-B34C-448A-9870-45518BD6A167}"/>
          </ac:spMkLst>
        </pc:spChg>
      </pc:sldChg>
      <pc:sldMasterChg chg="modSp">
        <pc:chgData name="Wissam Antoun (Student)" userId="6f1bc453-22fc-4bfb-ba4b-7c50bcc8f87b" providerId="ADAL" clId="{3DA61AAC-A056-4638-8471-DD6CF9480B31}" dt="2019-07-31T10:41:54.286" v="160" actId="207"/>
        <pc:sldMasterMkLst>
          <pc:docMk/>
          <pc:sldMasterMk cId="2701995865" sldId="2147483774"/>
        </pc:sldMasterMkLst>
        <pc:spChg chg="mod">
          <ac:chgData name="Wissam Antoun (Student)" userId="6f1bc453-22fc-4bfb-ba4b-7c50bcc8f87b" providerId="ADAL" clId="{3DA61AAC-A056-4638-8471-DD6CF9480B31}" dt="2019-07-31T10:41:54.286" v="160" actId="207"/>
          <ac:spMkLst>
            <pc:docMk/>
            <pc:sldMasterMk cId="2701995865" sldId="2147483774"/>
            <ac:spMk id="7" creationId="{04AF05FE-D015-594D-A6B5-C6B19F38DA07}"/>
          </ac:spMkLst>
        </pc:sp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25T23:19:02.969" idx="1">
    <p:pos x="7152" y="845"/>
    <p:text>Add or expand on these challenges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26T15:01:33.792" idx="5">
    <p:pos x="7530" y="400"/>
    <p:text>can we get any insights from the attention?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6F87C3-6C8E-4691-8777-CCB84A1DB9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B1B91-AE07-4963-BA7D-4E740D70C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A3A40-5CE2-44E1-B4B5-0B1E32CA521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64FB2-3B5D-44B6-926A-E5C800AC5A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9AFCA-8F19-4231-8D68-77ED6C3D25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3C7ED-A272-4DAF-9D75-021AC3EF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0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F212-6816-4205-81E0-A217F6A575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B7C34-551F-481C-BCAE-3C06FCD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the-language-gives-it-away-how-an-algorithm-can-help-us-detect-fake-news-120199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Introduction about the competition challenges</a:t>
            </a:r>
          </a:p>
          <a:p>
            <a:r>
              <a:rPr lang="en-US" dirty="0">
                <a:cs typeface="Calibri"/>
              </a:rPr>
              <a:t>What is Fake news and what are social bots? why tackling these challenges is important?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2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for Lexicon based features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13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11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for Lexicon based features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38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0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What about the claims that the new model does a better representation than BERT? Where do we see that?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4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7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Author Credibility: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the author have the credentials, academic background, or experience to write authoritatively about the topic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Biased Information: is it designed to persuade the reader? Maybe it only presents part of the whole story?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of publishing: Information in some areas change, and hence it needs to be up-to-date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 style: For example usually </a:t>
            </a:r>
            <a:r>
              <a:rPr lang="en-US" dirty="0"/>
              <a:t>Fake news packs the main claim of the article into its title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Indicators of Quality:  are claims backed up by credible resources?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6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Introduction about the competition challenges</a:t>
            </a:r>
          </a:p>
          <a:p>
            <a:r>
              <a:rPr lang="en-US" dirty="0">
                <a:cs typeface="Calibri"/>
              </a:rPr>
              <a:t>What is Fake news and what are social bots? why tackling these challenges is important?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Twitter features: tweet text, time of tweet, user creation date, number of followers, follows, listed, location, biographical details and more. The text of the tweets is mostly in Arabic,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2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our novelty for each challenge?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Fake News:</a:t>
            </a:r>
          </a:p>
          <a:p>
            <a:pPr lvl="1"/>
            <a:r>
              <a:rPr lang="en-US" dirty="0"/>
              <a:t>- Propagation-Based: The spread of fake news behaves differently than reliable news [1]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Source Analysis:  </a:t>
            </a:r>
            <a:r>
              <a:rPr lang="en-US" dirty="0" err="1"/>
              <a:t>Analysing</a:t>
            </a:r>
            <a:r>
              <a:rPr lang="en-US" dirty="0"/>
              <a:t> the source of the news piece and its behavior, This allows for early detection and for a more robust way to contain the spread of false news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Content based: extracting linguistic features, both lexical or syntactic. Fake News Challenge was organized to develop new advances in intelligent systems for stance detection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Deceptive language: specific words and phrases tend to occur more frequently in a deceptive text compared to one written honestly [</a:t>
            </a:r>
            <a:r>
              <a:rPr lang="en-US" dirty="0">
                <a:hlinkClick r:id="rId3"/>
              </a:rPr>
              <a:t>http://theconversation.com/the-language-gives-it-away-how-an-algorithm-can-help-us-detect-fake-news-120199</a:t>
            </a:r>
            <a:r>
              <a:rPr lang="en-US" dirty="0"/>
              <a:t>]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9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RMDL 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ensemble, deep learning approach for classification ( Deep neural nets, CNNs, and LSTMs)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LDA: Statistical model mostly used for topic modeling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/>
              <a:t>This pre-trained ULM will be used as a starting point for training any text classification task (aka. Fine-tuning) including, but not limited to, sentiment analysis.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Show how and where we are addressing the gaps </a:t>
            </a:r>
            <a:r>
              <a:rPr lang="en-US" dirty="0">
                <a:solidFill>
                  <a:srgbClr val="FF0000"/>
                </a:solidFill>
              </a:rPr>
              <a:t>in 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Show at the high level the two approaches that you are following in the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Show big picture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Then show details of how you developed the Arabic ULMs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Focus on what you did as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PUT MADAMIRA here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for Lexicon based features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B7C34-551F-481C-BCAE-3C06FCD10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575-7E17-4437-A132-7DF663D4C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157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64759-74B6-4010-8C89-DB1E1BF11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82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6EA4F0-BE1C-4971-9814-67FE8FBA062B}"/>
              </a:ext>
            </a:extLst>
          </p:cNvPr>
          <p:cNvCxnSpPr/>
          <p:nvPr userDrawn="1"/>
        </p:nvCxnSpPr>
        <p:spPr>
          <a:xfrm>
            <a:off x="1524000" y="4008727"/>
            <a:ext cx="9144000" cy="0"/>
          </a:xfrm>
          <a:prstGeom prst="line">
            <a:avLst/>
          </a:prstGeom>
          <a:ln w="38100">
            <a:solidFill>
              <a:srgbClr val="EE352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79D5ABE-7F3D-4FB0-AC00-E3EB5D5D7A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98" y="5017698"/>
            <a:ext cx="1840302" cy="18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5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0A07-5C8F-469E-8EED-54505041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935A-F52A-4A31-A7C8-4E00CCC7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94131-1C17-4F37-8DF5-12A3A32C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174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79DB-61CE-48FB-B685-AB6EBF85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1ACB9-EB9D-4C18-A8BB-3CB00FF49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F146-A038-4497-B8A5-C630BAA4C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543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7BA0-4D35-4BDB-BE38-3BFA724B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52433-3FB1-43DF-8D45-F35A0548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9534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A9DC2-5C12-4D29-A03E-29DDDAE10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AF44-78B0-42F2-9EC4-7C035203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14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225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10515600" cy="48352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27AFF-DA27-4AD4-81B8-7BABBABBD569}"/>
              </a:ext>
            </a:extLst>
          </p:cNvPr>
          <p:cNvCxnSpPr/>
          <p:nvPr userDrawn="1"/>
        </p:nvCxnSpPr>
        <p:spPr>
          <a:xfrm>
            <a:off x="838200" y="1119499"/>
            <a:ext cx="1051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462B135-FB5B-477A-B7ED-97CD95FCD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72" y="6460086"/>
            <a:ext cx="2447102" cy="384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14649B-585B-4183-839B-2986D74550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01F75-CE39-401D-A618-C0442E7F47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46" y="1"/>
            <a:ext cx="1110954" cy="111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9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15200" cy="745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5887720" cy="48352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27AFF-DA27-4AD4-81B8-7BABBABBD56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9499"/>
            <a:ext cx="7315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703619A8-7E04-455D-AC85-ABED0C7D5A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" r="1" b="-7887"/>
          <a:stretch/>
        </p:blipFill>
        <p:spPr>
          <a:xfrm>
            <a:off x="10061295" y="6492873"/>
            <a:ext cx="2116426" cy="353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B44C1F-1E90-4355-9791-DF57F3998B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0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455954"/>
            <a:ext cx="5163312" cy="827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896" y="2002552"/>
            <a:ext cx="5327904" cy="4174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27AFF-DA27-4AD4-81B8-7BABBABBD569}"/>
              </a:ext>
            </a:extLst>
          </p:cNvPr>
          <p:cNvCxnSpPr>
            <a:cxnSpLocks/>
          </p:cNvCxnSpPr>
          <p:nvPr userDrawn="1"/>
        </p:nvCxnSpPr>
        <p:spPr>
          <a:xfrm flipV="1">
            <a:off x="5879592" y="1828800"/>
            <a:ext cx="516331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0910721-3A40-4810-B2CA-C85B45B01F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" r="1" b="-7887"/>
          <a:stretch/>
        </p:blipFill>
        <p:spPr>
          <a:xfrm>
            <a:off x="10061295" y="6492873"/>
            <a:ext cx="2116426" cy="353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BE12D-AF00-4D9C-9008-D4C72680E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2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DCF8-C9B7-49E4-B343-EAD40820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F92F-C512-426B-AC1F-10203FD6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858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9C3-41A9-42E3-B531-169FD501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7ADB-254E-4106-882F-B9AE59221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F9393-3DD8-427B-BA82-E2F72D856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546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9A54-E81A-46F8-A876-889FABBF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6490-B335-46A9-816C-920BBA62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A4A2-D6E2-4153-A1D8-BDF3A312A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F69D7-E9D5-418B-8A72-EFCEC8256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1F45E-D15B-4F97-8C42-C3FA14AC7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00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5879-F08C-41FB-A332-F7C71DC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144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8CA86-5A6A-468C-8CDD-F4D8BBDF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6EF3-04B3-432C-94ED-80CE6DDB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F05FE-D015-594D-A6B5-C6B19F38DA07}"/>
              </a:ext>
            </a:extLst>
          </p:cNvPr>
          <p:cNvSpPr txBox="1"/>
          <p:nvPr userDrawn="1"/>
        </p:nvSpPr>
        <p:spPr>
          <a:xfrm>
            <a:off x="1908245" y="6260403"/>
            <a:ext cx="7955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AUB MIND Lab </a:t>
            </a:r>
            <a:r>
              <a:rPr lang="en-US" sz="1600" dirty="0"/>
              <a:t>(Machine Intelligence Development Lab)</a:t>
            </a:r>
          </a:p>
          <a:p>
            <a:r>
              <a:rPr lang="en-US" sz="1600" dirty="0"/>
              <a:t>Resources available on our </a:t>
            </a:r>
            <a:r>
              <a:rPr lang="en-US" sz="1600" dirty="0" err="1"/>
              <a:t>github</a:t>
            </a:r>
            <a:r>
              <a:rPr lang="en-US" sz="1600" dirty="0"/>
              <a:t> repository </a:t>
            </a:r>
            <a:r>
              <a:rPr lang="en-US" sz="1600" dirty="0">
                <a:solidFill>
                  <a:srgbClr val="FF0000"/>
                </a:solidFill>
              </a:rPr>
              <a:t>github.com/aub-mind/fake-news-detection</a:t>
            </a:r>
          </a:p>
        </p:txBody>
      </p:sp>
    </p:spTree>
    <p:extLst>
      <p:ext uri="{BB962C8B-B14F-4D97-AF65-F5344CB8AC3E}">
        <p14:creationId xmlns:p14="http://schemas.microsoft.com/office/powerpoint/2010/main" val="270199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86" r:id="rId3"/>
    <p:sldLayoutId id="2147483788" r:id="rId4"/>
    <p:sldLayoutId id="2147483787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vinite.com/articles/195661/Maria+Gabriel%3A+75+of+Young+People+Do+Not+Recognize+Fake+New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ub logo">
            <a:extLst>
              <a:ext uri="{FF2B5EF4-FFF2-40B4-BE49-F238E27FC236}">
                <a16:creationId xmlns:a16="http://schemas.microsoft.com/office/drawing/2014/main" id="{C46AF412-CE55-4D85-858F-686D79834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4" b="15810"/>
          <a:stretch/>
        </p:blipFill>
        <p:spPr bwMode="auto">
          <a:xfrm>
            <a:off x="2194336" y="729539"/>
            <a:ext cx="2733628" cy="129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C3E29F0-66DA-4483-A4C0-263AB6709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990" y="1531938"/>
            <a:ext cx="11686478" cy="2387600"/>
          </a:xfrm>
        </p:spPr>
        <p:txBody>
          <a:bodyPr>
            <a:normAutofit/>
          </a:bodyPr>
          <a:lstStyle/>
          <a:p>
            <a:r>
              <a:rPr lang="en-US" dirty="0"/>
              <a:t>State of the Art Models for Fake News Detection Tasks</a:t>
            </a:r>
            <a:endParaRPr lang="en-US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07CDE-3517-48A3-B6D3-B1C717D1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74" y="4192541"/>
            <a:ext cx="8299252" cy="18088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409B5-8237-4542-874F-4F8FC7D0AD20}"/>
              </a:ext>
            </a:extLst>
          </p:cNvPr>
          <p:cNvCxnSpPr/>
          <p:nvPr/>
        </p:nvCxnSpPr>
        <p:spPr>
          <a:xfrm>
            <a:off x="6766560" y="4504623"/>
            <a:ext cx="151116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B141B96-3EE2-4F85-A261-5898063A6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2" y="1108420"/>
            <a:ext cx="5395127" cy="8470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4C141F-033D-4DA8-ABA2-94DDE5BDD6AB}"/>
              </a:ext>
            </a:extLst>
          </p:cNvPr>
          <p:cNvSpPr/>
          <p:nvPr/>
        </p:nvSpPr>
        <p:spPr>
          <a:xfrm>
            <a:off x="10504871" y="4727614"/>
            <a:ext cx="150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GitHub repo: </a:t>
            </a:r>
          </a:p>
        </p:txBody>
      </p:sp>
    </p:spTree>
    <p:extLst>
      <p:ext uri="{BB962C8B-B14F-4D97-AF65-F5344CB8AC3E}">
        <p14:creationId xmlns:p14="http://schemas.microsoft.com/office/powerpoint/2010/main" val="21423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13C1-69CD-4858-B50B-F67DC36E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others have done?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A74B6-711A-48D8-97B8-41895B07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Fake News: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Propagation-Based [1]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Source Analysis [2]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Early detection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Robust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Content based [3]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Extracting Linguistic Features ( Lexical and Syntactic)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Fake News is written using deceptive language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Stance-detection: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Fake News Challenge -1 (FNC-1)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A4E60-724F-408B-809F-63D01EC83D38}"/>
              </a:ext>
            </a:extLst>
          </p:cNvPr>
          <p:cNvSpPr/>
          <p:nvPr/>
        </p:nvSpPr>
        <p:spPr>
          <a:xfrm>
            <a:off x="838200" y="5292545"/>
            <a:ext cx="10292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S. </a:t>
            </a:r>
            <a:r>
              <a:rPr lang="en-US" sz="1200" dirty="0" err="1"/>
              <a:t>Vosoughi</a:t>
            </a:r>
            <a:r>
              <a:rPr lang="en-US" sz="1200" dirty="0"/>
              <a:t>, D. Roy, and S. Aral, “The spread of true and false news online,” Science, vol. 359, no. 6380, pp. 1146–1151, 2018.</a:t>
            </a:r>
          </a:p>
          <a:p>
            <a:r>
              <a:rPr lang="en-US" sz="1200" dirty="0"/>
              <a:t>[2] R. Baly, G. </a:t>
            </a:r>
            <a:r>
              <a:rPr lang="en-US" sz="1200" dirty="0" err="1"/>
              <a:t>Karadzhov</a:t>
            </a:r>
            <a:r>
              <a:rPr lang="en-US" sz="1200" dirty="0"/>
              <a:t>, D. </a:t>
            </a:r>
            <a:r>
              <a:rPr lang="en-US" sz="1200" dirty="0" err="1"/>
              <a:t>Alexandrov</a:t>
            </a:r>
            <a:r>
              <a:rPr lang="en-US" sz="1200" dirty="0"/>
              <a:t>, J. Glass, and P. </a:t>
            </a:r>
            <a:r>
              <a:rPr lang="en-US" sz="1200" dirty="0" err="1"/>
              <a:t>Nakov</a:t>
            </a:r>
            <a:r>
              <a:rPr lang="en-US" sz="1200" dirty="0"/>
              <a:t>, “Predicting factuality of reporting and bias of news media sources,” </a:t>
            </a:r>
            <a:r>
              <a:rPr lang="en-US" sz="1200" dirty="0" err="1"/>
              <a:t>arXiv</a:t>
            </a:r>
            <a:r>
              <a:rPr lang="en-US" sz="1200" dirty="0"/>
              <a:t> preprint arXiv:1810.01765, 2018</a:t>
            </a:r>
          </a:p>
          <a:p>
            <a:r>
              <a:rPr lang="en-US" sz="1200" dirty="0"/>
              <a:t>[3] V. Perez-Rosas, B. Kleinberg, A. Lefevre, and R. </a:t>
            </a:r>
            <a:r>
              <a:rPr lang="en-US" sz="1200" dirty="0" err="1"/>
              <a:t>Mihalcea</a:t>
            </a:r>
            <a:r>
              <a:rPr lang="en-US" sz="1200" dirty="0"/>
              <a:t>, “Automatic ´ detection of fake news,” in Proceedings of the 27th International Conference on Computational Linguistics, 2018, pp. 3391–3401.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57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F5EA-6FE3-4277-87CF-BFA0380B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others have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3FA6-4E0C-4D5F-9B71-78022C5A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Domain Detection:</a:t>
            </a:r>
          </a:p>
          <a:p>
            <a:pPr lvl="1"/>
            <a:r>
              <a:rPr lang="en-US" dirty="0"/>
              <a:t>Named-entity based techniques </a:t>
            </a:r>
          </a:p>
          <a:p>
            <a:pPr lvl="1"/>
            <a:r>
              <a:rPr lang="en-US" dirty="0"/>
              <a:t>LDA (Latent Dirichlet Allocation) based approaches</a:t>
            </a:r>
          </a:p>
          <a:p>
            <a:pPr lvl="1"/>
            <a:r>
              <a:rPr lang="en-US" dirty="0"/>
              <a:t>RMDL: Random </a:t>
            </a:r>
            <a:r>
              <a:rPr lang="en-US" dirty="0" err="1"/>
              <a:t>Multimodel</a:t>
            </a:r>
            <a:r>
              <a:rPr lang="en-US" dirty="0"/>
              <a:t> Deep Learning for Classification [4] </a:t>
            </a:r>
          </a:p>
          <a:p>
            <a:endParaRPr lang="en-US" dirty="0"/>
          </a:p>
          <a:p>
            <a:r>
              <a:rPr lang="en-US" dirty="0"/>
              <a:t>Twitter Bot Detection</a:t>
            </a:r>
          </a:p>
          <a:p>
            <a:pPr lvl="1"/>
            <a:r>
              <a:rPr lang="en-US" dirty="0"/>
              <a:t>Extracting features from a tweet’s meta-data</a:t>
            </a:r>
          </a:p>
          <a:p>
            <a:pPr lvl="1"/>
            <a:r>
              <a:rPr lang="en-US" dirty="0"/>
              <a:t>Tweet’s formality, structure and temporal features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3A9E14-9361-402A-A49A-377E6A4580A7}"/>
              </a:ext>
            </a:extLst>
          </p:cNvPr>
          <p:cNvSpPr/>
          <p:nvPr/>
        </p:nvSpPr>
        <p:spPr>
          <a:xfrm>
            <a:off x="1140373" y="5669035"/>
            <a:ext cx="9990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[4] K. </a:t>
            </a:r>
            <a:r>
              <a:rPr lang="en-US" sz="1200" dirty="0" err="1"/>
              <a:t>Kowsari</a:t>
            </a:r>
            <a:r>
              <a:rPr lang="en-US" sz="1200" dirty="0"/>
              <a:t>, M. </a:t>
            </a:r>
            <a:r>
              <a:rPr lang="en-US" sz="1200" dirty="0" err="1"/>
              <a:t>Heidarysafa</a:t>
            </a:r>
            <a:r>
              <a:rPr lang="en-US" sz="1200" dirty="0"/>
              <a:t>, D. E. Brown, K. J. </a:t>
            </a:r>
            <a:r>
              <a:rPr lang="en-US" sz="1200" dirty="0" err="1"/>
              <a:t>Meimandi</a:t>
            </a:r>
            <a:r>
              <a:rPr lang="en-US" sz="1200" dirty="0"/>
              <a:t>, and L. E. Barnes, “</a:t>
            </a:r>
            <a:r>
              <a:rPr lang="en-US" sz="1200" dirty="0" err="1"/>
              <a:t>Rmdl</a:t>
            </a:r>
            <a:r>
              <a:rPr lang="en-US" sz="1200" dirty="0"/>
              <a:t>: Random </a:t>
            </a:r>
            <a:r>
              <a:rPr lang="en-US" sz="1200" dirty="0" err="1"/>
              <a:t>multimodel</a:t>
            </a:r>
            <a:r>
              <a:rPr lang="en-US" sz="1200" dirty="0"/>
              <a:t> deep learning for classification,” in Proceedings of the 2nd International Conference on Information System and Data Mining. ACM, 2018, pp. 19–28</a:t>
            </a:r>
          </a:p>
        </p:txBody>
      </p:sp>
    </p:spTree>
    <p:extLst>
      <p:ext uri="{BB962C8B-B14F-4D97-AF65-F5344CB8AC3E}">
        <p14:creationId xmlns:p14="http://schemas.microsoft.com/office/powerpoint/2010/main" val="198519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F1589C-921F-4E1E-868E-A868AC295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Proposed Method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B0F35A-9636-43E8-BE7E-8E67B3C38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D04EC-9171-4F82-B64F-CF34B08F2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B014-160B-E644-AD14-4547D6C9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C154-75C1-B742-A7A4-952B6268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0088"/>
            <a:ext cx="5877910" cy="4835273"/>
          </a:xfrm>
        </p:spPr>
        <p:txBody>
          <a:bodyPr>
            <a:normAutofit/>
          </a:bodyPr>
          <a:lstStyle/>
          <a:p>
            <a:r>
              <a:rPr lang="en-US" dirty="0"/>
              <a:t>Fake News and News Domain: </a:t>
            </a:r>
          </a:p>
          <a:p>
            <a:pPr lvl="1"/>
            <a:r>
              <a:rPr lang="en-US" dirty="0"/>
              <a:t>Pre-trained Transformer-based language models (Deep Learning) (BERT, XLNET, </a:t>
            </a:r>
            <a:r>
              <a:rPr lang="en-US" dirty="0" err="1"/>
              <a:t>RoBERTa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Feature-based </a:t>
            </a:r>
          </a:p>
          <a:p>
            <a:endParaRPr lang="en-US" dirty="0"/>
          </a:p>
          <a:p>
            <a:r>
              <a:rPr lang="en-US" dirty="0"/>
              <a:t>Twitter Bots: </a:t>
            </a:r>
          </a:p>
          <a:p>
            <a:pPr lvl="1"/>
            <a:r>
              <a:rPr lang="en-US" dirty="0"/>
              <a:t>Feature Engineering from the text (extract features that are commonly present in bot tweets)</a:t>
            </a:r>
          </a:p>
          <a:p>
            <a:pPr lvl="1"/>
            <a:r>
              <a:rPr lang="en-US" dirty="0"/>
              <a:t>Feature Engineering the tweet’s metadata</a:t>
            </a:r>
          </a:p>
          <a:p>
            <a:pPr lvl="1"/>
            <a:r>
              <a:rPr lang="en-US" dirty="0"/>
              <a:t>Ensemble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67BC1-C9B8-4C99-9301-1747E28F3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060" y="523813"/>
            <a:ext cx="2756730" cy="2989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15687-D834-4E76-9F5B-1247028D6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060" y="3710408"/>
            <a:ext cx="3135650" cy="22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1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C68E-3D29-417A-92A5-295D462E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Fake News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BC58-7E8F-4D1D-95F1-C4B4582E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Contest winning feature-based model from paragraphs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/>
              <a:t>Preprocessing: </a:t>
            </a:r>
          </a:p>
          <a:p>
            <a:pPr lvl="2"/>
            <a:r>
              <a:rPr lang="en-US" dirty="0">
                <a:solidFill>
                  <a:srgbClr val="F74130"/>
                </a:solidFill>
              </a:rPr>
              <a:t>Separate</a:t>
            </a:r>
            <a:r>
              <a:rPr lang="en-US" dirty="0"/>
              <a:t> </a:t>
            </a:r>
            <a:r>
              <a:rPr lang="en-US" dirty="0">
                <a:solidFill>
                  <a:srgbClr val="F74130"/>
                </a:solidFill>
              </a:rPr>
              <a:t>headings</a:t>
            </a:r>
            <a:r>
              <a:rPr lang="en-US" dirty="0"/>
              <a:t> from the </a:t>
            </a:r>
            <a:r>
              <a:rPr lang="en-US" dirty="0">
                <a:solidFill>
                  <a:srgbClr val="F74130"/>
                </a:solidFill>
              </a:rPr>
              <a:t>body</a:t>
            </a:r>
            <a:r>
              <a:rPr lang="en-US" dirty="0"/>
              <a:t> of each article</a:t>
            </a:r>
          </a:p>
          <a:p>
            <a:pPr lvl="2"/>
            <a:r>
              <a:rPr lang="en-US" dirty="0"/>
              <a:t>Remove extra empty spaces, newlines, non-alphanumeric characters,</a:t>
            </a:r>
          </a:p>
          <a:p>
            <a:pPr marL="914400" lvl="2" indent="0">
              <a:buNone/>
            </a:pPr>
            <a:r>
              <a:rPr lang="en-US" dirty="0"/>
              <a:t>character words.</a:t>
            </a:r>
          </a:p>
          <a:p>
            <a:pPr lvl="2"/>
            <a:r>
              <a:rPr lang="en-US" dirty="0"/>
              <a:t>Lower case, tokenize, lemmatize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Feature extraction:</a:t>
            </a:r>
            <a:endParaRPr lang="en-US" dirty="0"/>
          </a:p>
          <a:p>
            <a:pPr lvl="2"/>
            <a:r>
              <a:rPr lang="en-US" dirty="0">
                <a:solidFill>
                  <a:srgbClr val="F74130"/>
                </a:solidFill>
              </a:rPr>
              <a:t>similarity</a:t>
            </a:r>
            <a:r>
              <a:rPr lang="en-US" dirty="0"/>
              <a:t> features between the </a:t>
            </a:r>
            <a:r>
              <a:rPr lang="en-US" dirty="0">
                <a:solidFill>
                  <a:srgbClr val="F74130"/>
                </a:solidFill>
              </a:rPr>
              <a:t>heading</a:t>
            </a:r>
            <a:r>
              <a:rPr lang="en-US" dirty="0"/>
              <a:t> and the </a:t>
            </a:r>
            <a:r>
              <a:rPr lang="en-US" dirty="0">
                <a:solidFill>
                  <a:srgbClr val="F74130"/>
                </a:solidFill>
              </a:rPr>
              <a:t>body</a:t>
            </a:r>
            <a:r>
              <a:rPr lang="en-US" dirty="0"/>
              <a:t> of each article : </a:t>
            </a:r>
          </a:p>
          <a:p>
            <a:pPr marL="914400" lvl="2" indent="0">
              <a:buNone/>
            </a:pPr>
            <a:r>
              <a:rPr lang="en-US" dirty="0"/>
              <a:t>[n-grams, char-grams, and common words tokens]</a:t>
            </a:r>
          </a:p>
          <a:p>
            <a:pPr lvl="2"/>
            <a:r>
              <a:rPr lang="en-US" dirty="0">
                <a:solidFill>
                  <a:srgbClr val="F74130"/>
                </a:solidFill>
              </a:rPr>
              <a:t>Similarity</a:t>
            </a:r>
            <a:r>
              <a:rPr lang="en-US" dirty="0"/>
              <a:t> between the </a:t>
            </a:r>
            <a:r>
              <a:rPr lang="en-US" dirty="0">
                <a:solidFill>
                  <a:srgbClr val="F74130"/>
                </a:solidFill>
              </a:rPr>
              <a:t>title</a:t>
            </a:r>
            <a:r>
              <a:rPr lang="en-US" dirty="0"/>
              <a:t> of an Article and the </a:t>
            </a:r>
            <a:r>
              <a:rPr lang="en-US" dirty="0">
                <a:solidFill>
                  <a:srgbClr val="F74130"/>
                </a:solidFill>
              </a:rPr>
              <a:t>title</a:t>
            </a:r>
            <a:r>
              <a:rPr lang="en-US" dirty="0"/>
              <a:t> of the </a:t>
            </a:r>
            <a:r>
              <a:rPr lang="en-US" dirty="0">
                <a:solidFill>
                  <a:srgbClr val="F74130"/>
                </a:solidFill>
              </a:rPr>
              <a:t>top-5</a:t>
            </a:r>
            <a:r>
              <a:rPr lang="en-US" dirty="0"/>
              <a:t> search results</a:t>
            </a:r>
          </a:p>
          <a:p>
            <a:pPr lvl="2"/>
            <a:r>
              <a:rPr lang="en-US" dirty="0">
                <a:solidFill>
                  <a:srgbClr val="F74130"/>
                </a:solidFill>
              </a:rPr>
              <a:t>Lexicon</a:t>
            </a:r>
            <a:r>
              <a:rPr lang="en-US" dirty="0"/>
              <a:t> based features : </a:t>
            </a:r>
            <a:r>
              <a:rPr lang="en-US" dirty="0">
                <a:solidFill>
                  <a:srgbClr val="F74130"/>
                </a:solidFill>
              </a:rPr>
              <a:t>assertive</a:t>
            </a:r>
            <a:r>
              <a:rPr lang="en-US" dirty="0"/>
              <a:t> verbs, </a:t>
            </a:r>
            <a:r>
              <a:rPr lang="en-US" dirty="0" err="1">
                <a:solidFill>
                  <a:srgbClr val="F74130"/>
                </a:solidFill>
              </a:rPr>
              <a:t>factive</a:t>
            </a:r>
            <a:r>
              <a:rPr lang="en-US" dirty="0"/>
              <a:t> verbs, </a:t>
            </a:r>
          </a:p>
          <a:p>
            <a:pPr marL="914400" lvl="2" indent="0">
              <a:buNone/>
            </a:pPr>
            <a:r>
              <a:rPr lang="en-US" dirty="0"/>
              <a:t>[hedges, implicative, report verbs, bias, and subjectivity from each article]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79D6AC-60A1-4AFF-A278-041CED667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14" y="1743307"/>
            <a:ext cx="2141032" cy="377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3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C68E-3D29-417A-92A5-295D462E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(News domain 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BC58-7E8F-4D1D-95F1-C4B4582E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Contest winning feature-based model:</a:t>
            </a:r>
          </a:p>
          <a:p>
            <a:pPr lvl="1"/>
            <a:r>
              <a:rPr lang="en-US" dirty="0"/>
              <a:t>Features: </a:t>
            </a:r>
          </a:p>
          <a:p>
            <a:pPr lvl="2"/>
            <a:r>
              <a:rPr lang="en-US" dirty="0"/>
              <a:t>hand-crafted features from using Google Cloud Natural Language API</a:t>
            </a:r>
          </a:p>
          <a:p>
            <a:pPr lvl="3"/>
            <a:r>
              <a:rPr lang="en-US" dirty="0"/>
              <a:t>Named Entities distribution</a:t>
            </a:r>
          </a:p>
          <a:p>
            <a:pPr lvl="2"/>
            <a:r>
              <a:rPr lang="en-US" dirty="0"/>
              <a:t>ELMO word-embeddings with Bi-Directional LSTM with Attention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8082DC3-B053-4C31-9D62-D67CACC6D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95" y="3051208"/>
            <a:ext cx="7381410" cy="32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5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C68E-3D29-417A-92A5-295D462E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Methodology - Fake News and News Domain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BC58-7E8F-4D1D-95F1-C4B4582EB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6380747" cy="48352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E3524"/>
                </a:solidFill>
              </a:rPr>
              <a:t>Pre-Trained</a:t>
            </a:r>
            <a:r>
              <a:rPr lang="en-US" dirty="0"/>
              <a:t> Transformer-based model 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 </a:t>
            </a:r>
            <a:r>
              <a:rPr lang="en-US" dirty="0">
                <a:solidFill>
                  <a:srgbClr val="EE3524"/>
                </a:solidFill>
              </a:rPr>
              <a:t>stylistic differences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EE3524"/>
                </a:solidFill>
              </a:rPr>
              <a:t>Deep understanding </a:t>
            </a:r>
            <a:r>
              <a:rPr lang="en-US" dirty="0"/>
              <a:t>of natural language and its underlying </a:t>
            </a:r>
            <a:r>
              <a:rPr lang="en-US" dirty="0">
                <a:solidFill>
                  <a:srgbClr val="EE3524"/>
                </a:solidFill>
              </a:rPr>
              <a:t>semantics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Pre-trained on huge corpora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Require </a:t>
            </a:r>
            <a:r>
              <a:rPr lang="en-US" dirty="0">
                <a:solidFill>
                  <a:srgbClr val="EE3524"/>
                </a:solidFill>
              </a:rPr>
              <a:t>less-data</a:t>
            </a:r>
            <a:r>
              <a:rPr lang="en-US" dirty="0"/>
              <a:t> to converge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EE3524"/>
                </a:solidFill>
              </a:rPr>
              <a:t>SOTA</a:t>
            </a:r>
            <a:r>
              <a:rPr lang="en-US" dirty="0"/>
              <a:t> on multiple NLP tasks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F1578-F581-4E6C-B953-736AAA2C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335" y="1717346"/>
            <a:ext cx="3682465" cy="399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5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C68E-3D29-417A-92A5-295D462E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(Twitter Bots 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BC58-7E8F-4D1D-95F1-C4B4582E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Contest winning feature-based model from paragraphs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/>
              <a:t>Feature extraction:</a:t>
            </a:r>
            <a:r>
              <a:rPr lang="en-US" dirty="0"/>
              <a:t> from tweets’ metadata and tweets’ text</a:t>
            </a:r>
            <a:endParaRPr lang="en-US" u="sng" dirty="0"/>
          </a:p>
          <a:p>
            <a:pPr lvl="2"/>
            <a:r>
              <a:rPr lang="en-US" dirty="0">
                <a:solidFill>
                  <a:srgbClr val="F74130"/>
                </a:solidFill>
              </a:rPr>
              <a:t>Duration between account creation and tweet date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F74130"/>
                </a:solidFill>
              </a:rPr>
              <a:t>Number of Retweets</a:t>
            </a:r>
          </a:p>
          <a:p>
            <a:pPr lvl="2"/>
            <a:r>
              <a:rPr lang="en-US" dirty="0"/>
              <a:t> Number of Favorites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F74130"/>
                </a:solidFill>
              </a:rPr>
              <a:t>Followers to Follow Ratio</a:t>
            </a:r>
          </a:p>
          <a:p>
            <a:pPr lvl="2"/>
            <a:r>
              <a:rPr lang="en-US" dirty="0"/>
              <a:t> Existence of media</a:t>
            </a:r>
          </a:p>
          <a:p>
            <a:pPr lvl="2"/>
            <a:r>
              <a:rPr lang="en-US" dirty="0"/>
              <a:t> If the user is verified</a:t>
            </a:r>
          </a:p>
          <a:p>
            <a:pPr lvl="2"/>
            <a:r>
              <a:rPr lang="en-US" dirty="0"/>
              <a:t> Location availability</a:t>
            </a:r>
          </a:p>
          <a:p>
            <a:pPr lvl="2"/>
            <a:r>
              <a:rPr lang="en-US" dirty="0"/>
              <a:t> Existence of a bio</a:t>
            </a:r>
          </a:p>
          <a:p>
            <a:pPr lvl="2"/>
            <a:r>
              <a:rPr lang="en-US" dirty="0"/>
              <a:t> Presence of a website in the user’s metadata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F74130"/>
                </a:solidFill>
              </a:rPr>
              <a:t>The number of hashtags in the tweets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F74130"/>
                </a:solidFill>
              </a:rPr>
              <a:t>The existence of a direct quote</a:t>
            </a:r>
            <a:r>
              <a:rPr lang="en-US" dirty="0"/>
              <a:t> (the tweet contains a “:”)</a:t>
            </a:r>
          </a:p>
          <a:p>
            <a:pPr lvl="2"/>
            <a:r>
              <a:rPr lang="en-US" dirty="0"/>
              <a:t> The number if emojis in the tweet</a:t>
            </a:r>
          </a:p>
          <a:p>
            <a:pPr lvl="2"/>
            <a:r>
              <a:rPr lang="en-US" dirty="0"/>
              <a:t> If the tweet is a re-tweet</a:t>
            </a:r>
          </a:p>
          <a:p>
            <a:pPr lvl="2"/>
            <a:r>
              <a:rPr lang="en-US" dirty="0"/>
              <a:t> Existence of a link in the tweet</a:t>
            </a:r>
            <a:endParaRPr lang="en-US" u="sng" dirty="0"/>
          </a:p>
          <a:p>
            <a:r>
              <a:rPr lang="en-US" dirty="0"/>
              <a:t>Voting classifier that is composed of a combination of</a:t>
            </a:r>
          </a:p>
          <a:p>
            <a:pPr marL="0" indent="0">
              <a:buNone/>
            </a:pPr>
            <a:r>
              <a:rPr lang="en-US" dirty="0"/>
              <a:t> random forest,  AdaBoost and </a:t>
            </a:r>
            <a:r>
              <a:rPr lang="en-US" dirty="0" err="1"/>
              <a:t>XGBoost</a:t>
            </a:r>
            <a:r>
              <a:rPr lang="en-US" dirty="0"/>
              <a:t> was developed.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6CA77-7529-4E25-8039-87AFF7874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49" y="2165387"/>
            <a:ext cx="4239042" cy="299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5E07C0-D6EC-46FC-8F85-367BEB58F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Experiments and Evaluation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15F22A-1EAC-4C35-BBBD-CCAA4FD06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369EDC-893F-44A9-9CB7-205DD8D2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5BC4-1DF7-4CA8-8EAC-F03F75FA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29CA-8B8F-4854-A92B-EFFB845C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10515600" cy="5014659"/>
          </a:xfrm>
        </p:spPr>
        <p:txBody>
          <a:bodyPr>
            <a:normAutofit/>
          </a:bodyPr>
          <a:lstStyle/>
          <a:p>
            <a:r>
              <a:rPr lang="en-US" sz="2800" dirty="0"/>
              <a:t>Article paragraphs (English): </a:t>
            </a:r>
            <a:r>
              <a:rPr lang="en-US" sz="2000" dirty="0"/>
              <a:t>6 categories (Politics, Business, Sports, Entertainment, Technology, and Education).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Training data: </a:t>
            </a:r>
            <a:r>
              <a:rPr lang="en-US" dirty="0"/>
              <a:t>384 articles (192 fake and 192 legitimate)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Validation: </a:t>
            </a:r>
            <a:r>
              <a:rPr lang="en-US" dirty="0"/>
              <a:t>48 articles (24 fake and 24 legitimate)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Testing</a:t>
            </a:r>
            <a:r>
              <a:rPr lang="en-US" dirty="0"/>
              <a:t>: The final submission consisted of 45 articles.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Tweets (Arabic): </a:t>
            </a:r>
            <a:r>
              <a:rPr lang="en-US" sz="2000" dirty="0"/>
              <a:t>random sample of the Arabic hashtag #</a:t>
            </a:r>
            <a:r>
              <a:rPr lang="ar-EG" sz="2000" dirty="0"/>
              <a:t>السعودية (</a:t>
            </a:r>
            <a:r>
              <a:rPr lang="en-US" sz="2000" dirty="0"/>
              <a:t>trans: </a:t>
            </a:r>
            <a:r>
              <a:rPr lang="en-US" sz="2000" dirty="0" err="1"/>
              <a:t>Saudiyya</a:t>
            </a:r>
            <a:r>
              <a:rPr lang="en-US" sz="2000" dirty="0"/>
              <a:t> / Saudi) between September and August 2018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Training: 18384 tweet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Validation: 1615 tweet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Testing: 8431 tweet</a:t>
            </a:r>
          </a:p>
          <a:p>
            <a:endParaRPr lang="en-US" dirty="0">
              <a:solidFill>
                <a:srgbClr val="FF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9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BB1BEF-D0D3-47FE-A444-A6B12AF0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E816E5-1E23-4B9F-BD11-B0084FB9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endParaRPr lang="en-US" dirty="0"/>
          </a:p>
          <a:p>
            <a:r>
              <a:rPr lang="en-US" dirty="0"/>
              <a:t>Related Works</a:t>
            </a:r>
          </a:p>
          <a:p>
            <a:endParaRPr lang="en-US" dirty="0"/>
          </a:p>
          <a:p>
            <a:r>
              <a:rPr lang="en-US" dirty="0"/>
              <a:t>Proposed Method</a:t>
            </a:r>
          </a:p>
          <a:p>
            <a:endParaRPr lang="en-US" dirty="0"/>
          </a:p>
          <a:p>
            <a:r>
              <a:rPr lang="en-US" dirty="0"/>
              <a:t>Experiments and Evaluation</a:t>
            </a:r>
          </a:p>
          <a:p>
            <a:endParaRPr lang="en-US" dirty="0"/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r>
              <a:rPr lang="en-US" dirty="0"/>
              <a:t>Future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01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BDCC-B25F-4C9C-AE56-01BCF9A1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745A-0BEC-4454-B280-24B52A4A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Transformer-based models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Google’s </a:t>
            </a:r>
            <a:r>
              <a:rPr lang="en-US" dirty="0" err="1">
                <a:solidFill>
                  <a:srgbClr val="F74130"/>
                </a:solidFill>
              </a:rPr>
              <a:t>Colab</a:t>
            </a:r>
            <a:r>
              <a:rPr lang="en-US" dirty="0"/>
              <a:t> </a:t>
            </a:r>
            <a:r>
              <a:rPr lang="en-US" dirty="0">
                <a:solidFill>
                  <a:srgbClr val="F74130"/>
                </a:solidFill>
              </a:rPr>
              <a:t>GPU</a:t>
            </a:r>
            <a:r>
              <a:rPr lang="en-US" dirty="0"/>
              <a:t> environment</a:t>
            </a:r>
          </a:p>
          <a:p>
            <a:endParaRPr lang="en-US" dirty="0"/>
          </a:p>
          <a:p>
            <a:r>
              <a:rPr lang="en-US" dirty="0"/>
              <a:t>Other experiments were conducted on our local machines</a:t>
            </a:r>
          </a:p>
          <a:p>
            <a:endParaRPr lang="en-US" dirty="0"/>
          </a:p>
          <a:p>
            <a:r>
              <a:rPr lang="en-US" dirty="0">
                <a:solidFill>
                  <a:srgbClr val="F74130"/>
                </a:solidFill>
              </a:rPr>
              <a:t>Hyper-parameters</a:t>
            </a:r>
            <a:r>
              <a:rPr lang="en-US" dirty="0"/>
              <a:t>’ details for each model were obtained through </a:t>
            </a:r>
            <a:r>
              <a:rPr lang="en-US" dirty="0">
                <a:solidFill>
                  <a:srgbClr val="F74130"/>
                </a:solidFill>
              </a:rPr>
              <a:t>randomized grid search</a:t>
            </a:r>
          </a:p>
          <a:p>
            <a:endParaRPr lang="en-US" dirty="0"/>
          </a:p>
          <a:p>
            <a:r>
              <a:rPr lang="en-US" dirty="0">
                <a:solidFill>
                  <a:srgbClr val="F74130"/>
                </a:solidFill>
              </a:rPr>
              <a:t>Hyper-parameters </a:t>
            </a:r>
            <a:r>
              <a:rPr lang="en-US" dirty="0"/>
              <a:t>details are available on our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1347417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E25CEB-0165-48AE-8A84-E25B18405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E1CCFF-C4CB-425D-8EC3-D83E7D41C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CCF37-4068-4FB4-9D02-2D0611C8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7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5811-CC6E-4C09-A719-BB7C8D98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Fake News Detection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733268-86C1-4930-A77C-2949D36D237A}"/>
              </a:ext>
            </a:extLst>
          </p:cNvPr>
          <p:cNvSpPr txBox="1">
            <a:spLocks/>
          </p:cNvSpPr>
          <p:nvPr/>
        </p:nvSpPr>
        <p:spPr>
          <a:xfrm>
            <a:off x="838200" y="1341691"/>
            <a:ext cx="10515600" cy="110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27131A-DA23-4BE1-8311-E563D0409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88" y="2448233"/>
            <a:ext cx="7660888" cy="3068076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FA8290-C46E-4F90-B1AB-AB55E8AFAC99}"/>
              </a:ext>
            </a:extLst>
          </p:cNvPr>
          <p:cNvSpPr/>
          <p:nvPr/>
        </p:nvSpPr>
        <p:spPr>
          <a:xfrm>
            <a:off x="1196431" y="1357213"/>
            <a:ext cx="9449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feature-based ML achieved good results, the pre trained deep learning language models classifiers (BERT, </a:t>
            </a:r>
            <a:r>
              <a:rPr lang="en-US" dirty="0" err="1"/>
              <a:t>XLNet</a:t>
            </a:r>
            <a:r>
              <a:rPr lang="en-US" dirty="0"/>
              <a:t>, </a:t>
            </a:r>
            <a:r>
              <a:rPr lang="en-US" dirty="0" err="1"/>
              <a:t>RoBERTa</a:t>
            </a:r>
            <a:r>
              <a:rPr lang="en-US" dirty="0"/>
              <a:t>) achieved the best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22650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5811-CC6E-4C09-A719-BB7C8D98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News Domain Identification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733268-86C1-4930-A77C-2949D36D237A}"/>
              </a:ext>
            </a:extLst>
          </p:cNvPr>
          <p:cNvSpPr txBox="1">
            <a:spLocks/>
          </p:cNvSpPr>
          <p:nvPr/>
        </p:nvSpPr>
        <p:spPr>
          <a:xfrm>
            <a:off x="838200" y="1341691"/>
            <a:ext cx="10515600" cy="110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6C9AEC-3591-4CE1-B919-295DC0ED5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88" y="2135999"/>
            <a:ext cx="7318454" cy="417817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51DC42-BD31-4B2A-8A47-55434EBF219D}"/>
              </a:ext>
            </a:extLst>
          </p:cNvPr>
          <p:cNvSpPr/>
          <p:nvPr/>
        </p:nvSpPr>
        <p:spPr>
          <a:xfrm>
            <a:off x="1304693" y="1415680"/>
            <a:ext cx="9467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Bi-LSTM with attention in combination with the hand-crafted features were able to match pre-trained language models  in performance</a:t>
            </a:r>
          </a:p>
        </p:txBody>
      </p:sp>
    </p:spTree>
    <p:extLst>
      <p:ext uri="{BB962C8B-B14F-4D97-AF65-F5344CB8AC3E}">
        <p14:creationId xmlns:p14="http://schemas.microsoft.com/office/powerpoint/2010/main" val="2316527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F24A-57CC-40AD-9D4A-7ADCE14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6CDD-D3A5-4F1C-AD50-F5F2999A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39" y="1252482"/>
            <a:ext cx="6272561" cy="3245946"/>
          </a:xfrm>
        </p:spPr>
        <p:txBody>
          <a:bodyPr>
            <a:normAutofit/>
          </a:bodyPr>
          <a:lstStyle/>
          <a:p>
            <a:r>
              <a:rPr lang="en-US" sz="2000" b="1" dirty="0"/>
              <a:t>Fake News (Articles)</a:t>
            </a:r>
          </a:p>
          <a:p>
            <a:pPr lvl="1"/>
            <a:r>
              <a:rPr lang="en-US" sz="1800" dirty="0"/>
              <a:t>Feature Ranking for Fake News: cosine similarity between the title’s embedding and corresponding google searches showed the highest impact.</a:t>
            </a:r>
          </a:p>
          <a:p>
            <a:pPr lvl="1"/>
            <a:r>
              <a:rPr lang="en-US" sz="1800" dirty="0"/>
              <a:t>The named entity features provide a significant performance improvement of 10% for the Bi-LSTM with attention model</a:t>
            </a:r>
          </a:p>
          <a:p>
            <a:pPr lvl="1"/>
            <a:r>
              <a:rPr lang="en-US" sz="1800" dirty="0"/>
              <a:t>Additional analysis of the 4 classification errors, 3 articles were found to be “mislabeled”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66942D4-5881-4E13-A072-2027786AA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84" y="1379482"/>
            <a:ext cx="5062858" cy="28141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766EA0-5468-4F53-9BAD-721F2311A8B6}"/>
              </a:ext>
            </a:extLst>
          </p:cNvPr>
          <p:cNvSpPr/>
          <p:nvPr/>
        </p:nvSpPr>
        <p:spPr>
          <a:xfrm>
            <a:off x="737839" y="3967816"/>
            <a:ext cx="108427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000" b="1" dirty="0"/>
              <a:t>Twitter Bot Detection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dirty="0"/>
              <a:t>The best features subset: duration between account creation and tweet date, existence of a link in the tweet if the user is verified, the existence of a direct quote, and the number of favorites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dirty="0"/>
              <a:t>Duration between account creation and tweet date alone: 96% with random forest classifier.</a:t>
            </a:r>
          </a:p>
          <a:p>
            <a:pPr marL="682625" lvl="1" indent="-285750">
              <a:buFont typeface="Arial" panose="020B0604020202020204" pitchFamily="34" charset="0"/>
              <a:buChar char="•"/>
            </a:pPr>
            <a:r>
              <a:rPr lang="en-US" dirty="0"/>
              <a:t>Tweets with direct quotes showed a high correlation with the account being flagged as bot.</a:t>
            </a:r>
          </a:p>
        </p:txBody>
      </p:sp>
    </p:spTree>
    <p:extLst>
      <p:ext uri="{BB962C8B-B14F-4D97-AF65-F5344CB8AC3E}">
        <p14:creationId xmlns:p14="http://schemas.microsoft.com/office/powerpoint/2010/main" val="35802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20E5-4D90-4278-90EB-8F756282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F39E-C001-4317-81C7-C53ADFC4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10515600" cy="48352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presented the </a:t>
            </a:r>
            <a:r>
              <a:rPr lang="en-US" dirty="0">
                <a:solidFill>
                  <a:srgbClr val="F74130"/>
                </a:solidFill>
              </a:rPr>
              <a:t>state-of-the-art models</a:t>
            </a:r>
            <a:r>
              <a:rPr lang="en-US" dirty="0"/>
              <a:t> that achieved </a:t>
            </a:r>
            <a:r>
              <a:rPr lang="en-US" dirty="0">
                <a:solidFill>
                  <a:srgbClr val="F74130"/>
                </a:solidFill>
              </a:rPr>
              <a:t>first place </a:t>
            </a:r>
            <a:r>
              <a:rPr lang="en-US" dirty="0"/>
              <a:t>in an international fake </a:t>
            </a:r>
            <a:r>
              <a:rPr lang="en-US" dirty="0">
                <a:solidFill>
                  <a:srgbClr val="F74130"/>
                </a:solidFill>
              </a:rPr>
              <a:t>news competition</a:t>
            </a:r>
            <a:r>
              <a:rPr lang="en-US" dirty="0"/>
              <a:t>.</a:t>
            </a:r>
          </a:p>
          <a:p>
            <a:r>
              <a:rPr lang="en-US" dirty="0"/>
              <a:t>For fake news (Articles), we concluded with state-of-the-art approach based on </a:t>
            </a:r>
            <a:r>
              <a:rPr lang="en-US" dirty="0">
                <a:solidFill>
                  <a:srgbClr val="F74130"/>
                </a:solidFill>
              </a:rPr>
              <a:t>XLNET</a:t>
            </a:r>
            <a:r>
              <a:rPr lang="en-US" dirty="0"/>
              <a:t>.</a:t>
            </a:r>
          </a:p>
          <a:p>
            <a:r>
              <a:rPr lang="en-US" dirty="0"/>
              <a:t>For news domain detection, a hybrid approach composed of </a:t>
            </a:r>
            <a:r>
              <a:rPr lang="en-US" dirty="0">
                <a:solidFill>
                  <a:srgbClr val="F74130"/>
                </a:solidFill>
              </a:rPr>
              <a:t>frequency distribution of named entities</a:t>
            </a:r>
            <a:r>
              <a:rPr lang="en-US" dirty="0"/>
              <a:t> concatenated with ELMO word embeddings </a:t>
            </a:r>
          </a:p>
          <a:p>
            <a:r>
              <a:rPr lang="en-US" dirty="0"/>
              <a:t>For twitter bot detection system, the system is composed of </a:t>
            </a:r>
            <a:r>
              <a:rPr lang="en-US" dirty="0">
                <a:solidFill>
                  <a:srgbClr val="F74130"/>
                </a:solidFill>
              </a:rPr>
              <a:t>features extracted</a:t>
            </a:r>
            <a:r>
              <a:rPr lang="en-US" dirty="0"/>
              <a:t> from news tweets combined with the news tweets’ </a:t>
            </a:r>
            <a:r>
              <a:rPr lang="en-US" dirty="0">
                <a:solidFill>
                  <a:srgbClr val="F74130"/>
                </a:solidFill>
              </a:rPr>
              <a:t>metadata</a:t>
            </a:r>
            <a:r>
              <a:rPr lang="en-US" dirty="0"/>
              <a:t>.</a:t>
            </a:r>
          </a:p>
          <a:p>
            <a:r>
              <a:rPr lang="en-US" dirty="0"/>
              <a:t>As a future work, we suggest improving fake news performance by adding features from </a:t>
            </a:r>
            <a:r>
              <a:rPr lang="en-US" dirty="0">
                <a:solidFill>
                  <a:srgbClr val="F74130"/>
                </a:solidFill>
              </a:rPr>
              <a:t>fact-checking websites</a:t>
            </a:r>
          </a:p>
          <a:p>
            <a:r>
              <a:rPr lang="en-US" dirty="0"/>
              <a:t>Combining information about news from other sources: videos and speech (</a:t>
            </a:r>
            <a:r>
              <a:rPr lang="en-US" dirty="0">
                <a:solidFill>
                  <a:srgbClr val="F74130"/>
                </a:solidFill>
              </a:rPr>
              <a:t>multimodality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860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AC6C-7DA2-487F-AE51-9B64E2272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257" y="3510025"/>
            <a:ext cx="10058400" cy="12922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dobe Arabic" panose="02040503050201020203" pitchFamily="18" charset="-78"/>
              </a:rPr>
              <a:t>Thank You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dobe Arabic" panose="02040503050201020203" pitchFamily="18" charset="-78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dobe Arabic" panose="02040503050201020203" pitchFamily="18" charset="-78"/>
              </a:rPr>
              <a:t>Q&amp;A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2" descr="Image result for aub logo">
            <a:extLst>
              <a:ext uri="{FF2B5EF4-FFF2-40B4-BE49-F238E27FC236}">
                <a16:creationId xmlns:a16="http://schemas.microsoft.com/office/drawing/2014/main" id="{D82EBB2E-5A86-4F50-BB19-B36F72386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4" b="15810"/>
          <a:stretch/>
        </p:blipFill>
        <p:spPr bwMode="auto">
          <a:xfrm>
            <a:off x="2194336" y="729539"/>
            <a:ext cx="2733628" cy="129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A3960-08E4-4D4B-99B2-4A1981F7C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05" y="1122744"/>
            <a:ext cx="5395127" cy="8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48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062B-68A1-4A18-BDAF-2E5B7FFE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3150-FBC7-4C0D-A942-DDFA3E2D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https://www.novinite.com/articles/195661/Maria+Gabriel%3A+75+of+Young+People+Do+Not+Recognize+Fake+News</a:t>
            </a:r>
            <a:endParaRPr lang="en-US" u="sng" dirty="0"/>
          </a:p>
          <a:p>
            <a:r>
              <a:rPr lang="en-US" dirty="0"/>
              <a:t>S. </a:t>
            </a:r>
            <a:r>
              <a:rPr lang="en-US" dirty="0" err="1"/>
              <a:t>Vosoughi</a:t>
            </a:r>
            <a:r>
              <a:rPr lang="en-US" dirty="0"/>
              <a:t>, D. Roy, and S. Aral, “The spread of true and false news online,” Science, vol. 359, no. 6380, pp. 1146–1151, 2018.</a:t>
            </a:r>
          </a:p>
          <a:p>
            <a:r>
              <a:rPr lang="en-US" dirty="0"/>
              <a:t>R. Baly, G. </a:t>
            </a:r>
            <a:r>
              <a:rPr lang="en-US" dirty="0" err="1"/>
              <a:t>Karadzhov</a:t>
            </a:r>
            <a:r>
              <a:rPr lang="en-US" dirty="0"/>
              <a:t>, D. </a:t>
            </a:r>
            <a:r>
              <a:rPr lang="en-US" dirty="0" err="1"/>
              <a:t>Alexandrov</a:t>
            </a:r>
            <a:r>
              <a:rPr lang="en-US" dirty="0"/>
              <a:t>, J. Glass, and P. </a:t>
            </a:r>
            <a:r>
              <a:rPr lang="en-US" dirty="0" err="1"/>
              <a:t>Nakov</a:t>
            </a:r>
            <a:r>
              <a:rPr lang="en-US" dirty="0"/>
              <a:t>, “Predicting factuality of reporting and bias of news media sources,” </a:t>
            </a:r>
            <a:r>
              <a:rPr lang="en-US" dirty="0" err="1"/>
              <a:t>arXiv</a:t>
            </a:r>
            <a:r>
              <a:rPr lang="en-US" dirty="0"/>
              <a:t> preprint arXiv:1810.01765, 2018</a:t>
            </a:r>
          </a:p>
          <a:p>
            <a:r>
              <a:rPr lang="en-US" dirty="0"/>
              <a:t>V. Perez-Rosas, B. Kleinberg, A. Lefevre, and R. </a:t>
            </a:r>
            <a:r>
              <a:rPr lang="en-US" dirty="0" err="1"/>
              <a:t>Mihalcea</a:t>
            </a:r>
            <a:r>
              <a:rPr lang="en-US" dirty="0"/>
              <a:t>, “Automatic ´ detection of fake news,” in Proceedings of the 27th International Conference on Computational Linguistics, 2018, pp. 3391–3401.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3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5054F0-EDDA-4E1B-B078-2B27906C1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34E3356-F2FA-4F63-9793-068225296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F8A4B-D8F7-4A7B-958F-BB26B398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9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6A10-D56A-4BE4-849C-A019CDE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F8597-919F-40E6-8A39-A2E1DDB90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834"/>
            <a:ext cx="10515600" cy="5142040"/>
          </a:xfrm>
        </p:spPr>
        <p:txBody>
          <a:bodyPr wrap="square" lIns="91440" anchor="t">
            <a:normAutofit/>
          </a:bodyPr>
          <a:lstStyle/>
          <a:p>
            <a:r>
              <a:rPr lang="en-US" dirty="0">
                <a:solidFill>
                  <a:srgbClr val="EE3524"/>
                </a:solidFill>
              </a:rPr>
              <a:t>What is fake news:</a:t>
            </a:r>
            <a:r>
              <a:rPr lang="en-US" sz="2000" dirty="0">
                <a:solidFill>
                  <a:srgbClr val="EE3524"/>
                </a:solidFill>
              </a:rPr>
              <a:t> </a:t>
            </a:r>
            <a:r>
              <a:rPr lang="en-US" sz="2000" dirty="0"/>
              <a:t>stories or hoaxes created to deliberately misinform or deceive readers (influence people’s views, push a political agenda or cause confusion, etc.)</a:t>
            </a:r>
          </a:p>
          <a:p>
            <a:r>
              <a:rPr lang="en-US" dirty="0">
                <a:solidFill>
                  <a:srgbClr val="FF0000"/>
                </a:solidFill>
              </a:rPr>
              <a:t>Importance: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Hot topic since 2017, weaponized to harm</a:t>
            </a:r>
          </a:p>
          <a:p>
            <a:pPr lvl="1"/>
            <a:r>
              <a:rPr lang="en-US" dirty="0"/>
              <a:t>Many people get news from social media sites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75% of young people aged 15-24 do not recognize fake news [1]</a:t>
            </a:r>
          </a:p>
          <a:p>
            <a:pPr lvl="1"/>
            <a:r>
              <a:rPr lang="en-US" dirty="0"/>
              <a:t>Create social bots to spread false stories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A9DBB7-826E-4996-9C9C-88D3475FE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565" y="2090273"/>
            <a:ext cx="2300752" cy="423862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8A8A5-5F66-4825-BF3C-361EA5057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95" y="4173280"/>
            <a:ext cx="6634976" cy="14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6FB2-4873-4501-BA22-BBECC8FF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is very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6F79-5D1B-438E-BE9F-6B630DB9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/>
              <a:t> to identify credibility of the story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Author </a:t>
            </a:r>
            <a:r>
              <a:rPr lang="en-US" dirty="0">
                <a:solidFill>
                  <a:srgbClr val="FF0000"/>
                </a:solidFill>
              </a:rPr>
              <a:t>credibility</a:t>
            </a:r>
            <a:r>
              <a:rPr lang="en-US" dirty="0"/>
              <a:t> 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</a:rPr>
              <a:t>Biased</a:t>
            </a:r>
            <a:r>
              <a:rPr lang="en-US" dirty="0"/>
              <a:t> information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Date of publishing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Writing </a:t>
            </a:r>
            <a:r>
              <a:rPr lang="en-US" dirty="0">
                <a:solidFill>
                  <a:srgbClr val="FF0000"/>
                </a:solidFill>
              </a:rPr>
              <a:t>style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Other indicators of </a:t>
            </a:r>
            <a:r>
              <a:rPr lang="en-US" dirty="0">
                <a:solidFill>
                  <a:srgbClr val="FF0000"/>
                </a:solidFill>
              </a:rPr>
              <a:t>quality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romanLcPeriod"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1026" name="Picture 2" descr="Image result for fake news title claims">
            <a:extLst>
              <a:ext uri="{FF2B5EF4-FFF2-40B4-BE49-F238E27FC236}">
                <a16:creationId xmlns:a16="http://schemas.microsoft.com/office/drawing/2014/main" id="{2ACDC7FD-A7E8-4A47-90EF-705878D7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81" y="3957659"/>
            <a:ext cx="3285521" cy="190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92EB2C-6AE9-4B94-B4BC-13757BCE2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9" y="1863006"/>
            <a:ext cx="2775583" cy="18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0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6A10-D56A-4BE4-849C-A019CDE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Fake News Contest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F8597-919F-40E6-8A39-A2E1DDB90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05" y="1350834"/>
            <a:ext cx="8429397" cy="5142040"/>
          </a:xfrm>
        </p:spPr>
        <p:txBody>
          <a:bodyPr wrap="square" lIns="91440" anchor="t">
            <a:normAutofit/>
          </a:bodyPr>
          <a:lstStyle/>
          <a:p>
            <a:r>
              <a:rPr lang="en-US" sz="2800" dirty="0"/>
              <a:t>Qatar International Cybersecurity Contest (𝐐𝐈𝐂𝐂) , Fake News Detection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200" dirty="0"/>
              <a:t>Fake news and disinformation is a cybersecurity threat</a:t>
            </a:r>
          </a:p>
          <a:p>
            <a:pPr lvl="1"/>
            <a:r>
              <a:rPr lang="en-US" sz="2200" dirty="0"/>
              <a:t>Requiring cutting-edge and adaptive solutions</a:t>
            </a:r>
          </a:p>
          <a:p>
            <a:pPr lvl="1"/>
            <a:r>
              <a:rPr lang="en-US" sz="2200" dirty="0"/>
              <a:t>Organized by the College of Humanities and Social Sciences</a:t>
            </a:r>
          </a:p>
          <a:p>
            <a:pPr lvl="1"/>
            <a:r>
              <a:rPr lang="en-US" sz="2200" dirty="0"/>
              <a:t>+130 participants representing 30 countries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200" dirty="0">
              <a:solidFill>
                <a:srgbClr val="FF0000"/>
              </a:solidFill>
            </a:endParaRPr>
          </a:p>
          <a:p>
            <a:r>
              <a:rPr lang="en-US" dirty="0"/>
              <a:t>There are 3 tracks in the contest: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Track 1-A: </a:t>
            </a:r>
            <a:r>
              <a:rPr lang="en-US" dirty="0"/>
              <a:t>Building a machine learning model to detect fake news and the news domain.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Track 1-B: </a:t>
            </a:r>
            <a:r>
              <a:rPr lang="en-US" dirty="0"/>
              <a:t>Building a machine learning model to detect if a Twitter account is a Bot or Human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Track 2 : Collect and annotate a Fake News Corpus</a:t>
            </a:r>
            <a:endParaRPr lang="en-US" sz="22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6473D7-A602-425B-9E79-123B1582E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93"/>
          <a:stretch/>
        </p:blipFill>
        <p:spPr>
          <a:xfrm>
            <a:off x="8777999" y="3151258"/>
            <a:ext cx="3336998" cy="30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6A10-D56A-4BE4-849C-A019CDE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F76FC6B-E0E0-465C-8DE2-3450F522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834"/>
            <a:ext cx="10515600" cy="5142040"/>
          </a:xfrm>
        </p:spPr>
        <p:txBody>
          <a:bodyPr wrap="square" lIns="91440" anchor="t">
            <a:normAutofit/>
          </a:bodyPr>
          <a:lstStyle/>
          <a:p>
            <a:pPr lvl="1"/>
            <a:r>
              <a:rPr lang="en-US" dirty="0"/>
              <a:t>Fake news and news domain detection: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Twitter Bots: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104DBC-1CEB-4BD0-AA73-D47F9BC19600}"/>
              </a:ext>
            </a:extLst>
          </p:cNvPr>
          <p:cNvSpPr/>
          <p:nvPr/>
        </p:nvSpPr>
        <p:spPr>
          <a:xfrm>
            <a:off x="4523874" y="1934678"/>
            <a:ext cx="2983832" cy="1126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Breaking News: Snapchat to purchase Twitter for 255 billion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Yahoo and AOL could be extremely popular over the next decade and revenues are expected to 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40AA81-0DA9-42F1-8FA7-32E199F9F6F0}"/>
              </a:ext>
            </a:extLst>
          </p:cNvPr>
          <p:cNvSpPr/>
          <p:nvPr/>
        </p:nvSpPr>
        <p:spPr>
          <a:xfrm>
            <a:off x="1944302" y="1934678"/>
            <a:ext cx="1251284" cy="481263"/>
          </a:xfrm>
          <a:prstGeom prst="roundRect">
            <a:avLst/>
          </a:prstGeom>
          <a:solidFill>
            <a:srgbClr val="EE352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CFDEBE-EE42-48D1-9FC4-0F16F0837D41}"/>
              </a:ext>
            </a:extLst>
          </p:cNvPr>
          <p:cNvSpPr/>
          <p:nvPr/>
        </p:nvSpPr>
        <p:spPr>
          <a:xfrm>
            <a:off x="1944302" y="2579571"/>
            <a:ext cx="1251284" cy="481263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9CB8CD-76E6-45F6-A485-0D30451D7F35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3195586" y="2175310"/>
            <a:ext cx="1328288" cy="32244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8B5B48-1E43-4A73-B389-69A591D324EB}"/>
              </a:ext>
            </a:extLst>
          </p:cNvPr>
          <p:cNvCxnSpPr>
            <a:stCxn id="3" idx="1"/>
          </p:cNvCxnSpPr>
          <p:nvPr/>
        </p:nvCxnSpPr>
        <p:spPr>
          <a:xfrm flipH="1">
            <a:off x="3195586" y="2497756"/>
            <a:ext cx="1328288" cy="32244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C3EF64-8BA9-4F0B-BE4C-45926228BEA3}"/>
              </a:ext>
            </a:extLst>
          </p:cNvPr>
          <p:cNvSpPr/>
          <p:nvPr/>
        </p:nvSpPr>
        <p:spPr>
          <a:xfrm>
            <a:off x="9109110" y="1934678"/>
            <a:ext cx="1145406" cy="259882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Education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2B642F-64D8-4D27-9CFB-421E7AEA52FE}"/>
              </a:ext>
            </a:extLst>
          </p:cNvPr>
          <p:cNvSpPr/>
          <p:nvPr/>
        </p:nvSpPr>
        <p:spPr>
          <a:xfrm>
            <a:off x="9109110" y="2229488"/>
            <a:ext cx="1145406" cy="259882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Entertainment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663ECE-F302-4A5A-B18E-E0F28F20C376}"/>
              </a:ext>
            </a:extLst>
          </p:cNvPr>
          <p:cNvSpPr/>
          <p:nvPr/>
        </p:nvSpPr>
        <p:spPr>
          <a:xfrm>
            <a:off x="9109110" y="2528623"/>
            <a:ext cx="1145406" cy="259882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Politics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398A8B-079C-48DF-92BC-C58E5E56A1B8}"/>
              </a:ext>
            </a:extLst>
          </p:cNvPr>
          <p:cNvSpPr/>
          <p:nvPr/>
        </p:nvSpPr>
        <p:spPr>
          <a:xfrm>
            <a:off x="9102292" y="2839088"/>
            <a:ext cx="1145406" cy="259882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Sports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0AC52E-C825-4A8F-9551-EDEE05C50DCF}"/>
              </a:ext>
            </a:extLst>
          </p:cNvPr>
          <p:cNvSpPr/>
          <p:nvPr/>
        </p:nvSpPr>
        <p:spPr>
          <a:xfrm>
            <a:off x="9102292" y="3138223"/>
            <a:ext cx="1145406" cy="259882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30EE1B-8EDC-4F00-B2D5-8D15476719A3}"/>
              </a:ext>
            </a:extLst>
          </p:cNvPr>
          <p:cNvSpPr/>
          <p:nvPr/>
        </p:nvSpPr>
        <p:spPr>
          <a:xfrm>
            <a:off x="9109110" y="1625553"/>
            <a:ext cx="1145406" cy="259882"/>
          </a:xfrm>
          <a:prstGeom prst="roundRect">
            <a:avLst/>
          </a:prstGeom>
          <a:solidFill>
            <a:srgbClr val="F7413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328977-A1A0-407F-898E-6BB3D2A6FB68}"/>
              </a:ext>
            </a:extLst>
          </p:cNvPr>
          <p:cNvCxnSpPr>
            <a:stCxn id="3" idx="3"/>
            <a:endCxn id="17" idx="1"/>
          </p:cNvCxnSpPr>
          <p:nvPr/>
        </p:nvCxnSpPr>
        <p:spPr>
          <a:xfrm flipV="1">
            <a:off x="7507706" y="1755494"/>
            <a:ext cx="1601404" cy="7422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F31A58-0D3B-4738-9CBE-E3E6BC6BE9ED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7507706" y="2064619"/>
            <a:ext cx="1601404" cy="43313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F27A16-04E5-4B90-ACF5-8D91E6EE1367}"/>
              </a:ext>
            </a:extLst>
          </p:cNvPr>
          <p:cNvCxnSpPr>
            <a:stCxn id="3" idx="3"/>
            <a:endCxn id="12" idx="1"/>
          </p:cNvCxnSpPr>
          <p:nvPr/>
        </p:nvCxnSpPr>
        <p:spPr>
          <a:xfrm flipV="1">
            <a:off x="7507706" y="2359429"/>
            <a:ext cx="1601404" cy="13832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FD9855-7E74-42F1-90F6-50047AFA2E9D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7507706" y="2497756"/>
            <a:ext cx="1601404" cy="16080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9D3536-FB83-4340-AA80-E5BB86367D57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7507706" y="2497756"/>
            <a:ext cx="1594586" cy="47127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71FE6-73AB-4E55-91CA-CDFC42913991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7507706" y="2497756"/>
            <a:ext cx="1594586" cy="77040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5A8D47A-8AF6-40AB-BA4D-1AC39AC98AAA}"/>
              </a:ext>
            </a:extLst>
          </p:cNvPr>
          <p:cNvSpPr/>
          <p:nvPr/>
        </p:nvSpPr>
        <p:spPr>
          <a:xfrm>
            <a:off x="4523874" y="3869479"/>
            <a:ext cx="2983832" cy="1126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B" sz="1400" dirty="0">
                <a:solidFill>
                  <a:schemeClr val="tx1"/>
                </a:solidFill>
              </a:rPr>
              <a:t>أ. حسن الهاشمي: الدراسات والأدلة التي قدمتها المملكة إلى الأمم المتحدة والتي تثبت أن النظام الإيراني إرهابي لا تدع مجال للشك.  #ادلب #السعودية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E3290A5-3105-473D-9F9D-25A898E1C1A4}"/>
              </a:ext>
            </a:extLst>
          </p:cNvPr>
          <p:cNvSpPr/>
          <p:nvPr/>
        </p:nvSpPr>
        <p:spPr>
          <a:xfrm>
            <a:off x="9109110" y="3916898"/>
            <a:ext cx="1251284" cy="481263"/>
          </a:xfrm>
          <a:prstGeom prst="roundRect">
            <a:avLst/>
          </a:prstGeom>
          <a:solidFill>
            <a:srgbClr val="EE352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A7D4166-A818-4BBA-9F5E-55856359273A}"/>
              </a:ext>
            </a:extLst>
          </p:cNvPr>
          <p:cNvSpPr/>
          <p:nvPr/>
        </p:nvSpPr>
        <p:spPr>
          <a:xfrm>
            <a:off x="9109110" y="4561791"/>
            <a:ext cx="1251284" cy="481263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24D1088-4290-41B7-858B-04F9054A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12476"/>
              </p:ext>
            </p:extLst>
          </p:nvPr>
        </p:nvGraphicFramePr>
        <p:xfrm>
          <a:off x="3723100" y="5095597"/>
          <a:ext cx="4378968" cy="6486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9828">
                  <a:extLst>
                    <a:ext uri="{9D8B030D-6E8A-4147-A177-3AD203B41FA5}">
                      <a16:colId xmlns:a16="http://schemas.microsoft.com/office/drawing/2014/main" val="132111094"/>
                    </a:ext>
                  </a:extLst>
                </a:gridCol>
                <a:gridCol w="729828">
                  <a:extLst>
                    <a:ext uri="{9D8B030D-6E8A-4147-A177-3AD203B41FA5}">
                      <a16:colId xmlns:a16="http://schemas.microsoft.com/office/drawing/2014/main" val="1505161174"/>
                    </a:ext>
                  </a:extLst>
                </a:gridCol>
                <a:gridCol w="729828">
                  <a:extLst>
                    <a:ext uri="{9D8B030D-6E8A-4147-A177-3AD203B41FA5}">
                      <a16:colId xmlns:a16="http://schemas.microsoft.com/office/drawing/2014/main" val="770560002"/>
                    </a:ext>
                  </a:extLst>
                </a:gridCol>
                <a:gridCol w="729828">
                  <a:extLst>
                    <a:ext uri="{9D8B030D-6E8A-4147-A177-3AD203B41FA5}">
                      <a16:colId xmlns:a16="http://schemas.microsoft.com/office/drawing/2014/main" val="847902921"/>
                    </a:ext>
                  </a:extLst>
                </a:gridCol>
                <a:gridCol w="729828">
                  <a:extLst>
                    <a:ext uri="{9D8B030D-6E8A-4147-A177-3AD203B41FA5}">
                      <a16:colId xmlns:a16="http://schemas.microsoft.com/office/drawing/2014/main" val="2261210500"/>
                    </a:ext>
                  </a:extLst>
                </a:gridCol>
                <a:gridCol w="729828">
                  <a:extLst>
                    <a:ext uri="{9D8B030D-6E8A-4147-A177-3AD203B41FA5}">
                      <a16:colId xmlns:a16="http://schemas.microsoft.com/office/drawing/2014/main" val="2613067664"/>
                    </a:ext>
                  </a:extLst>
                </a:gridCol>
              </a:tblGrid>
              <a:tr h="30833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Tweet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Retweets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Favorites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Follows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9652"/>
                  </a:ext>
                </a:extLst>
              </a:tr>
              <a:tr h="3403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09-03-18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@ashwaq_ahmed567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68502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8C5F9868-FD20-4DCA-8D7D-4E8513058271}"/>
              </a:ext>
            </a:extLst>
          </p:cNvPr>
          <p:cNvSpPr txBox="1"/>
          <p:nvPr/>
        </p:nvSpPr>
        <p:spPr>
          <a:xfrm>
            <a:off x="8043514" y="5021052"/>
            <a:ext cx="482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50A206-B989-4DCF-A856-BF323058F6FD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7507706" y="4157530"/>
            <a:ext cx="1601404" cy="27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DA3153-DBA9-4FAE-A4C3-D7E5EBA813C9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7507706" y="4432557"/>
            <a:ext cx="1601404" cy="369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1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C68E-3D29-417A-92A5-295D462E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BC58-7E8F-4D1D-95F1-C4B4582E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400" dirty="0"/>
              <a:t>Introduction of </a:t>
            </a:r>
            <a:r>
              <a:rPr lang="en-US" sz="2400" dirty="0">
                <a:solidFill>
                  <a:srgbClr val="EE3524"/>
                </a:solidFill>
              </a:rPr>
              <a:t>state-of-the-art</a:t>
            </a:r>
            <a:r>
              <a:rPr lang="en-US" sz="2400" dirty="0"/>
              <a:t> approach for automatic fake news detection.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EE3524"/>
                </a:solidFill>
              </a:rPr>
              <a:t>Novel</a:t>
            </a:r>
            <a:r>
              <a:rPr lang="en-US" sz="2400" dirty="0"/>
              <a:t> approach for news domain identification.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Twitter bot detection for </a:t>
            </a:r>
            <a:r>
              <a:rPr lang="en-US" sz="2400" dirty="0">
                <a:solidFill>
                  <a:srgbClr val="EE3524"/>
                </a:solidFill>
              </a:rPr>
              <a:t>Arabic tweets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21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228926-B868-484B-8A4B-A377BA600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1802570-C235-4720-BF46-B342A5BF7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914B8-C7F1-48FC-9D25-0CBF088F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8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1817</Words>
  <Application>Microsoft Office PowerPoint</Application>
  <PresentationFormat>Widescreen</PresentationFormat>
  <Paragraphs>257</Paragraphs>
  <Slides>27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</vt:lpstr>
      <vt:lpstr>Office Theme</vt:lpstr>
      <vt:lpstr>State of the Art Models for Fake News Detection Tasks</vt:lpstr>
      <vt:lpstr>Outline</vt:lpstr>
      <vt:lpstr>Introduction</vt:lpstr>
      <vt:lpstr>Introduction</vt:lpstr>
      <vt:lpstr>Fake news is very challenging</vt:lpstr>
      <vt:lpstr>Fake News Contest</vt:lpstr>
      <vt:lpstr>Problem Statement</vt:lpstr>
      <vt:lpstr>Our Contributions</vt:lpstr>
      <vt:lpstr>Related Work</vt:lpstr>
      <vt:lpstr>What others have done?</vt:lpstr>
      <vt:lpstr>What others have done?</vt:lpstr>
      <vt:lpstr>Proposed Method</vt:lpstr>
      <vt:lpstr>Proposed Methods </vt:lpstr>
      <vt:lpstr>Methodology - Fake News Detection</vt:lpstr>
      <vt:lpstr>Methodology (News domain detection)</vt:lpstr>
      <vt:lpstr>Methodology - Fake News and News Domain Detection</vt:lpstr>
      <vt:lpstr>Methodology (Twitter Bots detection)</vt:lpstr>
      <vt:lpstr>Experiments and Evaluation</vt:lpstr>
      <vt:lpstr>Datasets</vt:lpstr>
      <vt:lpstr>Experiment Setup</vt:lpstr>
      <vt:lpstr>Results</vt:lpstr>
      <vt:lpstr>Results on Fake News Detection</vt:lpstr>
      <vt:lpstr>Results on News Domain Identification</vt:lpstr>
      <vt:lpstr>Results</vt:lpstr>
      <vt:lpstr>Conclusion and Future Work</vt:lpstr>
      <vt:lpstr>Thank You Q&amp;A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hULMonA (حلمنا) The Universal Language Model in Arabic</dc:title>
  <dc:creator>Wissam Antoun (Student)</dc:creator>
  <cp:lastModifiedBy>Wissam Antoun (Student)</cp:lastModifiedBy>
  <cp:revision>166</cp:revision>
  <dcterms:created xsi:type="dcterms:W3CDTF">2019-07-22T12:01:49Z</dcterms:created>
  <dcterms:modified xsi:type="dcterms:W3CDTF">2020-01-27T19:12:23Z</dcterms:modified>
</cp:coreProperties>
</file>