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pt-BR"/>
              <a:t>10/30/2013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pt-BR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pt-BR"/>
              <a:t>1</a:t>
            </a:fld>
            <a:endParaRPr lang="pt-BR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8333800" name="Espaço reservado para imagem de slid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86958952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2049321617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74EDC4E-F194-8736-263B-4F59C973C242}" type="slidenum">
              <a:rPr lang="pt-BR"/>
              <a:t/>
            </a:fld>
            <a:endParaRPr lang="pt-BR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8520498" name="Espaço reservado para imagem de slid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31075713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2103684507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3BC9E5C-6118-F621-8063-B4435E06C2AB}" type="slidenum">
              <a:rPr lang="pt-BR"/>
              <a:t/>
            </a:fld>
            <a:endParaRPr lang="pt-BR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6330473" name="Espaço reservado para imagem de slid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26580426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2133144155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B8CFBE3-ACD5-75D6-B9B0-ABDBC54CB5C0}" type="slidenum">
              <a:rPr lang="pt-BR"/>
              <a:t/>
            </a:fld>
            <a:endParaRPr lang="pt-BR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2230081" name="Espaço reservado para imagem de slid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5565970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487660240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156E1D-D12E-31A2-2575-F2FFBA6C4BF1}" type="slidenum">
              <a:rPr lang="pt-BR"/>
              <a:t/>
            </a:fld>
            <a:endParaRPr lang="pt-BR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6703599" name="Espaço reservado para imagem de slid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74562183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974770911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F0911B1-BCAC-43B2-2EF5-D2201D7EDE0B}" type="slidenum">
              <a:rPr lang="pt-BR"/>
              <a:t/>
            </a:fld>
            <a:endParaRPr lang="pt-BR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030594" name="Espaço reservado para imagem de slid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69091927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802457160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78557F-21F7-086F-5B56-5B8C9D2C7E0E}" type="slidenum">
              <a:rPr lang="pt-BR"/>
              <a:t/>
            </a:fld>
            <a:endParaRPr lang="pt-BR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4491705" name="Espaço reservado para imagem de slid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46206905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1006449096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E817C7A-4793-18D1-24DE-A94892E2B9CF}" type="slidenum">
              <a:rPr lang="pt-BR"/>
              <a:t/>
            </a:fld>
            <a:endParaRPr lang="pt-BR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1163030" name="Espaço reservado para imagem de slid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17865334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1798236264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A62F195-FCE9-A3CC-FCD6-22B77BC3D40E}" type="slidenum">
              <a:rPr lang="pt-BR"/>
              <a:t/>
            </a:fld>
            <a:endParaRPr lang="pt-BR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Diapositivo d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pt-BR"/>
              <a:t>Faça clique para editar o estilo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ítulo e texto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Título vertical e tex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ítulo e objec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Cabeçalho da Sec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Conteúdo Dup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Só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Em branc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údo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Clique para editar os estilos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Imagem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a Imagem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Clique no ícone para adicionar imagem</a:t>
            </a:r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6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7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768928" y="1428748"/>
            <a:ext cx="6682499" cy="1115785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pt-BR" sz="8000">
                <a:solidFill>
                  <a:schemeClr val="bg1"/>
                </a:solidFill>
                <a:latin typeface="Agency FB"/>
                <a:ea typeface="Agency FB"/>
                <a:cs typeface="Agency FB"/>
              </a:rPr>
              <a:t>PROJETO LINHA CERTA</a:t>
            </a:r>
            <a:endParaRPr sz="8000">
              <a:solidFill>
                <a:schemeClr val="bg1"/>
              </a:solidFill>
              <a:latin typeface="Agency FB"/>
              <a:cs typeface="Agency FB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646463" y="3629252"/>
            <a:ext cx="2422071" cy="50731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pt-BR" sz="2600">
                <a:solidFill>
                  <a:schemeClr val="bg1"/>
                </a:solidFill>
                <a:latin typeface="Agency FB"/>
                <a:ea typeface="Agency FB"/>
                <a:cs typeface="Agency FB"/>
              </a:rPr>
              <a:t>UM TRABALHO DE:</a:t>
            </a:r>
            <a:endParaRPr sz="2600">
              <a:solidFill>
                <a:schemeClr val="bg1"/>
              </a:solidFill>
              <a:latin typeface="Agency FB"/>
              <a:cs typeface="Agency FB"/>
            </a:endParaRPr>
          </a:p>
        </p:txBody>
      </p:sp>
      <p:sp>
        <p:nvSpPr>
          <p:cNvPr id="1666654582" name=""/>
          <p:cNvSpPr txBox="1"/>
          <p:nvPr/>
        </p:nvSpPr>
        <p:spPr bwMode="auto">
          <a:xfrm flipH="0" flipV="0">
            <a:off x="1851964" y="4136571"/>
            <a:ext cx="7448506" cy="1524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pt-BR" sz="2400" b="0" i="0" u="none" strike="noStrike" cap="none" spc="0">
                <a:solidFill>
                  <a:schemeClr val="bg1"/>
                </a:solidFill>
                <a:latin typeface="Agency FB"/>
                <a:ea typeface="Agency FB"/>
                <a:cs typeface="Agency FB"/>
              </a:rPr>
              <a:t>Cláudio Rafael</a:t>
            </a:r>
            <a:r>
              <a:rPr lang="pt-BR" sz="2400" b="0" i="0" u="none" strike="noStrike" cap="none" spc="0">
                <a:solidFill>
                  <a:schemeClr val="bg1"/>
                </a:solidFill>
                <a:latin typeface="Agency FB"/>
                <a:ea typeface="Agency FB"/>
                <a:cs typeface="Agency FB"/>
              </a:rPr>
              <a:t>	Igor Gonçalo</a:t>
            </a:r>
            <a:endParaRPr sz="2400">
              <a:solidFill>
                <a:schemeClr val="bg1"/>
              </a:solidFill>
              <a:latin typeface="Agency FB"/>
              <a:cs typeface="Agency FB"/>
            </a:endParaRPr>
          </a:p>
          <a:p>
            <a:pPr algn="l">
              <a:defRPr/>
            </a:pPr>
            <a:r>
              <a:rPr lang="pt-BR" sz="2400" b="0" i="0" u="none" strike="noStrike" cap="none" spc="0">
                <a:solidFill>
                  <a:schemeClr val="bg1"/>
                </a:solidFill>
                <a:latin typeface="Agency FB"/>
                <a:ea typeface="Agency FB"/>
                <a:cs typeface="Agency FB"/>
              </a:rPr>
              <a:t>Paulo César</a:t>
            </a:r>
            <a:r>
              <a:rPr lang="pt-BR" sz="2400" b="0" i="0" u="none" strike="noStrike" cap="none" spc="0">
                <a:solidFill>
                  <a:schemeClr val="bg1"/>
                </a:solidFill>
                <a:latin typeface="Agency FB"/>
                <a:ea typeface="Agency FB"/>
                <a:cs typeface="Agency FB"/>
              </a:rPr>
              <a:t>	Maria Eduarda</a:t>
            </a:r>
            <a:br>
              <a:rPr lang="pt-BR" sz="2400" b="0" i="0" u="none" strike="noStrike" cap="none" spc="0">
                <a:solidFill>
                  <a:schemeClr val="bg1"/>
                </a:solidFill>
                <a:latin typeface="Agency FB"/>
                <a:ea typeface="Agency FB"/>
                <a:cs typeface="Agency FB"/>
              </a:rPr>
            </a:br>
            <a:r>
              <a:rPr lang="pt-BR" sz="2400" b="0" i="0" u="none" strike="noStrike" cap="none" spc="0">
                <a:solidFill>
                  <a:schemeClr val="bg1"/>
                </a:solidFill>
                <a:latin typeface="Agency FB"/>
                <a:ea typeface="Agency FB"/>
                <a:cs typeface="Agency FB"/>
              </a:rPr>
              <a:t>Bruno das Neves</a:t>
            </a:r>
            <a:endParaRPr sz="2400">
              <a:solidFill>
                <a:schemeClr val="bg1"/>
              </a:solidFill>
              <a:latin typeface="Agency FB"/>
              <a:cs typeface="Agency FB"/>
            </a:endParaRPr>
          </a:p>
          <a:p>
            <a:pPr>
              <a:defRPr/>
            </a:pPr>
            <a:endParaRPr sz="2200"/>
          </a:p>
        </p:txBody>
      </p:sp>
      <p:pic>
        <p:nvPicPr>
          <p:cNvPr id="22002590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762499" y="707571"/>
            <a:ext cx="6858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65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6665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2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" dur="500"/>
                                        <p:tgtEl>
                                          <p:spTgt spid="22002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8926373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260678" y="1898865"/>
            <a:ext cx="4061408" cy="3060267"/>
          </a:xfrm>
          <a:prstGeom prst="rect">
            <a:avLst/>
          </a:prstGeom>
        </p:spPr>
      </p:pic>
      <p:sp>
        <p:nvSpPr>
          <p:cNvPr id="601629711" name=""/>
          <p:cNvSpPr txBox="1"/>
          <p:nvPr/>
        </p:nvSpPr>
        <p:spPr bwMode="auto">
          <a:xfrm flipH="0" flipV="0">
            <a:off x="1831230" y="1837633"/>
            <a:ext cx="459381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u="sng">
                <a:solidFill>
                  <a:schemeClr val="bg1"/>
                </a:solidFill>
                <a:latin typeface="Agency FB"/>
                <a:ea typeface="Agency FB"/>
                <a:cs typeface="Agency FB"/>
              </a:rPr>
              <a:t>O PROBLEMA DO TRANSPORTE</a:t>
            </a:r>
            <a:endParaRPr sz="2800">
              <a:latin typeface="Agency FB"/>
              <a:cs typeface="Agency FB"/>
            </a:endParaRPr>
          </a:p>
        </p:txBody>
      </p:sp>
      <p:sp>
        <p:nvSpPr>
          <p:cNvPr id="766850126" name=""/>
          <p:cNvSpPr txBox="1"/>
          <p:nvPr/>
        </p:nvSpPr>
        <p:spPr bwMode="auto">
          <a:xfrm flipH="0" flipV="0">
            <a:off x="1885658" y="2586026"/>
            <a:ext cx="3850346" cy="24692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>
                <a:solidFill>
                  <a:schemeClr val="bg1"/>
                </a:solidFill>
                <a:latin typeface="Agency FB"/>
                <a:ea typeface="Agency FB"/>
                <a:cs typeface="Agency FB"/>
              </a:rPr>
              <a:t>ESTUDOS APONTAM QUE NO BRASIL, CERCA DE 50% DA POPULAÇÃO UTILIZA O TRANSPORTE PUBLICO NO DIA-A-DIA, SEJA PARA IR AO TRABALHO OU </a:t>
            </a:r>
            <a:r>
              <a:rPr sz="2600">
                <a:solidFill>
                  <a:schemeClr val="bg1"/>
                </a:solidFill>
                <a:latin typeface="Agency FB"/>
                <a:ea typeface="Agency FB"/>
                <a:cs typeface="Agency FB"/>
              </a:rPr>
              <a:t>PARA ATIVIDADES COTIDIANAS</a:t>
            </a:r>
            <a:endParaRPr sz="2400">
              <a:solidFill>
                <a:schemeClr val="bg1"/>
              </a:solidFill>
              <a:latin typeface="Candara"/>
              <a:cs typeface="Candar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6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016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85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76685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26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" dur="500"/>
                                        <p:tgtEl>
                                          <p:spTgt spid="68926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9166374" name=""/>
          <p:cNvSpPr txBox="1"/>
          <p:nvPr/>
        </p:nvSpPr>
        <p:spPr bwMode="auto">
          <a:xfrm flipH="0" flipV="0">
            <a:off x="1831230" y="2680606"/>
            <a:ext cx="4498923" cy="1920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 b="1" i="0" u="none">
                <a:solidFill>
                  <a:schemeClr val="accent1">
                    <a:lumMod val="75000"/>
                  </a:schemeClr>
                </a:solidFill>
                <a:latin typeface="Agency FB"/>
                <a:ea typeface="Agency FB"/>
                <a:cs typeface="Agency FB"/>
              </a:rPr>
              <a:t>“Já acordo cedo pensando nestas situações, pois não gosto de chegar atrasado”</a:t>
            </a:r>
            <a:r>
              <a:rPr sz="2400" b="1" i="0" u="none">
                <a:solidFill>
                  <a:schemeClr val="bg1"/>
                </a:solidFill>
                <a:latin typeface="Agency FB"/>
                <a:ea typeface="Agency FB"/>
                <a:cs typeface="Agency FB"/>
              </a:rPr>
              <a:t>, diz precavido o porteiro, que leva entre uma hora e uma hora e meia até o local de trabalho.</a:t>
            </a:r>
            <a:endParaRPr sz="3600" b="1">
              <a:solidFill>
                <a:schemeClr val="bg1"/>
              </a:solidFill>
              <a:latin typeface="Agency FB"/>
              <a:cs typeface="Agency FB"/>
            </a:endParaRPr>
          </a:p>
        </p:txBody>
      </p:sp>
      <p:sp>
        <p:nvSpPr>
          <p:cNvPr id="2032369829" name=""/>
          <p:cNvSpPr txBox="1"/>
          <p:nvPr/>
        </p:nvSpPr>
        <p:spPr bwMode="auto">
          <a:xfrm flipH="0" flipV="0">
            <a:off x="2974343" y="2011680"/>
            <a:ext cx="6244391" cy="2834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539481722" name=""/>
          <p:cNvSpPr txBox="1"/>
          <p:nvPr/>
        </p:nvSpPr>
        <p:spPr bwMode="auto">
          <a:xfrm flipH="0" flipV="0">
            <a:off x="3504351" y="1554480"/>
            <a:ext cx="6914784" cy="3749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400" b="1">
                <a:solidFill>
                  <a:schemeClr val="bg1"/>
                </a:solidFill>
                <a:latin typeface="Agency FB"/>
                <a:ea typeface="Agency FB"/>
                <a:cs typeface="Agency FB"/>
              </a:rPr>
              <a:t>A superlotação é um dos principais problemas do transporte público no Brasil, sendo apontada por muitos como o maior problema. Outros problemas recorrentes são:</a:t>
            </a:r>
            <a:endParaRPr sz="2400" b="1">
              <a:solidFill>
                <a:schemeClr val="bg1"/>
              </a:solidFill>
              <a:latin typeface="Agency FB"/>
              <a:cs typeface="Agency FB"/>
            </a:endParaRPr>
          </a:p>
          <a:p>
            <a:pPr marL="349965" indent="-349965" algn="r">
              <a:buFont typeface="Arial"/>
              <a:buChar char="–"/>
              <a:defRPr/>
            </a:pPr>
            <a:r>
              <a:rPr sz="2400" b="1">
                <a:solidFill>
                  <a:schemeClr val="bg1"/>
                </a:solidFill>
                <a:latin typeface="Agency FB"/>
                <a:ea typeface="Agency FB"/>
                <a:cs typeface="Agency FB"/>
              </a:rPr>
              <a:t>Frota antiga</a:t>
            </a:r>
            <a:endParaRPr sz="2400" b="1">
              <a:solidFill>
                <a:schemeClr val="bg1"/>
              </a:solidFill>
              <a:latin typeface="Agency FB"/>
              <a:cs typeface="Agency FB"/>
            </a:endParaRPr>
          </a:p>
          <a:p>
            <a:pPr marL="349965" indent="-349965" algn="r">
              <a:buFont typeface="Arial"/>
              <a:buChar char="–"/>
              <a:defRPr/>
            </a:pPr>
            <a:r>
              <a:rPr sz="2400" b="1">
                <a:solidFill>
                  <a:schemeClr val="bg1"/>
                </a:solidFill>
                <a:latin typeface="Agency FB"/>
                <a:ea typeface="Agency FB"/>
                <a:cs typeface="Agency FB"/>
              </a:rPr>
              <a:t>Ônibus barulhentos</a:t>
            </a:r>
            <a:endParaRPr sz="2400" b="1">
              <a:solidFill>
                <a:schemeClr val="bg1"/>
              </a:solidFill>
              <a:latin typeface="Agency FB"/>
              <a:cs typeface="Agency FB"/>
            </a:endParaRPr>
          </a:p>
          <a:p>
            <a:pPr marL="349965" indent="-349965" algn="r">
              <a:buFont typeface="Arial"/>
              <a:buChar char="–"/>
              <a:defRPr/>
            </a:pPr>
            <a:r>
              <a:rPr sz="2400" b="1">
                <a:solidFill>
                  <a:schemeClr val="accent1"/>
                </a:solidFill>
                <a:latin typeface="Agency FB"/>
                <a:ea typeface="Agency FB"/>
                <a:cs typeface="Agency FB"/>
              </a:rPr>
              <a:t>Pontos de ônibus inadequados</a:t>
            </a:r>
            <a:endParaRPr sz="2400" b="1">
              <a:solidFill>
                <a:schemeClr val="bg1"/>
              </a:solidFill>
              <a:latin typeface="Agency FB"/>
              <a:cs typeface="Agency FB"/>
            </a:endParaRPr>
          </a:p>
          <a:p>
            <a:pPr marL="349965" indent="-349965" algn="r">
              <a:buFont typeface="Arial"/>
              <a:buChar char="–"/>
              <a:defRPr/>
            </a:pPr>
            <a:r>
              <a:rPr sz="2400" b="1">
                <a:solidFill>
                  <a:schemeClr val="bg1"/>
                </a:solidFill>
                <a:latin typeface="Agency FB"/>
                <a:ea typeface="Agency FB"/>
                <a:cs typeface="Agency FB"/>
              </a:rPr>
              <a:t>Passagem cara</a:t>
            </a:r>
            <a:endParaRPr sz="2400" b="1">
              <a:solidFill>
                <a:schemeClr val="bg1"/>
              </a:solidFill>
              <a:latin typeface="Agency FB"/>
              <a:cs typeface="Agency FB"/>
            </a:endParaRPr>
          </a:p>
          <a:p>
            <a:pPr marL="349965" indent="-349965" algn="r">
              <a:buFont typeface="Arial"/>
              <a:buChar char="–"/>
              <a:defRPr/>
            </a:pPr>
            <a:r>
              <a:rPr sz="2400" b="1">
                <a:solidFill>
                  <a:schemeClr val="accent1"/>
                </a:solidFill>
                <a:latin typeface="Agency FB"/>
                <a:ea typeface="Agency FB"/>
                <a:cs typeface="Agency FB"/>
              </a:rPr>
              <a:t>Atraso constante</a:t>
            </a:r>
            <a:endParaRPr sz="2400" b="1">
              <a:solidFill>
                <a:schemeClr val="bg1"/>
              </a:solidFill>
              <a:latin typeface="Agency FB"/>
              <a:cs typeface="Agency FB"/>
            </a:endParaRPr>
          </a:p>
          <a:p>
            <a:pPr marL="349965" indent="-349965" algn="r">
              <a:buFont typeface="Arial"/>
              <a:buChar char="–"/>
              <a:defRPr/>
            </a:pPr>
            <a:r>
              <a:rPr sz="2400" b="1">
                <a:solidFill>
                  <a:schemeClr val="bg1"/>
                </a:solidFill>
                <a:latin typeface="Agency FB"/>
                <a:ea typeface="Agency FB"/>
                <a:cs typeface="Agency FB"/>
              </a:rPr>
              <a:t>Veículos em condições ruins</a:t>
            </a:r>
            <a:endParaRPr sz="2400" b="1">
              <a:solidFill>
                <a:schemeClr val="bg1"/>
              </a:solidFill>
              <a:latin typeface="Agency FB"/>
              <a:cs typeface="Agency FB"/>
            </a:endParaRPr>
          </a:p>
          <a:p>
            <a:pPr marL="349965" indent="-349965" algn="r">
              <a:buFont typeface="Arial"/>
              <a:buChar char="–"/>
              <a:defRPr/>
            </a:pPr>
            <a:r>
              <a:rPr sz="2400" b="1">
                <a:solidFill>
                  <a:schemeClr val="accent1"/>
                </a:solidFill>
                <a:latin typeface="Agency FB"/>
                <a:ea typeface="Agency FB"/>
                <a:cs typeface="Agency FB"/>
              </a:rPr>
              <a:t>Grande tempo de espera</a:t>
            </a:r>
            <a:r>
              <a:rPr sz="2400" b="1">
                <a:solidFill>
                  <a:schemeClr val="bg1"/>
                </a:solidFill>
                <a:latin typeface="Agency FB"/>
                <a:ea typeface="Agency FB"/>
                <a:cs typeface="Agency FB"/>
              </a:rPr>
              <a:t> nos pontos de ônibus e metrô</a:t>
            </a:r>
            <a:endParaRPr sz="2400" b="1">
              <a:solidFill>
                <a:schemeClr val="bg1"/>
              </a:solidFill>
              <a:latin typeface="Agency FB"/>
              <a:cs typeface="Agency F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48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3948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16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" dur="500"/>
                                        <p:tgtEl>
                                          <p:spTgt spid="133916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7072047" name=""/>
          <p:cNvSpPr txBox="1"/>
          <p:nvPr/>
        </p:nvSpPr>
        <p:spPr bwMode="auto">
          <a:xfrm flipH="0" flipV="0">
            <a:off x="5260230" y="4031708"/>
            <a:ext cx="5028882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3600" b="0" i="0" u="none" strike="noStrike" cap="none" spc="0">
                <a:solidFill>
                  <a:schemeClr val="bg1"/>
                </a:solidFill>
                <a:latin typeface="Agency FB"/>
                <a:ea typeface="Agency FB"/>
                <a:cs typeface="Agency FB"/>
              </a:rPr>
              <a:t>"Uma das maiores desigualdades é a falta de informação"</a:t>
            </a:r>
            <a:endParaRPr sz="2800">
              <a:latin typeface="Agency FB"/>
              <a:cs typeface="Agency FB"/>
            </a:endParaRPr>
          </a:p>
        </p:txBody>
      </p:sp>
      <p:sp>
        <p:nvSpPr>
          <p:cNvPr id="1872079934" name=""/>
          <p:cNvSpPr txBox="1"/>
          <p:nvPr/>
        </p:nvSpPr>
        <p:spPr bwMode="auto">
          <a:xfrm flipH="0" flipV="0">
            <a:off x="3917856" y="2530928"/>
            <a:ext cx="4209089" cy="11890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rgbClr val="0070C0"/>
                </a:solidFill>
                <a:latin typeface="Agency FB"/>
                <a:ea typeface="Agency FB"/>
                <a:cs typeface="Agency FB"/>
              </a:rPr>
              <a:t>INFORMAÇÃO</a:t>
            </a:r>
            <a:endParaRPr sz="7200">
              <a:solidFill>
                <a:schemeClr val="bg1"/>
              </a:solidFill>
              <a:latin typeface="Agency FB"/>
              <a:cs typeface="Agency FB"/>
            </a:endParaRPr>
          </a:p>
        </p:txBody>
      </p:sp>
      <p:sp>
        <p:nvSpPr>
          <p:cNvPr id="247650473" name=""/>
          <p:cNvSpPr txBox="1"/>
          <p:nvPr/>
        </p:nvSpPr>
        <p:spPr bwMode="auto">
          <a:xfrm flipH="0" flipV="0">
            <a:off x="1988035" y="1510392"/>
            <a:ext cx="2968156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2400" b="0" i="0" u="none" strike="noStrike" cap="none" spc="0">
                <a:solidFill>
                  <a:schemeClr val="bg1"/>
                </a:solidFill>
                <a:latin typeface="Agency FB"/>
                <a:ea typeface="Agency FB"/>
                <a:cs typeface="Agency FB"/>
              </a:rPr>
              <a:t>“Nada custa mais caro que a ausência de informação.”</a:t>
            </a:r>
            <a:endParaRPr sz="2400">
              <a:solidFill>
                <a:schemeClr val="bg1"/>
              </a:solidFill>
              <a:latin typeface="Agency FB"/>
              <a:cs typeface="Agency FB"/>
            </a:endParaRPr>
          </a:p>
        </p:txBody>
      </p:sp>
      <p:sp>
        <p:nvSpPr>
          <p:cNvPr id="1597532925" name=""/>
          <p:cNvSpPr txBox="1"/>
          <p:nvPr/>
        </p:nvSpPr>
        <p:spPr bwMode="auto">
          <a:xfrm flipH="0" flipV="0">
            <a:off x="6453726" y="1775644"/>
            <a:ext cx="3903421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400">
                <a:solidFill>
                  <a:schemeClr val="bg1"/>
                </a:solidFill>
                <a:latin typeface="Agency FB"/>
                <a:ea typeface="Agency FB"/>
                <a:cs typeface="Agency FB"/>
              </a:rPr>
              <a:t>“Viver efetivamente significa ter a informação adequada.”</a:t>
            </a:r>
            <a:endParaRPr sz="2400">
              <a:solidFill>
                <a:schemeClr val="bg1"/>
              </a:solidFill>
              <a:latin typeface="Agency FB"/>
              <a:cs typeface="Agency FB"/>
            </a:endParaRPr>
          </a:p>
        </p:txBody>
      </p:sp>
      <p:sp>
        <p:nvSpPr>
          <p:cNvPr id="1683010764" name=""/>
          <p:cNvSpPr txBox="1"/>
          <p:nvPr/>
        </p:nvSpPr>
        <p:spPr bwMode="auto">
          <a:xfrm flipH="0" flipV="0">
            <a:off x="1733612" y="3626031"/>
            <a:ext cx="3153463" cy="10976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200">
                <a:solidFill>
                  <a:schemeClr val="bg1"/>
                </a:solidFill>
                <a:latin typeface="Agency FB"/>
                <a:ea typeface="Agency FB"/>
                <a:cs typeface="Agency FB"/>
              </a:rPr>
              <a:t>⁠A Informação Gera a Ação e a Desinformação Gera a Conformação</a:t>
            </a:r>
            <a:endParaRPr sz="2200">
              <a:solidFill>
                <a:schemeClr val="bg1"/>
              </a:solidFill>
              <a:latin typeface="Agency FB"/>
              <a:cs typeface="Agency F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07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0707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5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765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59753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01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8301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200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07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" dur="500"/>
                                        <p:tgtEl>
                                          <p:spTgt spid="187207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7842720" name=""/>
          <p:cNvSpPr txBox="1"/>
          <p:nvPr/>
        </p:nvSpPr>
        <p:spPr bwMode="auto">
          <a:xfrm flipH="0" flipV="0">
            <a:off x="2010351" y="1736815"/>
            <a:ext cx="2824763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u="sng">
                <a:solidFill>
                  <a:schemeClr val="bg1"/>
                </a:solidFill>
                <a:latin typeface="Agency FB"/>
                <a:ea typeface="Agency FB"/>
                <a:cs typeface="Agency FB"/>
              </a:rPr>
              <a:t>NOSSA PROPOSTA:</a:t>
            </a:r>
            <a:endParaRPr sz="3600" u="sng">
              <a:solidFill>
                <a:schemeClr val="bg1"/>
              </a:solidFill>
              <a:latin typeface="Agency FB"/>
              <a:cs typeface="Agency FB"/>
            </a:endParaRPr>
          </a:p>
        </p:txBody>
      </p:sp>
      <p:pic>
        <p:nvPicPr>
          <p:cNvPr id="170644718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835113" y="2452031"/>
            <a:ext cx="5552377" cy="2807421"/>
          </a:xfrm>
          <a:prstGeom prst="rect">
            <a:avLst/>
          </a:prstGeom>
        </p:spPr>
      </p:pic>
      <p:sp>
        <p:nvSpPr>
          <p:cNvPr id="421720519" name=""/>
          <p:cNvSpPr txBox="1"/>
          <p:nvPr/>
        </p:nvSpPr>
        <p:spPr bwMode="auto">
          <a:xfrm flipH="0" flipV="0">
            <a:off x="2080426" y="2452031"/>
            <a:ext cx="2595520" cy="2012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1"/>
                </a:solidFill>
                <a:latin typeface="Agency FB"/>
                <a:ea typeface="Agency FB"/>
                <a:cs typeface="Agency FB"/>
              </a:rPr>
              <a:t>Nosso objetivo principal é </a:t>
            </a:r>
            <a:r>
              <a:rPr>
                <a:solidFill>
                  <a:schemeClr val="bg1"/>
                </a:solidFill>
                <a:latin typeface="Agency FB"/>
                <a:cs typeface="Agency FB"/>
              </a:rPr>
              <a:t>informatizar o sistema de transporte publico com o intuito de facilitar o dia-a-dia dos cidadãos, sejam eles de quaisquer idade e futuramente de qualquer cidade</a:t>
            </a:r>
            <a:endParaRPr>
              <a:solidFill>
                <a:schemeClr val="bg1"/>
              </a:solidFill>
              <a:latin typeface="Agency FB"/>
              <a:cs typeface="Agency F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262165" name=""/>
          <p:cNvSpPr txBox="1"/>
          <p:nvPr/>
        </p:nvSpPr>
        <p:spPr bwMode="auto">
          <a:xfrm flipH="0" flipV="0">
            <a:off x="2010350" y="1736814"/>
            <a:ext cx="2824762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u="sng">
                <a:solidFill>
                  <a:schemeClr val="bg1"/>
                </a:solidFill>
                <a:latin typeface="Agency FB"/>
                <a:ea typeface="Agency FB"/>
                <a:cs typeface="Agency FB"/>
              </a:rPr>
              <a:t>NOSSA PROPOSTA:</a:t>
            </a:r>
            <a:endParaRPr sz="3600" u="sng">
              <a:solidFill>
                <a:schemeClr val="bg1"/>
              </a:solidFill>
              <a:latin typeface="Agency FB"/>
              <a:cs typeface="Agency FB"/>
            </a:endParaRPr>
          </a:p>
        </p:txBody>
      </p:sp>
      <p:sp>
        <p:nvSpPr>
          <p:cNvPr id="694832300" name=""/>
          <p:cNvSpPr txBox="1"/>
          <p:nvPr/>
        </p:nvSpPr>
        <p:spPr bwMode="auto">
          <a:xfrm flipH="0" flipV="0">
            <a:off x="2080426" y="2452031"/>
            <a:ext cx="2595520" cy="2012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1"/>
                </a:solidFill>
                <a:latin typeface="Agency FB"/>
                <a:ea typeface="Agency FB"/>
                <a:cs typeface="Agency FB"/>
              </a:rPr>
              <a:t>Nosso objetivo principal é </a:t>
            </a:r>
            <a:r>
              <a:rPr>
                <a:solidFill>
                  <a:schemeClr val="bg1"/>
                </a:solidFill>
                <a:latin typeface="Agency FB"/>
                <a:cs typeface="Agency FB"/>
              </a:rPr>
              <a:t>informatizar o sistema de transporte publico com o intuito de facilitar o dia-a-dia dos cidadãos, sejam eles de quaisquer idade e futuramente de qualquer cidade</a:t>
            </a:r>
            <a:endParaRPr>
              <a:solidFill>
                <a:schemeClr val="bg1"/>
              </a:solidFill>
              <a:latin typeface="Agency FB"/>
              <a:cs typeface="Agency FB"/>
            </a:endParaRPr>
          </a:p>
        </p:txBody>
      </p:sp>
      <p:pic>
        <p:nvPicPr>
          <p:cNvPr id="28446019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655859" y="2452031"/>
            <a:ext cx="5739476" cy="28912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8781600" name=""/>
          <p:cNvSpPr txBox="1"/>
          <p:nvPr/>
        </p:nvSpPr>
        <p:spPr bwMode="auto">
          <a:xfrm flipH="0" flipV="0">
            <a:off x="2010350" y="1736814"/>
            <a:ext cx="2546374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u="sng">
                <a:solidFill>
                  <a:schemeClr val="bg1"/>
                </a:solidFill>
                <a:latin typeface="Agency FB"/>
                <a:ea typeface="Agency FB"/>
                <a:cs typeface="Agency FB"/>
              </a:rPr>
              <a:t>ACESSIBILIDADE:</a:t>
            </a:r>
            <a:endParaRPr sz="3600" u="sng">
              <a:solidFill>
                <a:schemeClr val="bg1"/>
              </a:solidFill>
              <a:latin typeface="Agency FB"/>
              <a:cs typeface="Agency FB"/>
            </a:endParaRPr>
          </a:p>
        </p:txBody>
      </p:sp>
      <p:sp>
        <p:nvSpPr>
          <p:cNvPr id="1823908022" name=""/>
          <p:cNvSpPr txBox="1"/>
          <p:nvPr/>
        </p:nvSpPr>
        <p:spPr bwMode="auto">
          <a:xfrm flipH="0" flipV="0">
            <a:off x="2080426" y="2452031"/>
            <a:ext cx="4125067" cy="2438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>
                <a:solidFill>
                  <a:schemeClr val="bg1"/>
                </a:solidFill>
                <a:latin typeface="Agency FB"/>
                <a:ea typeface="Agency FB"/>
                <a:cs typeface="Agency FB"/>
              </a:rPr>
              <a:t>Nós da Linha Certa, nos preocupamos com a acessibilidade, por isso trabalhamos para que nossa plataforma funcione tão bem em Desktops quanto em aparelhos moveis</a:t>
            </a:r>
            <a:r>
              <a:rPr sz="2200">
                <a:solidFill>
                  <a:schemeClr val="bg1"/>
                </a:solidFill>
                <a:latin typeface="Agency FB"/>
                <a:cs typeface="Agency FB"/>
              </a:rPr>
              <a:t>, utilizamos uma interface limpa e clara, com ferramentas para atender usuários com dificuldades visuai</a:t>
            </a:r>
            <a:r>
              <a:rPr>
                <a:solidFill>
                  <a:schemeClr val="bg1"/>
                </a:solidFill>
                <a:latin typeface="Agency FB"/>
                <a:cs typeface="Agency FB"/>
              </a:rPr>
              <a:t>s</a:t>
            </a:r>
            <a:endParaRPr>
              <a:solidFill>
                <a:schemeClr val="bg1"/>
              </a:solidFill>
              <a:latin typeface="Agency FB"/>
              <a:cs typeface="Agency FB"/>
            </a:endParaRPr>
          </a:p>
        </p:txBody>
      </p:sp>
      <p:pic>
        <p:nvPicPr>
          <p:cNvPr id="22606864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645005" y="1533292"/>
            <a:ext cx="2218043" cy="37986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5486133" name=""/>
          <p:cNvSpPr txBox="1"/>
          <p:nvPr/>
        </p:nvSpPr>
        <p:spPr bwMode="auto">
          <a:xfrm flipH="0" flipV="0">
            <a:off x="2010349" y="1736813"/>
            <a:ext cx="2546373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u="sng">
                <a:solidFill>
                  <a:schemeClr val="bg1"/>
                </a:solidFill>
                <a:latin typeface="Agency FB"/>
                <a:ea typeface="Agency FB"/>
                <a:cs typeface="Agency FB"/>
              </a:rPr>
              <a:t>ACESSIBILIDADE:</a:t>
            </a:r>
            <a:endParaRPr sz="3600" u="sng">
              <a:solidFill>
                <a:schemeClr val="bg1"/>
              </a:solidFill>
              <a:latin typeface="Agency FB"/>
              <a:cs typeface="Agency FB"/>
            </a:endParaRPr>
          </a:p>
        </p:txBody>
      </p:sp>
      <p:sp>
        <p:nvSpPr>
          <p:cNvPr id="2058212159" name=""/>
          <p:cNvSpPr txBox="1"/>
          <p:nvPr/>
        </p:nvSpPr>
        <p:spPr bwMode="auto">
          <a:xfrm flipH="0" flipV="0">
            <a:off x="2080425" y="2452030"/>
            <a:ext cx="4242066" cy="1768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>
                <a:solidFill>
                  <a:schemeClr val="bg1"/>
                </a:solidFill>
                <a:latin typeface="Agency FB"/>
                <a:ea typeface="Agency FB"/>
                <a:cs typeface="Agency FB"/>
              </a:rPr>
              <a:t>De modo geral o site contem elementos grandes para facilitar a visualização dos itens principais, dessa forma, em aparelhos moveis, as informações são mais resumidas, se fazendo necessário rolar a tela</a:t>
            </a:r>
            <a:endParaRPr>
              <a:solidFill>
                <a:schemeClr val="bg1"/>
              </a:solidFill>
              <a:latin typeface="Agency FB"/>
              <a:cs typeface="Agency FB"/>
            </a:endParaRPr>
          </a:p>
        </p:txBody>
      </p:sp>
      <p:pic>
        <p:nvPicPr>
          <p:cNvPr id="34720115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280665" y="1556343"/>
            <a:ext cx="2905573" cy="37453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2420684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768927" y="1428747"/>
            <a:ext cx="6682498" cy="1115784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pt-BR" sz="8000">
                <a:solidFill>
                  <a:schemeClr val="bg1"/>
                </a:solidFill>
                <a:latin typeface="Agency FB"/>
                <a:ea typeface="Agency FB"/>
                <a:cs typeface="Agency FB"/>
              </a:rPr>
              <a:t>PROJETO LINHA CERTA</a:t>
            </a:r>
            <a:endParaRPr sz="8000">
              <a:solidFill>
                <a:schemeClr val="bg1"/>
              </a:solidFill>
              <a:latin typeface="Agency FB"/>
              <a:cs typeface="Agency FB"/>
            </a:endParaRPr>
          </a:p>
        </p:txBody>
      </p:sp>
      <p:sp>
        <p:nvSpPr>
          <p:cNvPr id="464292538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646462" y="3629251"/>
            <a:ext cx="2422071" cy="50731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pt-BR" sz="2600">
                <a:solidFill>
                  <a:schemeClr val="bg1"/>
                </a:solidFill>
                <a:latin typeface="Agency FB"/>
                <a:ea typeface="Agency FB"/>
                <a:cs typeface="Agency FB"/>
              </a:rPr>
              <a:t>UM TRABALHO DE:</a:t>
            </a:r>
            <a:endParaRPr sz="2600">
              <a:solidFill>
                <a:schemeClr val="bg1"/>
              </a:solidFill>
              <a:latin typeface="Agency FB"/>
              <a:cs typeface="Agency FB"/>
            </a:endParaRPr>
          </a:p>
        </p:txBody>
      </p:sp>
      <p:sp>
        <p:nvSpPr>
          <p:cNvPr id="136315813" name=""/>
          <p:cNvSpPr txBox="1"/>
          <p:nvPr/>
        </p:nvSpPr>
        <p:spPr bwMode="auto">
          <a:xfrm flipH="0" flipV="0">
            <a:off x="1851963" y="4136571"/>
            <a:ext cx="7448505" cy="152435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pt-BR" sz="2400" b="0" i="0" u="none" strike="noStrike" cap="none" spc="0">
                <a:solidFill>
                  <a:schemeClr val="bg1"/>
                </a:solidFill>
                <a:latin typeface="Agency FB"/>
                <a:ea typeface="Agency FB"/>
                <a:cs typeface="Agency FB"/>
              </a:rPr>
              <a:t>Cláudio Rafael</a:t>
            </a:r>
            <a:r>
              <a:rPr lang="pt-BR" sz="2400" b="0" i="0" u="none" strike="noStrike" cap="none" spc="0">
                <a:solidFill>
                  <a:schemeClr val="bg1"/>
                </a:solidFill>
                <a:latin typeface="Agency FB"/>
                <a:ea typeface="Agency FB"/>
                <a:cs typeface="Agency FB"/>
              </a:rPr>
              <a:t>	Igor Gonçalo</a:t>
            </a:r>
            <a:endParaRPr sz="2400">
              <a:solidFill>
                <a:schemeClr val="bg1"/>
              </a:solidFill>
              <a:latin typeface="Agency FB"/>
              <a:cs typeface="Agency FB"/>
            </a:endParaRPr>
          </a:p>
          <a:p>
            <a:pPr algn="l">
              <a:defRPr/>
            </a:pPr>
            <a:r>
              <a:rPr lang="pt-BR" sz="2400" b="0" i="0" u="none" strike="noStrike" cap="none" spc="0">
                <a:solidFill>
                  <a:schemeClr val="bg1"/>
                </a:solidFill>
                <a:latin typeface="Agency FB"/>
                <a:ea typeface="Agency FB"/>
                <a:cs typeface="Agency FB"/>
              </a:rPr>
              <a:t>Paulo César</a:t>
            </a:r>
            <a:r>
              <a:rPr lang="pt-BR" sz="2400" b="0" i="0" u="none" strike="noStrike" cap="none" spc="0">
                <a:solidFill>
                  <a:schemeClr val="bg1"/>
                </a:solidFill>
                <a:latin typeface="Agency FB"/>
                <a:ea typeface="Agency FB"/>
                <a:cs typeface="Agency FB"/>
              </a:rPr>
              <a:t>	Maria Eduarda</a:t>
            </a:r>
            <a:br>
              <a:rPr lang="pt-BR" sz="2400" b="0" i="0" u="none" strike="noStrike" cap="none" spc="0">
                <a:solidFill>
                  <a:schemeClr val="bg1"/>
                </a:solidFill>
                <a:latin typeface="Agency FB"/>
                <a:ea typeface="Agency FB"/>
                <a:cs typeface="Agency FB"/>
              </a:rPr>
            </a:br>
            <a:r>
              <a:rPr lang="pt-BR" sz="2400" b="0" i="0" u="none" strike="noStrike" cap="none" spc="0">
                <a:solidFill>
                  <a:schemeClr val="bg1"/>
                </a:solidFill>
                <a:latin typeface="Agency FB"/>
                <a:ea typeface="Agency FB"/>
                <a:cs typeface="Agency FB"/>
              </a:rPr>
              <a:t>Bruno das Neves</a:t>
            </a:r>
            <a:endParaRPr sz="2400">
              <a:solidFill>
                <a:schemeClr val="bg1"/>
              </a:solidFill>
              <a:latin typeface="Agency FB"/>
              <a:cs typeface="Agency FB"/>
            </a:endParaRPr>
          </a:p>
          <a:p>
            <a:pPr>
              <a:defRPr/>
            </a:pPr>
            <a:endParaRPr sz="2200"/>
          </a:p>
        </p:txBody>
      </p:sp>
      <p:pic>
        <p:nvPicPr>
          <p:cNvPr id="183988994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762498" y="707571"/>
            <a:ext cx="6858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42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72242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29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6429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631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88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" dur="500"/>
                                        <p:tgtEl>
                                          <p:spTgt spid="183988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ONLYOFFICE/8.2.1.38</Application>
  <PresentationFormat>On-screen Show (4:3)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</cp:revision>
  <dcterms:created xsi:type="dcterms:W3CDTF">2012-12-03T06:56:55Z</dcterms:created>
  <dcterms:modified xsi:type="dcterms:W3CDTF">2024-11-21T21:15:51Z</dcterms:modified>
</cp:coreProperties>
</file>