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2"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5819833267707171"/>
          <c:y val="0"/>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fr-FR"/>
        </a:p>
      </c:txPr>
    </c:title>
    <c:autoTitleDeleted val="0"/>
    <c:plotArea>
      <c:layout/>
      <c:radarChart>
        <c:radarStyle val="filled"/>
        <c:varyColors val="0"/>
        <c:ser>
          <c:idx val="0"/>
          <c:order val="0"/>
          <c:tx>
            <c:strRef>
              <c:f>Feuil1!$B$1</c:f>
              <c:strCache>
                <c:ptCount val="1"/>
                <c:pt idx="0">
                  <c:v>expérience de jeu</c:v>
                </c:pt>
              </c:strCache>
            </c:strRef>
          </c:tx>
          <c:spPr>
            <a:solidFill>
              <a:schemeClr val="accent1">
                <a:alpha val="50196"/>
              </a:schemeClr>
            </a:solidFill>
            <a:ln w="25400">
              <a:solidFill>
                <a:schemeClr val="accent1"/>
              </a:solidFill>
              <a:prstDash val="sysDot"/>
            </a:ln>
            <a:effectLst/>
          </c:spPr>
          <c:cat>
            <c:strRef>
              <c:f>Feuil1!$A$2:$A$4</c:f>
              <c:strCache>
                <c:ptCount val="3"/>
                <c:pt idx="0">
                  <c:v>Exploration</c:v>
                </c:pt>
                <c:pt idx="1">
                  <c:v>Combat</c:v>
                </c:pt>
                <c:pt idx="2">
                  <c:v>Enigme</c:v>
                </c:pt>
              </c:strCache>
            </c:strRef>
          </c:cat>
          <c:val>
            <c:numRef>
              <c:f>Feuil1!$B$2:$B$4</c:f>
              <c:numCache>
                <c:formatCode>General</c:formatCode>
                <c:ptCount val="3"/>
                <c:pt idx="0">
                  <c:v>5</c:v>
                </c:pt>
                <c:pt idx="1">
                  <c:v>4</c:v>
                </c:pt>
                <c:pt idx="2">
                  <c:v>1</c:v>
                </c:pt>
              </c:numCache>
            </c:numRef>
          </c:val>
          <c:extLst>
            <c:ext xmlns:c16="http://schemas.microsoft.com/office/drawing/2014/chart" uri="{C3380CC4-5D6E-409C-BE32-E72D297353CC}">
              <c16:uniqueId val="{00000000-0A3F-4A23-83C1-735C814491D9}"/>
            </c:ext>
          </c:extLst>
        </c:ser>
        <c:dLbls>
          <c:showLegendKey val="0"/>
          <c:showVal val="0"/>
          <c:showCatName val="0"/>
          <c:showSerName val="0"/>
          <c:showPercent val="0"/>
          <c:showBubbleSize val="0"/>
        </c:dLbls>
        <c:axId val="509439824"/>
        <c:axId val="509436304"/>
      </c:radarChart>
      <c:catAx>
        <c:axId val="50943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509436304"/>
        <c:crosses val="autoZero"/>
        <c:auto val="1"/>
        <c:lblAlgn val="ctr"/>
        <c:lblOffset val="100"/>
        <c:noMultiLvlLbl val="0"/>
      </c:catAx>
      <c:valAx>
        <c:axId val="509436304"/>
        <c:scaling>
          <c:orientation val="minMax"/>
          <c:max val="6"/>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09439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50196"/>
        </a:schemeClr>
      </a:solidFill>
      <a:ln w="25400">
        <a:solidFill>
          <a:schemeClr val="phClr"/>
        </a:solidFill>
        <a:prstDash val="sysDot"/>
      </a:ln>
    </cs:spPr>
  </cs:dataPoint>
  <cs:dataPoint3D>
    <cs:lnRef idx="0">
      <cs:styleClr val="auto"/>
    </cs:lnRef>
    <cs:fillRef idx="0">
      <cs:styleClr val="auto"/>
    </cs:fillRef>
    <cs:effectRef idx="0"/>
    <cs:fontRef idx="minor">
      <a:schemeClr val="tx1"/>
    </cs:fontRef>
    <cs:spPr>
      <a:solidFill>
        <a:schemeClr val="phClr">
          <a:alpha val="50196"/>
        </a:schemeClr>
      </a:solidFill>
      <a:ln w="25400">
        <a:solidFill>
          <a:schemeClr val="phClr"/>
        </a:solidFill>
        <a:prstDash val="sysDot"/>
      </a:ln>
    </cs:spPr>
  </cs:dataPoint3D>
  <cs:dataPointLine>
    <cs:lnRef idx="0">
      <cs:styleClr val="auto"/>
    </cs:lnRef>
    <cs:fillRef idx="0"/>
    <cs:effectRef idx="0"/>
    <cs:fontRef idx="minor">
      <a:schemeClr val="tx1"/>
    </cs:fontRef>
    <cs:spPr>
      <a:ln w="25400" cap="rnd" cmpd="sng" algn="ctr">
        <a:solidFill>
          <a:schemeClr val="phClr"/>
        </a:solidFill>
        <a:prstDash val="sysDot"/>
        <a:round/>
      </a:ln>
    </cs:spPr>
  </cs:dataPointLine>
  <cs:dataPointMarker>
    <cs:lnRef idx="0">
      <cs:styleClr val="auto"/>
    </cs:lnRef>
    <cs:fillRef idx="0">
      <cs:styleClr val="auto"/>
    </cs:fillRef>
    <cs:effectRef idx="0"/>
    <cs:fontRef idx="minor">
      <a:schemeClr val="tx1"/>
    </cs:fontRef>
    <cs:spPr>
      <a:solidFill>
        <a:schemeClr val="phClr"/>
      </a:solidFill>
    </cs:spPr>
  </cs:dataPointMarker>
  <cs:dataPointMarkerLayout symbol="circle" size="6"/>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fr-FR"/>
              <a:t>Modifiez le style du titre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7E0CF14-8344-4F9E-AE10-25A9906823AE}" type="datetimeFigureOut">
              <a:rPr lang="fr-FR" smtClean="0"/>
              <a:t>19/03/2023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rIns="45720"/>
          <a:lstStyle/>
          <a:p>
            <a:fld id="{E7EED3BC-3EC5-4683-AFA9-0DA9A60C7526}" type="slidenum">
              <a:rPr lang="fr-FR" smtClean="0"/>
              <a:t>‹N°›</a:t>
            </a:fld>
            <a:endParaRPr lang="fr-F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50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E0CF14-8344-4F9E-AE10-25A9906823AE}" type="datetimeFigureOut">
              <a:rPr lang="fr-FR" smtClean="0"/>
              <a:t>19/03/2023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EED3BC-3EC5-4683-AFA9-0DA9A60C7526}" type="slidenum">
              <a:rPr lang="fr-FR" smtClean="0"/>
              <a:t>‹N°›</a:t>
            </a:fld>
            <a:endParaRPr lang="fr-FR"/>
          </a:p>
        </p:txBody>
      </p:sp>
    </p:spTree>
    <p:extLst>
      <p:ext uri="{BB962C8B-B14F-4D97-AF65-F5344CB8AC3E}">
        <p14:creationId xmlns:p14="http://schemas.microsoft.com/office/powerpoint/2010/main" val="409733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E0CF14-8344-4F9E-AE10-25A9906823AE}" type="datetimeFigureOut">
              <a:rPr lang="fr-FR" smtClean="0"/>
              <a:t>19/03/2023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EED3BC-3EC5-4683-AFA9-0DA9A60C7526}" type="slidenum">
              <a:rPr lang="fr-FR" smtClean="0"/>
              <a:t>‹N°›</a:t>
            </a:fld>
            <a:endParaRPr lang="fr-FR"/>
          </a:p>
        </p:txBody>
      </p:sp>
    </p:spTree>
    <p:extLst>
      <p:ext uri="{BB962C8B-B14F-4D97-AF65-F5344CB8AC3E}">
        <p14:creationId xmlns:p14="http://schemas.microsoft.com/office/powerpoint/2010/main" val="50016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E0CF14-8344-4F9E-AE10-25A9906823AE}" type="datetimeFigureOut">
              <a:rPr lang="fr-FR" smtClean="0"/>
              <a:t>19/03/2023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EED3BC-3EC5-4683-AFA9-0DA9A60C7526}" type="slidenum">
              <a:rPr lang="fr-FR" smtClean="0"/>
              <a:t>‹N°›</a:t>
            </a:fld>
            <a:endParaRPr lang="fr-F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199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fr-FR"/>
              <a:t>Modifiez le style du titre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7E0CF14-8344-4F9E-AE10-25A9906823AE}" type="datetimeFigureOut">
              <a:rPr lang="fr-FR" smtClean="0"/>
              <a:t>19/03/2023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EED3BC-3EC5-4683-AFA9-0DA9A60C7526}" type="slidenum">
              <a:rPr lang="fr-FR" smtClean="0"/>
              <a:t>‹N°›</a:t>
            </a:fld>
            <a:endParaRPr lang="fr-FR"/>
          </a:p>
        </p:txBody>
      </p:sp>
    </p:spTree>
    <p:extLst>
      <p:ext uri="{BB962C8B-B14F-4D97-AF65-F5344CB8AC3E}">
        <p14:creationId xmlns:p14="http://schemas.microsoft.com/office/powerpoint/2010/main" val="115482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fr-FR"/>
              <a:t>Modifiez le style du titre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7E0CF14-8344-4F9E-AE10-25A9906823AE}" type="datetimeFigureOut">
              <a:rPr lang="fr-FR" smtClean="0"/>
              <a:t>19/03/2023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EED3BC-3EC5-4683-AFA9-0DA9A60C7526}" type="slidenum">
              <a:rPr lang="fr-FR" smtClean="0"/>
              <a:t>‹N°›</a:t>
            </a:fld>
            <a:endParaRPr lang="fr-F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1060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fr-FR"/>
              <a:t>Modifiez le style du titre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609285" y="2851331"/>
            <a:ext cx="3893623"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66635" y="2851331"/>
            <a:ext cx="3899798"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7E0CF14-8344-4F9E-AE10-25A9906823AE}" type="datetimeFigureOut">
              <a:rPr lang="fr-FR" smtClean="0"/>
              <a:t>19/03/2023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7EED3BC-3EC5-4683-AFA9-0DA9A60C7526}" type="slidenum">
              <a:rPr lang="fr-FR" smtClean="0"/>
              <a:t>‹N°›</a:t>
            </a:fld>
            <a:endParaRPr lang="fr-FR"/>
          </a:p>
        </p:txBody>
      </p:sp>
    </p:spTree>
    <p:extLst>
      <p:ext uri="{BB962C8B-B14F-4D97-AF65-F5344CB8AC3E}">
        <p14:creationId xmlns:p14="http://schemas.microsoft.com/office/powerpoint/2010/main" val="262563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7E0CF14-8344-4F9E-AE10-25A9906823AE}" type="datetimeFigureOut">
              <a:rPr lang="fr-FR" smtClean="0"/>
              <a:t>19/03/2023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EED3BC-3EC5-4683-AFA9-0DA9A60C7526}" type="slidenum">
              <a:rPr lang="fr-FR" smtClean="0"/>
              <a:t>‹N°›</a:t>
            </a:fld>
            <a:endParaRPr lang="fr-F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79290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7E0CF14-8344-4F9E-AE10-25A9906823AE}" type="datetimeFigureOut">
              <a:rPr lang="fr-FR" smtClean="0"/>
              <a:t>19/03/2023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7EED3BC-3EC5-4683-AFA9-0DA9A60C7526}" type="slidenum">
              <a:rPr lang="fr-FR" smtClean="0"/>
              <a:t>‹N°›</a:t>
            </a:fld>
            <a:endParaRPr lang="fr-FR"/>
          </a:p>
        </p:txBody>
      </p:sp>
    </p:spTree>
    <p:extLst>
      <p:ext uri="{BB962C8B-B14F-4D97-AF65-F5344CB8AC3E}">
        <p14:creationId xmlns:p14="http://schemas.microsoft.com/office/powerpoint/2010/main" val="200246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7E0CF14-8344-4F9E-AE10-25A9906823AE}" type="datetimeFigureOut">
              <a:rPr lang="fr-FR" smtClean="0"/>
              <a:t>19/03/2023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EED3BC-3EC5-4683-AFA9-0DA9A60C7526}" type="slidenum">
              <a:rPr lang="fr-FR" smtClean="0"/>
              <a:t>‹N°›</a:t>
            </a:fld>
            <a:endParaRPr lang="fr-FR"/>
          </a:p>
        </p:txBody>
      </p:sp>
    </p:spTree>
    <p:extLst>
      <p:ext uri="{BB962C8B-B14F-4D97-AF65-F5344CB8AC3E}">
        <p14:creationId xmlns:p14="http://schemas.microsoft.com/office/powerpoint/2010/main" val="164115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7E0CF14-8344-4F9E-AE10-25A9906823AE}" type="datetimeFigureOut">
              <a:rPr lang="fr-FR" smtClean="0"/>
              <a:t>19/03/2023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EED3BC-3EC5-4683-AFA9-0DA9A60C7526}" type="slidenum">
              <a:rPr lang="fr-FR" smtClean="0"/>
              <a:t>‹N°›</a:t>
            </a:fld>
            <a:endParaRPr lang="fr-FR"/>
          </a:p>
        </p:txBody>
      </p:sp>
    </p:spTree>
    <p:extLst>
      <p:ext uri="{BB962C8B-B14F-4D97-AF65-F5344CB8AC3E}">
        <p14:creationId xmlns:p14="http://schemas.microsoft.com/office/powerpoint/2010/main" val="301884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7E0CF14-8344-4F9E-AE10-25A9906823AE}" type="datetimeFigureOut">
              <a:rPr lang="fr-FR" smtClean="0"/>
              <a:t>19/03/2023</a:t>
            </a:fld>
            <a:endParaRPr lang="fr-F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7EED3BC-3EC5-4683-AFA9-0DA9A60C7526}" type="slidenum">
              <a:rPr lang="fr-FR" smtClean="0"/>
              <a:t>‹N°›</a:t>
            </a:fld>
            <a:endParaRPr lang="fr-F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61677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066444-24D1-B0F5-8746-0F25BB5E232E}"/>
              </a:ext>
            </a:extLst>
          </p:cNvPr>
          <p:cNvSpPr>
            <a:spLocks noGrp="1"/>
          </p:cNvSpPr>
          <p:nvPr>
            <p:ph type="ctrTitle"/>
          </p:nvPr>
        </p:nvSpPr>
        <p:spPr>
          <a:xfrm>
            <a:off x="1572125" y="3428998"/>
            <a:ext cx="6689559" cy="2779297"/>
          </a:xfrm>
        </p:spPr>
        <p:txBody>
          <a:bodyPr>
            <a:normAutofit/>
          </a:bodyPr>
          <a:lstStyle/>
          <a:p>
            <a:r>
              <a:rPr lang="fr-FR" dirty="0"/>
              <a:t>Dossier de</a:t>
            </a:r>
            <a:br>
              <a:rPr lang="fr-FR" dirty="0"/>
            </a:br>
            <a:r>
              <a:rPr lang="fr-FR" dirty="0"/>
              <a:t>pré production</a:t>
            </a:r>
            <a:br>
              <a:rPr lang="fr-FR" dirty="0"/>
            </a:br>
            <a:r>
              <a:rPr lang="fr-FR" dirty="0"/>
              <a:t>Zelda-Like</a:t>
            </a:r>
          </a:p>
        </p:txBody>
      </p:sp>
      <p:sp>
        <p:nvSpPr>
          <p:cNvPr id="3" name="Sous-titre 2">
            <a:extLst>
              <a:ext uri="{FF2B5EF4-FFF2-40B4-BE49-F238E27FC236}">
                <a16:creationId xmlns:a16="http://schemas.microsoft.com/office/drawing/2014/main" id="{7FB3E6B9-E5AE-C773-6AE1-0E60A3513C65}"/>
              </a:ext>
            </a:extLst>
          </p:cNvPr>
          <p:cNvSpPr>
            <a:spLocks noGrp="1"/>
          </p:cNvSpPr>
          <p:nvPr>
            <p:ph type="subTitle" idx="1"/>
          </p:nvPr>
        </p:nvSpPr>
        <p:spPr>
          <a:xfrm>
            <a:off x="2904084" y="1691270"/>
            <a:ext cx="5357600" cy="1160213"/>
          </a:xfrm>
        </p:spPr>
        <p:txBody>
          <a:bodyPr>
            <a:normAutofit/>
          </a:bodyPr>
          <a:lstStyle/>
          <a:p>
            <a:r>
              <a:rPr lang="fr-FR" sz="2400" dirty="0" err="1"/>
              <a:t>Level</a:t>
            </a:r>
            <a:r>
              <a:rPr lang="fr-FR" sz="2400" dirty="0"/>
              <a:t> Design</a:t>
            </a:r>
          </a:p>
        </p:txBody>
      </p:sp>
    </p:spTree>
    <p:extLst>
      <p:ext uri="{BB962C8B-B14F-4D97-AF65-F5344CB8AC3E}">
        <p14:creationId xmlns:p14="http://schemas.microsoft.com/office/powerpoint/2010/main" val="27475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271DE0D-FBF2-057B-0328-763F9C1A16F2}"/>
              </a:ext>
            </a:extLst>
          </p:cNvPr>
          <p:cNvSpPr txBox="1"/>
          <p:nvPr/>
        </p:nvSpPr>
        <p:spPr>
          <a:xfrm>
            <a:off x="1155032" y="176463"/>
            <a:ext cx="5358063" cy="646331"/>
          </a:xfrm>
          <a:prstGeom prst="rect">
            <a:avLst/>
          </a:prstGeom>
          <a:noFill/>
        </p:spPr>
        <p:txBody>
          <a:bodyPr wrap="square" rtlCol="0">
            <a:spAutoFit/>
          </a:bodyPr>
          <a:lstStyle/>
          <a:p>
            <a:r>
              <a:rPr lang="fr-FR" sz="3600" dirty="0"/>
              <a:t>L’idée d’origine</a:t>
            </a:r>
          </a:p>
        </p:txBody>
      </p:sp>
      <p:sp>
        <p:nvSpPr>
          <p:cNvPr id="3" name="ZoneTexte 2">
            <a:extLst>
              <a:ext uri="{FF2B5EF4-FFF2-40B4-BE49-F238E27FC236}">
                <a16:creationId xmlns:a16="http://schemas.microsoft.com/office/drawing/2014/main" id="{4EBA0099-AF6C-9D4D-7516-858106D60ADE}"/>
              </a:ext>
            </a:extLst>
          </p:cNvPr>
          <p:cNvSpPr txBox="1"/>
          <p:nvPr/>
        </p:nvSpPr>
        <p:spPr>
          <a:xfrm>
            <a:off x="1155032" y="1876927"/>
            <a:ext cx="5170267" cy="3785652"/>
          </a:xfrm>
          <a:prstGeom prst="rect">
            <a:avLst/>
          </a:prstGeom>
          <a:noFill/>
        </p:spPr>
        <p:txBody>
          <a:bodyPr wrap="square" rtlCol="0">
            <a:spAutoFit/>
          </a:bodyPr>
          <a:lstStyle/>
          <a:p>
            <a:pPr algn="just"/>
            <a:r>
              <a:rPr lang="fr-FR" sz="1200" dirty="0"/>
              <a:t>L’objectif de ce prototype de Zelda-Like est de faire jouer un esprit qui aura pour mission de purifier la zone extérieure d’un château.</a:t>
            </a:r>
          </a:p>
          <a:p>
            <a:pPr algn="just"/>
            <a:endParaRPr lang="fr-FR" sz="1200" dirty="0"/>
          </a:p>
          <a:p>
            <a:pPr algn="just"/>
            <a:r>
              <a:rPr lang="fr-FR" sz="1200" dirty="0"/>
              <a:t>L’intérêt principal de ce jeu sera de mettre l’accent sur l’exploration afin de purifier l’intégralité des lieux.</a:t>
            </a:r>
          </a:p>
          <a:p>
            <a:pPr algn="just"/>
            <a:endParaRPr lang="fr-FR" sz="1200" dirty="0"/>
          </a:p>
          <a:p>
            <a:pPr algn="just"/>
            <a:r>
              <a:rPr lang="fr-FR" sz="1200" dirty="0"/>
              <a:t>Pour cela il devra affronter les différents monstres qui arpentent les lieux.</a:t>
            </a:r>
          </a:p>
          <a:p>
            <a:pPr algn="just"/>
            <a:endParaRPr lang="fr-FR" sz="1200" dirty="0"/>
          </a:p>
          <a:p>
            <a:pPr algn="just"/>
            <a:r>
              <a:rPr lang="fr-FR" sz="1200" dirty="0"/>
              <a:t>Lorsqu’il aura terminé, il pourra se diriger vers le donjon pour affronter le boss final.</a:t>
            </a:r>
          </a:p>
          <a:p>
            <a:pPr algn="just"/>
            <a:endParaRPr lang="fr-FR" sz="1200" dirty="0"/>
          </a:p>
          <a:p>
            <a:pPr algn="just"/>
            <a:endParaRPr lang="fr-FR" sz="1200" dirty="0"/>
          </a:p>
          <a:p>
            <a:pPr algn="just"/>
            <a:r>
              <a:rPr lang="fr-FR" sz="1200" dirty="0"/>
              <a:t>Le rythme du jeu fera en sorte que le joueur traverse des espaces restreints dans la première zone alors que dans la seconde ce sera plus ouvert.</a:t>
            </a:r>
          </a:p>
          <a:p>
            <a:pPr algn="just"/>
            <a:endParaRPr lang="fr-FR" sz="1200" dirty="0"/>
          </a:p>
          <a:p>
            <a:pPr algn="just"/>
            <a:r>
              <a:rPr lang="fr-FR" sz="1200" dirty="0"/>
              <a:t>Pour ce qui est du donjon, l’objectif sera de faire monter la tension en obligeant le joueur à emprunter un long couloir.</a:t>
            </a:r>
          </a:p>
          <a:p>
            <a:endParaRPr lang="fr-FR" sz="1200" dirty="0"/>
          </a:p>
          <a:p>
            <a:endParaRPr lang="fr-FR" sz="1200" dirty="0"/>
          </a:p>
        </p:txBody>
      </p:sp>
      <p:graphicFrame>
        <p:nvGraphicFramePr>
          <p:cNvPr id="6" name="Graphique 5">
            <a:extLst>
              <a:ext uri="{FF2B5EF4-FFF2-40B4-BE49-F238E27FC236}">
                <a16:creationId xmlns:a16="http://schemas.microsoft.com/office/drawing/2014/main" id="{E37EB624-2E9B-CCAA-9450-F75DB3FCC0D9}"/>
              </a:ext>
            </a:extLst>
          </p:cNvPr>
          <p:cNvGraphicFramePr/>
          <p:nvPr>
            <p:extLst>
              <p:ext uri="{D42A27DB-BD31-4B8C-83A1-F6EECF244321}">
                <p14:modId xmlns:p14="http://schemas.microsoft.com/office/powerpoint/2010/main" val="2783820934"/>
              </p:ext>
            </p:extLst>
          </p:nvPr>
        </p:nvGraphicFramePr>
        <p:xfrm>
          <a:off x="5108896" y="1876927"/>
          <a:ext cx="8053430" cy="42050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988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B983DC-C004-BB96-E21E-2A2F4BADE608}"/>
              </a:ext>
            </a:extLst>
          </p:cNvPr>
          <p:cNvSpPr txBox="1"/>
          <p:nvPr/>
        </p:nvSpPr>
        <p:spPr>
          <a:xfrm>
            <a:off x="1155032" y="176463"/>
            <a:ext cx="5358063" cy="646331"/>
          </a:xfrm>
          <a:prstGeom prst="rect">
            <a:avLst/>
          </a:prstGeom>
          <a:noFill/>
        </p:spPr>
        <p:txBody>
          <a:bodyPr wrap="square" rtlCol="0">
            <a:spAutoFit/>
          </a:bodyPr>
          <a:lstStyle/>
          <a:p>
            <a:r>
              <a:rPr lang="fr-FR" sz="3600" dirty="0"/>
              <a:t>L’environnement</a:t>
            </a:r>
          </a:p>
        </p:txBody>
      </p:sp>
      <p:sp>
        <p:nvSpPr>
          <p:cNvPr id="4" name="ZoneTexte 3">
            <a:extLst>
              <a:ext uri="{FF2B5EF4-FFF2-40B4-BE49-F238E27FC236}">
                <a16:creationId xmlns:a16="http://schemas.microsoft.com/office/drawing/2014/main" id="{1572E89E-217B-96BD-D808-73FEE2E14480}"/>
              </a:ext>
            </a:extLst>
          </p:cNvPr>
          <p:cNvSpPr txBox="1"/>
          <p:nvPr/>
        </p:nvSpPr>
        <p:spPr>
          <a:xfrm>
            <a:off x="1155031" y="1012861"/>
            <a:ext cx="5623273" cy="5816977"/>
          </a:xfrm>
          <a:prstGeom prst="rect">
            <a:avLst/>
          </a:prstGeom>
          <a:noFill/>
        </p:spPr>
        <p:txBody>
          <a:bodyPr wrap="square" rtlCol="0">
            <a:spAutoFit/>
          </a:bodyPr>
          <a:lstStyle/>
          <a:p>
            <a:pPr algn="just"/>
            <a:r>
              <a:rPr lang="fr-FR" sz="1200" dirty="0"/>
              <a:t>Il est possible de se déplacer dans 3 zones différentes :</a:t>
            </a:r>
          </a:p>
          <a:p>
            <a:pPr algn="just"/>
            <a:endParaRPr lang="fr-FR" sz="1200" dirty="0"/>
          </a:p>
          <a:p>
            <a:pPr marL="171450" indent="-171450" algn="just">
              <a:buFontTx/>
              <a:buChar char="-"/>
            </a:pPr>
            <a:r>
              <a:rPr lang="fr-FR" sz="1200" dirty="0"/>
              <a:t>Le jardin qui entoure le cimetière</a:t>
            </a:r>
          </a:p>
          <a:p>
            <a:pPr marL="171450" indent="-171450" algn="just">
              <a:buFontTx/>
              <a:buChar char="-"/>
            </a:pPr>
            <a:r>
              <a:rPr lang="fr-FR" sz="1200" dirty="0"/>
              <a:t>Le cimetière</a:t>
            </a:r>
          </a:p>
          <a:p>
            <a:pPr marL="171450" indent="-171450" algn="just">
              <a:buFontTx/>
              <a:buChar char="-"/>
            </a:pPr>
            <a:r>
              <a:rPr lang="fr-FR" sz="1200" dirty="0"/>
              <a:t>L’intérieur de la crypte sous le cimetière (donjon de fin)</a:t>
            </a:r>
          </a:p>
          <a:p>
            <a:pPr marL="171450" indent="-171450" algn="just">
              <a:buFontTx/>
              <a:buChar char="-"/>
            </a:pPr>
            <a:endParaRPr lang="fr-FR" sz="1200" dirty="0"/>
          </a:p>
          <a:p>
            <a:pPr algn="just"/>
            <a:r>
              <a:rPr lang="fr-FR" sz="1200" dirty="0"/>
              <a:t>Le début se fait dans le jardin, juste devant la porte d’entrée du cimetière.</a:t>
            </a:r>
            <a:br>
              <a:rPr lang="fr-FR" sz="1200" dirty="0"/>
            </a:br>
            <a:r>
              <a:rPr lang="fr-FR" sz="1200" dirty="0"/>
              <a:t>Cette porte étant fermée et n’ayant aucun autre moyen de la traverser, le joueur se rend compte qu’il est préférable d’explorer le jardin dans un premier temps. L’exploration de ce dernier permet de débloquer la capacité intangible.</a:t>
            </a:r>
          </a:p>
          <a:p>
            <a:pPr algn="just"/>
            <a:endParaRPr lang="fr-FR" sz="1200" dirty="0"/>
          </a:p>
          <a:p>
            <a:pPr algn="just"/>
            <a:r>
              <a:rPr lang="fr-FR" sz="1200" dirty="0"/>
              <a:t>Capacité intangible : - possibilité de traverser les grilles et les portes</a:t>
            </a:r>
          </a:p>
          <a:p>
            <a:pPr algn="just"/>
            <a:r>
              <a:rPr lang="fr-FR" sz="1200" dirty="0"/>
              <a:t>- est insensible aux ennemis mais ne peux pas les attaquer tant qu’il est sous cette forme.</a:t>
            </a:r>
          </a:p>
          <a:p>
            <a:pPr algn="just"/>
            <a:endParaRPr lang="fr-FR" sz="1200" dirty="0"/>
          </a:p>
          <a:p>
            <a:pPr algn="just"/>
            <a:r>
              <a:rPr lang="fr-FR" sz="1200" dirty="0"/>
              <a:t>Suite à l’obtention de cette capacité, le joueur peut profiter de cette nouvelle compétence pour explorer plus profondément le jardin. Ou se diriger vers l’entrée du cimetière pour passer à travers la porte et continuer son aventure.</a:t>
            </a:r>
          </a:p>
          <a:p>
            <a:pPr algn="just"/>
            <a:endParaRPr lang="fr-FR" sz="1200" dirty="0"/>
          </a:p>
          <a:p>
            <a:pPr algn="just"/>
            <a:r>
              <a:rPr lang="fr-FR" sz="1200" dirty="0"/>
              <a:t>A l’intérieur de ce cimetière, il est possible de visiter les différentes allées qui le composent. Lors de ce parcours, on peut croiser le chemin d’une entrée dont le style visuel diffère du reste du cimetière. Il s’agit du donjon qu’il faudra compléter pour finir le jeu. Pour accéder à cette crypte, il faut traverser un gouffre. Pour cela, il est nécessaire d’avoir obtenu la capacité vol en explorant le cimetière.</a:t>
            </a:r>
          </a:p>
          <a:p>
            <a:pPr algn="just"/>
            <a:endParaRPr lang="fr-FR" sz="1200" dirty="0"/>
          </a:p>
          <a:p>
            <a:pPr algn="just"/>
            <a:r>
              <a:rPr lang="fr-FR" sz="1200" dirty="0"/>
              <a:t>Capacité vol : - possibilité de léviter dans les airs pendant une durée déterminée</a:t>
            </a:r>
          </a:p>
          <a:p>
            <a:pPr algn="just"/>
            <a:endParaRPr lang="fr-FR" sz="1200" dirty="0"/>
          </a:p>
          <a:p>
            <a:pPr algn="just"/>
            <a:r>
              <a:rPr lang="fr-FR" sz="1200" dirty="0"/>
              <a:t>Une nouvelle fois, suite à l’obtention de cette nouvelle capacité, le joueur peut en profiter pour explorer des zones auparavant inaccessible ou bien se diriger vers l’entrée de la crypte.</a:t>
            </a:r>
          </a:p>
        </p:txBody>
      </p:sp>
      <p:sp>
        <p:nvSpPr>
          <p:cNvPr id="5" name="Rectangle 4">
            <a:extLst>
              <a:ext uri="{FF2B5EF4-FFF2-40B4-BE49-F238E27FC236}">
                <a16:creationId xmlns:a16="http://schemas.microsoft.com/office/drawing/2014/main" id="{AF259488-1B76-6314-1CA9-B951D8E5C9ED}"/>
              </a:ext>
            </a:extLst>
          </p:cNvPr>
          <p:cNvSpPr/>
          <p:nvPr/>
        </p:nvSpPr>
        <p:spPr>
          <a:xfrm>
            <a:off x="7340367" y="437708"/>
            <a:ext cx="3246540" cy="4201405"/>
          </a:xfrm>
          <a:prstGeom prst="rect">
            <a:avLst/>
          </a:prstGeom>
          <a:solidFill>
            <a:srgbClr val="92D050"/>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654D17D6-6680-A48F-58D7-1161844A2D04}"/>
              </a:ext>
            </a:extLst>
          </p:cNvPr>
          <p:cNvSpPr/>
          <p:nvPr/>
        </p:nvSpPr>
        <p:spPr>
          <a:xfrm>
            <a:off x="7776557" y="1003138"/>
            <a:ext cx="2462546" cy="1557936"/>
          </a:xfrm>
          <a:prstGeom prst="rect">
            <a:avLst/>
          </a:prstGeom>
          <a:solidFill>
            <a:schemeClr val="accent3">
              <a:lumMod val="60000"/>
              <a:lumOff val="4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9F58FF6-EFB9-D4B8-DD50-DA0505FD53DE}"/>
              </a:ext>
            </a:extLst>
          </p:cNvPr>
          <p:cNvSpPr/>
          <p:nvPr/>
        </p:nvSpPr>
        <p:spPr>
          <a:xfrm>
            <a:off x="8497217" y="5107558"/>
            <a:ext cx="1236299" cy="1557937"/>
          </a:xfrm>
          <a:prstGeom prst="rect">
            <a:avLst/>
          </a:prstGeom>
          <a:solidFill>
            <a:schemeClr val="accent1">
              <a:lumMod val="60000"/>
              <a:lumOff val="40000"/>
            </a:schemeClr>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215E1714-5A89-203F-2566-C65006E51729}"/>
              </a:ext>
            </a:extLst>
          </p:cNvPr>
          <p:cNvSpPr txBox="1"/>
          <p:nvPr/>
        </p:nvSpPr>
        <p:spPr>
          <a:xfrm>
            <a:off x="10687575" y="3290500"/>
            <a:ext cx="1325460" cy="276999"/>
          </a:xfrm>
          <a:prstGeom prst="rect">
            <a:avLst/>
          </a:prstGeom>
          <a:noFill/>
        </p:spPr>
        <p:txBody>
          <a:bodyPr wrap="square" rtlCol="0">
            <a:spAutoFit/>
          </a:bodyPr>
          <a:lstStyle/>
          <a:p>
            <a:r>
              <a:rPr lang="fr-FR" sz="1200" dirty="0"/>
              <a:t>Jardin</a:t>
            </a:r>
          </a:p>
        </p:txBody>
      </p:sp>
      <p:sp>
        <p:nvSpPr>
          <p:cNvPr id="9" name="ZoneTexte 8">
            <a:extLst>
              <a:ext uri="{FF2B5EF4-FFF2-40B4-BE49-F238E27FC236}">
                <a16:creationId xmlns:a16="http://schemas.microsoft.com/office/drawing/2014/main" id="{E40AD835-EBDB-366F-A95F-917CA777864E}"/>
              </a:ext>
            </a:extLst>
          </p:cNvPr>
          <p:cNvSpPr txBox="1"/>
          <p:nvPr/>
        </p:nvSpPr>
        <p:spPr>
          <a:xfrm>
            <a:off x="7605893" y="4239624"/>
            <a:ext cx="1990139" cy="276999"/>
          </a:xfrm>
          <a:prstGeom prst="rect">
            <a:avLst/>
          </a:prstGeom>
          <a:noFill/>
        </p:spPr>
        <p:txBody>
          <a:bodyPr wrap="square" rtlCol="0">
            <a:spAutoFit/>
          </a:bodyPr>
          <a:lstStyle/>
          <a:p>
            <a:r>
              <a:rPr lang="fr-FR" sz="1200" dirty="0"/>
              <a:t>Capacité intangible</a:t>
            </a:r>
          </a:p>
        </p:txBody>
      </p:sp>
      <p:sp>
        <p:nvSpPr>
          <p:cNvPr id="10" name="ZoneTexte 9">
            <a:extLst>
              <a:ext uri="{FF2B5EF4-FFF2-40B4-BE49-F238E27FC236}">
                <a16:creationId xmlns:a16="http://schemas.microsoft.com/office/drawing/2014/main" id="{20AA9DCC-90CA-FFE1-179B-C6EF76446AF3}"/>
              </a:ext>
            </a:extLst>
          </p:cNvPr>
          <p:cNvSpPr txBox="1"/>
          <p:nvPr/>
        </p:nvSpPr>
        <p:spPr>
          <a:xfrm>
            <a:off x="10620462" y="1865259"/>
            <a:ext cx="1325460" cy="276999"/>
          </a:xfrm>
          <a:prstGeom prst="rect">
            <a:avLst/>
          </a:prstGeom>
          <a:noFill/>
        </p:spPr>
        <p:txBody>
          <a:bodyPr wrap="square" rtlCol="0">
            <a:spAutoFit/>
          </a:bodyPr>
          <a:lstStyle/>
          <a:p>
            <a:r>
              <a:rPr lang="fr-FR" sz="1200" dirty="0"/>
              <a:t>Cimetière</a:t>
            </a:r>
          </a:p>
        </p:txBody>
      </p:sp>
      <p:sp>
        <p:nvSpPr>
          <p:cNvPr id="11" name="ZoneTexte 10">
            <a:extLst>
              <a:ext uri="{FF2B5EF4-FFF2-40B4-BE49-F238E27FC236}">
                <a16:creationId xmlns:a16="http://schemas.microsoft.com/office/drawing/2014/main" id="{820FC0B4-8889-8BEB-D94A-EE352D396637}"/>
              </a:ext>
            </a:extLst>
          </p:cNvPr>
          <p:cNvSpPr txBox="1"/>
          <p:nvPr/>
        </p:nvSpPr>
        <p:spPr>
          <a:xfrm>
            <a:off x="9858350" y="5588564"/>
            <a:ext cx="1658449" cy="461665"/>
          </a:xfrm>
          <a:prstGeom prst="rect">
            <a:avLst/>
          </a:prstGeom>
          <a:noFill/>
        </p:spPr>
        <p:txBody>
          <a:bodyPr wrap="square" rtlCol="0">
            <a:spAutoFit/>
          </a:bodyPr>
          <a:lstStyle/>
          <a:p>
            <a:r>
              <a:rPr lang="fr-FR" sz="1200" dirty="0"/>
              <a:t>Crypte</a:t>
            </a:r>
          </a:p>
          <a:p>
            <a:r>
              <a:rPr lang="fr-FR" sz="1200" dirty="0"/>
              <a:t>(sous le </a:t>
            </a:r>
            <a:r>
              <a:rPr lang="fr-FR" sz="1200" dirty="0" err="1"/>
              <a:t>cimetère</a:t>
            </a:r>
            <a:r>
              <a:rPr lang="fr-FR" sz="1200" dirty="0"/>
              <a:t>)</a:t>
            </a:r>
          </a:p>
        </p:txBody>
      </p:sp>
      <p:sp>
        <p:nvSpPr>
          <p:cNvPr id="12" name="ZoneTexte 11">
            <a:extLst>
              <a:ext uri="{FF2B5EF4-FFF2-40B4-BE49-F238E27FC236}">
                <a16:creationId xmlns:a16="http://schemas.microsoft.com/office/drawing/2014/main" id="{A64497FF-D5E6-4E56-19C4-7D186661F6B4}"/>
              </a:ext>
            </a:extLst>
          </p:cNvPr>
          <p:cNvSpPr txBox="1"/>
          <p:nvPr/>
        </p:nvSpPr>
        <p:spPr>
          <a:xfrm>
            <a:off x="8521475" y="2991400"/>
            <a:ext cx="1236299" cy="276999"/>
          </a:xfrm>
          <a:prstGeom prst="rect">
            <a:avLst/>
          </a:prstGeom>
          <a:noFill/>
        </p:spPr>
        <p:txBody>
          <a:bodyPr wrap="square" rtlCol="0">
            <a:spAutoFit/>
          </a:bodyPr>
          <a:lstStyle/>
          <a:p>
            <a:r>
              <a:rPr lang="fr-FR" sz="1200" dirty="0"/>
              <a:t>Début du jeu</a:t>
            </a:r>
          </a:p>
        </p:txBody>
      </p:sp>
      <p:sp>
        <p:nvSpPr>
          <p:cNvPr id="13" name="ZoneTexte 12">
            <a:extLst>
              <a:ext uri="{FF2B5EF4-FFF2-40B4-BE49-F238E27FC236}">
                <a16:creationId xmlns:a16="http://schemas.microsoft.com/office/drawing/2014/main" id="{66D46956-6C9A-59E0-449A-00B130CE91CC}"/>
              </a:ext>
            </a:extLst>
          </p:cNvPr>
          <p:cNvSpPr txBox="1"/>
          <p:nvPr/>
        </p:nvSpPr>
        <p:spPr>
          <a:xfrm>
            <a:off x="8812038" y="6330763"/>
            <a:ext cx="1990139" cy="276999"/>
          </a:xfrm>
          <a:prstGeom prst="rect">
            <a:avLst/>
          </a:prstGeom>
          <a:noFill/>
        </p:spPr>
        <p:txBody>
          <a:bodyPr wrap="square" rtlCol="0">
            <a:spAutoFit/>
          </a:bodyPr>
          <a:lstStyle/>
          <a:p>
            <a:r>
              <a:rPr lang="fr-FR" sz="1200" dirty="0"/>
              <a:t>Entrée</a:t>
            </a:r>
          </a:p>
        </p:txBody>
      </p:sp>
      <p:sp>
        <p:nvSpPr>
          <p:cNvPr id="14" name="ZoneTexte 13">
            <a:extLst>
              <a:ext uri="{FF2B5EF4-FFF2-40B4-BE49-F238E27FC236}">
                <a16:creationId xmlns:a16="http://schemas.microsoft.com/office/drawing/2014/main" id="{AF37F0C5-B16F-66B6-63F6-9DE3D25B8B56}"/>
              </a:ext>
            </a:extLst>
          </p:cNvPr>
          <p:cNvSpPr txBox="1"/>
          <p:nvPr/>
        </p:nvSpPr>
        <p:spPr>
          <a:xfrm>
            <a:off x="8812038" y="5157132"/>
            <a:ext cx="783994" cy="276999"/>
          </a:xfrm>
          <a:prstGeom prst="rect">
            <a:avLst/>
          </a:prstGeom>
          <a:noFill/>
        </p:spPr>
        <p:txBody>
          <a:bodyPr wrap="square" rtlCol="0">
            <a:spAutoFit/>
          </a:bodyPr>
          <a:lstStyle/>
          <a:p>
            <a:r>
              <a:rPr lang="fr-FR" sz="1200" dirty="0"/>
              <a:t>Boss</a:t>
            </a:r>
          </a:p>
        </p:txBody>
      </p:sp>
      <p:sp>
        <p:nvSpPr>
          <p:cNvPr id="15" name="ZoneTexte 14">
            <a:extLst>
              <a:ext uri="{FF2B5EF4-FFF2-40B4-BE49-F238E27FC236}">
                <a16:creationId xmlns:a16="http://schemas.microsoft.com/office/drawing/2014/main" id="{C13C22D0-E6C1-8D99-289D-5FE92B939AED}"/>
              </a:ext>
            </a:extLst>
          </p:cNvPr>
          <p:cNvSpPr txBox="1"/>
          <p:nvPr/>
        </p:nvSpPr>
        <p:spPr>
          <a:xfrm>
            <a:off x="9160013" y="1078217"/>
            <a:ext cx="1175989" cy="276999"/>
          </a:xfrm>
          <a:prstGeom prst="rect">
            <a:avLst/>
          </a:prstGeom>
          <a:noFill/>
        </p:spPr>
        <p:txBody>
          <a:bodyPr wrap="square" rtlCol="0">
            <a:spAutoFit/>
          </a:bodyPr>
          <a:lstStyle/>
          <a:p>
            <a:r>
              <a:rPr lang="fr-FR" sz="1200" dirty="0"/>
              <a:t>Capité vol</a:t>
            </a:r>
          </a:p>
        </p:txBody>
      </p:sp>
      <p:sp>
        <p:nvSpPr>
          <p:cNvPr id="16" name="ZoneTexte 15">
            <a:extLst>
              <a:ext uri="{FF2B5EF4-FFF2-40B4-BE49-F238E27FC236}">
                <a16:creationId xmlns:a16="http://schemas.microsoft.com/office/drawing/2014/main" id="{5241B504-FC8F-24D2-9DD6-7846E2BAB4EF}"/>
              </a:ext>
            </a:extLst>
          </p:cNvPr>
          <p:cNvSpPr txBox="1"/>
          <p:nvPr/>
        </p:nvSpPr>
        <p:spPr>
          <a:xfrm>
            <a:off x="7924432" y="1836189"/>
            <a:ext cx="1351885" cy="276999"/>
          </a:xfrm>
          <a:prstGeom prst="rect">
            <a:avLst/>
          </a:prstGeom>
          <a:noFill/>
        </p:spPr>
        <p:txBody>
          <a:bodyPr wrap="square" rtlCol="0">
            <a:spAutoFit/>
          </a:bodyPr>
          <a:lstStyle/>
          <a:p>
            <a:r>
              <a:rPr lang="fr-FR" sz="1200" dirty="0"/>
              <a:t>Entrée crypte</a:t>
            </a:r>
          </a:p>
        </p:txBody>
      </p:sp>
      <p:sp>
        <p:nvSpPr>
          <p:cNvPr id="17" name="ZoneTexte 16">
            <a:extLst>
              <a:ext uri="{FF2B5EF4-FFF2-40B4-BE49-F238E27FC236}">
                <a16:creationId xmlns:a16="http://schemas.microsoft.com/office/drawing/2014/main" id="{D7447499-A8D8-F8FE-04E3-CBE9AF1D10CD}"/>
              </a:ext>
            </a:extLst>
          </p:cNvPr>
          <p:cNvSpPr txBox="1"/>
          <p:nvPr/>
        </p:nvSpPr>
        <p:spPr>
          <a:xfrm>
            <a:off x="8717475" y="2225248"/>
            <a:ext cx="844301" cy="276999"/>
          </a:xfrm>
          <a:prstGeom prst="rect">
            <a:avLst/>
          </a:prstGeom>
          <a:noFill/>
        </p:spPr>
        <p:txBody>
          <a:bodyPr wrap="square" rtlCol="0">
            <a:spAutoFit/>
          </a:bodyPr>
          <a:lstStyle/>
          <a:p>
            <a:r>
              <a:rPr lang="fr-FR" sz="1200" dirty="0"/>
              <a:t>Entrée</a:t>
            </a:r>
          </a:p>
        </p:txBody>
      </p:sp>
      <p:sp>
        <p:nvSpPr>
          <p:cNvPr id="18" name="Rectangle 17">
            <a:extLst>
              <a:ext uri="{FF2B5EF4-FFF2-40B4-BE49-F238E27FC236}">
                <a16:creationId xmlns:a16="http://schemas.microsoft.com/office/drawing/2014/main" id="{A2FBDDC4-FD81-826A-59A8-B9A466A775D0}"/>
              </a:ext>
            </a:extLst>
          </p:cNvPr>
          <p:cNvSpPr/>
          <p:nvPr/>
        </p:nvSpPr>
        <p:spPr>
          <a:xfrm>
            <a:off x="8792976" y="2493476"/>
            <a:ext cx="486560" cy="1594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FC66C212-CE2E-9159-FF35-6DD3AE3DF9CC}"/>
              </a:ext>
            </a:extLst>
          </p:cNvPr>
          <p:cNvSpPr/>
          <p:nvPr/>
        </p:nvSpPr>
        <p:spPr>
          <a:xfrm>
            <a:off x="8888864" y="6594386"/>
            <a:ext cx="486560" cy="15945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8A21D9FF-883E-8E06-4074-38372FA3981D}"/>
              </a:ext>
            </a:extLst>
          </p:cNvPr>
          <p:cNvSpPr/>
          <p:nvPr/>
        </p:nvSpPr>
        <p:spPr>
          <a:xfrm rot="16200000">
            <a:off x="7557183" y="1902240"/>
            <a:ext cx="486560" cy="15945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C5B9EE8A-0F83-F8F5-80F0-E37BC65AF1E1}"/>
              </a:ext>
            </a:extLst>
          </p:cNvPr>
          <p:cNvSpPr/>
          <p:nvPr/>
        </p:nvSpPr>
        <p:spPr>
          <a:xfrm>
            <a:off x="8933183" y="2803244"/>
            <a:ext cx="206146" cy="20614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roix 21">
            <a:extLst>
              <a:ext uri="{FF2B5EF4-FFF2-40B4-BE49-F238E27FC236}">
                <a16:creationId xmlns:a16="http://schemas.microsoft.com/office/drawing/2014/main" id="{ED9626F8-6F71-6AE4-8CEE-EA5395D2E501}"/>
              </a:ext>
            </a:extLst>
          </p:cNvPr>
          <p:cNvSpPr/>
          <p:nvPr/>
        </p:nvSpPr>
        <p:spPr>
          <a:xfrm rot="2700000">
            <a:off x="7415237" y="4251077"/>
            <a:ext cx="254091" cy="254091"/>
          </a:xfrm>
          <a:prstGeom prst="plus">
            <a:avLst>
              <a:gd name="adj" fmla="val 397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roix 22">
            <a:extLst>
              <a:ext uri="{FF2B5EF4-FFF2-40B4-BE49-F238E27FC236}">
                <a16:creationId xmlns:a16="http://schemas.microsoft.com/office/drawing/2014/main" id="{8420D423-A048-99C6-D7D2-2A9096107C54}"/>
              </a:ext>
            </a:extLst>
          </p:cNvPr>
          <p:cNvSpPr/>
          <p:nvPr/>
        </p:nvSpPr>
        <p:spPr>
          <a:xfrm rot="2700000">
            <a:off x="9930615" y="1089671"/>
            <a:ext cx="254091" cy="254091"/>
          </a:xfrm>
          <a:prstGeom prst="plus">
            <a:avLst>
              <a:gd name="adj" fmla="val 397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9453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520D609-5D3E-841D-9793-EF54DD55A31D}"/>
              </a:ext>
            </a:extLst>
          </p:cNvPr>
          <p:cNvSpPr txBox="1"/>
          <p:nvPr/>
        </p:nvSpPr>
        <p:spPr>
          <a:xfrm>
            <a:off x="1155032" y="176463"/>
            <a:ext cx="5358063" cy="646331"/>
          </a:xfrm>
          <a:prstGeom prst="rect">
            <a:avLst/>
          </a:prstGeom>
          <a:noFill/>
        </p:spPr>
        <p:txBody>
          <a:bodyPr wrap="square" rtlCol="0">
            <a:spAutoFit/>
          </a:bodyPr>
          <a:lstStyle/>
          <a:p>
            <a:r>
              <a:rPr lang="fr-FR" sz="3600" dirty="0"/>
              <a:t>Diagramme de </a:t>
            </a:r>
            <a:r>
              <a:rPr lang="fr-FR" sz="3600" dirty="0" err="1"/>
              <a:t>Venn</a:t>
            </a:r>
            <a:endParaRPr lang="fr-FR" sz="3600" dirty="0"/>
          </a:p>
        </p:txBody>
      </p:sp>
      <p:sp>
        <p:nvSpPr>
          <p:cNvPr id="3" name="Ellipse 2">
            <a:extLst>
              <a:ext uri="{FF2B5EF4-FFF2-40B4-BE49-F238E27FC236}">
                <a16:creationId xmlns:a16="http://schemas.microsoft.com/office/drawing/2014/main" id="{0123805C-5624-CCA7-1F59-42AD677F0830}"/>
              </a:ext>
            </a:extLst>
          </p:cNvPr>
          <p:cNvSpPr/>
          <p:nvPr/>
        </p:nvSpPr>
        <p:spPr>
          <a:xfrm>
            <a:off x="2746779" y="1223577"/>
            <a:ext cx="2876742" cy="2876742"/>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B17F8C2-848A-2D08-1788-C7ACE925FDF3}"/>
              </a:ext>
            </a:extLst>
          </p:cNvPr>
          <p:cNvSpPr/>
          <p:nvPr/>
        </p:nvSpPr>
        <p:spPr>
          <a:xfrm>
            <a:off x="4382474" y="2207400"/>
            <a:ext cx="2876742" cy="2876742"/>
          </a:xfrm>
          <a:prstGeom prst="ellipse">
            <a:avLst/>
          </a:prstGeom>
          <a:solidFill>
            <a:schemeClr val="tx1">
              <a:lumMod val="8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ACC1C922-7C1F-69A9-3574-8FB09966C662}"/>
              </a:ext>
            </a:extLst>
          </p:cNvPr>
          <p:cNvSpPr/>
          <p:nvPr/>
        </p:nvSpPr>
        <p:spPr>
          <a:xfrm>
            <a:off x="2768752" y="3024923"/>
            <a:ext cx="2876742" cy="2876742"/>
          </a:xfrm>
          <a:prstGeom prst="ellipse">
            <a:avLst/>
          </a:prstGeom>
          <a:solidFill>
            <a:schemeClr val="accent5">
              <a:lumMod val="60000"/>
              <a:lumOff val="40000"/>
              <a:alpha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83A3DF11-C364-E63B-B674-8F8311B5B4E4}"/>
              </a:ext>
            </a:extLst>
          </p:cNvPr>
          <p:cNvSpPr/>
          <p:nvPr/>
        </p:nvSpPr>
        <p:spPr>
          <a:xfrm>
            <a:off x="1089309" y="2207400"/>
            <a:ext cx="2876742" cy="2876742"/>
          </a:xfrm>
          <a:prstGeom prst="ellipse">
            <a:avLst/>
          </a:prstGeom>
          <a:solidFill>
            <a:schemeClr val="tx2">
              <a:lumMod val="75000"/>
              <a:alpha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0B704617-5EBF-5E17-CE50-92EEEA6C1E0F}"/>
              </a:ext>
            </a:extLst>
          </p:cNvPr>
          <p:cNvSpPr txBox="1"/>
          <p:nvPr/>
        </p:nvSpPr>
        <p:spPr>
          <a:xfrm>
            <a:off x="3149109" y="1710977"/>
            <a:ext cx="2072081" cy="461665"/>
          </a:xfrm>
          <a:prstGeom prst="rect">
            <a:avLst/>
          </a:prstGeom>
          <a:noFill/>
        </p:spPr>
        <p:txBody>
          <a:bodyPr wrap="square" rtlCol="0">
            <a:spAutoFit/>
          </a:bodyPr>
          <a:lstStyle/>
          <a:p>
            <a:r>
              <a:rPr lang="fr-FR" sz="2400" dirty="0"/>
              <a:t>Déplacement</a:t>
            </a:r>
          </a:p>
        </p:txBody>
      </p:sp>
      <p:sp>
        <p:nvSpPr>
          <p:cNvPr id="6" name="ZoneTexte 5">
            <a:extLst>
              <a:ext uri="{FF2B5EF4-FFF2-40B4-BE49-F238E27FC236}">
                <a16:creationId xmlns:a16="http://schemas.microsoft.com/office/drawing/2014/main" id="{561E1BAB-1629-C0C0-4E45-D3D601A759E8}"/>
              </a:ext>
            </a:extLst>
          </p:cNvPr>
          <p:cNvSpPr txBox="1"/>
          <p:nvPr/>
        </p:nvSpPr>
        <p:spPr>
          <a:xfrm>
            <a:off x="5481220" y="3314133"/>
            <a:ext cx="2072081" cy="461665"/>
          </a:xfrm>
          <a:prstGeom prst="rect">
            <a:avLst/>
          </a:prstGeom>
          <a:noFill/>
        </p:spPr>
        <p:txBody>
          <a:bodyPr wrap="square" rtlCol="0">
            <a:spAutoFit/>
          </a:bodyPr>
          <a:lstStyle/>
          <a:p>
            <a:r>
              <a:rPr lang="fr-FR" sz="2400" dirty="0"/>
              <a:t>Purification</a:t>
            </a:r>
          </a:p>
        </p:txBody>
      </p:sp>
      <p:sp>
        <p:nvSpPr>
          <p:cNvPr id="7" name="ZoneTexte 6">
            <a:extLst>
              <a:ext uri="{FF2B5EF4-FFF2-40B4-BE49-F238E27FC236}">
                <a16:creationId xmlns:a16="http://schemas.microsoft.com/office/drawing/2014/main" id="{34789FFC-D15B-9FA6-A5E2-CAFEECEAEF0F}"/>
              </a:ext>
            </a:extLst>
          </p:cNvPr>
          <p:cNvSpPr txBox="1"/>
          <p:nvPr/>
        </p:nvSpPr>
        <p:spPr>
          <a:xfrm>
            <a:off x="1259744" y="3242585"/>
            <a:ext cx="2072081" cy="461665"/>
          </a:xfrm>
          <a:prstGeom prst="rect">
            <a:avLst/>
          </a:prstGeom>
          <a:noFill/>
        </p:spPr>
        <p:txBody>
          <a:bodyPr wrap="square" rtlCol="0">
            <a:spAutoFit/>
          </a:bodyPr>
          <a:lstStyle/>
          <a:p>
            <a:r>
              <a:rPr lang="fr-FR" sz="2400" dirty="0"/>
              <a:t>Intangible</a:t>
            </a:r>
          </a:p>
        </p:txBody>
      </p:sp>
      <p:sp>
        <p:nvSpPr>
          <p:cNvPr id="8" name="ZoneTexte 7">
            <a:extLst>
              <a:ext uri="{FF2B5EF4-FFF2-40B4-BE49-F238E27FC236}">
                <a16:creationId xmlns:a16="http://schemas.microsoft.com/office/drawing/2014/main" id="{36069556-F925-08E2-B58B-E3760B55BF73}"/>
              </a:ext>
            </a:extLst>
          </p:cNvPr>
          <p:cNvSpPr txBox="1"/>
          <p:nvPr/>
        </p:nvSpPr>
        <p:spPr>
          <a:xfrm>
            <a:off x="3912066" y="5117357"/>
            <a:ext cx="807437" cy="461665"/>
          </a:xfrm>
          <a:prstGeom prst="rect">
            <a:avLst/>
          </a:prstGeom>
          <a:noFill/>
        </p:spPr>
        <p:txBody>
          <a:bodyPr wrap="square" rtlCol="0">
            <a:spAutoFit/>
          </a:bodyPr>
          <a:lstStyle/>
          <a:p>
            <a:r>
              <a:rPr lang="fr-FR" sz="2400" dirty="0"/>
              <a:t>Vol</a:t>
            </a:r>
          </a:p>
        </p:txBody>
      </p:sp>
      <p:sp>
        <p:nvSpPr>
          <p:cNvPr id="11" name="ZoneTexte 10">
            <a:extLst>
              <a:ext uri="{FF2B5EF4-FFF2-40B4-BE49-F238E27FC236}">
                <a16:creationId xmlns:a16="http://schemas.microsoft.com/office/drawing/2014/main" id="{B95D1932-A8C2-4D87-690C-95A4FCBDD5DE}"/>
              </a:ext>
            </a:extLst>
          </p:cNvPr>
          <p:cNvSpPr txBox="1"/>
          <p:nvPr/>
        </p:nvSpPr>
        <p:spPr>
          <a:xfrm rot="19307101">
            <a:off x="4622462" y="2257783"/>
            <a:ext cx="2072081" cy="461665"/>
          </a:xfrm>
          <a:prstGeom prst="rect">
            <a:avLst/>
          </a:prstGeom>
          <a:noFill/>
        </p:spPr>
        <p:txBody>
          <a:bodyPr wrap="square" rtlCol="0">
            <a:spAutoFit/>
          </a:bodyPr>
          <a:lstStyle/>
          <a:p>
            <a:r>
              <a:rPr lang="fr-FR" sz="2400" dirty="0"/>
              <a:t>D + P</a:t>
            </a:r>
          </a:p>
        </p:txBody>
      </p:sp>
      <p:sp>
        <p:nvSpPr>
          <p:cNvPr id="12" name="ZoneTexte 11">
            <a:extLst>
              <a:ext uri="{FF2B5EF4-FFF2-40B4-BE49-F238E27FC236}">
                <a16:creationId xmlns:a16="http://schemas.microsoft.com/office/drawing/2014/main" id="{917E24DB-1F1A-5106-C407-888C137F65DA}"/>
              </a:ext>
            </a:extLst>
          </p:cNvPr>
          <p:cNvSpPr txBox="1"/>
          <p:nvPr/>
        </p:nvSpPr>
        <p:spPr>
          <a:xfrm rot="2787924">
            <a:off x="4513381" y="4543710"/>
            <a:ext cx="2072081" cy="461665"/>
          </a:xfrm>
          <a:prstGeom prst="rect">
            <a:avLst/>
          </a:prstGeom>
          <a:noFill/>
        </p:spPr>
        <p:txBody>
          <a:bodyPr wrap="square" rtlCol="0">
            <a:spAutoFit/>
          </a:bodyPr>
          <a:lstStyle/>
          <a:p>
            <a:r>
              <a:rPr lang="fr-FR" sz="2400" dirty="0"/>
              <a:t>V + P</a:t>
            </a:r>
          </a:p>
        </p:txBody>
      </p:sp>
      <p:sp>
        <p:nvSpPr>
          <p:cNvPr id="13" name="ZoneTexte 12">
            <a:extLst>
              <a:ext uri="{FF2B5EF4-FFF2-40B4-BE49-F238E27FC236}">
                <a16:creationId xmlns:a16="http://schemas.microsoft.com/office/drawing/2014/main" id="{A7BF1DD6-DC86-3860-A265-455698D4E2BB}"/>
              </a:ext>
            </a:extLst>
          </p:cNvPr>
          <p:cNvSpPr txBox="1"/>
          <p:nvPr/>
        </p:nvSpPr>
        <p:spPr>
          <a:xfrm rot="18904472">
            <a:off x="2659368" y="3668809"/>
            <a:ext cx="2072081" cy="461665"/>
          </a:xfrm>
          <a:prstGeom prst="rect">
            <a:avLst/>
          </a:prstGeom>
          <a:noFill/>
        </p:spPr>
        <p:txBody>
          <a:bodyPr wrap="square" rtlCol="0">
            <a:spAutoFit/>
          </a:bodyPr>
          <a:lstStyle/>
          <a:p>
            <a:r>
              <a:rPr lang="fr-FR" sz="2400" dirty="0"/>
              <a:t>V + I</a:t>
            </a:r>
          </a:p>
        </p:txBody>
      </p:sp>
      <p:sp>
        <p:nvSpPr>
          <p:cNvPr id="14" name="ZoneTexte 13">
            <a:extLst>
              <a:ext uri="{FF2B5EF4-FFF2-40B4-BE49-F238E27FC236}">
                <a16:creationId xmlns:a16="http://schemas.microsoft.com/office/drawing/2014/main" id="{90E31481-C95B-6816-9121-95F9A7B89C54}"/>
              </a:ext>
            </a:extLst>
          </p:cNvPr>
          <p:cNvSpPr txBox="1"/>
          <p:nvPr/>
        </p:nvSpPr>
        <p:spPr>
          <a:xfrm rot="2450795">
            <a:off x="2614850" y="2965281"/>
            <a:ext cx="2072081" cy="461665"/>
          </a:xfrm>
          <a:prstGeom prst="rect">
            <a:avLst/>
          </a:prstGeom>
          <a:noFill/>
        </p:spPr>
        <p:txBody>
          <a:bodyPr wrap="square" rtlCol="0">
            <a:spAutoFit/>
          </a:bodyPr>
          <a:lstStyle/>
          <a:p>
            <a:r>
              <a:rPr lang="fr-FR" sz="2400" dirty="0"/>
              <a:t>D + I</a:t>
            </a:r>
          </a:p>
        </p:txBody>
      </p:sp>
      <p:sp>
        <p:nvSpPr>
          <p:cNvPr id="15" name="ZoneTexte 14">
            <a:extLst>
              <a:ext uri="{FF2B5EF4-FFF2-40B4-BE49-F238E27FC236}">
                <a16:creationId xmlns:a16="http://schemas.microsoft.com/office/drawing/2014/main" id="{57CE3795-3315-3B25-BECC-CD6B5883784D}"/>
              </a:ext>
            </a:extLst>
          </p:cNvPr>
          <p:cNvSpPr txBox="1"/>
          <p:nvPr/>
        </p:nvSpPr>
        <p:spPr>
          <a:xfrm>
            <a:off x="4010965" y="3095583"/>
            <a:ext cx="1121104" cy="923330"/>
          </a:xfrm>
          <a:prstGeom prst="rect">
            <a:avLst/>
          </a:prstGeom>
          <a:noFill/>
        </p:spPr>
        <p:txBody>
          <a:bodyPr wrap="square" rtlCol="0">
            <a:spAutoFit/>
          </a:bodyPr>
          <a:lstStyle/>
          <a:p>
            <a:r>
              <a:rPr lang="fr-FR" dirty="0"/>
              <a:t>D </a:t>
            </a:r>
          </a:p>
          <a:p>
            <a:r>
              <a:rPr lang="fr-FR" dirty="0"/>
              <a:t>+</a:t>
            </a:r>
          </a:p>
          <a:p>
            <a:r>
              <a:rPr lang="fr-FR" dirty="0"/>
              <a:t>V</a:t>
            </a:r>
          </a:p>
        </p:txBody>
      </p:sp>
      <p:sp>
        <p:nvSpPr>
          <p:cNvPr id="16" name="ZoneTexte 15">
            <a:extLst>
              <a:ext uri="{FF2B5EF4-FFF2-40B4-BE49-F238E27FC236}">
                <a16:creationId xmlns:a16="http://schemas.microsoft.com/office/drawing/2014/main" id="{946F9827-23B5-2BB0-52EC-6CA2341872CE}"/>
              </a:ext>
            </a:extLst>
          </p:cNvPr>
          <p:cNvSpPr txBox="1"/>
          <p:nvPr/>
        </p:nvSpPr>
        <p:spPr>
          <a:xfrm>
            <a:off x="3031252" y="3242585"/>
            <a:ext cx="1121104" cy="646331"/>
          </a:xfrm>
          <a:prstGeom prst="rect">
            <a:avLst/>
          </a:prstGeom>
          <a:noFill/>
        </p:spPr>
        <p:txBody>
          <a:bodyPr wrap="square" rtlCol="0">
            <a:spAutoFit/>
          </a:bodyPr>
          <a:lstStyle/>
          <a:p>
            <a:pPr algn="ctr"/>
            <a:r>
              <a:rPr lang="fr-FR" dirty="0"/>
              <a:t>D +</a:t>
            </a:r>
          </a:p>
          <a:p>
            <a:pPr algn="ctr"/>
            <a:r>
              <a:rPr lang="fr-FR" dirty="0"/>
              <a:t>V + I</a:t>
            </a:r>
          </a:p>
        </p:txBody>
      </p:sp>
      <p:sp>
        <p:nvSpPr>
          <p:cNvPr id="17" name="ZoneTexte 16">
            <a:extLst>
              <a:ext uri="{FF2B5EF4-FFF2-40B4-BE49-F238E27FC236}">
                <a16:creationId xmlns:a16="http://schemas.microsoft.com/office/drawing/2014/main" id="{C5DCB267-4DA3-7D7C-53E9-DD3BE4284BF9}"/>
              </a:ext>
            </a:extLst>
          </p:cNvPr>
          <p:cNvSpPr txBox="1"/>
          <p:nvPr/>
        </p:nvSpPr>
        <p:spPr>
          <a:xfrm>
            <a:off x="4207123" y="3196114"/>
            <a:ext cx="1121104" cy="646331"/>
          </a:xfrm>
          <a:prstGeom prst="rect">
            <a:avLst/>
          </a:prstGeom>
          <a:noFill/>
        </p:spPr>
        <p:txBody>
          <a:bodyPr wrap="square" rtlCol="0">
            <a:spAutoFit/>
          </a:bodyPr>
          <a:lstStyle/>
          <a:p>
            <a:pPr algn="ctr"/>
            <a:r>
              <a:rPr lang="fr-FR" dirty="0"/>
              <a:t>D +</a:t>
            </a:r>
          </a:p>
          <a:p>
            <a:pPr algn="ctr"/>
            <a:r>
              <a:rPr lang="fr-FR" dirty="0"/>
              <a:t>V + P</a:t>
            </a:r>
          </a:p>
        </p:txBody>
      </p:sp>
      <p:sp>
        <p:nvSpPr>
          <p:cNvPr id="18" name="ZoneTexte 17">
            <a:extLst>
              <a:ext uri="{FF2B5EF4-FFF2-40B4-BE49-F238E27FC236}">
                <a16:creationId xmlns:a16="http://schemas.microsoft.com/office/drawing/2014/main" id="{7A7BAFEB-C3B5-B7A0-8143-69CEA6613741}"/>
              </a:ext>
            </a:extLst>
          </p:cNvPr>
          <p:cNvSpPr txBox="1"/>
          <p:nvPr/>
        </p:nvSpPr>
        <p:spPr>
          <a:xfrm>
            <a:off x="7489334" y="1223577"/>
            <a:ext cx="3700370" cy="3231654"/>
          </a:xfrm>
          <a:prstGeom prst="rect">
            <a:avLst/>
          </a:prstGeom>
          <a:noFill/>
        </p:spPr>
        <p:txBody>
          <a:bodyPr wrap="square" rtlCol="0">
            <a:spAutoFit/>
          </a:bodyPr>
          <a:lstStyle/>
          <a:p>
            <a:pPr algn="just"/>
            <a:r>
              <a:rPr lang="fr-FR" sz="1200" dirty="0"/>
              <a:t>Comme l’indique ce diagramme, il est possible d’effectuer plusieurs actions en même temps sauf la purification et le fait de devenir intangible.</a:t>
            </a:r>
          </a:p>
          <a:p>
            <a:pPr algn="just"/>
            <a:endParaRPr lang="fr-FR" sz="1200" dirty="0"/>
          </a:p>
          <a:p>
            <a:pPr algn="just"/>
            <a:r>
              <a:rPr lang="fr-FR" sz="1200" dirty="0"/>
              <a:t>En effet, si la capacité intangible permet de traverser certains obstacles, elle permet également de ne pas recevoir de dégât de la part des ennemis.</a:t>
            </a:r>
          </a:p>
          <a:p>
            <a:pPr algn="just"/>
            <a:endParaRPr lang="fr-FR" sz="1200" dirty="0"/>
          </a:p>
          <a:p>
            <a:pPr algn="just"/>
            <a:r>
              <a:rPr lang="fr-FR" sz="1200" dirty="0"/>
              <a:t>Par conséquent, il est naturel de penser que le personnage ne pourra pas lui aussi faire des dégâts aux ennemis. Il sera obligé de reprendre sa forme normale.</a:t>
            </a:r>
          </a:p>
          <a:p>
            <a:pPr algn="just"/>
            <a:endParaRPr lang="fr-FR" sz="1200" dirty="0"/>
          </a:p>
          <a:p>
            <a:pPr algn="just"/>
            <a:r>
              <a:rPr lang="fr-FR" sz="1200" dirty="0"/>
              <a:t>Enfin, la capacité à devenir intangible est également limitée dans le temps afin d’éviter que le joueur traverse toutes les zones sans se soucier des ennemis.</a:t>
            </a:r>
          </a:p>
        </p:txBody>
      </p:sp>
    </p:spTree>
    <p:extLst>
      <p:ext uri="{BB962C8B-B14F-4D97-AF65-F5344CB8AC3E}">
        <p14:creationId xmlns:p14="http://schemas.microsoft.com/office/powerpoint/2010/main" val="19014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772846C-91AB-19CE-D3FF-07F8413B0221}"/>
              </a:ext>
            </a:extLst>
          </p:cNvPr>
          <p:cNvSpPr/>
          <p:nvPr/>
        </p:nvSpPr>
        <p:spPr>
          <a:xfrm>
            <a:off x="5168261" y="2477559"/>
            <a:ext cx="6064598" cy="4201405"/>
          </a:xfrm>
          <a:prstGeom prst="rect">
            <a:avLst/>
          </a:prstGeom>
          <a:solidFill>
            <a:srgbClr val="92D050">
              <a:alpha val="25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0CAAA315-0BA4-1D8B-9B9A-9C02EAF2C7AD}"/>
              </a:ext>
            </a:extLst>
          </p:cNvPr>
          <p:cNvSpPr/>
          <p:nvPr/>
        </p:nvSpPr>
        <p:spPr>
          <a:xfrm>
            <a:off x="5168261" y="102694"/>
            <a:ext cx="6064598" cy="2202347"/>
          </a:xfrm>
          <a:prstGeom prst="rect">
            <a:avLst/>
          </a:prstGeom>
          <a:solidFill>
            <a:schemeClr val="accent3">
              <a:lumMod val="60000"/>
              <a:lumOff val="40000"/>
              <a:alpha val="2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610DAC16-F91F-8F3B-F218-FA10C6528BD0}"/>
              </a:ext>
            </a:extLst>
          </p:cNvPr>
          <p:cNvSpPr/>
          <p:nvPr/>
        </p:nvSpPr>
        <p:spPr>
          <a:xfrm>
            <a:off x="7282579" y="2813705"/>
            <a:ext cx="1563001" cy="889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811A0031-25AF-B1F8-1CE9-0EF54626146C}"/>
              </a:ext>
            </a:extLst>
          </p:cNvPr>
          <p:cNvSpPr/>
          <p:nvPr/>
        </p:nvSpPr>
        <p:spPr>
          <a:xfrm>
            <a:off x="7294033" y="4136976"/>
            <a:ext cx="1563001" cy="889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92B91F85-D801-3A45-AAD6-250B3B1BA356}"/>
              </a:ext>
            </a:extLst>
          </p:cNvPr>
          <p:cNvSpPr/>
          <p:nvPr/>
        </p:nvSpPr>
        <p:spPr>
          <a:xfrm>
            <a:off x="8325473" y="5525576"/>
            <a:ext cx="1563001" cy="889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90D7FA18-4100-65FB-EB35-ABEEE13EF83C}"/>
              </a:ext>
            </a:extLst>
          </p:cNvPr>
          <p:cNvSpPr/>
          <p:nvPr/>
        </p:nvSpPr>
        <p:spPr>
          <a:xfrm>
            <a:off x="5314499" y="4994779"/>
            <a:ext cx="1563001" cy="889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25F8AF3F-68F2-9590-01F6-9C9604239F8F}"/>
              </a:ext>
            </a:extLst>
          </p:cNvPr>
          <p:cNvSpPr/>
          <p:nvPr/>
        </p:nvSpPr>
        <p:spPr>
          <a:xfrm>
            <a:off x="7282579" y="1275537"/>
            <a:ext cx="1563001" cy="889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185F5D0C-8A5E-4CD2-6915-6EF9FC4BD6C4}"/>
              </a:ext>
            </a:extLst>
          </p:cNvPr>
          <p:cNvSpPr/>
          <p:nvPr/>
        </p:nvSpPr>
        <p:spPr>
          <a:xfrm>
            <a:off x="9450784" y="303034"/>
            <a:ext cx="1563001" cy="889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1C83C968-A1A3-41C3-90FB-3BA8E33BCB7E}"/>
              </a:ext>
            </a:extLst>
          </p:cNvPr>
          <p:cNvSpPr/>
          <p:nvPr/>
        </p:nvSpPr>
        <p:spPr>
          <a:xfrm>
            <a:off x="5294257" y="179036"/>
            <a:ext cx="1563001" cy="889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E8671AEE-65D4-AE8E-94D3-B0AD4C88BCD8}"/>
              </a:ext>
            </a:extLst>
          </p:cNvPr>
          <p:cNvSpPr txBox="1"/>
          <p:nvPr/>
        </p:nvSpPr>
        <p:spPr>
          <a:xfrm>
            <a:off x="1155032" y="176463"/>
            <a:ext cx="5358063" cy="646331"/>
          </a:xfrm>
          <a:prstGeom prst="rect">
            <a:avLst/>
          </a:prstGeom>
          <a:noFill/>
        </p:spPr>
        <p:txBody>
          <a:bodyPr wrap="square" rtlCol="0">
            <a:spAutoFit/>
          </a:bodyPr>
          <a:lstStyle/>
          <a:p>
            <a:r>
              <a:rPr lang="fr-FR" sz="3600" dirty="0"/>
              <a:t>Plan à bulles</a:t>
            </a:r>
          </a:p>
        </p:txBody>
      </p:sp>
      <p:sp>
        <p:nvSpPr>
          <p:cNvPr id="3" name="ZoneTexte 2">
            <a:extLst>
              <a:ext uri="{FF2B5EF4-FFF2-40B4-BE49-F238E27FC236}">
                <a16:creationId xmlns:a16="http://schemas.microsoft.com/office/drawing/2014/main" id="{4EF0631D-330B-7732-2C81-A45BA6A86E94}"/>
              </a:ext>
            </a:extLst>
          </p:cNvPr>
          <p:cNvSpPr txBox="1"/>
          <p:nvPr/>
        </p:nvSpPr>
        <p:spPr>
          <a:xfrm>
            <a:off x="8633983" y="5739359"/>
            <a:ext cx="1254491" cy="461665"/>
          </a:xfrm>
          <a:prstGeom prst="rect">
            <a:avLst/>
          </a:prstGeom>
          <a:noFill/>
        </p:spPr>
        <p:txBody>
          <a:bodyPr wrap="square" rtlCol="0">
            <a:spAutoFit/>
          </a:bodyPr>
          <a:lstStyle/>
          <a:p>
            <a:r>
              <a:rPr lang="fr-FR" sz="2400" dirty="0"/>
              <a:t>D + P</a:t>
            </a:r>
          </a:p>
        </p:txBody>
      </p:sp>
      <p:sp>
        <p:nvSpPr>
          <p:cNvPr id="6" name="ZoneTexte 5">
            <a:extLst>
              <a:ext uri="{FF2B5EF4-FFF2-40B4-BE49-F238E27FC236}">
                <a16:creationId xmlns:a16="http://schemas.microsoft.com/office/drawing/2014/main" id="{F31ECB83-518D-8E5A-21C9-AB7B01D7BA3E}"/>
              </a:ext>
            </a:extLst>
          </p:cNvPr>
          <p:cNvSpPr txBox="1"/>
          <p:nvPr/>
        </p:nvSpPr>
        <p:spPr>
          <a:xfrm>
            <a:off x="5655722" y="5200435"/>
            <a:ext cx="1089027" cy="461665"/>
          </a:xfrm>
          <a:prstGeom prst="rect">
            <a:avLst/>
          </a:prstGeom>
          <a:noFill/>
        </p:spPr>
        <p:txBody>
          <a:bodyPr wrap="square" rtlCol="0">
            <a:spAutoFit/>
          </a:bodyPr>
          <a:lstStyle/>
          <a:p>
            <a:r>
              <a:rPr lang="fr-FR" sz="2400" dirty="0"/>
              <a:t>D + I</a:t>
            </a:r>
          </a:p>
        </p:txBody>
      </p:sp>
      <p:sp>
        <p:nvSpPr>
          <p:cNvPr id="7" name="ZoneTexte 6">
            <a:extLst>
              <a:ext uri="{FF2B5EF4-FFF2-40B4-BE49-F238E27FC236}">
                <a16:creationId xmlns:a16="http://schemas.microsoft.com/office/drawing/2014/main" id="{1F5F113A-1338-1D78-301A-504566CE1DD7}"/>
              </a:ext>
            </a:extLst>
          </p:cNvPr>
          <p:cNvSpPr txBox="1"/>
          <p:nvPr/>
        </p:nvSpPr>
        <p:spPr>
          <a:xfrm>
            <a:off x="7570720" y="1471334"/>
            <a:ext cx="1214600" cy="461665"/>
          </a:xfrm>
          <a:prstGeom prst="rect">
            <a:avLst/>
          </a:prstGeom>
          <a:noFill/>
        </p:spPr>
        <p:txBody>
          <a:bodyPr wrap="square" rtlCol="0">
            <a:spAutoFit/>
          </a:bodyPr>
          <a:lstStyle/>
          <a:p>
            <a:r>
              <a:rPr lang="fr-FR" sz="2400" dirty="0"/>
              <a:t>D + V</a:t>
            </a:r>
          </a:p>
        </p:txBody>
      </p:sp>
      <p:sp>
        <p:nvSpPr>
          <p:cNvPr id="8" name="ZoneTexte 7">
            <a:extLst>
              <a:ext uri="{FF2B5EF4-FFF2-40B4-BE49-F238E27FC236}">
                <a16:creationId xmlns:a16="http://schemas.microsoft.com/office/drawing/2014/main" id="{A8D85F05-1DB0-BAAD-54DF-79F4627471B4}"/>
              </a:ext>
            </a:extLst>
          </p:cNvPr>
          <p:cNvSpPr txBox="1"/>
          <p:nvPr/>
        </p:nvSpPr>
        <p:spPr>
          <a:xfrm>
            <a:off x="5168261" y="361129"/>
            <a:ext cx="1855477" cy="461665"/>
          </a:xfrm>
          <a:prstGeom prst="rect">
            <a:avLst/>
          </a:prstGeom>
          <a:noFill/>
        </p:spPr>
        <p:txBody>
          <a:bodyPr wrap="square" rtlCol="0">
            <a:spAutoFit/>
          </a:bodyPr>
          <a:lstStyle/>
          <a:p>
            <a:pPr algn="ctr"/>
            <a:r>
              <a:rPr lang="fr-FR" sz="2400" dirty="0"/>
              <a:t>D +V + I</a:t>
            </a:r>
          </a:p>
        </p:txBody>
      </p:sp>
      <p:sp>
        <p:nvSpPr>
          <p:cNvPr id="9" name="ZoneTexte 8">
            <a:extLst>
              <a:ext uri="{FF2B5EF4-FFF2-40B4-BE49-F238E27FC236}">
                <a16:creationId xmlns:a16="http://schemas.microsoft.com/office/drawing/2014/main" id="{A5DAEB20-614B-EBC6-6355-67ED96BB360B}"/>
              </a:ext>
            </a:extLst>
          </p:cNvPr>
          <p:cNvSpPr txBox="1"/>
          <p:nvPr/>
        </p:nvSpPr>
        <p:spPr>
          <a:xfrm>
            <a:off x="9307486" y="516817"/>
            <a:ext cx="1855477" cy="461665"/>
          </a:xfrm>
          <a:prstGeom prst="rect">
            <a:avLst/>
          </a:prstGeom>
          <a:noFill/>
        </p:spPr>
        <p:txBody>
          <a:bodyPr wrap="square" rtlCol="0">
            <a:spAutoFit/>
          </a:bodyPr>
          <a:lstStyle/>
          <a:p>
            <a:pPr algn="ctr"/>
            <a:r>
              <a:rPr lang="fr-FR" sz="2400" dirty="0"/>
              <a:t>D +V + P</a:t>
            </a:r>
          </a:p>
        </p:txBody>
      </p:sp>
      <p:sp>
        <p:nvSpPr>
          <p:cNvPr id="10" name="ZoneTexte 9">
            <a:extLst>
              <a:ext uri="{FF2B5EF4-FFF2-40B4-BE49-F238E27FC236}">
                <a16:creationId xmlns:a16="http://schemas.microsoft.com/office/drawing/2014/main" id="{939E3CCC-9860-E46D-D1A4-09FBED0344FA}"/>
              </a:ext>
            </a:extLst>
          </p:cNvPr>
          <p:cNvSpPr txBox="1"/>
          <p:nvPr/>
        </p:nvSpPr>
        <p:spPr>
          <a:xfrm>
            <a:off x="7874334" y="3013813"/>
            <a:ext cx="451479" cy="461665"/>
          </a:xfrm>
          <a:prstGeom prst="rect">
            <a:avLst/>
          </a:prstGeom>
          <a:noFill/>
        </p:spPr>
        <p:txBody>
          <a:bodyPr wrap="square" rtlCol="0">
            <a:spAutoFit/>
          </a:bodyPr>
          <a:lstStyle/>
          <a:p>
            <a:r>
              <a:rPr lang="fr-FR" sz="2400" dirty="0"/>
              <a:t>D</a:t>
            </a:r>
          </a:p>
        </p:txBody>
      </p:sp>
      <p:sp>
        <p:nvSpPr>
          <p:cNvPr id="11" name="ZoneTexte 10">
            <a:extLst>
              <a:ext uri="{FF2B5EF4-FFF2-40B4-BE49-F238E27FC236}">
                <a16:creationId xmlns:a16="http://schemas.microsoft.com/office/drawing/2014/main" id="{6E911A14-20CF-4ECB-0B0F-77F0088B6D74}"/>
              </a:ext>
            </a:extLst>
          </p:cNvPr>
          <p:cNvSpPr txBox="1"/>
          <p:nvPr/>
        </p:nvSpPr>
        <p:spPr>
          <a:xfrm>
            <a:off x="7885788" y="4350759"/>
            <a:ext cx="451479" cy="461665"/>
          </a:xfrm>
          <a:prstGeom prst="rect">
            <a:avLst/>
          </a:prstGeom>
          <a:noFill/>
        </p:spPr>
        <p:txBody>
          <a:bodyPr wrap="square" rtlCol="0">
            <a:spAutoFit/>
          </a:bodyPr>
          <a:lstStyle/>
          <a:p>
            <a:r>
              <a:rPr lang="fr-FR" sz="2400" dirty="0"/>
              <a:t>P</a:t>
            </a:r>
          </a:p>
        </p:txBody>
      </p:sp>
      <p:cxnSp>
        <p:nvCxnSpPr>
          <p:cNvPr id="22" name="Connecteur droit avec flèche 21">
            <a:extLst>
              <a:ext uri="{FF2B5EF4-FFF2-40B4-BE49-F238E27FC236}">
                <a16:creationId xmlns:a16="http://schemas.microsoft.com/office/drawing/2014/main" id="{E256BDD8-485C-49C9-8CBF-77A6973C6219}"/>
              </a:ext>
            </a:extLst>
          </p:cNvPr>
          <p:cNvCxnSpPr>
            <a:stCxn id="12" idx="4"/>
            <a:endCxn id="13" idx="0"/>
          </p:cNvCxnSpPr>
          <p:nvPr/>
        </p:nvCxnSpPr>
        <p:spPr>
          <a:xfrm>
            <a:off x="8064080" y="3702938"/>
            <a:ext cx="11454" cy="43403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240DF560-86E9-EF79-8502-6802C127E74D}"/>
              </a:ext>
            </a:extLst>
          </p:cNvPr>
          <p:cNvCxnSpPr>
            <a:cxnSpLocks/>
            <a:stCxn id="13" idx="4"/>
            <a:endCxn id="14" idx="1"/>
          </p:cNvCxnSpPr>
          <p:nvPr/>
        </p:nvCxnSpPr>
        <p:spPr>
          <a:xfrm>
            <a:off x="8075534" y="5026209"/>
            <a:ext cx="478835" cy="62959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A96C866F-C1AB-5D08-11F7-6F0CA02CB1C8}"/>
              </a:ext>
            </a:extLst>
          </p:cNvPr>
          <p:cNvCxnSpPr>
            <a:cxnSpLocks/>
            <a:stCxn id="14" idx="2"/>
            <a:endCxn id="15" idx="6"/>
          </p:cNvCxnSpPr>
          <p:nvPr/>
        </p:nvCxnSpPr>
        <p:spPr>
          <a:xfrm flipH="1" flipV="1">
            <a:off x="6877500" y="5439396"/>
            <a:ext cx="1447973" cy="53079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391CBC03-61D4-B1E1-7461-9B19D4E962E4}"/>
              </a:ext>
            </a:extLst>
          </p:cNvPr>
          <p:cNvCxnSpPr>
            <a:cxnSpLocks/>
            <a:stCxn id="15" idx="0"/>
            <a:endCxn id="16" idx="3"/>
          </p:cNvCxnSpPr>
          <p:nvPr/>
        </p:nvCxnSpPr>
        <p:spPr>
          <a:xfrm flipV="1">
            <a:off x="6096000" y="2034545"/>
            <a:ext cx="1415475" cy="296023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610802DA-CB95-9A78-595C-8FACA015D41F}"/>
              </a:ext>
            </a:extLst>
          </p:cNvPr>
          <p:cNvCxnSpPr>
            <a:cxnSpLocks/>
            <a:stCxn id="16" idx="1"/>
            <a:endCxn id="18" idx="5"/>
          </p:cNvCxnSpPr>
          <p:nvPr/>
        </p:nvCxnSpPr>
        <p:spPr>
          <a:xfrm flipH="1" flipV="1">
            <a:off x="6628362" y="938044"/>
            <a:ext cx="883113" cy="46771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187D9D9E-2FFD-72A2-7E11-6E53C47DE9D2}"/>
              </a:ext>
            </a:extLst>
          </p:cNvPr>
          <p:cNvCxnSpPr>
            <a:cxnSpLocks/>
            <a:stCxn id="16" idx="7"/>
            <a:endCxn id="17" idx="3"/>
          </p:cNvCxnSpPr>
          <p:nvPr/>
        </p:nvCxnSpPr>
        <p:spPr>
          <a:xfrm flipV="1">
            <a:off x="8616684" y="1062042"/>
            <a:ext cx="1062996" cy="34372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4F21A382-423B-4A46-C67C-95D61FDA44CC}"/>
              </a:ext>
            </a:extLst>
          </p:cNvPr>
          <p:cNvSpPr txBox="1"/>
          <p:nvPr/>
        </p:nvSpPr>
        <p:spPr>
          <a:xfrm>
            <a:off x="9888474" y="1876717"/>
            <a:ext cx="1344385" cy="369332"/>
          </a:xfrm>
          <a:prstGeom prst="rect">
            <a:avLst/>
          </a:prstGeom>
          <a:noFill/>
        </p:spPr>
        <p:txBody>
          <a:bodyPr wrap="square" rtlCol="0">
            <a:spAutoFit/>
          </a:bodyPr>
          <a:lstStyle/>
          <a:p>
            <a:r>
              <a:rPr lang="fr-FR" dirty="0"/>
              <a:t>Cimetière</a:t>
            </a:r>
          </a:p>
        </p:txBody>
      </p:sp>
      <p:sp>
        <p:nvSpPr>
          <p:cNvPr id="42" name="ZoneTexte 41">
            <a:extLst>
              <a:ext uri="{FF2B5EF4-FFF2-40B4-BE49-F238E27FC236}">
                <a16:creationId xmlns:a16="http://schemas.microsoft.com/office/drawing/2014/main" id="{6B284970-18B0-7813-795F-B7C397F8CFAD}"/>
              </a:ext>
            </a:extLst>
          </p:cNvPr>
          <p:cNvSpPr txBox="1"/>
          <p:nvPr/>
        </p:nvSpPr>
        <p:spPr>
          <a:xfrm>
            <a:off x="10446891" y="6309632"/>
            <a:ext cx="851284" cy="369332"/>
          </a:xfrm>
          <a:prstGeom prst="rect">
            <a:avLst/>
          </a:prstGeom>
          <a:noFill/>
        </p:spPr>
        <p:txBody>
          <a:bodyPr wrap="square" rtlCol="0">
            <a:spAutoFit/>
          </a:bodyPr>
          <a:lstStyle/>
          <a:p>
            <a:r>
              <a:rPr lang="fr-FR" dirty="0"/>
              <a:t>Jardin</a:t>
            </a:r>
          </a:p>
        </p:txBody>
      </p:sp>
      <p:sp>
        <p:nvSpPr>
          <p:cNvPr id="45" name="ZoneTexte 44">
            <a:extLst>
              <a:ext uri="{FF2B5EF4-FFF2-40B4-BE49-F238E27FC236}">
                <a16:creationId xmlns:a16="http://schemas.microsoft.com/office/drawing/2014/main" id="{E5E78894-658A-B334-C4DE-142EDA525AAD}"/>
              </a:ext>
            </a:extLst>
          </p:cNvPr>
          <p:cNvSpPr txBox="1"/>
          <p:nvPr/>
        </p:nvSpPr>
        <p:spPr>
          <a:xfrm>
            <a:off x="1155032" y="1163044"/>
            <a:ext cx="3534021" cy="1384995"/>
          </a:xfrm>
          <a:prstGeom prst="rect">
            <a:avLst/>
          </a:prstGeom>
          <a:noFill/>
        </p:spPr>
        <p:txBody>
          <a:bodyPr wrap="square" rtlCol="0">
            <a:spAutoFit/>
          </a:bodyPr>
          <a:lstStyle/>
          <a:p>
            <a:r>
              <a:rPr lang="fr-FR" sz="1200" dirty="0"/>
              <a:t>Comme le montre ce plan à bulles, l’évolution des capacités et leur démonstration a été faite sur les deux premières zones du jeu.</a:t>
            </a:r>
          </a:p>
          <a:p>
            <a:endParaRPr lang="fr-FR" sz="1200" dirty="0"/>
          </a:p>
          <a:p>
            <a:r>
              <a:rPr lang="fr-FR" sz="1200" dirty="0"/>
              <a:t>Le joueur pourra ainsi prendre le temps d’assimiler ses nouvelles compétences avant de s’aventurer dans le donjon.</a:t>
            </a:r>
          </a:p>
        </p:txBody>
      </p:sp>
    </p:spTree>
    <p:extLst>
      <p:ext uri="{BB962C8B-B14F-4D97-AF65-F5344CB8AC3E}">
        <p14:creationId xmlns:p14="http://schemas.microsoft.com/office/powerpoint/2010/main" val="87345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D045D7A-F6BB-5ADF-12CD-AA5E02AD4B4A}"/>
              </a:ext>
            </a:extLst>
          </p:cNvPr>
          <p:cNvSpPr txBox="1"/>
          <p:nvPr/>
        </p:nvSpPr>
        <p:spPr>
          <a:xfrm>
            <a:off x="1155032" y="176463"/>
            <a:ext cx="5358063" cy="646331"/>
          </a:xfrm>
          <a:prstGeom prst="rect">
            <a:avLst/>
          </a:prstGeom>
          <a:noFill/>
        </p:spPr>
        <p:txBody>
          <a:bodyPr wrap="square" rtlCol="0">
            <a:spAutoFit/>
          </a:bodyPr>
          <a:lstStyle/>
          <a:p>
            <a:r>
              <a:rPr lang="fr-FR" sz="3600" dirty="0"/>
              <a:t>Les couleurs</a:t>
            </a:r>
          </a:p>
        </p:txBody>
      </p:sp>
      <p:pic>
        <p:nvPicPr>
          <p:cNvPr id="6" name="Image 5">
            <a:extLst>
              <a:ext uri="{FF2B5EF4-FFF2-40B4-BE49-F238E27FC236}">
                <a16:creationId xmlns:a16="http://schemas.microsoft.com/office/drawing/2014/main" id="{CE47AE7D-E4A1-5829-6391-020A14A35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590" y="4673309"/>
            <a:ext cx="2918324" cy="1641558"/>
          </a:xfrm>
          <a:prstGeom prst="rect">
            <a:avLst/>
          </a:prstGeom>
        </p:spPr>
      </p:pic>
      <p:pic>
        <p:nvPicPr>
          <p:cNvPr id="8" name="Image 7">
            <a:extLst>
              <a:ext uri="{FF2B5EF4-FFF2-40B4-BE49-F238E27FC236}">
                <a16:creationId xmlns:a16="http://schemas.microsoft.com/office/drawing/2014/main" id="{191D1C99-EDC9-D66F-B973-A760233E0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590" y="255953"/>
            <a:ext cx="2918324" cy="1641558"/>
          </a:xfrm>
          <a:prstGeom prst="rect">
            <a:avLst/>
          </a:prstGeom>
        </p:spPr>
      </p:pic>
      <p:pic>
        <p:nvPicPr>
          <p:cNvPr id="10" name="Image 9">
            <a:extLst>
              <a:ext uri="{FF2B5EF4-FFF2-40B4-BE49-F238E27FC236}">
                <a16:creationId xmlns:a16="http://schemas.microsoft.com/office/drawing/2014/main" id="{A8B16E66-620C-65C7-D7F9-D8C06A15B3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5570" y="3655869"/>
            <a:ext cx="2918324" cy="1641558"/>
          </a:xfrm>
          <a:prstGeom prst="rect">
            <a:avLst/>
          </a:prstGeom>
        </p:spPr>
      </p:pic>
      <p:pic>
        <p:nvPicPr>
          <p:cNvPr id="12" name="Image 11">
            <a:extLst>
              <a:ext uri="{FF2B5EF4-FFF2-40B4-BE49-F238E27FC236}">
                <a16:creationId xmlns:a16="http://schemas.microsoft.com/office/drawing/2014/main" id="{C28E3FB6-4BD0-433E-64E6-5AC262A2DB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5570" y="1447191"/>
            <a:ext cx="2918324" cy="1641558"/>
          </a:xfrm>
          <a:prstGeom prst="rect">
            <a:avLst/>
          </a:prstGeom>
        </p:spPr>
      </p:pic>
      <p:sp>
        <p:nvSpPr>
          <p:cNvPr id="13" name="ZoneTexte 12">
            <a:extLst>
              <a:ext uri="{FF2B5EF4-FFF2-40B4-BE49-F238E27FC236}">
                <a16:creationId xmlns:a16="http://schemas.microsoft.com/office/drawing/2014/main" id="{80B3042E-2C3D-6C55-9EA7-B7CA52081FC0}"/>
              </a:ext>
            </a:extLst>
          </p:cNvPr>
          <p:cNvSpPr txBox="1"/>
          <p:nvPr/>
        </p:nvSpPr>
        <p:spPr>
          <a:xfrm>
            <a:off x="7877262" y="1922678"/>
            <a:ext cx="1870745" cy="369332"/>
          </a:xfrm>
          <a:prstGeom prst="rect">
            <a:avLst/>
          </a:prstGeom>
          <a:noFill/>
        </p:spPr>
        <p:txBody>
          <a:bodyPr wrap="square" rtlCol="0">
            <a:spAutoFit/>
          </a:bodyPr>
          <a:lstStyle/>
          <a:p>
            <a:r>
              <a:rPr lang="fr-FR" dirty="0"/>
              <a:t>Jardin</a:t>
            </a:r>
          </a:p>
        </p:txBody>
      </p:sp>
      <p:sp>
        <p:nvSpPr>
          <p:cNvPr id="15" name="ZoneTexte 14">
            <a:extLst>
              <a:ext uri="{FF2B5EF4-FFF2-40B4-BE49-F238E27FC236}">
                <a16:creationId xmlns:a16="http://schemas.microsoft.com/office/drawing/2014/main" id="{22794FD7-5022-29A3-A012-E5638C2B5883}"/>
              </a:ext>
            </a:extLst>
          </p:cNvPr>
          <p:cNvSpPr txBox="1"/>
          <p:nvPr/>
        </p:nvSpPr>
        <p:spPr>
          <a:xfrm>
            <a:off x="7894039" y="6340459"/>
            <a:ext cx="1870745" cy="369332"/>
          </a:xfrm>
          <a:prstGeom prst="rect">
            <a:avLst/>
          </a:prstGeom>
          <a:noFill/>
        </p:spPr>
        <p:txBody>
          <a:bodyPr wrap="square" rtlCol="0">
            <a:spAutoFit/>
          </a:bodyPr>
          <a:lstStyle/>
          <a:p>
            <a:r>
              <a:rPr lang="fr-FR" dirty="0"/>
              <a:t>Crypte</a:t>
            </a:r>
          </a:p>
        </p:txBody>
      </p:sp>
      <p:sp>
        <p:nvSpPr>
          <p:cNvPr id="16" name="ZoneTexte 15">
            <a:extLst>
              <a:ext uri="{FF2B5EF4-FFF2-40B4-BE49-F238E27FC236}">
                <a16:creationId xmlns:a16="http://schemas.microsoft.com/office/drawing/2014/main" id="{61C0E580-E4B7-44CF-B724-9711A16CC28C}"/>
              </a:ext>
            </a:extLst>
          </p:cNvPr>
          <p:cNvSpPr txBox="1"/>
          <p:nvPr/>
        </p:nvSpPr>
        <p:spPr>
          <a:xfrm>
            <a:off x="4339906" y="3113916"/>
            <a:ext cx="1870745" cy="369332"/>
          </a:xfrm>
          <a:prstGeom prst="rect">
            <a:avLst/>
          </a:prstGeom>
          <a:noFill/>
        </p:spPr>
        <p:txBody>
          <a:bodyPr wrap="square" rtlCol="0">
            <a:spAutoFit/>
          </a:bodyPr>
          <a:lstStyle/>
          <a:p>
            <a:r>
              <a:rPr lang="fr-FR" dirty="0"/>
              <a:t>Personnage</a:t>
            </a:r>
          </a:p>
        </p:txBody>
      </p:sp>
      <p:sp>
        <p:nvSpPr>
          <p:cNvPr id="17" name="ZoneTexte 16">
            <a:extLst>
              <a:ext uri="{FF2B5EF4-FFF2-40B4-BE49-F238E27FC236}">
                <a16:creationId xmlns:a16="http://schemas.microsoft.com/office/drawing/2014/main" id="{F56B9016-9B7A-B6E9-0DF5-74D0659F788D}"/>
              </a:ext>
            </a:extLst>
          </p:cNvPr>
          <p:cNvSpPr txBox="1"/>
          <p:nvPr/>
        </p:nvSpPr>
        <p:spPr>
          <a:xfrm>
            <a:off x="4368458" y="5342595"/>
            <a:ext cx="1870745" cy="369332"/>
          </a:xfrm>
          <a:prstGeom prst="rect">
            <a:avLst/>
          </a:prstGeom>
          <a:noFill/>
        </p:spPr>
        <p:txBody>
          <a:bodyPr wrap="square" rtlCol="0">
            <a:spAutoFit/>
          </a:bodyPr>
          <a:lstStyle/>
          <a:p>
            <a:r>
              <a:rPr lang="fr-FR" dirty="0"/>
              <a:t>Monstre</a:t>
            </a:r>
          </a:p>
        </p:txBody>
      </p:sp>
      <p:sp>
        <p:nvSpPr>
          <p:cNvPr id="18" name="ZoneTexte 17">
            <a:extLst>
              <a:ext uri="{FF2B5EF4-FFF2-40B4-BE49-F238E27FC236}">
                <a16:creationId xmlns:a16="http://schemas.microsoft.com/office/drawing/2014/main" id="{8919C302-DDE2-5FFD-F2C6-5A9301F6A60B}"/>
              </a:ext>
            </a:extLst>
          </p:cNvPr>
          <p:cNvSpPr txBox="1"/>
          <p:nvPr/>
        </p:nvSpPr>
        <p:spPr>
          <a:xfrm>
            <a:off x="1159897" y="1447191"/>
            <a:ext cx="2918325" cy="3046988"/>
          </a:xfrm>
          <a:prstGeom prst="rect">
            <a:avLst/>
          </a:prstGeom>
          <a:noFill/>
        </p:spPr>
        <p:txBody>
          <a:bodyPr wrap="square" rtlCol="0">
            <a:spAutoFit/>
          </a:bodyPr>
          <a:lstStyle/>
          <a:p>
            <a:pPr algn="just"/>
            <a:r>
              <a:rPr lang="fr-FR" sz="1200" dirty="0"/>
              <a:t>L’ensemble de couleurs est ternes pour correspondre à l’ambiance.</a:t>
            </a:r>
          </a:p>
          <a:p>
            <a:pPr algn="just"/>
            <a:endParaRPr lang="fr-FR" sz="1200" dirty="0"/>
          </a:p>
          <a:p>
            <a:pPr algn="just"/>
            <a:r>
              <a:rPr lang="fr-FR" sz="1200" dirty="0"/>
              <a:t>Il y a une opposition claire entre le personnage et les monstres pour rappeler le combat entre la lumière et les ténèbres.</a:t>
            </a:r>
          </a:p>
          <a:p>
            <a:pPr algn="just"/>
            <a:endParaRPr lang="fr-FR" sz="1200" dirty="0"/>
          </a:p>
          <a:p>
            <a:pPr algn="just"/>
            <a:r>
              <a:rPr lang="fr-FR" sz="1200" dirty="0"/>
              <a:t>La couleur des entités est légèrement plus saturé pour ressortir du décor.</a:t>
            </a:r>
          </a:p>
          <a:p>
            <a:pPr algn="just"/>
            <a:endParaRPr lang="fr-FR" sz="1200" dirty="0"/>
          </a:p>
          <a:p>
            <a:pPr algn="just"/>
            <a:r>
              <a:rPr lang="fr-FR" sz="1200" dirty="0"/>
              <a:t>Il faut toujours garder une couleur dominante dans chaque lieu et avoir une couleur sombre qui vient lier l’ensemble et mener vers le donjon.</a:t>
            </a:r>
          </a:p>
          <a:p>
            <a:endParaRPr lang="fr-FR" sz="1200" dirty="0"/>
          </a:p>
        </p:txBody>
      </p:sp>
      <p:pic>
        <p:nvPicPr>
          <p:cNvPr id="5" name="Image 4">
            <a:extLst>
              <a:ext uri="{FF2B5EF4-FFF2-40B4-BE49-F238E27FC236}">
                <a16:creationId xmlns:a16="http://schemas.microsoft.com/office/drawing/2014/main" id="{B19101B3-A189-553E-C781-4E4E209DD2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7590" y="2416170"/>
            <a:ext cx="2918324" cy="1641557"/>
          </a:xfrm>
          <a:prstGeom prst="rect">
            <a:avLst/>
          </a:prstGeom>
        </p:spPr>
      </p:pic>
      <p:sp>
        <p:nvSpPr>
          <p:cNvPr id="7" name="ZoneTexte 6">
            <a:extLst>
              <a:ext uri="{FF2B5EF4-FFF2-40B4-BE49-F238E27FC236}">
                <a16:creationId xmlns:a16="http://schemas.microsoft.com/office/drawing/2014/main" id="{38E4B701-BB38-1587-CBE8-D5E1E0C109DB}"/>
              </a:ext>
            </a:extLst>
          </p:cNvPr>
          <p:cNvSpPr txBox="1"/>
          <p:nvPr/>
        </p:nvSpPr>
        <p:spPr>
          <a:xfrm>
            <a:off x="7890902" y="4114082"/>
            <a:ext cx="1870745" cy="369332"/>
          </a:xfrm>
          <a:prstGeom prst="rect">
            <a:avLst/>
          </a:prstGeom>
          <a:noFill/>
        </p:spPr>
        <p:txBody>
          <a:bodyPr wrap="square" rtlCol="0">
            <a:spAutoFit/>
          </a:bodyPr>
          <a:lstStyle/>
          <a:p>
            <a:r>
              <a:rPr lang="fr-FR" dirty="0"/>
              <a:t>Cimetière</a:t>
            </a:r>
          </a:p>
        </p:txBody>
      </p:sp>
    </p:spTree>
    <p:extLst>
      <p:ext uri="{BB962C8B-B14F-4D97-AF65-F5344CB8AC3E}">
        <p14:creationId xmlns:p14="http://schemas.microsoft.com/office/powerpoint/2010/main" val="110447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D33C5CC-8767-3DBD-5993-BB5856733368}"/>
              </a:ext>
            </a:extLst>
          </p:cNvPr>
          <p:cNvSpPr txBox="1"/>
          <p:nvPr/>
        </p:nvSpPr>
        <p:spPr>
          <a:xfrm>
            <a:off x="1155032" y="176463"/>
            <a:ext cx="5358063" cy="646331"/>
          </a:xfrm>
          <a:prstGeom prst="rect">
            <a:avLst/>
          </a:prstGeom>
          <a:noFill/>
        </p:spPr>
        <p:txBody>
          <a:bodyPr wrap="square" rtlCol="0">
            <a:spAutoFit/>
          </a:bodyPr>
          <a:lstStyle/>
          <a:p>
            <a:r>
              <a:rPr lang="fr-FR" sz="3600" dirty="0"/>
              <a:t>Les croquis</a:t>
            </a:r>
          </a:p>
        </p:txBody>
      </p:sp>
      <p:pic>
        <p:nvPicPr>
          <p:cNvPr id="4" name="Image 3">
            <a:extLst>
              <a:ext uri="{FF2B5EF4-FFF2-40B4-BE49-F238E27FC236}">
                <a16:creationId xmlns:a16="http://schemas.microsoft.com/office/drawing/2014/main" id="{A136FEBB-8074-6922-091D-B4035CB52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466" y="965407"/>
            <a:ext cx="9954670" cy="5599502"/>
          </a:xfrm>
          <a:prstGeom prst="rect">
            <a:avLst/>
          </a:prstGeom>
        </p:spPr>
      </p:pic>
    </p:spTree>
    <p:extLst>
      <p:ext uri="{BB962C8B-B14F-4D97-AF65-F5344CB8AC3E}">
        <p14:creationId xmlns:p14="http://schemas.microsoft.com/office/powerpoint/2010/main" val="367052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A47F963-2B62-FAB6-CA22-519DC40846B5}"/>
              </a:ext>
            </a:extLst>
          </p:cNvPr>
          <p:cNvSpPr txBox="1"/>
          <p:nvPr/>
        </p:nvSpPr>
        <p:spPr>
          <a:xfrm>
            <a:off x="1155032" y="176463"/>
            <a:ext cx="5358063" cy="646331"/>
          </a:xfrm>
          <a:prstGeom prst="rect">
            <a:avLst/>
          </a:prstGeom>
          <a:noFill/>
        </p:spPr>
        <p:txBody>
          <a:bodyPr wrap="square" rtlCol="0">
            <a:spAutoFit/>
          </a:bodyPr>
          <a:lstStyle/>
          <a:p>
            <a:r>
              <a:rPr lang="fr-FR" sz="3600" dirty="0"/>
              <a:t>Le croquis final</a:t>
            </a:r>
          </a:p>
        </p:txBody>
      </p:sp>
    </p:spTree>
    <p:extLst>
      <p:ext uri="{BB962C8B-B14F-4D97-AF65-F5344CB8AC3E}">
        <p14:creationId xmlns:p14="http://schemas.microsoft.com/office/powerpoint/2010/main" val="289884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384F5A8-B1FE-4486-8D2D-F9C8B580EA2F}"/>
              </a:ext>
            </a:extLst>
          </p:cNvPr>
          <p:cNvSpPr txBox="1"/>
          <p:nvPr/>
        </p:nvSpPr>
        <p:spPr>
          <a:xfrm>
            <a:off x="1155032" y="176463"/>
            <a:ext cx="5358063" cy="646331"/>
          </a:xfrm>
          <a:prstGeom prst="rect">
            <a:avLst/>
          </a:prstGeom>
          <a:noFill/>
        </p:spPr>
        <p:txBody>
          <a:bodyPr wrap="square" rtlCol="0">
            <a:spAutoFit/>
          </a:bodyPr>
          <a:lstStyle/>
          <a:p>
            <a:r>
              <a:rPr lang="fr-FR" sz="3600" dirty="0"/>
              <a:t>Les patterns</a:t>
            </a:r>
          </a:p>
        </p:txBody>
      </p:sp>
    </p:spTree>
    <p:extLst>
      <p:ext uri="{BB962C8B-B14F-4D97-AF65-F5344CB8AC3E}">
        <p14:creationId xmlns:p14="http://schemas.microsoft.com/office/powerpoint/2010/main" val="279663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326</TotalTime>
  <Words>741</Words>
  <Application>Microsoft Office PowerPoint</Application>
  <PresentationFormat>Grand écran</PresentationFormat>
  <Paragraphs>98</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MS Shell Dlg 2</vt:lpstr>
      <vt:lpstr>Wingdings</vt:lpstr>
      <vt:lpstr>Wingdings 3</vt:lpstr>
      <vt:lpstr>Madison</vt:lpstr>
      <vt:lpstr>Dossier de pré production Zelda-Like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de pré-production Zelda-Like</dc:title>
  <dc:creator>Claude Blanchet Babin</dc:creator>
  <cp:lastModifiedBy>Claude Blanchet Babin</cp:lastModifiedBy>
  <cp:revision>9</cp:revision>
  <dcterms:created xsi:type="dcterms:W3CDTF">2023-03-14T15:23:49Z</dcterms:created>
  <dcterms:modified xsi:type="dcterms:W3CDTF">2023-03-19T12:43:30Z</dcterms:modified>
</cp:coreProperties>
</file>