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8" r:id="rId2"/>
    <p:sldId id="322" r:id="rId3"/>
    <p:sldId id="334" r:id="rId4"/>
    <p:sldId id="261" r:id="rId5"/>
    <p:sldId id="328" r:id="rId6"/>
    <p:sldId id="343" r:id="rId7"/>
    <p:sldId id="339" r:id="rId8"/>
    <p:sldId id="335" r:id="rId9"/>
    <p:sldId id="340" r:id="rId10"/>
    <p:sldId id="344" r:id="rId11"/>
    <p:sldId id="341" r:id="rId12"/>
    <p:sldId id="342" r:id="rId13"/>
    <p:sldId id="345" r:id="rId14"/>
    <p:sldId id="348" r:id="rId15"/>
    <p:sldId id="346" r:id="rId16"/>
    <p:sldId id="347" r:id="rId17"/>
    <p:sldId id="34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8CB36-D298-4D07-ABD3-AEE9D897DD5A}" type="datetimeFigureOut">
              <a:rPr lang="fr-CA" smtClean="0"/>
              <a:t>2023-06-21</a:t>
            </a:fld>
            <a:endParaRPr lang="fr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3F79-7F44-479D-8C17-9E7348270CB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343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56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73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8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4A28-1FEC-A532-6CF6-344837CA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1B0D6-7EF6-9071-DBF3-D6D50042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C80A-A07F-CD86-821C-3C80A23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2023-06-21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C6A4-BE2D-706B-3146-CE86DAFD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A907-A6B8-E998-9A25-A4D02350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77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8D55-5D64-AAF6-0606-6931E0C6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EA595-B4BA-11AD-CF86-BBEF63C4E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DE29-0F2A-7E00-05AC-0CA0AC58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2023-06-21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C8D9-0E3F-0DD0-450C-DA5CB13F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BC3C-72E4-E1C8-5567-7F2CCF9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49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B91BF-9CC5-2F6E-102B-6CD0033D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5828-2721-A0F6-86AB-CA48CDA6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EFC0-2573-0649-C519-A4F31DF1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2023-06-21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70A9-43F7-F8D8-40D7-F94CFBF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465F-A2B3-547D-D41D-25062220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6930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A76AB33-70F0-4E71-890D-21782E1A8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53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6682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997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469-2191-4707-4380-0F66C6D9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BE61-7C13-E201-EAE4-15243D3A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0294-AA84-8941-B801-3EE42EA8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2023-06-21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54E7-82DF-3811-8B8C-E8BC436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B6C7-E797-B4B5-EAA7-0AEBE142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53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1555-05C4-CEF9-104B-F832B30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2D65-5133-C83C-4D8A-830B438F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D44E-D3A0-DFFF-5062-4C21406C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2023-06-21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F0A8-A5F1-3130-D383-DEF0E278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9C2B-9632-7346-AFDA-2BE24B4C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56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17C-296F-F9CB-68FF-C212669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3296-48B6-5712-D242-E4000578C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0A5DA-EBFF-3AA3-096C-AC4BC44A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D8FB-4E15-BD76-9D61-8D3E4BC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2023-06-21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2E49-8800-B85C-B9CB-2D1A84A9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C5FF-9521-FA01-1DC6-712B936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85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568C-526D-73B2-3D3E-BAFFA391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DF35-25B5-7AD2-49D0-D3E7653F3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6A456-5EBD-1FE0-F636-B61EB990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0936-98CB-AFDC-3B26-CC476E608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110AA-5940-DB46-7E09-11E42AA1B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D9B46-E2A6-573D-8C22-30D2DDEC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2023-06-21</a:t>
            </a:fld>
            <a:endParaRPr lang="fr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F2C90-FAD5-2185-CC43-BDD7AAEF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7BD97-95A2-C536-14B9-301161D4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66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53D-DD3C-7E7A-C1AF-0673B67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E0CD2-8E7F-63EC-D4A8-D2CA4149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2023-06-21</a:t>
            </a:fld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C0D9-DBF4-8689-EE38-9B7CBD7E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B172-940C-3C17-6B0D-A193CA71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5C55E-CB57-3AEF-0AB8-27CB2DF8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2023-06-21</a:t>
            </a:fld>
            <a:endParaRPr lang="fr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D6CE9-9846-EBF5-1822-01343330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3C3F5-A131-ACB7-6A2E-FD85B1F3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2875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935E-7622-5AA5-EA38-72F74B14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0D50-361C-E31E-D7E6-E8C820FA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34DA5-4E1D-A3E0-6438-AA1FC96D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B35FA-0C8B-AA9E-D926-1A0CEC97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2023-06-21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B7D7-9FE8-54DD-A4F3-5DABBECE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8200-8067-8422-67BB-9D9B2B4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82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E48B-5D90-08FB-C762-769997D5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C8390-54B1-51D2-BA48-40B27B5AC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58826-9CD4-6C3A-6D32-9C47BA5F9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C5B84-BE1E-D302-A991-F676F33D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2023-06-21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5E05-62C4-00A8-3573-70C095A7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A1C9-78B3-9146-C63C-35EFF99C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5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500D-43BB-90DD-ADCD-BB23CEDA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6E89-9339-E488-7E89-F70BC3C2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8C27-0212-47BC-6550-FA01E532D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7D5F-CCD3-4A49-AB32-E1895BADD980}" type="datetimeFigureOut">
              <a:rPr lang="fr-CA" smtClean="0"/>
              <a:t>2023-06-21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0108-DE0C-34E6-C106-29DB2C7FB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97C3-976F-A1B6-5112-03C655357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69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D4C8E29B-DC57-4615-8B4E-3585FDD245C8}"/>
              </a:ext>
            </a:extLst>
          </p:cNvPr>
          <p:cNvSpPr/>
          <p:nvPr/>
        </p:nvSpPr>
        <p:spPr>
          <a:xfrm>
            <a:off x="1683699" y="1746919"/>
            <a:ext cx="684000" cy="5151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0A3E814-4C7F-4996-A05B-201175C320B0}"/>
              </a:ext>
            </a:extLst>
          </p:cNvPr>
          <p:cNvSpPr/>
          <p:nvPr/>
        </p:nvSpPr>
        <p:spPr>
          <a:xfrm>
            <a:off x="4054199" y="1081889"/>
            <a:ext cx="684000" cy="57761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6A353930-8BA2-48B4-9D48-BE40FE21D5CA}"/>
              </a:ext>
            </a:extLst>
          </p:cNvPr>
          <p:cNvSpPr/>
          <p:nvPr/>
        </p:nvSpPr>
        <p:spPr>
          <a:xfrm>
            <a:off x="5639998" y="2332777"/>
            <a:ext cx="684000" cy="4525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9" name="Picture Placeholder 18" descr="A picture containing electric blue, blue, design&#10;&#10;Description automatically generated">
            <a:extLst>
              <a:ext uri="{FF2B5EF4-FFF2-40B4-BE49-F238E27FC236}">
                <a16:creationId xmlns:a16="http://schemas.microsoft.com/office/drawing/2014/main" id="{2504B1F6-F58F-0FCB-4564-5CCAACF9CD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r="7664"/>
          <a:stretch>
            <a:fillRect/>
          </a:stretch>
        </p:blipFill>
        <p:spPr>
          <a:xfrm>
            <a:off x="952164" y="497541"/>
            <a:ext cx="5418966" cy="6400800"/>
          </a:xfrm>
        </p:spPr>
      </p:pic>
      <p:pic>
        <p:nvPicPr>
          <p:cNvPr id="21" name="Picture 20" descr="A picture containing text, font, logo, design&#10;&#10;Description automatically generated">
            <a:extLst>
              <a:ext uri="{FF2B5EF4-FFF2-40B4-BE49-F238E27FC236}">
                <a16:creationId xmlns:a16="http://schemas.microsoft.com/office/drawing/2014/main" id="{55BFF5B7-CB58-32CD-B8F3-A0906F1DA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" r="43896" b="1337"/>
          <a:stretch/>
        </p:blipFill>
        <p:spPr>
          <a:xfrm>
            <a:off x="336176" y="38100"/>
            <a:ext cx="2474259" cy="838200"/>
          </a:xfrm>
          <a:prstGeom prst="rect">
            <a:avLst/>
          </a:prstGeom>
        </p:spPr>
      </p:pic>
      <p:pic>
        <p:nvPicPr>
          <p:cNvPr id="23" name="Picture 22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C9B9DEC9-4114-5D79-CB41-AB806DCAC1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2858"/>
          <a:stretch/>
        </p:blipFill>
        <p:spPr>
          <a:xfrm>
            <a:off x="9417017" y="123603"/>
            <a:ext cx="1931174" cy="6671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A5B7E3C-51C6-AA58-E9ED-DECFEDF50D24}"/>
              </a:ext>
            </a:extLst>
          </p:cNvPr>
          <p:cNvSpPr txBox="1"/>
          <p:nvPr/>
        </p:nvSpPr>
        <p:spPr>
          <a:xfrm>
            <a:off x="5998093" y="1342845"/>
            <a:ext cx="571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STAGE ACADEMIQUE D’IMPREGNATION </a:t>
            </a:r>
            <a:endParaRPr lang="fr-CA" sz="2400" i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1162E-144F-7ADF-23A0-24800720FE84}"/>
              </a:ext>
            </a:extLst>
          </p:cNvPr>
          <p:cNvSpPr txBox="1"/>
          <p:nvPr/>
        </p:nvSpPr>
        <p:spPr>
          <a:xfrm>
            <a:off x="6246840" y="2080997"/>
            <a:ext cx="568990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Mise en place d’une application de visualisation de performances et gestion d’entreprise : CAS DE LAB2VIEW</a:t>
            </a:r>
            <a:endParaRPr lang="fr-CA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901B-3535-0310-FC1C-2469FAA71AF4}"/>
              </a:ext>
            </a:extLst>
          </p:cNvPr>
          <p:cNvSpPr txBox="1"/>
          <p:nvPr/>
        </p:nvSpPr>
        <p:spPr>
          <a:xfrm>
            <a:off x="7823114" y="3244334"/>
            <a:ext cx="29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Sous la supervision de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11E27C-85CB-D579-6A93-B2EF740E0962}"/>
              </a:ext>
            </a:extLst>
          </p:cNvPr>
          <p:cNvSpPr txBox="1"/>
          <p:nvPr/>
        </p:nvSpPr>
        <p:spPr>
          <a:xfrm>
            <a:off x="7342094" y="3969944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Franck NGAKO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C9B0FA-A476-6E2C-1C7A-F6E27E343720}"/>
              </a:ext>
            </a:extLst>
          </p:cNvPr>
          <p:cNvSpPr txBox="1"/>
          <p:nvPr/>
        </p:nvSpPr>
        <p:spPr>
          <a:xfrm>
            <a:off x="9762566" y="3969944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William TOKAM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CBDAF4-6AE0-8E1B-F599-9F32111A6A14}"/>
              </a:ext>
            </a:extLst>
          </p:cNvPr>
          <p:cNvSpPr txBox="1"/>
          <p:nvPr/>
        </p:nvSpPr>
        <p:spPr>
          <a:xfrm>
            <a:off x="7140389" y="4313000"/>
            <a:ext cx="224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Tuteur Académique 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DAAB1-19E8-E783-CB44-C65925BA0FC7}"/>
              </a:ext>
            </a:extLst>
          </p:cNvPr>
          <p:cNvSpPr txBox="1"/>
          <p:nvPr/>
        </p:nvSpPr>
        <p:spPr>
          <a:xfrm>
            <a:off x="9579858" y="4308498"/>
            <a:ext cx="222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Encadreur Professionnel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C85CB-DE75-DEBB-5938-D78A85F890D8}"/>
              </a:ext>
            </a:extLst>
          </p:cNvPr>
          <p:cNvSpPr txBox="1"/>
          <p:nvPr/>
        </p:nvSpPr>
        <p:spPr>
          <a:xfrm>
            <a:off x="7906870" y="477016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Présentée par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F3E15-029A-E1BC-A650-2A23C2A29CBC}"/>
              </a:ext>
            </a:extLst>
          </p:cNvPr>
          <p:cNvSpPr txBox="1"/>
          <p:nvPr/>
        </p:nvSpPr>
        <p:spPr>
          <a:xfrm>
            <a:off x="7342094" y="5143730"/>
            <a:ext cx="45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DJIOJIP OUANKAP CLAUDE ROWANE</a:t>
            </a:r>
            <a:endParaRPr lang="fr-CA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D1B27-0115-0998-01B9-3B370B12CA25}"/>
              </a:ext>
            </a:extLst>
          </p:cNvPr>
          <p:cNvSpPr txBox="1"/>
          <p:nvPr/>
        </p:nvSpPr>
        <p:spPr>
          <a:xfrm>
            <a:off x="6521823" y="5526283"/>
            <a:ext cx="5286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	Promotion X2026 - Formation Ingénieur Informatique</a:t>
            </a:r>
            <a:endParaRPr lang="fr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7BEFCF16-1176-543F-14F9-B9D2C0B2D21F}"/>
              </a:ext>
            </a:extLst>
          </p:cNvPr>
          <p:cNvSpPr/>
          <p:nvPr/>
        </p:nvSpPr>
        <p:spPr>
          <a:xfrm rot="2873619">
            <a:off x="5555461" y="9813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5904D4EE-80C9-DA0A-1D31-48CF839959C9}"/>
              </a:ext>
            </a:extLst>
          </p:cNvPr>
          <p:cNvSpPr/>
          <p:nvPr/>
        </p:nvSpPr>
        <p:spPr>
          <a:xfrm rot="2873619">
            <a:off x="5707861" y="11337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E9D49155-0F48-447D-270A-3EFBDFB0C7B4}"/>
              </a:ext>
            </a:extLst>
          </p:cNvPr>
          <p:cNvSpPr/>
          <p:nvPr/>
        </p:nvSpPr>
        <p:spPr>
          <a:xfrm rot="2873619">
            <a:off x="5860261" y="12861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17BAD8FE-22BC-AF11-C2F4-CFD0CFC99D61}"/>
              </a:ext>
            </a:extLst>
          </p:cNvPr>
          <p:cNvSpPr/>
          <p:nvPr/>
        </p:nvSpPr>
        <p:spPr>
          <a:xfrm rot="14055568">
            <a:off x="11123064" y="5846960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2A19298E-0B1F-4338-0159-64A1214CAC59}"/>
              </a:ext>
            </a:extLst>
          </p:cNvPr>
          <p:cNvSpPr/>
          <p:nvPr/>
        </p:nvSpPr>
        <p:spPr>
          <a:xfrm rot="14055568">
            <a:off x="11275465" y="5999362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10F8A7BA-0490-1AF5-9810-64387D2FFA1E}"/>
              </a:ext>
            </a:extLst>
          </p:cNvPr>
          <p:cNvSpPr/>
          <p:nvPr/>
        </p:nvSpPr>
        <p:spPr>
          <a:xfrm rot="14055568">
            <a:off x="11427868" y="6187371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D117B9-F5D3-7995-51F4-C3DFA141F31F}"/>
              </a:ext>
            </a:extLst>
          </p:cNvPr>
          <p:cNvGrpSpPr/>
          <p:nvPr/>
        </p:nvGrpSpPr>
        <p:grpSpPr>
          <a:xfrm rot="7876758" flipH="1" flipV="1">
            <a:off x="306898" y="5369605"/>
            <a:ext cx="1345221" cy="750146"/>
            <a:chOff x="0" y="30309"/>
            <a:chExt cx="12191759" cy="679858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2F89D7-E562-0187-9EE0-ABB00E18D2B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2A7D22-C3EC-649F-FCA1-D01D479DF267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62D514-41C6-78A9-8C32-1BF233653DE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D11B3B-E1B9-D081-11B4-A91C8DC31B12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419BD2-7BC9-461D-D79A-1526B53EF910}"/>
              </a:ext>
            </a:extLst>
          </p:cNvPr>
          <p:cNvGrpSpPr/>
          <p:nvPr/>
        </p:nvGrpSpPr>
        <p:grpSpPr>
          <a:xfrm rot="10584109" flipH="1" flipV="1">
            <a:off x="49269" y="6228515"/>
            <a:ext cx="819717" cy="648537"/>
            <a:chOff x="0" y="30309"/>
            <a:chExt cx="12191759" cy="679858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CC04C10-6467-3572-0A8C-99825160B85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15DC558-4E9F-8727-7A8C-DF9CBFED7D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154A1A4-2706-8E7B-5905-78E3F60F7CF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426A91E-76A4-1301-7C26-745F4540852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BUDGET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14373" y="1150978"/>
            <a:ext cx="640224" cy="56806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8395EEA-15CA-34BC-B909-EB83CAA5EB08}"/>
              </a:ext>
            </a:extLst>
          </p:cNvPr>
          <p:cNvSpPr txBox="1"/>
          <p:nvPr/>
        </p:nvSpPr>
        <p:spPr>
          <a:xfrm>
            <a:off x="7519145" y="1530857"/>
            <a:ext cx="25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Ressources humaines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74C622-3DD9-2BF2-5D02-33E4FB08E487}"/>
              </a:ext>
            </a:extLst>
          </p:cNvPr>
          <p:cNvSpPr txBox="1"/>
          <p:nvPr/>
        </p:nvSpPr>
        <p:spPr>
          <a:xfrm>
            <a:off x="7465357" y="4140832"/>
            <a:ext cx="36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MONTANT TOTAL : 1,285,000 XAF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4733E80-F702-7A26-F856-7C8D4CDF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38470"/>
              </p:ext>
            </p:extLst>
          </p:nvPr>
        </p:nvGraphicFramePr>
        <p:xfrm>
          <a:off x="538001" y="1609658"/>
          <a:ext cx="6373787" cy="5062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9740">
                  <a:extLst>
                    <a:ext uri="{9D8B030D-6E8A-4147-A177-3AD203B41FA5}">
                      <a16:colId xmlns:a16="http://schemas.microsoft.com/office/drawing/2014/main" val="3138435245"/>
                    </a:ext>
                  </a:extLst>
                </a:gridCol>
                <a:gridCol w="3522086">
                  <a:extLst>
                    <a:ext uri="{9D8B030D-6E8A-4147-A177-3AD203B41FA5}">
                      <a16:colId xmlns:a16="http://schemas.microsoft.com/office/drawing/2014/main" val="1236437877"/>
                    </a:ext>
                  </a:extLst>
                </a:gridCol>
                <a:gridCol w="1291961">
                  <a:extLst>
                    <a:ext uri="{9D8B030D-6E8A-4147-A177-3AD203B41FA5}">
                      <a16:colId xmlns:a16="http://schemas.microsoft.com/office/drawing/2014/main" val="1415204474"/>
                    </a:ext>
                  </a:extLst>
                </a:gridCol>
              </a:tblGrid>
              <a:tr h="230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SERVICES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COUT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14376614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 des besoins et spécifications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Entretien avec les parties prenantes (objectifs et besoin de l’application)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Elaboration d’un cahier de charges détaillé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Définition de l’architecture et des fonctionnalites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35.000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4208561081"/>
                  </a:ext>
                </a:extLst>
              </a:tr>
              <a:tr h="952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Conception et design de l’interface de l’utilisateur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Conception d’une interface utilisateur conviviale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Développement de maquettes / prototypes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Elaboration d’un guide de style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252637415"/>
                  </a:ext>
                </a:extLst>
              </a:tr>
              <a:tr h="791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Développement de l’application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Programmation de l’application en respectant les normes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Intégration des fonctionnalites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509894701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et configuration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l’infrastructure d’hébergement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sur serveurs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l’application pour accès en ligne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253249058"/>
                  </a:ext>
                </a:extLst>
              </a:tr>
              <a:tr h="630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Maintenance et Support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Maintenance Corrective pour la correction de bug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Maintenance évolutive pour mise a jour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42162791"/>
                  </a:ext>
                </a:extLst>
              </a:tr>
              <a:tr h="2308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 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745.000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697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D647FFF-AE97-E475-42BF-F1181CF6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54557"/>
              </p:ext>
            </p:extLst>
          </p:nvPr>
        </p:nvGraphicFramePr>
        <p:xfrm>
          <a:off x="7465357" y="2025033"/>
          <a:ext cx="3674204" cy="1444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93">
                  <a:extLst>
                    <a:ext uri="{9D8B030D-6E8A-4147-A177-3AD203B41FA5}">
                      <a16:colId xmlns:a16="http://schemas.microsoft.com/office/drawing/2014/main" val="2907700582"/>
                    </a:ext>
                  </a:extLst>
                </a:gridCol>
                <a:gridCol w="1214717">
                  <a:extLst>
                    <a:ext uri="{9D8B030D-6E8A-4147-A177-3AD203B41FA5}">
                      <a16:colId xmlns:a16="http://schemas.microsoft.com/office/drawing/2014/main" val="3507190587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290172576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Main d’œuvre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Quantité de mois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65388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Développeur Full stack (junior)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02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200.000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140118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Data Analyste (junior)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02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70.000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6817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TOTAL (HT)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540.000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7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00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ANALYSE ET CONCEPTION DU 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SYSTEME</a:t>
            </a: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28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– DIAGRAMMES : CAS D’UTILISATION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9" name="Picture 18" descr="A picture containing text, diagram, plan, rectangle&#10;&#10;Description automatically generated">
            <a:extLst>
              <a:ext uri="{FF2B5EF4-FFF2-40B4-BE49-F238E27FC236}">
                <a16:creationId xmlns:a16="http://schemas.microsoft.com/office/drawing/2014/main" id="{5845515E-1E31-FD0D-C246-0C3464085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7"/>
          <a:stretch/>
        </p:blipFill>
        <p:spPr>
          <a:xfrm>
            <a:off x="3171867" y="1265191"/>
            <a:ext cx="7503458" cy="544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- DIAGRAMMES : CLASSE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58825477-0F0F-F08F-8C33-63265EEB2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7300"/>
            <a:ext cx="7119818" cy="520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1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TRAVAIL REALISE &amp; SIMULATION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63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54CB37-F21E-356A-079B-7B55285E9EB8}"/>
              </a:ext>
            </a:extLst>
          </p:cNvPr>
          <p:cNvSpPr txBox="1"/>
          <p:nvPr/>
        </p:nvSpPr>
        <p:spPr>
          <a:xfrm>
            <a:off x="3559126" y="1047489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TRAITEMENT DES DONNEES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B74F-6455-E582-D023-7559F029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2" y="1917441"/>
            <a:ext cx="911856" cy="9118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F57D04-9838-5130-B22C-DA46710EB5B9}"/>
              </a:ext>
            </a:extLst>
          </p:cNvPr>
          <p:cNvSpPr txBox="1"/>
          <p:nvPr/>
        </p:nvSpPr>
        <p:spPr>
          <a:xfrm>
            <a:off x="425502" y="2882033"/>
            <a:ext cx="209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à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 exploiter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B0B201-0C1A-986D-E51A-8DD122F80831}"/>
              </a:ext>
            </a:extLst>
          </p:cNvPr>
          <p:cNvSpPr/>
          <p:nvPr/>
        </p:nvSpPr>
        <p:spPr>
          <a:xfrm>
            <a:off x="2753029" y="2343176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364C2-6D64-06BD-EFC3-3C545BC22E04}"/>
              </a:ext>
            </a:extLst>
          </p:cNvPr>
          <p:cNvSpPr txBox="1"/>
          <p:nvPr/>
        </p:nvSpPr>
        <p:spPr>
          <a:xfrm>
            <a:off x="434968" y="3210095"/>
            <a:ext cx="3358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superflues (dont nous n’avions pas besoin)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dispatchées</a:t>
            </a:r>
          </a:p>
        </p:txBody>
      </p:sp>
      <p:pic>
        <p:nvPicPr>
          <p:cNvPr id="22" name="Picture 21" descr="A red circle with white text&#10;&#10;Description automatically generated">
            <a:extLst>
              <a:ext uri="{FF2B5EF4-FFF2-40B4-BE49-F238E27FC236}">
                <a16:creationId xmlns:a16="http://schemas.microsoft.com/office/drawing/2014/main" id="{70FE4F96-2246-E072-91C8-D4D8D1E82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15921" r="12804" b="5882"/>
          <a:stretch/>
        </p:blipFill>
        <p:spPr>
          <a:xfrm>
            <a:off x="4932489" y="1753160"/>
            <a:ext cx="1561514" cy="1675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4E7294-3443-5AD9-D5EE-3EC40BE686E9}"/>
              </a:ext>
            </a:extLst>
          </p:cNvPr>
          <p:cNvSpPr txBox="1"/>
          <p:nvPr/>
        </p:nvSpPr>
        <p:spPr>
          <a:xfrm>
            <a:off x="6589059" y="2288661"/>
            <a:ext cx="3872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Outil ETL(Extract-Transform- Load)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76864-379E-99E6-C12F-57C72AF2338A}"/>
              </a:ext>
            </a:extLst>
          </p:cNvPr>
          <p:cNvSpPr txBox="1"/>
          <p:nvPr/>
        </p:nvSpPr>
        <p:spPr>
          <a:xfrm>
            <a:off x="6589059" y="2698654"/>
            <a:ext cx="5293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Outil open-source recommandé  pour le traitement d’informations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Il comporte plusieurs composants (fonctions ) qui aident au traitement de vos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interface intuitive (jobs, métadonnées 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DD2E80-9820-EF76-E1C6-AAB8454AF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7" y="1753160"/>
            <a:ext cx="9066907" cy="48606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23AD168-4BBA-B995-AA39-EFDB66264980}"/>
              </a:ext>
            </a:extLst>
          </p:cNvPr>
          <p:cNvSpPr txBox="1"/>
          <p:nvPr/>
        </p:nvSpPr>
        <p:spPr>
          <a:xfrm>
            <a:off x="9861889" y="4397188"/>
            <a:ext cx="202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latin typeface="Cambria" panose="02040503050406030204" pitchFamily="18" charset="0"/>
                <a:ea typeface="Cambria" panose="02040503050406030204" pitchFamily="18" charset="0"/>
              </a:rPr>
              <a:t>Jobs = </a:t>
            </a:r>
            <a:r>
              <a:rPr lang="fr-FR" sz="1400" b="1" dirty="0">
                <a:latin typeface="Cambria" panose="02040503050406030204" pitchFamily="18" charset="0"/>
                <a:ea typeface="Cambria" panose="02040503050406030204" pitchFamily="18" charset="0"/>
              </a:rPr>
              <a:t>modules de traitement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24F794-DE29-C65B-A06D-E77615CA01F8}"/>
              </a:ext>
            </a:extLst>
          </p:cNvPr>
          <p:cNvSpPr txBox="1"/>
          <p:nvPr/>
        </p:nvSpPr>
        <p:spPr>
          <a:xfrm>
            <a:off x="9910482" y="5033682"/>
            <a:ext cx="2020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latin typeface="Cambria" panose="02040503050406030204" pitchFamily="18" charset="0"/>
                <a:ea typeface="Cambria" panose="02040503050406030204" pitchFamily="18" charset="0"/>
              </a:rPr>
              <a:t>Métadonnées  = fichiers à traiter (csv, text, Excel ,etc)</a:t>
            </a:r>
            <a:endParaRPr lang="fr-FR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D406F2C-9E82-1A65-5C9C-AEB187A017F3}"/>
              </a:ext>
            </a:extLst>
          </p:cNvPr>
          <p:cNvSpPr/>
          <p:nvPr/>
        </p:nvSpPr>
        <p:spPr>
          <a:xfrm rot="5400000">
            <a:off x="5118951" y="4239058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47EF81-C40C-F362-4F0D-1821AC75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17" y="5205011"/>
            <a:ext cx="911856" cy="9118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5F5E71-959D-1C4F-64FC-80236C824996}"/>
              </a:ext>
            </a:extLst>
          </p:cNvPr>
          <p:cNvSpPr txBox="1"/>
          <p:nvPr/>
        </p:nvSpPr>
        <p:spPr>
          <a:xfrm>
            <a:off x="4956419" y="6134583"/>
            <a:ext cx="209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finales </a:t>
            </a:r>
            <a:endParaRPr lang="fr-FR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1" y="848557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REALISATION DES GRAPHES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9D79C-BADB-7895-5431-CE2CC7FDF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9" b="31984"/>
          <a:stretch/>
        </p:blipFill>
        <p:spPr>
          <a:xfrm>
            <a:off x="569164" y="1875398"/>
            <a:ext cx="2466975" cy="64853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D3F576-8C1F-015F-B4B7-D1791AD41283}"/>
              </a:ext>
            </a:extLst>
          </p:cNvPr>
          <p:cNvSpPr/>
          <p:nvPr/>
        </p:nvSpPr>
        <p:spPr>
          <a:xfrm>
            <a:off x="3774245" y="2154603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0CF83-619B-4F12-F6D9-412C0E19D201}"/>
              </a:ext>
            </a:extLst>
          </p:cNvPr>
          <p:cNvSpPr txBox="1"/>
          <p:nvPr/>
        </p:nvSpPr>
        <p:spPr>
          <a:xfrm>
            <a:off x="569164" y="2622176"/>
            <a:ext cx="4393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Pandas : pour le traitement de données (dataframe, opérations sur les données)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Intègre plusieurs bibliothèques tierces de traitements, composants 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Plotly express : pour la représentation des graphes(légendes, formes,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Modules callbacks: pour l’interactivité des graphes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6755D-78DA-2A52-0684-78FE5507B4F3}"/>
              </a:ext>
            </a:extLst>
          </p:cNvPr>
          <p:cNvSpPr txBox="1"/>
          <p:nvPr/>
        </p:nvSpPr>
        <p:spPr>
          <a:xfrm>
            <a:off x="672353" y="4652682"/>
            <a:ext cx="3617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Dataframe = sources de données exploitées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4E7099-1D9A-9AC1-E6DB-F2750F590AD8}"/>
              </a:ext>
            </a:extLst>
          </p:cNvPr>
          <p:cNvSpPr txBox="1"/>
          <p:nvPr/>
        </p:nvSpPr>
        <p:spPr>
          <a:xfrm>
            <a:off x="751280" y="5082750"/>
            <a:ext cx="3617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Callbacks =  fonctions </a:t>
            </a:r>
          </a:p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Son processus : entrées – traitement – sorties( résultats du traitement)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8" y="1970870"/>
            <a:ext cx="1879905" cy="6513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752B3F-24FD-D5CD-B9B5-93D1FD2477CE}"/>
              </a:ext>
            </a:extLst>
          </p:cNvPr>
          <p:cNvSpPr txBox="1"/>
          <p:nvPr/>
        </p:nvSpPr>
        <p:spPr>
          <a:xfrm>
            <a:off x="6073650" y="2837620"/>
            <a:ext cx="439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Django-plotly-dash : </a:t>
            </a: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liaison entre django et dash-plotly ,</a:t>
            </a:r>
          </a:p>
        </p:txBody>
      </p:sp>
    </p:spTree>
    <p:extLst>
      <p:ext uri="{BB962C8B-B14F-4D97-AF65-F5344CB8AC3E}">
        <p14:creationId xmlns:p14="http://schemas.microsoft.com/office/powerpoint/2010/main" val="332580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2" y="848557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DJANGO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3" y="2074469"/>
            <a:ext cx="1879905" cy="6513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ABE6259-3A73-D50E-A29D-70CEB9430712}"/>
              </a:ext>
            </a:extLst>
          </p:cNvPr>
          <p:cNvSpPr txBox="1"/>
          <p:nvPr/>
        </p:nvSpPr>
        <p:spPr>
          <a:xfrm>
            <a:off x="756892" y="2891118"/>
            <a:ext cx="4621932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Framework python avec fonctionnalites intégrées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Intégration de bibliothèques tierces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Documentation détaillée et vaste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Dispose d’un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 ORM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permet d’exploiter les tables sous forme d’objets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>
            <a:off x="3774245" y="2154603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D0EA3-A4B8-B816-3CB8-DD624DBE7313}"/>
              </a:ext>
            </a:extLst>
          </p:cNvPr>
          <p:cNvSpPr txBox="1"/>
          <p:nvPr/>
        </p:nvSpPr>
        <p:spPr>
          <a:xfrm>
            <a:off x="6252882" y="2031264"/>
            <a:ext cx="462193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MVT</a:t>
            </a:r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( Model – </a:t>
            </a:r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View</a:t>
            </a:r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– Template)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CD079-62E6-1D53-2090-A983B5D2883D}"/>
              </a:ext>
            </a:extLst>
          </p:cNvPr>
          <p:cNvSpPr txBox="1"/>
          <p:nvPr/>
        </p:nvSpPr>
        <p:spPr>
          <a:xfrm>
            <a:off x="6468035" y="2523935"/>
            <a:ext cx="4621931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Facilite la gestion et la maintenance du code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Code réutilisable pour d’autres systèmes </a:t>
            </a:r>
          </a:p>
        </p:txBody>
      </p:sp>
    </p:spTree>
    <p:extLst>
      <p:ext uri="{BB962C8B-B14F-4D97-AF65-F5344CB8AC3E}">
        <p14:creationId xmlns:p14="http://schemas.microsoft.com/office/powerpoint/2010/main" val="340694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26062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de Matières 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A31FE941-928E-4832-AD06-104C9B0845D9}"/>
              </a:ext>
            </a:extLst>
          </p:cNvPr>
          <p:cNvSpPr/>
          <p:nvPr/>
        </p:nvSpPr>
        <p:spPr>
          <a:xfrm rot="18900000">
            <a:off x="1525040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58C00FD-7559-48A3-BA0B-38DD02D0C9D9}"/>
              </a:ext>
            </a:extLst>
          </p:cNvPr>
          <p:cNvSpPr/>
          <p:nvPr/>
        </p:nvSpPr>
        <p:spPr>
          <a:xfrm rot="18900000">
            <a:off x="3072766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A720C23C-C9AA-42E6-B9DE-6AC882DBF4A3}"/>
              </a:ext>
            </a:extLst>
          </p:cNvPr>
          <p:cNvSpPr/>
          <p:nvPr/>
        </p:nvSpPr>
        <p:spPr>
          <a:xfrm rot="18900000">
            <a:off x="4620492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FD97708-2BD1-4A73-B6FA-203BE4BAFB04}"/>
              </a:ext>
            </a:extLst>
          </p:cNvPr>
          <p:cNvSpPr/>
          <p:nvPr/>
        </p:nvSpPr>
        <p:spPr>
          <a:xfrm rot="18900000">
            <a:off x="616821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F46A3-C143-4FA3-B3BD-23F629940EB9}"/>
              </a:ext>
            </a:extLst>
          </p:cNvPr>
          <p:cNvSpPr/>
          <p:nvPr/>
        </p:nvSpPr>
        <p:spPr>
          <a:xfrm rot="18900000">
            <a:off x="7715944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DE23D68-3827-40FF-B826-52381EAD52F6}"/>
              </a:ext>
            </a:extLst>
          </p:cNvPr>
          <p:cNvSpPr/>
          <p:nvPr/>
        </p:nvSpPr>
        <p:spPr>
          <a:xfrm rot="18900000">
            <a:off x="926366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961F8F-0D05-46E9-878E-0994DA927398}"/>
              </a:ext>
            </a:extLst>
          </p:cNvPr>
          <p:cNvGrpSpPr/>
          <p:nvPr/>
        </p:nvGrpSpPr>
        <p:grpSpPr>
          <a:xfrm>
            <a:off x="1166902" y="1918582"/>
            <a:ext cx="2088369" cy="877654"/>
            <a:chOff x="5218241" y="517865"/>
            <a:chExt cx="1808059" cy="877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D6E819-AEC6-46D6-A9D7-D494E64E37E5}"/>
                </a:ext>
              </a:extLst>
            </p:cNvPr>
            <p:cNvSpPr txBox="1"/>
            <p:nvPr/>
          </p:nvSpPr>
          <p:spPr>
            <a:xfrm>
              <a:off x="5276266" y="1026187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Rappels Perspectives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Bilan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general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538EAF-7848-4E52-B041-1E8FC965860B}"/>
                </a:ext>
              </a:extLst>
            </p:cNvPr>
            <p:cNvSpPr txBox="1"/>
            <p:nvPr/>
          </p:nvSpPr>
          <p:spPr>
            <a:xfrm>
              <a:off x="5218241" y="517865"/>
              <a:ext cx="172562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Conclusion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E5E41-3FE7-4D3E-83CD-CA06D6ED047A}"/>
              </a:ext>
            </a:extLst>
          </p:cNvPr>
          <p:cNvGrpSpPr/>
          <p:nvPr/>
        </p:nvGrpSpPr>
        <p:grpSpPr>
          <a:xfrm>
            <a:off x="2714629" y="4979184"/>
            <a:ext cx="2879347" cy="1625841"/>
            <a:chOff x="5218241" y="818613"/>
            <a:chExt cx="2492868" cy="16258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B720C0-CF55-47BF-ADC4-8FCC5DC893A4}"/>
                </a:ext>
              </a:extLst>
            </p:cNvPr>
            <p:cNvSpPr txBox="1"/>
            <p:nvPr/>
          </p:nvSpPr>
          <p:spPr>
            <a:xfrm>
              <a:off x="5218241" y="1370699"/>
              <a:ext cx="2492868" cy="10737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Dashboard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Gestionnaires de fichiers </a:t>
              </a:r>
            </a:p>
            <a:p>
              <a:pPr marL="1085850" lvl="2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Quelques démonstrations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114F1-25A2-410A-BF38-B9B9CE7C1510}"/>
                </a:ext>
              </a:extLst>
            </p:cNvPr>
            <p:cNvSpPr txBox="1"/>
            <p:nvPr/>
          </p:nvSpPr>
          <p:spPr>
            <a:xfrm>
              <a:off x="5218241" y="818613"/>
              <a:ext cx="16779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Travail </a:t>
              </a:r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Réalisé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Simulation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CA239E-1235-4A21-8AE8-A0050C85CA45}"/>
              </a:ext>
            </a:extLst>
          </p:cNvPr>
          <p:cNvGrpSpPr/>
          <p:nvPr/>
        </p:nvGrpSpPr>
        <p:grpSpPr>
          <a:xfrm>
            <a:off x="4370295" y="1790729"/>
            <a:ext cx="2272386" cy="998649"/>
            <a:chOff x="5311693" y="390012"/>
            <a:chExt cx="1967377" cy="99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4C063-5D68-4B88-BC6A-C01A46CBE5F0}"/>
                </a:ext>
              </a:extLst>
            </p:cNvPr>
            <p:cNvSpPr txBox="1"/>
            <p:nvPr/>
          </p:nvSpPr>
          <p:spPr>
            <a:xfrm>
              <a:off x="5311693" y="1019329"/>
              <a:ext cx="19673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cas d’utilisation 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classe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684C81-EB1E-4345-AB61-418178F0442D}"/>
                </a:ext>
              </a:extLst>
            </p:cNvPr>
            <p:cNvSpPr txBox="1"/>
            <p:nvPr/>
          </p:nvSpPr>
          <p:spPr>
            <a:xfrm>
              <a:off x="5346619" y="390012"/>
              <a:ext cx="1932451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Analyse</a:t>
              </a:r>
              <a:r>
                <a:rPr lang="en-US" altLang="ko-KR" sz="1600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Conception du </a:t>
              </a:r>
              <a:r>
                <a:rPr lang="fr-FR" altLang="ko-KR" sz="1600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Système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A863B-1B94-41E1-9D80-3BA5F88F88C1}"/>
              </a:ext>
            </a:extLst>
          </p:cNvPr>
          <p:cNvGrpSpPr/>
          <p:nvPr/>
        </p:nvGrpSpPr>
        <p:grpSpPr>
          <a:xfrm>
            <a:off x="7128895" y="1765100"/>
            <a:ext cx="2460812" cy="1219240"/>
            <a:chOff x="5158070" y="429928"/>
            <a:chExt cx="1802258" cy="11414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406CA4-232A-46E6-B96C-E2523C55EDD3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  <a:p>
              <a:pPr marL="1085850" lvl="2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757F9F-9F4A-4705-8205-1CEF7164F8AE}"/>
                </a:ext>
              </a:extLst>
            </p:cNvPr>
            <p:cNvSpPr txBox="1"/>
            <p:nvPr/>
          </p:nvSpPr>
          <p:spPr>
            <a:xfrm>
              <a:off x="5158070" y="429928"/>
              <a:ext cx="1802258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</a:t>
              </a:r>
              <a:r>
                <a:rPr lang="fr-FR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l’entreprise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932549-BDFB-4698-A254-6E49F1CEF8E1}"/>
              </a:ext>
            </a:extLst>
          </p:cNvPr>
          <p:cNvGrpSpPr/>
          <p:nvPr/>
        </p:nvGrpSpPr>
        <p:grpSpPr>
          <a:xfrm>
            <a:off x="5632979" y="4910122"/>
            <a:ext cx="2273573" cy="1158244"/>
            <a:chOff x="5064911" y="749551"/>
            <a:chExt cx="1968404" cy="11582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03593-726F-40B6-9830-CE43BED4F854}"/>
                </a:ext>
              </a:extLst>
            </p:cNvPr>
            <p:cNvSpPr txBox="1"/>
            <p:nvPr/>
          </p:nvSpPr>
          <p:spPr>
            <a:xfrm>
              <a:off x="5174096" y="1382395"/>
              <a:ext cx="1750034" cy="5254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Présentation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projet</a:t>
              </a:r>
            </a:p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Gestion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56FA8A-28B6-410C-A7F2-3F50F0D2087C}"/>
                </a:ext>
              </a:extLst>
            </p:cNvPr>
            <p:cNvSpPr txBox="1"/>
            <p:nvPr/>
          </p:nvSpPr>
          <p:spPr>
            <a:xfrm>
              <a:off x="5064911" y="749551"/>
              <a:ext cx="196840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  <a:r>
                <a:rPr lang="en-US" altLang="ko-KR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en </a:t>
              </a:r>
              <a:r>
                <a:rPr lang="fr-FR" altLang="ko-KR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entreprise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42F51F-1764-4B93-B890-530A19F937EA}"/>
              </a:ext>
            </a:extLst>
          </p:cNvPr>
          <p:cNvSpPr txBox="1"/>
          <p:nvPr/>
        </p:nvSpPr>
        <p:spPr>
          <a:xfrm>
            <a:off x="9103978" y="4979184"/>
            <a:ext cx="20121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7531B-4A81-4D44-9BB6-1DCE30747ADE}"/>
              </a:ext>
            </a:extLst>
          </p:cNvPr>
          <p:cNvSpPr txBox="1"/>
          <p:nvPr/>
        </p:nvSpPr>
        <p:spPr>
          <a:xfrm>
            <a:off x="2244596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366DA-0322-4907-A87F-E471F837EA46}"/>
              </a:ext>
            </a:extLst>
          </p:cNvPr>
          <p:cNvSpPr txBox="1"/>
          <p:nvPr/>
        </p:nvSpPr>
        <p:spPr>
          <a:xfrm>
            <a:off x="379898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95E87D-37F5-4D10-AEAE-47A921F40912}"/>
              </a:ext>
            </a:extLst>
          </p:cNvPr>
          <p:cNvSpPr txBox="1"/>
          <p:nvPr/>
        </p:nvSpPr>
        <p:spPr>
          <a:xfrm>
            <a:off x="5353370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338F2-6682-4C49-A48C-AE35D37AE840}"/>
              </a:ext>
            </a:extLst>
          </p:cNvPr>
          <p:cNvSpPr txBox="1"/>
          <p:nvPr/>
        </p:nvSpPr>
        <p:spPr>
          <a:xfrm>
            <a:off x="6907757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6A6-5F24-4C64-AFAB-C57243E2EB69}"/>
              </a:ext>
            </a:extLst>
          </p:cNvPr>
          <p:cNvSpPr txBox="1"/>
          <p:nvPr/>
        </p:nvSpPr>
        <p:spPr>
          <a:xfrm>
            <a:off x="8462144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01910B-2768-4ED2-8DFC-0B17FCCFD4BE}"/>
              </a:ext>
            </a:extLst>
          </p:cNvPr>
          <p:cNvSpPr txBox="1"/>
          <p:nvPr/>
        </p:nvSpPr>
        <p:spPr>
          <a:xfrm>
            <a:off x="1001653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2397BE-0976-F318-5151-63BECD561DBA}"/>
              </a:ext>
            </a:extLst>
          </p:cNvPr>
          <p:cNvCxnSpPr/>
          <p:nvPr/>
        </p:nvCxnSpPr>
        <p:spPr>
          <a:xfrm>
            <a:off x="1258554" y="1050309"/>
            <a:ext cx="1010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52FFCB-47A1-AF1F-CC02-AF431A4C9A19}"/>
              </a:ext>
            </a:extLst>
          </p:cNvPr>
          <p:cNvGrpSpPr/>
          <p:nvPr/>
        </p:nvGrpSpPr>
        <p:grpSpPr>
          <a:xfrm rot="10155851" flipH="1" flipV="1">
            <a:off x="233837" y="6394442"/>
            <a:ext cx="717343" cy="457858"/>
            <a:chOff x="0" y="30309"/>
            <a:chExt cx="12191759" cy="679858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93EA56-D546-145B-66BE-2640850C5B4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B5F23D-1B5B-C34D-0781-0933C451717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846001-2BA6-CBC8-AA34-0CF3555E8EE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B067AD-4D7A-B9DC-A1FA-BA3FE52DD35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AC5FC3-D047-739C-A8A1-22A938D3D828}"/>
              </a:ext>
            </a:extLst>
          </p:cNvPr>
          <p:cNvGrpSpPr/>
          <p:nvPr/>
        </p:nvGrpSpPr>
        <p:grpSpPr>
          <a:xfrm rot="9160513" flipH="1" flipV="1">
            <a:off x="786053" y="5767653"/>
            <a:ext cx="775206" cy="625882"/>
            <a:chOff x="0" y="30309"/>
            <a:chExt cx="12191759" cy="679858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4086DA-1274-4799-7FE0-503F2382148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799F6B-14E4-9A3A-F9FF-519197AC9494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02F05CD-95E0-F4CD-4442-7D49D8669EA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05D981-60BD-7EC9-8F3F-1A469C23923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3B5CDF-7968-74DE-A5DA-F826381F21C5}"/>
              </a:ext>
            </a:extLst>
          </p:cNvPr>
          <p:cNvGrpSpPr/>
          <p:nvPr/>
        </p:nvGrpSpPr>
        <p:grpSpPr>
          <a:xfrm rot="10616052" flipH="1" flipV="1">
            <a:off x="1135494" y="4958511"/>
            <a:ext cx="819717" cy="648537"/>
            <a:chOff x="0" y="30309"/>
            <a:chExt cx="12191759" cy="679858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B0EB33-DD9A-FE99-F2F8-8D3FAE5E9DE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C126AD-3AC3-041A-5448-5F85D1FA434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8EC09C-0BB8-8441-78B6-0481C529CE0E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14D284-8DCA-4555-D451-BF1316D56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1DBCB5-2E08-CB47-FC1C-8E241F23406F}"/>
              </a:ext>
            </a:extLst>
          </p:cNvPr>
          <p:cNvGrpSpPr/>
          <p:nvPr/>
        </p:nvGrpSpPr>
        <p:grpSpPr>
          <a:xfrm rot="9774178" flipH="1" flipV="1">
            <a:off x="10814158" y="3673666"/>
            <a:ext cx="819717" cy="648537"/>
            <a:chOff x="0" y="30309"/>
            <a:chExt cx="12191759" cy="679858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135288-88C3-B647-D2D3-A084C24CBF7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F53918-9F60-239F-139F-AAE5EA0F94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CEC9A8-3C47-3534-A6C6-C476FB4B6000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5A65787-950A-E4FE-5A7A-AB5608C185D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B8E796-9B02-779C-4759-98915FEA9C7B}"/>
              </a:ext>
            </a:extLst>
          </p:cNvPr>
          <p:cNvGrpSpPr/>
          <p:nvPr/>
        </p:nvGrpSpPr>
        <p:grpSpPr>
          <a:xfrm rot="9125860" flipH="1" flipV="1">
            <a:off x="11247691" y="2749967"/>
            <a:ext cx="819717" cy="648537"/>
            <a:chOff x="0" y="30309"/>
            <a:chExt cx="12191759" cy="679858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35CAD5E-C949-AAF0-03D4-8C7FDD264A5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385986-1B5F-7936-4230-241586668DD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7866AB-9A1F-51A2-4311-03B48F277FC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036BFCB-3138-7121-215C-1724E1C4821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1A6C6C-DC99-0AC2-B086-55EB621FB778}"/>
              </a:ext>
            </a:extLst>
          </p:cNvPr>
          <p:cNvGrpSpPr/>
          <p:nvPr/>
        </p:nvGrpSpPr>
        <p:grpSpPr>
          <a:xfrm rot="10056409" flipH="1" flipV="1">
            <a:off x="11499148" y="1704869"/>
            <a:ext cx="819717" cy="648537"/>
            <a:chOff x="0" y="30309"/>
            <a:chExt cx="12191759" cy="679858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3B2170-3418-59FD-AB07-EFCD928CB2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81743FB-DD49-F5DD-0855-BB8D8DBE5DE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EA8E98-03ED-DE49-CDC5-1E7B595851A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78A9D6-73B6-4636-6D53-53E2F4DDBA27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holding a card&#10;&#10;Description automatically generated with medium confidence">
            <a:extLst>
              <a:ext uri="{FF2B5EF4-FFF2-40B4-BE49-F238E27FC236}">
                <a16:creationId xmlns:a16="http://schemas.microsoft.com/office/drawing/2014/main" id="{58D6D8F8-6EEF-F9BB-C1F5-3C3959743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072" y="788389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57199F-28AE-474B-2B98-AA27622621E4}"/>
              </a:ext>
            </a:extLst>
          </p:cNvPr>
          <p:cNvSpPr txBox="1"/>
          <p:nvPr/>
        </p:nvSpPr>
        <p:spPr>
          <a:xfrm>
            <a:off x="6096000" y="2897945"/>
            <a:ext cx="419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  <a:endParaRPr lang="fr-CA" sz="40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25665A-9CD0-8E31-20E7-7DDD56A1B771}"/>
              </a:ext>
            </a:extLst>
          </p:cNvPr>
          <p:cNvGrpSpPr/>
          <p:nvPr/>
        </p:nvGrpSpPr>
        <p:grpSpPr>
          <a:xfrm rot="10800000" flipH="1" flipV="1">
            <a:off x="5189964" y="3568852"/>
            <a:ext cx="819717" cy="648537"/>
            <a:chOff x="0" y="30309"/>
            <a:chExt cx="12191759" cy="67985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3391E6-6B59-1AEC-17C9-7B49238924D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D007A4-D862-1ECF-9218-CF6B7ECF1C3A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5C4D5B-104D-FEA2-84FB-24E31AC26B5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C24A62-5902-64DD-21ED-0B042BF2FBA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3DF53-5309-137C-851C-4225BD12355A}"/>
              </a:ext>
            </a:extLst>
          </p:cNvPr>
          <p:cNvSpPr/>
          <p:nvPr/>
        </p:nvSpPr>
        <p:spPr>
          <a:xfrm>
            <a:off x="5927280" y="3598050"/>
            <a:ext cx="4360892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A11464-AE6C-966C-D909-6242428A1428}"/>
              </a:ext>
            </a:extLst>
          </p:cNvPr>
          <p:cNvGrpSpPr/>
          <p:nvPr/>
        </p:nvGrpSpPr>
        <p:grpSpPr>
          <a:xfrm rot="9705047" flipH="1" flipV="1">
            <a:off x="4897168" y="4287013"/>
            <a:ext cx="570824" cy="582927"/>
            <a:chOff x="0" y="30309"/>
            <a:chExt cx="12191759" cy="6798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9D6DB5-8E85-3321-17FE-5133937E62D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6D5B9C-9FB5-89CD-DA87-AA869E9B342B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7CD440-1D3E-7D66-1CF5-549721242C3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1B13FF-8324-A047-CFA8-A9C00708B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AC42F0-CFB7-E569-55E3-779A21245621}"/>
              </a:ext>
            </a:extLst>
          </p:cNvPr>
          <p:cNvGrpSpPr/>
          <p:nvPr/>
        </p:nvGrpSpPr>
        <p:grpSpPr>
          <a:xfrm rot="3662027" flipH="1" flipV="1">
            <a:off x="5412289" y="4818417"/>
            <a:ext cx="570824" cy="582927"/>
            <a:chOff x="0" y="30309"/>
            <a:chExt cx="12191759" cy="679858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21720E-0872-3F04-A116-41729395F6F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36D6EB-55C9-B0DA-47EF-7A5A575EEB7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F08518-AF0B-F688-A626-3BCBFB0485E3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0B6CCA-2DF1-0349-AEAA-C9BD9F566DF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0F6E7D-8D12-1668-28B1-88BFD5E10AF7}"/>
              </a:ext>
            </a:extLst>
          </p:cNvPr>
          <p:cNvGrpSpPr/>
          <p:nvPr/>
        </p:nvGrpSpPr>
        <p:grpSpPr>
          <a:xfrm rot="3936113" flipH="1" flipV="1">
            <a:off x="6155848" y="5192045"/>
            <a:ext cx="570824" cy="582927"/>
            <a:chOff x="0" y="30309"/>
            <a:chExt cx="12191759" cy="679858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8873DF-4F1F-7A71-BC15-F289BF407D1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3E1066-9258-E2A4-1062-484D07BD053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1FE500-6424-527F-70BE-C841A7A8141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FE1562-143B-4FEB-A41C-8D6434F3E4E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98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398737" y="2607200"/>
            <a:ext cx="4773204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5" name="Picture 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0069921D-9D46-CAA1-E4C5-10C8F9E09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3" b="29098"/>
          <a:stretch/>
        </p:blipFill>
        <p:spPr>
          <a:xfrm>
            <a:off x="6852214" y="3876654"/>
            <a:ext cx="2667000" cy="115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7934A7-7C97-4E75-BE9B-35668F941F5A}"/>
              </a:ext>
            </a:extLst>
          </p:cNvPr>
          <p:cNvGrpSpPr/>
          <p:nvPr/>
        </p:nvGrpSpPr>
        <p:grpSpPr>
          <a:xfrm>
            <a:off x="4331811" y="1945292"/>
            <a:ext cx="4473826" cy="3384376"/>
            <a:chOff x="3771580" y="2204864"/>
            <a:chExt cx="4473826" cy="338437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407D23-CE7B-43E8-BC91-B1A42EC8DB3F}"/>
                </a:ext>
              </a:extLst>
            </p:cNvPr>
            <p:cNvCxnSpPr>
              <a:cxnSpLocks/>
            </p:cNvCxnSpPr>
            <p:nvPr/>
          </p:nvCxnSpPr>
          <p:spPr>
            <a:xfrm>
              <a:off x="4239632" y="2742917"/>
              <a:ext cx="995612" cy="550112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E6656-0386-489E-8DEC-1BE57F0D0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906" y="2742917"/>
              <a:ext cx="1052448" cy="525813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A8D28F-9F5E-4AEA-8541-46F83244BF29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E1C0D5-7729-4CE7-8391-92099AD5507D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8E5A0-AB00-4FCC-9FE6-FA9F30382240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63441D-7981-40E9-8238-7291AB93E4D7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2C964-1079-4528-94E7-BB446E06E57B}"/>
              </a:ext>
            </a:extLst>
          </p:cNvPr>
          <p:cNvGrpSpPr/>
          <p:nvPr/>
        </p:nvGrpSpPr>
        <p:grpSpPr>
          <a:xfrm>
            <a:off x="3115507" y="4719509"/>
            <a:ext cx="2871874" cy="1976026"/>
            <a:chOff x="5210294" y="837292"/>
            <a:chExt cx="1750034" cy="133047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72AD5F-0ED4-45C3-A138-9E2B5AF7507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11604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Développement logiciel, web : elle développe les applications logicielles,  et web fiables , évolutives et sécurisées en accord avec le besoin des clients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Infographie : elle dispose d’une équipe performante en matière d’illustrations et design.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AEEF1-9EDF-43BE-A4B3-A24E47779E9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45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4DFD-4B83-4B68-9358-2FB873B6AB5C}"/>
              </a:ext>
            </a:extLst>
          </p:cNvPr>
          <p:cNvGrpSpPr/>
          <p:nvPr/>
        </p:nvGrpSpPr>
        <p:grpSpPr>
          <a:xfrm>
            <a:off x="8846495" y="2447341"/>
            <a:ext cx="2906233" cy="1686134"/>
            <a:chOff x="5210294" y="837292"/>
            <a:chExt cx="1750034" cy="9283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A0EB6-3A92-4487-9894-B272F7C4601A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7583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Assurer une prestation de service de qualité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Promouvoir des services innovants grace à l’exploitation de nouvelles technologies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71BA74-9734-4888-885C-C50A81F64F98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73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C2F9DF07-2730-4EB1-99B1-8D279A0D02EA}"/>
              </a:ext>
            </a:extLst>
          </p:cNvPr>
          <p:cNvSpPr/>
          <p:nvPr/>
        </p:nvSpPr>
        <p:spPr>
          <a:xfrm rot="2700000">
            <a:off x="6425211" y="462324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EB72195-8CAD-4DD4-BE6A-56C1CCEE1872}"/>
              </a:ext>
            </a:extLst>
          </p:cNvPr>
          <p:cNvSpPr/>
          <p:nvPr/>
        </p:nvSpPr>
        <p:spPr>
          <a:xfrm>
            <a:off x="4624007" y="382509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265FE6D-2CDA-408A-AF5A-4D31C9CFFB27}"/>
              </a:ext>
            </a:extLst>
          </p:cNvPr>
          <p:cNvSpPr/>
          <p:nvPr/>
        </p:nvSpPr>
        <p:spPr>
          <a:xfrm>
            <a:off x="6313082" y="141291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Picture 3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91D56110-3AA9-0BB4-A47C-5B171885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2" b="31114"/>
          <a:stretch/>
        </p:blipFill>
        <p:spPr>
          <a:xfrm>
            <a:off x="5787654" y="3062947"/>
            <a:ext cx="1860259" cy="70639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18F7AC-368E-0B37-A524-F9B75DE342A5}"/>
              </a:ext>
            </a:extLst>
          </p:cNvPr>
          <p:cNvCxnSpPr>
            <a:cxnSpLocks/>
          </p:cNvCxnSpPr>
          <p:nvPr/>
        </p:nvCxnSpPr>
        <p:spPr>
          <a:xfrm>
            <a:off x="995082" y="106375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92118E-4389-FE71-F554-4177D5CCFCE3}"/>
              </a:ext>
            </a:extLst>
          </p:cNvPr>
          <p:cNvGrpSpPr/>
          <p:nvPr/>
        </p:nvGrpSpPr>
        <p:grpSpPr>
          <a:xfrm rot="10800000" flipH="1" flipV="1">
            <a:off x="249447" y="961075"/>
            <a:ext cx="819717" cy="648537"/>
            <a:chOff x="0" y="30309"/>
            <a:chExt cx="12191759" cy="679858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A855EB-161B-99FD-D4E0-5753579D39F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522431-233B-DF87-6459-7D0CBF0285FE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8CBD53-463E-AEE7-804C-583F20586556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D9D7B7-FA81-0EAD-F84F-54584BF16C1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90FFBAB-AC9B-69B7-A432-2919721FCFE6}"/>
              </a:ext>
            </a:extLst>
          </p:cNvPr>
          <p:cNvGrpSpPr/>
          <p:nvPr/>
        </p:nvGrpSpPr>
        <p:grpSpPr>
          <a:xfrm rot="3864745" flipH="1" flipV="1">
            <a:off x="636089" y="1562877"/>
            <a:ext cx="717983" cy="611934"/>
            <a:chOff x="0" y="30309"/>
            <a:chExt cx="12191759" cy="679858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FC878E-E115-EE54-FEFB-643E9F17EBE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2BC399-DAA3-B624-7156-1476CE86487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2536B1-4560-4544-469F-572C30FEF26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79FA616-535B-F53B-F351-4D86E8D21F8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30">
            <a:extLst>
              <a:ext uri="{FF2B5EF4-FFF2-40B4-BE49-F238E27FC236}">
                <a16:creationId xmlns:a16="http://schemas.microsoft.com/office/drawing/2014/main" id="{0F4B7807-74FA-31F3-ECCA-1D4B74A99F2B}"/>
              </a:ext>
            </a:extLst>
          </p:cNvPr>
          <p:cNvSpPr/>
          <p:nvPr/>
        </p:nvSpPr>
        <p:spPr>
          <a:xfrm>
            <a:off x="4647651" y="222055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A60FE84F-7FBA-381D-3203-BCFDCB3C01CF}"/>
              </a:ext>
            </a:extLst>
          </p:cNvPr>
          <p:cNvSpPr/>
          <p:nvPr/>
        </p:nvSpPr>
        <p:spPr>
          <a:xfrm>
            <a:off x="8154559" y="2217263"/>
            <a:ext cx="366051" cy="39216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F0F534-3791-18EF-34DA-799F0D04178B}"/>
              </a:ext>
            </a:extLst>
          </p:cNvPr>
          <p:cNvGrpSpPr/>
          <p:nvPr/>
        </p:nvGrpSpPr>
        <p:grpSpPr>
          <a:xfrm>
            <a:off x="1503199" y="2217263"/>
            <a:ext cx="2704691" cy="1959477"/>
            <a:chOff x="5210294" y="837292"/>
            <a:chExt cx="1750034" cy="141188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075904-BEED-1B5E-3FD3-37075D82C5E8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1241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LAB2VIEW est une entreprise fondée en </a:t>
              </a:r>
              <a:r>
                <a:rPr lang="fr-FR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Mai2019</a:t>
              </a: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 . Elle est située à BONAMOUSSADI , Lieu-dit ‘AKWA-NORD’. Et offre depuis sa creation , des services numériques de qualité fin d’améliorer les conditions technologies de ses clients </a:t>
              </a:r>
              <a:endParaRPr lang="fr-F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3A8EC9-662C-76E4-33FA-D71B398FB3A7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99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445391" y="2607200"/>
            <a:ext cx="5176626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 EN 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person holding a folder&#10;&#10;Description automatically generated with medium confidence">
            <a:extLst>
              <a:ext uri="{FF2B5EF4-FFF2-40B4-BE49-F238E27FC236}">
                <a16:creationId xmlns:a16="http://schemas.microsoft.com/office/drawing/2014/main" id="{5357F98D-5A4B-16C8-E7D5-F3E9EC26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7" y="3837578"/>
            <a:ext cx="3479753" cy="2197639"/>
          </a:xfrm>
          <a:prstGeom prst="rect">
            <a:avLst/>
          </a:prstGeom>
        </p:spPr>
      </p:pic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7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BB411-3C4E-46BD-8AB2-8432A3778386}"/>
              </a:ext>
            </a:extLst>
          </p:cNvPr>
          <p:cNvSpPr/>
          <p:nvPr/>
        </p:nvSpPr>
        <p:spPr>
          <a:xfrm>
            <a:off x="1140055" y="4961842"/>
            <a:ext cx="2556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F0CB6-C1C6-48A9-B5C7-394E8B6232E8}"/>
              </a:ext>
            </a:extLst>
          </p:cNvPr>
          <p:cNvSpPr txBox="1"/>
          <p:nvPr/>
        </p:nvSpPr>
        <p:spPr>
          <a:xfrm>
            <a:off x="1112155" y="5163936"/>
            <a:ext cx="19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Problématique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1CCCE-4048-4FB6-958E-5BD343359693}"/>
              </a:ext>
            </a:extLst>
          </p:cNvPr>
          <p:cNvSpPr txBox="1"/>
          <p:nvPr/>
        </p:nvSpPr>
        <p:spPr>
          <a:xfrm>
            <a:off x="1094715" y="5511147"/>
            <a:ext cx="25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Comment combiner les notions de traitement de données et gestion de documents dans une application ? Et quelles technologies utilisées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007F4-9254-411D-B22C-5C74B50B300F}"/>
              </a:ext>
            </a:extLst>
          </p:cNvPr>
          <p:cNvSpPr/>
          <p:nvPr/>
        </p:nvSpPr>
        <p:spPr>
          <a:xfrm>
            <a:off x="1252437" y="4243591"/>
            <a:ext cx="620627" cy="620627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B6F85-16FF-435C-9DC4-DED45E8AB75D}"/>
              </a:ext>
            </a:extLst>
          </p:cNvPr>
          <p:cNvSpPr/>
          <p:nvPr/>
        </p:nvSpPr>
        <p:spPr>
          <a:xfrm>
            <a:off x="3730258" y="4379874"/>
            <a:ext cx="2556000" cy="1440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B3E39-3066-4A22-A465-4903A10AB3DF}"/>
              </a:ext>
            </a:extLst>
          </p:cNvPr>
          <p:cNvSpPr txBox="1"/>
          <p:nvPr/>
        </p:nvSpPr>
        <p:spPr>
          <a:xfrm>
            <a:off x="3684494" y="4584630"/>
            <a:ext cx="123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Objectifs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AEE96-7138-42E1-AC79-7F1B3BAA924A}"/>
              </a:ext>
            </a:extLst>
          </p:cNvPr>
          <p:cNvSpPr txBox="1"/>
          <p:nvPr/>
        </p:nvSpPr>
        <p:spPr>
          <a:xfrm>
            <a:off x="3697941" y="4902839"/>
            <a:ext cx="258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la disponibilité des documents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les opérations de traitement d’informations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Optimiser la productivité de l’entreprise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A305B8-241C-4AB7-B17C-AEC55A907B86}"/>
              </a:ext>
            </a:extLst>
          </p:cNvPr>
          <p:cNvSpPr/>
          <p:nvPr/>
        </p:nvSpPr>
        <p:spPr>
          <a:xfrm>
            <a:off x="3835419" y="3643721"/>
            <a:ext cx="620627" cy="62062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9BD9A-D702-4445-9B56-C08571C632FA}"/>
              </a:ext>
            </a:extLst>
          </p:cNvPr>
          <p:cNvSpPr/>
          <p:nvPr/>
        </p:nvSpPr>
        <p:spPr>
          <a:xfrm>
            <a:off x="6321570" y="3769983"/>
            <a:ext cx="255600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0B46C-6FF1-44D9-9525-30628E08797C}"/>
              </a:ext>
            </a:extLst>
          </p:cNvPr>
          <p:cNvSpPr txBox="1"/>
          <p:nvPr/>
        </p:nvSpPr>
        <p:spPr>
          <a:xfrm>
            <a:off x="6346886" y="3977402"/>
            <a:ext cx="102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Besoins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37724-A651-465A-B2CD-3E35319E1BB3}"/>
              </a:ext>
            </a:extLst>
          </p:cNvPr>
          <p:cNvSpPr txBox="1"/>
          <p:nvPr/>
        </p:nvSpPr>
        <p:spPr>
          <a:xfrm>
            <a:off x="6342249" y="4338408"/>
            <a:ext cx="2535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Traiter les données fournies pour pouvoir ressortir des graphes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Concevoir un système pour l’administration et le stockage des documents de l’entreprise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B11727-7C58-4584-897C-9C868CC57029}"/>
              </a:ext>
            </a:extLst>
          </p:cNvPr>
          <p:cNvSpPr/>
          <p:nvPr/>
        </p:nvSpPr>
        <p:spPr>
          <a:xfrm flipV="1">
            <a:off x="6419289" y="3023878"/>
            <a:ext cx="620627" cy="620627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98A26-0397-435C-9F5A-23F2C800502F}"/>
              </a:ext>
            </a:extLst>
          </p:cNvPr>
          <p:cNvSpPr/>
          <p:nvPr/>
        </p:nvSpPr>
        <p:spPr>
          <a:xfrm>
            <a:off x="8913992" y="3154905"/>
            <a:ext cx="2556000" cy="1440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0551-F3DF-4A74-BE7B-511F7FCA52BA}"/>
              </a:ext>
            </a:extLst>
          </p:cNvPr>
          <p:cNvSpPr txBox="1"/>
          <p:nvPr/>
        </p:nvSpPr>
        <p:spPr>
          <a:xfrm>
            <a:off x="8882762" y="3350200"/>
            <a:ext cx="137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Contraintes</a:t>
            </a:r>
            <a:endParaRPr lang="fr-FR" altLang="ko-KR" sz="16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53E47-87BB-4704-BB40-513EB5AC853E}"/>
              </a:ext>
            </a:extLst>
          </p:cNvPr>
          <p:cNvSpPr txBox="1"/>
          <p:nvPr/>
        </p:nvSpPr>
        <p:spPr>
          <a:xfrm>
            <a:off x="8945789" y="3828092"/>
            <a:ext cx="1921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Délai : période de 02 mois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Manque de connaissance sur les technologies à utiliser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B7E9B1-1F0D-4FC6-BEA4-1C424C035F54}"/>
              </a:ext>
            </a:extLst>
          </p:cNvPr>
          <p:cNvSpPr/>
          <p:nvPr/>
        </p:nvSpPr>
        <p:spPr>
          <a:xfrm>
            <a:off x="8923805" y="2380628"/>
            <a:ext cx="620627" cy="620627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1BA247-510A-4437-9321-85B2DBB874B2}"/>
              </a:ext>
            </a:extLst>
          </p:cNvPr>
          <p:cNvGrpSpPr/>
          <p:nvPr/>
        </p:nvGrpSpPr>
        <p:grpSpPr>
          <a:xfrm>
            <a:off x="1049862" y="2360316"/>
            <a:ext cx="5046138" cy="1494371"/>
            <a:chOff x="634921" y="1725549"/>
            <a:chExt cx="2352903" cy="1236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549287-5F87-440C-A568-1027A7558405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968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Afin de pouvoir optimiser la productivité de l’entreprise, L’ensemble de l’équipe désire  pouvoir d’une part accéder à leurs documents en temps voulu , et de l’autre faire le compte rendu sur les évolutions de la structure de manière rapide et efficace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C56E0C-179C-40C0-BC19-4E68815CC76E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5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CONTEXTE</a:t>
              </a:r>
              <a:endParaRPr lang="fr-FR" altLang="ko-KR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4D7A2-B915-6A5F-F3CD-A7165D35C6D1}"/>
              </a:ext>
            </a:extLst>
          </p:cNvPr>
          <p:cNvCxnSpPr>
            <a:cxnSpLocks/>
          </p:cNvCxnSpPr>
          <p:nvPr/>
        </p:nvCxnSpPr>
        <p:spPr>
          <a:xfrm flipH="1">
            <a:off x="1684805" y="1063756"/>
            <a:ext cx="9314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13A4BD-2B80-0200-8A07-A5A230964E4A}"/>
              </a:ext>
            </a:extLst>
          </p:cNvPr>
          <p:cNvGrpSpPr/>
          <p:nvPr/>
        </p:nvGrpSpPr>
        <p:grpSpPr>
          <a:xfrm rot="10800000" flipH="1" flipV="1">
            <a:off x="990985" y="950499"/>
            <a:ext cx="819717" cy="648537"/>
            <a:chOff x="0" y="30309"/>
            <a:chExt cx="12191759" cy="679858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91DE85-5A2C-8156-7374-7D4430A497C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0EAA33-2F93-5485-E8F3-84D338BE798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8BD848-E7F8-026D-15F8-D594F1C543D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DDA0ED-C2BE-D0AE-B527-6DD3A9B0810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A7844-83A9-4FF2-A740-0510A52AB746}"/>
              </a:ext>
            </a:extLst>
          </p:cNvPr>
          <p:cNvGrpSpPr/>
          <p:nvPr/>
        </p:nvGrpSpPr>
        <p:grpSpPr>
          <a:xfrm rot="3864745" flipH="1" flipV="1">
            <a:off x="1472857" y="1482895"/>
            <a:ext cx="717983" cy="611934"/>
            <a:chOff x="0" y="30309"/>
            <a:chExt cx="12191759" cy="679858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F80316-01C5-0771-850F-2835793C8D6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F6EF641-FA69-EC32-D35C-3492DC60AE9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D721BA-2849-ED52-00F9-D4D9A6F026D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C95A58-3CE4-112F-0BD8-D63737163D3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Rectangle 7">
            <a:extLst>
              <a:ext uri="{FF2B5EF4-FFF2-40B4-BE49-F238E27FC236}">
                <a16:creationId xmlns:a16="http://schemas.microsoft.com/office/drawing/2014/main" id="{CD4865D8-7F3F-F0D4-E951-F5703878A62A}"/>
              </a:ext>
            </a:extLst>
          </p:cNvPr>
          <p:cNvSpPr/>
          <p:nvPr/>
        </p:nvSpPr>
        <p:spPr>
          <a:xfrm rot="18900000">
            <a:off x="1487255" y="4414669"/>
            <a:ext cx="167707" cy="375135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Donut 24">
            <a:extLst>
              <a:ext uri="{FF2B5EF4-FFF2-40B4-BE49-F238E27FC236}">
                <a16:creationId xmlns:a16="http://schemas.microsoft.com/office/drawing/2014/main" id="{23D37C54-05BA-B2F4-DA3D-8FB785F60B6E}"/>
              </a:ext>
            </a:extLst>
          </p:cNvPr>
          <p:cNvSpPr/>
          <p:nvPr/>
        </p:nvSpPr>
        <p:spPr>
          <a:xfrm>
            <a:off x="3974239" y="3741383"/>
            <a:ext cx="355713" cy="39216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2" name="Frame 17">
            <a:extLst>
              <a:ext uri="{FF2B5EF4-FFF2-40B4-BE49-F238E27FC236}">
                <a16:creationId xmlns:a16="http://schemas.microsoft.com/office/drawing/2014/main" id="{CFB8C19F-F0BB-5FE5-83D0-9CE2D5350E70}"/>
              </a:ext>
            </a:extLst>
          </p:cNvPr>
          <p:cNvSpPr/>
          <p:nvPr/>
        </p:nvSpPr>
        <p:spPr>
          <a:xfrm>
            <a:off x="6590607" y="3201607"/>
            <a:ext cx="277990" cy="2701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Teardrop 1">
            <a:extLst>
              <a:ext uri="{FF2B5EF4-FFF2-40B4-BE49-F238E27FC236}">
                <a16:creationId xmlns:a16="http://schemas.microsoft.com/office/drawing/2014/main" id="{B566421F-E62D-64BF-D2D5-31CB19E21DE6}"/>
              </a:ext>
            </a:extLst>
          </p:cNvPr>
          <p:cNvSpPr/>
          <p:nvPr/>
        </p:nvSpPr>
        <p:spPr>
          <a:xfrm rot="7848531">
            <a:off x="9051373" y="2465355"/>
            <a:ext cx="383342" cy="46538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PLANNING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75B3B7-D53B-1FD2-2D45-8756520B8BBF}"/>
              </a:ext>
            </a:extLst>
          </p:cNvPr>
          <p:cNvCxnSpPr/>
          <p:nvPr/>
        </p:nvCxnSpPr>
        <p:spPr>
          <a:xfrm>
            <a:off x="2877671" y="685800"/>
            <a:ext cx="6656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2800C65-1721-655A-7A0D-31D6A7E49D52}"/>
              </a:ext>
            </a:extLst>
          </p:cNvPr>
          <p:cNvGrpSpPr/>
          <p:nvPr/>
        </p:nvGrpSpPr>
        <p:grpSpPr>
          <a:xfrm rot="10800000" flipH="1" flipV="1">
            <a:off x="2248176" y="573982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6BEAED-F47D-5F01-BB84-73628447914A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E2E9E8-32EE-7F79-2AFB-C9655C6038F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E4BFDE-2669-6C3C-C754-849E7A20E34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B8ECDE-1643-ADF7-EAB3-282D56126F83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3B5FB2-0E97-77A8-D04F-A88EEF1A103D}"/>
              </a:ext>
            </a:extLst>
          </p:cNvPr>
          <p:cNvGrpSpPr/>
          <p:nvPr/>
        </p:nvGrpSpPr>
        <p:grpSpPr>
          <a:xfrm rot="3864745" flipH="1" flipV="1">
            <a:off x="2683290" y="1203259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887ABB-FC30-8616-9818-85F43AE6339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D0DB5B-9712-5291-9734-C0F4BCB29B6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12A8C4-6C3F-844D-4C73-F9C8F8B3FD2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11DE5-99F4-A392-5BEB-A4812D345F4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19B7EB-1B86-9558-1E52-D278578E9F84}"/>
              </a:ext>
            </a:extLst>
          </p:cNvPr>
          <p:cNvSpPr txBox="1"/>
          <p:nvPr/>
        </p:nvSpPr>
        <p:spPr>
          <a:xfrm>
            <a:off x="197060" y="1092573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Prévisionnel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74C376-813E-5E98-4EFD-9C0E5EC2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" y="1929621"/>
            <a:ext cx="11056909" cy="41524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EFDA4B-6F7A-386E-11DC-968C7ADF2BD8}"/>
              </a:ext>
            </a:extLst>
          </p:cNvPr>
          <p:cNvSpPr txBox="1"/>
          <p:nvPr/>
        </p:nvSpPr>
        <p:spPr>
          <a:xfrm>
            <a:off x="5350613" y="939403"/>
            <a:ext cx="164185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Réel</a:t>
            </a:r>
          </a:p>
        </p:txBody>
      </p:sp>
      <p:pic>
        <p:nvPicPr>
          <p:cNvPr id="20" name="Picture 19" descr="A screenshot of a project&#10;&#10;Description automatically generated with low confidence">
            <a:extLst>
              <a:ext uri="{FF2B5EF4-FFF2-40B4-BE49-F238E27FC236}">
                <a16:creationId xmlns:a16="http://schemas.microsoft.com/office/drawing/2014/main" id="{24B5467A-61E8-9BC3-BAEB-FA895602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01" y="2136471"/>
            <a:ext cx="11379915" cy="42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0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92500" lnSpcReduction="10000"/>
          </a:bodyPr>
          <a:lstStyle/>
          <a:p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RESSOURCES LOGICIELLES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A59679-9F12-0500-07C9-D7A85B934EA0}"/>
              </a:ext>
            </a:extLst>
          </p:cNvPr>
          <p:cNvCxnSpPr/>
          <p:nvPr/>
        </p:nvCxnSpPr>
        <p:spPr>
          <a:xfrm>
            <a:off x="1627094" y="739587"/>
            <a:ext cx="9076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F2EB6DD-B0D9-7186-9ECF-679A8F7B8C71}"/>
              </a:ext>
            </a:extLst>
          </p:cNvPr>
          <p:cNvGrpSpPr/>
          <p:nvPr/>
        </p:nvGrpSpPr>
        <p:grpSpPr>
          <a:xfrm rot="10800000" flipH="1" flipV="1">
            <a:off x="984152" y="614323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F09B93-EBDD-6E21-30A4-FA26E393A6A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D1A7E0-B42D-3B03-6D48-D0108C2EAD26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39CF798-A785-FC7F-9910-7A1DC9C2605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81022C-B8A8-1EF7-DD71-9580AA28ED0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FA57E-D014-8285-2A17-1B0F29039D46}"/>
              </a:ext>
            </a:extLst>
          </p:cNvPr>
          <p:cNvGrpSpPr/>
          <p:nvPr/>
        </p:nvGrpSpPr>
        <p:grpSpPr>
          <a:xfrm rot="3864745" flipH="1" flipV="1">
            <a:off x="1483624" y="1155154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B1FA24-D9E5-7F46-6A1D-03EFA6F8873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55F7CC-5327-53D0-1468-4248FCF7AD6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02644F-F577-FD92-9418-4F3D17E28E3A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26D8FB-ACA7-21E1-F624-1B0452EC0CD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953F111-C422-ADB8-CC7F-E5024BE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8" y="2179742"/>
            <a:ext cx="2207559" cy="9118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E482A9-37C6-63E6-E0BA-D3ED0132BE27}"/>
              </a:ext>
            </a:extLst>
          </p:cNvPr>
          <p:cNvSpPr txBox="1"/>
          <p:nvPr/>
        </p:nvSpPr>
        <p:spPr>
          <a:xfrm>
            <a:off x="416858" y="3254188"/>
            <a:ext cx="3375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Structuration de la base de données </a:t>
            </a:r>
          </a:p>
        </p:txBody>
      </p:sp>
      <p:pic>
        <p:nvPicPr>
          <p:cNvPr id="21" name="Picture 20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C446376-AF84-DA2A-9152-E06646C8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35" y="2030227"/>
            <a:ext cx="1223961" cy="12239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628577-101B-3141-6E9C-464E6EC41184}"/>
              </a:ext>
            </a:extLst>
          </p:cNvPr>
          <p:cNvSpPr txBox="1"/>
          <p:nvPr/>
        </p:nvSpPr>
        <p:spPr>
          <a:xfrm>
            <a:off x="5096435" y="3254188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Editeur de code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EAF091-0AED-637D-1B6E-5EE0EA77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084" y="2030227"/>
            <a:ext cx="2524786" cy="1418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F4C97C-9873-A50E-7E5C-74062A412041}"/>
              </a:ext>
            </a:extLst>
          </p:cNvPr>
          <p:cNvSpPr txBox="1"/>
          <p:nvPr/>
        </p:nvSpPr>
        <p:spPr>
          <a:xfrm>
            <a:off x="8638757" y="3294947"/>
            <a:ext cx="191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Planification du projet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12D369E-DC33-8C49-5018-5E2B293F9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63" y="4023630"/>
            <a:ext cx="1803405" cy="18034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AB7DDA-9DB1-083C-137E-60E093DF5DD8}"/>
              </a:ext>
            </a:extLst>
          </p:cNvPr>
          <p:cNvSpPr txBox="1"/>
          <p:nvPr/>
        </p:nvSpPr>
        <p:spPr>
          <a:xfrm>
            <a:off x="3000160" y="5673147"/>
            <a:ext cx="200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Traitement des données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5D290EF-7153-B63A-EF89-726C591A5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61" y="4322613"/>
            <a:ext cx="1229846" cy="13505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226655-E1F5-28AF-1779-1D6F84409704}"/>
              </a:ext>
            </a:extLst>
          </p:cNvPr>
          <p:cNvSpPr txBox="1"/>
          <p:nvPr/>
        </p:nvSpPr>
        <p:spPr>
          <a:xfrm>
            <a:off x="7376364" y="5673146"/>
            <a:ext cx="252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Langage de programmation</a:t>
            </a:r>
          </a:p>
        </p:txBody>
      </p:sp>
    </p:spTree>
    <p:extLst>
      <p:ext uri="{BB962C8B-B14F-4D97-AF65-F5344CB8AC3E}">
        <p14:creationId xmlns:p14="http://schemas.microsoft.com/office/powerpoint/2010/main" val="183020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761</Words>
  <Application>Microsoft Office PowerPoint</Application>
  <PresentationFormat>Widescreen</PresentationFormat>
  <Paragraphs>152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Raleway</vt:lpstr>
      <vt:lpstr>Times New Roman</vt:lpstr>
      <vt:lpstr>Office Theme</vt:lpstr>
      <vt:lpstr>PowerPoint Presentation</vt:lpstr>
      <vt:lpstr>PowerPoint Presentation</vt:lpstr>
      <vt:lpstr>PowerPoint Presentation</vt:lpstr>
      <vt:lpstr>PRESENTATION DE L’ENTREPRISE </vt:lpstr>
      <vt:lpstr>PowerPoint Presentation</vt:lpstr>
      <vt:lpstr>PRESENTATION DU PROJET EN ENTREPRISE </vt:lpstr>
      <vt:lpstr>PowerPoint Presentation</vt:lpstr>
      <vt:lpstr>PowerPoint Presentation</vt:lpstr>
      <vt:lpstr>PowerPoint Presentation</vt:lpstr>
      <vt:lpstr>PowerPoint Presentation</vt:lpstr>
      <vt:lpstr>ANALYSE ET CONCEPTION DU SYSTEME</vt:lpstr>
      <vt:lpstr>PowerPoint Presentation</vt:lpstr>
      <vt:lpstr>PowerPoint Presentation</vt:lpstr>
      <vt:lpstr>TRAVAIL REALISE &amp; SIMULATION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ouankaprowane@gmail.com</dc:creator>
  <cp:lastModifiedBy>ouankaprowane@gmail.com</cp:lastModifiedBy>
  <cp:revision>6</cp:revision>
  <dcterms:created xsi:type="dcterms:W3CDTF">2023-06-20T03:43:14Z</dcterms:created>
  <dcterms:modified xsi:type="dcterms:W3CDTF">2023-06-21T16:51:40Z</dcterms:modified>
</cp:coreProperties>
</file>