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8" r:id="rId2"/>
    <p:sldId id="322" r:id="rId3"/>
    <p:sldId id="334" r:id="rId4"/>
    <p:sldId id="261" r:id="rId5"/>
    <p:sldId id="328" r:id="rId6"/>
    <p:sldId id="343" r:id="rId7"/>
    <p:sldId id="339" r:id="rId8"/>
    <p:sldId id="335" r:id="rId9"/>
    <p:sldId id="340" r:id="rId10"/>
    <p:sldId id="344" r:id="rId11"/>
    <p:sldId id="341" r:id="rId12"/>
    <p:sldId id="342" r:id="rId13"/>
    <p:sldId id="345" r:id="rId14"/>
    <p:sldId id="348" r:id="rId15"/>
    <p:sldId id="346" r:id="rId16"/>
    <p:sldId id="347" r:id="rId17"/>
    <p:sldId id="349" r:id="rId18"/>
    <p:sldId id="350" r:id="rId19"/>
    <p:sldId id="351" r:id="rId20"/>
    <p:sldId id="352" r:id="rId21"/>
    <p:sldId id="35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CB36-D298-4D07-ABD3-AEE9D897DD5A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F79-7F44-479D-8C17-9E7348270CB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34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0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74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A28-1FEC-A532-6CF6-344837CA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0D6-7EF6-9071-DBF3-D6D50042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80A-A07F-CD86-821C-3C80A23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A840-AC4C-45C9-B902-E65D9E94854C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C6A4-BE2D-706B-3146-CE86DAF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A907-A6B8-E998-9A25-A4D0235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7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D55-5D64-AAF6-0606-6931E0C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A595-B4BA-11AD-CF86-BBEF63C4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E29-0F2A-7E00-05AC-0CA0AC58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98C1-3F07-4510-B01F-F2F35698EDBB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C8D9-0E3F-0DD0-450C-DA5CB13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C3C-72E4-E1C8-5567-7F2CCF9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B91BF-9CC5-2F6E-102B-6CD0033D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5828-2721-A0F6-86AB-CA48CDA6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EFC0-2573-0649-C519-A4F31DF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2A9-26DF-4951-9874-218621B8A938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70A9-43F7-F8D8-40D7-F94CFBF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465F-A2B3-547D-D41D-250622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93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3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82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9972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469-2191-4707-4380-0F66C6D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BE61-7C13-E201-EAE4-15243D3A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294-AA84-8941-B801-3EE42EA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285-8884-4A30-9949-C0C348BF838B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4E7-82DF-3811-8B8C-E8BC43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6C7-E797-B4B5-EAA7-0AEBE14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555-05C4-CEF9-104B-F832B30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2D65-5133-C83C-4D8A-830B438F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44E-D3A0-DFFF-5062-4C21406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461-FCE6-4AF5-8542-9AB66BEA1F68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F0A8-A5F1-3130-D383-DEF0E27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9C2B-9632-7346-AFDA-2BE24B4C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5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7C-296F-F9CB-68FF-C21266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296-48B6-5712-D242-E4000578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5DA-EBFF-3AA3-096C-AC4BC44A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D8FB-4E15-BD76-9D61-8D3E4B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B27-3D60-46C4-AC13-0CC5259BD6C9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E49-8800-B85C-B9CB-2D1A84A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5FF-9521-FA01-1DC6-712B936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5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68C-526D-73B2-3D3E-BAFFA391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DF35-25B5-7AD2-49D0-D3E7653F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A456-5EBD-1FE0-F636-B61EB990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0936-98CB-AFDC-3B26-CC476E60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10AA-5940-DB46-7E09-11E42AA1B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9B46-E2A6-573D-8C22-30D2DDE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312-CA68-4380-9CAF-89B8D3E5EE1E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2C90-FAD5-2185-CC43-BDD7AAE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BD97-95A2-C536-14B9-301161D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53D-DD3C-7E7A-C1AF-0673B67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0CD2-8E7F-63EC-D4A8-D2CA414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A8DB-43C1-4E92-8B10-474753CC9E07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0D9-DBF4-8689-EE38-9B7CBD7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B172-940C-3C17-6B0D-A193CA7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C55E-CB57-3AEF-0AB8-27CB2D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68D1-5BAE-4DA7-9E5F-74204A98D0DD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6CE9-9846-EBF5-1822-0134333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C3F5-A131-ACB7-6A2E-FD85B1F3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87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35E-7622-5AA5-EA38-72F74B1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0D50-361C-E31E-D7E6-E8C820FA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4DA5-4E1D-A3E0-6438-AA1FC96D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5FA-0C8B-AA9E-D926-1A0CEC97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29F-DB0E-4836-B0B0-6A4030DE7C28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B7D7-9FE8-54DD-A4F3-5DABBEC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200-8067-8422-67BB-9D9B2B4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82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E48B-5D90-08FB-C762-769997D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8390-54B1-51D2-BA48-40B27B5A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8826-9CD4-6C3A-6D32-9C47BA5F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B84-BE1E-D302-A991-F676F33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A0C-41F8-4E5C-B6B0-CDD0AA702C24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5E05-62C4-00A8-3573-70C095A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A1C9-78B3-9146-C63C-35EFF99C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500D-43BB-90DD-ADCD-BB23CED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6E89-9339-E488-7E89-F70BC3C2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C27-0212-47BC-6550-FA01E532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C37-65A4-4C46-9A50-BA317E82939E}" type="datetime1">
              <a:rPr lang="fr-CA" smtClean="0"/>
              <a:t>2023-06-23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0108-DE0C-34E6-C106-29DB2C7F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7C3-976F-A1B6-5112-03C65535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6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4C8E29B-DC57-4615-8B4E-3585FDD245C8}"/>
              </a:ext>
            </a:extLst>
          </p:cNvPr>
          <p:cNvSpPr/>
          <p:nvPr/>
        </p:nvSpPr>
        <p:spPr>
          <a:xfrm>
            <a:off x="1683699" y="1746919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0A3E814-4C7F-4996-A05B-201175C320B0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6A353930-8BA2-48B4-9D48-BE40FE21D5CA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" name="Picture Placeholder 18" descr="A picture containing electric blue, blue, design&#10;&#10;Description automatically generated">
            <a:extLst>
              <a:ext uri="{FF2B5EF4-FFF2-40B4-BE49-F238E27FC236}">
                <a16:creationId xmlns:a16="http://schemas.microsoft.com/office/drawing/2014/main" id="{2504B1F6-F58F-0FCB-4564-5CCAACF9CD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7664"/>
          <a:stretch>
            <a:fillRect/>
          </a:stretch>
        </p:blipFill>
        <p:spPr>
          <a:xfrm>
            <a:off x="952164" y="497541"/>
            <a:ext cx="5418966" cy="6400800"/>
          </a:xfrm>
        </p:spPr>
      </p:pic>
      <p:pic>
        <p:nvPicPr>
          <p:cNvPr id="21" name="Picture 20" descr="A picture containing text, font, logo, design&#10;&#10;Description automatically generated">
            <a:extLst>
              <a:ext uri="{FF2B5EF4-FFF2-40B4-BE49-F238E27FC236}">
                <a16:creationId xmlns:a16="http://schemas.microsoft.com/office/drawing/2014/main" id="{55BFF5B7-CB58-32CD-B8F3-A0906F1D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" r="43896" b="1337"/>
          <a:stretch/>
        </p:blipFill>
        <p:spPr>
          <a:xfrm>
            <a:off x="336176" y="38100"/>
            <a:ext cx="2474259" cy="838200"/>
          </a:xfrm>
          <a:prstGeom prst="rect">
            <a:avLst/>
          </a:prstGeom>
        </p:spPr>
      </p:pic>
      <p:pic>
        <p:nvPicPr>
          <p:cNvPr id="23" name="Picture 2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C9B9DEC9-4114-5D79-CB41-AB806DCAC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2858"/>
          <a:stretch/>
        </p:blipFill>
        <p:spPr>
          <a:xfrm>
            <a:off x="9417017" y="123603"/>
            <a:ext cx="1931174" cy="667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B7E3C-51C6-AA58-E9ED-DECFEDF50D24}"/>
              </a:ext>
            </a:extLst>
          </p:cNvPr>
          <p:cNvSpPr txBox="1"/>
          <p:nvPr/>
        </p:nvSpPr>
        <p:spPr>
          <a:xfrm>
            <a:off x="6904898" y="2594834"/>
            <a:ext cx="385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Stage Académique d’imprégnation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1162E-144F-7ADF-23A0-24800720FE84}"/>
              </a:ext>
            </a:extLst>
          </p:cNvPr>
          <p:cNvSpPr txBox="1"/>
          <p:nvPr/>
        </p:nvSpPr>
        <p:spPr>
          <a:xfrm>
            <a:off x="6223080" y="1425283"/>
            <a:ext cx="568990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MISE EN PLACE D’UNE APPLICATION DE VISUALISATION DE PERFORMANCES ET GESTION D’ENTREPRISE : CAS DE LAB2VIEW</a:t>
            </a:r>
            <a:endParaRPr lang="fr-CA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901B-3535-0310-FC1C-2469FAA71AF4}"/>
              </a:ext>
            </a:extLst>
          </p:cNvPr>
          <p:cNvSpPr txBox="1"/>
          <p:nvPr/>
        </p:nvSpPr>
        <p:spPr>
          <a:xfrm>
            <a:off x="7823114" y="3244334"/>
            <a:ext cx="29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Sous la supervision de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1E27C-85CB-D579-6A93-B2EF740E0962}"/>
              </a:ext>
            </a:extLst>
          </p:cNvPr>
          <p:cNvSpPr txBox="1"/>
          <p:nvPr/>
        </p:nvSpPr>
        <p:spPr>
          <a:xfrm>
            <a:off x="7342094" y="3969944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Franck NGAKO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9B0FA-A476-6E2C-1C7A-F6E27E343720}"/>
              </a:ext>
            </a:extLst>
          </p:cNvPr>
          <p:cNvSpPr txBox="1"/>
          <p:nvPr/>
        </p:nvSpPr>
        <p:spPr>
          <a:xfrm>
            <a:off x="9762566" y="3969944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William TOKAM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BDAF4-6AE0-8E1B-F599-9F32111A6A14}"/>
              </a:ext>
            </a:extLst>
          </p:cNvPr>
          <p:cNvSpPr txBox="1"/>
          <p:nvPr/>
        </p:nvSpPr>
        <p:spPr>
          <a:xfrm>
            <a:off x="7140389" y="4313000"/>
            <a:ext cx="224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Tuteur Académique 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DAAB1-19E8-E783-CB44-C65925BA0FC7}"/>
              </a:ext>
            </a:extLst>
          </p:cNvPr>
          <p:cNvSpPr txBox="1"/>
          <p:nvPr/>
        </p:nvSpPr>
        <p:spPr>
          <a:xfrm>
            <a:off x="9579858" y="4308498"/>
            <a:ext cx="222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Encadreur Professionnel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C85CB-DE75-DEBB-5938-D78A85F890D8}"/>
              </a:ext>
            </a:extLst>
          </p:cNvPr>
          <p:cNvSpPr txBox="1"/>
          <p:nvPr/>
        </p:nvSpPr>
        <p:spPr>
          <a:xfrm>
            <a:off x="7906870" y="47701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Présentée par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F3E15-029A-E1BC-A650-2A23C2A29CBC}"/>
              </a:ext>
            </a:extLst>
          </p:cNvPr>
          <p:cNvSpPr txBox="1"/>
          <p:nvPr/>
        </p:nvSpPr>
        <p:spPr>
          <a:xfrm>
            <a:off x="7288306" y="5143729"/>
            <a:ext cx="4600692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DJIOJIP OUANKAP CLAUDE ROWANE</a:t>
            </a:r>
            <a:endParaRPr lang="fr-CA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D1B27-0115-0998-01B9-3B370B12CA25}"/>
              </a:ext>
            </a:extLst>
          </p:cNvPr>
          <p:cNvSpPr txBox="1"/>
          <p:nvPr/>
        </p:nvSpPr>
        <p:spPr>
          <a:xfrm>
            <a:off x="6521823" y="5526283"/>
            <a:ext cx="528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	Promotion X2026 - Formation Ingénieur Informatique</a:t>
            </a:r>
            <a:endParaRPr lang="fr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BEFCF16-1176-543F-14F9-B9D2C0B2D21F}"/>
              </a:ext>
            </a:extLst>
          </p:cNvPr>
          <p:cNvSpPr/>
          <p:nvPr/>
        </p:nvSpPr>
        <p:spPr>
          <a:xfrm rot="2873619">
            <a:off x="5555461" y="9813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904D4EE-80C9-DA0A-1D31-48CF839959C9}"/>
              </a:ext>
            </a:extLst>
          </p:cNvPr>
          <p:cNvSpPr/>
          <p:nvPr/>
        </p:nvSpPr>
        <p:spPr>
          <a:xfrm rot="2873619">
            <a:off x="5707861" y="11337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E9D49155-0F48-447D-270A-3EFBDFB0C7B4}"/>
              </a:ext>
            </a:extLst>
          </p:cNvPr>
          <p:cNvSpPr/>
          <p:nvPr/>
        </p:nvSpPr>
        <p:spPr>
          <a:xfrm rot="2873619">
            <a:off x="5860261" y="12861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7BAD8FE-22BC-AF11-C2F4-CFD0CFC99D61}"/>
              </a:ext>
            </a:extLst>
          </p:cNvPr>
          <p:cNvSpPr/>
          <p:nvPr/>
        </p:nvSpPr>
        <p:spPr>
          <a:xfrm rot="14055568">
            <a:off x="11123064" y="5846960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2A19298E-0B1F-4338-0159-64A1214CAC59}"/>
              </a:ext>
            </a:extLst>
          </p:cNvPr>
          <p:cNvSpPr/>
          <p:nvPr/>
        </p:nvSpPr>
        <p:spPr>
          <a:xfrm rot="14055568">
            <a:off x="11275465" y="5999362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0F8A7BA-0490-1AF5-9810-64387D2FFA1E}"/>
              </a:ext>
            </a:extLst>
          </p:cNvPr>
          <p:cNvSpPr/>
          <p:nvPr/>
        </p:nvSpPr>
        <p:spPr>
          <a:xfrm rot="14055568">
            <a:off x="11427868" y="6187371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17B9-F5D3-7995-51F4-C3DFA141F31F}"/>
              </a:ext>
            </a:extLst>
          </p:cNvPr>
          <p:cNvGrpSpPr/>
          <p:nvPr/>
        </p:nvGrpSpPr>
        <p:grpSpPr>
          <a:xfrm rot="7876758" flipH="1" flipV="1">
            <a:off x="306898" y="5369605"/>
            <a:ext cx="1345221" cy="750146"/>
            <a:chOff x="0" y="30309"/>
            <a:chExt cx="12191759" cy="67985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2F89D7-E562-0187-9EE0-ABB00E18D2B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2A7D22-C3EC-649F-FCA1-D01D479DF267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62D514-41C6-78A9-8C32-1BF233653DE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D11B3B-E1B9-D081-11B4-A91C8DC31B12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419BD2-7BC9-461D-D79A-1526B53EF910}"/>
              </a:ext>
            </a:extLst>
          </p:cNvPr>
          <p:cNvGrpSpPr/>
          <p:nvPr/>
        </p:nvGrpSpPr>
        <p:grpSpPr>
          <a:xfrm rot="10584109" flipH="1" flipV="1">
            <a:off x="49269" y="6228515"/>
            <a:ext cx="819717" cy="648537"/>
            <a:chOff x="0" y="30309"/>
            <a:chExt cx="12191759" cy="67985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C04C10-6467-3572-0A8C-99825160B85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5DC558-4E9F-8727-7A8C-DF9CBFED7D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4A1A4-2706-8E7B-5905-78E3F60F7CF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26A91E-76A4-1301-7C26-745F4540852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5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36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MONTANT TOTAL : 960,000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27546"/>
              </p:ext>
            </p:extLst>
          </p:nvPr>
        </p:nvGraphicFramePr>
        <p:xfrm>
          <a:off x="672472" y="2515860"/>
          <a:ext cx="6373787" cy="3318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740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3522086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291961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23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CARACTERISTIQUES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Hébergement web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Serveur vps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Nom de domaine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Base de données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Certificat SSl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et configuration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l’infrastructure d’hébergement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sur serveurs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l’application pour accès en ligne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53249058"/>
                  </a:ext>
                </a:extLst>
              </a:tr>
              <a:tr h="630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et Support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 de sauvegarde et de récupération des données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42162791"/>
                  </a:ext>
                </a:extLst>
              </a:tr>
              <a:tr h="230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670,000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8635"/>
              </p:ext>
            </p:extLst>
          </p:nvPr>
        </p:nvGraphicFramePr>
        <p:xfrm>
          <a:off x="7465357" y="2025033"/>
          <a:ext cx="3674204" cy="1444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Développeur Full stack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200.000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Data Analyste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150.000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TOTAL (HT)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700.000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CC7A7FD4-3725-3F4E-B146-4F3551D8A22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10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0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ANALYSE ET CONCEPTION DU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SYSTEME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283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CAS D’UTILISATION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text, diagram, plan, rectangle&#10;&#10;Description automatically generated">
            <a:extLst>
              <a:ext uri="{FF2B5EF4-FFF2-40B4-BE49-F238E27FC236}">
                <a16:creationId xmlns:a16="http://schemas.microsoft.com/office/drawing/2014/main" id="{5845515E-1E31-FD0D-C246-0C346408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3171867" y="1265191"/>
            <a:ext cx="7503458" cy="5442670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12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2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- DIAGRAMMES : CLASSE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2002975E-7351-5C2C-36E0-80CB7187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84" y="1320888"/>
            <a:ext cx="6803569" cy="5135386"/>
          </a:xfrm>
          <a:prstGeom prst="rect">
            <a:avLst/>
          </a:prstGeom>
        </p:spPr>
      </p:pic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18BD6309-956E-7172-E281-F4EFFFA2DCC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10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TRAVAIL REALISE &amp; SIMULATION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63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54CB37-F21E-356A-079B-7B55285E9EB8}"/>
              </a:ext>
            </a:extLst>
          </p:cNvPr>
          <p:cNvSpPr txBox="1"/>
          <p:nvPr/>
        </p:nvSpPr>
        <p:spPr>
          <a:xfrm>
            <a:off x="3559126" y="1047489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TRAITEMENT DES DONNEES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B74F-6455-E582-D023-7559F029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1917441"/>
            <a:ext cx="911856" cy="91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57D04-9838-5130-B22C-DA46710EB5B9}"/>
              </a:ext>
            </a:extLst>
          </p:cNvPr>
          <p:cNvSpPr txBox="1"/>
          <p:nvPr/>
        </p:nvSpPr>
        <p:spPr>
          <a:xfrm>
            <a:off x="434968" y="2882032"/>
            <a:ext cx="2081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exploiter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0B201-0C1A-986D-E51A-8DD122F80831}"/>
              </a:ext>
            </a:extLst>
          </p:cNvPr>
          <p:cNvSpPr/>
          <p:nvPr/>
        </p:nvSpPr>
        <p:spPr>
          <a:xfrm>
            <a:off x="2753029" y="2343176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64C2-6D64-06BD-EFC3-3C545BC22E04}"/>
              </a:ext>
            </a:extLst>
          </p:cNvPr>
          <p:cNvSpPr txBox="1"/>
          <p:nvPr/>
        </p:nvSpPr>
        <p:spPr>
          <a:xfrm>
            <a:off x="434968" y="3210095"/>
            <a:ext cx="33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superflues (dont nous n’avions pas besoin)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dispatchées</a:t>
            </a:r>
          </a:p>
        </p:txBody>
      </p:sp>
      <p:pic>
        <p:nvPicPr>
          <p:cNvPr id="22" name="Picture 21" descr="A red circle with white text&#10;&#10;Description automatically generated">
            <a:extLst>
              <a:ext uri="{FF2B5EF4-FFF2-40B4-BE49-F238E27FC236}">
                <a16:creationId xmlns:a16="http://schemas.microsoft.com/office/drawing/2014/main" id="{70FE4F96-2246-E072-91C8-D4D8D1E8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5921" r="12804" b="5882"/>
          <a:stretch/>
        </p:blipFill>
        <p:spPr>
          <a:xfrm>
            <a:off x="4932489" y="1753160"/>
            <a:ext cx="1561514" cy="1675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4E7294-3443-5AD9-D5EE-3EC40BE686E9}"/>
              </a:ext>
            </a:extLst>
          </p:cNvPr>
          <p:cNvSpPr txBox="1"/>
          <p:nvPr/>
        </p:nvSpPr>
        <p:spPr>
          <a:xfrm>
            <a:off x="6589059" y="2288661"/>
            <a:ext cx="387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Outil ETL(Extract-Transform- 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76864-379E-99E6-C12F-57C72AF2338A}"/>
              </a:ext>
            </a:extLst>
          </p:cNvPr>
          <p:cNvSpPr txBox="1"/>
          <p:nvPr/>
        </p:nvSpPr>
        <p:spPr>
          <a:xfrm>
            <a:off x="6589059" y="2698654"/>
            <a:ext cx="5293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Outil open-source recommandé  pour le traitement d’informations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Il comporte plusieurs composants (fonctions ) qui aident au traitement de vos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interface intuitive (jobs, métadonnées 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06F2C-9E82-1A65-5C9C-AEB187A017F3}"/>
              </a:ext>
            </a:extLst>
          </p:cNvPr>
          <p:cNvSpPr/>
          <p:nvPr/>
        </p:nvSpPr>
        <p:spPr>
          <a:xfrm rot="5400000">
            <a:off x="5118951" y="4239058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47EF81-C40C-F362-4F0D-1821AC75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17" y="5205011"/>
            <a:ext cx="911856" cy="9118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5F5E71-959D-1C4F-64FC-80236C824996}"/>
              </a:ext>
            </a:extLst>
          </p:cNvPr>
          <p:cNvSpPr txBox="1"/>
          <p:nvPr/>
        </p:nvSpPr>
        <p:spPr>
          <a:xfrm>
            <a:off x="4956419" y="613458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finales </a:t>
            </a:r>
            <a:endParaRPr lang="fr-FR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D2E80-9820-EF76-E1C6-AAB8454A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" y="1561707"/>
            <a:ext cx="9624944" cy="5159768"/>
          </a:xfrm>
          <a:prstGeom prst="rect">
            <a:avLst/>
          </a:prstGeom>
        </p:spPr>
      </p:pic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80CD75F0-D782-6EA1-08E4-9B77455BE1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5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5" grpId="0"/>
      <p:bldP spid="26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REALISATION DES GRAPHES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9D79C-BADB-7895-5431-CE2CC7FD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9" b="31984"/>
          <a:stretch/>
        </p:blipFill>
        <p:spPr>
          <a:xfrm>
            <a:off x="569164" y="1875398"/>
            <a:ext cx="2740963" cy="7205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D3F576-8C1F-015F-B4B7-D1791AD41283}"/>
              </a:ext>
            </a:extLst>
          </p:cNvPr>
          <p:cNvSpPr/>
          <p:nvPr/>
        </p:nvSpPr>
        <p:spPr>
          <a:xfrm>
            <a:off x="3926542" y="2108710"/>
            <a:ext cx="3737768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6755D-78DA-2A52-0684-78FE5507B4F3}"/>
              </a:ext>
            </a:extLst>
          </p:cNvPr>
          <p:cNvSpPr txBox="1"/>
          <p:nvPr/>
        </p:nvSpPr>
        <p:spPr>
          <a:xfrm>
            <a:off x="2263210" y="3358356"/>
            <a:ext cx="198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Traitement de données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76" y="1970869"/>
            <a:ext cx="2084430" cy="722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52B3F-24FD-D5CD-B9B5-93D1FD2477CE}"/>
              </a:ext>
            </a:extLst>
          </p:cNvPr>
          <p:cNvSpPr txBox="1"/>
          <p:nvPr/>
        </p:nvSpPr>
        <p:spPr>
          <a:xfrm>
            <a:off x="4286051" y="2434403"/>
            <a:ext cx="246697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Django-plotly-dash</a:t>
            </a:r>
            <a:endParaRPr lang="fr-F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screenshot, font, logo, graphics&#10;&#10;Description automatically generated">
            <a:extLst>
              <a:ext uri="{FF2B5EF4-FFF2-40B4-BE49-F238E27FC236}">
                <a16:creationId xmlns:a16="http://schemas.microsoft.com/office/drawing/2014/main" id="{FCD00517-2E39-017B-44D2-D4B79350C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" y="3140524"/>
            <a:ext cx="1816659" cy="759123"/>
          </a:xfrm>
          <a:prstGeom prst="rect">
            <a:avLst/>
          </a:prstGeom>
        </p:spPr>
      </p:pic>
      <p:pic>
        <p:nvPicPr>
          <p:cNvPr id="25" name="Picture 24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2BFBAE33-A95A-21F3-89CC-7D9E295F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4082980"/>
            <a:ext cx="2227444" cy="73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0F1A90-D91B-54EA-B64E-008F6F3DEE35}"/>
              </a:ext>
            </a:extLst>
          </p:cNvPr>
          <p:cNvSpPr txBox="1"/>
          <p:nvPr/>
        </p:nvSpPr>
        <p:spPr>
          <a:xfrm>
            <a:off x="2301728" y="4341511"/>
            <a:ext cx="246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formes &amp; légendes des graphes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F80021-36DD-6713-751C-D5CAB2EF2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20031" r="19525" b="20088"/>
          <a:stretch/>
        </p:blipFill>
        <p:spPr>
          <a:xfrm>
            <a:off x="329408" y="5238490"/>
            <a:ext cx="880827" cy="861353"/>
          </a:xfrm>
          <a:prstGeom prst="rect">
            <a:avLst/>
          </a:prstGeom>
        </p:spPr>
      </p:pic>
      <p:pic>
        <p:nvPicPr>
          <p:cNvPr id="30" name="Picture 29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B5835071-FA3D-D962-5360-E0F03699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4" y="5146783"/>
            <a:ext cx="1564490" cy="97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429973-262C-67D0-98F4-1EBBE527214E}"/>
              </a:ext>
            </a:extLst>
          </p:cNvPr>
          <p:cNvSpPr txBox="1"/>
          <p:nvPr/>
        </p:nvSpPr>
        <p:spPr>
          <a:xfrm>
            <a:off x="290089" y="6308661"/>
            <a:ext cx="382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Composants Bootstrap &amp; bibliothèques tierces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A2450E-5BFF-913F-6DDD-BDEB67632EC0}"/>
              </a:ext>
            </a:extLst>
          </p:cNvPr>
          <p:cNvSpPr txBox="1"/>
          <p:nvPr/>
        </p:nvSpPr>
        <p:spPr>
          <a:xfrm>
            <a:off x="5050532" y="3372567"/>
            <a:ext cx="24669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CALLBACKS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4E8D8-2C76-1A77-9F21-1E74FD3ACB34}"/>
              </a:ext>
            </a:extLst>
          </p:cNvPr>
          <p:cNvSpPr txBox="1"/>
          <p:nvPr/>
        </p:nvSpPr>
        <p:spPr>
          <a:xfrm>
            <a:off x="5855512" y="3899647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Entrées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B7C2B69-264C-D8BB-91A4-495F75CBF187}"/>
              </a:ext>
            </a:extLst>
          </p:cNvPr>
          <p:cNvSpPr/>
          <p:nvPr/>
        </p:nvSpPr>
        <p:spPr>
          <a:xfrm rot="5400000">
            <a:off x="6239361" y="4435204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604405-3DCC-099A-E16D-5A9CEA048476}"/>
              </a:ext>
            </a:extLst>
          </p:cNvPr>
          <p:cNvSpPr txBox="1"/>
          <p:nvPr/>
        </p:nvSpPr>
        <p:spPr>
          <a:xfrm>
            <a:off x="5795426" y="4782375"/>
            <a:ext cx="292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Fonctions  de Traitement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72D2A-2DA6-6BE3-A851-D038CA5010D1}"/>
              </a:ext>
            </a:extLst>
          </p:cNvPr>
          <p:cNvSpPr txBox="1"/>
          <p:nvPr/>
        </p:nvSpPr>
        <p:spPr>
          <a:xfrm>
            <a:off x="5879048" y="5792073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Sorties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C6344F9-B73D-8251-9408-D44FE2ADD5D9}"/>
              </a:ext>
            </a:extLst>
          </p:cNvPr>
          <p:cNvSpPr/>
          <p:nvPr/>
        </p:nvSpPr>
        <p:spPr>
          <a:xfrm rot="5400000">
            <a:off x="6242044" y="5388981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16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3" grpId="0"/>
      <p:bldP spid="26" grpId="0"/>
      <p:bldP spid="31" grpId="0"/>
      <p:bldP spid="32" grpId="0"/>
      <p:bldP spid="33" grpId="0"/>
      <p:bldP spid="35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3" y="848607"/>
            <a:ext cx="1879905" cy="6513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 rot="7094464">
            <a:off x="3151633" y="1887869"/>
            <a:ext cx="656143" cy="15483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3957443" y="1499913"/>
            <a:ext cx="4683158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Facilite la gestion et la maintenance du code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Code réutilisable pour d’autres systèmes </a:t>
            </a:r>
          </a:p>
        </p:txBody>
      </p:sp>
      <p:pic>
        <p:nvPicPr>
          <p:cNvPr id="20" name="Picture 19" descr="A picture containing text, screenshot, software, computer icon&#10;&#10;Description automatically generated">
            <a:extLst>
              <a:ext uri="{FF2B5EF4-FFF2-40B4-BE49-F238E27FC236}">
                <a16:creationId xmlns:a16="http://schemas.microsoft.com/office/drawing/2014/main" id="{638C56C5-BD0E-9E7C-D13E-EAD7AFE4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8"/>
          <a:stretch/>
        </p:blipFill>
        <p:spPr>
          <a:xfrm>
            <a:off x="258601" y="2629300"/>
            <a:ext cx="8382000" cy="3890801"/>
          </a:xfrm>
          <a:prstGeom prst="rect">
            <a:avLst/>
          </a:prstGeom>
        </p:spPr>
      </p:pic>
      <p:pic>
        <p:nvPicPr>
          <p:cNvPr id="29" name="Picture 28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37ADF48C-B8B6-7E86-859C-B9F09F0C3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42722"/>
            <a:ext cx="3002463" cy="3542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D97DA4-2846-E7AD-5A64-F49823EF1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13940" r="20091" b="25530"/>
          <a:stretch/>
        </p:blipFill>
        <p:spPr>
          <a:xfrm>
            <a:off x="8651320" y="848607"/>
            <a:ext cx="1277470" cy="1297240"/>
          </a:xfrm>
          <a:prstGeom prst="rect">
            <a:avLst/>
          </a:prstGeom>
        </p:spPr>
      </p:pic>
      <p:pic>
        <p:nvPicPr>
          <p:cNvPr id="33" name="Picture 32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3D0B7ADB-3BF4-6EBF-983D-26FCCD2D7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60" y="1544566"/>
            <a:ext cx="1539538" cy="956134"/>
          </a:xfrm>
          <a:prstGeom prst="rect">
            <a:avLst/>
          </a:prstGeom>
        </p:spPr>
      </p:pic>
      <p:pic>
        <p:nvPicPr>
          <p:cNvPr id="34" name="Picture 33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54D200F1-1DC7-5DA4-EF07-2B321115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56169"/>
            <a:ext cx="3002463" cy="3542172"/>
          </a:xfrm>
          <a:prstGeom prst="rect">
            <a:avLst/>
          </a:prstGeom>
        </p:spPr>
      </p:pic>
      <p:sp>
        <p:nvSpPr>
          <p:cNvPr id="35" name="Slide Number Placeholder 11">
            <a:extLst>
              <a:ext uri="{FF2B5EF4-FFF2-40B4-BE49-F238E27FC236}">
                <a16:creationId xmlns:a16="http://schemas.microsoft.com/office/drawing/2014/main" id="{BEDD74EB-9475-2464-FA96-62D0E15FFFD2}"/>
              </a:ext>
            </a:extLst>
          </p:cNvPr>
          <p:cNvSpPr txBox="1">
            <a:spLocks/>
          </p:cNvSpPr>
          <p:nvPr/>
        </p:nvSpPr>
        <p:spPr>
          <a:xfrm>
            <a:off x="9139398" y="63439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42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2" y="848557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8729" y="3148607"/>
            <a:ext cx="46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Outil qui permet une application flexible , exploitable sur divers systèmes et sans problème de dépendances.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7061914" y="1701030"/>
            <a:ext cx="247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Conteneurisation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BB6FAA6E-5290-9666-823D-5EF4BBCD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7" y="1875398"/>
            <a:ext cx="1322676" cy="113171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0BF835-A3A7-CE9E-DFD3-7A38CBFB1375}"/>
              </a:ext>
            </a:extLst>
          </p:cNvPr>
          <p:cNvSpPr/>
          <p:nvPr/>
        </p:nvSpPr>
        <p:spPr>
          <a:xfrm>
            <a:off x="3798950" y="4109634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C4D08-39FA-1C59-8161-ED34FB2B7EFF}"/>
              </a:ext>
            </a:extLst>
          </p:cNvPr>
          <p:cNvSpPr txBox="1"/>
          <p:nvPr/>
        </p:nvSpPr>
        <p:spPr>
          <a:xfrm>
            <a:off x="6095998" y="3634177"/>
            <a:ext cx="45815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Compose 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A1623B35-1E68-9A2F-0F18-514221EC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3" y="2225242"/>
            <a:ext cx="4276725" cy="1066800"/>
          </a:xfrm>
          <a:prstGeom prst="rect">
            <a:avLst/>
          </a:prstGeom>
        </p:spPr>
      </p:pic>
      <p:pic>
        <p:nvPicPr>
          <p:cNvPr id="28" name="Picture 27" descr="A picture containing screenshot, 3d modeling, diagram, design&#10;&#10;Description automatically generated">
            <a:extLst>
              <a:ext uri="{FF2B5EF4-FFF2-40B4-BE49-F238E27FC236}">
                <a16:creationId xmlns:a16="http://schemas.microsoft.com/office/drawing/2014/main" id="{A51AE311-E046-9BED-C896-FEAAA9C85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8" y="4030704"/>
            <a:ext cx="5194290" cy="1467090"/>
          </a:xfrm>
          <a:prstGeom prst="rect">
            <a:avLst/>
          </a:prstGeom>
        </p:spPr>
      </p:pic>
      <p:sp>
        <p:nvSpPr>
          <p:cNvPr id="33" name="Slide Number Placeholder 11">
            <a:extLst>
              <a:ext uri="{FF2B5EF4-FFF2-40B4-BE49-F238E27FC236}">
                <a16:creationId xmlns:a16="http://schemas.microsoft.com/office/drawing/2014/main" id="{608FECDB-B16C-FFFD-8E9E-916F6EE01D3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86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40437"/>
            <a:ext cx="7876250" cy="1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screenshot, design, font, graphics&#10;&#10;Description automatically generated">
            <a:extLst>
              <a:ext uri="{FF2B5EF4-FFF2-40B4-BE49-F238E27FC236}">
                <a16:creationId xmlns:a16="http://schemas.microsoft.com/office/drawing/2014/main" id="{B78F2DCF-4232-1277-3849-2A4CE855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2" y="1866063"/>
            <a:ext cx="5258728" cy="3853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05B2DD-CF63-FDBF-8466-78DC8CF6D736}"/>
              </a:ext>
            </a:extLst>
          </p:cNvPr>
          <p:cNvSpPr txBox="1"/>
          <p:nvPr/>
        </p:nvSpPr>
        <p:spPr>
          <a:xfrm>
            <a:off x="6602507" y="5471232"/>
            <a:ext cx="42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DEMONSTRATION</a:t>
            </a: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BA4DB462-EDFA-934C-7092-063969DE23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hlinkClick r:id="rId3"/>
            <a:extLst>
              <a:ext uri="{FF2B5EF4-FFF2-40B4-BE49-F238E27FC236}">
                <a16:creationId xmlns:a16="http://schemas.microsoft.com/office/drawing/2014/main" id="{318CC780-8AE9-9AD2-9D9C-92EBAAEFE8C0}"/>
              </a:ext>
            </a:extLst>
          </p:cNvPr>
          <p:cNvSpPr txBox="1"/>
          <p:nvPr/>
        </p:nvSpPr>
        <p:spPr>
          <a:xfrm>
            <a:off x="7494495" y="2518064"/>
            <a:ext cx="38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Présentation du projet</a:t>
            </a:r>
            <a:endParaRPr lang="fr-F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56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06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Matières 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A31FE941-928E-4832-AD06-104C9B0845D9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58C00FD-7559-48A3-BA0B-38DD02D0C9D9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20C23C-C9AA-42E6-B9DE-6AC882DBF4A3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FD97708-2BD1-4A73-B6FA-203BE4BAFB04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F46A3-C143-4FA3-B3BD-23F629940EB9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DE23D68-3827-40FF-B826-52381EAD52F6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61F8F-0D05-46E9-878E-0994DA927398}"/>
              </a:ext>
            </a:extLst>
          </p:cNvPr>
          <p:cNvGrpSpPr/>
          <p:nvPr/>
        </p:nvGrpSpPr>
        <p:grpSpPr>
          <a:xfrm>
            <a:off x="9543670" y="4931847"/>
            <a:ext cx="2088369" cy="877654"/>
            <a:chOff x="5218241" y="517865"/>
            <a:chExt cx="1808059" cy="877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6E819-AEC6-46D6-A9D7-D494E64E37E5}"/>
                </a:ext>
              </a:extLst>
            </p:cNvPr>
            <p:cNvSpPr txBox="1"/>
            <p:nvPr/>
          </p:nvSpPr>
          <p:spPr>
            <a:xfrm>
              <a:off x="5276266" y="1026187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Rappels Perspectives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general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38EAF-7848-4E52-B041-1E8FC965860B}"/>
                </a:ext>
              </a:extLst>
            </p:cNvPr>
            <p:cNvSpPr txBox="1"/>
            <p:nvPr/>
          </p:nvSpPr>
          <p:spPr>
            <a:xfrm>
              <a:off x="5218241" y="517865"/>
              <a:ext cx="17256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E5E41-3FE7-4D3E-83CD-CA06D6ED047A}"/>
              </a:ext>
            </a:extLst>
          </p:cNvPr>
          <p:cNvGrpSpPr/>
          <p:nvPr/>
        </p:nvGrpSpPr>
        <p:grpSpPr>
          <a:xfrm>
            <a:off x="7435246" y="2001171"/>
            <a:ext cx="2879347" cy="1348843"/>
            <a:chOff x="5218241" y="818613"/>
            <a:chExt cx="2492868" cy="13488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720C0-CF55-47BF-ADC4-8FCC5DC893A4}"/>
                </a:ext>
              </a:extLst>
            </p:cNvPr>
            <p:cNvSpPr txBox="1"/>
            <p:nvPr/>
          </p:nvSpPr>
          <p:spPr>
            <a:xfrm>
              <a:off x="5218241" y="1370699"/>
              <a:ext cx="2492868" cy="7967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Dashboard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Gestionnaires de fichiers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Quelques démonstrations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114F1-25A2-410A-BF38-B9B9CE7C1510}"/>
                </a:ext>
              </a:extLst>
            </p:cNvPr>
            <p:cNvSpPr txBox="1"/>
            <p:nvPr/>
          </p:nvSpPr>
          <p:spPr>
            <a:xfrm>
              <a:off x="5218241" y="818613"/>
              <a:ext cx="16779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Travail </a:t>
              </a:r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Réalisé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Simulation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A239E-1235-4A21-8AE8-A0050C85CA45}"/>
              </a:ext>
            </a:extLst>
          </p:cNvPr>
          <p:cNvGrpSpPr/>
          <p:nvPr/>
        </p:nvGrpSpPr>
        <p:grpSpPr>
          <a:xfrm>
            <a:off x="5809178" y="4940844"/>
            <a:ext cx="2272386" cy="998649"/>
            <a:chOff x="5311693" y="390012"/>
            <a:chExt cx="1967377" cy="99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C063-5D68-4B88-BC6A-C01A46CBE5F0}"/>
                </a:ext>
              </a:extLst>
            </p:cNvPr>
            <p:cNvSpPr txBox="1"/>
            <p:nvPr/>
          </p:nvSpPr>
          <p:spPr>
            <a:xfrm>
              <a:off x="5311693" y="1019329"/>
              <a:ext cx="1967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cas d’utilisation 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classe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684C81-EB1E-4345-AB61-418178F0442D}"/>
                </a:ext>
              </a:extLst>
            </p:cNvPr>
            <p:cNvSpPr txBox="1"/>
            <p:nvPr/>
          </p:nvSpPr>
          <p:spPr>
            <a:xfrm>
              <a:off x="5346619" y="390012"/>
              <a:ext cx="1932451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</a:t>
              </a:r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Conception du </a:t>
              </a:r>
              <a:r>
                <a:rPr lang="fr-FR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Système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A863B-1B94-41E1-9D80-3BA5F88F88C1}"/>
              </a:ext>
            </a:extLst>
          </p:cNvPr>
          <p:cNvGrpSpPr/>
          <p:nvPr/>
        </p:nvGrpSpPr>
        <p:grpSpPr>
          <a:xfrm>
            <a:off x="2635493" y="4910122"/>
            <a:ext cx="2460814" cy="1219240"/>
            <a:chOff x="5158069" y="429928"/>
            <a:chExt cx="1802259" cy="1141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06CA4-232A-46E6-B96C-E2523C55EDD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  <a:p>
              <a:pPr marL="1085850" lvl="2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7F9F-9F4A-4705-8205-1CEF7164F8AE}"/>
                </a:ext>
              </a:extLst>
            </p:cNvPr>
            <p:cNvSpPr txBox="1"/>
            <p:nvPr/>
          </p:nvSpPr>
          <p:spPr>
            <a:xfrm>
              <a:off x="5158069" y="429928"/>
              <a:ext cx="1802258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l’entreprise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932549-BDFB-4698-A254-6E49F1CEF8E1}"/>
              </a:ext>
            </a:extLst>
          </p:cNvPr>
          <p:cNvGrpSpPr/>
          <p:nvPr/>
        </p:nvGrpSpPr>
        <p:grpSpPr>
          <a:xfrm>
            <a:off x="4216583" y="2028497"/>
            <a:ext cx="2273573" cy="1002176"/>
            <a:chOff x="5064911" y="749551"/>
            <a:chExt cx="1968404" cy="10021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03593-726F-40B6-9830-CE43BED4F854}"/>
                </a:ext>
              </a:extLst>
            </p:cNvPr>
            <p:cNvSpPr txBox="1"/>
            <p:nvPr/>
          </p:nvSpPr>
          <p:spPr>
            <a:xfrm>
              <a:off x="5174096" y="1382395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6FA8A-28B6-410C-A7F2-3F50F0D2087C}"/>
                </a:ext>
              </a:extLst>
            </p:cNvPr>
            <p:cNvSpPr txBox="1"/>
            <p:nvPr/>
          </p:nvSpPr>
          <p:spPr>
            <a:xfrm>
              <a:off x="5064911" y="749551"/>
              <a:ext cx="19684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en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entreprise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42F51F-1764-4B93-B890-530A19F937EA}"/>
              </a:ext>
            </a:extLst>
          </p:cNvPr>
          <p:cNvSpPr txBox="1"/>
          <p:nvPr/>
        </p:nvSpPr>
        <p:spPr>
          <a:xfrm>
            <a:off x="1258554" y="2239103"/>
            <a:ext cx="2012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7531B-4A81-4D44-9BB6-1DCE30747ADE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366DA-0322-4907-A87F-E471F837EA46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5E87D-37F5-4D10-AEAE-47A921F40912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38F2-6682-4C49-A48C-AE35D37AE84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6A6-5F24-4C64-AFAB-C57243E2EB69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1910B-2768-4ED2-8DFC-0B17FCCFD4BE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397BE-0976-F318-5151-63BECD561DBA}"/>
              </a:ext>
            </a:extLst>
          </p:cNvPr>
          <p:cNvCxnSpPr/>
          <p:nvPr/>
        </p:nvCxnSpPr>
        <p:spPr>
          <a:xfrm>
            <a:off x="1258554" y="1050309"/>
            <a:ext cx="101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2FFCB-47A1-AF1F-CC02-AF431A4C9A19}"/>
              </a:ext>
            </a:extLst>
          </p:cNvPr>
          <p:cNvGrpSpPr/>
          <p:nvPr/>
        </p:nvGrpSpPr>
        <p:grpSpPr>
          <a:xfrm rot="10155851" flipH="1" flipV="1">
            <a:off x="233837" y="6394442"/>
            <a:ext cx="717343" cy="457858"/>
            <a:chOff x="0" y="30309"/>
            <a:chExt cx="12191759" cy="679858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93EA56-D546-145B-66BE-2640850C5B4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5F23D-1B5B-C34D-0781-0933C451717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001-2BA6-CBC8-AA34-0CF3555E8EE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B067AD-4D7A-B9DC-A1FA-BA3FE52DD35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AC5FC3-D047-739C-A8A1-22A938D3D828}"/>
              </a:ext>
            </a:extLst>
          </p:cNvPr>
          <p:cNvGrpSpPr/>
          <p:nvPr/>
        </p:nvGrpSpPr>
        <p:grpSpPr>
          <a:xfrm rot="9160513" flipH="1" flipV="1">
            <a:off x="786053" y="5767653"/>
            <a:ext cx="775206" cy="625882"/>
            <a:chOff x="0" y="30309"/>
            <a:chExt cx="12191759" cy="67985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4086DA-1274-4799-7FE0-503F2382148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799F6B-14E4-9A3A-F9FF-519197AC9494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F05CD-95E0-F4CD-4442-7D49D8669EA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05D981-60BD-7EC9-8F3F-1A469C23923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B5CDF-7968-74DE-A5DA-F826381F21C5}"/>
              </a:ext>
            </a:extLst>
          </p:cNvPr>
          <p:cNvGrpSpPr/>
          <p:nvPr/>
        </p:nvGrpSpPr>
        <p:grpSpPr>
          <a:xfrm rot="10616052" flipH="1" flipV="1">
            <a:off x="1135494" y="4958511"/>
            <a:ext cx="819717" cy="648537"/>
            <a:chOff x="0" y="30309"/>
            <a:chExt cx="12191759" cy="679858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B0EB33-DD9A-FE99-F2F8-8D3FAE5E9DE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C126AD-3AC3-041A-5448-5F85D1FA434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8EC09C-0BB8-8441-78B6-0481C529CE0E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14D284-8DCA-4555-D451-BF1316D56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1DBCB5-2E08-CB47-FC1C-8E241F23406F}"/>
              </a:ext>
            </a:extLst>
          </p:cNvPr>
          <p:cNvGrpSpPr/>
          <p:nvPr/>
        </p:nvGrpSpPr>
        <p:grpSpPr>
          <a:xfrm rot="9774178" flipH="1" flipV="1">
            <a:off x="10814158" y="3673666"/>
            <a:ext cx="819717" cy="648537"/>
            <a:chOff x="0" y="30309"/>
            <a:chExt cx="12191759" cy="67985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135288-88C3-B647-D2D3-A084C24CBF7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F53918-9F60-239F-139F-AAE5EA0F94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CEC9A8-3C47-3534-A6C6-C476FB4B6000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A65787-950A-E4FE-5A7A-AB5608C185D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B8E796-9B02-779C-4759-98915FEA9C7B}"/>
              </a:ext>
            </a:extLst>
          </p:cNvPr>
          <p:cNvGrpSpPr/>
          <p:nvPr/>
        </p:nvGrpSpPr>
        <p:grpSpPr>
          <a:xfrm rot="9125860" flipH="1" flipV="1">
            <a:off x="11247691" y="2749967"/>
            <a:ext cx="819717" cy="648537"/>
            <a:chOff x="0" y="30309"/>
            <a:chExt cx="12191759" cy="679858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CAD5E-C949-AAF0-03D4-8C7FDD264A5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385986-1B5F-7936-4230-241586668DD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7866AB-9A1F-51A2-4311-03B48F277FC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36BFCB-3138-7121-215C-1724E1C4821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6C6C-DC99-0AC2-B086-55EB621FB778}"/>
              </a:ext>
            </a:extLst>
          </p:cNvPr>
          <p:cNvGrpSpPr/>
          <p:nvPr/>
        </p:nvGrpSpPr>
        <p:grpSpPr>
          <a:xfrm rot="10056409" flipH="1" flipV="1">
            <a:off x="11499148" y="1704869"/>
            <a:ext cx="819717" cy="648537"/>
            <a:chOff x="0" y="30309"/>
            <a:chExt cx="12191759" cy="679858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3B2170-3418-59FD-AB07-EFCD928CB2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1743FB-DD49-F5DD-0855-BB8D8DBE5DE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EA8E98-03ED-DE49-CDC5-1E7B595851A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78A9D6-73B6-4636-6D53-53E2F4DDBA27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667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344CD9-57DF-43CD-8F01-41D907F9B33A}"/>
              </a:ext>
            </a:extLst>
          </p:cNvPr>
          <p:cNvGrpSpPr/>
          <p:nvPr/>
        </p:nvGrpSpPr>
        <p:grpSpPr>
          <a:xfrm>
            <a:off x="4468452" y="2503182"/>
            <a:ext cx="7564648" cy="2014359"/>
            <a:chOff x="6666508" y="2384324"/>
            <a:chExt cx="5411451" cy="2014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38ECD-363C-40BD-843C-ED2FBEB6A0CF}"/>
                </a:ext>
              </a:extLst>
            </p:cNvPr>
            <p:cNvSpPr txBox="1"/>
            <p:nvPr/>
          </p:nvSpPr>
          <p:spPr>
            <a:xfrm>
              <a:off x="6666508" y="2384324"/>
              <a:ext cx="4777152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MERCI  DE VOTRE ATTENTION </a:t>
              </a:r>
              <a:endParaRPr lang="ko-KR" altLang="en-US" sz="4400" b="1" dirty="0"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C40624-4336-430A-B7A7-7F9D027D9CE0}"/>
                </a:ext>
              </a:extLst>
            </p:cNvPr>
            <p:cNvSpPr txBox="1"/>
            <p:nvPr/>
          </p:nvSpPr>
          <p:spPr>
            <a:xfrm>
              <a:off x="6692286" y="3875463"/>
              <a:ext cx="53856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2800" dirty="0">
                  <a:cs typeface="Arial" pitchFamily="34" charset="0"/>
                </a:rPr>
                <a:t>Nous sommes ouverts aux remarques et questions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750506-7247-4232-B00E-2AA89DEDC695}"/>
              </a:ext>
            </a:extLst>
          </p:cNvPr>
          <p:cNvGrpSpPr/>
          <p:nvPr/>
        </p:nvGrpSpPr>
        <p:grpSpPr>
          <a:xfrm>
            <a:off x="263997" y="1154939"/>
            <a:ext cx="5291973" cy="5220252"/>
            <a:chOff x="1451352" y="1152611"/>
            <a:chExt cx="5291973" cy="52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96B100-62BE-4C0D-8377-B5901CE3C409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8" name="Trapezoid 11">
                <a:extLst>
                  <a:ext uri="{FF2B5EF4-FFF2-40B4-BE49-F238E27FC236}">
                    <a16:creationId xmlns:a16="http://schemas.microsoft.com/office/drawing/2014/main" id="{3B49612B-3F28-441A-8E47-596E1A337A1D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rapezoid 11">
                <a:extLst>
                  <a:ext uri="{FF2B5EF4-FFF2-40B4-BE49-F238E27FC236}">
                    <a16:creationId xmlns:a16="http://schemas.microsoft.com/office/drawing/2014/main" id="{5704C430-302A-4222-8D16-924187824C67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F8BBE8-95E2-4ACE-A2AC-1831EACF8BCF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0753A5-EEE2-4223-9AEC-8EF9CD05B162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75" name="Graphic 2">
                  <a:extLst>
                    <a:ext uri="{FF2B5EF4-FFF2-40B4-BE49-F238E27FC236}">
                      <a16:creationId xmlns:a16="http://schemas.microsoft.com/office/drawing/2014/main" id="{0643467E-DE91-42E5-96A9-E05B6A81FA0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Graphic 2">
                  <a:extLst>
                    <a:ext uri="{FF2B5EF4-FFF2-40B4-BE49-F238E27FC236}">
                      <a16:creationId xmlns:a16="http://schemas.microsoft.com/office/drawing/2014/main" id="{DF3C8DD9-A225-4CDB-B4CE-B611A5F916F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Graphic 2">
                  <a:extLst>
                    <a:ext uri="{FF2B5EF4-FFF2-40B4-BE49-F238E27FC236}">
                      <a16:creationId xmlns:a16="http://schemas.microsoft.com/office/drawing/2014/main" id="{5804C8E7-3D13-4E85-BAEF-85068D9E31F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BFB14B3-56E8-4FD4-8B61-0CF14D2631BB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72" name="Graphic 2">
                  <a:extLst>
                    <a:ext uri="{FF2B5EF4-FFF2-40B4-BE49-F238E27FC236}">
                      <a16:creationId xmlns:a16="http://schemas.microsoft.com/office/drawing/2014/main" id="{28C78A25-D197-4291-87BD-A3827B6BC4B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Graphic 2">
                  <a:extLst>
                    <a:ext uri="{FF2B5EF4-FFF2-40B4-BE49-F238E27FC236}">
                      <a16:creationId xmlns:a16="http://schemas.microsoft.com/office/drawing/2014/main" id="{44A831EC-51D7-4CB8-A00A-9F9D81C752DD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Graphic 2">
                  <a:extLst>
                    <a:ext uri="{FF2B5EF4-FFF2-40B4-BE49-F238E27FC236}">
                      <a16:creationId xmlns:a16="http://schemas.microsoft.com/office/drawing/2014/main" id="{2D445062-134B-4814-9E5A-60F5837FE145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C8B9EE-5A6E-482D-B47D-5B3DBF4008A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9F1C8749-C017-463F-AD6F-7410C123FEC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Graphic 2">
                  <a:extLst>
                    <a:ext uri="{FF2B5EF4-FFF2-40B4-BE49-F238E27FC236}">
                      <a16:creationId xmlns:a16="http://schemas.microsoft.com/office/drawing/2014/main" id="{757BD71D-D493-4BE6-BF60-0A4ED811C9D7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Graphic 2">
                  <a:extLst>
                    <a:ext uri="{FF2B5EF4-FFF2-40B4-BE49-F238E27FC236}">
                      <a16:creationId xmlns:a16="http://schemas.microsoft.com/office/drawing/2014/main" id="{2694157C-680C-4EB4-B5B7-F6ED97AA8CC9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3AD24A-3117-4C40-9463-932E7B1325BB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68ED41C-C6B2-4825-890F-37798289A53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CBFC617-36E0-4EA3-9607-71A7D695F321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B031FE8-5A85-451D-BDA9-E41D42756ADD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2EE38F-A470-49D2-B29D-87931BDB0C85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FDA468-76DF-43C6-8400-8A5DAC042052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BDAAD2E-AD18-4B89-BA06-223C007F00C4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73A2D70-16A3-481B-AED1-C702BCE4D313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BB5675-5716-4FC8-8F67-460FA4CB9C57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372A5B2-2E0C-4308-84D4-4E84593342B7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867B582-C35C-4151-B557-49E85E67EFD2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FBBB28-780A-44F5-9AF1-4163E88929D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714D6A9-0AFC-48D7-A07E-DA0D6A088912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1D6A6F7-E64F-4BCA-B0C9-F09C497D3002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A0B17DB-1847-425F-A9E2-23A258AC3D5E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4388F22-1D86-4A25-BCCD-1CBC5C8EAAB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F9B629E3-602B-4A77-BCC6-F240D1FF983C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452F9258-08DD-42D5-BC7B-74436FD7FE27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29A9427-12F7-4204-9ABF-0798241CE4D9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F76E112-E367-46B9-9414-E9C16F163913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BEB8A6E-02BA-488A-A214-FE151982F2A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8B8479-8C39-4279-A73A-10F1C38AB30B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F713A7-0817-4726-BC2B-A480F111E17D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302FD3-BF09-4493-80E0-CE56FE139FE2}"/>
                </a:ext>
              </a:extLst>
            </p:cNvPr>
            <p:cNvGrpSpPr/>
            <p:nvPr/>
          </p:nvGrpSpPr>
          <p:grpSpPr>
            <a:xfrm>
              <a:off x="1451352" y="4102855"/>
              <a:ext cx="5291973" cy="2270008"/>
              <a:chOff x="1451352" y="4102855"/>
              <a:chExt cx="5291973" cy="22700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C2D074-66A7-44DE-B2DE-11D29AFA6E85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2D45C3-3461-43D6-AA28-9C3C7261FA2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9B9455-1440-459E-BABB-A1D9B62A7D63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0E9E5-3D27-4B5B-BC9E-6A6F1E071B80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06BDE-91EE-4A94-AC83-3E34D4647BB7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D6610C-F1A7-4A16-B780-BD21F2122F0B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80173D-85D4-4FC7-9185-A3CAE48C76B8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6AB34B-0B61-4357-AE41-A6CA94AD449E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DFA541-61AE-4C84-B43F-9B47E02E696F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FFA5A5-C3FF-4269-970E-F1AA7A2B04AF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39D514-CD22-45AC-B66D-DAC9AF3791D6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19DEC0-D09B-4353-BAD5-BC31C2A2A4EC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74B878-1229-49B0-89D8-47FA875D26B7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0AC0D-EFAE-4A4E-9BF1-0C70228F4A94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274663-C148-4E3F-A2C6-FA1F16CC277B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D9178-9829-48DF-BAB1-119A5A14F946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B73499A-8DED-4590-9201-994AA59A803D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7159B20-A079-418A-ABC1-0001C79C5CE5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262F6E-FE72-4CA5-9EC8-33EFCCD7DBBF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691E16-15DA-494F-8024-D99ACD4ECE50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1732E9-5DFC-47E7-85AE-16392CBDC4E9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055ABB7-DCB9-4B30-8418-0489DB8A9822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F1929E-D485-4D2B-94B5-A8B2EB52B0FF}"/>
                  </a:ext>
                </a:extLst>
              </p:cNvPr>
              <p:cNvSpPr/>
              <p:nvPr/>
            </p:nvSpPr>
            <p:spPr>
              <a:xfrm>
                <a:off x="1583076" y="5388048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D954F2-FDD1-4FF5-859A-A9329A0DDC18}"/>
                  </a:ext>
                </a:extLst>
              </p:cNvPr>
              <p:cNvSpPr/>
              <p:nvPr/>
            </p:nvSpPr>
            <p:spPr>
              <a:xfrm>
                <a:off x="1451352" y="5303746"/>
                <a:ext cx="231939" cy="2319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B3BFDA-FCD4-46BF-9F77-11AA36FD17B9}"/>
                  </a:ext>
                </a:extLst>
              </p:cNvPr>
              <p:cNvSpPr/>
              <p:nvPr/>
            </p:nvSpPr>
            <p:spPr>
              <a:xfrm>
                <a:off x="1505787" y="4995533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1D903C-6FA8-4168-AA5F-7617CAFB1558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8762AC-ED70-4238-9080-95A668DE836C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5BD9B8-C955-455E-BC2A-1F8ED364DCB9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2EDDB6-1C94-4BAA-9783-174D6DB53634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779B1C-647B-4D2B-B691-6818119BE7F2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58D6D8F8-6EEF-F9BB-C1F5-3C3959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072" y="788389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7199F-28AE-474B-2B98-AA27622621E4}"/>
              </a:ext>
            </a:extLst>
          </p:cNvPr>
          <p:cNvSpPr txBox="1"/>
          <p:nvPr/>
        </p:nvSpPr>
        <p:spPr>
          <a:xfrm>
            <a:off x="6096000" y="2897945"/>
            <a:ext cx="419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fr-CA" sz="4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665A-9CD0-8E31-20E7-7DDD56A1B771}"/>
              </a:ext>
            </a:extLst>
          </p:cNvPr>
          <p:cNvGrpSpPr/>
          <p:nvPr/>
        </p:nvGrpSpPr>
        <p:grpSpPr>
          <a:xfrm rot="10800000" flipH="1" flipV="1">
            <a:off x="5189964" y="3568852"/>
            <a:ext cx="819717" cy="648537"/>
            <a:chOff x="0" y="30309"/>
            <a:chExt cx="12191759" cy="67985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3391E6-6B59-1AEC-17C9-7B49238924D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D007A4-D862-1ECF-9218-CF6B7ECF1C3A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5C4D5B-104D-FEA2-84FB-24E31AC26B5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24A62-5902-64DD-21ED-0B042BF2FBA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DF53-5309-137C-851C-4225BD12355A}"/>
              </a:ext>
            </a:extLst>
          </p:cNvPr>
          <p:cNvSpPr/>
          <p:nvPr/>
        </p:nvSpPr>
        <p:spPr>
          <a:xfrm>
            <a:off x="5927280" y="3598050"/>
            <a:ext cx="4360892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11464-AE6C-966C-D909-6242428A1428}"/>
              </a:ext>
            </a:extLst>
          </p:cNvPr>
          <p:cNvGrpSpPr/>
          <p:nvPr/>
        </p:nvGrpSpPr>
        <p:grpSpPr>
          <a:xfrm rot="9705047" flipH="1" flipV="1">
            <a:off x="4897168" y="4287013"/>
            <a:ext cx="570824" cy="582927"/>
            <a:chOff x="0" y="30309"/>
            <a:chExt cx="12191759" cy="6798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9D6DB5-8E85-3321-17FE-5133937E62D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6D5B9C-9FB5-89CD-DA87-AA869E9B342B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7CD440-1D3E-7D66-1CF5-549721242C3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B13FF-8324-A047-CFA8-A9C00708B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C42F0-CFB7-E569-55E3-779A21245621}"/>
              </a:ext>
            </a:extLst>
          </p:cNvPr>
          <p:cNvGrpSpPr/>
          <p:nvPr/>
        </p:nvGrpSpPr>
        <p:grpSpPr>
          <a:xfrm rot="3662027" flipH="1" flipV="1">
            <a:off x="5412289" y="4818417"/>
            <a:ext cx="570824" cy="582927"/>
            <a:chOff x="0" y="30309"/>
            <a:chExt cx="12191759" cy="67985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21720E-0872-3F04-A116-41729395F6F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6D6EB-55C9-B0DA-47EF-7A5A575EEB7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F08518-AF0B-F688-A626-3BCBFB0485E3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0B6CCA-2DF1-0349-AEAA-C9BD9F566DF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0F6E7D-8D12-1668-28B1-88BFD5E10AF7}"/>
              </a:ext>
            </a:extLst>
          </p:cNvPr>
          <p:cNvGrpSpPr/>
          <p:nvPr/>
        </p:nvGrpSpPr>
        <p:grpSpPr>
          <a:xfrm rot="3936113" flipH="1" flipV="1">
            <a:off x="6155848" y="5192045"/>
            <a:ext cx="570824" cy="582927"/>
            <a:chOff x="0" y="30309"/>
            <a:chExt cx="12191759" cy="67985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8873DF-4F1F-7A71-BC15-F289BF407D1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3E1066-9258-E2A4-1062-484D07BD053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1FE500-6424-527F-70BE-C841A7A8141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FE1562-143B-4FEB-A41C-8D6434F3E4E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E6B805-AFD9-A63F-E835-61B1FCC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9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398737" y="2607200"/>
            <a:ext cx="4773204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5" name="Picture 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0069921D-9D46-CAA1-E4C5-10C8F9E0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29098"/>
          <a:stretch/>
        </p:blipFill>
        <p:spPr>
          <a:xfrm>
            <a:off x="6852214" y="3876654"/>
            <a:ext cx="2667000" cy="1158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4331811" y="1945292"/>
            <a:ext cx="4473826" cy="3384376"/>
            <a:chOff x="3771580" y="2204864"/>
            <a:chExt cx="4473826" cy="33843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39632" y="2742917"/>
              <a:ext cx="995612" cy="550112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906" y="2742917"/>
              <a:ext cx="1052448" cy="52581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998694" y="4719508"/>
            <a:ext cx="2988687" cy="2030915"/>
            <a:chOff x="5210294" y="837292"/>
            <a:chExt cx="1750034" cy="13304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160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Développement logiciel, web : elle développe les applications logicielles,  et web fiables , évolutives et sécurisées en accord avec le besoin des clients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Infographie : elle dispose d’une équipe performante en matière d’illustrations et design.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4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846495" y="2447341"/>
            <a:ext cx="2906233" cy="1686134"/>
            <a:chOff x="5210294" y="837292"/>
            <a:chExt cx="1750034" cy="928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7583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Assurer une prestation de service de qualité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Promouvoir des services innovants grace à l’exploitation de nouvelles technologies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73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6425211" y="46232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624007" y="38250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6313082" y="141291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3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91D56110-3AA9-0BB4-A47C-5B171885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31114"/>
          <a:stretch/>
        </p:blipFill>
        <p:spPr>
          <a:xfrm>
            <a:off x="5787654" y="3062947"/>
            <a:ext cx="1860259" cy="7063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F7AC-368E-0B37-A524-F9B75DE342A5}"/>
              </a:ext>
            </a:extLst>
          </p:cNvPr>
          <p:cNvCxnSpPr>
            <a:cxnSpLocks/>
          </p:cNvCxnSpPr>
          <p:nvPr/>
        </p:nvCxnSpPr>
        <p:spPr>
          <a:xfrm>
            <a:off x="995082" y="106375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118E-4389-FE71-F554-4177D5CCFCE3}"/>
              </a:ext>
            </a:extLst>
          </p:cNvPr>
          <p:cNvGrpSpPr/>
          <p:nvPr/>
        </p:nvGrpSpPr>
        <p:grpSpPr>
          <a:xfrm rot="10800000" flipH="1" flipV="1">
            <a:off x="249447" y="961075"/>
            <a:ext cx="819717" cy="648537"/>
            <a:chOff x="0" y="30309"/>
            <a:chExt cx="12191759" cy="679858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A855EB-161B-99FD-D4E0-5753579D39F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522431-233B-DF87-6459-7D0CBF0285FE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8CBD53-463E-AEE7-804C-583F20586556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9D7B7-FA81-0EAD-F84F-54584BF16C1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0FFBAB-AC9B-69B7-A432-2919721FCFE6}"/>
              </a:ext>
            </a:extLst>
          </p:cNvPr>
          <p:cNvGrpSpPr/>
          <p:nvPr/>
        </p:nvGrpSpPr>
        <p:grpSpPr>
          <a:xfrm rot="3864745" flipH="1" flipV="1">
            <a:off x="636089" y="1562877"/>
            <a:ext cx="717983" cy="611934"/>
            <a:chOff x="0" y="30309"/>
            <a:chExt cx="12191759" cy="679858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FC878E-E115-EE54-FEFB-643E9F17EBE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2BC399-DAA3-B624-7156-1476CE86487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2536B1-4560-4544-469F-572C30FEF26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9FA616-535B-F53B-F351-4D86E8D21F8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30">
            <a:extLst>
              <a:ext uri="{FF2B5EF4-FFF2-40B4-BE49-F238E27FC236}">
                <a16:creationId xmlns:a16="http://schemas.microsoft.com/office/drawing/2014/main" id="{0F4B7807-74FA-31F3-ECCA-1D4B74A99F2B}"/>
              </a:ext>
            </a:extLst>
          </p:cNvPr>
          <p:cNvSpPr/>
          <p:nvPr/>
        </p:nvSpPr>
        <p:spPr>
          <a:xfrm>
            <a:off x="4647651" y="222055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0FE84F-7FBA-381D-3203-BCFDCB3C01CF}"/>
              </a:ext>
            </a:extLst>
          </p:cNvPr>
          <p:cNvSpPr/>
          <p:nvPr/>
        </p:nvSpPr>
        <p:spPr>
          <a:xfrm>
            <a:off x="8104674" y="2217263"/>
            <a:ext cx="465822" cy="43180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0F534-3791-18EF-34DA-799F0D04178B}"/>
              </a:ext>
            </a:extLst>
          </p:cNvPr>
          <p:cNvGrpSpPr/>
          <p:nvPr/>
        </p:nvGrpSpPr>
        <p:grpSpPr>
          <a:xfrm>
            <a:off x="1509549" y="2272553"/>
            <a:ext cx="2704691" cy="2038612"/>
            <a:chOff x="5214403" y="877131"/>
            <a:chExt cx="1750034" cy="14689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75904-BEED-1B5E-3FD3-37075D82C5E8}"/>
                </a:ext>
              </a:extLst>
            </p:cNvPr>
            <p:cNvSpPr txBox="1"/>
            <p:nvPr/>
          </p:nvSpPr>
          <p:spPr>
            <a:xfrm>
              <a:off x="5214403" y="1104146"/>
              <a:ext cx="1750034" cy="1241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LAB2VIEW est une entreprise fondée en </a:t>
              </a: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Mai 2019</a:t>
              </a: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 . Elle est située à BONAMOUSSADI , Lieu-dit ‘AKWA-NORD’. Et offre depuis sa creation , des services numériques de qualité fin d’améliorer les conditions technologies de ses clients </a:t>
              </a:r>
              <a:endPara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3A8EC9-662C-76E4-33FA-D71B398FB3A7}"/>
                </a:ext>
              </a:extLst>
            </p:cNvPr>
            <p:cNvSpPr txBox="1"/>
            <p:nvPr/>
          </p:nvSpPr>
          <p:spPr>
            <a:xfrm>
              <a:off x="5255656" y="877131"/>
              <a:ext cx="1704672" cy="19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</p:txBody>
        </p:sp>
      </p:grp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41CA8B90-C5F1-D5CF-26E4-286D238DED7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445391" y="2607200"/>
            <a:ext cx="5176626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 EN 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erson holding a folder&#10;&#10;Description automatically generated with medium confidence">
            <a:extLst>
              <a:ext uri="{FF2B5EF4-FFF2-40B4-BE49-F238E27FC236}">
                <a16:creationId xmlns:a16="http://schemas.microsoft.com/office/drawing/2014/main" id="{5357F98D-5A4B-16C8-E7D5-F3E9EC26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7" y="3837578"/>
            <a:ext cx="3479753" cy="2197639"/>
          </a:xfrm>
          <a:prstGeom prst="rect">
            <a:avLst/>
          </a:prstGeom>
        </p:spPr>
      </p:pic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BB411-3C4E-46BD-8AB2-8432A3778386}"/>
              </a:ext>
            </a:extLst>
          </p:cNvPr>
          <p:cNvSpPr/>
          <p:nvPr/>
        </p:nvSpPr>
        <p:spPr>
          <a:xfrm>
            <a:off x="1140055" y="4961842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0CB6-C1C6-48A9-B5C7-394E8B6232E8}"/>
              </a:ext>
            </a:extLst>
          </p:cNvPr>
          <p:cNvSpPr txBox="1"/>
          <p:nvPr/>
        </p:nvSpPr>
        <p:spPr>
          <a:xfrm>
            <a:off x="1112155" y="5163936"/>
            <a:ext cx="19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Problématique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CCCE-4048-4FB6-958E-5BD343359693}"/>
              </a:ext>
            </a:extLst>
          </p:cNvPr>
          <p:cNvSpPr txBox="1"/>
          <p:nvPr/>
        </p:nvSpPr>
        <p:spPr>
          <a:xfrm>
            <a:off x="1094715" y="5511147"/>
            <a:ext cx="2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Comment combiner les notions de traitement de données et gestion de documents dans une application ? Et quelles technologies utiliser 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007F4-9254-411D-B22C-5C74B50B300F}"/>
              </a:ext>
            </a:extLst>
          </p:cNvPr>
          <p:cNvSpPr/>
          <p:nvPr/>
        </p:nvSpPr>
        <p:spPr>
          <a:xfrm>
            <a:off x="1252437" y="4243591"/>
            <a:ext cx="620627" cy="6206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6F85-16FF-435C-9DC4-DED45E8AB75D}"/>
              </a:ext>
            </a:extLst>
          </p:cNvPr>
          <p:cNvSpPr/>
          <p:nvPr/>
        </p:nvSpPr>
        <p:spPr>
          <a:xfrm>
            <a:off x="3730258" y="4379874"/>
            <a:ext cx="2556000" cy="1440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3E39-3066-4A22-A465-4903A10AB3DF}"/>
              </a:ext>
            </a:extLst>
          </p:cNvPr>
          <p:cNvSpPr txBox="1"/>
          <p:nvPr/>
        </p:nvSpPr>
        <p:spPr>
          <a:xfrm>
            <a:off x="3684494" y="4584630"/>
            <a:ext cx="123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Objectifs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EE96-7138-42E1-AC79-7F1B3BAA924A}"/>
              </a:ext>
            </a:extLst>
          </p:cNvPr>
          <p:cNvSpPr txBox="1"/>
          <p:nvPr/>
        </p:nvSpPr>
        <p:spPr>
          <a:xfrm>
            <a:off x="3697941" y="4902839"/>
            <a:ext cx="258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la disponibilité des documents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les opérations de traitement d’informations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Optimiser la productivité de l’entreprise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A305B8-241C-4AB7-B17C-AEC55A907B86}"/>
              </a:ext>
            </a:extLst>
          </p:cNvPr>
          <p:cNvSpPr/>
          <p:nvPr/>
        </p:nvSpPr>
        <p:spPr>
          <a:xfrm>
            <a:off x="3835419" y="3643721"/>
            <a:ext cx="620627" cy="6206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BD9A-D702-4445-9B56-C08571C632FA}"/>
              </a:ext>
            </a:extLst>
          </p:cNvPr>
          <p:cNvSpPr/>
          <p:nvPr/>
        </p:nvSpPr>
        <p:spPr>
          <a:xfrm>
            <a:off x="6321570" y="3769983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0B46C-6FF1-44D9-9525-30628E08797C}"/>
              </a:ext>
            </a:extLst>
          </p:cNvPr>
          <p:cNvSpPr txBox="1"/>
          <p:nvPr/>
        </p:nvSpPr>
        <p:spPr>
          <a:xfrm>
            <a:off x="6346885" y="3977402"/>
            <a:ext cx="10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Besoins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37724-A651-465A-B2CD-3E35319E1BB3}"/>
              </a:ext>
            </a:extLst>
          </p:cNvPr>
          <p:cNvSpPr txBox="1"/>
          <p:nvPr/>
        </p:nvSpPr>
        <p:spPr>
          <a:xfrm>
            <a:off x="6342249" y="4338408"/>
            <a:ext cx="2535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Traiter les données fournies pour pouvoir ressortir des graphes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Concevoir un système pour l’administration et le stockage des documents de l’entreprise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B11727-7C58-4584-897C-9C868CC57029}"/>
              </a:ext>
            </a:extLst>
          </p:cNvPr>
          <p:cNvSpPr/>
          <p:nvPr/>
        </p:nvSpPr>
        <p:spPr>
          <a:xfrm flipV="1">
            <a:off x="6419289" y="3023878"/>
            <a:ext cx="620627" cy="6206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98A26-0397-435C-9F5A-23F2C800502F}"/>
              </a:ext>
            </a:extLst>
          </p:cNvPr>
          <p:cNvSpPr/>
          <p:nvPr/>
        </p:nvSpPr>
        <p:spPr>
          <a:xfrm>
            <a:off x="8913992" y="3154905"/>
            <a:ext cx="25560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0551-F3DF-4A74-BE7B-511F7FCA52BA}"/>
              </a:ext>
            </a:extLst>
          </p:cNvPr>
          <p:cNvSpPr txBox="1"/>
          <p:nvPr/>
        </p:nvSpPr>
        <p:spPr>
          <a:xfrm>
            <a:off x="8882762" y="3350200"/>
            <a:ext cx="137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Contraintes</a:t>
            </a:r>
            <a:endParaRPr lang="fr-FR" altLang="ko-KR" sz="16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53E47-87BB-4704-BB40-513EB5AC853E}"/>
              </a:ext>
            </a:extLst>
          </p:cNvPr>
          <p:cNvSpPr txBox="1"/>
          <p:nvPr/>
        </p:nvSpPr>
        <p:spPr>
          <a:xfrm>
            <a:off x="8941656" y="3830576"/>
            <a:ext cx="192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Délai : période de 02 mois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Manque de connaissance sur les technologies à utiliser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B7E9B1-1F0D-4FC6-BEA4-1C424C035F54}"/>
              </a:ext>
            </a:extLst>
          </p:cNvPr>
          <p:cNvSpPr/>
          <p:nvPr/>
        </p:nvSpPr>
        <p:spPr>
          <a:xfrm>
            <a:off x="8923805" y="2380628"/>
            <a:ext cx="620627" cy="620627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BA247-510A-4437-9321-85B2DBB874B2}"/>
              </a:ext>
            </a:extLst>
          </p:cNvPr>
          <p:cNvGrpSpPr/>
          <p:nvPr/>
        </p:nvGrpSpPr>
        <p:grpSpPr>
          <a:xfrm>
            <a:off x="900953" y="2272554"/>
            <a:ext cx="5195047" cy="1582134"/>
            <a:chOff x="634921" y="1725549"/>
            <a:chExt cx="2352903" cy="1236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49287-5F87-440C-A568-1027A755840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96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Afin de pouvoir optimiser la productivité de l’entreprise, L’ensemble de l’équipe désire  pouvoir d’une part accéder à leurs documents en temps voulu , et de l’autre faire le compte rendu sur les évolutions de la structure de manière rapide et efficace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56E0C-179C-40C0-BC19-4E68815CC76E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CONTEXTE</a:t>
              </a:r>
              <a:endParaRPr lang="fr-FR" altLang="ko-KR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4D7A2-B915-6A5F-F3CD-A7165D35C6D1}"/>
              </a:ext>
            </a:extLst>
          </p:cNvPr>
          <p:cNvCxnSpPr>
            <a:cxnSpLocks/>
          </p:cNvCxnSpPr>
          <p:nvPr/>
        </p:nvCxnSpPr>
        <p:spPr>
          <a:xfrm flipH="1">
            <a:off x="1684805" y="1063756"/>
            <a:ext cx="93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3A4BD-2B80-0200-8A07-A5A230964E4A}"/>
              </a:ext>
            </a:extLst>
          </p:cNvPr>
          <p:cNvGrpSpPr/>
          <p:nvPr/>
        </p:nvGrpSpPr>
        <p:grpSpPr>
          <a:xfrm rot="10800000" flipH="1" flipV="1">
            <a:off x="990985" y="950499"/>
            <a:ext cx="819717" cy="648537"/>
            <a:chOff x="0" y="30309"/>
            <a:chExt cx="12191759" cy="67985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91DE85-5A2C-8156-7374-7D4430A497C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0EAA33-2F93-5485-E8F3-84D338BE798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BD848-E7F8-026D-15F8-D594F1C543D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DDA0ED-C2BE-D0AE-B527-6DD3A9B0810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A7844-83A9-4FF2-A740-0510A52AB746}"/>
              </a:ext>
            </a:extLst>
          </p:cNvPr>
          <p:cNvGrpSpPr/>
          <p:nvPr/>
        </p:nvGrpSpPr>
        <p:grpSpPr>
          <a:xfrm rot="3864745" flipH="1" flipV="1">
            <a:off x="1472857" y="1482895"/>
            <a:ext cx="717983" cy="611934"/>
            <a:chOff x="0" y="30309"/>
            <a:chExt cx="12191759" cy="67985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80316-01C5-0771-850F-2835793C8D6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6EF641-FA69-EC32-D35C-3492DC60AE9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D721BA-2849-ED52-00F9-D4D9A6F026D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C95A58-3CE4-112F-0BD8-D63737163D3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D4865D8-7F3F-F0D4-E951-F5703878A62A}"/>
              </a:ext>
            </a:extLst>
          </p:cNvPr>
          <p:cNvSpPr/>
          <p:nvPr/>
        </p:nvSpPr>
        <p:spPr>
          <a:xfrm rot="18900000">
            <a:off x="1487255" y="4414669"/>
            <a:ext cx="167707" cy="3751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23D37C54-05BA-B2F4-DA3D-8FB785F60B6E}"/>
              </a:ext>
            </a:extLst>
          </p:cNvPr>
          <p:cNvSpPr/>
          <p:nvPr/>
        </p:nvSpPr>
        <p:spPr>
          <a:xfrm>
            <a:off x="3974239" y="3741383"/>
            <a:ext cx="355713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CFB8C19F-F0BB-5FE5-83D0-9CE2D5350E70}"/>
              </a:ext>
            </a:extLst>
          </p:cNvPr>
          <p:cNvSpPr/>
          <p:nvPr/>
        </p:nvSpPr>
        <p:spPr>
          <a:xfrm>
            <a:off x="6590607" y="3201607"/>
            <a:ext cx="277990" cy="2701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Teardrop 1">
            <a:extLst>
              <a:ext uri="{FF2B5EF4-FFF2-40B4-BE49-F238E27FC236}">
                <a16:creationId xmlns:a16="http://schemas.microsoft.com/office/drawing/2014/main" id="{B566421F-E62D-64BF-D2D5-31CB19E21DE6}"/>
              </a:ext>
            </a:extLst>
          </p:cNvPr>
          <p:cNvSpPr/>
          <p:nvPr/>
        </p:nvSpPr>
        <p:spPr>
          <a:xfrm rot="7848531">
            <a:off x="9051373" y="2465355"/>
            <a:ext cx="383342" cy="46538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64052D68-3C3F-44CB-C39C-642A37CD6D2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PLANNING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5B3B7-D53B-1FD2-2D45-8756520B8BBF}"/>
              </a:ext>
            </a:extLst>
          </p:cNvPr>
          <p:cNvCxnSpPr/>
          <p:nvPr/>
        </p:nvCxnSpPr>
        <p:spPr>
          <a:xfrm>
            <a:off x="2877671" y="685800"/>
            <a:ext cx="6656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00C65-1721-655A-7A0D-31D6A7E49D52}"/>
              </a:ext>
            </a:extLst>
          </p:cNvPr>
          <p:cNvGrpSpPr/>
          <p:nvPr/>
        </p:nvGrpSpPr>
        <p:grpSpPr>
          <a:xfrm rot="10800000" flipH="1" flipV="1">
            <a:off x="2248176" y="573982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6BEAED-F47D-5F01-BB84-73628447914A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E2E9E8-32EE-7F79-2AFB-C9655C6038F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E4BFDE-2669-6C3C-C754-849E7A20E34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8ECDE-1643-ADF7-EAB3-282D56126F83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B5FB2-0E97-77A8-D04F-A88EEF1A103D}"/>
              </a:ext>
            </a:extLst>
          </p:cNvPr>
          <p:cNvGrpSpPr/>
          <p:nvPr/>
        </p:nvGrpSpPr>
        <p:grpSpPr>
          <a:xfrm rot="3864745" flipH="1" flipV="1">
            <a:off x="2683290" y="1203259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887ABB-FC30-8616-9818-85F43AE6339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D0DB5B-9712-5291-9734-C0F4BCB29B6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12A8C4-6C3F-844D-4C73-F9C8F8B3FD2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11DE5-99F4-A392-5BEB-A4812D345F4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19B7EB-1B86-9558-1E52-D278578E9F84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Prévisionnel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74C376-813E-5E98-4EFD-9C0E5EC2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" y="1746165"/>
            <a:ext cx="11410453" cy="4537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FDA4B-6F7A-386E-11DC-968C7ADF2BD8}"/>
              </a:ext>
            </a:extLst>
          </p:cNvPr>
          <p:cNvSpPr txBox="1"/>
          <p:nvPr/>
        </p:nvSpPr>
        <p:spPr>
          <a:xfrm>
            <a:off x="5350613" y="939403"/>
            <a:ext cx="164185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Réel</a:t>
            </a:r>
          </a:p>
        </p:txBody>
      </p:sp>
      <p:pic>
        <p:nvPicPr>
          <p:cNvPr id="20" name="Picture 19" descr="A screenshot of a project&#10;&#10;Description automatically generated with low confidence">
            <a:extLst>
              <a:ext uri="{FF2B5EF4-FFF2-40B4-BE49-F238E27FC236}">
                <a16:creationId xmlns:a16="http://schemas.microsoft.com/office/drawing/2014/main" id="{24B5467A-61E8-9BC3-BAEB-FA895602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1" y="1817786"/>
            <a:ext cx="11379915" cy="4746184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90F2D6D-DF38-9F59-D1EC-D53556DF05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0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RESSOURCES LOGICIELLES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59679-9F12-0500-07C9-D7A85B934EA0}"/>
              </a:ext>
            </a:extLst>
          </p:cNvPr>
          <p:cNvCxnSpPr/>
          <p:nvPr/>
        </p:nvCxnSpPr>
        <p:spPr>
          <a:xfrm>
            <a:off x="1627094" y="739587"/>
            <a:ext cx="907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EB6DD-B0D9-7186-9ECF-679A8F7B8C71}"/>
              </a:ext>
            </a:extLst>
          </p:cNvPr>
          <p:cNvGrpSpPr/>
          <p:nvPr/>
        </p:nvGrpSpPr>
        <p:grpSpPr>
          <a:xfrm rot="10800000" flipH="1" flipV="1">
            <a:off x="984152" y="614323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F09B93-EBDD-6E21-30A4-FA26E393A6A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D1A7E0-B42D-3B03-6D48-D0108C2EAD26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9CF798-A785-FC7F-9910-7A1DC9C2605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81022C-B8A8-1EF7-DD71-9580AA28ED0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FA57E-D014-8285-2A17-1B0F29039D46}"/>
              </a:ext>
            </a:extLst>
          </p:cNvPr>
          <p:cNvGrpSpPr/>
          <p:nvPr/>
        </p:nvGrpSpPr>
        <p:grpSpPr>
          <a:xfrm rot="3864745" flipH="1" flipV="1">
            <a:off x="1483624" y="1155154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B1FA24-D9E5-7F46-6A1D-03EFA6F8873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5F7CC-5327-53D0-1468-4248FCF7AD6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02644F-F577-FD92-9418-4F3D17E28E3A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26D8FB-ACA7-21E1-F624-1B0452EC0CD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F111-C422-ADB8-CC7F-E5024BE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" y="2301968"/>
            <a:ext cx="1911656" cy="789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82A9-37C6-63E6-E0BA-D3ED0132BE27}"/>
              </a:ext>
            </a:extLst>
          </p:cNvPr>
          <p:cNvSpPr txBox="1"/>
          <p:nvPr/>
        </p:nvSpPr>
        <p:spPr>
          <a:xfrm>
            <a:off x="530488" y="3320422"/>
            <a:ext cx="33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Structuration de la base de données </a:t>
            </a:r>
          </a:p>
        </p:txBody>
      </p:sp>
      <p:pic>
        <p:nvPicPr>
          <p:cNvPr id="21" name="Picture 20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C446376-AF84-DA2A-9152-E06646C8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2370598"/>
            <a:ext cx="901231" cy="9012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628577-101B-3141-6E9C-464E6EC41184}"/>
              </a:ext>
            </a:extLst>
          </p:cNvPr>
          <p:cNvSpPr txBox="1"/>
          <p:nvPr/>
        </p:nvSpPr>
        <p:spPr>
          <a:xfrm>
            <a:off x="4182742" y="3314271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Editeur de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AF091-0AED-637D-1B6E-5EE0EA77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2385854"/>
            <a:ext cx="1911955" cy="1074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F4C97C-9873-A50E-7E5C-74062A412041}"/>
              </a:ext>
            </a:extLst>
          </p:cNvPr>
          <p:cNvSpPr txBox="1"/>
          <p:nvPr/>
        </p:nvSpPr>
        <p:spPr>
          <a:xfrm>
            <a:off x="9994735" y="3339660"/>
            <a:ext cx="191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Planification du projet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D369E-DC33-8C49-5018-5E2B293F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9" y="3622048"/>
            <a:ext cx="1499502" cy="14995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AB7DDA-9DB1-083C-137E-60E093DF5DD8}"/>
              </a:ext>
            </a:extLst>
          </p:cNvPr>
          <p:cNvSpPr txBox="1"/>
          <p:nvPr/>
        </p:nvSpPr>
        <p:spPr>
          <a:xfrm>
            <a:off x="797985" y="5190579"/>
            <a:ext cx="200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Traitement des données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290EF-7153-B63A-EF89-726C591A5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73" y="4101112"/>
            <a:ext cx="917026" cy="10070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26655-E1F5-28AF-1779-1D6F84409704}"/>
              </a:ext>
            </a:extLst>
          </p:cNvPr>
          <p:cNvSpPr txBox="1"/>
          <p:nvPr/>
        </p:nvSpPr>
        <p:spPr>
          <a:xfrm>
            <a:off x="9794293" y="5189088"/>
            <a:ext cx="252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Langage de programmation</a:t>
            </a:r>
          </a:p>
        </p:txBody>
      </p:sp>
      <p:pic>
        <p:nvPicPr>
          <p:cNvPr id="15" name="Picture 14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7ECF61E-BF8F-CD8C-8C02-26E879240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4036786"/>
            <a:ext cx="1294052" cy="1107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5325D4-136D-BF18-6D04-D346F493DAD9}"/>
              </a:ext>
            </a:extLst>
          </p:cNvPr>
          <p:cNvSpPr txBox="1"/>
          <p:nvPr/>
        </p:nvSpPr>
        <p:spPr>
          <a:xfrm>
            <a:off x="4190734" y="5190579"/>
            <a:ext cx="163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Flexibilité du code</a:t>
            </a:r>
          </a:p>
        </p:txBody>
      </p:sp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73E7034-FCAC-23E9-9BC3-31035556C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5" y="4036786"/>
            <a:ext cx="1713878" cy="9640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FA317D-09C2-DE2F-7F7E-7499732D4FF2}"/>
              </a:ext>
            </a:extLst>
          </p:cNvPr>
          <p:cNvSpPr txBox="1"/>
          <p:nvPr/>
        </p:nvSpPr>
        <p:spPr>
          <a:xfrm>
            <a:off x="7349902" y="5189087"/>
            <a:ext cx="187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Versioning du projet</a:t>
            </a:r>
          </a:p>
        </p:txBody>
      </p:sp>
      <p:pic>
        <p:nvPicPr>
          <p:cNvPr id="29" name="Picture 28" descr="A red and black logo&#10;&#10;Description automatically generated with low confidence">
            <a:extLst>
              <a:ext uri="{FF2B5EF4-FFF2-40B4-BE49-F238E27FC236}">
                <a16:creationId xmlns:a16="http://schemas.microsoft.com/office/drawing/2014/main" id="{4FD78926-8F4E-313D-7E91-F8FDB8A27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06" y="2242201"/>
            <a:ext cx="1268996" cy="12689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7D5AB1-2BFC-9EC2-F2D0-0A3BA1D08596}"/>
              </a:ext>
            </a:extLst>
          </p:cNvPr>
          <p:cNvSpPr txBox="1"/>
          <p:nvPr/>
        </p:nvSpPr>
        <p:spPr>
          <a:xfrm>
            <a:off x="7316906" y="3357309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Conception UML</a:t>
            </a:r>
          </a:p>
        </p:txBody>
      </p:sp>
      <p:pic>
        <p:nvPicPr>
          <p:cNvPr id="34" name="Picture 33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48D82556-712F-DD2B-5F58-8165D15E0F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30723"/>
          <a:stretch/>
        </p:blipFill>
        <p:spPr>
          <a:xfrm>
            <a:off x="3698501" y="843212"/>
            <a:ext cx="2466975" cy="748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A9B336C-A100-3CBE-1233-88B620088BCA}"/>
              </a:ext>
            </a:extLst>
          </p:cNvPr>
          <p:cNvSpPr txBox="1"/>
          <p:nvPr/>
        </p:nvSpPr>
        <p:spPr>
          <a:xfrm>
            <a:off x="3134756" y="1547003"/>
            <a:ext cx="35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Analyse de données &amp; Réalisation de graphes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9D684D-AA1B-DEDA-2C03-2DA4D1F72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2" y="992637"/>
            <a:ext cx="1608018" cy="5571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FE1084-4AC5-CF4F-6BC4-AD359EC575B8}"/>
              </a:ext>
            </a:extLst>
          </p:cNvPr>
          <p:cNvSpPr txBox="1"/>
          <p:nvPr/>
        </p:nvSpPr>
        <p:spPr>
          <a:xfrm>
            <a:off x="8257027" y="1586782"/>
            <a:ext cx="279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Fonctionnalites Backend</a:t>
            </a:r>
          </a:p>
        </p:txBody>
      </p:sp>
      <p:pic>
        <p:nvPicPr>
          <p:cNvPr id="40" name="Picture 3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A86059B-54E4-27C5-ABB4-63A9AD1A0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64" y="5837942"/>
            <a:ext cx="2216952" cy="862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0A96F4A-E554-B3F9-694F-B8A9D69984D7}"/>
              </a:ext>
            </a:extLst>
          </p:cNvPr>
          <p:cNvSpPr txBox="1"/>
          <p:nvPr/>
        </p:nvSpPr>
        <p:spPr>
          <a:xfrm>
            <a:off x="7778150" y="6269016"/>
            <a:ext cx="22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Développement Frontend</a:t>
            </a:r>
          </a:p>
        </p:txBody>
      </p:sp>
      <p:sp>
        <p:nvSpPr>
          <p:cNvPr id="42" name="Slide Number Placeholder 11">
            <a:extLst>
              <a:ext uri="{FF2B5EF4-FFF2-40B4-BE49-F238E27FC236}">
                <a16:creationId xmlns:a16="http://schemas.microsoft.com/office/drawing/2014/main" id="{6A64DCE5-8451-B09A-68C5-29BAB7BE9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08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7498</TotalTime>
  <Words>672</Words>
  <Application>Microsoft Office PowerPoint</Application>
  <PresentationFormat>Widescreen</PresentationFormat>
  <Paragraphs>166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PRESENTATION DE L’ENTREPRISE </vt:lpstr>
      <vt:lpstr>PowerPoint Presentation</vt:lpstr>
      <vt:lpstr>PRESENTATION DU PROJET EN ENTREPRISE </vt:lpstr>
      <vt:lpstr>PowerPoint Presentation</vt:lpstr>
      <vt:lpstr>PowerPoint Presentation</vt:lpstr>
      <vt:lpstr>PowerPoint Presentation</vt:lpstr>
      <vt:lpstr>PowerPoint Presentation</vt:lpstr>
      <vt:lpstr>ANALYSE ET CONCEPTION DU SYSTEME</vt:lpstr>
      <vt:lpstr>PowerPoint Presentation</vt:lpstr>
      <vt:lpstr>PowerPoint Presentation</vt:lpstr>
      <vt:lpstr>TRAVAIL REALISE &amp; SIMULATION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ouankaprowane@gmail.com</dc:creator>
  <cp:lastModifiedBy>ouankaprowane@gmail.com</cp:lastModifiedBy>
  <cp:revision>21</cp:revision>
  <dcterms:created xsi:type="dcterms:W3CDTF">2023-06-20T03:43:14Z</dcterms:created>
  <dcterms:modified xsi:type="dcterms:W3CDTF">2023-06-26T16:52:50Z</dcterms:modified>
</cp:coreProperties>
</file>