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6.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89" r:id="rId2"/>
    <p:sldId id="548" r:id="rId3"/>
    <p:sldId id="402" r:id="rId4"/>
    <p:sldId id="389" r:id="rId5"/>
    <p:sldId id="558" r:id="rId6"/>
    <p:sldId id="381" r:id="rId7"/>
    <p:sldId id="409" r:id="rId8"/>
    <p:sldId id="410" r:id="rId9"/>
    <p:sldId id="549" r:id="rId10"/>
    <p:sldId id="565" r:id="rId11"/>
    <p:sldId id="551" r:id="rId12"/>
    <p:sldId id="566" r:id="rId13"/>
    <p:sldId id="388" r:id="rId14"/>
    <p:sldId id="293" r:id="rId15"/>
    <p:sldId id="411" r:id="rId16"/>
    <p:sldId id="418" r:id="rId17"/>
    <p:sldId id="419" r:id="rId18"/>
    <p:sldId id="422" r:id="rId19"/>
    <p:sldId id="420" r:id="rId20"/>
    <p:sldId id="412" r:id="rId21"/>
    <p:sldId id="516" r:id="rId22"/>
    <p:sldId id="437" r:id="rId23"/>
    <p:sldId id="387" r:id="rId24"/>
    <p:sldId id="435" r:id="rId25"/>
    <p:sldId id="386" r:id="rId26"/>
    <p:sldId id="508" r:id="rId27"/>
    <p:sldId id="423" r:id="rId28"/>
    <p:sldId id="424" r:id="rId29"/>
    <p:sldId id="425" r:id="rId30"/>
    <p:sldId id="505" r:id="rId31"/>
    <p:sldId id="567" r:id="rId32"/>
    <p:sldId id="343" r:id="rId33"/>
    <p:sldId id="564" r:id="rId34"/>
    <p:sldId id="436" r:id="rId35"/>
    <p:sldId id="570" r:id="rId36"/>
    <p:sldId id="568" r:id="rId37"/>
    <p:sldId id="569"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6" clrIdx="1">
    <p:extLst>
      <p:ext uri="{19B8F6BF-5375-455C-9EA6-DF929625EA0E}">
        <p15:presenceInfo xmlns:p15="http://schemas.microsoft.com/office/powerpoint/2012/main" userId="S-1-5-21-1407069837-2091007605-538272213-28211697" providerId="AD"/>
      </p:ext>
    </p:extLst>
  </p:cmAuthor>
  <p:cmAuthor id="3" name="Microsoft Office User" initials="MOU" lastIdx="2"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349"/>
    <p:restoredTop sz="27029" autoAdjust="0"/>
  </p:normalViewPr>
  <p:slideViewPr>
    <p:cSldViewPr snapToGrid="0" snapToObjects="1">
      <p:cViewPr varScale="1">
        <p:scale>
          <a:sx n="15" d="100"/>
          <a:sy n="15" d="100"/>
        </p:scale>
        <p:origin x="1640" y="24"/>
      </p:cViewPr>
      <p:guideLst/>
    </p:cSldViewPr>
  </p:slideViewPr>
  <p:notesTextViewPr>
    <p:cViewPr>
      <p:scale>
        <a:sx n="3" d="2"/>
        <a:sy n="3" d="2"/>
      </p:scale>
      <p:origin x="0" y="0"/>
    </p:cViewPr>
  </p:notesTextViewPr>
  <p:notesViewPr>
    <p:cSldViewPr snapToGrid="0" snapToObjects="1">
      <p:cViewPr>
        <p:scale>
          <a:sx n="50" d="100"/>
          <a:sy n="50" d="100"/>
        </p:scale>
        <p:origin x="2640" y="-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9/30/2019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AmazonVPC/latest/UserGuide/VPC_Route_Table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aws.amazon.com/AmazonVPC/latest/UserGuide/VPC_ACLs.html" TargetMode="External"/><Relationship Id="rId4" Type="http://schemas.openxmlformats.org/officeDocument/2006/relationships/hyperlink" Target="https://docs.aws.amazon.com/AmazonVPC/latest/UserGuide/VPC_SecurityGroups.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AmazonVPC/latest/UserGuide/VPC_Internet_Gateway.html" TargetMode="External"/><Relationship Id="rId7" Type="http://schemas.openxmlformats.org/officeDocument/2006/relationships/hyperlink" Target="https://docs.aws.amazon.com/AmazonVPC/latest/PeeringGuide/Welcom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aws.amazon.com/AmazonVPC/latest/UserGuide/vpc-endpoints.html" TargetMode="External"/><Relationship Id="rId5" Type="http://schemas.openxmlformats.org/officeDocument/2006/relationships/hyperlink" Target="https://docs.aws.amazon.com/AWSEC2/latest/UserGuide/using-eni.html" TargetMode="External"/><Relationship Id="rId4" Type="http://schemas.openxmlformats.org/officeDocument/2006/relationships/hyperlink" Target="https://docs.aws.amazon.com/AWSEC2/latest/UserGuide/elastic-ip-addresses-eip.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a.amazonwebservices.com/AWS_Amazon_VPC_Connectivity_Options.pdf"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docs.aws.amazon.com/AmazonVPC/latest/UserGuide/VPN_CloudHub.html" TargetMode="External"/><Relationship Id="rId4" Type="http://schemas.openxmlformats.org/officeDocument/2006/relationships/hyperlink" Target="http://docs.aws.amazon.com/AmazonVPC/latest/UserGuide/vpn-connection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AmazonVPC/latest/UserGuide/VPC_SecurityGroup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Welcom</a:t>
            </a:r>
            <a:r>
              <a:rPr lang="en-US" sz="1100" baseline="0" dirty="0"/>
              <a:t>e to Module 2, Section 3 </a:t>
            </a:r>
            <a:r>
              <a:rPr lang="en-US" sz="1100" dirty="0"/>
              <a:t>– AWS Core Services – Amazon Virtual Private Cloud (Amazon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2436184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When you create an Amazon VPC, you must specify the IPv4 address range by choosing a </a:t>
            </a:r>
            <a:r>
              <a:rPr lang="en-US" sz="1100" b="1" kern="1200" dirty="0">
                <a:solidFill>
                  <a:schemeClr val="tx1"/>
                </a:solidFill>
                <a:effectLst/>
                <a:latin typeface="+mn-lt"/>
                <a:ea typeface="+mn-ea"/>
                <a:cs typeface="+mn-cs"/>
              </a:rPr>
              <a:t>Classless Inter-Domain Routing (CIDR) </a:t>
            </a:r>
            <a:r>
              <a:rPr lang="en-US" sz="1100" kern="1200" dirty="0">
                <a:solidFill>
                  <a:schemeClr val="tx1"/>
                </a:solidFill>
                <a:effectLst/>
                <a:latin typeface="+mn-lt"/>
                <a:ea typeface="+mn-ea"/>
                <a:cs typeface="+mn-cs"/>
              </a:rPr>
              <a:t>block, such as 10.0.0.0/16.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address range of the Amazon VPC cannot be changed after the Amazon VPC is created. An Amazon VPC address range may be as large as /16 (65,536 addresses available) or as small as /28 (16 addresses available) and should not overlap any addresses of other networks they are connected to.</a:t>
            </a:r>
          </a:p>
        </p:txBody>
      </p:sp>
    </p:spTree>
    <p:extLst>
      <p:ext uri="{BB962C8B-B14F-4D97-AF65-F5344CB8AC3E}">
        <p14:creationId xmlns:p14="http://schemas.microsoft.com/office/powerpoint/2010/main" val="425518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You can use the following components to configure networking in your Amazon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a:t>
            </a:r>
            <a:r>
              <a:rPr lang="en-US" sz="1000" b="1" i="0" kern="1200" dirty="0">
                <a:solidFill>
                  <a:schemeClr val="tx1"/>
                </a:solidFill>
                <a:effectLst/>
                <a:latin typeface="+mn-lt"/>
                <a:ea typeface="+mn-ea"/>
                <a:cs typeface="+mn-cs"/>
              </a:rPr>
              <a:t>subnet</a:t>
            </a:r>
            <a:r>
              <a:rPr lang="en-US" sz="1000" b="0" i="0" kern="1200" dirty="0">
                <a:solidFill>
                  <a:schemeClr val="tx1"/>
                </a:solidFill>
                <a:effectLst/>
                <a:latin typeface="+mn-lt"/>
                <a:ea typeface="+mn-ea"/>
                <a:cs typeface="+mn-cs"/>
              </a:rPr>
              <a:t> is a segment of an Amazon IPC address range where you can launch AWS services: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CIDR blocks define subnets.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AWS reserves the first four IP addresses and the last IP address of every subnet for internal networking purposes.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public subnet is one in which an associated route table direct the subnet’s traffic to the Amazon VPC’s internet gateway. A private subnet is one in which the associated route table does not direct the subnet’s traffic to the internet gateway. A VPN only subnet only directs traffic to the Amazon VPC’s virtual private gateway.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a:t>
            </a:r>
            <a:r>
              <a:rPr lang="en-US" sz="1000" b="1" i="0" kern="1200" dirty="0">
                <a:solidFill>
                  <a:schemeClr val="tx1"/>
                </a:solidFill>
                <a:effectLst/>
                <a:latin typeface="+mn-lt"/>
                <a:ea typeface="+mn-ea"/>
                <a:cs typeface="+mn-cs"/>
              </a:rPr>
              <a:t>route table</a:t>
            </a:r>
            <a:r>
              <a:rPr lang="en-US" sz="1000" b="0" i="0" kern="1200" dirty="0">
                <a:solidFill>
                  <a:schemeClr val="tx1"/>
                </a:solidFill>
                <a:effectLst/>
                <a:latin typeface="+mn-lt"/>
                <a:ea typeface="+mn-ea"/>
                <a:cs typeface="+mn-cs"/>
              </a:rPr>
              <a:t> contains a set of rules, called </a:t>
            </a:r>
            <a:r>
              <a:rPr lang="en-US" sz="1000" b="1" i="0" kern="1200" dirty="0">
                <a:solidFill>
                  <a:schemeClr val="tx1"/>
                </a:solidFill>
                <a:effectLst/>
                <a:latin typeface="+mn-lt"/>
                <a:ea typeface="+mn-ea"/>
                <a:cs typeface="+mn-cs"/>
              </a:rPr>
              <a:t>routes</a:t>
            </a:r>
            <a:r>
              <a:rPr lang="en-US" sz="1000" b="0" i="0" kern="1200" dirty="0">
                <a:solidFill>
                  <a:schemeClr val="tx1"/>
                </a:solidFill>
                <a:effectLst/>
                <a:latin typeface="+mn-lt"/>
                <a:ea typeface="+mn-ea"/>
                <a:cs typeface="+mn-cs"/>
              </a:rPr>
              <a:t>,</a:t>
            </a:r>
            <a:r>
              <a:rPr lang="en-US" sz="1000" b="1" i="0" kern="120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that are used to determine where network traffic is directed. Each subnet in your Amazon VPC must be associated with a route table; the table controls the routing for the subnet. A subnet can only be associated with one route table at a time, but you can associate multiple subnets with the same route table. Select the link to learn more about route tables. </a:t>
            </a:r>
            <a:r>
              <a:rPr lang="en-US" sz="1000" b="0" i="0" kern="1200" dirty="0">
                <a:solidFill>
                  <a:schemeClr val="tx1"/>
                </a:solidFill>
                <a:effectLst/>
                <a:latin typeface="+mn-lt"/>
                <a:ea typeface="+mn-ea"/>
                <a:cs typeface="+mn-cs"/>
                <a:hlinkClick r:id="rId3"/>
              </a:rPr>
              <a:t>https://docs.aws.amazon.com/AmazonVPC/latest/UserGuide/VPC_Route_Tables.html</a:t>
            </a:r>
            <a:r>
              <a:rPr lang="en-US" sz="10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dirty="0">
                <a:latin typeface="+mn-lt"/>
                <a:ea typeface="Amazon Ember" panose="020B0603020204020204" pitchFamily="34" charset="0"/>
                <a:cs typeface="Amazon Ember" panose="020B0603020204020204" pitchFamily="34" charset="0"/>
              </a:rPr>
              <a:t>AWS automatically create and associates a </a:t>
            </a:r>
            <a:r>
              <a:rPr lang="en-US" sz="1000" b="1" dirty="0">
                <a:latin typeface="+mn-lt"/>
                <a:ea typeface="Amazon Ember" panose="020B0603020204020204" pitchFamily="34" charset="0"/>
                <a:cs typeface="Amazon Ember" panose="020B0603020204020204" pitchFamily="34" charset="0"/>
              </a:rPr>
              <a:t>Dynamic Host Configuration Protocol (DHCP) </a:t>
            </a:r>
            <a:r>
              <a:rPr lang="en-US" sz="1000" b="0" dirty="0">
                <a:latin typeface="+mn-lt"/>
                <a:ea typeface="Amazon Ember" panose="020B0603020204020204" pitchFamily="34" charset="0"/>
                <a:cs typeface="Amazon Ember" panose="020B0603020204020204" pitchFamily="34" charset="0"/>
              </a:rPr>
              <a:t>option set for your Amazon VPC upon creation and sets two options: domain-name-servers and domain-name.</a:t>
            </a:r>
          </a:p>
          <a:p>
            <a:pPr marL="0" indent="0">
              <a:buFont typeface="Arial" panose="020B0604020202020204" pitchFamily="34" charset="0"/>
              <a:buNone/>
            </a:pPr>
            <a:endParaRPr lang="en-US" sz="1000" b="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 </a:t>
            </a:r>
            <a:r>
              <a:rPr lang="en-US" sz="1000" b="1" dirty="0"/>
              <a:t>Security Groups </a:t>
            </a:r>
            <a:r>
              <a:rPr lang="en-US" sz="1000" kern="1200" dirty="0">
                <a:solidFill>
                  <a:schemeClr val="tx1"/>
                </a:solidFill>
                <a:effectLst/>
                <a:latin typeface="+mn-lt"/>
                <a:ea typeface="+mn-ea"/>
                <a:cs typeface="+mn-cs"/>
              </a:rPr>
              <a:t>is a virtual stateful firewall that controls inbound and outbound network traffic to AWS resources and Amazon EC2 instances. Select the link to learn more about security groups. </a:t>
            </a:r>
            <a:r>
              <a:rPr lang="en-US" sz="1000" kern="1200" dirty="0">
                <a:solidFill>
                  <a:schemeClr val="tx1"/>
                </a:solidFill>
                <a:effectLst/>
                <a:latin typeface="+mn-lt"/>
                <a:ea typeface="+mn-ea"/>
                <a:cs typeface="+mn-cs"/>
                <a:hlinkClick r:id="rId4"/>
              </a:rPr>
              <a:t>https://docs.aws.amazon.com/AmazonVPC/latest/UserGuide/VPC_SecurityGroups.html</a:t>
            </a:r>
            <a:r>
              <a:rPr lang="en-US" sz="1000" kern="1200" dirty="0">
                <a:solidFill>
                  <a:schemeClr val="tx1"/>
                </a:solidFill>
                <a:effectLst/>
                <a:latin typeface="+mn-lt"/>
                <a:ea typeface="+mn-ea"/>
                <a:cs typeface="+mn-cs"/>
              </a:rPr>
              <a:t> </a:t>
            </a:r>
          </a:p>
          <a:p>
            <a:pPr marL="0" indent="0">
              <a:buFont typeface="Arial" panose="020B0604020202020204" pitchFamily="34" charset="0"/>
              <a:buNone/>
            </a:pPr>
            <a:endParaRPr lang="en-US" sz="10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 </a:t>
            </a:r>
            <a:r>
              <a:rPr lang="en-US" sz="1000" b="1" kern="1200" dirty="0">
                <a:solidFill>
                  <a:schemeClr val="tx1"/>
                </a:solidFill>
                <a:effectLst/>
                <a:latin typeface="+mn-lt"/>
                <a:ea typeface="+mn-ea"/>
                <a:cs typeface="+mn-cs"/>
              </a:rPr>
              <a:t>Network Access Control List (NACL) </a:t>
            </a:r>
            <a:r>
              <a:rPr lang="en-US" sz="1000" b="0" i="0" kern="1200" dirty="0">
                <a:solidFill>
                  <a:schemeClr val="tx1"/>
                </a:solidFill>
                <a:effectLst/>
                <a:latin typeface="+mn-lt"/>
                <a:ea typeface="+mn-ea"/>
                <a:cs typeface="+mn-cs"/>
              </a:rPr>
              <a:t>is an optional layer of security for your Amazon VPC that acts as a firewall for controlling traffic in and out of one or more subnets. Select the link to learn more information about NACL. </a:t>
            </a:r>
            <a:r>
              <a:rPr lang="en-US" sz="1000" b="0" i="0" kern="1200" dirty="0">
                <a:solidFill>
                  <a:schemeClr val="tx1"/>
                </a:solidFill>
                <a:effectLst/>
                <a:latin typeface="+mn-lt"/>
                <a:ea typeface="+mn-ea"/>
                <a:cs typeface="+mn-cs"/>
                <a:hlinkClick r:id="rId5"/>
              </a:rPr>
              <a:t>https://docs.aws.amazon.com/AmazonVPC/latest/UserGuide/VPC_ACLs.html</a:t>
            </a:r>
            <a:r>
              <a:rPr lang="en-US" sz="1000" dirty="0">
                <a:latin typeface="+mn-lt"/>
              </a:rPr>
              <a:t>.</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356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7700" y="4366684"/>
            <a:ext cx="56388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Let’s review some some optional Amazon VPC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An </a:t>
            </a:r>
            <a:r>
              <a:rPr lang="en-US" sz="1000" b="1" kern="1200" dirty="0">
                <a:solidFill>
                  <a:schemeClr val="tx1"/>
                </a:solidFill>
                <a:effectLst/>
                <a:latin typeface="+mn-lt"/>
                <a:ea typeface="+mn-ea"/>
                <a:cs typeface="+mn-cs"/>
              </a:rPr>
              <a:t>Internet Gateway (IGW) </a:t>
            </a:r>
            <a:r>
              <a:rPr lang="en-US" sz="1000" b="0" i="0" kern="1200" dirty="0">
                <a:solidFill>
                  <a:schemeClr val="tx1"/>
                </a:solidFill>
                <a:effectLst/>
                <a:latin typeface="+mn-lt"/>
                <a:ea typeface="+mn-ea"/>
                <a:cs typeface="+mn-cs"/>
              </a:rPr>
              <a:t>is a horizontally scaled, redundant, and highly available Amazon VPC component that allows communication between instances in your Amazon VPC and the Internet. Select the link to learn more. .</a:t>
            </a:r>
            <a:r>
              <a:rPr lang="en-US" sz="1000" b="0" i="0" kern="1200" dirty="0">
                <a:solidFill>
                  <a:schemeClr val="tx1"/>
                </a:solidFill>
                <a:effectLst/>
                <a:latin typeface="+mn-lt"/>
                <a:ea typeface="+mn-ea"/>
                <a:cs typeface="+mn-cs"/>
                <a:hlinkClick r:id="rId3"/>
              </a:rPr>
              <a:t>https://docs.aws.amazon.com/AmazonVPC/latest/UserGuide/VPC_Internet_Gateway.html</a:t>
            </a:r>
            <a:r>
              <a:rPr lang="en-US" sz="1000" b="0" i="0" kern="1200" dirty="0">
                <a:solidFill>
                  <a:schemeClr val="tx1"/>
                </a:solidFill>
                <a:effectLst/>
                <a:latin typeface="+mn-lt"/>
                <a:ea typeface="+mn-ea"/>
                <a:cs typeface="+mn-cs"/>
              </a:rPr>
              <a:t>.</a:t>
            </a:r>
          </a:p>
          <a:p>
            <a:pPr marL="0" indent="0">
              <a:buFont typeface="Arial" panose="020B0604020202020204" pitchFamily="34" charset="0"/>
              <a:buNone/>
            </a:pP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An </a:t>
            </a:r>
            <a:r>
              <a:rPr lang="en-US" sz="1000" b="1" kern="1200" dirty="0">
                <a:solidFill>
                  <a:schemeClr val="tx1"/>
                </a:solidFill>
                <a:effectLst/>
                <a:latin typeface="+mn-lt"/>
                <a:ea typeface="+mn-ea"/>
                <a:cs typeface="+mn-cs"/>
              </a:rPr>
              <a:t>Elastic IP (EIP) Address </a:t>
            </a:r>
            <a:r>
              <a:rPr lang="en-US" sz="1000" b="0" i="0" kern="1200" dirty="0">
                <a:solidFill>
                  <a:schemeClr val="tx1"/>
                </a:solidFill>
                <a:effectLst/>
                <a:latin typeface="+mn-lt"/>
                <a:ea typeface="+mn-ea"/>
                <a:cs typeface="+mn-cs"/>
              </a:rPr>
              <a:t>is a static IPv4 address designed for dynamic cloud computing. An Elastic IP address is associated with your AWS account. </a:t>
            </a:r>
            <a:r>
              <a:rPr lang="en-US" sz="1000" dirty="0"/>
              <a:t>Select the link to learn more. </a:t>
            </a:r>
            <a:r>
              <a:rPr lang="en-US" sz="1000" b="0" i="0" kern="1200" dirty="0">
                <a:solidFill>
                  <a:schemeClr val="tx1"/>
                </a:solidFill>
                <a:effectLst/>
                <a:latin typeface="+mn-lt"/>
                <a:ea typeface="+mn-ea"/>
                <a:cs typeface="+mn-cs"/>
                <a:hlinkClick r:id="rId4"/>
              </a:rPr>
              <a:t>https://docs.aws.amazon.com/AWSEC2/latest/UserGuide/elastic-ip-addresses-eip.html</a:t>
            </a:r>
            <a:r>
              <a:rPr lang="en-US" sz="1000" b="0" i="0" kern="1200" dirty="0">
                <a:solidFill>
                  <a:schemeClr val="tx1"/>
                </a:solidFill>
                <a:effectLst/>
                <a:latin typeface="+mn-lt"/>
                <a:ea typeface="+mn-ea"/>
                <a:cs typeface="+mn-cs"/>
              </a:rPr>
              <a:t> </a:t>
            </a:r>
          </a:p>
          <a:p>
            <a:pPr marL="0" indent="0">
              <a:buFont typeface="Arial" panose="020B0604020202020204" pitchFamily="34" charset="0"/>
              <a:buNone/>
            </a:pP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1" kern="1200" dirty="0">
                <a:solidFill>
                  <a:schemeClr val="tx1"/>
                </a:solidFill>
                <a:effectLst/>
                <a:latin typeface="+mn-lt"/>
                <a:ea typeface="+mn-ea"/>
                <a:cs typeface="+mn-cs"/>
              </a:rPr>
              <a:t>Elastic Network Interface (ENI) </a:t>
            </a:r>
            <a:r>
              <a:rPr lang="en-US" sz="1000" kern="1200" dirty="0">
                <a:solidFill>
                  <a:schemeClr val="tx1"/>
                </a:solidFill>
                <a:effectLst/>
                <a:latin typeface="+mn-lt"/>
                <a:ea typeface="+mn-ea"/>
                <a:cs typeface="+mn-cs"/>
              </a:rPr>
              <a:t>is a virtual network interface that you can attach to an instance in an Amazon VPC. </a:t>
            </a:r>
            <a:r>
              <a:rPr lang="en-US" sz="1000" dirty="0"/>
              <a:t>Select the link to learn more. </a:t>
            </a:r>
            <a:r>
              <a:rPr lang="en-US" sz="1000" kern="1200" dirty="0">
                <a:solidFill>
                  <a:schemeClr val="tx1"/>
                </a:solidFill>
                <a:effectLst/>
                <a:latin typeface="+mn-lt"/>
                <a:ea typeface="+mn-ea"/>
                <a:cs typeface="+mn-cs"/>
                <a:hlinkClick r:id="rId5"/>
              </a:rPr>
              <a:t>https://docs.aws.amazon.com/AWSEC2/latest/UserGuide/using-eni.html</a:t>
            </a:r>
            <a:r>
              <a:rPr lang="en-US" sz="1000" kern="1200" dirty="0">
                <a:solidFill>
                  <a:schemeClr val="tx1"/>
                </a:solidFill>
                <a:effectLst/>
                <a:latin typeface="+mn-lt"/>
                <a:ea typeface="+mn-ea"/>
                <a:cs typeface="+mn-cs"/>
              </a:rPr>
              <a:t> </a:t>
            </a:r>
          </a:p>
          <a:p>
            <a:pPr marL="0" indent="0">
              <a:buFont typeface="Arial" panose="020B0604020202020204" pitchFamily="34" charset="0"/>
              <a:buNone/>
            </a:pPr>
            <a:endParaRPr lang="en-US" sz="10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An Amazon VPC </a:t>
            </a:r>
            <a:r>
              <a:rPr lang="en-US" sz="1000" b="1" kern="1200" dirty="0">
                <a:solidFill>
                  <a:schemeClr val="tx1"/>
                </a:solidFill>
                <a:effectLst/>
                <a:latin typeface="+mn-lt"/>
                <a:ea typeface="+mn-ea"/>
                <a:cs typeface="+mn-cs"/>
              </a:rPr>
              <a:t>endpoint </a:t>
            </a:r>
            <a:r>
              <a:rPr lang="en-US" sz="1000" kern="1200" dirty="0">
                <a:solidFill>
                  <a:schemeClr val="tx1"/>
                </a:solidFill>
                <a:effectLst/>
                <a:latin typeface="+mn-lt"/>
                <a:ea typeface="+mn-ea"/>
                <a:cs typeface="+mn-cs"/>
              </a:rPr>
              <a:t>enables you to create a private connection between your Amazon VPC and another AWS service without requiring access over the Internet or through a NAT instance, VPN connection, or AWS Direct Connect. </a:t>
            </a:r>
            <a:r>
              <a:rPr lang="en-US" sz="1000" dirty="0"/>
              <a:t>Select the link to learn more. </a:t>
            </a:r>
            <a:r>
              <a:rPr lang="en-US" sz="1000" kern="1200" dirty="0">
                <a:solidFill>
                  <a:schemeClr val="tx1"/>
                </a:solidFill>
                <a:effectLst/>
                <a:latin typeface="+mn-lt"/>
                <a:ea typeface="+mn-ea"/>
                <a:cs typeface="+mn-cs"/>
                <a:hlinkClick r:id="rId6"/>
              </a:rPr>
              <a:t>https://docs.aws.amazon.com/AmazonVPC/latest/UserGuide/vpc-endpoints.html</a:t>
            </a:r>
            <a:r>
              <a:rPr lang="en-US" sz="1000" kern="1200" dirty="0">
                <a:solidFill>
                  <a:schemeClr val="tx1"/>
                </a:solidFill>
                <a:effectLst/>
                <a:latin typeface="+mn-lt"/>
                <a:ea typeface="+mn-ea"/>
                <a:cs typeface="+mn-cs"/>
              </a:rPr>
              <a:t> </a:t>
            </a:r>
          </a:p>
          <a:p>
            <a:pPr marL="0" indent="0">
              <a:buFont typeface="Arial" panose="020B0604020202020204" pitchFamily="34" charset="0"/>
              <a:buNone/>
            </a:pPr>
            <a:endParaRPr lang="en-US" sz="10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An Amazon VPC </a:t>
            </a:r>
            <a:r>
              <a:rPr lang="en-US" sz="1000" b="1" kern="1200" dirty="0">
                <a:solidFill>
                  <a:schemeClr val="tx1"/>
                </a:solidFill>
                <a:effectLst/>
                <a:latin typeface="+mn-lt"/>
                <a:ea typeface="+mn-ea"/>
                <a:cs typeface="+mn-cs"/>
              </a:rPr>
              <a:t>peering </a:t>
            </a:r>
            <a:r>
              <a:rPr lang="en-US" sz="1000" b="0" kern="1200" dirty="0">
                <a:solidFill>
                  <a:schemeClr val="tx1"/>
                </a:solidFill>
                <a:effectLst/>
                <a:latin typeface="+mn-lt"/>
                <a:ea typeface="+mn-ea"/>
                <a:cs typeface="+mn-cs"/>
              </a:rPr>
              <a:t>connection is a networking connection between two Amazon VPCs that enables instances in either Amazon VPC to communicate with each other as if they are within the same network</a:t>
            </a:r>
            <a:r>
              <a:rPr lang="en-US" sz="1000" dirty="0"/>
              <a:t>. Select the link to learn more. </a:t>
            </a:r>
            <a:r>
              <a:rPr lang="en-US" sz="1000" b="0" kern="1200" dirty="0">
                <a:solidFill>
                  <a:schemeClr val="tx1"/>
                </a:solidFill>
                <a:effectLst/>
                <a:latin typeface="+mn-lt"/>
                <a:ea typeface="+mn-ea"/>
                <a:cs typeface="+mn-cs"/>
                <a:hlinkClick r:id="rId7"/>
              </a:rPr>
              <a:t>https://docs.aws.amazon.com/AmazonVPC/latest/PeeringGuide/Welcome.html</a:t>
            </a:r>
            <a:r>
              <a:rPr lang="en-US" sz="1000" b="0" kern="1200" dirty="0">
                <a:solidFill>
                  <a:schemeClr val="tx1"/>
                </a:solidFill>
                <a:effectLst/>
                <a:latin typeface="+mn-lt"/>
                <a:ea typeface="+mn-ea"/>
                <a:cs typeface="+mn-cs"/>
              </a:rPr>
              <a:t> </a:t>
            </a:r>
          </a:p>
          <a:p>
            <a:pPr marL="0" indent="0">
              <a:buFont typeface="Arial" panose="020B0604020202020204" pitchFamily="34" charset="0"/>
              <a:buNone/>
            </a:pPr>
            <a:endParaRPr lang="en-US" sz="1000" b="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1" kern="1200" dirty="0">
                <a:solidFill>
                  <a:schemeClr val="tx1"/>
                </a:solidFill>
                <a:effectLst/>
                <a:latin typeface="+mn-lt"/>
                <a:ea typeface="+mn-ea"/>
                <a:cs typeface="+mn-cs"/>
              </a:rPr>
              <a:t>NAT Address Translation instances </a:t>
            </a:r>
            <a:r>
              <a:rPr lang="en-US" sz="1000" b="0" kern="1200" dirty="0">
                <a:solidFill>
                  <a:schemeClr val="tx1"/>
                </a:solidFill>
                <a:effectLst/>
                <a:latin typeface="+mn-lt"/>
                <a:ea typeface="+mn-ea"/>
                <a:cs typeface="+mn-cs"/>
              </a:rPr>
              <a:t>is an Amazon Linux AMI designed to keep traffic from instances within a private subnet. A </a:t>
            </a:r>
            <a:r>
              <a:rPr lang="en-US" sz="1000" b="1" kern="1200" dirty="0">
                <a:solidFill>
                  <a:schemeClr val="tx1"/>
                </a:solidFill>
                <a:effectLst/>
                <a:latin typeface="+mn-lt"/>
                <a:ea typeface="+mn-ea"/>
                <a:cs typeface="+mn-cs"/>
              </a:rPr>
              <a:t>NAT Gateway </a:t>
            </a:r>
            <a:r>
              <a:rPr lang="en-US" sz="1000" b="0" kern="1200" dirty="0">
                <a:solidFill>
                  <a:schemeClr val="tx1"/>
                </a:solidFill>
                <a:effectLst/>
                <a:latin typeface="+mn-lt"/>
                <a:ea typeface="+mn-ea"/>
                <a:cs typeface="+mn-cs"/>
              </a:rPr>
              <a:t>is an Amazon managed resources designed to operate just like a NAT instance, but is simpler to manage and highly available within an AZ.</a:t>
            </a:r>
          </a:p>
        </p:txBody>
      </p:sp>
    </p:spTree>
    <p:extLst>
      <p:ext uri="{BB962C8B-B14F-4D97-AF65-F5344CB8AC3E}">
        <p14:creationId xmlns:p14="http://schemas.microsoft.com/office/powerpoint/2010/main" val="91559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3400" cy="3600450"/>
          </a:xfrm>
        </p:spPr>
        <p:txBody>
          <a:bodyPr/>
          <a:lstStyle/>
          <a:p>
            <a:pPr>
              <a:spcAft>
                <a:spcPts val="600"/>
              </a:spcAft>
            </a:pPr>
            <a:r>
              <a:rPr lang="en-US" sz="1100" dirty="0"/>
              <a:t>There are several VPN connectivity options for Amazon VPC. You can connect your Amazon VPC to remote networks using an AWS Hardware VPN, AWS Direct Connect, AWS VPN </a:t>
            </a:r>
            <a:r>
              <a:rPr lang="en-US" sz="1100" dirty="0" err="1"/>
              <a:t>CloudHub</a:t>
            </a:r>
            <a:r>
              <a:rPr lang="en-US" sz="1100" dirty="0"/>
              <a:t>, or a Software VPN.</a:t>
            </a:r>
          </a:p>
          <a:p>
            <a:pPr>
              <a:spcAft>
                <a:spcPts val="600"/>
              </a:spcAft>
            </a:pPr>
            <a:endParaRPr lang="en-US" sz="1100" dirty="0"/>
          </a:p>
          <a:p>
            <a:pPr>
              <a:spcAft>
                <a:spcPts val="600"/>
              </a:spcAft>
            </a:pPr>
            <a:r>
              <a:rPr lang="en-US" sz="1100" dirty="0"/>
              <a:t>Select a link to learn more. </a:t>
            </a:r>
          </a:p>
          <a:p>
            <a:pPr>
              <a:spcAft>
                <a:spcPts val="600"/>
              </a:spcAft>
            </a:pPr>
            <a:r>
              <a:rPr lang="en-US" sz="1100" dirty="0"/>
              <a:t>Amazon Virtual Private Cloud Connectivity Options whitepaper: </a:t>
            </a:r>
            <a:r>
              <a:rPr lang="en-US" sz="1100" dirty="0">
                <a:hlinkClick r:id="rId3"/>
              </a:rPr>
              <a:t>https://media.amazonwebservices.com/AWS_Amazon_VPC_Connectivity_Options.pdf</a:t>
            </a:r>
            <a:r>
              <a:rPr lang="en-US" sz="1100" dirty="0"/>
              <a:t> </a:t>
            </a:r>
          </a:p>
          <a:p>
            <a:pPr>
              <a:spcAft>
                <a:spcPts val="600"/>
              </a:spcAft>
            </a:pPr>
            <a:r>
              <a:rPr lang="en-US" sz="1100" dirty="0">
                <a:hlinkClick r:id="rId4"/>
              </a:rPr>
              <a:t>http://docs.aws.amazon.com/AmazonVPC/latest/UserGuide/vpn-connections.html</a:t>
            </a:r>
            <a:r>
              <a:rPr lang="en-US" sz="1100" dirty="0"/>
              <a:t> </a:t>
            </a:r>
          </a:p>
          <a:p>
            <a:pPr marR="0" algn="l" defTabSz="457200" rtl="0" eaLnBrk="1" fontAlgn="auto" latinLnBrk="0" hangingPunct="1">
              <a:lnSpc>
                <a:spcPct val="100000"/>
              </a:lnSpc>
              <a:spcAft>
                <a:spcPts val="600"/>
              </a:spcAft>
              <a:buClrTx/>
              <a:buSzTx/>
              <a:tabLst/>
              <a:defRPr/>
            </a:pPr>
            <a:r>
              <a:rPr lang="x-none" sz="1100" dirty="0">
                <a:hlinkClick r:id="rId5"/>
              </a:rPr>
              <a:t>http://docs.aws.amazon.com/AmazonVPC/latest/UserGuide/VPN_CloudHub</a:t>
            </a:r>
            <a:r>
              <a:rPr lang="x-none" sz="1100">
                <a:hlinkClick r:id="rId5"/>
              </a:rPr>
              <a:t>.htm</a:t>
            </a:r>
            <a:endParaRPr lang="en-US" sz="1100" dirty="0"/>
          </a:p>
          <a:p>
            <a:pPr marL="0" marR="0" indent="0" algn="l" defTabSz="457200" rtl="0" eaLnBrk="1" fontAlgn="auto" latinLnBrk="0" hangingPunct="1">
              <a:lnSpc>
                <a:spcPct val="100000"/>
              </a:lnSpc>
              <a:spcBef>
                <a:spcPct val="0"/>
              </a:spcBef>
              <a:spcAft>
                <a:spcPts val="600"/>
              </a:spcAft>
              <a:buClrTx/>
              <a:buSzTx/>
              <a:buFontTx/>
              <a:buNone/>
              <a:tabLst/>
              <a:defRPr/>
            </a:pPr>
            <a:endParaRPr lang="en-US" sz="1100" dirty="0"/>
          </a:p>
        </p:txBody>
      </p:sp>
    </p:spTree>
    <p:extLst>
      <p:ext uri="{BB962C8B-B14F-4D97-AF65-F5344CB8AC3E}">
        <p14:creationId xmlns:p14="http://schemas.microsoft.com/office/powerpoint/2010/main" val="11519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To summarize, </a:t>
            </a:r>
            <a:r>
              <a:rPr lang="en-US" sz="1100" dirty="0"/>
              <a:t>Amazon VPC allows you to create a private network within the AWS cloud that uses many of the same concepts and constructs as an on-premises network. </a:t>
            </a:r>
          </a:p>
          <a:p>
            <a:endParaRPr lang="en-US" sz="1100" kern="1200" dirty="0">
              <a:solidFill>
                <a:schemeClr val="tx1"/>
              </a:solidFill>
              <a:effectLst/>
              <a:latin typeface="+mn-lt"/>
              <a:ea typeface="+mn-ea"/>
              <a:cs typeface="+mn-cs"/>
            </a:endParaRPr>
          </a:p>
          <a:p>
            <a:r>
              <a:rPr lang="en-US" sz="1100" dirty="0"/>
              <a:t>Amazon VPC allows you to:</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Include resources in more than one Availability Zone.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Have </a:t>
            </a:r>
            <a:r>
              <a:rPr lang="en-US" sz="1100" kern="1200" dirty="0">
                <a:solidFill>
                  <a:schemeClr val="tx1"/>
                </a:solidFill>
                <a:effectLst/>
                <a:ea typeface="+mn-ea"/>
                <a:cs typeface="+mn-cs"/>
              </a:rPr>
              <a:t>multiple Amazon VPCs in each account or region and VPCs in as many regions as you'd like or in multiple accounts.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You can connect your Amazon VPC to remote networks using a VPN connection. </a:t>
            </a:r>
          </a:p>
        </p:txBody>
      </p:sp>
    </p:spTree>
    <p:extLst>
      <p:ext uri="{BB962C8B-B14F-4D97-AF65-F5344CB8AC3E}">
        <p14:creationId xmlns:p14="http://schemas.microsoft.com/office/powerpoint/2010/main" val="336427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Let's design an example Amazon VPC that we can use to start deploying compute resources and AWS services. We</a:t>
            </a:r>
            <a:r>
              <a:rPr lang="en-US" sz="1100" kern="1200" baseline="0" dirty="0">
                <a:solidFill>
                  <a:schemeClr val="tx1"/>
                </a:solidFill>
                <a:effectLst/>
                <a:latin typeface="+mn-lt"/>
                <a:ea typeface="+mn-ea"/>
                <a:cs typeface="+mn-cs"/>
              </a:rPr>
              <a:t> wi</a:t>
            </a:r>
            <a:r>
              <a:rPr lang="en-US" sz="1100" kern="1200" dirty="0">
                <a:solidFill>
                  <a:schemeClr val="tx1"/>
                </a:solidFill>
                <a:effectLst/>
                <a:latin typeface="+mn-lt"/>
                <a:ea typeface="+mn-ea"/>
                <a:cs typeface="+mn-cs"/>
              </a:rPr>
              <a:t>ll create a network that supports high availability and uses multiple subnets. Since VPC are region based, we need to select a region. In this example, we’ve selected the Oregon region. </a:t>
            </a:r>
          </a:p>
        </p:txBody>
      </p:sp>
    </p:spTree>
    <p:extLst>
      <p:ext uri="{BB962C8B-B14F-4D97-AF65-F5344CB8AC3E}">
        <p14:creationId xmlns:p14="http://schemas.microsoft.com/office/powerpoint/2010/main" val="423825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Next, we'll create the Amazon VPC and give it a name, </a:t>
            </a:r>
            <a:r>
              <a:rPr lang="en-US" sz="1100" b="1" i="1" kern="1200" dirty="0">
                <a:solidFill>
                  <a:schemeClr val="tx1"/>
                </a:solidFill>
                <a:effectLst/>
                <a:latin typeface="+mn-lt"/>
                <a:ea typeface="+mn-ea"/>
                <a:cs typeface="+mn-cs"/>
              </a:rPr>
              <a:t>Test VPC</a:t>
            </a:r>
            <a:r>
              <a:rPr lang="en-US" sz="1100" i="1" kern="1200" dirty="0">
                <a:solidFill>
                  <a:schemeClr val="tx1"/>
                </a:solidFill>
                <a:effectLst/>
                <a:latin typeface="+mn-lt"/>
                <a:ea typeface="+mn-ea"/>
                <a:cs typeface="+mn-cs"/>
              </a:rPr>
              <a:t>,</a:t>
            </a:r>
            <a:r>
              <a:rPr lang="en-US" sz="1100" kern="1200" dirty="0">
                <a:solidFill>
                  <a:schemeClr val="tx1"/>
                </a:solidFill>
                <a:effectLst/>
                <a:latin typeface="+mn-lt"/>
                <a:ea typeface="+mn-ea"/>
                <a:cs typeface="+mn-cs"/>
              </a:rPr>
              <a:t> and define the IP address space for the Amazon VPC. The 10.0.0.0/16 is the Classless Inter-Domain Routing (CIDR) format and means that there are over 65,000 IP addresses to use in the Amazon VPC. </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b="0" i="0" kern="1200" dirty="0">
                <a:solidFill>
                  <a:schemeClr val="tx1"/>
                </a:solidFill>
                <a:effectLst/>
                <a:latin typeface="+mn-lt"/>
                <a:ea typeface="+mn-ea"/>
                <a:cs typeface="+mn-cs"/>
              </a:rPr>
              <a:t>CIDR (sometimes called </a:t>
            </a:r>
            <a:r>
              <a:rPr lang="en-US" sz="1100" b="1" i="0" kern="1200" dirty="0">
                <a:solidFill>
                  <a:schemeClr val="tx1"/>
                </a:solidFill>
                <a:effectLst/>
                <a:latin typeface="+mn-lt"/>
                <a:ea typeface="+mn-ea"/>
                <a:cs typeface="+mn-cs"/>
              </a:rPr>
              <a:t>supernetting</a:t>
            </a:r>
            <a:r>
              <a:rPr lang="en-US" sz="1100" b="0" i="0" kern="1200" dirty="0">
                <a:solidFill>
                  <a:schemeClr val="tx1"/>
                </a:solidFill>
                <a:effectLst/>
                <a:latin typeface="+mn-lt"/>
                <a:ea typeface="+mn-ea"/>
                <a:cs typeface="+mn-cs"/>
              </a:rPr>
              <a:t>) is a way to allow more flexible allocation of Internet Protocol (IP) addresses than was possible with the original system of IP address classes. A single IP address can be used to designate many unique IP addresses with CIDR. A CIDR IP address looks like a normal IP address, except that it ends with a slash followed by a number, called the IP network prefix. CIDR addresses reduce the size of routing tables and make more IP addresses available within organizations.</a:t>
            </a:r>
          </a:p>
          <a:p>
            <a:pPr marL="0" indent="0">
              <a:buFont typeface="Arial" panose="020B0604020202020204" pitchFamily="34" charset="0"/>
              <a:buNone/>
            </a:pPr>
            <a:endParaRPr lang="en-US" sz="1100" b="0" i="0" kern="1200" dirty="0">
              <a:solidFill>
                <a:schemeClr val="tx1"/>
              </a:solidFill>
              <a:effectLst/>
              <a:latin typeface="+mn-lt"/>
              <a:ea typeface="+mn-ea"/>
              <a:cs typeface="+mn-cs"/>
            </a:endParaRPr>
          </a:p>
          <a:p>
            <a:pPr marL="0" indent="0">
              <a:buFont typeface="Arial" panose="020B0604020202020204" pitchFamily="34" charset="0"/>
              <a:buNone/>
            </a:pPr>
            <a:r>
              <a:rPr lang="en-US" sz="1100" b="0" i="0" kern="1200" dirty="0">
                <a:solidFill>
                  <a:schemeClr val="tx1"/>
                </a:solidFill>
                <a:effectLst/>
                <a:latin typeface="+mn-lt"/>
                <a:ea typeface="+mn-ea"/>
                <a:cs typeface="+mn-cs"/>
              </a:rPr>
              <a:t>To illustrate, a CIDR network address looks like this: 192.30.250.00/18. The 192.30.250.0 is the network address itself and the “18” says that the first 18 bits are the network part of the address, leaving the last 14 bits for specific host addresses.</a:t>
            </a:r>
            <a:endParaRPr lang="en-US" sz="1100" kern="1200" dirty="0">
              <a:solidFill>
                <a:schemeClr val="tx1"/>
              </a:solidFill>
              <a:effectLst/>
              <a:latin typeface="+mn-lt"/>
              <a:ea typeface="+mn-ea"/>
              <a:cs typeface="+mn-cs"/>
            </a:endParaRPr>
          </a:p>
          <a:p>
            <a:pPr marL="0" indent="0">
              <a:buFont typeface="Arial" panose="020B0604020202020204" pitchFamily="34" charset="0"/>
              <a:buNone/>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600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Next, we create a subnet named </a:t>
            </a:r>
            <a:r>
              <a:rPr lang="en-US" sz="1200" b="1" i="1" kern="1200" dirty="0">
                <a:solidFill>
                  <a:schemeClr val="tx1"/>
                </a:solidFill>
                <a:effectLst/>
                <a:latin typeface="+mn-lt"/>
                <a:ea typeface="+mn-ea"/>
                <a:cs typeface="+mn-cs"/>
              </a:rPr>
              <a:t>Subnet</a:t>
            </a:r>
            <a:r>
              <a:rPr lang="en-US" sz="1200" b="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A1 </a:t>
            </a:r>
            <a:r>
              <a:rPr lang="en-US" sz="1200" i="0" kern="1200" dirty="0">
                <a:solidFill>
                  <a:schemeClr val="tx1"/>
                </a:solidFill>
                <a:effectLst/>
                <a:latin typeface="+mn-lt"/>
                <a:ea typeface="+mn-ea"/>
                <a:cs typeface="+mn-cs"/>
              </a:rPr>
              <a:t>and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assign an IP address space that contains 256 IP addresses. </a:t>
            </a:r>
          </a:p>
        </p:txBody>
      </p:sp>
    </p:spTree>
    <p:extLst>
      <p:ext uri="{BB962C8B-B14F-4D97-AF65-F5344CB8AC3E}">
        <p14:creationId xmlns:p14="http://schemas.microsoft.com/office/powerpoint/2010/main" val="353901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Also, we specify that this subnet will live in </a:t>
            </a:r>
            <a:r>
              <a:rPr lang="en-US" sz="1100" b="1" i="1" kern="1200" dirty="0">
                <a:solidFill>
                  <a:schemeClr val="tx1"/>
                </a:solidFill>
                <a:effectLst/>
                <a:latin typeface="+mn-lt"/>
                <a:ea typeface="+mn-ea"/>
                <a:cs typeface="+mn-cs"/>
              </a:rPr>
              <a:t>Availability Zone A</a:t>
            </a:r>
            <a:r>
              <a:rPr lang="en-US" sz="11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61220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Finally, we create another sub-net called </a:t>
            </a:r>
            <a:r>
              <a:rPr lang="en-US" sz="1100" b="1" i="1" kern="1200" dirty="0">
                <a:solidFill>
                  <a:schemeClr val="tx1"/>
                </a:solidFill>
                <a:effectLst/>
                <a:latin typeface="+mn-lt"/>
                <a:ea typeface="+mn-ea"/>
                <a:cs typeface="+mn-cs"/>
              </a:rPr>
              <a:t>Subnet</a:t>
            </a:r>
            <a:r>
              <a:rPr lang="en-US" sz="1100" b="1" kern="1200" dirty="0">
                <a:solidFill>
                  <a:schemeClr val="tx1"/>
                </a:solidFill>
                <a:effectLst/>
                <a:latin typeface="+mn-lt"/>
                <a:ea typeface="+mn-ea"/>
                <a:cs typeface="+mn-cs"/>
              </a:rPr>
              <a:t> </a:t>
            </a:r>
            <a:r>
              <a:rPr lang="en-US" sz="1100" b="1" i="1" kern="1200" dirty="0">
                <a:solidFill>
                  <a:schemeClr val="tx1"/>
                </a:solidFill>
                <a:effectLst/>
                <a:latin typeface="+mn-lt"/>
                <a:ea typeface="+mn-ea"/>
                <a:cs typeface="+mn-cs"/>
              </a:rPr>
              <a:t>B1</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assign an IP address space. This subnet contains 512 IP addresses. </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Let’s make a few more additions that will make </a:t>
            </a:r>
            <a:r>
              <a:rPr lang="en-US" sz="1100" b="1" i="1" kern="1200" dirty="0">
                <a:solidFill>
                  <a:schemeClr val="tx1"/>
                </a:solidFill>
                <a:effectLst/>
                <a:latin typeface="+mn-lt"/>
                <a:ea typeface="+mn-ea"/>
                <a:cs typeface="+mn-cs"/>
              </a:rPr>
              <a:t>Subnet A1 </a:t>
            </a:r>
            <a:r>
              <a:rPr lang="en-US" sz="1100" kern="1200" dirty="0">
                <a:solidFill>
                  <a:schemeClr val="tx1"/>
                </a:solidFill>
                <a:effectLst/>
                <a:latin typeface="+mn-lt"/>
                <a:ea typeface="+mn-ea"/>
                <a:cs typeface="+mn-cs"/>
              </a:rPr>
              <a:t>accessible via the Internet.</a:t>
            </a:r>
          </a:p>
        </p:txBody>
      </p:sp>
    </p:spTree>
    <p:extLst>
      <p:ext uri="{BB962C8B-B14F-4D97-AF65-F5344CB8AC3E}">
        <p14:creationId xmlns:p14="http://schemas.microsoft.com/office/powerpoint/2010/main" val="147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a:t>
            </a:r>
            <a:r>
              <a:rPr lang="en-US" sz="1100" b="1" dirty="0"/>
              <a:t>Amazon Virtual Private Cloud (or Amazon VPC) </a:t>
            </a:r>
            <a:r>
              <a:rPr lang="en-US" sz="1100" dirty="0"/>
              <a:t>is a custom-defined network within the AWS Cloud. It enables you to design and implement an independent network that operates in the cloud. </a:t>
            </a:r>
          </a:p>
          <a:p>
            <a:r>
              <a:rPr lang="en-US" sz="1100" dirty="0"/>
              <a:t> </a:t>
            </a:r>
          </a:p>
          <a:p>
            <a:r>
              <a:rPr lang="en-US" sz="1100" dirty="0"/>
              <a:t>In this module, we’ll understand the features and benefits of Amazon VPC, review Amazon VPC Security Groups and learn about Amazon CloudFront, a global </a:t>
            </a:r>
            <a:r>
              <a:rPr lang="en-US" sz="1100" b="1" dirty="0"/>
              <a:t>Content Delivery Network (or CDN) </a:t>
            </a:r>
            <a:r>
              <a:rPr lang="en-US" sz="1100" dirty="0"/>
              <a:t>service that securely delivers data, videos, applications, and APIs to your viewers with low latency and high transfer speeds.</a:t>
            </a:r>
          </a:p>
        </p:txBody>
      </p:sp>
    </p:spTree>
    <p:extLst>
      <p:ext uri="{BB962C8B-B14F-4D97-AF65-F5344CB8AC3E}">
        <p14:creationId xmlns:p14="http://schemas.microsoft.com/office/powerpoint/2010/main" val="68310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accomplish this, add an internet gateway called </a:t>
            </a:r>
            <a:r>
              <a:rPr lang="en-US" sz="1100" b="1" i="1" kern="1200" dirty="0">
                <a:solidFill>
                  <a:schemeClr val="tx1"/>
                </a:solidFill>
                <a:effectLst/>
                <a:latin typeface="+mn-lt"/>
                <a:ea typeface="+mn-ea"/>
                <a:cs typeface="+mn-cs"/>
              </a:rPr>
              <a:t>Test IGW</a:t>
            </a:r>
            <a:r>
              <a:rPr lang="en-US" sz="1100" kern="1200" dirty="0">
                <a:solidFill>
                  <a:schemeClr val="tx1"/>
                </a:solidFill>
                <a:effectLst/>
                <a:latin typeface="+mn-lt"/>
                <a:ea typeface="+mn-ea"/>
                <a:cs typeface="+mn-cs"/>
              </a:rPr>
              <a:t>. </a:t>
            </a:r>
            <a:r>
              <a:rPr lang="en-US" sz="1100" b="1" i="1" kern="1200" dirty="0">
                <a:solidFill>
                  <a:schemeClr val="tx1"/>
                </a:solidFill>
                <a:effectLst/>
                <a:latin typeface="+mn-lt"/>
                <a:ea typeface="+mn-ea"/>
                <a:cs typeface="+mn-cs"/>
              </a:rPr>
              <a:t>Subnet A1 </a:t>
            </a:r>
            <a:r>
              <a:rPr lang="en-US" sz="1100" kern="1200" dirty="0">
                <a:solidFill>
                  <a:schemeClr val="tx1"/>
                </a:solidFill>
                <a:effectLst/>
                <a:latin typeface="+mn-lt"/>
                <a:ea typeface="+mn-ea"/>
                <a:cs typeface="+mn-cs"/>
              </a:rPr>
              <a:t>now becomes a public subnet where non-local traffic is routed through the Internet gateway. </a:t>
            </a:r>
            <a:r>
              <a:rPr lang="en-US" sz="1100" b="1" i="1" kern="1200" dirty="0">
                <a:solidFill>
                  <a:schemeClr val="tx1"/>
                </a:solidFill>
                <a:effectLst/>
                <a:latin typeface="+mn-lt"/>
                <a:ea typeface="+mn-ea"/>
                <a:cs typeface="+mn-cs"/>
              </a:rPr>
              <a:t>Subnet B1 </a:t>
            </a:r>
            <a:r>
              <a:rPr lang="en-US" sz="1100" kern="1200" dirty="0">
                <a:solidFill>
                  <a:schemeClr val="tx1"/>
                </a:solidFill>
                <a:effectLst/>
                <a:latin typeface="+mn-lt"/>
                <a:ea typeface="+mn-ea"/>
                <a:cs typeface="+mn-cs"/>
              </a:rPr>
              <a:t>will be our private subnet that is isolated from the Internet. </a:t>
            </a:r>
            <a:endParaRPr lang="en-US" sz="1100" dirty="0"/>
          </a:p>
        </p:txBody>
      </p:sp>
    </p:spTree>
    <p:extLst>
      <p:ext uri="{BB962C8B-B14F-4D97-AF65-F5344CB8AC3E}">
        <p14:creationId xmlns:p14="http://schemas.microsoft.com/office/powerpoint/2010/main" val="285805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Introducing Part 2, AWS Security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Security of the AWS Cloud is one of Amazon Web Services’ highest priorities. This section reviews how AWS Security Groups can be utilized to improve your Amazon VPC security.</a:t>
            </a:r>
          </a:p>
        </p:txBody>
      </p:sp>
    </p:spTree>
    <p:extLst>
      <p:ext uri="{BB962C8B-B14F-4D97-AF65-F5344CB8AC3E}">
        <p14:creationId xmlns:p14="http://schemas.microsoft.com/office/powerpoint/2010/main" val="333013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Let’s take a look at security groups and how they help secure your data. At AWS, security groups will act like a built-in firewall for your virtual servers. With these security groups, you have full control on how accessible your instances are.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At the most basic level, it is just another method to filter traffic to your instances. It provides you control on what traffic to allow or deny. To determine who has access to your instances, you would configure a security group rule. Rules can vary from keeping the instance completely private, totally public, or somewhere in between.</a:t>
            </a:r>
          </a:p>
          <a:p>
            <a:pPr>
              <a:spcAft>
                <a:spcPts val="600"/>
              </a:spcAft>
            </a:pPr>
            <a:endParaRPr lang="en-US" sz="1100" baseline="0" dirty="0"/>
          </a:p>
          <a:p>
            <a:pPr>
              <a:spcAft>
                <a:spcPts val="600"/>
              </a:spcAft>
            </a:pPr>
            <a:endParaRPr lang="en-US" sz="1100" baseline="0" dirty="0"/>
          </a:p>
        </p:txBody>
      </p:sp>
    </p:spTree>
    <p:extLst>
      <p:ext uri="{BB962C8B-B14F-4D97-AF65-F5344CB8AC3E}">
        <p14:creationId xmlns:p14="http://schemas.microsoft.com/office/powerpoint/2010/main" val="188774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100" dirty="0"/>
              <a:t>Amazon VPC provides various features that you can use to increase and monitor the security for your Amazon VPC:</a:t>
            </a:r>
            <a:endParaRPr lang="en-US" sz="1100" b="1" dirty="0"/>
          </a:p>
          <a:p>
            <a:pPr marL="228600" indent="-228600">
              <a:spcAft>
                <a:spcPts val="600"/>
              </a:spcAft>
              <a:buFont typeface="Arial" panose="020B0604020202020204" pitchFamily="34" charset="0"/>
              <a:buChar char="•"/>
            </a:pPr>
            <a:r>
              <a:rPr lang="en-US" sz="1100" b="1" dirty="0"/>
              <a:t>Security Groups </a:t>
            </a:r>
            <a:r>
              <a:rPr lang="en-US" sz="1100" dirty="0"/>
              <a:t>act as a firewall for associated Amazon EC2 instances, controlling both inbound and outbound traffic at the instance level.</a:t>
            </a:r>
          </a:p>
          <a:p>
            <a:pPr marL="228600" indent="-228600">
              <a:spcAft>
                <a:spcPts val="600"/>
              </a:spcAft>
              <a:buFont typeface="Arial" panose="020B0604020202020204" pitchFamily="34" charset="0"/>
              <a:buChar char="•"/>
            </a:pPr>
            <a:r>
              <a:rPr lang="en-US" sz="1100" b="1" dirty="0"/>
              <a:t>Network Access Controls Lists (Network ACLs) </a:t>
            </a:r>
            <a:r>
              <a:rPr lang="en-US" sz="1100" dirty="0"/>
              <a:t>act as a firewall for associated subnets, controlling both inbound and outbound traffic at the subnet level.</a:t>
            </a:r>
          </a:p>
          <a:p>
            <a:pPr marL="228600" indent="-228600">
              <a:spcAft>
                <a:spcPts val="600"/>
              </a:spcAft>
              <a:buFont typeface="Arial" panose="020B0604020202020204" pitchFamily="34" charset="0"/>
              <a:buChar char="•"/>
            </a:pPr>
            <a:r>
              <a:rPr lang="en-US" sz="1100" dirty="0"/>
              <a:t>Amazon EC2 uses </a:t>
            </a:r>
            <a:r>
              <a:rPr lang="en-US" sz="1100" b="1" dirty="0"/>
              <a:t>public-key cryptography </a:t>
            </a:r>
            <a:r>
              <a:rPr lang="en-US" sz="1100" dirty="0"/>
              <a:t>to encrypt and decrypt login information.</a:t>
            </a:r>
            <a:r>
              <a:rPr lang="en-US" sz="1100" baseline="0" dirty="0"/>
              <a:t> Public-key cryptography uses a public key to encrypt a piece of data, and the recipient uses the private key to decrypt the data. The private and public keys are known as a </a:t>
            </a:r>
            <a:r>
              <a:rPr lang="en-US" sz="1100" b="1" i="0" baseline="0" dirty="0"/>
              <a:t>key pair</a:t>
            </a:r>
            <a:r>
              <a:rPr lang="en-US" sz="1100" baseline="0" dirty="0"/>
              <a:t>. To log in to your instance, you must create a key pair, specific the name of the key pair when you launch the instance, and provide the private key when you connect to the instance. Linux instances have no password, and you use a key pair to log in using SSH. Windows instances require a key pair to obtain the administrator password to log in using RDP.</a:t>
            </a:r>
          </a:p>
          <a:p>
            <a:pPr marL="0" indent="0">
              <a:spcAft>
                <a:spcPts val="600"/>
              </a:spcAft>
              <a:buFont typeface="Arial" panose="020B0604020202020204" pitchFamily="34" charset="0"/>
              <a:buNone/>
            </a:pPr>
            <a:endParaRPr lang="en-US" sz="1100" baseline="0" dirty="0"/>
          </a:p>
          <a:p>
            <a:pPr marL="0" indent="0">
              <a:spcAft>
                <a:spcPts val="600"/>
              </a:spcAft>
              <a:buFont typeface="Arial" panose="020B0604020202020204" pitchFamily="34" charset="0"/>
              <a:buNone/>
            </a:pPr>
            <a:r>
              <a:rPr lang="en-US" sz="1100" baseline="0" dirty="0"/>
              <a:t>It should be noted that security groups are </a:t>
            </a:r>
            <a:r>
              <a:rPr lang="en-US" sz="1100" b="1" i="0" baseline="0" dirty="0"/>
              <a:t>stateful</a:t>
            </a:r>
            <a:r>
              <a:rPr lang="en-US" sz="1100" baseline="0" dirty="0"/>
              <a:t> while NACLs are </a:t>
            </a:r>
            <a:r>
              <a:rPr lang="en-US" sz="1100" b="1" i="0" baseline="0" dirty="0"/>
              <a:t>stateless</a:t>
            </a:r>
            <a:r>
              <a:rPr lang="en-US" sz="1100" baseline="0" dirty="0"/>
              <a:t>. </a:t>
            </a:r>
          </a:p>
          <a:p>
            <a:pPr marL="171450" indent="-171450">
              <a:spcAft>
                <a:spcPts val="600"/>
              </a:spcAft>
              <a:buFont typeface="Arial" panose="020B0604020202020204" pitchFamily="34" charset="0"/>
              <a:buChar char="•"/>
            </a:pPr>
            <a:r>
              <a:rPr lang="en-US" sz="1100" b="1" baseline="0" dirty="0"/>
              <a:t>Stateful</a:t>
            </a:r>
            <a:r>
              <a:rPr lang="en-US" sz="1100" baseline="0" dirty="0"/>
              <a:t> means</a:t>
            </a:r>
            <a:r>
              <a:rPr lang="en-US" sz="1100" b="0" i="0" kern="1200" dirty="0">
                <a:solidFill>
                  <a:schemeClr val="tx1"/>
                </a:solidFill>
                <a:effectLst/>
                <a:latin typeface="+mn-lt"/>
                <a:ea typeface="+mn-ea"/>
                <a:cs typeface="+mn-cs"/>
              </a:rPr>
              <a:t> the computer keeps track of the state of interaction, usually by setting values in a storage field designated for that purpose. </a:t>
            </a:r>
          </a:p>
          <a:p>
            <a:pPr marL="171450" indent="-171450">
              <a:spcAft>
                <a:spcPts val="600"/>
              </a:spcAft>
              <a:buFont typeface="Arial" panose="020B0604020202020204" pitchFamily="34" charset="0"/>
              <a:buChar char="•"/>
            </a:pPr>
            <a:r>
              <a:rPr lang="en-US" sz="1100" b="1" i="0" kern="1200" dirty="0">
                <a:solidFill>
                  <a:schemeClr val="tx1"/>
                </a:solidFill>
                <a:effectLst/>
                <a:latin typeface="+mn-lt"/>
                <a:ea typeface="+mn-ea"/>
                <a:cs typeface="+mn-cs"/>
              </a:rPr>
              <a:t>Stateless</a:t>
            </a:r>
            <a:r>
              <a:rPr lang="en-US" sz="1100" b="0" i="0" kern="1200" dirty="0">
                <a:solidFill>
                  <a:schemeClr val="tx1"/>
                </a:solidFill>
                <a:effectLst/>
                <a:latin typeface="+mn-lt"/>
                <a:ea typeface="+mn-ea"/>
                <a:cs typeface="+mn-cs"/>
              </a:rPr>
              <a:t> means no information is retained by either sender or receiver, and each interaction request has to be handled based entirely on information that comes with it.</a:t>
            </a:r>
            <a:endParaRPr lang="en-US" sz="1100" baseline="0" dirty="0"/>
          </a:p>
        </p:txBody>
      </p:sp>
    </p:spTree>
    <p:extLst>
      <p:ext uri="{BB962C8B-B14F-4D97-AF65-F5344CB8AC3E}">
        <p14:creationId xmlns:p14="http://schemas.microsoft.com/office/powerpoint/2010/main" val="1196827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Here is an example of a classic AWS multi-tier security group. In this architecture, you will notice that multiple different security group rules have been created to accommodate this multi-tiered web architecture.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If we start at the </a:t>
            </a:r>
            <a:r>
              <a:rPr lang="en-US" sz="1100" b="1" kern="1200" dirty="0">
                <a:solidFill>
                  <a:schemeClr val="tx1"/>
                </a:solidFill>
                <a:effectLst/>
                <a:latin typeface="+mn-lt"/>
                <a:ea typeface="+mn-ea"/>
                <a:cs typeface="+mn-cs"/>
              </a:rPr>
              <a:t>web tier, </a:t>
            </a:r>
            <a:r>
              <a:rPr lang="en-US" sz="1100" kern="1200" dirty="0">
                <a:solidFill>
                  <a:schemeClr val="tx1"/>
                </a:solidFill>
                <a:effectLst/>
                <a:latin typeface="+mn-lt"/>
                <a:ea typeface="+mn-ea"/>
                <a:cs typeface="+mn-cs"/>
              </a:rPr>
              <a:t>you will see that we have set up a rule to accept traffic from anywhere on the internet on port 80/443 by selecting the source 0.0.0.0/0.</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 moving to the </a:t>
            </a:r>
            <a:r>
              <a:rPr lang="en-US" sz="1100" b="1" kern="1200" dirty="0">
                <a:solidFill>
                  <a:schemeClr val="tx1"/>
                </a:solidFill>
                <a:effectLst/>
                <a:latin typeface="+mn-lt"/>
                <a:ea typeface="+mn-ea"/>
                <a:cs typeface="+mn-cs"/>
              </a:rPr>
              <a:t>app tier</a:t>
            </a:r>
            <a:r>
              <a:rPr lang="en-US" sz="1100" kern="1200" dirty="0">
                <a:solidFill>
                  <a:schemeClr val="tx1"/>
                </a:solidFill>
                <a:effectLst/>
                <a:latin typeface="+mn-lt"/>
                <a:ea typeface="+mn-ea"/>
                <a:cs typeface="+mn-cs"/>
              </a:rPr>
              <a:t>, there is a security group that only accepts traffic from the web tier, and similarly, the </a:t>
            </a:r>
            <a:r>
              <a:rPr lang="en-US" sz="1100" b="1" kern="1200" dirty="0">
                <a:solidFill>
                  <a:schemeClr val="tx1"/>
                </a:solidFill>
                <a:effectLst/>
                <a:latin typeface="+mn-lt"/>
                <a:ea typeface="+mn-ea"/>
                <a:cs typeface="+mn-cs"/>
              </a:rPr>
              <a:t>database tier </a:t>
            </a:r>
            <a:r>
              <a:rPr lang="en-US" sz="1100" kern="1200" dirty="0">
                <a:solidFill>
                  <a:schemeClr val="tx1"/>
                </a:solidFill>
                <a:effectLst/>
                <a:latin typeface="+mn-lt"/>
                <a:ea typeface="+mn-ea"/>
                <a:cs typeface="+mn-cs"/>
              </a:rPr>
              <a:t>can only accept traffic from the app tier.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Finally, you will notice that there has also been a rule created to allow </a:t>
            </a:r>
            <a:r>
              <a:rPr lang="en-US" sz="1100" b="1" kern="1200" dirty="0">
                <a:solidFill>
                  <a:schemeClr val="tx1"/>
                </a:solidFill>
                <a:effectLst/>
                <a:latin typeface="+mn-lt"/>
                <a:ea typeface="+mn-ea"/>
                <a:cs typeface="+mn-cs"/>
              </a:rPr>
              <a:t>administration remotely </a:t>
            </a:r>
            <a:r>
              <a:rPr lang="en-US" sz="1100" kern="1200" dirty="0">
                <a:solidFill>
                  <a:schemeClr val="tx1"/>
                </a:solidFill>
                <a:effectLst/>
                <a:latin typeface="+mn-lt"/>
                <a:ea typeface="+mn-ea"/>
                <a:cs typeface="+mn-cs"/>
              </a:rPr>
              <a:t>from the corporate network over SSH port 22.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To summarize what we have discussed about AWS Security Groups: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AWS provides virtual firewalls that can control traffic for one or more instances, called </a:t>
            </a:r>
            <a:r>
              <a:rPr lang="en-US" sz="1100" b="1" i="0" kern="1200" dirty="0">
                <a:solidFill>
                  <a:schemeClr val="tx1"/>
                </a:solidFill>
                <a:effectLst/>
                <a:latin typeface="+mn-lt"/>
                <a:ea typeface="+mn-ea"/>
                <a:cs typeface="+mn-cs"/>
              </a:rPr>
              <a:t>security groups</a:t>
            </a:r>
            <a:r>
              <a:rPr lang="en-US" sz="11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Security groups are stateful.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You can control accessibility to your instances by creating security group </a:t>
            </a:r>
            <a:r>
              <a:rPr lang="en-US" sz="1100" b="1" i="0" kern="1200" dirty="0">
                <a:solidFill>
                  <a:schemeClr val="tx1"/>
                </a:solidFill>
                <a:effectLst/>
                <a:latin typeface="+mn-lt"/>
                <a:ea typeface="+mn-ea"/>
                <a:cs typeface="+mn-cs"/>
              </a:rPr>
              <a:t>rules</a:t>
            </a:r>
            <a:r>
              <a:rPr lang="en-US" sz="11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These security groups can be managed on the AWS Management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Select the link to learn more.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hlinkClick r:id="rId3"/>
              </a:rPr>
              <a:t>https://docs.aws.amazon.com/AmazonVPC/latest/UserGuide/VPC_SecurityGroups.html</a:t>
            </a:r>
            <a:r>
              <a:rPr lang="en-US" sz="1100" dirty="0"/>
              <a:t>.</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1140150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300"/>
              </a:spcAft>
              <a:buClrTx/>
              <a:buSzTx/>
              <a:buFontTx/>
              <a:buNone/>
              <a:tabLst/>
              <a:defRPr/>
            </a:pPr>
            <a:r>
              <a:rPr lang="en-US" sz="1100" dirty="0">
                <a:latin typeface="+mn-lt"/>
              </a:rPr>
              <a:t>Let’s summarize what we have covered so far. Amazon VPC allows you provision a logically isolated section of the AWS cloud where you can launch AWS resources in a virtual network that you define. With Amazon VPC: </a:t>
            </a: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have complete control over your virtual networking environment, including selection of your own IP address range, creation of subnets, configuration of route tables, network access control lists, and network gateways.</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Each subnet must reside entirely within one Availability Zone and </a:t>
            </a:r>
            <a:r>
              <a:rPr lang="en-US" sz="1100" b="1" dirty="0">
                <a:solidFill>
                  <a:srgbClr val="FBA019"/>
                </a:solidFill>
                <a:latin typeface="+mn-lt"/>
                <a:ea typeface="Amazon Ember" panose="020B0603020204020204" pitchFamily="34" charset="0"/>
                <a:cs typeface="Amazon Ember" panose="020B0603020204020204" pitchFamily="34" charset="0"/>
              </a:rPr>
              <a:t>cannot span zones.</a:t>
            </a:r>
            <a:endParaRPr lang="en-US" sz="1100" dirty="0">
              <a:solidFill>
                <a:srgbClr val="474746"/>
              </a:solidFill>
              <a:latin typeface="+mn-lt"/>
              <a:ea typeface="Amazon Ember" panose="020B0603020204020204" pitchFamily="34" charset="0"/>
              <a:cs typeface="Amazon Ember" panose="020B0603020204020204" pitchFamily="34" charset="0"/>
            </a:endParaRP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subnet</a:t>
            </a:r>
            <a:r>
              <a:rPr lang="en-US" sz="1100" b="1" dirty="0">
                <a:solidFill>
                  <a:srgbClr val="474746"/>
                </a:solidFill>
                <a:latin typeface="+mn-lt"/>
                <a:ea typeface="Amazon Ember" panose="020B0603020204020204" pitchFamily="34" charset="0"/>
                <a:cs typeface="Amazon Ember" panose="020B0603020204020204" pitchFamily="34" charset="0"/>
              </a:rPr>
              <a:t> </a:t>
            </a:r>
            <a:r>
              <a:rPr lang="en-US" sz="1100" dirty="0">
                <a:solidFill>
                  <a:srgbClr val="474746"/>
                </a:solidFill>
                <a:latin typeface="+mn-lt"/>
                <a:ea typeface="Amazon Ember" panose="020B0603020204020204" pitchFamily="34" charset="0"/>
                <a:cs typeface="Amazon Ember" panose="020B0603020204020204" pitchFamily="34" charset="0"/>
              </a:rPr>
              <a:t>defines a range of IP addresses in your Amazon VPC.</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You can launch AWS resources into a subnet that you select.</a:t>
            </a:r>
          </a:p>
          <a:p>
            <a:pPr marL="1085850" marR="0" lvl="2"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private subnet </a:t>
            </a:r>
            <a:r>
              <a:rPr lang="en-US" sz="1100" dirty="0">
                <a:solidFill>
                  <a:srgbClr val="474746"/>
                </a:solidFill>
                <a:latin typeface="+mn-lt"/>
                <a:ea typeface="Amazon Ember" panose="020B0603020204020204" pitchFamily="34" charset="0"/>
                <a:cs typeface="Amazon Ember" panose="020B0603020204020204" pitchFamily="34" charset="0"/>
              </a:rPr>
              <a:t>should be used for resources that won’t be accessible over the internet.</a:t>
            </a:r>
          </a:p>
          <a:p>
            <a:pPr marL="1085850" marR="0" lvl="2"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public subnet </a:t>
            </a:r>
            <a:r>
              <a:rPr lang="en-US" sz="1100" dirty="0">
                <a:solidFill>
                  <a:srgbClr val="474746"/>
                </a:solidFill>
                <a:latin typeface="+mn-lt"/>
                <a:ea typeface="Amazon Ember" panose="020B0603020204020204" pitchFamily="34" charset="0"/>
                <a:cs typeface="Amazon Ember" panose="020B0603020204020204" pitchFamily="34" charset="0"/>
              </a:rPr>
              <a:t>should be used for resources that will be accessed over the internet</a:t>
            </a:r>
            <a:r>
              <a:rPr lang="en-US" sz="1100" dirty="0">
                <a:solidFill>
                  <a:srgbClr val="474746"/>
                </a:solidFill>
                <a:ea typeface="Amazon Ember" panose="020B0603020204020204" pitchFamily="34" charset="0"/>
                <a:cs typeface="Amazon Ember" panose="020B0603020204020204" pitchFamily="34" charset="0"/>
              </a:rPr>
              <a:t>.</a:t>
            </a:r>
            <a:endParaRPr lang="en-US" sz="1100" dirty="0">
              <a:solidFill>
                <a:srgbClr val="474746"/>
              </a:solidFill>
              <a:latin typeface="+mn-lt"/>
              <a:ea typeface="Amazon Ember" panose="020B0603020204020204" pitchFamily="34" charset="0"/>
              <a:cs typeface="Amazon Ember" panose="020B0603020204020204" pitchFamily="34" charset="0"/>
            </a:endParaRP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easily customize the network and configuration for your Amazon VPC instance. For example, you can create a public-facing subnet for your web servers that require access to the internet and place your back-end systems, such as databases or application servers, in a private-facing subnet with no internet access. </a:t>
            </a:r>
          </a:p>
          <a:p>
            <a:pPr marL="171450" marR="0" lvl="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create a hardware </a:t>
            </a:r>
            <a:r>
              <a:rPr lang="en-US" sz="1100" b="1" dirty="0">
                <a:latin typeface="+mn-lt"/>
              </a:rPr>
              <a:t>Virtual Private Network (VPN) </a:t>
            </a:r>
            <a:r>
              <a:rPr lang="en-US" sz="1100" dirty="0">
                <a:latin typeface="+mn-lt"/>
              </a:rPr>
              <a:t>connection between your corporate data center and your Amazon VPC, which allows you to use the AWS cloud as an extension of your corporate data center.</a:t>
            </a: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use multiple layers of security, including security groups and NACLs, to help control access to Amazon EC2 instances in each subnet.</a:t>
            </a:r>
          </a:p>
        </p:txBody>
      </p:sp>
    </p:spTree>
    <p:extLst>
      <p:ext uri="{BB962C8B-B14F-4D97-AF65-F5344CB8AC3E}">
        <p14:creationId xmlns:p14="http://schemas.microsoft.com/office/powerpoint/2010/main" val="331963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Please review the Amazon VPC demonstration: Virtual Private Cloud (VPC) Wizard Console Demo.</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video demonstration can be found in the learning management system.</a:t>
            </a:r>
            <a:endParaRPr lang="en-US" sz="1100" dirty="0"/>
          </a:p>
          <a:p>
            <a:endParaRPr lang="en-US" sz="1100" dirty="0"/>
          </a:p>
        </p:txBody>
      </p:sp>
    </p:spTree>
    <p:extLst>
      <p:ext uri="{BB962C8B-B14F-4D97-AF65-F5344CB8AC3E}">
        <p14:creationId xmlns:p14="http://schemas.microsoft.com/office/powerpoint/2010/main" val="134807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Section 3, Lab 3: Build Your Amazon VPC and Launch a Web Server.</a:t>
            </a:r>
          </a:p>
        </p:txBody>
      </p:sp>
    </p:spTree>
    <p:extLst>
      <p:ext uri="{BB962C8B-B14F-4D97-AF65-F5344CB8AC3E}">
        <p14:creationId xmlns:p14="http://schemas.microsoft.com/office/powerpoint/2010/main" val="2934041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VPC </a:t>
            </a:r>
            <a:r>
              <a:rPr lang="en-US" sz="1100" dirty="0"/>
              <a:t>enables you to launch AWS resources into a virtual network that you define. This virtual network closely resembles a traditional network that you operate in your own data center, with the benefits of using the scalable infrastructure of AWS. You can create a Amazon VPC that spans multiple Availability Zones. A </a:t>
            </a:r>
            <a:r>
              <a:rPr lang="en-US" sz="1100" b="1" i="0" dirty="0"/>
              <a:t>security group </a:t>
            </a:r>
            <a:r>
              <a:rPr lang="en-US" sz="1100" dirty="0"/>
              <a:t>acts as a virtual firewall that controls the traffic for one or more instances. When you launch an instance, you associate one or more security groups with the instance. You add rules to each security group that allow traffic to or from its associated instances.</a:t>
            </a:r>
          </a:p>
          <a:p>
            <a:endParaRPr lang="en-US" sz="1100" dirty="0"/>
          </a:p>
          <a:p>
            <a:r>
              <a:rPr lang="en-US" sz="1100" dirty="0"/>
              <a:t>An internet gateway is a Amazon VPC component that allows communication between instances in your Amazon VPC and the internet. A </a:t>
            </a:r>
            <a:r>
              <a:rPr lang="en-US" sz="1100" b="1" i="0" dirty="0"/>
              <a:t>route table </a:t>
            </a:r>
            <a:r>
              <a:rPr lang="en-US" sz="1100" dirty="0"/>
              <a:t>contains a set of rules, called </a:t>
            </a:r>
            <a:r>
              <a:rPr lang="en-US" sz="1100" b="1" i="0" dirty="0"/>
              <a:t>routes</a:t>
            </a:r>
            <a:r>
              <a:rPr lang="en-US" sz="1100" dirty="0"/>
              <a:t>, that are used to determine where network traffic is directed. Each subnet in a Amazon VPC must be associated with a route table; the route table controls routing for the subnet.</a:t>
            </a:r>
          </a:p>
          <a:p>
            <a:endParaRPr lang="en-US" sz="1100" dirty="0"/>
          </a:p>
          <a:p>
            <a:r>
              <a:rPr lang="en-US" sz="1100" dirty="0"/>
              <a:t>After completing this lab, you will be able to:</a:t>
            </a:r>
          </a:p>
          <a:p>
            <a:pPr marL="171450" indent="-171450">
              <a:buFont typeface="Arial" panose="020B0604020202020204" pitchFamily="34" charset="0"/>
              <a:buChar char="•"/>
            </a:pPr>
            <a:r>
              <a:rPr lang="en-US" sz="1100" dirty="0"/>
              <a:t>Create an Amazon VPC.</a:t>
            </a:r>
          </a:p>
          <a:p>
            <a:pPr marL="171450" indent="-171450">
              <a:buFont typeface="Arial" panose="020B0604020202020204" pitchFamily="34" charset="0"/>
              <a:buChar char="•"/>
            </a:pPr>
            <a:r>
              <a:rPr lang="en-US" sz="1100" dirty="0"/>
              <a:t>Create subnets.</a:t>
            </a:r>
          </a:p>
          <a:p>
            <a:pPr marL="171450" indent="-171450">
              <a:buFont typeface="Arial" panose="020B0604020202020204" pitchFamily="34" charset="0"/>
              <a:buChar char="•"/>
            </a:pPr>
            <a:r>
              <a:rPr lang="en-US" sz="1100" dirty="0"/>
              <a:t>Configure a security group.</a:t>
            </a:r>
          </a:p>
          <a:p>
            <a:pPr marL="171450" indent="-171450">
              <a:buFont typeface="Arial" panose="020B0604020202020204" pitchFamily="34" charset="0"/>
              <a:buChar char="•"/>
            </a:pPr>
            <a:r>
              <a:rPr lang="en-US" sz="1100" dirty="0"/>
              <a:t>Launch an Amazon EC2 instance into an Amazon VPC.</a:t>
            </a:r>
          </a:p>
          <a:p>
            <a:pPr marL="171450" indent="-171450">
              <a:buFont typeface="Arial" panose="020B0604020202020204" pitchFamily="34" charset="0"/>
              <a:buChar char="•"/>
            </a:pPr>
            <a:endParaRPr lang="en-US" sz="1100" dirty="0"/>
          </a:p>
          <a:p>
            <a:r>
              <a:rPr lang="en-US" sz="1100" dirty="0"/>
              <a:t>This lab should take approximately 45 minutes.</a:t>
            </a:r>
          </a:p>
        </p:txBody>
      </p:sp>
    </p:spTree>
    <p:extLst>
      <p:ext uri="{BB962C8B-B14F-4D97-AF65-F5344CB8AC3E}">
        <p14:creationId xmlns:p14="http://schemas.microsoft.com/office/powerpoint/2010/main" val="144745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you will </a:t>
            </a:r>
          </a:p>
          <a:p>
            <a:pPr marL="171450" lvl="0" indent="-171450">
              <a:buFont typeface="Arial" panose="020B0604020202020204" pitchFamily="34" charset="0"/>
              <a:buChar char="•"/>
            </a:pPr>
            <a:r>
              <a:rPr lang="en-US" dirty="0"/>
              <a:t>Create an Amazon VPC.</a:t>
            </a:r>
          </a:p>
          <a:p>
            <a:pPr marL="171450" lvl="0" indent="-171450">
              <a:buFont typeface="Arial" panose="020B0604020202020204" pitchFamily="34" charset="0"/>
              <a:buChar char="•"/>
            </a:pPr>
            <a:r>
              <a:rPr lang="en-US" dirty="0"/>
              <a:t>Create additional subnets.</a:t>
            </a:r>
          </a:p>
          <a:p>
            <a:pPr marL="171450" lvl="0" indent="-171450">
              <a:buFont typeface="Arial" panose="020B0604020202020204" pitchFamily="34" charset="0"/>
              <a:buChar char="•"/>
            </a:pPr>
            <a:r>
              <a:rPr lang="en-US" dirty="0"/>
              <a:t>Create an Amazon VPC security group. </a:t>
            </a:r>
          </a:p>
          <a:p>
            <a:pPr marL="171450" lvl="0" indent="-171450">
              <a:buFont typeface="Arial" panose="020B0604020202020204" pitchFamily="34" charset="0"/>
              <a:buChar char="•"/>
            </a:pPr>
            <a:r>
              <a:rPr lang="en-US" dirty="0"/>
              <a:t>Launch a web server instance (on Amazon EC2). </a:t>
            </a:r>
          </a:p>
        </p:txBody>
      </p:sp>
    </p:spTree>
    <p:extLst>
      <p:ext uri="{BB962C8B-B14F-4D97-AF65-F5344CB8AC3E}">
        <p14:creationId xmlns:p14="http://schemas.microsoft.com/office/powerpoint/2010/main" val="332460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Upon completing this module, you’ll understand key concepts related to the AWS Virtual Private Cloud (or Amazon VPC) and security groups including:</a:t>
            </a:r>
          </a:p>
          <a:p>
            <a:pPr marL="171450" lvl="0" indent="-171450">
              <a:buFont typeface="Arial" panose="020B0604020202020204" pitchFamily="34" charset="0"/>
              <a:buChar char="•"/>
            </a:pPr>
            <a:r>
              <a:rPr lang="en-US" sz="1100" dirty="0"/>
              <a:t>Virtual networking in the cloud with Amazon VPC.</a:t>
            </a:r>
          </a:p>
          <a:p>
            <a:pPr marL="171450" lvl="0" indent="-171450">
              <a:buFont typeface="Arial" panose="020B0604020202020204" pitchFamily="34" charset="0"/>
              <a:buChar char="•"/>
            </a:pPr>
            <a:r>
              <a:rPr lang="en-US" sz="1100" dirty="0"/>
              <a:t>Creating virtual firewalls with security groups.</a:t>
            </a:r>
          </a:p>
          <a:p>
            <a:pPr marL="171450" lvl="0" indent="-171450">
              <a:buFont typeface="Arial" panose="020B0604020202020204" pitchFamily="34" charset="0"/>
              <a:buChar char="•"/>
            </a:pPr>
            <a:r>
              <a:rPr lang="en-US" sz="1100" dirty="0"/>
              <a:t>And securing delivery of data, videos, applications, and APIs with Amazon CloudFront</a:t>
            </a:r>
          </a:p>
        </p:txBody>
      </p:sp>
    </p:spTree>
    <p:extLst>
      <p:ext uri="{BB962C8B-B14F-4D97-AF65-F5344CB8AC3E}">
        <p14:creationId xmlns:p14="http://schemas.microsoft.com/office/powerpoint/2010/main" val="3497855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this lab, you: </a:t>
            </a:r>
          </a:p>
          <a:p>
            <a:pPr marL="171450" lvl="0" indent="-171450">
              <a:buFont typeface="Arial" panose="020B0604020202020204" pitchFamily="34" charset="0"/>
              <a:buChar char="•"/>
            </a:pPr>
            <a:r>
              <a:rPr lang="en-US" sz="1100" dirty="0"/>
              <a:t>Created an Amazon VPC.</a:t>
            </a:r>
          </a:p>
          <a:p>
            <a:pPr marL="171450" lvl="0" indent="-171450">
              <a:buFont typeface="Arial" panose="020B0604020202020204" pitchFamily="34" charset="0"/>
              <a:buChar char="•"/>
            </a:pPr>
            <a:r>
              <a:rPr lang="en-US" sz="1100" dirty="0"/>
              <a:t>Created additional subnets.</a:t>
            </a:r>
          </a:p>
          <a:p>
            <a:pPr marL="171450" lvl="0" indent="-171450">
              <a:buFont typeface="Arial" panose="020B0604020202020204" pitchFamily="34" charset="0"/>
              <a:buChar char="•"/>
            </a:pPr>
            <a:r>
              <a:rPr lang="en-US" sz="1100" dirty="0"/>
              <a:t>Created an Amazon VPC security group. </a:t>
            </a:r>
          </a:p>
          <a:p>
            <a:pPr marL="171450" lvl="0" indent="-171450">
              <a:buFont typeface="Arial" panose="020B0604020202020204" pitchFamily="34" charset="0"/>
              <a:buChar char="•"/>
            </a:pPr>
            <a:r>
              <a:rPr lang="en-US" sz="1100" dirty="0"/>
              <a:t>Launched a web server instance (on Amazon EC2). </a:t>
            </a:r>
          </a:p>
          <a:p>
            <a:endParaRPr lang="en-US" sz="1100" dirty="0"/>
          </a:p>
        </p:txBody>
      </p:sp>
    </p:spTree>
    <p:extLst>
      <p:ext uri="{BB962C8B-B14F-4D97-AF65-F5344CB8AC3E}">
        <p14:creationId xmlns:p14="http://schemas.microsoft.com/office/powerpoint/2010/main" val="277589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Part 3: AWS CloudFront.</a:t>
            </a:r>
          </a:p>
          <a:p>
            <a:endParaRPr lang="en-US" sz="1100" dirty="0"/>
          </a:p>
          <a:p>
            <a:r>
              <a:rPr lang="en-US" sz="1100" dirty="0"/>
              <a:t>Amazon CloudFront allows you to scale out, save money and improve application performance. Amazon CloudFront is a global Content Delivery Network (or CDN) service that securely delivers data, videos, applications, and APIs to your viewers with low latency and high transfer speeds. </a:t>
            </a:r>
          </a:p>
        </p:txBody>
      </p:sp>
    </p:spTree>
    <p:extLst>
      <p:ext uri="{BB962C8B-B14F-4D97-AF65-F5344CB8AC3E}">
        <p14:creationId xmlns:p14="http://schemas.microsoft.com/office/powerpoint/2010/main" val="2126958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To deliver content to your users, Amazon CloudFront uses the global network of Edge Locations for content delivery.</a:t>
            </a:r>
          </a:p>
          <a:p>
            <a:endParaRPr lang="en-US" sz="1100" dirty="0"/>
          </a:p>
          <a:p>
            <a:r>
              <a:rPr lang="en-US" sz="1100" dirty="0"/>
              <a:t>By using CloudFront you can leverage multiple locations around the world to deliver your content, allowing your users to interact with your application with lower latency.</a:t>
            </a:r>
          </a:p>
        </p:txBody>
      </p:sp>
    </p:spTree>
    <p:extLst>
      <p:ext uri="{BB962C8B-B14F-4D97-AF65-F5344CB8AC3E}">
        <p14:creationId xmlns:p14="http://schemas.microsoft.com/office/powerpoint/2010/main" val="254297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Amazon CloudFront is a web service for content delivery or Content Delivery Network (CDN). </a:t>
            </a:r>
            <a:r>
              <a:rPr lang="en-US" sz="1100" b="0" i="0" kern="1200" dirty="0">
                <a:solidFill>
                  <a:schemeClr val="tx1"/>
                </a:solidFill>
                <a:effectLst/>
                <a:latin typeface="+mn-lt"/>
                <a:ea typeface="+mn-ea"/>
                <a:cs typeface="+mn-cs"/>
              </a:rPr>
              <a:t>Amazon CloudFront</a:t>
            </a:r>
            <a:r>
              <a:rPr lang="en-US" sz="1100" kern="1200" dirty="0">
                <a:solidFill>
                  <a:schemeClr val="tx1"/>
                </a:solidFill>
                <a:effectLst/>
                <a:latin typeface="+mn-lt"/>
                <a:ea typeface="+mn-ea"/>
                <a:cs typeface="+mn-cs"/>
              </a:rPr>
              <a:t> provides the following benefits:</a:t>
            </a:r>
          </a:p>
          <a:p>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i="0" kern="1200" dirty="0">
                <a:solidFill>
                  <a:schemeClr val="tx1"/>
                </a:solidFill>
                <a:effectLst/>
                <a:latin typeface="+mn-lt"/>
                <a:ea typeface="+mn-ea"/>
                <a:cs typeface="+mn-cs"/>
              </a:rPr>
              <a:t>A content delivery network built on the expanding global AWS infrastructure with a network of Edge Locations to ensure that applications deliver high availability, scalability, and performance.</a:t>
            </a:r>
          </a:p>
          <a:p>
            <a:pPr marL="171450" indent="-171450">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i="0" kern="1200" dirty="0">
                <a:solidFill>
                  <a:schemeClr val="tx1"/>
                </a:solidFill>
                <a:effectLst/>
                <a:latin typeface="+mn-lt"/>
                <a:ea typeface="+mn-ea"/>
                <a:cs typeface="+mn-cs"/>
              </a:rPr>
              <a:t>A highly-secure Content Delivery Network (CDN) with both network and application level protection.</a:t>
            </a:r>
          </a:p>
          <a:p>
            <a:pPr marL="171450" indent="-171450">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i="0" kern="1200" dirty="0">
                <a:solidFill>
                  <a:schemeClr val="tx1"/>
                </a:solidFill>
                <a:effectLst/>
                <a:latin typeface="+mn-lt"/>
                <a:ea typeface="+mn-ea"/>
                <a:cs typeface="+mn-cs"/>
              </a:rPr>
              <a:t>It is programmable so you can run your code across AWS locations worldwide, allowing you to respond to your end users with the lowest latency.</a:t>
            </a:r>
          </a:p>
          <a:p>
            <a:pPr marL="171450" indent="-171450">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i="0" kern="1200" dirty="0">
                <a:solidFill>
                  <a:schemeClr val="tx1"/>
                </a:solidFill>
                <a:effectLst/>
                <a:latin typeface="+mn-lt"/>
                <a:ea typeface="+mn-ea"/>
                <a:cs typeface="+mn-cs"/>
              </a:rPr>
              <a:t>It is optimized for low latency and high data transfer speeds.</a:t>
            </a:r>
          </a:p>
          <a:p>
            <a:pPr marL="171450" indent="-171450">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b="0" i="0" kern="1200" dirty="0">
                <a:solidFill>
                  <a:schemeClr val="tx1"/>
                </a:solidFill>
                <a:effectLst/>
                <a:latin typeface="+mn-lt"/>
                <a:ea typeface="+mn-ea"/>
                <a:cs typeface="+mn-cs"/>
              </a:rPr>
              <a:t>It is cost effective because you pay only for the data transfer and requests used to deliver content to your customers. With CloudFront, there are no upfront payments or fixed platform fees, no long-term commitments, no premiums for dynamic content, and no requirements for professional services to get started. If you use AWS origins such as Amazon S3 or Elastic Load Balancing, you pay only for storage costs, not for any data transferred between these services and </a:t>
            </a:r>
            <a:r>
              <a:rPr lang="en-US" sz="1100" b="0" i="0" kern="1200" dirty="0" err="1">
                <a:solidFill>
                  <a:schemeClr val="tx1"/>
                </a:solidFill>
                <a:effectLst/>
                <a:latin typeface="+mn-lt"/>
                <a:ea typeface="+mn-ea"/>
                <a:cs typeface="+mn-cs"/>
              </a:rPr>
              <a:t>CloudFront</a:t>
            </a:r>
            <a:r>
              <a:rPr lang="en-US" sz="11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kern="1200" dirty="0">
                <a:solidFill>
                  <a:schemeClr val="tx1"/>
                </a:solidFill>
                <a:effectLst/>
                <a:latin typeface="+mn-lt"/>
                <a:ea typeface="+mn-ea"/>
                <a:cs typeface="+mn-cs"/>
              </a:rPr>
              <a:t>Deep integration with other Amazon Web Services to give you an easy way to distribute content to end users with low latency, high data transfer speeds, and no required minimum commitments. </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9533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When you begin to estimate the cost of Amazon CloudFront, you need to consider traffic distribution, requests, and data transfer out. </a:t>
            </a:r>
            <a:endParaRPr lang="en-US" sz="1100" b="1"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Traffic Distribution</a:t>
            </a:r>
            <a:r>
              <a:rPr lang="en-US" sz="1100" kern="1200" dirty="0">
                <a:solidFill>
                  <a:schemeClr val="tx1"/>
                </a:solidFill>
                <a:effectLst/>
                <a:latin typeface="+mn-lt"/>
                <a:ea typeface="+mn-ea"/>
                <a:cs typeface="+mn-cs"/>
              </a:rPr>
              <a:t> – Data transfer and request pricing vary across geographic regions, and pricing is based on the edge location through which your content is served.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Requests </a:t>
            </a:r>
            <a:r>
              <a:rPr lang="en-US" sz="1100" kern="1200" dirty="0">
                <a:solidFill>
                  <a:schemeClr val="tx1"/>
                </a:solidFill>
                <a:effectLst/>
                <a:latin typeface="+mn-lt"/>
                <a:ea typeface="+mn-ea"/>
                <a:cs typeface="+mn-cs"/>
              </a:rPr>
              <a:t>– The number and type of requests (HTTP or HTTPS) made and the geographic region in which the requests are made.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Data Transfer Out</a:t>
            </a:r>
            <a:r>
              <a:rPr lang="en-US" sz="1100" kern="1200" dirty="0">
                <a:solidFill>
                  <a:schemeClr val="tx1"/>
                </a:solidFill>
                <a:effectLst/>
                <a:latin typeface="+mn-lt"/>
                <a:ea typeface="+mn-ea"/>
                <a:cs typeface="+mn-cs"/>
              </a:rPr>
              <a:t> – The amount of data transferred out of your Amazon CloudFront edge locations.</a:t>
            </a:r>
          </a:p>
        </p:txBody>
      </p:sp>
    </p:spTree>
    <p:extLst>
      <p:ext uri="{BB962C8B-B14F-4D97-AF65-F5344CB8AC3E}">
        <p14:creationId xmlns:p14="http://schemas.microsoft.com/office/powerpoint/2010/main" val="1741468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summary, we: </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Explored the features of the Amazon Virtual Private Cloud, including its required and optional components that are available.</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Reviewed Amazon VPC security groups.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Briefly introduced Amazon CloudFront.</a:t>
            </a:r>
          </a:p>
          <a:p>
            <a:r>
              <a:rPr lang="en-US" sz="1100" kern="1200" dirty="0">
                <a:solidFill>
                  <a:schemeClr val="tx1"/>
                </a:solidFill>
                <a:effectLst/>
                <a:latin typeface="+mn-lt"/>
                <a:ea typeface="+mn-ea"/>
                <a:cs typeface="+mn-cs"/>
              </a:rPr>
              <a:t> </a:t>
            </a:r>
            <a:endParaRPr lang="en-US" sz="1100" dirty="0"/>
          </a:p>
          <a:p>
            <a:pPr marL="0" indent="0">
              <a:buFont typeface="Arial" panose="020B0604020202020204" pitchFamily="34" charset="0"/>
              <a:buNone/>
            </a:pPr>
            <a:r>
              <a:rPr lang="en-US" sz="1100" dirty="0"/>
              <a:t>To finish this module, please complete the lab and the corresponding knowledge assessment. </a:t>
            </a:r>
          </a:p>
        </p:txBody>
      </p:sp>
    </p:spTree>
    <p:extLst>
      <p:ext uri="{BB962C8B-B14F-4D97-AF65-F5344CB8AC3E}">
        <p14:creationId xmlns:p14="http://schemas.microsoft.com/office/powerpoint/2010/main" val="180439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83617"/>
            <a:ext cx="5486400" cy="3600450"/>
          </a:xfrm>
        </p:spPr>
        <p:txBody>
          <a:bodyPr/>
          <a:lstStyle/>
          <a:p>
            <a:r>
              <a:rPr lang="en-US" sz="1100" kern="1200" dirty="0">
                <a:solidFill>
                  <a:schemeClr val="tx1"/>
                </a:solidFill>
                <a:effectLst/>
                <a:latin typeface="+mn-lt"/>
                <a:ea typeface="+mn-ea"/>
                <a:cs typeface="+mn-cs"/>
              </a:rPr>
              <a:t>Now that we have a better understanding for some of the compute, storage, and networking services offered by AWS, we will next look at another AWS core service, database services.</a:t>
            </a:r>
          </a:p>
        </p:txBody>
      </p:sp>
    </p:spTree>
    <p:extLst>
      <p:ext uri="{BB962C8B-B14F-4D97-AF65-F5344CB8AC3E}">
        <p14:creationId xmlns:p14="http://schemas.microsoft.com/office/powerpoint/2010/main" val="271582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for participating.</a:t>
            </a:r>
          </a:p>
        </p:txBody>
      </p:sp>
    </p:spTree>
    <p:extLst>
      <p:ext uri="{BB962C8B-B14F-4D97-AF65-F5344CB8AC3E}">
        <p14:creationId xmlns:p14="http://schemas.microsoft.com/office/powerpoint/2010/main" val="304124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Part 1: Amazon Virtual Private Cloud. </a:t>
            </a:r>
          </a:p>
        </p:txBody>
      </p:sp>
    </p:spTree>
    <p:extLst>
      <p:ext uri="{BB962C8B-B14F-4D97-AF65-F5344CB8AC3E}">
        <p14:creationId xmlns:p14="http://schemas.microsoft.com/office/powerpoint/2010/main" val="389286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The AWS cloud offers pay-as-you-go, on-demand compute as well as managed services, all accessible via the web. These compute resources and services must be accessible via normal IP protocols implemented with familiar network structures. Customers must</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adhere to networking best practices, as well as meet regulatory and organizational requirements. Amazon </a:t>
            </a:r>
            <a:r>
              <a:rPr lang="en-US" sz="1100" i="0" kern="1200" dirty="0">
                <a:solidFill>
                  <a:schemeClr val="tx1"/>
                </a:solidFill>
                <a:effectLst/>
                <a:latin typeface="+mn-lt"/>
                <a:ea typeface="+mn-ea"/>
                <a:cs typeface="+mn-cs"/>
              </a:rPr>
              <a:t>VPC</a:t>
            </a:r>
            <a:r>
              <a:rPr lang="en-US" sz="1100" kern="1200" dirty="0">
                <a:solidFill>
                  <a:schemeClr val="tx1"/>
                </a:solidFill>
                <a:effectLst/>
                <a:latin typeface="+mn-lt"/>
                <a:ea typeface="+mn-ea"/>
                <a:cs typeface="+mn-cs"/>
              </a:rPr>
              <a:t> is the AWS service that will meet your networking requirements and enable you to build your own virtual private network in AWS.</a:t>
            </a:r>
          </a:p>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en-US" sz="1100" dirty="0"/>
              <a:t>Let’s dive a little deeper into </a:t>
            </a:r>
            <a:r>
              <a:rPr lang="en-US" sz="1100" baseline="0" dirty="0"/>
              <a:t>Amazon VPC. </a:t>
            </a:r>
          </a:p>
        </p:txBody>
      </p:sp>
    </p:spTree>
    <p:extLst>
      <p:ext uri="{BB962C8B-B14F-4D97-AF65-F5344CB8AC3E}">
        <p14:creationId xmlns:p14="http://schemas.microsoft.com/office/powerpoint/2010/main" val="31504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Amazon VPC is your network environment in the cloud. It</a:t>
            </a:r>
            <a:r>
              <a:rPr lang="en-US" sz="1100" kern="1200" dirty="0">
                <a:solidFill>
                  <a:schemeClr val="tx1"/>
                </a:solidFill>
                <a:effectLst/>
                <a:latin typeface="+mn-lt"/>
                <a:ea typeface="+mn-ea"/>
                <a:cs typeface="+mn-cs"/>
              </a:rPr>
              <a:t> allows you to create a private network within the AWS cloud that uses many of the same concepts and constructs as an on-premises network, but as we shall see later, much of the complexity of setting up a network has been abstracted without sacrificing control, security, and usability.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is</a:t>
            </a:r>
            <a:r>
              <a:rPr lang="en-US" sz="1100" kern="1200" dirty="0">
                <a:solidFill>
                  <a:schemeClr val="tx1"/>
                </a:solidFill>
                <a:effectLst/>
                <a:ea typeface="+mn-ea"/>
                <a:cs typeface="+mn-cs"/>
              </a:rPr>
              <a:t> where you will launch many of your resources, and it's designed to provide greater control over the isolation of your environments and their resources from each other. Within a region, you can create multiple Amazon VPCs, and each Amazon VPC is logically isolated even if it shares its </a:t>
            </a:r>
            <a:r>
              <a:rPr lang="en-US" sz="1100" dirty="0"/>
              <a:t>Internet Protocol (IP)</a:t>
            </a:r>
            <a:r>
              <a:rPr lang="en-US" sz="1100" kern="1200" dirty="0">
                <a:solidFill>
                  <a:schemeClr val="tx1"/>
                </a:solidFill>
                <a:effectLst/>
                <a:ea typeface="+mn-ea"/>
                <a:cs typeface="+mn-cs"/>
              </a:rPr>
              <a:t> address space.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also gives you complete control of the network configuration. Customers can define normal networking configuration items such as IP address ranges, subnet creation, route table creation, network gateways, and security settings. This allows you to control what you expose to the Internet and what you isolate within the Amazon VPC. </a:t>
            </a:r>
            <a:endParaRPr lang="en-US" sz="1100" dirty="0"/>
          </a:p>
        </p:txBody>
      </p:sp>
    </p:spTree>
    <p:extLst>
      <p:ext uri="{BB962C8B-B14F-4D97-AF65-F5344CB8AC3E}">
        <p14:creationId xmlns:p14="http://schemas.microsoft.com/office/powerpoint/2010/main" val="223689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You can deploy your Amazon VPC in a way to layer security controls in the network. This includes isolating subnets, defining access control lists, and customizing routing rules. You have complete control to allow and deny both incoming and outgoing traffic. </a:t>
            </a:r>
          </a:p>
          <a:p>
            <a:r>
              <a:rPr lang="en-US" sz="1100" dirty="0"/>
              <a:t> </a:t>
            </a:r>
          </a:p>
          <a:p>
            <a:r>
              <a:rPr lang="en-US" sz="1100" dirty="0"/>
              <a:t>There are numerous AWS services that deploy into your Amazon VPC that then inherit and take advantage of the security you have built into your cloud network. </a:t>
            </a:r>
          </a:p>
        </p:txBody>
      </p:sp>
    </p:spTree>
    <p:extLst>
      <p:ext uri="{BB962C8B-B14F-4D97-AF65-F5344CB8AC3E}">
        <p14:creationId xmlns:p14="http://schemas.microsoft.com/office/powerpoint/2010/main" val="10158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Amazon VPC is an AWS foundational service and integrates with numerous AWS services. For instance, Amazon EC2 instances are deployed into your Amazon VPC. Similarly, </a:t>
            </a:r>
            <a:r>
              <a:rPr lang="en-US" sz="1100" b="1" kern="1200" dirty="0">
                <a:solidFill>
                  <a:schemeClr val="tx1"/>
                </a:solidFill>
                <a:effectLst/>
                <a:latin typeface="+mn-lt"/>
                <a:ea typeface="+mn-ea"/>
                <a:cs typeface="+mn-cs"/>
              </a:rPr>
              <a:t>Amazon Relational Database Service (Amazon RDS) </a:t>
            </a:r>
            <a:r>
              <a:rPr lang="en-US" sz="1100" kern="1200" dirty="0">
                <a:solidFill>
                  <a:schemeClr val="tx1"/>
                </a:solidFill>
                <a:effectLst/>
                <a:latin typeface="+mn-lt"/>
                <a:ea typeface="+mn-ea"/>
                <a:cs typeface="+mn-cs"/>
              </a:rPr>
              <a:t>database instances deploy into your Amazon VPC, where the database is protected by the structure of the network just like your on-premises network. Understanding and implementing Amazon VPC will allow you to fully use other AWS services. </a:t>
            </a:r>
          </a:p>
        </p:txBody>
      </p:sp>
    </p:spTree>
    <p:extLst>
      <p:ext uri="{BB962C8B-B14F-4D97-AF65-F5344CB8AC3E}">
        <p14:creationId xmlns:p14="http://schemas.microsoft.com/office/powerpoint/2010/main" val="87227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Let's take a look at the features of Amazon VPC. Amazon VPC builds upon the AWS global infrastructure of Regions and Availability Zones (AZ), and allows you to easily take advantage of the high availability provided by the AWS cloud. It also</a:t>
            </a:r>
            <a:r>
              <a:rPr lang="en-US" sz="1100" kern="1200" baseline="0" dirty="0">
                <a:solidFill>
                  <a:schemeClr val="tx1"/>
                </a:solidFill>
                <a:effectLst/>
                <a:latin typeface="+mn-lt"/>
                <a:ea typeface="+mn-ea"/>
                <a:cs typeface="+mn-cs"/>
              </a:rPr>
              <a:t> allows you to provision virtual networks hosted on the AWS cloud and dedicated to your AWS account. </a:t>
            </a:r>
            <a:r>
              <a:rPr lang="en-US" sz="1100" kern="1200" dirty="0">
                <a:solidFill>
                  <a:schemeClr val="tx1"/>
                </a:solidFill>
                <a:effectLst/>
                <a:latin typeface="+mn-lt"/>
                <a:ea typeface="+mn-ea"/>
                <a:cs typeface="+mn-cs"/>
              </a:rPr>
              <a:t>Amazon VPCs live within regions,</a:t>
            </a:r>
            <a:r>
              <a:rPr lang="en-US" sz="1100" kern="1200" baseline="0" dirty="0">
                <a:solidFill>
                  <a:schemeClr val="tx1"/>
                </a:solidFill>
                <a:effectLst/>
                <a:latin typeface="+mn-lt"/>
                <a:ea typeface="+mn-ea"/>
                <a:cs typeface="+mn-cs"/>
              </a:rPr>
              <a:t> as </a:t>
            </a:r>
            <a:r>
              <a:rPr lang="en-US" sz="1100" kern="1200" dirty="0">
                <a:solidFill>
                  <a:schemeClr val="tx1"/>
                </a:solidFill>
                <a:effectLst/>
                <a:latin typeface="+mn-lt"/>
                <a:ea typeface="+mn-ea"/>
                <a:cs typeface="+mn-cs"/>
              </a:rPr>
              <a:t>they can exist only in a single region. </a:t>
            </a:r>
          </a:p>
          <a:p>
            <a:endParaRPr lang="en-US" sz="1100" kern="1200" dirty="0">
              <a:solidFill>
                <a:schemeClr val="tx1"/>
              </a:solidFill>
              <a:effectLst/>
              <a:latin typeface="+mn-lt"/>
              <a:ea typeface="+mn-ea"/>
              <a:cs typeface="+mn-cs"/>
            </a:endParaRPr>
          </a:p>
          <a:p>
            <a:r>
              <a:rPr lang="en-US" sz="1100" kern="1200" dirty="0">
                <a:solidFill>
                  <a:schemeClr val="tx1"/>
                </a:solidFill>
                <a:effectLst/>
              </a:rPr>
              <a:t>There are ways to connect Amazon VPCs in different regions to each other without going through the public Internet.</a:t>
            </a:r>
            <a:r>
              <a:rPr lang="en-US" sz="1100" kern="1200" dirty="0">
                <a:solidFill>
                  <a:schemeClr val="tx1"/>
                </a:solidFill>
                <a:effectLst/>
                <a:latin typeface="+mn-lt"/>
                <a:ea typeface="+mn-ea"/>
                <a:cs typeface="+mn-cs"/>
              </a:rPr>
              <a:t> Each AWS account can create multiple Amazon VPCs that can be used to segregate environments.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 Amazon VPC defines an IP address space that is then divided by subnets. These subnets are deployed within Availability Zones causing the Amazon VPC to span AZs. Amazon VPCs</a:t>
            </a:r>
            <a:r>
              <a:rPr lang="en-US" sz="1100" kern="1200" baseline="0" dirty="0">
                <a:solidFill>
                  <a:schemeClr val="tx1"/>
                </a:solidFill>
                <a:effectLst/>
                <a:latin typeface="+mn-lt"/>
                <a:ea typeface="+mn-ea"/>
                <a:cs typeface="+mn-cs"/>
              </a:rPr>
              <a:t> are logically isolated from other virtual networks. </a:t>
            </a:r>
            <a:r>
              <a:rPr lang="en-US" sz="1100" kern="1200" dirty="0">
                <a:solidFill>
                  <a:schemeClr val="tx1"/>
                </a:solidFill>
                <a:effectLst/>
                <a:latin typeface="+mn-lt"/>
                <a:ea typeface="+mn-ea"/>
                <a:cs typeface="+mn-cs"/>
              </a:rPr>
              <a:t>You can create many subnets in a Amazon VPC, though fewer is recommended to limit the complexity of the network topology, but this is totally up to you. You can configure route tables for your subnets to control the traffic between subnets and the Internet. By default, all subnets within a Amazon VPC can communicate with each other. It should be noted that while a Amazon VPC can span across multiple AZs, a subnet cannot.</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Subnets are generally classified as public or private, with </a:t>
            </a:r>
            <a:r>
              <a:rPr lang="en-US" sz="1100" b="1" i="0" kern="1200" dirty="0">
                <a:solidFill>
                  <a:schemeClr val="tx1"/>
                </a:solidFill>
                <a:effectLst/>
                <a:latin typeface="+mn-lt"/>
                <a:ea typeface="+mn-ea"/>
                <a:cs typeface="+mn-cs"/>
              </a:rPr>
              <a:t>public</a:t>
            </a:r>
            <a:r>
              <a:rPr lang="en-US" sz="1100" i="0"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having direct access to the Internet and</a:t>
            </a:r>
            <a:r>
              <a:rPr lang="en-US" sz="1100" i="0" kern="1200" dirty="0">
                <a:solidFill>
                  <a:schemeClr val="tx1"/>
                </a:solidFill>
                <a:effectLst/>
                <a:latin typeface="+mn-lt"/>
                <a:ea typeface="+mn-ea"/>
                <a:cs typeface="+mn-cs"/>
              </a:rPr>
              <a:t> </a:t>
            </a:r>
            <a:r>
              <a:rPr lang="en-US" sz="1100" b="1" i="0" kern="1200" dirty="0">
                <a:solidFill>
                  <a:schemeClr val="tx1"/>
                </a:solidFill>
                <a:effectLst/>
                <a:latin typeface="+mn-lt"/>
                <a:ea typeface="+mn-ea"/>
                <a:cs typeface="+mn-cs"/>
              </a:rPr>
              <a:t>private</a:t>
            </a:r>
            <a:r>
              <a:rPr lang="en-US" sz="1100" i="0"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not having direct access to the Internet. For a subnet to be public, we need to attach an Internet gateway to the Amazon VPC and update the route table of the public subnet to send non-local traffic to the Internet gateway. Amazon EC2 instances also need a public IP address to route to an Internet gateway.</a:t>
            </a:r>
          </a:p>
        </p:txBody>
      </p:sp>
    </p:spTree>
    <p:extLst>
      <p:ext uri="{BB962C8B-B14F-4D97-AF65-F5344CB8AC3E}">
        <p14:creationId xmlns:p14="http://schemas.microsoft.com/office/powerpoint/2010/main" val="2159276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9306515"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0651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22556"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3.xml"/><Relationship Id="rId7"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31.emf"/><Relationship Id="rId5" Type="http://schemas.openxmlformats.org/officeDocument/2006/relationships/image" Target="../media/image29.png"/><Relationship Id="rId10" Type="http://schemas.openxmlformats.org/officeDocument/2006/relationships/image" Target="../media/image38.png"/><Relationship Id="rId4" Type="http://schemas.openxmlformats.org/officeDocument/2006/relationships/image" Target="../media/image6.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notesSlide" Target="../notesSlides/notesSlide25.xml"/><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31.emf"/><Relationship Id="rId10" Type="http://schemas.openxmlformats.org/officeDocument/2006/relationships/image" Target="../media/image47.png"/><Relationship Id="rId4" Type="http://schemas.openxmlformats.org/officeDocument/2006/relationships/image" Target="../media/image6.png"/><Relationship Id="rId9" Type="http://schemas.openxmlformats.org/officeDocument/2006/relationships/image" Target="../media/image46.pn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31.emf"/><Relationship Id="rId5" Type="http://schemas.openxmlformats.org/officeDocument/2006/relationships/image" Target="../media/image1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53.png"/><Relationship Id="rId5" Type="http://schemas.openxmlformats.org/officeDocument/2006/relationships/image" Target="../media/image31.emf"/><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30.xml"/><Relationship Id="rId7"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31.emf"/><Relationship Id="rId5" Type="http://schemas.openxmlformats.org/officeDocument/2006/relationships/image" Target="../media/image32.png"/><Relationship Id="rId4" Type="http://schemas.openxmlformats.org/officeDocument/2006/relationships/image" Target="../media/image52.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58.png"/><Relationship Id="rId5" Type="http://schemas.openxmlformats.org/officeDocument/2006/relationships/image" Target="NUL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2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130249"/>
            <a:ext cx="6609493" cy="1303418"/>
          </a:xfrm>
        </p:spPr>
        <p:txBody>
          <a:bodyPr/>
          <a:lstStyle/>
          <a:p>
            <a:r>
              <a:rPr lang="en-US" sz="5400" dirty="0"/>
              <a:t>Module 2, Section 3:                        AWS Core Services – Amazon Virtual Private Cloud</a:t>
            </a:r>
          </a:p>
        </p:txBody>
      </p:sp>
      <p:sp>
        <p:nvSpPr>
          <p:cNvPr id="3" name="TextBox 2">
            <a:extLst>
              <a:ext uri="{FF2B5EF4-FFF2-40B4-BE49-F238E27FC236}">
                <a16:creationId xmlns:a16="http://schemas.microsoft.com/office/drawing/2014/main" id="{0AA67E4C-0DA2-AF48-87CF-2657DFDDC829}"/>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226083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Address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en-US" dirty="0">
                <a:latin typeface="Amazon Ember" panose="020B0603020204020204" pitchFamily="34" charset="0"/>
                <a:ea typeface="Amazon Ember" panose="020B0603020204020204" pitchFamily="34" charset="0"/>
                <a:cs typeface="Amazon Ember" panose="020B0603020204020204" pitchFamily="34" charset="0"/>
              </a:rPr>
              <a:t>Each Amazon VPC must specify the IPv4 address range by choosing a </a:t>
            </a:r>
            <a:r>
              <a:rPr lang="en-US"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Classless Inter-Domain Routing (CIDR) </a:t>
            </a:r>
            <a:r>
              <a:rPr lang="en-US" dirty="0">
                <a:latin typeface="Amazon Ember" panose="020B0603020204020204" pitchFamily="34" charset="0"/>
                <a:ea typeface="Amazon Ember" panose="020B0603020204020204" pitchFamily="34" charset="0"/>
                <a:cs typeface="Amazon Ember" panose="020B0603020204020204" pitchFamily="34" charset="0"/>
              </a:rPr>
              <a:t>block like 10.0.0.0/16:</a:t>
            </a:r>
          </a:p>
          <a:p>
            <a:pPr marL="914400" lvl="1" indent="-457200">
              <a:lnSpc>
                <a:spcPct val="100000"/>
              </a:lnSpc>
              <a:spcAft>
                <a:spcPts val="800"/>
              </a:spcAft>
            </a:pPr>
            <a:r>
              <a:rPr lang="en-US" sz="2800" dirty="0"/>
              <a:t>Address range cannot be changed after the Amazon VPC is created.</a:t>
            </a:r>
          </a:p>
          <a:p>
            <a:pPr marL="914400" lvl="1" indent="-457200">
              <a:lnSpc>
                <a:spcPct val="100000"/>
              </a:lnSpc>
              <a:spcAft>
                <a:spcPts val="800"/>
              </a:spcAft>
            </a:pPr>
            <a:r>
              <a:rPr lang="en-US" sz="2800" dirty="0"/>
              <a:t>Address range can be large as /16  (65,536 available addresses) or as small as /28 (16 available addresses).</a:t>
            </a:r>
          </a:p>
          <a:p>
            <a:pPr marL="914400" lvl="1" indent="-457200">
              <a:lnSpc>
                <a:spcPct val="100000"/>
              </a:lnSpc>
              <a:spcAft>
                <a:spcPts val="800"/>
              </a:spcAft>
            </a:pPr>
            <a:r>
              <a:rPr lang="en-US" sz="2800" dirty="0"/>
              <a:t>Addresses should not overlap addresses of connected networks.</a:t>
            </a:r>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
        <p:nvSpPr>
          <p:cNvPr id="10" name="TextBox 33">
            <a:extLst>
              <a:ext uri="{FF2B5EF4-FFF2-40B4-BE49-F238E27FC236}">
                <a16:creationId xmlns:a16="http://schemas.microsoft.com/office/drawing/2014/main" id="{8780959A-38C4-274D-ABF7-4B57E8E29FE4}"/>
              </a:ext>
            </a:extLst>
          </p:cNvPr>
          <p:cNvSpPr txBox="1">
            <a:spLocks noChangeArrowheads="1"/>
          </p:cNvSpPr>
          <p:nvPr/>
        </p:nvSpPr>
        <p:spPr bwMode="auto">
          <a:xfrm>
            <a:off x="9545053" y="2856628"/>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35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Components</a:t>
            </a:r>
          </a:p>
        </p:txBody>
      </p:sp>
      <p:sp>
        <p:nvSpPr>
          <p:cNvPr id="3" name="Content Placeholder 2"/>
          <p:cNvSpPr>
            <a:spLocks noGrp="1"/>
          </p:cNvSpPr>
          <p:nvPr>
            <p:ph idx="1"/>
          </p:nvPr>
        </p:nvSpPr>
        <p:spPr>
          <a:xfrm>
            <a:off x="222495" y="1440304"/>
            <a:ext cx="11796312" cy="5036695"/>
          </a:xfrm>
        </p:spPr>
        <p:txBody>
          <a:bodyPr>
            <a:noAutofit/>
          </a:bodyPr>
          <a:lstStyle/>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Subnets: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Segment of an Amazon VPC’s IP address range where you can launch AWS services.</a:t>
            </a:r>
          </a:p>
          <a:p>
            <a:pPr marL="914400" lvl="1" indent="-457200">
              <a:lnSpc>
                <a:spcPct val="100000"/>
              </a:lnSpc>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Subnets within a zone cannot span zones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a:t>
            </a: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one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subnet equal </a:t>
            </a: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one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availability zone.</a:t>
            </a:r>
          </a:p>
          <a:p>
            <a:pPr marL="914400" lvl="1" indent="-457200">
              <a:lnSpc>
                <a:spcPct val="100000"/>
              </a:lnSpc>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Can be classified as public, private, or VPN only.</a:t>
            </a:r>
          </a:p>
          <a:p>
            <a:pPr marL="914400" lvl="1" indent="-457200">
              <a:lnSpc>
                <a:spcPct val="100000"/>
              </a:lnSpc>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Default Amazon VPCs contain one public subnet in every Availability Zone within the region with a netmask of /20.</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Route Tables: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Used to control traffic going out of the subnets.</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Dynamic Host Configuration Protocol (DHCP) option sets: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Provides a standard for passing configuration information to hosts on a TCP/IP network.</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Security Groups: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 virtual, </a:t>
            </a:r>
            <a:r>
              <a:rPr lang="en-US" sz="2400" dirty="0" err="1">
                <a:latin typeface="Amazon Ember Light" panose="020B0403020204020204" pitchFamily="34" charset="0"/>
                <a:ea typeface="Amazon Ember Light" panose="020B0403020204020204" pitchFamily="34" charset="0"/>
                <a:cs typeface="Amazon Ember Light" panose="020B0403020204020204" pitchFamily="34" charset="0"/>
              </a:rPr>
              <a:t>stateful</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firewall. </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Network Access Control Lists (ACLs):</a:t>
            </a:r>
            <a:r>
              <a:rPr lang="en-US" sz="24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Control access to subnets; and stateless.</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69842" y="5960647"/>
            <a:ext cx="681049" cy="804105"/>
          </a:xfrm>
          <a:prstGeom prst="rect">
            <a:avLst/>
          </a:prstGeom>
        </p:spPr>
      </p:pic>
    </p:spTree>
    <p:custDataLst>
      <p:tags r:id="rId1"/>
    </p:custDataLst>
    <p:extLst>
      <p:ext uri="{BB962C8B-B14F-4D97-AF65-F5344CB8AC3E}">
        <p14:creationId xmlns:p14="http://schemas.microsoft.com/office/powerpoint/2010/main" val="189426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Amazon VPC Components</a:t>
            </a:r>
          </a:p>
        </p:txBody>
      </p:sp>
      <p:sp>
        <p:nvSpPr>
          <p:cNvPr id="3" name="Content Placeholder 2"/>
          <p:cNvSpPr>
            <a:spLocks noGrp="1"/>
          </p:cNvSpPr>
          <p:nvPr>
            <p:ph idx="1"/>
          </p:nvPr>
        </p:nvSpPr>
        <p:spPr>
          <a:xfrm>
            <a:off x="238538" y="1440304"/>
            <a:ext cx="11557222" cy="5036695"/>
          </a:xfrm>
        </p:spPr>
        <p:txBody>
          <a:bodyPr>
            <a:noAutofit/>
          </a:bodyPr>
          <a:lstStyle/>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Internet Gateway (IGW):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Allows access to the Internet from Amazon VPC.</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Elastic IP (EIP) Addresses: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Static, public IP address that can be pulled from a pool for use on a temporary basis.</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Elastic Network Interface (ENI):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Virtual network interface.</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Endpoints: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Direct connection to another AWS service.</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Peering: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Allows two Amazon VPCs to communicate.</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NAT Address Translation (NATs) instances and NAT Gateways: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Accepts, translates, and forwards traffic within a private subnet.</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19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Connections</a:t>
            </a:r>
          </a:p>
        </p:txBody>
      </p:sp>
      <p:graphicFrame>
        <p:nvGraphicFramePr>
          <p:cNvPr id="57" name="Content Placeholder 3">
            <a:extLst>
              <a:ext uri="{FF2B5EF4-FFF2-40B4-BE49-F238E27FC236}">
                <a16:creationId xmlns:a16="http://schemas.microsoft.com/office/drawing/2014/main" id="{058DA8DC-0DB2-904F-9948-5327F8D3170C}"/>
              </a:ext>
            </a:extLst>
          </p:cNvPr>
          <p:cNvGraphicFramePr>
            <a:graphicFrameLocks/>
          </p:cNvGraphicFramePr>
          <p:nvPr>
            <p:extLst>
              <p:ext uri="{D42A27DB-BD31-4B8C-83A1-F6EECF244321}">
                <p14:modId xmlns:p14="http://schemas.microsoft.com/office/powerpoint/2010/main" val="2381749314"/>
              </p:ext>
            </p:extLst>
          </p:nvPr>
        </p:nvGraphicFramePr>
        <p:xfrm>
          <a:off x="685801" y="1529391"/>
          <a:ext cx="10411694" cy="4693920"/>
        </p:xfrm>
        <a:graphic>
          <a:graphicData uri="http://schemas.openxmlformats.org/drawingml/2006/table">
            <a:tbl>
              <a:tblPr firstRow="1" bandRow="1">
                <a:tableStyleId>{9DCAF9ED-07DC-4A11-8D7F-57B35C25682E}</a:tableStyleId>
              </a:tblPr>
              <a:tblGrid>
                <a:gridCol w="2933699">
                  <a:extLst>
                    <a:ext uri="{9D8B030D-6E8A-4147-A177-3AD203B41FA5}">
                      <a16:colId xmlns:a16="http://schemas.microsoft.com/office/drawing/2014/main" val="20000"/>
                    </a:ext>
                  </a:extLst>
                </a:gridCol>
                <a:gridCol w="7477995">
                  <a:extLst>
                    <a:ext uri="{9D8B030D-6E8A-4147-A177-3AD203B41FA5}">
                      <a16:colId xmlns:a16="http://schemas.microsoft.com/office/drawing/2014/main" val="20001"/>
                    </a:ext>
                  </a:extLst>
                </a:gridCol>
              </a:tblGrid>
              <a:tr h="494453">
                <a:tc>
                  <a:txBody>
                    <a:bodyPr/>
                    <a:lstStyle/>
                    <a:p>
                      <a:pPr algn="ctr"/>
                      <a:r>
                        <a:rPr lang="en-US" sz="2400" b="0" i="0" dirty="0">
                          <a:latin typeface="Amazon Ember" panose="020B0603020204020204" pitchFamily="34" charset="0"/>
                          <a:ea typeface="Amazon Ember" panose="020B0603020204020204" pitchFamily="34" charset="0"/>
                          <a:cs typeface="Amazon Ember" panose="020B0603020204020204" pitchFamily="34" charset="0"/>
                        </a:rPr>
                        <a:t>VPN Connectivity Options</a:t>
                      </a:r>
                    </a:p>
                  </a:txBody>
                  <a:tcPr marL="121920" marR="121920" marT="60960" marB="60960"/>
                </a:tc>
                <a:tc>
                  <a:txBody>
                    <a:bodyPr/>
                    <a:lstStyle/>
                    <a:p>
                      <a:r>
                        <a:rPr lang="en-US" sz="2400" b="0" i="0" dirty="0">
                          <a:latin typeface="Amazon Ember" panose="020B0603020204020204" pitchFamily="34" charset="0"/>
                          <a:ea typeface="Amazon Ember" panose="020B0603020204020204" pitchFamily="34" charset="0"/>
                          <a:cs typeface="Amazon Ember" panose="020B0603020204020204" pitchFamily="34" charset="0"/>
                        </a:rPr>
                        <a:t>Description</a:t>
                      </a:r>
                    </a:p>
                  </a:txBody>
                  <a:tcPr marL="121920" marR="121920" marT="60960" marB="60960"/>
                </a:tc>
                <a:extLst>
                  <a:ext uri="{0D108BD9-81ED-4DB2-BD59-A6C34878D82A}">
                    <a16:rowId xmlns:a16="http://schemas.microsoft.com/office/drawing/2014/main" val="10000"/>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Hardware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chor="ctr"/>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an IPsec hardware VPN connection between</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your Amazon VPC and your remote network.</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1"/>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Direct Connect</a:t>
                      </a:r>
                    </a:p>
                  </a:txBody>
                  <a:tcPr marL="121920" marR="121920" marT="60960" marB="60960" anchor="ctr"/>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AWS Direct Connect provides a dedicated private connection from a remote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network to your Amazon VPC.</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2"/>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VPN CloudHub</a:t>
                      </a:r>
                    </a:p>
                  </a:txBody>
                  <a:tcPr marL="121920" marR="121920" marT="60960" marB="60960" anchor="ctr"/>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multiple AWS hardware VPN connections via your VPC to enable communications between various remote networks.</a:t>
                      </a:r>
                    </a:p>
                  </a:txBody>
                  <a:tcPr marL="121920" marR="121920" marT="60960" marB="60960"/>
                </a:tc>
                <a:extLst>
                  <a:ext uri="{0D108BD9-81ED-4DB2-BD59-A6C34878D82A}">
                    <a16:rowId xmlns:a16="http://schemas.microsoft.com/office/drawing/2014/main" val="10003"/>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Software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chor="ctr"/>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a VPN connection to your remote network by using an Amazon EC2 instance in your Amazon VPC that’s running a software VPN appliance.</a:t>
                      </a:r>
                    </a:p>
                  </a:txBody>
                  <a:tcPr marL="121920" marR="121920" marT="60960" marB="60960"/>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22BF1607-8763-FA41-9DF0-558BB0D8FAF6}"/>
              </a:ext>
            </a:extLst>
          </p:cNvPr>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68752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Review</a:t>
            </a:r>
          </a:p>
        </p:txBody>
      </p:sp>
      <p:sp>
        <p:nvSpPr>
          <p:cNvPr id="8" name="Content Placeholder 7"/>
          <p:cNvSpPr>
            <a:spLocks noGrp="1"/>
          </p:cNvSpPr>
          <p:nvPr>
            <p:ph idx="1"/>
          </p:nvPr>
        </p:nvSpPr>
        <p:spPr>
          <a:xfrm>
            <a:off x="238539" y="1440305"/>
            <a:ext cx="11291106" cy="4913308"/>
          </a:xfrm>
        </p:spPr>
        <p:txBody>
          <a:bodyPr/>
          <a:lstStyle/>
          <a:p>
            <a:pPr marL="457200" indent="-457200" algn="just">
              <a:spcAft>
                <a:spcPts val="800"/>
              </a:spcAft>
            </a:pPr>
            <a:r>
              <a:rPr lang="en-US" sz="2600" dirty="0"/>
              <a:t>Amazon VPCs can include resources in more than one Availability Zone.</a:t>
            </a:r>
          </a:p>
          <a:p>
            <a:pPr marL="457200" indent="-457200">
              <a:spcAft>
                <a:spcPts val="800"/>
              </a:spcAft>
            </a:pPr>
            <a:r>
              <a:rPr lang="en-US" sz="2600" dirty="0"/>
              <a:t>You can have multiple Amazon VPCs in the same account and region and in multiple regions or accounts.</a:t>
            </a:r>
          </a:p>
          <a:p>
            <a:endParaRPr lang="en-US" sz="2400" dirty="0"/>
          </a:p>
        </p:txBody>
      </p:sp>
      <p:grpSp>
        <p:nvGrpSpPr>
          <p:cNvPr id="6" name="Group 5"/>
          <p:cNvGrpSpPr/>
          <p:nvPr/>
        </p:nvGrpSpPr>
        <p:grpSpPr>
          <a:xfrm>
            <a:off x="1127858" y="3437013"/>
            <a:ext cx="2334684" cy="2549518"/>
            <a:chOff x="685800" y="1905000"/>
            <a:chExt cx="1751013" cy="1912138"/>
          </a:xfrm>
        </p:grpSpPr>
        <p:sp>
          <p:nvSpPr>
            <p:cNvPr id="22"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TextBox 93"/>
            <p:cNvSpPr txBox="1">
              <a:spLocks noChangeArrowheads="1"/>
            </p:cNvSpPr>
            <p:nvPr/>
          </p:nvSpPr>
          <p:spPr bwMode="auto">
            <a:xfrm>
              <a:off x="775042"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Development</a:t>
              </a:r>
            </a:p>
          </p:txBody>
        </p:sp>
      </p:grpSp>
      <p:grpSp>
        <p:nvGrpSpPr>
          <p:cNvPr id="7" name="Group 6"/>
          <p:cNvGrpSpPr/>
          <p:nvPr/>
        </p:nvGrpSpPr>
        <p:grpSpPr>
          <a:xfrm>
            <a:off x="3669974" y="3437013"/>
            <a:ext cx="2334684" cy="2549518"/>
            <a:chOff x="685800" y="1905000"/>
            <a:chExt cx="1751013" cy="1912138"/>
          </a:xfrm>
        </p:grpSpPr>
        <p:sp>
          <p:nvSpPr>
            <p:cNvPr id="19" name="Rounded Rectangle 18"/>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40"/>
            <p:cNvSpPr txBox="1">
              <a:spLocks noChangeArrowheads="1"/>
            </p:cNvSpPr>
            <p:nvPr/>
          </p:nvSpPr>
          <p:spPr bwMode="auto">
            <a:xfrm>
              <a:off x="813275"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Integration</a:t>
              </a:r>
            </a:p>
          </p:txBody>
        </p:sp>
      </p:grpSp>
      <p:sp>
        <p:nvSpPr>
          <p:cNvPr id="27" name="Rounded Rectangle 26"/>
          <p:cNvSpPr/>
          <p:nvPr/>
        </p:nvSpPr>
        <p:spPr>
          <a:xfrm>
            <a:off x="1003886" y="3647992"/>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Rounded Rectangle 28"/>
          <p:cNvSpPr/>
          <p:nvPr/>
        </p:nvSpPr>
        <p:spPr>
          <a:xfrm>
            <a:off x="812801" y="2948566"/>
            <a:ext cx="10576657"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3"/>
          <p:cNvSpPr txBox="1">
            <a:spLocks noChangeArrowheads="1"/>
          </p:cNvSpPr>
          <p:nvPr/>
        </p:nvSpPr>
        <p:spPr bwMode="auto">
          <a:xfrm>
            <a:off x="9455312" y="2621655"/>
            <a:ext cx="2074333" cy="318100"/>
          </a:xfrm>
          <a:prstGeom prst="rect">
            <a:avLst/>
          </a:prstGeom>
          <a:noFill/>
          <a:ln w="9525">
            <a:noFill/>
            <a:miter lim="800000"/>
            <a:headEnd/>
            <a:tailEnd/>
          </a:ln>
        </p:spPr>
        <p:txBody>
          <a:bodyPr>
            <a:spAutoFit/>
          </a:bodyPr>
          <a:lstStyle/>
          <a:p>
            <a:pPr algn="ctr"/>
            <a:r>
              <a:rPr lang="en-US" sz="1467" b="1" dirty="0">
                <a:latin typeface="Amazon Ember Light" panose="020B0403020204020204" pitchFamily="34" charset="0"/>
                <a:ea typeface="Amazon Ember Light" panose="020B0403020204020204" pitchFamily="34" charset="0"/>
                <a:cs typeface="Amazon Ember Light" panose="020B0403020204020204" pitchFamily="34" charset="0"/>
              </a:rPr>
              <a:t>AWS Region</a:t>
            </a:r>
          </a:p>
        </p:txBody>
      </p:sp>
      <p:sp>
        <p:nvSpPr>
          <p:cNvPr id="33" name="Rounded Rectangle 32"/>
          <p:cNvSpPr/>
          <p:nvPr/>
        </p:nvSpPr>
        <p:spPr>
          <a:xfrm>
            <a:off x="1003886" y="4666688"/>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4" name="Group 3"/>
          <p:cNvGrpSpPr/>
          <p:nvPr/>
        </p:nvGrpSpPr>
        <p:grpSpPr>
          <a:xfrm>
            <a:off x="6189134" y="3437013"/>
            <a:ext cx="2334684" cy="2549518"/>
            <a:chOff x="4657480" y="2577760"/>
            <a:chExt cx="1751013" cy="1912138"/>
          </a:xfrm>
        </p:grpSpPr>
        <p:sp>
          <p:nvSpPr>
            <p:cNvPr id="16" name="Rounded Rectangle 15"/>
            <p:cNvSpPr/>
            <p:nvPr/>
          </p:nvSpPr>
          <p:spPr>
            <a:xfrm>
              <a:off x="4657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TextBox 40"/>
            <p:cNvSpPr txBox="1">
              <a:spLocks noChangeArrowheads="1"/>
            </p:cNvSpPr>
            <p:nvPr/>
          </p:nvSpPr>
          <p:spPr bwMode="auto">
            <a:xfrm>
              <a:off x="4835578"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Pre-production</a:t>
              </a:r>
            </a:p>
          </p:txBody>
        </p:sp>
      </p:grpSp>
      <p:grpSp>
        <p:nvGrpSpPr>
          <p:cNvPr id="5" name="Group 4"/>
          <p:cNvGrpSpPr/>
          <p:nvPr/>
        </p:nvGrpSpPr>
        <p:grpSpPr>
          <a:xfrm>
            <a:off x="8729134" y="3437013"/>
            <a:ext cx="2334684" cy="2549518"/>
            <a:chOff x="6562480" y="2577760"/>
            <a:chExt cx="1751013" cy="1912138"/>
          </a:xfrm>
        </p:grpSpPr>
        <p:sp>
          <p:nvSpPr>
            <p:cNvPr id="13" name="Rounded Rectangle 12"/>
            <p:cNvSpPr/>
            <p:nvPr/>
          </p:nvSpPr>
          <p:spPr>
            <a:xfrm>
              <a:off x="6562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2" name="TextBox 40"/>
            <p:cNvSpPr txBox="1">
              <a:spLocks noChangeArrowheads="1"/>
            </p:cNvSpPr>
            <p:nvPr/>
          </p:nvSpPr>
          <p:spPr bwMode="auto">
            <a:xfrm>
              <a:off x="6704413"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Production</a:t>
              </a:r>
            </a:p>
          </p:txBody>
        </p:sp>
      </p:gr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3090589"/>
            <a:ext cx="798895" cy="52150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591" y="3090589"/>
            <a:ext cx="798895" cy="521500"/>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739" y="3070101"/>
            <a:ext cx="798895" cy="521500"/>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6141" y="3070271"/>
            <a:ext cx="798895" cy="521500"/>
          </a:xfrm>
          <a:prstGeom prst="rect">
            <a:avLst/>
          </a:prstGeom>
        </p:spPr>
      </p:pic>
      <p:sp>
        <p:nvSpPr>
          <p:cNvPr id="28" name="TextBox 32"/>
          <p:cNvSpPr txBox="1">
            <a:spLocks noChangeArrowheads="1"/>
          </p:cNvSpPr>
          <p:nvPr/>
        </p:nvSpPr>
        <p:spPr bwMode="auto">
          <a:xfrm>
            <a:off x="5254307" y="4246460"/>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A</a:t>
            </a:r>
          </a:p>
        </p:txBody>
      </p:sp>
      <p:sp>
        <p:nvSpPr>
          <p:cNvPr id="34" name="TextBox 32"/>
          <p:cNvSpPr txBox="1">
            <a:spLocks noChangeArrowheads="1"/>
          </p:cNvSpPr>
          <p:nvPr/>
        </p:nvSpPr>
        <p:spPr bwMode="auto">
          <a:xfrm>
            <a:off x="5247841" y="5238817"/>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B</a:t>
            </a:r>
          </a:p>
        </p:txBody>
      </p:sp>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52813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Tree>
    <p:extLst>
      <p:ext uri="{BB962C8B-B14F-4D97-AF65-F5344CB8AC3E}">
        <p14:creationId xmlns:p14="http://schemas.microsoft.com/office/powerpoint/2010/main" val="159488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Tree>
    <p:extLst>
      <p:ext uri="{BB962C8B-B14F-4D97-AF65-F5344CB8AC3E}">
        <p14:creationId xmlns:p14="http://schemas.microsoft.com/office/powerpoint/2010/main" val="281343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Tree>
    <p:extLst>
      <p:ext uri="{BB962C8B-B14F-4D97-AF65-F5344CB8AC3E}">
        <p14:creationId xmlns:p14="http://schemas.microsoft.com/office/powerpoint/2010/main" val="406950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a:extLst>
              <a:ext uri="{FF2B5EF4-FFF2-40B4-BE49-F238E27FC236}">
                <a16:creationId xmlns:a16="http://schemas.microsoft.com/office/drawing/2014/main" id="{671AB279-615B-EF4B-9E75-DEDC4762E1D4}"/>
              </a:ext>
            </a:extLst>
          </p:cNvPr>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a:extLst>
              <a:ext uri="{FF2B5EF4-FFF2-40B4-BE49-F238E27FC236}">
                <a16:creationId xmlns:a16="http://schemas.microsoft.com/office/drawing/2014/main" id="{8024522E-F094-D24E-9A44-226D5FA7EAC1}"/>
              </a:ext>
            </a:extLst>
          </p:cNvPr>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Tree>
    <p:extLst>
      <p:ext uri="{BB962C8B-B14F-4D97-AF65-F5344CB8AC3E}">
        <p14:creationId xmlns:p14="http://schemas.microsoft.com/office/powerpoint/2010/main" val="7086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369592" y="405107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462079" y="3768371"/>
            <a:ext cx="385702" cy="431078"/>
          </a:xfrm>
          <a:prstGeom prst="rect">
            <a:avLst/>
          </a:prstGeom>
        </p:spPr>
      </p:pic>
      <p:sp>
        <p:nvSpPr>
          <p:cNvPr id="22" name="TextBox 33"/>
          <p:cNvSpPr txBox="1">
            <a:spLocks noChangeArrowheads="1"/>
          </p:cNvSpPr>
          <p:nvPr/>
        </p:nvSpPr>
        <p:spPr bwMode="auto">
          <a:xfrm>
            <a:off x="4766044" y="49620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B1</a:t>
            </a:r>
          </a:p>
        </p:txBody>
      </p:sp>
      <p:sp>
        <p:nvSpPr>
          <p:cNvPr id="23" name="TextBox 33"/>
          <p:cNvSpPr txBox="1">
            <a:spLocks noChangeArrowheads="1"/>
          </p:cNvSpPr>
          <p:nvPr/>
        </p:nvSpPr>
        <p:spPr bwMode="auto">
          <a:xfrm>
            <a:off x="5924254" y="4091350"/>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10.0.2.0/23</a:t>
            </a:r>
          </a:p>
        </p:txBody>
      </p:sp>
    </p:spTree>
    <p:extLst>
      <p:ext uri="{BB962C8B-B14F-4D97-AF65-F5344CB8AC3E}">
        <p14:creationId xmlns:p14="http://schemas.microsoft.com/office/powerpoint/2010/main" val="29173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Amazon Virtual Private Cloud (Amazon VPC)</a:t>
            </a:r>
          </a:p>
          <a:p>
            <a:pPr marL="493713" indent="-493713">
              <a:spcBef>
                <a:spcPts val="1800"/>
              </a:spcBef>
            </a:pPr>
            <a:r>
              <a:rPr lang="en-US" dirty="0"/>
              <a:t>Part 2: Amazon VPC Security Groups</a:t>
            </a:r>
          </a:p>
          <a:p>
            <a:pPr marL="493713" indent="-493713">
              <a:spcBef>
                <a:spcPts val="1800"/>
              </a:spcBef>
            </a:pPr>
            <a:r>
              <a:rPr lang="en-US" dirty="0"/>
              <a:t>Part 3: Amazon CloudFront</a:t>
            </a:r>
          </a:p>
        </p:txBody>
      </p:sp>
    </p:spTree>
    <p:custDataLst>
      <p:tags r:id="rId1"/>
    </p:custDataLst>
    <p:extLst>
      <p:ext uri="{BB962C8B-B14F-4D97-AF65-F5344CB8AC3E}">
        <p14:creationId xmlns:p14="http://schemas.microsoft.com/office/powerpoint/2010/main" val="276732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92879" y="1324242"/>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241024" y="6167415"/>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810135" y="1841655"/>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116" y="1646092"/>
            <a:ext cx="599170" cy="391125"/>
          </a:xfrm>
          <a:prstGeom prst="rect">
            <a:avLst/>
          </a:prstGeom>
        </p:spPr>
      </p:pic>
      <p:sp>
        <p:nvSpPr>
          <p:cNvPr id="13" name="TextBox 33"/>
          <p:cNvSpPr txBox="1">
            <a:spLocks noChangeArrowheads="1"/>
          </p:cNvSpPr>
          <p:nvPr/>
        </p:nvSpPr>
        <p:spPr bwMode="auto">
          <a:xfrm>
            <a:off x="4233701" y="1461426"/>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440799" y="253736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533286" y="2254663"/>
            <a:ext cx="385702" cy="431078"/>
          </a:xfrm>
          <a:prstGeom prst="rect">
            <a:avLst/>
          </a:prstGeom>
        </p:spPr>
      </p:pic>
      <p:sp>
        <p:nvSpPr>
          <p:cNvPr id="16" name="TextBox 33"/>
          <p:cNvSpPr txBox="1">
            <a:spLocks noChangeArrowheads="1"/>
          </p:cNvSpPr>
          <p:nvPr/>
        </p:nvSpPr>
        <p:spPr bwMode="auto">
          <a:xfrm>
            <a:off x="4837251" y="344836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Public Subnet A1</a:t>
            </a:r>
          </a:p>
        </p:txBody>
      </p:sp>
      <p:sp>
        <p:nvSpPr>
          <p:cNvPr id="17" name="TextBox 33"/>
          <p:cNvSpPr txBox="1">
            <a:spLocks noChangeArrowheads="1"/>
          </p:cNvSpPr>
          <p:nvPr/>
        </p:nvSpPr>
        <p:spPr bwMode="auto">
          <a:xfrm>
            <a:off x="6015995" y="2546509"/>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168266" y="2200861"/>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214916" y="5496385"/>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440799" y="410359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533286" y="3820893"/>
            <a:ext cx="385702" cy="431078"/>
          </a:xfrm>
          <a:prstGeom prst="rect">
            <a:avLst/>
          </a:prstGeom>
        </p:spPr>
      </p:pic>
      <p:sp>
        <p:nvSpPr>
          <p:cNvPr id="22" name="TextBox 33"/>
          <p:cNvSpPr txBox="1">
            <a:spLocks noChangeArrowheads="1"/>
          </p:cNvSpPr>
          <p:nvPr/>
        </p:nvSpPr>
        <p:spPr bwMode="auto">
          <a:xfrm>
            <a:off x="4837251" y="501459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Private Subnet B1</a:t>
            </a:r>
          </a:p>
        </p:txBody>
      </p:sp>
      <p:sp>
        <p:nvSpPr>
          <p:cNvPr id="23" name="TextBox 33"/>
          <p:cNvSpPr txBox="1">
            <a:spLocks noChangeArrowheads="1"/>
          </p:cNvSpPr>
          <p:nvPr/>
        </p:nvSpPr>
        <p:spPr bwMode="auto">
          <a:xfrm>
            <a:off x="5995461" y="41438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208" y="2909058"/>
            <a:ext cx="538196" cy="564237"/>
          </a:xfrm>
          <a:prstGeom prst="rect">
            <a:avLst/>
          </a:prstGeom>
        </p:spPr>
      </p:pic>
      <p:sp>
        <p:nvSpPr>
          <p:cNvPr id="25" name="TextBox 33"/>
          <p:cNvSpPr txBox="1">
            <a:spLocks noChangeArrowheads="1"/>
          </p:cNvSpPr>
          <p:nvPr/>
        </p:nvSpPr>
        <p:spPr bwMode="auto">
          <a:xfrm>
            <a:off x="2488128" y="3514431"/>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IGW</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312" y="2840549"/>
            <a:ext cx="709267" cy="701253"/>
          </a:xfrm>
          <a:prstGeom prst="rect">
            <a:avLst/>
          </a:prstGeom>
        </p:spPr>
      </p:pic>
      <p:cxnSp>
        <p:nvCxnSpPr>
          <p:cNvPr id="5" name="Straight Arrow Connector 4"/>
          <p:cNvCxnSpPr>
            <a:stCxn id="26" idx="3"/>
            <a:endCxn id="24" idx="1"/>
          </p:cNvCxnSpPr>
          <p:nvPr/>
        </p:nvCxnSpPr>
        <p:spPr>
          <a:xfrm>
            <a:off x="3169579" y="3191176"/>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17499" y="3144328"/>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20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2: AWS Security Groups</a:t>
            </a:r>
          </a:p>
        </p:txBody>
      </p:sp>
    </p:spTree>
    <p:custDataLst>
      <p:tags r:id="rId1"/>
    </p:custDataLst>
    <p:extLst>
      <p:ext uri="{BB962C8B-B14F-4D97-AF65-F5344CB8AC3E}">
        <p14:creationId xmlns:p14="http://schemas.microsoft.com/office/powerpoint/2010/main" val="323232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VPC Security Groups</a:t>
            </a:r>
          </a:p>
        </p:txBody>
      </p:sp>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6"/>
            <a:ext cx="8651492" cy="4007108"/>
          </a:xfrm>
        </p:spPr>
        <p:txBody>
          <a:bodyPr>
            <a:normAutofit/>
          </a:bodyPr>
          <a:lstStyle/>
          <a:p>
            <a:pPr marL="457200" indent="-457200">
              <a:spcAft>
                <a:spcPts val="800"/>
              </a:spcAft>
            </a:pPr>
            <a:r>
              <a:rPr lang="en-US" dirty="0"/>
              <a:t>Security groups act like a built-in firewall for your virtual servers.</a:t>
            </a:r>
          </a:p>
          <a:p>
            <a:pPr marL="457200" indent="-457200">
              <a:spcAft>
                <a:spcPts val="800"/>
              </a:spcAft>
            </a:pPr>
            <a:r>
              <a:rPr lang="en-US" dirty="0"/>
              <a:t>Security group rules determine who has access to instances.</a:t>
            </a:r>
          </a:p>
          <a:p>
            <a:pPr marL="457200" indent="-457200">
              <a:spcAft>
                <a:spcPts val="800"/>
              </a:spcAft>
            </a:pPr>
            <a:r>
              <a:rPr lang="en-US" dirty="0"/>
              <a:t>Security groups are stateful.</a:t>
            </a:r>
          </a:p>
        </p:txBody>
      </p:sp>
      <p:pic>
        <p:nvPicPr>
          <p:cNvPr id="53" name="Picture 52">
            <a:extLst>
              <a:ext uri="{FF2B5EF4-FFF2-40B4-BE49-F238E27FC236}">
                <a16:creationId xmlns:a16="http://schemas.microsoft.com/office/drawing/2014/main" id="{90AF76BB-9BDD-874D-A6CB-CA15009E1F9C}"/>
              </a:ext>
            </a:extLst>
          </p:cNvPr>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l="18080" t="4523" r="17483" b="5143"/>
          <a:stretch/>
        </p:blipFill>
        <p:spPr>
          <a:xfrm>
            <a:off x="10058400" y="1463040"/>
            <a:ext cx="1828800" cy="2563737"/>
          </a:xfrm>
          <a:prstGeom prst="rect">
            <a:avLst/>
          </a:prstGeom>
        </p:spPr>
      </p:pic>
    </p:spTree>
    <p:custDataLst>
      <p:tags r:id="rId1"/>
    </p:custDataLst>
    <p:extLst>
      <p:ext uri="{BB962C8B-B14F-4D97-AF65-F5344CB8AC3E}">
        <p14:creationId xmlns:p14="http://schemas.microsoft.com/office/powerpoint/2010/main" val="270828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Security Groups</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54" name="Rounded Rectangle 53">
            <a:extLst>
              <a:ext uri="{FF2B5EF4-FFF2-40B4-BE49-F238E27FC236}">
                <a16:creationId xmlns:a16="http://schemas.microsoft.com/office/drawing/2014/main" id="{42D18707-CFDF-4147-A311-D6348EF52E08}"/>
              </a:ext>
            </a:extLst>
          </p:cNvPr>
          <p:cNvSpPr/>
          <p:nvPr/>
        </p:nvSpPr>
        <p:spPr>
          <a:xfrm>
            <a:off x="5202559" y="1702680"/>
            <a:ext cx="5985560" cy="4658619"/>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a:extLst>
              <a:ext uri="{FF2B5EF4-FFF2-40B4-BE49-F238E27FC236}">
                <a16:creationId xmlns:a16="http://schemas.microsoft.com/office/drawing/2014/main" id="{3E482B83-2FA6-614F-A2C1-5FD55CD3635F}"/>
              </a:ext>
            </a:extLst>
          </p:cNvPr>
          <p:cNvSpPr/>
          <p:nvPr/>
        </p:nvSpPr>
        <p:spPr>
          <a:xfrm>
            <a:off x="8906616" y="3648236"/>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ounded Rectangle 55">
            <a:extLst>
              <a:ext uri="{FF2B5EF4-FFF2-40B4-BE49-F238E27FC236}">
                <a16:creationId xmlns:a16="http://schemas.microsoft.com/office/drawing/2014/main" id="{DC1B2BB9-7D3A-AA48-BBA1-C4BE9EB6BF07}"/>
              </a:ext>
            </a:extLst>
          </p:cNvPr>
          <p:cNvSpPr/>
          <p:nvPr/>
        </p:nvSpPr>
        <p:spPr>
          <a:xfrm>
            <a:off x="5766122" y="3638015"/>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8" name="Picture 57">
            <a:extLst>
              <a:ext uri="{FF2B5EF4-FFF2-40B4-BE49-F238E27FC236}">
                <a16:creationId xmlns:a16="http://schemas.microsoft.com/office/drawing/2014/main" id="{99B1E90E-D3E9-324D-AA68-5286127CD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606" y="1352263"/>
            <a:ext cx="798895" cy="521500"/>
          </a:xfrm>
          <a:prstGeom prst="rect">
            <a:avLst/>
          </a:prstGeom>
        </p:spPr>
      </p:pic>
      <p:pic>
        <p:nvPicPr>
          <p:cNvPr id="59" name="Picture 58">
            <a:extLst>
              <a:ext uri="{FF2B5EF4-FFF2-40B4-BE49-F238E27FC236}">
                <a16:creationId xmlns:a16="http://schemas.microsoft.com/office/drawing/2014/main" id="{21CDDE03-9E57-5248-BF45-C11305997510}"/>
              </a:ext>
            </a:extLst>
          </p:cNvPr>
          <p:cNvPicPr>
            <a:picLocks noChangeAspect="1"/>
          </p:cNvPicPr>
          <p:nvPr/>
        </p:nvPicPr>
        <p:blipFill>
          <a:blip r:embed="rId6"/>
          <a:stretch>
            <a:fillRect/>
          </a:stretch>
        </p:blipFill>
        <p:spPr>
          <a:xfrm>
            <a:off x="8861048" y="3444015"/>
            <a:ext cx="278008" cy="310715"/>
          </a:xfrm>
          <a:prstGeom prst="rect">
            <a:avLst/>
          </a:prstGeom>
        </p:spPr>
      </p:pic>
      <p:sp>
        <p:nvSpPr>
          <p:cNvPr id="60" name="TextBox 51">
            <a:extLst>
              <a:ext uri="{FF2B5EF4-FFF2-40B4-BE49-F238E27FC236}">
                <a16:creationId xmlns:a16="http://schemas.microsoft.com/office/drawing/2014/main" id="{6A4BFE97-0CF8-8C48-A05D-6934223BA592}"/>
              </a:ext>
            </a:extLst>
          </p:cNvPr>
          <p:cNvSpPr txBox="1">
            <a:spLocks noChangeArrowheads="1"/>
          </p:cNvSpPr>
          <p:nvPr/>
        </p:nvSpPr>
        <p:spPr bwMode="auto">
          <a:xfrm>
            <a:off x="9078438" y="3704867"/>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61" name="Picture 60">
            <a:extLst>
              <a:ext uri="{FF2B5EF4-FFF2-40B4-BE49-F238E27FC236}">
                <a16:creationId xmlns:a16="http://schemas.microsoft.com/office/drawing/2014/main" id="{DC4F0719-53A8-E14B-AD58-8C1AA6200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2074" y="5884528"/>
            <a:ext cx="717595" cy="752317"/>
          </a:xfrm>
          <a:prstGeom prst="rect">
            <a:avLst/>
          </a:prstGeom>
        </p:spPr>
      </p:pic>
      <p:pic>
        <p:nvPicPr>
          <p:cNvPr id="62" name="Picture 61">
            <a:extLst>
              <a:ext uri="{FF2B5EF4-FFF2-40B4-BE49-F238E27FC236}">
                <a16:creationId xmlns:a16="http://schemas.microsoft.com/office/drawing/2014/main" id="{61F78C81-EBD6-384D-B6B1-A83DC07752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8910" y="5884528"/>
            <a:ext cx="717595" cy="752317"/>
          </a:xfrm>
          <a:prstGeom prst="rect">
            <a:avLst/>
          </a:prstGeom>
        </p:spPr>
      </p:pic>
      <p:sp>
        <p:nvSpPr>
          <p:cNvPr id="63" name="TextBox 62">
            <a:extLst>
              <a:ext uri="{FF2B5EF4-FFF2-40B4-BE49-F238E27FC236}">
                <a16:creationId xmlns:a16="http://schemas.microsoft.com/office/drawing/2014/main" id="{20F319C7-B2A1-9643-ADDB-ABD17304C922}"/>
              </a:ext>
            </a:extLst>
          </p:cNvPr>
          <p:cNvSpPr txBox="1"/>
          <p:nvPr/>
        </p:nvSpPr>
        <p:spPr>
          <a:xfrm>
            <a:off x="7774364" y="5500781"/>
            <a:ext cx="853440" cy="365760"/>
          </a:xfrm>
          <a:prstGeom prst="rect">
            <a:avLst/>
          </a:prstGeom>
          <a:noFill/>
        </p:spPr>
        <p:txBody>
          <a:bodyPr wrap="square" lIns="0" tIns="0" rIns="0" bIns="0" rtlCol="0" anchor="t">
            <a:noAutofit/>
          </a:bodyPr>
          <a:lstStyle/>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VPC Router</a:t>
            </a:r>
          </a:p>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10.0.0.0/16</a:t>
            </a: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4" name="Picture 63">
            <a:extLst>
              <a:ext uri="{FF2B5EF4-FFF2-40B4-BE49-F238E27FC236}">
                <a16:creationId xmlns:a16="http://schemas.microsoft.com/office/drawing/2014/main" id="{92E2E7F5-2986-B743-B04F-178634FFFA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6542" y="4594562"/>
            <a:ext cx="717595" cy="752317"/>
          </a:xfrm>
          <a:prstGeom prst="rect">
            <a:avLst/>
          </a:prstGeom>
        </p:spPr>
      </p:pic>
      <p:sp>
        <p:nvSpPr>
          <p:cNvPr id="65" name="Rounded Rectangle 64">
            <a:extLst>
              <a:ext uri="{FF2B5EF4-FFF2-40B4-BE49-F238E27FC236}">
                <a16:creationId xmlns:a16="http://schemas.microsoft.com/office/drawing/2014/main" id="{2F2CEBE2-2E82-3740-A0C6-1A1B744ABD3C}"/>
              </a:ext>
            </a:extLst>
          </p:cNvPr>
          <p:cNvSpPr/>
          <p:nvPr/>
        </p:nvSpPr>
        <p:spPr>
          <a:xfrm>
            <a:off x="8753587" y="2794107"/>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6" name="Rounded Rectangle 65">
            <a:extLst>
              <a:ext uri="{FF2B5EF4-FFF2-40B4-BE49-F238E27FC236}">
                <a16:creationId xmlns:a16="http://schemas.microsoft.com/office/drawing/2014/main" id="{24BD250D-BAF9-3C41-92DF-4E3DD079BA21}"/>
              </a:ext>
            </a:extLst>
          </p:cNvPr>
          <p:cNvSpPr/>
          <p:nvPr/>
        </p:nvSpPr>
        <p:spPr>
          <a:xfrm>
            <a:off x="9862637" y="2786679"/>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7" name="Rounded Rectangle 66">
            <a:extLst>
              <a:ext uri="{FF2B5EF4-FFF2-40B4-BE49-F238E27FC236}">
                <a16:creationId xmlns:a16="http://schemas.microsoft.com/office/drawing/2014/main" id="{97EE5E04-F04A-A946-9203-3FDB6310D2D5}"/>
              </a:ext>
            </a:extLst>
          </p:cNvPr>
          <p:cNvSpPr/>
          <p:nvPr/>
        </p:nvSpPr>
        <p:spPr>
          <a:xfrm>
            <a:off x="5975330"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8" name="Rounded Rectangle 67">
            <a:extLst>
              <a:ext uri="{FF2B5EF4-FFF2-40B4-BE49-F238E27FC236}">
                <a16:creationId xmlns:a16="http://schemas.microsoft.com/office/drawing/2014/main" id="{7CE6AA5A-302B-2F4C-ADA8-CB5A6741DAF9}"/>
              </a:ext>
            </a:extLst>
          </p:cNvPr>
          <p:cNvSpPr/>
          <p:nvPr/>
        </p:nvSpPr>
        <p:spPr>
          <a:xfrm>
            <a:off x="9115823"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9" name="Rounded Rectangle 68">
            <a:extLst>
              <a:ext uri="{FF2B5EF4-FFF2-40B4-BE49-F238E27FC236}">
                <a16:creationId xmlns:a16="http://schemas.microsoft.com/office/drawing/2014/main" id="{E69124D3-64E0-5E43-9FC8-871445C4334D}"/>
              </a:ext>
            </a:extLst>
          </p:cNvPr>
          <p:cNvSpPr/>
          <p:nvPr/>
        </p:nvSpPr>
        <p:spPr>
          <a:xfrm>
            <a:off x="5975330" y="5152705"/>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sp>
        <p:nvSpPr>
          <p:cNvPr id="70" name="Rounded Rectangle 69">
            <a:extLst>
              <a:ext uri="{FF2B5EF4-FFF2-40B4-BE49-F238E27FC236}">
                <a16:creationId xmlns:a16="http://schemas.microsoft.com/office/drawing/2014/main" id="{AA8A1E05-8ED3-9844-AB5D-047EA090F570}"/>
              </a:ext>
            </a:extLst>
          </p:cNvPr>
          <p:cNvSpPr/>
          <p:nvPr/>
        </p:nvSpPr>
        <p:spPr>
          <a:xfrm>
            <a:off x="9115823" y="5148589"/>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cxnSp>
        <p:nvCxnSpPr>
          <p:cNvPr id="71" name="Straight Arrow Connector 70">
            <a:extLst>
              <a:ext uri="{FF2B5EF4-FFF2-40B4-BE49-F238E27FC236}">
                <a16:creationId xmlns:a16="http://schemas.microsoft.com/office/drawing/2014/main" id="{01E0B9A6-6E7A-0540-B41F-AFCBF56B0626}"/>
              </a:ext>
            </a:extLst>
          </p:cNvPr>
          <p:cNvCxnSpPr/>
          <p:nvPr/>
        </p:nvCxnSpPr>
        <p:spPr>
          <a:xfrm>
            <a:off x="6151696"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2" name="Group 71">
            <a:extLst>
              <a:ext uri="{FF2B5EF4-FFF2-40B4-BE49-F238E27FC236}">
                <a16:creationId xmlns:a16="http://schemas.microsoft.com/office/drawing/2014/main" id="{A2C828F5-3CB5-BF41-A151-462E4B067D1B}"/>
              </a:ext>
            </a:extLst>
          </p:cNvPr>
          <p:cNvGrpSpPr/>
          <p:nvPr/>
        </p:nvGrpSpPr>
        <p:grpSpPr>
          <a:xfrm>
            <a:off x="5724976" y="1806141"/>
            <a:ext cx="853440" cy="584307"/>
            <a:chOff x="3819447" y="869533"/>
            <a:chExt cx="640080" cy="438230"/>
          </a:xfrm>
        </p:grpSpPr>
        <p:pic>
          <p:nvPicPr>
            <p:cNvPr id="73" name="Picture 72">
              <a:extLst>
                <a:ext uri="{FF2B5EF4-FFF2-40B4-BE49-F238E27FC236}">
                  <a16:creationId xmlns:a16="http://schemas.microsoft.com/office/drawing/2014/main" id="{92F67D21-E890-6843-B484-5F081FCF1F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74" name="TextBox 73">
              <a:extLst>
                <a:ext uri="{FF2B5EF4-FFF2-40B4-BE49-F238E27FC236}">
                  <a16:creationId xmlns:a16="http://schemas.microsoft.com/office/drawing/2014/main" id="{F7CF34E3-60B0-7840-BEA1-7A7D5591C8F7}"/>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75" name="Straight Arrow Connector 74">
            <a:extLst>
              <a:ext uri="{FF2B5EF4-FFF2-40B4-BE49-F238E27FC236}">
                <a16:creationId xmlns:a16="http://schemas.microsoft.com/office/drawing/2014/main" id="{4DCEFE31-1F48-7942-9DF8-CB15A622E4B3}"/>
              </a:ext>
            </a:extLst>
          </p:cNvPr>
          <p:cNvCxnSpPr/>
          <p:nvPr/>
        </p:nvCxnSpPr>
        <p:spPr>
          <a:xfrm>
            <a:off x="7202710"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85DB2E1-C0AF-4842-B190-E7216E81557B}"/>
              </a:ext>
            </a:extLst>
          </p:cNvPr>
          <p:cNvCxnSpPr/>
          <p:nvPr/>
        </p:nvCxnSpPr>
        <p:spPr>
          <a:xfrm>
            <a:off x="9249658" y="2370209"/>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5241F0D8-0996-1B47-8993-C6CFB0B8B88E}"/>
              </a:ext>
            </a:extLst>
          </p:cNvPr>
          <p:cNvCxnSpPr/>
          <p:nvPr/>
        </p:nvCxnSpPr>
        <p:spPr>
          <a:xfrm>
            <a:off x="10351402" y="2366091"/>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43BC4F25-B18E-084A-96DE-AF81EDA5F922}"/>
              </a:ext>
            </a:extLst>
          </p:cNvPr>
          <p:cNvCxnSpPr/>
          <p:nvPr/>
        </p:nvCxnSpPr>
        <p:spPr>
          <a:xfrm>
            <a:off x="9249659" y="320569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31A5D58B-8903-8B4B-B77E-41560DAF948E}"/>
              </a:ext>
            </a:extLst>
          </p:cNvPr>
          <p:cNvCxnSpPr/>
          <p:nvPr/>
        </p:nvCxnSpPr>
        <p:spPr>
          <a:xfrm>
            <a:off x="10351403" y="319043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554397E-1BAF-3942-A62E-75C44C00FD55}"/>
              </a:ext>
            </a:extLst>
          </p:cNvPr>
          <p:cNvCxnSpPr/>
          <p:nvPr/>
        </p:nvCxnSpPr>
        <p:spPr>
          <a:xfrm flipH="1">
            <a:off x="6670724" y="4195956"/>
            <a:ext cx="7644"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BE07B72-236E-DE4C-85F1-22E73BA11D20}"/>
              </a:ext>
            </a:extLst>
          </p:cNvPr>
          <p:cNvCxnSpPr/>
          <p:nvPr/>
        </p:nvCxnSpPr>
        <p:spPr>
          <a:xfrm flipH="1">
            <a:off x="9814380" y="4206741"/>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F8CB848-4018-1545-A81B-E89E45572087}"/>
              </a:ext>
            </a:extLst>
          </p:cNvPr>
          <p:cNvCxnSpPr/>
          <p:nvPr/>
        </p:nvCxnSpPr>
        <p:spPr>
          <a:xfrm flipH="1">
            <a:off x="6673887" y="482616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69407E93-7DE1-7A49-9A4D-BA24FCE2B905}"/>
              </a:ext>
            </a:extLst>
          </p:cNvPr>
          <p:cNvCxnSpPr/>
          <p:nvPr/>
        </p:nvCxnSpPr>
        <p:spPr>
          <a:xfrm flipH="1">
            <a:off x="9814380" y="482832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622378A-F137-D94C-BEF4-B5BD2A0A4B5B}"/>
              </a:ext>
            </a:extLst>
          </p:cNvPr>
          <p:cNvCxnSpPr/>
          <p:nvPr/>
        </p:nvCxnSpPr>
        <p:spPr>
          <a:xfrm flipH="1">
            <a:off x="7187610" y="5150595"/>
            <a:ext cx="716773" cy="715947"/>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D5D1E2FE-289F-CA4E-8997-264F9CD405D1}"/>
              </a:ext>
            </a:extLst>
          </p:cNvPr>
          <p:cNvCxnSpPr>
            <a:endCxn id="61" idx="0"/>
          </p:cNvCxnSpPr>
          <p:nvPr/>
        </p:nvCxnSpPr>
        <p:spPr>
          <a:xfrm>
            <a:off x="8485388" y="5179120"/>
            <a:ext cx="735483" cy="70540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936844B-8CB3-7C4E-9E28-8003D69D6208}"/>
              </a:ext>
            </a:extLst>
          </p:cNvPr>
          <p:cNvCxnSpPr>
            <a:stCxn id="64" idx="1"/>
          </p:cNvCxnSpPr>
          <p:nvPr/>
        </p:nvCxnSpPr>
        <p:spPr>
          <a:xfrm flipH="1">
            <a:off x="7324696" y="4970720"/>
            <a:ext cx="511847" cy="29402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7F66FD4E-141E-CB42-BBD9-E22C0EDB640B}"/>
              </a:ext>
            </a:extLst>
          </p:cNvPr>
          <p:cNvCxnSpPr>
            <a:endCxn id="70" idx="1"/>
          </p:cNvCxnSpPr>
          <p:nvPr/>
        </p:nvCxnSpPr>
        <p:spPr>
          <a:xfrm>
            <a:off x="8665097" y="4997247"/>
            <a:ext cx="450727" cy="30075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A13D83AF-9F03-0344-8CCD-CDBFC1FA6C39}"/>
              </a:ext>
            </a:extLst>
          </p:cNvPr>
          <p:cNvGrpSpPr/>
          <p:nvPr/>
        </p:nvGrpSpPr>
        <p:grpSpPr>
          <a:xfrm>
            <a:off x="6775990" y="1806141"/>
            <a:ext cx="853440" cy="584307"/>
            <a:chOff x="3819447" y="869533"/>
            <a:chExt cx="640080" cy="438230"/>
          </a:xfrm>
        </p:grpSpPr>
        <p:pic>
          <p:nvPicPr>
            <p:cNvPr id="89" name="Picture 88">
              <a:extLst>
                <a:ext uri="{FF2B5EF4-FFF2-40B4-BE49-F238E27FC236}">
                  <a16:creationId xmlns:a16="http://schemas.microsoft.com/office/drawing/2014/main" id="{E3B081D6-C34D-4A4D-9A96-C361C1E60C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0" name="TextBox 139">
              <a:extLst>
                <a:ext uri="{FF2B5EF4-FFF2-40B4-BE49-F238E27FC236}">
                  <a16:creationId xmlns:a16="http://schemas.microsoft.com/office/drawing/2014/main" id="{37465D02-8B92-E447-9F9C-1B42EB620AF1}"/>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1" name="Group 140">
            <a:extLst>
              <a:ext uri="{FF2B5EF4-FFF2-40B4-BE49-F238E27FC236}">
                <a16:creationId xmlns:a16="http://schemas.microsoft.com/office/drawing/2014/main" id="{1C7119B6-94EA-C948-BAC7-AD6D812310F9}"/>
              </a:ext>
            </a:extLst>
          </p:cNvPr>
          <p:cNvGrpSpPr/>
          <p:nvPr/>
        </p:nvGrpSpPr>
        <p:grpSpPr>
          <a:xfrm>
            <a:off x="8822938" y="1800777"/>
            <a:ext cx="853440" cy="584307"/>
            <a:chOff x="3819447" y="869533"/>
            <a:chExt cx="640080" cy="438230"/>
          </a:xfrm>
        </p:grpSpPr>
        <p:pic>
          <p:nvPicPr>
            <p:cNvPr id="142" name="Picture 141">
              <a:extLst>
                <a:ext uri="{FF2B5EF4-FFF2-40B4-BE49-F238E27FC236}">
                  <a16:creationId xmlns:a16="http://schemas.microsoft.com/office/drawing/2014/main" id="{F286EC00-E1B4-3342-83A0-6CA75ADA05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3" name="TextBox 142">
              <a:extLst>
                <a:ext uri="{FF2B5EF4-FFF2-40B4-BE49-F238E27FC236}">
                  <a16:creationId xmlns:a16="http://schemas.microsoft.com/office/drawing/2014/main" id="{E116025B-7E1A-FD46-B6D9-008E6DE80913}"/>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4" name="Group 143">
            <a:extLst>
              <a:ext uri="{FF2B5EF4-FFF2-40B4-BE49-F238E27FC236}">
                <a16:creationId xmlns:a16="http://schemas.microsoft.com/office/drawing/2014/main" id="{D8BE8783-2CA9-D54E-AF46-7CEB8DBEC76E}"/>
              </a:ext>
            </a:extLst>
          </p:cNvPr>
          <p:cNvGrpSpPr/>
          <p:nvPr/>
        </p:nvGrpSpPr>
        <p:grpSpPr>
          <a:xfrm>
            <a:off x="9924682" y="1800777"/>
            <a:ext cx="853440" cy="584307"/>
            <a:chOff x="3819447" y="869533"/>
            <a:chExt cx="640080" cy="438230"/>
          </a:xfrm>
        </p:grpSpPr>
        <p:pic>
          <p:nvPicPr>
            <p:cNvPr id="145" name="Picture 144">
              <a:extLst>
                <a:ext uri="{FF2B5EF4-FFF2-40B4-BE49-F238E27FC236}">
                  <a16:creationId xmlns:a16="http://schemas.microsoft.com/office/drawing/2014/main" id="{EBD567DC-1FE4-6A41-B288-30216210FB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6" name="TextBox 145">
              <a:extLst>
                <a:ext uri="{FF2B5EF4-FFF2-40B4-BE49-F238E27FC236}">
                  <a16:creationId xmlns:a16="http://schemas.microsoft.com/office/drawing/2014/main" id="{ACB770BB-0471-3144-8873-215CDE7C0B02}"/>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47" name="TextBox 51">
            <a:extLst>
              <a:ext uri="{FF2B5EF4-FFF2-40B4-BE49-F238E27FC236}">
                <a16:creationId xmlns:a16="http://schemas.microsoft.com/office/drawing/2014/main" id="{AAA4DE3A-A663-514F-B480-EF2DA153ED96}"/>
              </a:ext>
            </a:extLst>
          </p:cNvPr>
          <p:cNvSpPr txBox="1">
            <a:spLocks noChangeArrowheads="1"/>
          </p:cNvSpPr>
          <p:nvPr/>
        </p:nvSpPr>
        <p:spPr bwMode="auto">
          <a:xfrm>
            <a:off x="5937944" y="3694646"/>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48" name="Rounded Rectangle 147">
            <a:extLst>
              <a:ext uri="{FF2B5EF4-FFF2-40B4-BE49-F238E27FC236}">
                <a16:creationId xmlns:a16="http://schemas.microsoft.com/office/drawing/2014/main" id="{D0EEFBEE-30CC-6C4F-B96D-EE7BC19BA8CC}"/>
              </a:ext>
            </a:extLst>
          </p:cNvPr>
          <p:cNvSpPr/>
          <p:nvPr/>
        </p:nvSpPr>
        <p:spPr>
          <a:xfrm>
            <a:off x="5655626" y="2783886"/>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149" name="Rounded Rectangle 148">
            <a:extLst>
              <a:ext uri="{FF2B5EF4-FFF2-40B4-BE49-F238E27FC236}">
                <a16:creationId xmlns:a16="http://schemas.microsoft.com/office/drawing/2014/main" id="{8587AF0B-DA68-3241-92F2-515FB6F8A640}"/>
              </a:ext>
            </a:extLst>
          </p:cNvPr>
          <p:cNvSpPr/>
          <p:nvPr/>
        </p:nvSpPr>
        <p:spPr>
          <a:xfrm>
            <a:off x="6713945" y="2776457"/>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cxnSp>
        <p:nvCxnSpPr>
          <p:cNvPr id="150" name="Straight Arrow Connector 149">
            <a:extLst>
              <a:ext uri="{FF2B5EF4-FFF2-40B4-BE49-F238E27FC236}">
                <a16:creationId xmlns:a16="http://schemas.microsoft.com/office/drawing/2014/main" id="{C5C923C6-789C-0B45-987B-BB3B417F19BD}"/>
              </a:ext>
            </a:extLst>
          </p:cNvPr>
          <p:cNvCxnSpPr/>
          <p:nvPr/>
        </p:nvCxnSpPr>
        <p:spPr>
          <a:xfrm>
            <a:off x="6151697" y="319547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38839CC7-5885-B24D-91C0-FCC42D99D52B}"/>
              </a:ext>
            </a:extLst>
          </p:cNvPr>
          <p:cNvCxnSpPr/>
          <p:nvPr/>
        </p:nvCxnSpPr>
        <p:spPr>
          <a:xfrm>
            <a:off x="7202711" y="318021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52" name="Picture 151">
            <a:extLst>
              <a:ext uri="{FF2B5EF4-FFF2-40B4-BE49-F238E27FC236}">
                <a16:creationId xmlns:a16="http://schemas.microsoft.com/office/drawing/2014/main" id="{DF4B50E2-2620-534D-845A-7B29FAFA24C7}"/>
              </a:ext>
            </a:extLst>
          </p:cNvPr>
          <p:cNvPicPr>
            <a:picLocks noChangeAspect="1"/>
          </p:cNvPicPr>
          <p:nvPr/>
        </p:nvPicPr>
        <p:blipFill>
          <a:blip r:embed="rId6"/>
          <a:stretch>
            <a:fillRect/>
          </a:stretch>
        </p:blipFill>
        <p:spPr>
          <a:xfrm>
            <a:off x="5734542" y="3433689"/>
            <a:ext cx="278008" cy="310715"/>
          </a:xfrm>
          <a:prstGeom prst="rect">
            <a:avLst/>
          </a:prstGeom>
        </p:spPr>
      </p:pic>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5"/>
            <a:ext cx="4435691" cy="4701663"/>
          </a:xfrm>
        </p:spPr>
        <p:txBody>
          <a:bodyPr>
            <a:normAutofit/>
          </a:bodyPr>
          <a:lstStyle/>
          <a:p>
            <a:pPr marL="457200" indent="-457200">
              <a:spcAft>
                <a:spcPts val="800"/>
              </a:spcAft>
            </a:pPr>
            <a:r>
              <a:rPr lang="en-US" sz="2600" b="1" dirty="0"/>
              <a:t>Security Groups: </a:t>
            </a:r>
            <a:r>
              <a:rPr lang="en-US" sz="2600" dirty="0"/>
              <a:t>Firewall for Amazon EC2 instances</a:t>
            </a:r>
          </a:p>
          <a:p>
            <a:pPr marL="457200" indent="-457200">
              <a:spcAft>
                <a:spcPts val="800"/>
              </a:spcAft>
            </a:pPr>
            <a:r>
              <a:rPr lang="en-US" sz="2600" b="1" dirty="0"/>
              <a:t>Network Access Control Lists (Network ACLs):  </a:t>
            </a:r>
            <a:r>
              <a:rPr lang="en-US" sz="2600" dirty="0"/>
              <a:t>Firewall for associated subnets</a:t>
            </a:r>
          </a:p>
          <a:p>
            <a:pPr marL="457200" indent="-457200">
              <a:spcAft>
                <a:spcPts val="800"/>
              </a:spcAft>
            </a:pPr>
            <a:r>
              <a:rPr lang="en-US" sz="2600" b="1" dirty="0"/>
              <a:t>Key Pairs: </a:t>
            </a:r>
            <a:r>
              <a:rPr lang="en-US" sz="2600" dirty="0"/>
              <a:t>Cryptography used to encrypt and decrypt login information</a:t>
            </a:r>
          </a:p>
        </p:txBody>
      </p:sp>
    </p:spTree>
    <p:custDataLst>
      <p:tags r:id="rId1"/>
    </p:custDataLst>
    <p:extLst>
      <p:ext uri="{BB962C8B-B14F-4D97-AF65-F5344CB8AC3E}">
        <p14:creationId xmlns:p14="http://schemas.microsoft.com/office/powerpoint/2010/main" val="3896686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AWS VPC Security Groups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grpSp>
        <p:nvGrpSpPr>
          <p:cNvPr id="6" name="Group 21"/>
          <p:cNvGrpSpPr>
            <a:grpSpLocks/>
          </p:cNvGrpSpPr>
          <p:nvPr/>
        </p:nvGrpSpPr>
        <p:grpSpPr bwMode="auto">
          <a:xfrm>
            <a:off x="3449622" y="2917189"/>
            <a:ext cx="2537460" cy="3575049"/>
            <a:chOff x="545458" y="4783771"/>
            <a:chExt cx="2293787" cy="1733798"/>
          </a:xfrm>
        </p:grpSpPr>
        <p:sp>
          <p:nvSpPr>
            <p:cNvPr id="7" name="Rounded Rectangle 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Rounded Rectangle 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9" name="Group 21"/>
          <p:cNvGrpSpPr>
            <a:grpSpLocks/>
          </p:cNvGrpSpPr>
          <p:nvPr/>
        </p:nvGrpSpPr>
        <p:grpSpPr bwMode="auto">
          <a:xfrm>
            <a:off x="6408420" y="2917190"/>
            <a:ext cx="2537460" cy="3575049"/>
            <a:chOff x="545458" y="4783771"/>
            <a:chExt cx="2293787" cy="1733798"/>
          </a:xfrm>
        </p:grpSpPr>
        <p:sp>
          <p:nvSpPr>
            <p:cNvPr id="10" name="Rounded Rectangle 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Rounded Rectangle 1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12" name="Group 21"/>
          <p:cNvGrpSpPr>
            <a:grpSpLocks/>
          </p:cNvGrpSpPr>
          <p:nvPr/>
        </p:nvGrpSpPr>
        <p:grpSpPr bwMode="auto">
          <a:xfrm>
            <a:off x="9444209" y="2916237"/>
            <a:ext cx="2537460" cy="3575049"/>
            <a:chOff x="545458" y="4783771"/>
            <a:chExt cx="2293787" cy="1733798"/>
          </a:xfrm>
        </p:grpSpPr>
        <p:sp>
          <p:nvSpPr>
            <p:cNvPr id="13" name="Rounded Rectangle 1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4" name="Rounded Rectangle 1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21" y="3327688"/>
            <a:ext cx="2289662" cy="241686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319" y="3327689"/>
            <a:ext cx="2289662" cy="241686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108" y="3326736"/>
            <a:ext cx="2289662" cy="2416867"/>
          </a:xfrm>
          <a:prstGeom prst="rect">
            <a:avLst/>
          </a:prstGeom>
        </p:spPr>
      </p:pic>
      <p:cxnSp>
        <p:nvCxnSpPr>
          <p:cNvPr id="20" name="Straight Arrow Connector 19"/>
          <p:cNvCxnSpPr/>
          <p:nvPr/>
        </p:nvCxnSpPr>
        <p:spPr>
          <a:xfrm>
            <a:off x="2461935" y="4340687"/>
            <a:ext cx="1225029" cy="86104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972101"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840872"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775007" y="2194537"/>
            <a:ext cx="2148573"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5493865" y="2194537"/>
            <a:ext cx="1833805"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7562825" y="2115680"/>
            <a:ext cx="24836" cy="111712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728" y="1203969"/>
            <a:ext cx="558194" cy="13322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81" y="2833689"/>
            <a:ext cx="2295374" cy="1504314"/>
          </a:xfrm>
          <a:prstGeom prst="rect">
            <a:avLst/>
          </a:prstGeom>
        </p:spPr>
      </p:pic>
      <p:sp>
        <p:nvSpPr>
          <p:cNvPr id="33" name="TextBox 32"/>
          <p:cNvSpPr txBox="1"/>
          <p:nvPr/>
        </p:nvSpPr>
        <p:spPr>
          <a:xfrm>
            <a:off x="3807762" y="5845907"/>
            <a:ext cx="1879489" cy="646331"/>
          </a:xfrm>
          <a:prstGeom prst="rect">
            <a:avLst/>
          </a:prstGeom>
          <a:noFill/>
        </p:spPr>
        <p:txBody>
          <a:bodyPr wrap="square" rtlCol="0">
            <a:spAutoFit/>
          </a:bodyPr>
          <a:lstStyle/>
          <a:p>
            <a:pPr algn="ctr"/>
            <a:r>
              <a:rPr lang="en-US" b="1" dirty="0"/>
              <a:t>Web tier</a:t>
            </a:r>
          </a:p>
          <a:p>
            <a:pPr algn="ctr"/>
            <a:r>
              <a:rPr lang="en-US" dirty="0"/>
              <a:t>security group</a:t>
            </a:r>
          </a:p>
        </p:txBody>
      </p:sp>
      <p:sp>
        <p:nvSpPr>
          <p:cNvPr id="34" name="TextBox 33"/>
          <p:cNvSpPr txBox="1"/>
          <p:nvPr/>
        </p:nvSpPr>
        <p:spPr>
          <a:xfrm>
            <a:off x="6625416" y="5845908"/>
            <a:ext cx="2103467" cy="646331"/>
          </a:xfrm>
          <a:prstGeom prst="rect">
            <a:avLst/>
          </a:prstGeom>
          <a:noFill/>
        </p:spPr>
        <p:txBody>
          <a:bodyPr wrap="square" rtlCol="0">
            <a:spAutoFit/>
          </a:bodyPr>
          <a:lstStyle/>
          <a:p>
            <a:pPr algn="ctr"/>
            <a:r>
              <a:rPr lang="en-US" b="1" dirty="0"/>
              <a:t>Application tier</a:t>
            </a:r>
          </a:p>
          <a:p>
            <a:pPr algn="ctr"/>
            <a:r>
              <a:rPr lang="en-US" dirty="0"/>
              <a:t>security group</a:t>
            </a:r>
          </a:p>
        </p:txBody>
      </p:sp>
      <p:sp>
        <p:nvSpPr>
          <p:cNvPr id="35" name="TextBox 34"/>
          <p:cNvSpPr txBox="1"/>
          <p:nvPr/>
        </p:nvSpPr>
        <p:spPr>
          <a:xfrm>
            <a:off x="9792063" y="5844956"/>
            <a:ext cx="1879489" cy="646331"/>
          </a:xfrm>
          <a:prstGeom prst="rect">
            <a:avLst/>
          </a:prstGeom>
          <a:noFill/>
        </p:spPr>
        <p:txBody>
          <a:bodyPr wrap="square" rtlCol="0">
            <a:spAutoFit/>
          </a:bodyPr>
          <a:lstStyle/>
          <a:p>
            <a:pPr algn="ctr"/>
            <a:r>
              <a:rPr lang="en-US" b="1" dirty="0"/>
              <a:t>Database tier</a:t>
            </a:r>
          </a:p>
          <a:p>
            <a:pPr algn="ctr"/>
            <a:r>
              <a:rPr lang="en-US" dirty="0"/>
              <a:t>security group</a:t>
            </a:r>
          </a:p>
        </p:txBody>
      </p:sp>
      <p:sp>
        <p:nvSpPr>
          <p:cNvPr id="36" name="TextBox 35"/>
          <p:cNvSpPr txBox="1"/>
          <p:nvPr/>
        </p:nvSpPr>
        <p:spPr>
          <a:xfrm>
            <a:off x="736808" y="4357273"/>
            <a:ext cx="2026920" cy="369332"/>
          </a:xfrm>
          <a:prstGeom prst="rect">
            <a:avLst/>
          </a:prstGeom>
          <a:noFill/>
        </p:spPr>
        <p:txBody>
          <a:bodyPr wrap="square" rtlCol="0">
            <a:spAutoFit/>
          </a:bodyPr>
          <a:lstStyle/>
          <a:p>
            <a:pPr algn="ctr"/>
            <a:r>
              <a:rPr lang="en-US" b="1" dirty="0"/>
              <a:t>Internet</a:t>
            </a:r>
          </a:p>
        </p:txBody>
      </p:sp>
      <p:sp>
        <p:nvSpPr>
          <p:cNvPr id="37" name="TextBox 36"/>
          <p:cNvSpPr txBox="1"/>
          <p:nvPr/>
        </p:nvSpPr>
        <p:spPr>
          <a:xfrm>
            <a:off x="5215372" y="1174365"/>
            <a:ext cx="2321745" cy="646331"/>
          </a:xfrm>
          <a:prstGeom prst="rect">
            <a:avLst/>
          </a:prstGeom>
          <a:noFill/>
        </p:spPr>
        <p:txBody>
          <a:bodyPr wrap="square" rtlCol="0">
            <a:spAutoFit/>
          </a:bodyPr>
          <a:lstStyle/>
          <a:p>
            <a:pPr algn="ctr"/>
            <a:r>
              <a:rPr lang="en-US" b="1" dirty="0"/>
              <a:t>Corporate </a:t>
            </a:r>
          </a:p>
          <a:p>
            <a:pPr algn="ctr"/>
            <a:r>
              <a:rPr lang="en-US" b="1" dirty="0"/>
              <a:t>Admin Network</a:t>
            </a:r>
          </a:p>
        </p:txBody>
      </p:sp>
      <p:sp>
        <p:nvSpPr>
          <p:cNvPr id="38" name="TextBox 37"/>
          <p:cNvSpPr txBox="1"/>
          <p:nvPr/>
        </p:nvSpPr>
        <p:spPr>
          <a:xfrm>
            <a:off x="6319811" y="3349350"/>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39" name="TextBox 38"/>
          <p:cNvSpPr txBox="1"/>
          <p:nvPr/>
        </p:nvSpPr>
        <p:spPr>
          <a:xfrm>
            <a:off x="3304114" y="3369481"/>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0" name="TextBox 39"/>
          <p:cNvSpPr txBox="1"/>
          <p:nvPr/>
        </p:nvSpPr>
        <p:spPr>
          <a:xfrm rot="2002507">
            <a:off x="2190908" y="4396284"/>
            <a:ext cx="1813560" cy="338554"/>
          </a:xfrm>
          <a:prstGeom prst="rect">
            <a:avLst/>
          </a:prstGeom>
          <a:noFill/>
        </p:spPr>
        <p:txBody>
          <a:bodyPr wrap="square" rtlCol="0">
            <a:spAutoFit/>
          </a:bodyPr>
          <a:lstStyle/>
          <a:p>
            <a:pPr algn="ctr"/>
            <a:r>
              <a:rPr lang="en-US" sz="1600" dirty="0"/>
              <a:t>http/https</a:t>
            </a:r>
          </a:p>
        </p:txBody>
      </p:sp>
      <p:sp>
        <p:nvSpPr>
          <p:cNvPr id="41" name="TextBox 40"/>
          <p:cNvSpPr txBox="1"/>
          <p:nvPr/>
        </p:nvSpPr>
        <p:spPr>
          <a:xfrm>
            <a:off x="5291643" y="4834009"/>
            <a:ext cx="1813560" cy="338554"/>
          </a:xfrm>
          <a:prstGeom prst="rect">
            <a:avLst/>
          </a:prstGeom>
          <a:noFill/>
        </p:spPr>
        <p:txBody>
          <a:bodyPr wrap="square" rtlCol="0">
            <a:spAutoFit/>
          </a:bodyPr>
          <a:lstStyle/>
          <a:p>
            <a:pPr algn="ctr"/>
            <a:r>
              <a:rPr lang="en-US" sz="1600" dirty="0"/>
              <a:t>api</a:t>
            </a:r>
          </a:p>
        </p:txBody>
      </p:sp>
      <p:sp>
        <p:nvSpPr>
          <p:cNvPr id="42" name="TextBox 41"/>
          <p:cNvSpPr txBox="1"/>
          <p:nvPr/>
        </p:nvSpPr>
        <p:spPr>
          <a:xfrm rot="5400000">
            <a:off x="6913508" y="2755238"/>
            <a:ext cx="1813560" cy="338554"/>
          </a:xfrm>
          <a:prstGeom prst="rect">
            <a:avLst/>
          </a:prstGeom>
          <a:noFill/>
        </p:spPr>
        <p:txBody>
          <a:bodyPr wrap="square" rtlCol="0">
            <a:spAutoFit/>
          </a:bodyPr>
          <a:lstStyle/>
          <a:p>
            <a:pPr algn="ctr"/>
            <a:r>
              <a:rPr lang="en-US" sz="1600" dirty="0"/>
              <a:t>ssh/rdp</a:t>
            </a:r>
          </a:p>
        </p:txBody>
      </p:sp>
      <p:sp>
        <p:nvSpPr>
          <p:cNvPr id="43" name="TextBox 42"/>
          <p:cNvSpPr txBox="1"/>
          <p:nvPr/>
        </p:nvSpPr>
        <p:spPr>
          <a:xfrm>
            <a:off x="10302236" y="4660812"/>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45" name="TextBox 44"/>
          <p:cNvSpPr txBox="1"/>
          <p:nvPr/>
        </p:nvSpPr>
        <p:spPr>
          <a:xfrm>
            <a:off x="8283200" y="4809523"/>
            <a:ext cx="1813560" cy="338554"/>
          </a:xfrm>
          <a:prstGeom prst="rect">
            <a:avLst/>
          </a:prstGeom>
          <a:noFill/>
        </p:spPr>
        <p:txBody>
          <a:bodyPr wrap="square" rtlCol="0">
            <a:spAutoFit/>
          </a:bodyPr>
          <a:lstStyle/>
          <a:p>
            <a:pPr algn="ctr"/>
            <a:r>
              <a:rPr lang="en-US" sz="1600" dirty="0"/>
              <a:t>api</a:t>
            </a:r>
          </a:p>
        </p:txBody>
      </p:sp>
      <p:sp>
        <p:nvSpPr>
          <p:cNvPr id="46" name="TextBox 45"/>
          <p:cNvSpPr txBox="1"/>
          <p:nvPr/>
        </p:nvSpPr>
        <p:spPr>
          <a:xfrm>
            <a:off x="4314224" y="4660812"/>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7" name="TextBox 46"/>
          <p:cNvSpPr txBox="1"/>
          <p:nvPr/>
        </p:nvSpPr>
        <p:spPr>
          <a:xfrm>
            <a:off x="3811572" y="3888393"/>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8" name="TextBox 47"/>
          <p:cNvSpPr txBox="1"/>
          <p:nvPr/>
        </p:nvSpPr>
        <p:spPr>
          <a:xfrm>
            <a:off x="6785819" y="3851511"/>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49" name="TextBox 48"/>
          <p:cNvSpPr txBox="1"/>
          <p:nvPr/>
        </p:nvSpPr>
        <p:spPr>
          <a:xfrm>
            <a:off x="7314470" y="4660812"/>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50" name="TextBox 49"/>
          <p:cNvSpPr txBox="1"/>
          <p:nvPr/>
        </p:nvSpPr>
        <p:spPr>
          <a:xfrm>
            <a:off x="9825027" y="3836960"/>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1" name="TextBox 50"/>
          <p:cNvSpPr txBox="1"/>
          <p:nvPr/>
        </p:nvSpPr>
        <p:spPr>
          <a:xfrm>
            <a:off x="9310082" y="3365791"/>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2" name="TextBox 51"/>
          <p:cNvSpPr txBox="1"/>
          <p:nvPr/>
        </p:nvSpPr>
        <p:spPr>
          <a:xfrm rot="1545237">
            <a:off x="7885030" y="2208772"/>
            <a:ext cx="1813560" cy="338554"/>
          </a:xfrm>
          <a:prstGeom prst="rect">
            <a:avLst/>
          </a:prstGeom>
          <a:noFill/>
        </p:spPr>
        <p:txBody>
          <a:bodyPr wrap="square" rtlCol="0">
            <a:spAutoFit/>
          </a:bodyPr>
          <a:lstStyle/>
          <a:p>
            <a:pPr algn="ctr"/>
            <a:r>
              <a:rPr lang="en-US" sz="1600" dirty="0"/>
              <a:t>ssh/rdp</a:t>
            </a:r>
          </a:p>
        </p:txBody>
      </p:sp>
      <p:sp>
        <p:nvSpPr>
          <p:cNvPr id="53" name="TextBox 52"/>
          <p:cNvSpPr txBox="1"/>
          <p:nvPr/>
        </p:nvSpPr>
        <p:spPr>
          <a:xfrm rot="19858027">
            <a:off x="5469465" y="2259076"/>
            <a:ext cx="1813560" cy="338554"/>
          </a:xfrm>
          <a:prstGeom prst="rect">
            <a:avLst/>
          </a:prstGeom>
          <a:noFill/>
        </p:spPr>
        <p:txBody>
          <a:bodyPr wrap="square" rtlCol="0">
            <a:spAutoFit/>
          </a:bodyPr>
          <a:lstStyle/>
          <a:p>
            <a:pPr algn="ctr"/>
            <a:r>
              <a:rPr lang="en-US" sz="1600" dirty="0"/>
              <a:t>ssh/rdp</a:t>
            </a:r>
          </a:p>
        </p:txBody>
      </p:sp>
      <p:sp>
        <p:nvSpPr>
          <p:cNvPr id="55" name="TextBox 54"/>
          <p:cNvSpPr txBox="1"/>
          <p:nvPr/>
        </p:nvSpPr>
        <p:spPr>
          <a:xfrm>
            <a:off x="6023468" y="6511928"/>
            <a:ext cx="3593640" cy="369332"/>
          </a:xfrm>
          <a:prstGeom prst="rect">
            <a:avLst/>
          </a:prstGeom>
          <a:noFill/>
        </p:spPr>
        <p:txBody>
          <a:bodyPr wrap="square" rtlCol="0">
            <a:spAutoFit/>
          </a:bodyPr>
          <a:lstStyle/>
          <a:p>
            <a:r>
              <a:rPr lang="en-US" b="1" i="1" dirty="0">
                <a:solidFill>
                  <a:srgbClr val="FF0000"/>
                </a:solidFill>
              </a:rPr>
              <a:t>(All other ports are blocked)</a:t>
            </a:r>
          </a:p>
        </p:txBody>
      </p:sp>
      <p:sp>
        <p:nvSpPr>
          <p:cNvPr id="2" name="TextBox 1">
            <a:extLst>
              <a:ext uri="{FF2B5EF4-FFF2-40B4-BE49-F238E27FC236}">
                <a16:creationId xmlns:a16="http://schemas.microsoft.com/office/drawing/2014/main" id="{EA0D2578-D921-EA45-B003-2BB5A9CC1994}"/>
              </a:ext>
            </a:extLst>
          </p:cNvPr>
          <p:cNvSpPr txBox="1"/>
          <p:nvPr/>
        </p:nvSpPr>
        <p:spPr>
          <a:xfrm rot="2123359">
            <a:off x="2235269" y="4679735"/>
            <a:ext cx="1180131"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0.0.0.0/0</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80:443</a:t>
            </a:r>
          </a:p>
        </p:txBody>
      </p:sp>
      <p:sp>
        <p:nvSpPr>
          <p:cNvPr id="54" name="TextBox 53">
            <a:extLst>
              <a:ext uri="{FF2B5EF4-FFF2-40B4-BE49-F238E27FC236}">
                <a16:creationId xmlns:a16="http://schemas.microsoft.com/office/drawing/2014/main" id="{F7273705-66FB-CD43-B1BB-3EC3F873E7B1}"/>
              </a:ext>
            </a:extLst>
          </p:cNvPr>
          <p:cNvSpPr txBox="1"/>
          <p:nvPr/>
        </p:nvSpPr>
        <p:spPr>
          <a:xfrm>
            <a:off x="5780891" y="5273273"/>
            <a:ext cx="1162498"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Web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SSH Port 22</a:t>
            </a:r>
          </a:p>
        </p:txBody>
      </p:sp>
      <p:sp>
        <p:nvSpPr>
          <p:cNvPr id="56" name="TextBox 55">
            <a:extLst>
              <a:ext uri="{FF2B5EF4-FFF2-40B4-BE49-F238E27FC236}">
                <a16:creationId xmlns:a16="http://schemas.microsoft.com/office/drawing/2014/main" id="{7091E7CE-7C0F-4942-9CD8-AA444F13C91A}"/>
              </a:ext>
            </a:extLst>
          </p:cNvPr>
          <p:cNvSpPr txBox="1"/>
          <p:nvPr/>
        </p:nvSpPr>
        <p:spPr>
          <a:xfrm>
            <a:off x="8748088" y="5273273"/>
            <a:ext cx="1313180"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App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TCP Port 1521</a:t>
            </a:r>
          </a:p>
        </p:txBody>
      </p:sp>
    </p:spTree>
    <p:extLst>
      <p:ext uri="{BB962C8B-B14F-4D97-AF65-F5344CB8AC3E}">
        <p14:creationId xmlns:p14="http://schemas.microsoft.com/office/powerpoint/2010/main" val="217781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Review</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90" name="Rounded Rectangle 89">
            <a:extLst>
              <a:ext uri="{FF2B5EF4-FFF2-40B4-BE49-F238E27FC236}">
                <a16:creationId xmlns:a16="http://schemas.microsoft.com/office/drawing/2014/main" id="{AC388893-25C7-B845-ACD4-A3CCA99A6EFD}"/>
              </a:ext>
            </a:extLst>
          </p:cNvPr>
          <p:cNvSpPr/>
          <p:nvPr/>
        </p:nvSpPr>
        <p:spPr>
          <a:xfrm>
            <a:off x="452967" y="2051578"/>
            <a:ext cx="11159067" cy="3960812"/>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Rounded Rectangle 90">
            <a:extLst>
              <a:ext uri="{FF2B5EF4-FFF2-40B4-BE49-F238E27FC236}">
                <a16:creationId xmlns:a16="http://schemas.microsoft.com/office/drawing/2014/main" id="{20C28526-73EC-F94A-8444-47FBCFC96792}"/>
              </a:ext>
            </a:extLst>
          </p:cNvPr>
          <p:cNvSpPr/>
          <p:nvPr/>
        </p:nvSpPr>
        <p:spPr>
          <a:xfrm>
            <a:off x="831853" y="2472265"/>
            <a:ext cx="10356849" cy="3195421"/>
          </a:xfrm>
          <a:prstGeom prst="roundRect">
            <a:avLst>
              <a:gd name="adj" fmla="val 9818"/>
            </a:avLst>
          </a:prstGeom>
          <a:solidFill>
            <a:schemeClr val="accent6">
              <a:lumMod val="20000"/>
              <a:lumOff val="8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TextBox 35">
            <a:extLst>
              <a:ext uri="{FF2B5EF4-FFF2-40B4-BE49-F238E27FC236}">
                <a16:creationId xmlns:a16="http://schemas.microsoft.com/office/drawing/2014/main" id="{50499FE7-7479-CA4C-9839-34CEBB1D9FC0}"/>
              </a:ext>
            </a:extLst>
          </p:cNvPr>
          <p:cNvSpPr txBox="1">
            <a:spLocks noChangeArrowheads="1"/>
          </p:cNvSpPr>
          <p:nvPr/>
        </p:nvSpPr>
        <p:spPr bwMode="auto">
          <a:xfrm>
            <a:off x="4972053" y="5443861"/>
            <a:ext cx="20764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Cloud</a:t>
            </a:r>
          </a:p>
        </p:txBody>
      </p:sp>
      <p:pic>
        <p:nvPicPr>
          <p:cNvPr id="93" name="Picture 16" descr="VPC-Cloud.png">
            <a:extLst>
              <a:ext uri="{FF2B5EF4-FFF2-40B4-BE49-F238E27FC236}">
                <a16:creationId xmlns:a16="http://schemas.microsoft.com/office/drawing/2014/main" id="{3F06ACFB-FC4B-6E47-836A-557004B31518}"/>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53178" y="2134128"/>
            <a:ext cx="624507"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4" name="TextBox 18">
            <a:extLst>
              <a:ext uri="{FF2B5EF4-FFF2-40B4-BE49-F238E27FC236}">
                <a16:creationId xmlns:a16="http://schemas.microsoft.com/office/drawing/2014/main" id="{3105053B-47EF-3A4F-8DF9-37CA452C089D}"/>
              </a:ext>
            </a:extLst>
          </p:cNvPr>
          <p:cNvSpPr txBox="1">
            <a:spLocks noChangeArrowheads="1"/>
          </p:cNvSpPr>
          <p:nvPr/>
        </p:nvSpPr>
        <p:spPr bwMode="auto">
          <a:xfrm>
            <a:off x="4972051" y="5796178"/>
            <a:ext cx="207645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5" name="Picture 19" descr="AWS-Cloud.png">
            <a:extLst>
              <a:ext uri="{FF2B5EF4-FFF2-40B4-BE49-F238E27FC236}">
                <a16:creationId xmlns:a16="http://schemas.microsoft.com/office/drawing/2014/main" id="{13532BAA-E4FD-A846-A2D6-5BBB71C49E7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9681" y="1673752"/>
            <a:ext cx="626995" cy="603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6" name="Rounded Rectangle 95">
            <a:extLst>
              <a:ext uri="{FF2B5EF4-FFF2-40B4-BE49-F238E27FC236}">
                <a16:creationId xmlns:a16="http://schemas.microsoft.com/office/drawing/2014/main" id="{BE0E9168-F406-B049-BEB8-CC1B251B047C}"/>
              </a:ext>
            </a:extLst>
          </p:cNvPr>
          <p:cNvSpPr/>
          <p:nvPr/>
        </p:nvSpPr>
        <p:spPr>
          <a:xfrm>
            <a:off x="1564220" y="3562878"/>
            <a:ext cx="2127249" cy="1784350"/>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TextBox 37">
            <a:extLst>
              <a:ext uri="{FF2B5EF4-FFF2-40B4-BE49-F238E27FC236}">
                <a16:creationId xmlns:a16="http://schemas.microsoft.com/office/drawing/2014/main" id="{63C8A146-313F-B64D-A574-1DABFD39ED69}"/>
              </a:ext>
            </a:extLst>
          </p:cNvPr>
          <p:cNvSpPr txBox="1">
            <a:spLocks noChangeArrowheads="1"/>
          </p:cNvSpPr>
          <p:nvPr/>
        </p:nvSpPr>
        <p:spPr bwMode="auto">
          <a:xfrm>
            <a:off x="1833304" y="5112407"/>
            <a:ext cx="158908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8" name="Rounded Rectangle 97">
            <a:extLst>
              <a:ext uri="{FF2B5EF4-FFF2-40B4-BE49-F238E27FC236}">
                <a16:creationId xmlns:a16="http://schemas.microsoft.com/office/drawing/2014/main" id="{D60A27A6-A066-0E45-909B-390E92323063}"/>
              </a:ext>
            </a:extLst>
          </p:cNvPr>
          <p:cNvSpPr/>
          <p:nvPr/>
        </p:nvSpPr>
        <p:spPr>
          <a:xfrm>
            <a:off x="4887385" y="3562877"/>
            <a:ext cx="2127251" cy="1776556"/>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TextBox 37">
            <a:extLst>
              <a:ext uri="{FF2B5EF4-FFF2-40B4-BE49-F238E27FC236}">
                <a16:creationId xmlns:a16="http://schemas.microsoft.com/office/drawing/2014/main" id="{44CB61DF-A61C-464F-B7B8-09D2707A8232}"/>
              </a:ext>
            </a:extLst>
          </p:cNvPr>
          <p:cNvSpPr txBox="1">
            <a:spLocks noChangeArrowheads="1"/>
          </p:cNvSpPr>
          <p:nvPr/>
        </p:nvSpPr>
        <p:spPr bwMode="auto">
          <a:xfrm>
            <a:off x="5074471" y="5099334"/>
            <a:ext cx="175307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100" name="Rounded Rectangle 99">
            <a:extLst>
              <a:ext uri="{FF2B5EF4-FFF2-40B4-BE49-F238E27FC236}">
                <a16:creationId xmlns:a16="http://schemas.microsoft.com/office/drawing/2014/main" id="{531C22CC-8779-9249-84BF-5758CAB536CF}"/>
              </a:ext>
            </a:extLst>
          </p:cNvPr>
          <p:cNvSpPr/>
          <p:nvPr/>
        </p:nvSpPr>
        <p:spPr>
          <a:xfrm>
            <a:off x="8167318" y="3562877"/>
            <a:ext cx="2127249" cy="1784351"/>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TextBox 37">
            <a:extLst>
              <a:ext uri="{FF2B5EF4-FFF2-40B4-BE49-F238E27FC236}">
                <a16:creationId xmlns:a16="http://schemas.microsoft.com/office/drawing/2014/main" id="{D51FD888-C972-AE4B-885F-15CDFA3C26C9}"/>
              </a:ext>
            </a:extLst>
          </p:cNvPr>
          <p:cNvSpPr txBox="1">
            <a:spLocks noChangeArrowheads="1"/>
          </p:cNvSpPr>
          <p:nvPr/>
        </p:nvSpPr>
        <p:spPr bwMode="auto">
          <a:xfrm>
            <a:off x="8283188" y="5099334"/>
            <a:ext cx="19643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VPN Only Subnet</a:t>
            </a:r>
          </a:p>
        </p:txBody>
      </p:sp>
      <p:pic>
        <p:nvPicPr>
          <p:cNvPr id="102" name="Picture 50">
            <a:extLst>
              <a:ext uri="{FF2B5EF4-FFF2-40B4-BE49-F238E27FC236}">
                <a16:creationId xmlns:a16="http://schemas.microsoft.com/office/drawing/2014/main" id="{705E0E90-3DDC-5240-9F9A-23204AC004C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8344136" y="3670901"/>
            <a:ext cx="756236" cy="752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TextBox 59">
            <a:extLst>
              <a:ext uri="{FF2B5EF4-FFF2-40B4-BE49-F238E27FC236}">
                <a16:creationId xmlns:a16="http://schemas.microsoft.com/office/drawing/2014/main" id="{625B8C0E-4767-2C43-B16B-98B3D533AC2F}"/>
              </a:ext>
            </a:extLst>
          </p:cNvPr>
          <p:cNvSpPr txBox="1">
            <a:spLocks noChangeArrowheads="1"/>
          </p:cNvSpPr>
          <p:nvPr/>
        </p:nvSpPr>
        <p:spPr bwMode="auto">
          <a:xfrm>
            <a:off x="8283188" y="4250736"/>
            <a:ext cx="99642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pic>
        <p:nvPicPr>
          <p:cNvPr id="104" name="Picture 64" descr="Traditional-Servers.png">
            <a:extLst>
              <a:ext uri="{FF2B5EF4-FFF2-40B4-BE49-F238E27FC236}">
                <a16:creationId xmlns:a16="http://schemas.microsoft.com/office/drawing/2014/main" id="{2F3B1C5B-CD30-384A-BB5D-0BB3AC7874C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874970" y="3644294"/>
            <a:ext cx="637117" cy="477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 name="TextBox 65">
            <a:extLst>
              <a:ext uri="{FF2B5EF4-FFF2-40B4-BE49-F238E27FC236}">
                <a16:creationId xmlns:a16="http://schemas.microsoft.com/office/drawing/2014/main" id="{84EF9766-0D35-2340-A687-768381CD3681}"/>
              </a:ext>
            </a:extLst>
          </p:cNvPr>
          <p:cNvSpPr txBox="1">
            <a:spLocks noChangeArrowheads="1"/>
          </p:cNvSpPr>
          <p:nvPr/>
        </p:nvSpPr>
        <p:spPr bwMode="auto">
          <a:xfrm>
            <a:off x="1585141" y="4069821"/>
            <a:ext cx="121677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grpSp>
        <p:nvGrpSpPr>
          <p:cNvPr id="106" name="Group 105">
            <a:extLst>
              <a:ext uri="{FF2B5EF4-FFF2-40B4-BE49-F238E27FC236}">
                <a16:creationId xmlns:a16="http://schemas.microsoft.com/office/drawing/2014/main" id="{2C3E74F8-6E83-6E48-B0FA-C0E8447654D7}"/>
              </a:ext>
            </a:extLst>
          </p:cNvPr>
          <p:cNvGrpSpPr/>
          <p:nvPr/>
        </p:nvGrpSpPr>
        <p:grpSpPr>
          <a:xfrm>
            <a:off x="7380860" y="1131675"/>
            <a:ext cx="1719512" cy="886954"/>
            <a:chOff x="5641975" y="874160"/>
            <a:chExt cx="1289634" cy="665217"/>
          </a:xfrm>
        </p:grpSpPr>
        <p:sp>
          <p:nvSpPr>
            <p:cNvPr id="107" name="TextBox 70">
              <a:extLst>
                <a:ext uri="{FF2B5EF4-FFF2-40B4-BE49-F238E27FC236}">
                  <a16:creationId xmlns:a16="http://schemas.microsoft.com/office/drawing/2014/main" id="{A6300CF4-22AA-1349-BF0B-E2BD266BDD8F}"/>
                </a:ext>
              </a:extLst>
            </p:cNvPr>
            <p:cNvSpPr txBox="1">
              <a:spLocks noChangeArrowheads="1"/>
            </p:cNvSpPr>
            <p:nvPr/>
          </p:nvSpPr>
          <p:spPr bwMode="auto">
            <a:xfrm>
              <a:off x="5641975" y="1377794"/>
              <a:ext cx="1289634"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Customer Network</a:t>
              </a:r>
            </a:p>
          </p:txBody>
        </p:sp>
        <p:pic>
          <p:nvPicPr>
            <p:cNvPr id="108" name="Picture 71" descr="Corporate-Data-Center.png">
              <a:extLst>
                <a:ext uri="{FF2B5EF4-FFF2-40B4-BE49-F238E27FC236}">
                  <a16:creationId xmlns:a16="http://schemas.microsoft.com/office/drawing/2014/main" id="{59EF5B37-BD06-1243-A1CA-4EC93AC4F198}"/>
                </a:ext>
              </a:extLst>
            </p:cNvPr>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776930" y="874160"/>
              <a:ext cx="519079" cy="5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09" name="Straight Connector 108">
            <a:extLst>
              <a:ext uri="{FF2B5EF4-FFF2-40B4-BE49-F238E27FC236}">
                <a16:creationId xmlns:a16="http://schemas.microsoft.com/office/drawing/2014/main" id="{1CA84F57-A92D-3146-B990-19DD7AE81D9F}"/>
              </a:ext>
            </a:extLst>
          </p:cNvPr>
          <p:cNvCxnSpPr>
            <a:cxnSpLocks/>
          </p:cNvCxnSpPr>
          <p:nvPr/>
        </p:nvCxnSpPr>
        <p:spPr>
          <a:xfrm flipH="1" flipV="1">
            <a:off x="4364570" y="1575942"/>
            <a:ext cx="1343340" cy="121974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A7ADA19E-8664-6A4A-9837-A9458806EAF3}"/>
              </a:ext>
            </a:extLst>
          </p:cNvPr>
          <p:cNvSpPr/>
          <p:nvPr/>
        </p:nvSpPr>
        <p:spPr>
          <a:xfrm>
            <a:off x="5695951" y="2738964"/>
            <a:ext cx="497416" cy="387351"/>
          </a:xfrm>
          <a:prstGeom prst="ellipse">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a:t>
            </a:r>
          </a:p>
        </p:txBody>
      </p:sp>
      <p:cxnSp>
        <p:nvCxnSpPr>
          <p:cNvPr id="111" name="Straight Connector 110">
            <a:extLst>
              <a:ext uri="{FF2B5EF4-FFF2-40B4-BE49-F238E27FC236}">
                <a16:creationId xmlns:a16="http://schemas.microsoft.com/office/drawing/2014/main" id="{4930995C-6325-C64E-990D-95408B4DE20F}"/>
              </a:ext>
            </a:extLst>
          </p:cNvPr>
          <p:cNvCxnSpPr>
            <a:cxnSpLocks/>
            <a:stCxn id="110" idx="7"/>
          </p:cNvCxnSpPr>
          <p:nvPr/>
        </p:nvCxnSpPr>
        <p:spPr>
          <a:xfrm flipV="1">
            <a:off x="6120522" y="1479552"/>
            <a:ext cx="1638445" cy="13161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1C8D6CA9-B078-D648-ADD5-A15E09E76499}"/>
              </a:ext>
            </a:extLst>
          </p:cNvPr>
          <p:cNvGrpSpPr/>
          <p:nvPr/>
        </p:nvGrpSpPr>
        <p:grpSpPr>
          <a:xfrm>
            <a:off x="3607757" y="1064768"/>
            <a:ext cx="861483" cy="821869"/>
            <a:chOff x="2643188" y="690164"/>
            <a:chExt cx="646112" cy="616402"/>
          </a:xfrm>
        </p:grpSpPr>
        <p:sp>
          <p:nvSpPr>
            <p:cNvPr id="113" name="TextBox 31">
              <a:extLst>
                <a:ext uri="{FF2B5EF4-FFF2-40B4-BE49-F238E27FC236}">
                  <a16:creationId xmlns:a16="http://schemas.microsoft.com/office/drawing/2014/main" id="{7ECA73BE-A337-224E-867F-190FDCF8B051}"/>
                </a:ext>
              </a:extLst>
            </p:cNvPr>
            <p:cNvSpPr txBox="1">
              <a:spLocks noChangeArrowheads="1"/>
            </p:cNvSpPr>
            <p:nvPr/>
          </p:nvSpPr>
          <p:spPr bwMode="auto">
            <a:xfrm>
              <a:off x="2643188" y="1144983"/>
              <a:ext cx="64611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mj-lt"/>
                </a:rPr>
                <a:t>Internet</a:t>
              </a:r>
            </a:p>
          </p:txBody>
        </p:sp>
        <p:pic>
          <p:nvPicPr>
            <p:cNvPr id="114" name="Picture 30" descr="Internet.png">
              <a:extLst>
                <a:ext uri="{FF2B5EF4-FFF2-40B4-BE49-F238E27FC236}">
                  <a16:creationId xmlns:a16="http://schemas.microsoft.com/office/drawing/2014/main" id="{CE32BCA0-65EC-FA4B-AE1F-945D3025D09B}"/>
                </a:ext>
              </a:extLst>
            </p:cNvPr>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684321" y="690164"/>
              <a:ext cx="563847" cy="5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15" name="Straight Connector 114">
            <a:extLst>
              <a:ext uri="{FF2B5EF4-FFF2-40B4-BE49-F238E27FC236}">
                <a16:creationId xmlns:a16="http://schemas.microsoft.com/office/drawing/2014/main" id="{3B806B54-6F7F-A744-927F-0FB3C5C984D0}"/>
              </a:ext>
            </a:extLst>
          </p:cNvPr>
          <p:cNvCxnSpPr>
            <a:stCxn id="110" idx="2"/>
          </p:cNvCxnSpPr>
          <p:nvPr/>
        </p:nvCxnSpPr>
        <p:spPr>
          <a:xfrm flipH="1">
            <a:off x="2620434" y="2932639"/>
            <a:ext cx="3075517" cy="20639"/>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ACA45D3F-090D-4E43-A4A8-98B61B076235}"/>
              </a:ext>
            </a:extLst>
          </p:cNvPr>
          <p:cNvCxnSpPr/>
          <p:nvPr/>
        </p:nvCxnSpPr>
        <p:spPr>
          <a:xfrm flipH="1">
            <a:off x="6193371" y="2945338"/>
            <a:ext cx="3037572" cy="0"/>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CC2FB7-6A27-0440-A76F-46BBBEF8B395}"/>
              </a:ext>
            </a:extLst>
          </p:cNvPr>
          <p:cNvCxnSpPr>
            <a:stCxn id="110" idx="4"/>
            <a:endCxn id="98" idx="0"/>
          </p:cNvCxnSpPr>
          <p:nvPr/>
        </p:nvCxnSpPr>
        <p:spPr>
          <a:xfrm>
            <a:off x="5944659" y="3126315"/>
            <a:ext cx="6352" cy="436562"/>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320C33CC-1A67-1D4C-8842-15EFB351D5D3}"/>
              </a:ext>
            </a:extLst>
          </p:cNvPr>
          <p:cNvCxnSpPr>
            <a:endCxn id="100" idx="0"/>
          </p:cNvCxnSpPr>
          <p:nvPr/>
        </p:nvCxnSpPr>
        <p:spPr>
          <a:xfrm>
            <a:off x="9230943" y="2932639"/>
            <a:ext cx="0" cy="6302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2E5D0B0-2A5F-9C49-B4EB-E7C9D8BE1A53}"/>
              </a:ext>
            </a:extLst>
          </p:cNvPr>
          <p:cNvCxnSpPr>
            <a:endCxn id="96" idx="0"/>
          </p:cNvCxnSpPr>
          <p:nvPr/>
        </p:nvCxnSpPr>
        <p:spPr>
          <a:xfrm>
            <a:off x="2620433" y="2937402"/>
            <a:ext cx="7412" cy="625476"/>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20" name="Curved Connector 119">
            <a:extLst>
              <a:ext uri="{FF2B5EF4-FFF2-40B4-BE49-F238E27FC236}">
                <a16:creationId xmlns:a16="http://schemas.microsoft.com/office/drawing/2014/main" id="{BA65A23F-07C8-4949-A16F-566E2450F68D}"/>
              </a:ext>
            </a:extLst>
          </p:cNvPr>
          <p:cNvCxnSpPr>
            <a:stCxn id="113" idx="2"/>
          </p:cNvCxnSpPr>
          <p:nvPr/>
        </p:nvCxnSpPr>
        <p:spPr>
          <a:xfrm rot="5400000">
            <a:off x="2326460" y="2067328"/>
            <a:ext cx="1892730" cy="1531348"/>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1" name="Curved Connector 120">
            <a:extLst>
              <a:ext uri="{FF2B5EF4-FFF2-40B4-BE49-F238E27FC236}">
                <a16:creationId xmlns:a16="http://schemas.microsoft.com/office/drawing/2014/main" id="{4ED26BE2-67D9-8C4A-9205-F0F9531A129D}"/>
              </a:ext>
            </a:extLst>
          </p:cNvPr>
          <p:cNvCxnSpPr>
            <a:stCxn id="98" idx="0"/>
            <a:endCxn id="127" idx="1"/>
          </p:cNvCxnSpPr>
          <p:nvPr/>
        </p:nvCxnSpPr>
        <p:spPr>
          <a:xfrm rot="16200000" flipH="1" flipV="1">
            <a:off x="4814354" y="2657995"/>
            <a:ext cx="231775" cy="2041538"/>
          </a:xfrm>
          <a:prstGeom prst="curvedConnector4">
            <a:avLst>
              <a:gd name="adj1" fmla="val -98630"/>
              <a:gd name="adj2" fmla="val 76050"/>
            </a:avLst>
          </a:prstGeom>
          <a:ln w="25400">
            <a:solidFill>
              <a:srgbClr val="FF660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Curved Connector 121">
            <a:extLst>
              <a:ext uri="{FF2B5EF4-FFF2-40B4-BE49-F238E27FC236}">
                <a16:creationId xmlns:a16="http://schemas.microsoft.com/office/drawing/2014/main" id="{3FDE9AB4-0173-E444-B7AE-C3127205ED64}"/>
              </a:ext>
            </a:extLst>
          </p:cNvPr>
          <p:cNvCxnSpPr>
            <a:endCxn id="100" idx="0"/>
          </p:cNvCxnSpPr>
          <p:nvPr/>
        </p:nvCxnSpPr>
        <p:spPr>
          <a:xfrm rot="16200000" flipH="1">
            <a:off x="7794609" y="2126543"/>
            <a:ext cx="1542704" cy="1329963"/>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23" name="Picture 57" descr="VPN-Gateway-.png">
            <a:extLst>
              <a:ext uri="{FF2B5EF4-FFF2-40B4-BE49-F238E27FC236}">
                <a16:creationId xmlns:a16="http://schemas.microsoft.com/office/drawing/2014/main" id="{59391E61-7E36-EA4B-8C67-F9399212953D}"/>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58968" y="2261348"/>
            <a:ext cx="551041" cy="54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 name="Picture 58" descr="VPC-Internet-Gateway.png">
            <a:extLst>
              <a:ext uri="{FF2B5EF4-FFF2-40B4-BE49-F238E27FC236}">
                <a16:creationId xmlns:a16="http://schemas.microsoft.com/office/drawing/2014/main" id="{9BA04F77-6F7B-6E41-AD93-E6DFE8CBAD36}"/>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445776" y="2162138"/>
            <a:ext cx="567893" cy="566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5" name="Picture 54">
            <a:extLst>
              <a:ext uri="{FF2B5EF4-FFF2-40B4-BE49-F238E27FC236}">
                <a16:creationId xmlns:a16="http://schemas.microsoft.com/office/drawing/2014/main" id="{254E19B2-681F-FC40-A04F-FD3E26DD070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5265308" y="3741033"/>
            <a:ext cx="477837"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6" name="TextBox 55">
            <a:extLst>
              <a:ext uri="{FF2B5EF4-FFF2-40B4-BE49-F238E27FC236}">
                <a16:creationId xmlns:a16="http://schemas.microsoft.com/office/drawing/2014/main" id="{AE8DDA9F-4110-9647-8572-0B5A3C72556D}"/>
              </a:ext>
            </a:extLst>
          </p:cNvPr>
          <p:cNvSpPr txBox="1">
            <a:spLocks noChangeArrowheads="1"/>
          </p:cNvSpPr>
          <p:nvPr/>
        </p:nvSpPr>
        <p:spPr bwMode="auto">
          <a:xfrm>
            <a:off x="4965875" y="4128297"/>
            <a:ext cx="107670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27" name="Picture 126">
            <a:extLst>
              <a:ext uri="{FF2B5EF4-FFF2-40B4-BE49-F238E27FC236}">
                <a16:creationId xmlns:a16="http://schemas.microsoft.com/office/drawing/2014/main" id="{499866AE-B644-3C4B-81A9-9056CCA3C9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3514192" y="3590635"/>
            <a:ext cx="395281" cy="408033"/>
          </a:xfrm>
          <a:prstGeom prst="rect">
            <a:avLst/>
          </a:prstGeom>
        </p:spPr>
      </p:pic>
      <p:sp>
        <p:nvSpPr>
          <p:cNvPr id="128" name="TextBox 67">
            <a:extLst>
              <a:ext uri="{FF2B5EF4-FFF2-40B4-BE49-F238E27FC236}">
                <a16:creationId xmlns:a16="http://schemas.microsoft.com/office/drawing/2014/main" id="{FE4FFD39-4218-A64C-9725-470AE971FC65}"/>
              </a:ext>
            </a:extLst>
          </p:cNvPr>
          <p:cNvSpPr txBox="1">
            <a:spLocks noChangeArrowheads="1"/>
          </p:cNvSpPr>
          <p:nvPr/>
        </p:nvSpPr>
        <p:spPr bwMode="auto">
          <a:xfrm>
            <a:off x="2941099" y="4019255"/>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VPC NAT </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Gateway</a:t>
            </a:r>
          </a:p>
        </p:txBody>
      </p:sp>
      <p:sp>
        <p:nvSpPr>
          <p:cNvPr id="129" name="TextBox 32">
            <a:extLst>
              <a:ext uri="{FF2B5EF4-FFF2-40B4-BE49-F238E27FC236}">
                <a16:creationId xmlns:a16="http://schemas.microsoft.com/office/drawing/2014/main" id="{1C729308-2C32-2D49-A513-A2B3E23C7279}"/>
              </a:ext>
            </a:extLst>
          </p:cNvPr>
          <p:cNvSpPr txBox="1">
            <a:spLocks noChangeArrowheads="1"/>
          </p:cNvSpPr>
          <p:nvPr/>
        </p:nvSpPr>
        <p:spPr bwMode="auto">
          <a:xfrm>
            <a:off x="2586927" y="2316102"/>
            <a:ext cx="868353"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9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130" name="Picture 129">
            <a:extLst>
              <a:ext uri="{FF2B5EF4-FFF2-40B4-BE49-F238E27FC236}">
                <a16:creationId xmlns:a16="http://schemas.microsoft.com/office/drawing/2014/main" id="{987CA340-19D6-D843-87F0-41F4CFA31124}"/>
              </a:ext>
            </a:extLst>
          </p:cNvPr>
          <p:cNvPicPr>
            <a:picLocks noChangeAspect="1"/>
          </p:cNvPicPr>
          <p:nvPr/>
        </p:nvPicPr>
        <p:blipFill>
          <a:blip r:embed="rId15"/>
          <a:stretch>
            <a:fillRect/>
          </a:stretch>
        </p:blipFill>
        <p:spPr>
          <a:xfrm>
            <a:off x="1718868" y="3404428"/>
            <a:ext cx="213283" cy="238375"/>
          </a:xfrm>
          <a:prstGeom prst="rect">
            <a:avLst/>
          </a:prstGeom>
        </p:spPr>
      </p:pic>
      <p:pic>
        <p:nvPicPr>
          <p:cNvPr id="131" name="Picture 130">
            <a:extLst>
              <a:ext uri="{FF2B5EF4-FFF2-40B4-BE49-F238E27FC236}">
                <a16:creationId xmlns:a16="http://schemas.microsoft.com/office/drawing/2014/main" id="{699B2F7D-FC08-1E4E-8680-22B0808E7A7C}"/>
              </a:ext>
            </a:extLst>
          </p:cNvPr>
          <p:cNvPicPr>
            <a:picLocks noChangeAspect="1"/>
          </p:cNvPicPr>
          <p:nvPr/>
        </p:nvPicPr>
        <p:blipFill>
          <a:blip r:embed="rId15"/>
          <a:stretch>
            <a:fillRect/>
          </a:stretch>
        </p:blipFill>
        <p:spPr>
          <a:xfrm>
            <a:off x="5025455" y="3409524"/>
            <a:ext cx="213283" cy="238375"/>
          </a:xfrm>
          <a:prstGeom prst="rect">
            <a:avLst/>
          </a:prstGeom>
        </p:spPr>
      </p:pic>
      <p:pic>
        <p:nvPicPr>
          <p:cNvPr id="132" name="Picture 131">
            <a:extLst>
              <a:ext uri="{FF2B5EF4-FFF2-40B4-BE49-F238E27FC236}">
                <a16:creationId xmlns:a16="http://schemas.microsoft.com/office/drawing/2014/main" id="{F5BCD2C0-0C24-C747-A5E7-AA73592A1A0B}"/>
              </a:ext>
            </a:extLst>
          </p:cNvPr>
          <p:cNvPicPr>
            <a:picLocks noChangeAspect="1"/>
          </p:cNvPicPr>
          <p:nvPr/>
        </p:nvPicPr>
        <p:blipFill>
          <a:blip r:embed="rId15"/>
          <a:stretch>
            <a:fillRect/>
          </a:stretch>
        </p:blipFill>
        <p:spPr>
          <a:xfrm>
            <a:off x="8332041" y="3414620"/>
            <a:ext cx="213283" cy="238375"/>
          </a:xfrm>
          <a:prstGeom prst="rect">
            <a:avLst/>
          </a:prstGeom>
        </p:spPr>
      </p:pic>
      <p:pic>
        <p:nvPicPr>
          <p:cNvPr id="133" name="Picture 64" descr="Traditional-Servers.png">
            <a:extLst>
              <a:ext uri="{FF2B5EF4-FFF2-40B4-BE49-F238E27FC236}">
                <a16:creationId xmlns:a16="http://schemas.microsoft.com/office/drawing/2014/main" id="{D5E7F9DC-445A-644F-A002-5F263B1FF77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504985" y="4369985"/>
            <a:ext cx="637117" cy="477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 name="TextBox 65">
            <a:extLst>
              <a:ext uri="{FF2B5EF4-FFF2-40B4-BE49-F238E27FC236}">
                <a16:creationId xmlns:a16="http://schemas.microsoft.com/office/drawing/2014/main" id="{8B21D2FA-3349-5241-9961-4585FBA04134}"/>
              </a:ext>
            </a:extLst>
          </p:cNvPr>
          <p:cNvSpPr txBox="1">
            <a:spLocks noChangeArrowheads="1"/>
          </p:cNvSpPr>
          <p:nvPr/>
        </p:nvSpPr>
        <p:spPr bwMode="auto">
          <a:xfrm>
            <a:off x="2215156" y="4795512"/>
            <a:ext cx="121677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135" name="Picture 54">
            <a:extLst>
              <a:ext uri="{FF2B5EF4-FFF2-40B4-BE49-F238E27FC236}">
                <a16:creationId xmlns:a16="http://schemas.microsoft.com/office/drawing/2014/main" id="{FBE12AF4-4B8A-1E4E-8E5F-6B7CE3A3C16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6116524" y="4368404"/>
            <a:ext cx="477837"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 name="TextBox 55">
            <a:extLst>
              <a:ext uri="{FF2B5EF4-FFF2-40B4-BE49-F238E27FC236}">
                <a16:creationId xmlns:a16="http://schemas.microsoft.com/office/drawing/2014/main" id="{C7FDC432-F0EF-4940-831B-58917E112F05}"/>
              </a:ext>
            </a:extLst>
          </p:cNvPr>
          <p:cNvSpPr txBox="1">
            <a:spLocks noChangeArrowheads="1"/>
          </p:cNvSpPr>
          <p:nvPr/>
        </p:nvSpPr>
        <p:spPr bwMode="auto">
          <a:xfrm>
            <a:off x="5817091" y="4777970"/>
            <a:ext cx="107670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37" name="Picture 50">
            <a:extLst>
              <a:ext uri="{FF2B5EF4-FFF2-40B4-BE49-F238E27FC236}">
                <a16:creationId xmlns:a16="http://schemas.microsoft.com/office/drawing/2014/main" id="{24501009-1970-7E4B-9F08-26B631E2B52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9312103" y="4212833"/>
            <a:ext cx="756236" cy="752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 name="TextBox 59">
            <a:extLst>
              <a:ext uri="{FF2B5EF4-FFF2-40B4-BE49-F238E27FC236}">
                <a16:creationId xmlns:a16="http://schemas.microsoft.com/office/drawing/2014/main" id="{120447F6-B04A-CD4D-940A-30E3C4135DCE}"/>
              </a:ext>
            </a:extLst>
          </p:cNvPr>
          <p:cNvSpPr txBox="1">
            <a:spLocks noChangeArrowheads="1"/>
          </p:cNvSpPr>
          <p:nvPr/>
        </p:nvSpPr>
        <p:spPr bwMode="auto">
          <a:xfrm>
            <a:off x="9132862" y="4792669"/>
            <a:ext cx="1114719"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sp>
        <p:nvSpPr>
          <p:cNvPr id="139" name="TextBox 32">
            <a:extLst>
              <a:ext uri="{FF2B5EF4-FFF2-40B4-BE49-F238E27FC236}">
                <a16:creationId xmlns:a16="http://schemas.microsoft.com/office/drawing/2014/main" id="{551F4CF3-4AC1-B94E-9F09-E0A18A9984F6}"/>
              </a:ext>
            </a:extLst>
          </p:cNvPr>
          <p:cNvSpPr txBox="1">
            <a:spLocks noChangeArrowheads="1"/>
          </p:cNvSpPr>
          <p:nvPr/>
        </p:nvSpPr>
        <p:spPr bwMode="auto">
          <a:xfrm>
            <a:off x="8283188" y="2304949"/>
            <a:ext cx="12777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Gateway</a:t>
            </a:r>
          </a:p>
        </p:txBody>
      </p:sp>
    </p:spTree>
    <p:custDataLst>
      <p:tags r:id="rId1"/>
    </p:custDataLst>
    <p:extLst>
      <p:ext uri="{BB962C8B-B14F-4D97-AF65-F5344CB8AC3E}">
        <p14:creationId xmlns:p14="http://schemas.microsoft.com/office/powerpoint/2010/main" val="258511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pPr algn="ctr"/>
            <a:r>
              <a:rPr lang="en-US" sz="5800" dirty="0"/>
              <a:t>Amazon VPC Demo</a:t>
            </a:r>
          </a:p>
        </p:txBody>
      </p:sp>
    </p:spTree>
    <p:custDataLst>
      <p:tags r:id="rId1"/>
    </p:custDataLst>
    <p:extLst>
      <p:ext uri="{BB962C8B-B14F-4D97-AF65-F5344CB8AC3E}">
        <p14:creationId xmlns:p14="http://schemas.microsoft.com/office/powerpoint/2010/main" val="1933517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Module 2, Section 3, Lab 3: </a:t>
            </a:r>
            <a:br>
              <a:rPr lang="en-US" sz="4800" dirty="0"/>
            </a:br>
            <a:r>
              <a:rPr lang="en-US" sz="4800" dirty="0"/>
              <a:t>Build Your Amazon VPC and </a:t>
            </a:r>
            <a:br>
              <a:rPr lang="en-US" sz="4800" dirty="0"/>
            </a:br>
            <a:r>
              <a:rPr lang="en-US" sz="4800" dirty="0"/>
              <a:t>Launch a Web Server</a:t>
            </a:r>
          </a:p>
        </p:txBody>
      </p:sp>
      <p:grpSp>
        <p:nvGrpSpPr>
          <p:cNvPr id="3" name="Group 2">
            <a:extLst>
              <a:ext uri="{FF2B5EF4-FFF2-40B4-BE49-F238E27FC236}">
                <a16:creationId xmlns:a16="http://schemas.microsoft.com/office/drawing/2014/main" id="{4F4B1FC5-7D7B-A841-A1E5-63F506A8780A}"/>
              </a:ext>
            </a:extLst>
          </p:cNvPr>
          <p:cNvGrpSpPr/>
          <p:nvPr/>
        </p:nvGrpSpPr>
        <p:grpSpPr>
          <a:xfrm>
            <a:off x="11082174" y="5586978"/>
            <a:ext cx="403626" cy="461287"/>
            <a:chOff x="11271015" y="5905029"/>
            <a:chExt cx="403626" cy="461287"/>
          </a:xfrm>
        </p:grpSpPr>
        <p:sp>
          <p:nvSpPr>
            <p:cNvPr id="4" name="Oval 3">
              <a:extLst>
                <a:ext uri="{FF2B5EF4-FFF2-40B4-BE49-F238E27FC236}">
                  <a16:creationId xmlns:a16="http://schemas.microsoft.com/office/drawing/2014/main" id="{EAFAFE8D-45BA-6244-99FF-9BA067562352}"/>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F2EA3A9-2F2B-0149-8CEB-B2E2A8FD9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6" name="TextBox 5">
            <a:extLst>
              <a:ext uri="{FF2B5EF4-FFF2-40B4-BE49-F238E27FC236}">
                <a16:creationId xmlns:a16="http://schemas.microsoft.com/office/drawing/2014/main" id="{9EA8772D-BFA3-A64F-B456-D8A3F0B0D92A}"/>
              </a:ext>
            </a:extLst>
          </p:cNvPr>
          <p:cNvSpPr txBox="1"/>
          <p:nvPr/>
        </p:nvSpPr>
        <p:spPr>
          <a:xfrm>
            <a:off x="10666883" y="6039272"/>
            <a:ext cx="1204686" cy="307777"/>
          </a:xfrm>
          <a:prstGeom prst="rect">
            <a:avLst/>
          </a:prstGeom>
          <a:noFill/>
        </p:spPr>
        <p:txBody>
          <a:bodyPr wrap="square" rtlCol="0">
            <a:spAutoFit/>
          </a:bodyPr>
          <a:lstStyle/>
          <a:p>
            <a:pPr algn="ctr"/>
            <a:r>
              <a:rPr lang="en-US" sz="1400" dirty="0"/>
              <a:t>~ 45 minutes</a:t>
            </a:r>
          </a:p>
        </p:txBody>
      </p:sp>
    </p:spTree>
    <p:custDataLst>
      <p:tags r:id="rId1"/>
    </p:custDataLst>
    <p:extLst>
      <p:ext uri="{BB962C8B-B14F-4D97-AF65-F5344CB8AC3E}">
        <p14:creationId xmlns:p14="http://schemas.microsoft.com/office/powerpoint/2010/main" val="288690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Scenario</a:t>
            </a:r>
          </a:p>
        </p:txBody>
      </p:sp>
      <p:sp>
        <p:nvSpPr>
          <p:cNvPr id="3" name="Content Placeholder 2"/>
          <p:cNvSpPr>
            <a:spLocks noGrp="1"/>
          </p:cNvSpPr>
          <p:nvPr>
            <p:ph idx="1"/>
          </p:nvPr>
        </p:nvSpPr>
        <p:spPr>
          <a:xfrm>
            <a:off x="238538" y="1440305"/>
            <a:ext cx="11330609" cy="4913308"/>
          </a:xfrm>
        </p:spPr>
        <p:txBody>
          <a:bodyPr>
            <a:normAutofit/>
          </a:bodyPr>
          <a:lstStyle/>
          <a:p>
            <a:pPr marL="0" lvl="1" indent="0">
              <a:spcBef>
                <a:spcPts val="1800"/>
              </a:spcBef>
              <a:spcAft>
                <a:spcPts val="800"/>
              </a:spcAft>
              <a:buNone/>
            </a:pPr>
            <a:r>
              <a:rPr lang="en-US" sz="2800" dirty="0"/>
              <a:t>In this lab, you will use Amazon VPC to create your own Amazon VPC and add additional components to it to produce a customized network. </a:t>
            </a:r>
          </a:p>
          <a:p>
            <a:pPr marL="0" lvl="1" indent="0">
              <a:spcBef>
                <a:spcPts val="1800"/>
              </a:spcBef>
              <a:spcAft>
                <a:spcPts val="800"/>
              </a:spcAft>
              <a:buNone/>
            </a:pPr>
            <a:r>
              <a:rPr lang="en-US" sz="2800" dirty="0"/>
              <a:t>You will create security groups for your Amazon EC2 instance.  </a:t>
            </a:r>
          </a:p>
          <a:p>
            <a:pPr marL="0" lvl="1" indent="0">
              <a:spcBef>
                <a:spcPts val="1800"/>
              </a:spcBef>
              <a:spcAft>
                <a:spcPts val="800"/>
              </a:spcAft>
              <a:buNone/>
            </a:pPr>
            <a:r>
              <a:rPr lang="en-US" sz="2800" dirty="0"/>
              <a:t>You will configure and customize the EC2 instance to run a web server and launch it into the Amazon VPC. These services include:</a:t>
            </a:r>
          </a:p>
        </p:txBody>
      </p:sp>
      <p:sp>
        <p:nvSpPr>
          <p:cNvPr id="7" name="TextBox 6"/>
          <p:cNvSpPr txBox="1"/>
          <p:nvPr/>
        </p:nvSpPr>
        <p:spPr>
          <a:xfrm>
            <a:off x="8182050"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EC2</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p:cNvSpPr txBox="1"/>
          <p:nvPr/>
        </p:nvSpPr>
        <p:spPr>
          <a:xfrm>
            <a:off x="2795526"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VPC</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018" y="4160525"/>
            <a:ext cx="948713" cy="113845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3614" y="4151648"/>
            <a:ext cx="950308" cy="1156208"/>
          </a:xfrm>
          <a:prstGeom prst="rect">
            <a:avLst/>
          </a:prstGeom>
        </p:spPr>
      </p:pic>
      <p:sp>
        <p:nvSpPr>
          <p:cNvPr id="16" name="Rounded Rectangle 15">
            <a:extLst>
              <a:ext uri="{FF2B5EF4-FFF2-40B4-BE49-F238E27FC236}">
                <a16:creationId xmlns:a16="http://schemas.microsoft.com/office/drawing/2014/main" id="{C427ACC6-15C8-4947-8BBC-B6F7D6EE0B19}"/>
              </a:ext>
            </a:extLst>
          </p:cNvPr>
          <p:cNvSpPr>
            <a:spLocks noChangeAspect="1"/>
          </p:cNvSpPr>
          <p:nvPr/>
        </p:nvSpPr>
        <p:spPr>
          <a:xfrm>
            <a:off x="4778449" y="4272552"/>
            <a:ext cx="924448" cy="914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7" name="Picture 16">
            <a:extLst>
              <a:ext uri="{FF2B5EF4-FFF2-40B4-BE49-F238E27FC236}">
                <a16:creationId xmlns:a16="http://schemas.microsoft.com/office/drawing/2014/main" id="{3CEA25E1-20D3-F546-9D6A-1D751600B3BE}"/>
              </a:ext>
            </a:extLst>
          </p:cNvPr>
          <p:cNvPicPr>
            <a:picLocks noChangeAspect="1"/>
          </p:cNvPicPr>
          <p:nvPr/>
        </p:nvPicPr>
        <p:blipFill>
          <a:blip r:embed="rId6"/>
          <a:stretch>
            <a:fillRect/>
          </a:stretch>
        </p:blipFill>
        <p:spPr>
          <a:xfrm>
            <a:off x="4835195" y="4134008"/>
            <a:ext cx="264316" cy="295413"/>
          </a:xfrm>
          <a:prstGeom prst="rect">
            <a:avLst/>
          </a:prstGeom>
        </p:spPr>
      </p:pic>
      <p:grpSp>
        <p:nvGrpSpPr>
          <p:cNvPr id="18" name="Group 21">
            <a:extLst>
              <a:ext uri="{FF2B5EF4-FFF2-40B4-BE49-F238E27FC236}">
                <a16:creationId xmlns:a16="http://schemas.microsoft.com/office/drawing/2014/main" id="{7AD4C3FA-E7F3-5F45-B50B-19DC54989D0A}"/>
              </a:ext>
            </a:extLst>
          </p:cNvPr>
          <p:cNvGrpSpPr>
            <a:grpSpLocks noChangeAspect="1"/>
          </p:cNvGrpSpPr>
          <p:nvPr/>
        </p:nvGrpSpPr>
        <p:grpSpPr bwMode="auto">
          <a:xfrm>
            <a:off x="6683066" y="4272552"/>
            <a:ext cx="924448" cy="914400"/>
            <a:chOff x="545458" y="4783771"/>
            <a:chExt cx="2293787" cy="1733798"/>
          </a:xfrm>
        </p:grpSpPr>
        <p:sp>
          <p:nvSpPr>
            <p:cNvPr id="24" name="Rounded Rectangle 23">
              <a:extLst>
                <a:ext uri="{FF2B5EF4-FFF2-40B4-BE49-F238E27FC236}">
                  <a16:creationId xmlns:a16="http://schemas.microsoft.com/office/drawing/2014/main" id="{0DB124A5-666D-564A-83DF-B697F276D839}"/>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5" name="Rounded Rectangle 24">
              <a:extLst>
                <a:ext uri="{FF2B5EF4-FFF2-40B4-BE49-F238E27FC236}">
                  <a16:creationId xmlns:a16="http://schemas.microsoft.com/office/drawing/2014/main" id="{E46CA59B-F866-A24D-AD8C-7DE62FCF947F}"/>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7" name="TextBox 26">
            <a:extLst>
              <a:ext uri="{FF2B5EF4-FFF2-40B4-BE49-F238E27FC236}">
                <a16:creationId xmlns:a16="http://schemas.microsoft.com/office/drawing/2014/main" id="{404A7CEF-6D56-C74D-A05F-47D309498654}"/>
              </a:ext>
            </a:extLst>
          </p:cNvPr>
          <p:cNvSpPr txBox="1"/>
          <p:nvPr/>
        </p:nvSpPr>
        <p:spPr>
          <a:xfrm>
            <a:off x="6597517"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Security Group</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TextBox 27">
            <a:extLst>
              <a:ext uri="{FF2B5EF4-FFF2-40B4-BE49-F238E27FC236}">
                <a16:creationId xmlns:a16="http://schemas.microsoft.com/office/drawing/2014/main" id="{1649AD74-09C2-6D4E-86B3-75E91C5B76F7}"/>
              </a:ext>
            </a:extLst>
          </p:cNvPr>
          <p:cNvSpPr txBox="1"/>
          <p:nvPr/>
        </p:nvSpPr>
        <p:spPr>
          <a:xfrm>
            <a:off x="4657518"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Subnet</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911218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Tasks</a:t>
            </a:r>
          </a:p>
        </p:txBody>
      </p:sp>
      <p:sp>
        <p:nvSpPr>
          <p:cNvPr id="3" name="Content Placeholder 2"/>
          <p:cNvSpPr>
            <a:spLocks noGrp="1"/>
          </p:cNvSpPr>
          <p:nvPr>
            <p:ph idx="1"/>
          </p:nvPr>
        </p:nvSpPr>
        <p:spPr>
          <a:xfrm>
            <a:off x="2677275" y="1805785"/>
            <a:ext cx="8488018" cy="4913308"/>
          </a:xfrm>
        </p:spPr>
        <p:txBody>
          <a:bodyPr>
            <a:normAutofit/>
          </a:bodyPr>
          <a:lstStyle/>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b="1"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a:t>
            </a:r>
            <a:endParaRPr lang="en-US" dirty="0"/>
          </a:p>
          <a:p>
            <a:pPr marL="0" indent="0">
              <a:spcBef>
                <a:spcPts val="2400"/>
              </a:spcBef>
              <a:spcAft>
                <a:spcPts val="600"/>
              </a:spcAft>
              <a:buNone/>
            </a:pPr>
            <a:r>
              <a:rPr lang="en-US" dirty="0"/>
              <a:t>Create additional </a:t>
            </a:r>
            <a:r>
              <a:rPr lang="en-US" b="1" dirty="0">
                <a:latin typeface="Amazon Ember" panose="020B0603020204020204" pitchFamily="34" charset="0"/>
                <a:ea typeface="Amazon Ember" panose="020B0603020204020204" pitchFamily="34" charset="0"/>
              </a:rPr>
              <a:t>s</a:t>
            </a:r>
            <a:r>
              <a:rPr lang="en-US" b="1" dirty="0">
                <a:latin typeface="Amazon Ember" panose="020B0603020204020204" pitchFamily="34" charset="0"/>
                <a:ea typeface="Amazon Ember" panose="020B0603020204020204" pitchFamily="34" charset="0"/>
                <a:cs typeface="Amazon Ember" panose="020B0603020204020204" pitchFamily="34" charset="0"/>
              </a:rPr>
              <a:t>ubnets.</a:t>
            </a:r>
          </a:p>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 security group.</a:t>
            </a:r>
          </a:p>
          <a:p>
            <a:pPr marL="0" indent="0">
              <a:spcBef>
                <a:spcPts val="2400"/>
              </a:spcBef>
              <a:spcAft>
                <a:spcPts val="600"/>
              </a:spcAft>
              <a:buNone/>
            </a:pPr>
            <a:r>
              <a:rPr lang="en-US" dirty="0"/>
              <a:t>Launch a </a:t>
            </a:r>
            <a:r>
              <a:rPr lang="en-US" b="1" dirty="0">
                <a:latin typeface="Amazon Ember" panose="020B0603020204020204" pitchFamily="34" charset="0"/>
                <a:ea typeface="Amazon Ember" panose="020B0603020204020204" pitchFamily="34" charset="0"/>
                <a:cs typeface="Amazon Ember" panose="020B0603020204020204" pitchFamily="34" charset="0"/>
              </a:rPr>
              <a:t>web server instance </a:t>
            </a:r>
            <a:r>
              <a:rPr lang="en-US" dirty="0">
                <a:latin typeface="Amazon Ember" panose="020B0603020204020204" pitchFamily="34" charset="0"/>
                <a:ea typeface="Amazon Ember" panose="020B0603020204020204" pitchFamily="34" charset="0"/>
                <a:cs typeface="Amazon Ember" panose="020B0603020204020204" pitchFamily="34" charset="0"/>
              </a:rPr>
              <a:t>(on Amazon EC2).</a:t>
            </a:r>
          </a:p>
        </p:txBody>
      </p:sp>
      <p:pic>
        <p:nvPicPr>
          <p:cNvPr id="11" name="Picture 10">
            <a:extLst>
              <a:ext uri="{FF2B5EF4-FFF2-40B4-BE49-F238E27FC236}">
                <a16:creationId xmlns:a16="http://schemas.microsoft.com/office/drawing/2014/main" id="{43F11DDD-E10F-4447-B617-16E3E05C8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928" y="1606819"/>
            <a:ext cx="609600" cy="397933"/>
          </a:xfrm>
          <a:prstGeom prst="rect">
            <a:avLst/>
          </a:prstGeom>
        </p:spPr>
      </p:pic>
      <p:sp>
        <p:nvSpPr>
          <p:cNvPr id="14" name="Rounded Rectangle 13">
            <a:extLst>
              <a:ext uri="{FF2B5EF4-FFF2-40B4-BE49-F238E27FC236}">
                <a16:creationId xmlns:a16="http://schemas.microsoft.com/office/drawing/2014/main" id="{48180F1C-E822-2F4B-92FC-436E44072AE6}"/>
              </a:ext>
            </a:extLst>
          </p:cNvPr>
          <p:cNvSpPr>
            <a:spLocks noChangeAspect="1"/>
          </p:cNvSpPr>
          <p:nvPr/>
        </p:nvSpPr>
        <p:spPr>
          <a:xfrm>
            <a:off x="1902274" y="2183383"/>
            <a:ext cx="542812" cy="53691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TextBox 37">
            <a:extLst>
              <a:ext uri="{FF2B5EF4-FFF2-40B4-BE49-F238E27FC236}">
                <a16:creationId xmlns:a16="http://schemas.microsoft.com/office/drawing/2014/main" id="{CA0A7CF4-C4D1-0F48-AAB9-7D1360DA1E1E}"/>
              </a:ext>
            </a:extLst>
          </p:cNvPr>
          <p:cNvSpPr txBox="1">
            <a:spLocks noChangeAspect="1" noChangeArrowheads="1"/>
          </p:cNvSpPr>
          <p:nvPr/>
        </p:nvSpPr>
        <p:spPr bwMode="auto">
          <a:xfrm>
            <a:off x="1670085" y="2703028"/>
            <a:ext cx="1053668" cy="230832"/>
          </a:xfrm>
          <a:prstGeom prst="rect">
            <a:avLst/>
          </a:prstGeom>
          <a:noFill/>
          <a:ln w="9525">
            <a:noFill/>
            <a:miter lim="800000"/>
            <a:headEnd/>
            <a:tailEnd/>
          </a:ln>
        </p:spPr>
        <p:txBody>
          <a:bodyPr wrap="square">
            <a:spAutoFit/>
          </a:bodyPr>
          <a:lstStyle/>
          <a:p>
            <a:pPr algn="ctr"/>
            <a:r>
              <a:rPr lang="en-US" sz="900" b="1" dirty="0">
                <a:latin typeface="Amazon Ember" panose="020B0603020204020204" pitchFamily="34" charset="0"/>
                <a:ea typeface="Amazon Ember" panose="020B0603020204020204" pitchFamily="34" charset="0"/>
                <a:cs typeface="Amazon Ember" panose="020B0603020204020204" pitchFamily="34" charset="0"/>
              </a:rPr>
              <a:t>VPC subnet</a:t>
            </a:r>
          </a:p>
        </p:txBody>
      </p:sp>
      <p:pic>
        <p:nvPicPr>
          <p:cNvPr id="17" name="Picture 16">
            <a:extLst>
              <a:ext uri="{FF2B5EF4-FFF2-40B4-BE49-F238E27FC236}">
                <a16:creationId xmlns:a16="http://schemas.microsoft.com/office/drawing/2014/main" id="{D9909393-5C39-9940-AA1C-A95644D79208}"/>
              </a:ext>
            </a:extLst>
          </p:cNvPr>
          <p:cNvPicPr>
            <a:picLocks noChangeAspect="1"/>
          </p:cNvPicPr>
          <p:nvPr/>
        </p:nvPicPr>
        <p:blipFill>
          <a:blip r:embed="rId5"/>
          <a:stretch>
            <a:fillRect/>
          </a:stretch>
        </p:blipFill>
        <p:spPr>
          <a:xfrm>
            <a:off x="1959018" y="2121527"/>
            <a:ext cx="163629" cy="182880"/>
          </a:xfrm>
          <a:prstGeom prst="rect">
            <a:avLst/>
          </a:prstGeom>
        </p:spPr>
      </p:pic>
      <p:grpSp>
        <p:nvGrpSpPr>
          <p:cNvPr id="18" name="Group 21">
            <a:extLst>
              <a:ext uri="{FF2B5EF4-FFF2-40B4-BE49-F238E27FC236}">
                <a16:creationId xmlns:a16="http://schemas.microsoft.com/office/drawing/2014/main" id="{774FF80D-FC4C-FB41-B333-3748D011FE61}"/>
              </a:ext>
            </a:extLst>
          </p:cNvPr>
          <p:cNvGrpSpPr>
            <a:grpSpLocks noChangeAspect="1"/>
          </p:cNvGrpSpPr>
          <p:nvPr/>
        </p:nvGrpSpPr>
        <p:grpSpPr bwMode="auto">
          <a:xfrm>
            <a:off x="1902274" y="2991457"/>
            <a:ext cx="566160" cy="560006"/>
            <a:chOff x="545458" y="4783771"/>
            <a:chExt cx="2293787" cy="1733798"/>
          </a:xfrm>
        </p:grpSpPr>
        <p:sp>
          <p:nvSpPr>
            <p:cNvPr id="19" name="Rounded Rectangle 18">
              <a:extLst>
                <a:ext uri="{FF2B5EF4-FFF2-40B4-BE49-F238E27FC236}">
                  <a16:creationId xmlns:a16="http://schemas.microsoft.com/office/drawing/2014/main" id="{54C3D485-103C-D44F-BB1F-90DE4D3C8C20}"/>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0" name="Rounded Rectangle 19">
              <a:extLst>
                <a:ext uri="{FF2B5EF4-FFF2-40B4-BE49-F238E27FC236}">
                  <a16:creationId xmlns:a16="http://schemas.microsoft.com/office/drawing/2014/main" id="{363D635F-BB52-E443-A913-89BCB5DF50D6}"/>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1" name="TextBox 34">
            <a:extLst>
              <a:ext uri="{FF2B5EF4-FFF2-40B4-BE49-F238E27FC236}">
                <a16:creationId xmlns:a16="http://schemas.microsoft.com/office/drawing/2014/main" id="{2701A412-F6C5-8142-BDB8-CFDA9CE2EF53}"/>
              </a:ext>
            </a:extLst>
          </p:cNvPr>
          <p:cNvSpPr txBox="1">
            <a:spLocks noChangeAspect="1" noChangeArrowheads="1"/>
          </p:cNvSpPr>
          <p:nvPr/>
        </p:nvSpPr>
        <p:spPr bwMode="auto">
          <a:xfrm>
            <a:off x="1616147" y="3547062"/>
            <a:ext cx="1173089" cy="230832"/>
          </a:xfrm>
          <a:prstGeom prst="rect">
            <a:avLst/>
          </a:prstGeom>
          <a:noFill/>
          <a:ln w="9525">
            <a:noFill/>
            <a:miter lim="800000"/>
            <a:headEnd/>
            <a:tailEnd/>
          </a:ln>
        </p:spPr>
        <p:txBody>
          <a:bodyPr wrap="square">
            <a:spAutoFit/>
          </a:bodyPr>
          <a:lstStyle/>
          <a:p>
            <a:pPr algn="ctr"/>
            <a:r>
              <a:rPr lang="en-US" sz="9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pic>
        <p:nvPicPr>
          <p:cNvPr id="23" name="Picture 22">
            <a:extLst>
              <a:ext uri="{FF2B5EF4-FFF2-40B4-BE49-F238E27FC236}">
                <a16:creationId xmlns:a16="http://schemas.microsoft.com/office/drawing/2014/main" id="{16FAFC02-340D-6449-A3FC-E74D17D98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489" y="3881897"/>
            <a:ext cx="528598" cy="548175"/>
          </a:xfrm>
          <a:prstGeom prst="rect">
            <a:avLst/>
          </a:prstGeom>
        </p:spPr>
      </p:pic>
    </p:spTree>
    <p:custDataLst>
      <p:tags r:id="rId1"/>
    </p:custDataLst>
    <p:extLst>
      <p:ext uri="{BB962C8B-B14F-4D97-AF65-F5344CB8AC3E}">
        <p14:creationId xmlns:p14="http://schemas.microsoft.com/office/powerpoint/2010/main" val="100877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2295754"/>
            <a:ext cx="11078308"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Discuss key concepts related to the AWS Virtual Private Cloud (Amazon VPC) and security groups to better understand:</a:t>
            </a:r>
          </a:p>
          <a:p>
            <a:pPr marL="682625" lvl="1" indent="-463550" defTabSz="342900">
              <a:lnSpc>
                <a:spcPct val="150000"/>
              </a:lnSpc>
              <a:spcBef>
                <a:spcPts val="0"/>
              </a:spcBef>
              <a:spcAft>
                <a:spcPts val="600"/>
              </a:spcAft>
              <a:buClr>
                <a:schemeClr val="accent1"/>
              </a:buClr>
              <a:tabLst>
                <a:tab pos="8461375" algn="r"/>
              </a:tabLst>
            </a:pPr>
            <a:r>
              <a:rPr lang="en-US" sz="2800" dirty="0"/>
              <a:t>Virtual networking in the cloud with Amazon VPC.</a:t>
            </a:r>
          </a:p>
          <a:p>
            <a:pPr marL="682625" lvl="1" indent="-463550" defTabSz="342900">
              <a:lnSpc>
                <a:spcPct val="150000"/>
              </a:lnSpc>
              <a:spcBef>
                <a:spcPts val="0"/>
              </a:spcBef>
              <a:spcAft>
                <a:spcPts val="600"/>
              </a:spcAft>
              <a:buClr>
                <a:schemeClr val="accent1"/>
              </a:buClr>
              <a:tabLst>
                <a:tab pos="8461375" algn="r"/>
              </a:tabLst>
            </a:pPr>
            <a:r>
              <a:rPr lang="en-US" sz="2800" dirty="0"/>
              <a:t>Creating virtual firewalls with security groups.</a:t>
            </a:r>
          </a:p>
          <a:p>
            <a:pPr marL="682625" lvl="1" indent="-463550" defTabSz="342900">
              <a:lnSpc>
                <a:spcPct val="150000"/>
              </a:lnSpc>
              <a:spcBef>
                <a:spcPts val="0"/>
              </a:spcBef>
              <a:spcAft>
                <a:spcPts val="600"/>
              </a:spcAft>
              <a:buClr>
                <a:schemeClr val="accent1"/>
              </a:buClr>
              <a:tabLst>
                <a:tab pos="8461375" algn="r"/>
              </a:tabLst>
            </a:pPr>
            <a:r>
              <a:rPr lang="en-US" sz="2800" dirty="0"/>
              <a:t>Secure delivery of data, videos, applications, and APIs with Amazon </a:t>
            </a:r>
            <a:r>
              <a:rPr lang="en-US" sz="2800" dirty="0" err="1"/>
              <a:t>CloudFront</a:t>
            </a:r>
            <a:r>
              <a:rPr lang="en-US" sz="2800" dirty="0"/>
              <a:t>.</a:t>
            </a:r>
          </a:p>
          <a:p>
            <a:pPr marL="682625" lvl="1" indent="-463550" defTabSz="342900">
              <a:lnSpc>
                <a:spcPct val="150000"/>
              </a:lnSpc>
              <a:spcBef>
                <a:spcPts val="0"/>
              </a:spcBef>
              <a:spcAft>
                <a:spcPts val="600"/>
              </a:spcAft>
              <a:buClr>
                <a:schemeClr val="accent1"/>
              </a:buClr>
              <a:tabLst>
                <a:tab pos="8461375" algn="r"/>
              </a:tabLst>
            </a:pPr>
            <a:endParaRPr lang="en-US" sz="2800" dirty="0"/>
          </a:p>
        </p:txBody>
      </p:sp>
    </p:spTree>
    <p:extLst>
      <p:ext uri="{BB962C8B-B14F-4D97-AF65-F5344CB8AC3E}">
        <p14:creationId xmlns:p14="http://schemas.microsoft.com/office/powerpoint/2010/main" val="249458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3: Final Product</a:t>
            </a:r>
          </a:p>
        </p:txBody>
      </p:sp>
      <p:sp>
        <p:nvSpPr>
          <p:cNvPr id="37" name="TextBox 36"/>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grpSp>
        <p:nvGrpSpPr>
          <p:cNvPr id="9" name="Group 8">
            <a:extLst>
              <a:ext uri="{FF2B5EF4-FFF2-40B4-BE49-F238E27FC236}">
                <a16:creationId xmlns:a16="http://schemas.microsoft.com/office/drawing/2014/main" id="{D9E11673-8D9F-9B47-88BD-494E2E0EF29F}"/>
              </a:ext>
            </a:extLst>
          </p:cNvPr>
          <p:cNvGrpSpPr/>
          <p:nvPr/>
        </p:nvGrpSpPr>
        <p:grpSpPr>
          <a:xfrm>
            <a:off x="11082174" y="5586978"/>
            <a:ext cx="403626" cy="461287"/>
            <a:chOff x="11271015" y="5905029"/>
            <a:chExt cx="403626" cy="461287"/>
          </a:xfrm>
        </p:grpSpPr>
        <p:sp>
          <p:nvSpPr>
            <p:cNvPr id="10" name="Oval 9">
              <a:extLst>
                <a:ext uri="{FF2B5EF4-FFF2-40B4-BE49-F238E27FC236}">
                  <a16:creationId xmlns:a16="http://schemas.microsoft.com/office/drawing/2014/main" id="{0E918CB7-D956-2943-A45C-9F4D326F09D7}"/>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335D17E-7711-024B-A82F-CF0E4CF6C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12" name="TextBox 11">
            <a:extLst>
              <a:ext uri="{FF2B5EF4-FFF2-40B4-BE49-F238E27FC236}">
                <a16:creationId xmlns:a16="http://schemas.microsoft.com/office/drawing/2014/main" id="{4F77CFD1-F18B-5946-ADAA-BC29617C2C5D}"/>
              </a:ext>
            </a:extLst>
          </p:cNvPr>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sp>
        <p:nvSpPr>
          <p:cNvPr id="13" name="Rectangle: Rounded Corners 2">
            <a:extLst>
              <a:ext uri="{FF2B5EF4-FFF2-40B4-BE49-F238E27FC236}">
                <a16:creationId xmlns:a16="http://schemas.microsoft.com/office/drawing/2014/main" id="{2C712008-F8AF-4A44-8EA4-A10DC622CC81}"/>
              </a:ext>
            </a:extLst>
          </p:cNvPr>
          <p:cNvSpPr/>
          <p:nvPr/>
        </p:nvSpPr>
        <p:spPr>
          <a:xfrm>
            <a:off x="2347910" y="2191756"/>
            <a:ext cx="7506118" cy="3858567"/>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C168E6-871E-274C-B547-B7D816843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169" y="1774483"/>
            <a:ext cx="609600" cy="639096"/>
          </a:xfrm>
          <a:prstGeom prst="rect">
            <a:avLst/>
          </a:prstGeom>
        </p:spPr>
      </p:pic>
      <p:sp>
        <p:nvSpPr>
          <p:cNvPr id="15" name="Rectangle: Rounded Corners 11">
            <a:extLst>
              <a:ext uri="{FF2B5EF4-FFF2-40B4-BE49-F238E27FC236}">
                <a16:creationId xmlns:a16="http://schemas.microsoft.com/office/drawing/2014/main" id="{BD73C06F-85F0-5E46-A52C-2E8B150DD1B3}"/>
              </a:ext>
            </a:extLst>
          </p:cNvPr>
          <p:cNvSpPr/>
          <p:nvPr/>
        </p:nvSpPr>
        <p:spPr>
          <a:xfrm>
            <a:off x="2893903" y="26592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2">
            <a:extLst>
              <a:ext uri="{FF2B5EF4-FFF2-40B4-BE49-F238E27FC236}">
                <a16:creationId xmlns:a16="http://schemas.microsoft.com/office/drawing/2014/main" id="{4AA89AFD-B19C-564C-B348-E8F633AA93CA}"/>
              </a:ext>
            </a:extLst>
          </p:cNvPr>
          <p:cNvSpPr/>
          <p:nvPr/>
        </p:nvSpPr>
        <p:spPr>
          <a:xfrm>
            <a:off x="2893902" y="41903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3">
            <a:extLst>
              <a:ext uri="{FF2B5EF4-FFF2-40B4-BE49-F238E27FC236}">
                <a16:creationId xmlns:a16="http://schemas.microsoft.com/office/drawing/2014/main" id="{DD46AE93-665D-B841-9CF4-25201E78F7A8}"/>
              </a:ext>
            </a:extLst>
          </p:cNvPr>
          <p:cNvSpPr/>
          <p:nvPr/>
        </p:nvSpPr>
        <p:spPr>
          <a:xfrm>
            <a:off x="6288256" y="26581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4">
            <a:extLst>
              <a:ext uri="{FF2B5EF4-FFF2-40B4-BE49-F238E27FC236}">
                <a16:creationId xmlns:a16="http://schemas.microsoft.com/office/drawing/2014/main" id="{19E26482-F26C-C243-B348-D0F849D84DE9}"/>
              </a:ext>
            </a:extLst>
          </p:cNvPr>
          <p:cNvSpPr/>
          <p:nvPr/>
        </p:nvSpPr>
        <p:spPr>
          <a:xfrm>
            <a:off x="6288255" y="41892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F8524128-A4BD-3D42-907E-55997ABAE540}"/>
              </a:ext>
            </a:extLst>
          </p:cNvPr>
          <p:cNvPicPr>
            <a:picLocks noChangeAspect="1"/>
          </p:cNvPicPr>
          <p:nvPr/>
        </p:nvPicPr>
        <p:blipFill>
          <a:blip r:embed="rId6"/>
          <a:stretch>
            <a:fillRect/>
          </a:stretch>
        </p:blipFill>
        <p:spPr>
          <a:xfrm>
            <a:off x="2994086" y="2536265"/>
            <a:ext cx="273166" cy="280278"/>
          </a:xfrm>
          <a:prstGeom prst="rect">
            <a:avLst/>
          </a:prstGeom>
        </p:spPr>
      </p:pic>
      <p:pic>
        <p:nvPicPr>
          <p:cNvPr id="20" name="Picture 19">
            <a:extLst>
              <a:ext uri="{FF2B5EF4-FFF2-40B4-BE49-F238E27FC236}">
                <a16:creationId xmlns:a16="http://schemas.microsoft.com/office/drawing/2014/main" id="{F364C05A-50D1-3744-9E67-885489AE0201}"/>
              </a:ext>
            </a:extLst>
          </p:cNvPr>
          <p:cNvPicPr>
            <a:picLocks noChangeAspect="1"/>
          </p:cNvPicPr>
          <p:nvPr/>
        </p:nvPicPr>
        <p:blipFill>
          <a:blip r:embed="rId6"/>
          <a:stretch>
            <a:fillRect/>
          </a:stretch>
        </p:blipFill>
        <p:spPr>
          <a:xfrm>
            <a:off x="2994086" y="4064245"/>
            <a:ext cx="273166" cy="280278"/>
          </a:xfrm>
          <a:prstGeom prst="rect">
            <a:avLst/>
          </a:prstGeom>
        </p:spPr>
      </p:pic>
      <p:pic>
        <p:nvPicPr>
          <p:cNvPr id="21" name="Picture 20">
            <a:extLst>
              <a:ext uri="{FF2B5EF4-FFF2-40B4-BE49-F238E27FC236}">
                <a16:creationId xmlns:a16="http://schemas.microsoft.com/office/drawing/2014/main" id="{E8958C3B-172C-A24E-BA5A-540B180597F6}"/>
              </a:ext>
            </a:extLst>
          </p:cNvPr>
          <p:cNvPicPr>
            <a:picLocks noChangeAspect="1"/>
          </p:cNvPicPr>
          <p:nvPr/>
        </p:nvPicPr>
        <p:blipFill>
          <a:blip r:embed="rId6"/>
          <a:stretch>
            <a:fillRect/>
          </a:stretch>
        </p:blipFill>
        <p:spPr>
          <a:xfrm>
            <a:off x="6410738" y="2526772"/>
            <a:ext cx="273166" cy="280278"/>
          </a:xfrm>
          <a:prstGeom prst="rect">
            <a:avLst/>
          </a:prstGeom>
        </p:spPr>
      </p:pic>
      <p:pic>
        <p:nvPicPr>
          <p:cNvPr id="22" name="Picture 21">
            <a:extLst>
              <a:ext uri="{FF2B5EF4-FFF2-40B4-BE49-F238E27FC236}">
                <a16:creationId xmlns:a16="http://schemas.microsoft.com/office/drawing/2014/main" id="{64489497-7127-614F-B5B1-2E358BC78820}"/>
              </a:ext>
            </a:extLst>
          </p:cNvPr>
          <p:cNvPicPr>
            <a:picLocks noChangeAspect="1"/>
          </p:cNvPicPr>
          <p:nvPr/>
        </p:nvPicPr>
        <p:blipFill>
          <a:blip r:embed="rId6"/>
          <a:stretch>
            <a:fillRect/>
          </a:stretch>
        </p:blipFill>
        <p:spPr>
          <a:xfrm>
            <a:off x="6410738" y="4059359"/>
            <a:ext cx="273166" cy="280278"/>
          </a:xfrm>
          <a:prstGeom prst="rect">
            <a:avLst/>
          </a:prstGeom>
        </p:spPr>
      </p:pic>
      <p:cxnSp>
        <p:nvCxnSpPr>
          <p:cNvPr id="23" name="Straight Connector 22">
            <a:extLst>
              <a:ext uri="{FF2B5EF4-FFF2-40B4-BE49-F238E27FC236}">
                <a16:creationId xmlns:a16="http://schemas.microsoft.com/office/drawing/2014/main" id="{635876D2-639A-D24E-ADDB-053C01B67A24}"/>
              </a:ext>
            </a:extLst>
          </p:cNvPr>
          <p:cNvCxnSpPr>
            <a:cxnSpLocks/>
          </p:cNvCxnSpPr>
          <p:nvPr/>
        </p:nvCxnSpPr>
        <p:spPr>
          <a:xfrm>
            <a:off x="6100969" y="1751711"/>
            <a:ext cx="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993E6B-7ACB-B745-9F35-0C977BA39517}"/>
              </a:ext>
            </a:extLst>
          </p:cNvPr>
          <p:cNvCxnSpPr>
            <a:cxnSpLocks/>
          </p:cNvCxnSpPr>
          <p:nvPr/>
        </p:nvCxnSpPr>
        <p:spPr>
          <a:xfrm>
            <a:off x="6105938" y="1656440"/>
            <a:ext cx="11126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708E65-2DCD-3B46-BB77-AF7232DAA089}"/>
              </a:ext>
            </a:extLst>
          </p:cNvPr>
          <p:cNvCxnSpPr>
            <a:cxnSpLocks/>
          </p:cNvCxnSpPr>
          <p:nvPr/>
        </p:nvCxnSpPr>
        <p:spPr>
          <a:xfrm>
            <a:off x="6105938" y="1656440"/>
            <a:ext cx="0" cy="12049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33">
            <a:extLst>
              <a:ext uri="{FF2B5EF4-FFF2-40B4-BE49-F238E27FC236}">
                <a16:creationId xmlns:a16="http://schemas.microsoft.com/office/drawing/2014/main" id="{FD7E4AE1-6046-154A-9CCE-93BEC14A0971}"/>
              </a:ext>
            </a:extLst>
          </p:cNvPr>
          <p:cNvSpPr/>
          <p:nvPr/>
        </p:nvSpPr>
        <p:spPr>
          <a:xfrm>
            <a:off x="2738961" y="2511303"/>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DDD190-92B0-F143-9DE8-CB6DE62D9DBF}"/>
              </a:ext>
            </a:extLst>
          </p:cNvPr>
          <p:cNvSpPr txBox="1"/>
          <p:nvPr/>
        </p:nvSpPr>
        <p:spPr>
          <a:xfrm>
            <a:off x="3107233" y="5342282"/>
            <a:ext cx="263523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1 (10.0.3.0/24)</a:t>
            </a:r>
          </a:p>
        </p:txBody>
      </p:sp>
      <p:sp>
        <p:nvSpPr>
          <p:cNvPr id="28" name="TextBox 27">
            <a:extLst>
              <a:ext uri="{FF2B5EF4-FFF2-40B4-BE49-F238E27FC236}">
                <a16:creationId xmlns:a16="http://schemas.microsoft.com/office/drawing/2014/main" id="{5B90B922-5FC8-D940-A35D-933086A46C32}"/>
              </a:ext>
            </a:extLst>
          </p:cNvPr>
          <p:cNvSpPr txBox="1"/>
          <p:nvPr/>
        </p:nvSpPr>
        <p:spPr>
          <a:xfrm>
            <a:off x="6252177" y="5342282"/>
            <a:ext cx="3252738"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2 (10.0.4.0/24)</a:t>
            </a:r>
          </a:p>
        </p:txBody>
      </p:sp>
      <p:sp>
        <p:nvSpPr>
          <p:cNvPr id="29" name="TextBox 28">
            <a:extLst>
              <a:ext uri="{FF2B5EF4-FFF2-40B4-BE49-F238E27FC236}">
                <a16:creationId xmlns:a16="http://schemas.microsoft.com/office/drawing/2014/main" id="{1E7B994A-3268-844C-9DB3-7E4166E3D79E}"/>
              </a:ext>
            </a:extLst>
          </p:cNvPr>
          <p:cNvSpPr txBox="1"/>
          <p:nvPr/>
        </p:nvSpPr>
        <p:spPr>
          <a:xfrm>
            <a:off x="2994086" y="3746274"/>
            <a:ext cx="2931609"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1 (10.0.1.0/24)</a:t>
            </a:r>
          </a:p>
        </p:txBody>
      </p:sp>
      <p:sp>
        <p:nvSpPr>
          <p:cNvPr id="30" name="TextBox 29">
            <a:extLst>
              <a:ext uri="{FF2B5EF4-FFF2-40B4-BE49-F238E27FC236}">
                <a16:creationId xmlns:a16="http://schemas.microsoft.com/office/drawing/2014/main" id="{15A0C598-7B1B-7140-8D6B-539BC95663FF}"/>
              </a:ext>
            </a:extLst>
          </p:cNvPr>
          <p:cNvSpPr txBox="1"/>
          <p:nvPr/>
        </p:nvSpPr>
        <p:spPr>
          <a:xfrm>
            <a:off x="6444688" y="3762462"/>
            <a:ext cx="277190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2 (10.0.2.0/24)</a:t>
            </a:r>
          </a:p>
        </p:txBody>
      </p:sp>
      <p:pic>
        <p:nvPicPr>
          <p:cNvPr id="31" name="Picture 30" descr="EC2-Instance.png">
            <a:extLst>
              <a:ext uri="{FF2B5EF4-FFF2-40B4-BE49-F238E27FC236}">
                <a16:creationId xmlns:a16="http://schemas.microsoft.com/office/drawing/2014/main" id="{13045C0F-6BDE-E64D-AB04-88C9D09926D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3989182" y="2747689"/>
            <a:ext cx="760992" cy="866279"/>
          </a:xfrm>
          <a:prstGeom prst="rect">
            <a:avLst/>
          </a:prstGeom>
        </p:spPr>
      </p:pic>
      <p:sp>
        <p:nvSpPr>
          <p:cNvPr id="33" name="TextBox 32">
            <a:extLst>
              <a:ext uri="{FF2B5EF4-FFF2-40B4-BE49-F238E27FC236}">
                <a16:creationId xmlns:a16="http://schemas.microsoft.com/office/drawing/2014/main" id="{8C1A022C-E55F-8E4B-A746-F068B9E562B5}"/>
              </a:ext>
            </a:extLst>
          </p:cNvPr>
          <p:cNvSpPr txBox="1"/>
          <p:nvPr/>
        </p:nvSpPr>
        <p:spPr>
          <a:xfrm>
            <a:off x="3925262" y="2914088"/>
            <a:ext cx="881347" cy="502573"/>
          </a:xfrm>
          <a:prstGeom prst="rect">
            <a:avLst/>
          </a:prstGeom>
          <a:noFill/>
        </p:spPr>
        <p:txBody>
          <a:bodyPr wrap="square" rtlCol="0">
            <a:spAutoFit/>
          </a:bodyPr>
          <a:lstStyle/>
          <a:p>
            <a:pPr algn="ctr"/>
            <a:r>
              <a:rPr lang="en-US" sz="1333"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NAT Server</a:t>
            </a:r>
          </a:p>
        </p:txBody>
      </p:sp>
      <p:pic>
        <p:nvPicPr>
          <p:cNvPr id="34" name="Picture 33" descr="EC2-Instance.png">
            <a:extLst>
              <a:ext uri="{FF2B5EF4-FFF2-40B4-BE49-F238E27FC236}">
                <a16:creationId xmlns:a16="http://schemas.microsoft.com/office/drawing/2014/main" id="{31AD19B4-FD9E-404B-A4DF-852E35BE04B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7444543" y="2790466"/>
            <a:ext cx="760992" cy="866279"/>
          </a:xfrm>
          <a:prstGeom prst="rect">
            <a:avLst/>
          </a:prstGeom>
        </p:spPr>
      </p:pic>
      <p:sp>
        <p:nvSpPr>
          <p:cNvPr id="38" name="TextBox 37">
            <a:extLst>
              <a:ext uri="{FF2B5EF4-FFF2-40B4-BE49-F238E27FC236}">
                <a16:creationId xmlns:a16="http://schemas.microsoft.com/office/drawing/2014/main" id="{BF04F6C3-E802-D04F-B204-AA95CDC41281}"/>
              </a:ext>
            </a:extLst>
          </p:cNvPr>
          <p:cNvSpPr txBox="1"/>
          <p:nvPr/>
        </p:nvSpPr>
        <p:spPr>
          <a:xfrm>
            <a:off x="7403483" y="2956865"/>
            <a:ext cx="881347" cy="477054"/>
          </a:xfrm>
          <a:prstGeom prst="rect">
            <a:avLst/>
          </a:prstGeom>
          <a:noFill/>
        </p:spPr>
        <p:txBody>
          <a:bodyPr wrap="square" rtlCol="0">
            <a:spAutoFit/>
          </a:bodyPr>
          <a:lstStyle/>
          <a:p>
            <a:pPr algn="ctr"/>
            <a:r>
              <a:rPr lang="en-US" sz="125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 1</a:t>
            </a:r>
          </a:p>
        </p:txBody>
      </p:sp>
      <p:sp>
        <p:nvSpPr>
          <p:cNvPr id="40" name="Rectangle: Rounded Corners 47">
            <a:extLst>
              <a:ext uri="{FF2B5EF4-FFF2-40B4-BE49-F238E27FC236}">
                <a16:creationId xmlns:a16="http://schemas.microsoft.com/office/drawing/2014/main" id="{D3FD1A05-CBD4-8F4E-822C-99EF7CFAFFEE}"/>
              </a:ext>
            </a:extLst>
          </p:cNvPr>
          <p:cNvSpPr/>
          <p:nvPr/>
        </p:nvSpPr>
        <p:spPr>
          <a:xfrm>
            <a:off x="6821674" y="2820549"/>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8">
            <a:extLst>
              <a:ext uri="{FF2B5EF4-FFF2-40B4-BE49-F238E27FC236}">
                <a16:creationId xmlns:a16="http://schemas.microsoft.com/office/drawing/2014/main" id="{D45793E7-95DC-F448-882D-311821D85B09}"/>
              </a:ext>
            </a:extLst>
          </p:cNvPr>
          <p:cNvSpPr/>
          <p:nvPr/>
        </p:nvSpPr>
        <p:spPr>
          <a:xfrm>
            <a:off x="3447069" y="2773816"/>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424A8F9-2342-A543-BEF7-3F4150748BB8}"/>
              </a:ext>
            </a:extLst>
          </p:cNvPr>
          <p:cNvSpPr txBox="1"/>
          <p:nvPr/>
        </p:nvSpPr>
        <p:spPr>
          <a:xfrm>
            <a:off x="3516349" y="3472646"/>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3" name="TextBox 42">
            <a:extLst>
              <a:ext uri="{FF2B5EF4-FFF2-40B4-BE49-F238E27FC236}">
                <a16:creationId xmlns:a16="http://schemas.microsoft.com/office/drawing/2014/main" id="{3B095E8B-9F68-A142-9415-C9296BEFE4C2}"/>
              </a:ext>
            </a:extLst>
          </p:cNvPr>
          <p:cNvSpPr txBox="1"/>
          <p:nvPr/>
        </p:nvSpPr>
        <p:spPr>
          <a:xfrm>
            <a:off x="6949996" y="3505379"/>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4" name="TextBox 43">
            <a:extLst>
              <a:ext uri="{FF2B5EF4-FFF2-40B4-BE49-F238E27FC236}">
                <a16:creationId xmlns:a16="http://schemas.microsoft.com/office/drawing/2014/main" id="{AF30E50A-0C9E-DB46-9F81-72BB63003681}"/>
              </a:ext>
            </a:extLst>
          </p:cNvPr>
          <p:cNvSpPr txBox="1"/>
          <p:nvPr/>
        </p:nvSpPr>
        <p:spPr>
          <a:xfrm>
            <a:off x="7012365" y="5592668"/>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45" name="TextBox 44">
            <a:extLst>
              <a:ext uri="{FF2B5EF4-FFF2-40B4-BE49-F238E27FC236}">
                <a16:creationId xmlns:a16="http://schemas.microsoft.com/office/drawing/2014/main" id="{579FEFAC-544C-9243-A956-756229A8FBE4}"/>
              </a:ext>
            </a:extLst>
          </p:cNvPr>
          <p:cNvSpPr txBox="1"/>
          <p:nvPr/>
        </p:nvSpPr>
        <p:spPr>
          <a:xfrm>
            <a:off x="3509188" y="5596340"/>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46" name="TextBox 45">
            <a:extLst>
              <a:ext uri="{FF2B5EF4-FFF2-40B4-BE49-F238E27FC236}">
                <a16:creationId xmlns:a16="http://schemas.microsoft.com/office/drawing/2014/main" id="{5ED71D52-E109-EA43-BD24-6937689BFB9F}"/>
              </a:ext>
            </a:extLst>
          </p:cNvPr>
          <p:cNvSpPr txBox="1"/>
          <p:nvPr/>
        </p:nvSpPr>
        <p:spPr>
          <a:xfrm>
            <a:off x="6221827" y="1734972"/>
            <a:ext cx="1118008" cy="502573"/>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47" name="Picture 46">
            <a:extLst>
              <a:ext uri="{FF2B5EF4-FFF2-40B4-BE49-F238E27FC236}">
                <a16:creationId xmlns:a16="http://schemas.microsoft.com/office/drawing/2014/main" id="{B12C3F87-6604-E74B-8BB2-142B7DC34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5783" y="1856687"/>
            <a:ext cx="785783" cy="512942"/>
          </a:xfrm>
          <a:prstGeom prst="rect">
            <a:avLst/>
          </a:prstGeom>
        </p:spPr>
      </p:pic>
      <p:pic>
        <p:nvPicPr>
          <p:cNvPr id="48" name="Picture 47">
            <a:extLst>
              <a:ext uri="{FF2B5EF4-FFF2-40B4-BE49-F238E27FC236}">
                <a16:creationId xmlns:a16="http://schemas.microsoft.com/office/drawing/2014/main" id="{9CF17D8A-BE47-1F44-A679-FF270BE224B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55001" y="1435734"/>
            <a:ext cx="7286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Rounded Corners 33">
            <a:extLst>
              <a:ext uri="{FF2B5EF4-FFF2-40B4-BE49-F238E27FC236}">
                <a16:creationId xmlns:a16="http://schemas.microsoft.com/office/drawing/2014/main" id="{9563ED40-33B2-484E-8CD2-8AC444F787BB}"/>
              </a:ext>
            </a:extLst>
          </p:cNvPr>
          <p:cNvSpPr/>
          <p:nvPr/>
        </p:nvSpPr>
        <p:spPr>
          <a:xfrm>
            <a:off x="6121938" y="2517361"/>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E6BEF9A-9A1D-0B45-B38E-8F9D358A6B51}"/>
              </a:ext>
            </a:extLst>
          </p:cNvPr>
          <p:cNvSpPr txBox="1"/>
          <p:nvPr/>
        </p:nvSpPr>
        <p:spPr>
          <a:xfrm>
            <a:off x="3396225" y="1932461"/>
            <a:ext cx="1144865" cy="307777"/>
          </a:xfrm>
          <a:prstGeom prst="rect">
            <a:avLst/>
          </a:prstGeom>
          <a:noFill/>
        </p:spPr>
        <p:txBody>
          <a:bodyPr wrap="none" rtlCol="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647670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3: </a:t>
            </a:r>
            <a:r>
              <a:rPr lang="en-US" sz="4800"/>
              <a:t>AWS CloudFront</a:t>
            </a:r>
            <a:endParaRPr lang="en-US" sz="4800" dirty="0"/>
          </a:p>
        </p:txBody>
      </p:sp>
    </p:spTree>
    <p:custDataLst>
      <p:tags r:id="rId1"/>
    </p:custDataLst>
    <p:extLst>
      <p:ext uri="{BB962C8B-B14F-4D97-AF65-F5344CB8AC3E}">
        <p14:creationId xmlns:p14="http://schemas.microsoft.com/office/powerpoint/2010/main" val="64143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71" y="263527"/>
            <a:ext cx="10414665" cy="779463"/>
          </a:xfrm>
        </p:spPr>
        <p:txBody>
          <a:bodyPr>
            <a:noAutofit/>
          </a:bodyPr>
          <a:lstStyle/>
          <a:p>
            <a:r>
              <a:rPr lang="en-US" sz="4000" dirty="0"/>
              <a:t>AWS Global Infrastructure:                                             Edge Locations and Regional Edge Caches</a:t>
            </a:r>
          </a:p>
        </p:txBody>
      </p:sp>
      <p:pic>
        <p:nvPicPr>
          <p:cNvPr id="6" name="Picture 5">
            <a:extLst>
              <a:ext uri="{FF2B5EF4-FFF2-40B4-BE49-F238E27FC236}">
                <a16:creationId xmlns:a16="http://schemas.microsoft.com/office/drawing/2014/main" id="{374DDCFB-A95C-DB41-A440-22B8AC010671}"/>
              </a:ext>
            </a:extLst>
          </p:cNvPr>
          <p:cNvPicPr>
            <a:picLocks noChangeAspect="1"/>
          </p:cNvPicPr>
          <p:nvPr/>
        </p:nvPicPr>
        <p:blipFill>
          <a:blip r:embed="rId4"/>
          <a:stretch>
            <a:fillRect/>
          </a:stretch>
        </p:blipFill>
        <p:spPr>
          <a:xfrm>
            <a:off x="1305485" y="1233378"/>
            <a:ext cx="9581031" cy="5283818"/>
          </a:xfrm>
          <a:prstGeom prst="rect">
            <a:avLst/>
          </a:prstGeom>
        </p:spPr>
      </p:pic>
    </p:spTree>
    <p:custDataLst>
      <p:tags r:id="rId1"/>
    </p:custDataLst>
    <p:extLst>
      <p:ext uri="{BB962C8B-B14F-4D97-AF65-F5344CB8AC3E}">
        <p14:creationId xmlns:p14="http://schemas.microsoft.com/office/powerpoint/2010/main" val="3152408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CloudFront Benefits</a:t>
            </a:r>
          </a:p>
        </p:txBody>
      </p:sp>
      <p:sp>
        <p:nvSpPr>
          <p:cNvPr id="5" name="Content Placeholder 2"/>
          <p:cNvSpPr>
            <a:spLocks noGrp="1"/>
          </p:cNvSpPr>
          <p:nvPr>
            <p:ph idx="1"/>
          </p:nvPr>
        </p:nvSpPr>
        <p:spPr/>
        <p:txBody>
          <a:bodyPr>
            <a:normAutofit/>
          </a:bodyPr>
          <a:lstStyle/>
          <a:p>
            <a:pPr marL="460375" indent="-460375"/>
            <a:r>
              <a:rPr lang="en-US" dirty="0"/>
              <a:t>Global, Growing Content Delivery Network</a:t>
            </a:r>
          </a:p>
          <a:p>
            <a:pPr marL="460375" indent="-460375"/>
            <a:r>
              <a:rPr lang="en-US" dirty="0"/>
              <a:t>Secure Content at the Edge Location</a:t>
            </a:r>
          </a:p>
          <a:p>
            <a:pPr marL="460375" indent="-460375"/>
            <a:r>
              <a:rPr lang="en-US" dirty="0"/>
              <a:t>Programmable Content Delivery Network (CDN)</a:t>
            </a:r>
          </a:p>
          <a:p>
            <a:pPr marL="460375" indent="-460375"/>
            <a:r>
              <a:rPr lang="en-US" b="1" dirty="0"/>
              <a:t>High Performance:</a:t>
            </a:r>
          </a:p>
          <a:p>
            <a:pPr marL="922338" lvl="1" indent="-465138"/>
            <a:r>
              <a:rPr lang="en-US" dirty="0"/>
              <a:t>Low latency</a:t>
            </a:r>
          </a:p>
          <a:p>
            <a:pPr marL="922338" lvl="1" indent="-465138"/>
            <a:r>
              <a:rPr lang="en-US" dirty="0"/>
              <a:t>High data transfer speeds</a:t>
            </a:r>
          </a:p>
          <a:p>
            <a:pPr marL="460375" indent="-460375"/>
            <a:r>
              <a:rPr lang="en-US" b="1" dirty="0"/>
              <a:t>Cost Effective: </a:t>
            </a:r>
          </a:p>
          <a:p>
            <a:pPr marL="917575" lvl="1" indent="-460375"/>
            <a:r>
              <a:rPr lang="en-US" dirty="0"/>
              <a:t>Pay for data transfer and requests to deliver content to customers</a:t>
            </a:r>
          </a:p>
          <a:p>
            <a:pPr marL="917575" lvl="1" indent="-460375"/>
            <a:r>
              <a:rPr lang="en-US" dirty="0"/>
              <a:t>No upfront or minimum commitments</a:t>
            </a:r>
          </a:p>
          <a:p>
            <a:pPr marL="460375" indent="-460375"/>
            <a:r>
              <a:rPr lang="en-US" dirty="0"/>
              <a:t>Deep Integration with other AWS services</a:t>
            </a:r>
          </a:p>
          <a:p>
            <a:pPr lvl="1"/>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A4642453-3B84-4D4D-B0BD-39F97B842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237771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5">
                                            <p:txEl>
                                              <p:pRg st="8" end="8"/>
                                            </p:txEl>
                                          </p:spTgt>
                                        </p:tgtEl>
                                        <p:attrNameLst>
                                          <p:attrName>style.color</p:attrName>
                                        </p:attrNameLst>
                                      </p:cBhvr>
                                      <p:to>
                                        <p:clrVal>
                                          <a:schemeClr val="accent2"/>
                                        </p:clrVal>
                                      </p:to>
                                    </p:set>
                                    <p:set>
                                      <p:cBhvr>
                                        <p:cTn id="55" dur="500" fill="hold"/>
                                        <p:tgtEl>
                                          <p:spTgt spid="5">
                                            <p:txEl>
                                              <p:pRg st="8" end="8"/>
                                            </p:txEl>
                                          </p:spTgt>
                                        </p:tgtEl>
                                        <p:attrNameLst>
                                          <p:attrName>fillcolor</p:attrName>
                                        </p:attrNameLst>
                                      </p:cBhvr>
                                      <p:to>
                                        <p:clrVal>
                                          <a:schemeClr val="accent2"/>
                                        </p:clrVal>
                                      </p:to>
                                    </p:set>
                                    <p:set>
                                      <p:cBhvr>
                                        <p:cTn id="56" dur="500" fill="hold"/>
                                        <p:tgtEl>
                                          <p:spTgt spid="5">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nodeType="clickEffect">
                                  <p:stCondLst>
                                    <p:cond delay="0"/>
                                  </p:stCondLst>
                                  <p:iterate type="lt">
                                    <p:tmPct val="4000"/>
                                  </p:iterate>
                                  <p:childTnLst>
                                    <p:set>
                                      <p:cBhvr override="childStyle">
                                        <p:cTn id="60" dur="500" fill="hold"/>
                                        <p:tgtEl>
                                          <p:spTgt spid="5">
                                            <p:txEl>
                                              <p:pRg st="9" end="9"/>
                                            </p:txEl>
                                          </p:spTgt>
                                        </p:tgtEl>
                                        <p:attrNameLst>
                                          <p:attrName>style.color</p:attrName>
                                        </p:attrNameLst>
                                      </p:cBhvr>
                                      <p:to>
                                        <p:clrVal>
                                          <a:schemeClr val="accent2"/>
                                        </p:clrVal>
                                      </p:to>
                                    </p:set>
                                    <p:set>
                                      <p:cBhvr>
                                        <p:cTn id="61" dur="500" fill="hold"/>
                                        <p:tgtEl>
                                          <p:spTgt spid="5">
                                            <p:txEl>
                                              <p:pRg st="9" end="9"/>
                                            </p:txEl>
                                          </p:spTgt>
                                        </p:tgtEl>
                                        <p:attrNameLst>
                                          <p:attrName>fillcolor</p:attrName>
                                        </p:attrNameLst>
                                      </p:cBhvr>
                                      <p:to>
                                        <p:clrVal>
                                          <a:schemeClr val="accent2"/>
                                        </p:clrVal>
                                      </p:to>
                                    </p:set>
                                    <p:set>
                                      <p:cBhvr>
                                        <p:cTn id="62" dur="500" fill="hold"/>
                                        <p:tgtEl>
                                          <p:spTgt spid="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t>Amazon CloudFront: Cost Estimation</a:t>
            </a:r>
          </a:p>
        </p:txBody>
      </p:sp>
      <p:sp>
        <p:nvSpPr>
          <p:cNvPr id="5" name="Content Placeholder 2"/>
          <p:cNvSpPr>
            <a:spLocks noGrp="1"/>
          </p:cNvSpPr>
          <p:nvPr>
            <p:ph idx="1"/>
          </p:nvPr>
        </p:nvSpPr>
        <p:spPr>
          <a:xfrm>
            <a:off x="538369" y="1440305"/>
            <a:ext cx="10515600" cy="4913308"/>
          </a:xfrm>
        </p:spPr>
        <p:txBody>
          <a:bodyPr>
            <a:normAutofit/>
          </a:bodyPr>
          <a:lstStyle/>
          <a:p>
            <a:pPr marL="0" indent="0">
              <a:buNone/>
            </a:pPr>
            <a:r>
              <a:rPr lang="en-US" sz="2600" b="1" dirty="0"/>
              <a:t>Traffic Distribution:</a:t>
            </a:r>
          </a:p>
          <a:p>
            <a:pPr marL="460375" indent="-460375"/>
            <a:r>
              <a:rPr lang="en-US" dirty="0"/>
              <a:t>Pricing varies across geographic regions</a:t>
            </a:r>
          </a:p>
          <a:p>
            <a:pPr marL="460375" indent="-460375"/>
            <a:r>
              <a:rPr lang="en-US" dirty="0"/>
              <a:t>Based on the edge location</a:t>
            </a:r>
          </a:p>
          <a:p>
            <a:pPr marL="0" indent="0">
              <a:buNone/>
            </a:pPr>
            <a:r>
              <a:rPr lang="en-US" sz="2600" b="1" dirty="0"/>
              <a:t>Requests:</a:t>
            </a:r>
          </a:p>
          <a:p>
            <a:pPr marL="460375" indent="-460375"/>
            <a:r>
              <a:rPr lang="en-US" dirty="0"/>
              <a:t>Number/type of requests</a:t>
            </a:r>
          </a:p>
          <a:p>
            <a:pPr marL="460375" indent="-460375"/>
            <a:r>
              <a:rPr lang="en-US" dirty="0"/>
              <a:t>Geographic region</a:t>
            </a:r>
          </a:p>
          <a:p>
            <a:pPr marL="0" indent="0">
              <a:buNone/>
            </a:pPr>
            <a:r>
              <a:rPr lang="en-US" sz="2600" b="1" dirty="0"/>
              <a:t>Data Transfer Out:</a:t>
            </a:r>
          </a:p>
          <a:p>
            <a:pPr marL="460375" indent="-460375"/>
            <a:r>
              <a:rPr lang="en-US" dirty="0"/>
              <a:t>The amount of data transferred out of Amazon CloudFront edge locations</a:t>
            </a:r>
          </a:p>
          <a:p>
            <a:pPr marL="0" indent="0">
              <a:buNone/>
            </a:pPr>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02FCC35F-FA27-774D-AC3F-85AD951D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41552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1" end="1"/>
                                            </p:txEl>
                                          </p:spTgt>
                                        </p:tgtEl>
                                        <p:attrNameLst>
                                          <p:attrName>style.color</p:attrName>
                                        </p:attrNameLst>
                                      </p:cBhvr>
                                      <p:to>
                                        <p:clrVal>
                                          <a:schemeClr val="accent2"/>
                                        </p:clrVal>
                                      </p:to>
                                    </p:set>
                                    <p:set>
                                      <p:cBhvr>
                                        <p:cTn id="7" dur="500" fill="hold"/>
                                        <p:tgtEl>
                                          <p:spTgt spid="5">
                                            <p:txEl>
                                              <p:pRg st="1" end="1"/>
                                            </p:txEl>
                                          </p:spTgt>
                                        </p:tgtEl>
                                        <p:attrNameLst>
                                          <p:attrName>fillcolor</p:attrName>
                                        </p:attrNameLst>
                                      </p:cBhvr>
                                      <p:to>
                                        <p:clrVal>
                                          <a:schemeClr val="accent2"/>
                                        </p:clrVal>
                                      </p:to>
                                    </p:set>
                                    <p:set>
                                      <p:cBhvr>
                                        <p:cTn id="8" dur="500" fill="hold"/>
                                        <p:tgtEl>
                                          <p:spTgt spid="5">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0" end="0"/>
                                            </p:txEl>
                                          </p:spTgt>
                                        </p:tgtEl>
                                        <p:attrNameLst>
                                          <p:attrName>style.color</p:attrName>
                                        </p:attrNameLst>
                                      </p:cBhvr>
                                      <p:to>
                                        <p:clrVal>
                                          <a:schemeClr val="accent2"/>
                                        </p:clrVal>
                                      </p:to>
                                    </p:set>
                                    <p:set>
                                      <p:cBhvr>
                                        <p:cTn id="13" dur="500" fill="hold"/>
                                        <p:tgtEl>
                                          <p:spTgt spid="5">
                                            <p:txEl>
                                              <p:pRg st="0" end="0"/>
                                            </p:txEl>
                                          </p:spTgt>
                                        </p:tgtEl>
                                        <p:attrNameLst>
                                          <p:attrName>fillcolor</p:attrName>
                                        </p:attrNameLst>
                                      </p:cBhvr>
                                      <p:to>
                                        <p:clrVal>
                                          <a:schemeClr val="accent2"/>
                                        </p:clrVal>
                                      </p:to>
                                    </p:set>
                                    <p:set>
                                      <p:cBhvr>
                                        <p:cTn id="14" dur="500" fill="hold"/>
                                        <p:tgtEl>
                                          <p:spTgt spid="5">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Section 2.0.3 Review:                                                      </a:t>
            </a:r>
          </a:p>
        </p:txBody>
      </p:sp>
      <p:sp>
        <p:nvSpPr>
          <p:cNvPr id="62" name="Subtitle 10"/>
          <p:cNvSpPr txBox="1">
            <a:spLocks/>
          </p:cNvSpPr>
          <p:nvPr/>
        </p:nvSpPr>
        <p:spPr>
          <a:xfrm>
            <a:off x="413161" y="1440795"/>
            <a:ext cx="8646356" cy="236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000" dirty="0"/>
              <a:t>Explored the features of the Amazon Virtual Private Cloud (Amazon VPC)</a:t>
            </a:r>
          </a:p>
          <a:p>
            <a:pPr marL="342900" indent="-342900">
              <a:lnSpc>
                <a:spcPct val="150000"/>
              </a:lnSpc>
              <a:buBlip>
                <a:blip r:embed="rId5"/>
              </a:buBlip>
            </a:pPr>
            <a:r>
              <a:rPr lang="en-US" sz="2000" dirty="0"/>
              <a:t>Reviewed of Amazon VPC Security Groups</a:t>
            </a:r>
          </a:p>
          <a:p>
            <a:pPr marL="342900" indent="-342900">
              <a:lnSpc>
                <a:spcPct val="150000"/>
              </a:lnSpc>
              <a:buBlip>
                <a:blip r:embed="rId5"/>
              </a:buBlip>
            </a:pPr>
            <a:r>
              <a:rPr lang="en-US" sz="2000" dirty="0"/>
              <a:t>Discussed Amazon CloudFront</a:t>
            </a:r>
          </a:p>
          <a:p>
            <a:pPr marL="0" indent="0">
              <a:lnSpc>
                <a:spcPct val="150000"/>
              </a:lnSpc>
              <a:buNone/>
            </a:pPr>
            <a:r>
              <a:rPr lang="en-US" sz="2400" b="1" dirty="0"/>
              <a:t>To finish this module:</a:t>
            </a:r>
          </a:p>
          <a:p>
            <a:pPr marL="342900" indent="-342900">
              <a:lnSpc>
                <a:spcPct val="150000"/>
              </a:lnSpc>
              <a:buBlip>
                <a:blip r:embed="rId5"/>
              </a:buBlip>
            </a:pPr>
            <a:r>
              <a:rPr lang="en-US" sz="2000" dirty="0"/>
              <a:t>Complete:</a:t>
            </a:r>
          </a:p>
        </p:txBody>
      </p:sp>
      <p:grpSp>
        <p:nvGrpSpPr>
          <p:cNvPr id="7" name="Group 6">
            <a:extLst>
              <a:ext uri="{FF2B5EF4-FFF2-40B4-BE49-F238E27FC236}">
                <a16:creationId xmlns:a16="http://schemas.microsoft.com/office/drawing/2014/main" id="{00A4F943-7B7C-614A-A7A2-F6AD9113E847}"/>
              </a:ext>
            </a:extLst>
          </p:cNvPr>
          <p:cNvGrpSpPr/>
          <p:nvPr/>
        </p:nvGrpSpPr>
        <p:grpSpPr>
          <a:xfrm>
            <a:off x="2200367" y="3836516"/>
            <a:ext cx="3541480" cy="532323"/>
            <a:chOff x="4188879" y="4810544"/>
            <a:chExt cx="3541480" cy="532323"/>
          </a:xfrm>
        </p:grpSpPr>
        <p:sp>
          <p:nvSpPr>
            <p:cNvPr id="8" name="TextBox 7">
              <a:extLst>
                <a:ext uri="{FF2B5EF4-FFF2-40B4-BE49-F238E27FC236}">
                  <a16:creationId xmlns:a16="http://schemas.microsoft.com/office/drawing/2014/main" id="{41A5A165-AAB0-3944-A9AA-3FBF214DBCF8}"/>
                </a:ext>
              </a:extLst>
            </p:cNvPr>
            <p:cNvSpPr txBox="1"/>
            <p:nvPr/>
          </p:nvSpPr>
          <p:spPr>
            <a:xfrm>
              <a:off x="4721202" y="489204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9" name="Picture 8">
              <a:extLst>
                <a:ext uri="{FF2B5EF4-FFF2-40B4-BE49-F238E27FC236}">
                  <a16:creationId xmlns:a16="http://schemas.microsoft.com/office/drawing/2014/main" id="{D938749B-376E-0342-992A-DE7CCBC4AF28}"/>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3860570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3780266"/>
            <a:ext cx="11115261" cy="779463"/>
          </a:xfrm>
        </p:spPr>
        <p:txBody>
          <a:bodyPr/>
          <a:lstStyle/>
          <a:p>
            <a:pPr>
              <a:lnSpc>
                <a:spcPct val="100000"/>
              </a:lnSpc>
              <a:spcBef>
                <a:spcPts val="1400"/>
              </a:spcBef>
            </a:pPr>
            <a:r>
              <a:rPr lang="en-US" sz="3400" b="1" dirty="0"/>
              <a:t>Up Next</a:t>
            </a:r>
            <a:r>
              <a:rPr lang="en-US" sz="3400" dirty="0"/>
              <a:t>: Unit 2.04 – AWS Core Services - Database</a:t>
            </a:r>
            <a:br>
              <a:rPr lang="en-US" sz="3600" dirty="0"/>
            </a:br>
            <a:r>
              <a:rPr lang="en-US" sz="3600" dirty="0"/>
              <a:t>				</a:t>
            </a:r>
            <a:r>
              <a:rPr lang="en-US" sz="2400" dirty="0"/>
              <a:t>Amazon Relational Database Service (RDS)					Amazon  DynamoDB</a:t>
            </a:r>
            <a:br>
              <a:rPr lang="en-US" sz="2400" dirty="0"/>
            </a:br>
            <a:r>
              <a:rPr lang="en-US" sz="2400" dirty="0"/>
              <a:t>				Amazon Redshift</a:t>
            </a:r>
            <a:br>
              <a:rPr lang="en-US" sz="2400" dirty="0"/>
            </a:br>
            <a:r>
              <a:rPr lang="en-US" sz="2400" dirty="0"/>
              <a:t>				Amazon Aurora</a:t>
            </a:r>
            <a:br>
              <a:rPr lang="en-US" sz="2400" dirty="0"/>
            </a:br>
            <a:endParaRPr lang="en-US" sz="3600" dirty="0"/>
          </a:p>
        </p:txBody>
      </p:sp>
    </p:spTree>
    <p:extLst>
      <p:ext uri="{BB962C8B-B14F-4D97-AF65-F5344CB8AC3E}">
        <p14:creationId xmlns:p14="http://schemas.microsoft.com/office/powerpoint/2010/main" val="3946053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8059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Part 1: Amazon Virtual Private Cloud </a:t>
            </a:r>
            <a:br>
              <a:rPr lang="en-US" sz="4800" dirty="0"/>
            </a:br>
            <a:r>
              <a:rPr lang="en-US" sz="4800" dirty="0"/>
              <a:t>(Amazon VPC)</a:t>
            </a:r>
          </a:p>
        </p:txBody>
      </p:sp>
    </p:spTree>
    <p:custDataLst>
      <p:tags r:id="rId1"/>
    </p:custDataLst>
    <p:extLst>
      <p:ext uri="{BB962C8B-B14F-4D97-AF65-F5344CB8AC3E}">
        <p14:creationId xmlns:p14="http://schemas.microsoft.com/office/powerpoint/2010/main" val="367526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A51E7DC6-B85F-A847-894D-862F62F80BED}"/>
              </a:ext>
            </a:extLst>
          </p:cNvPr>
          <p:cNvSpPr/>
          <p:nvPr/>
        </p:nvSpPr>
        <p:spPr>
          <a:xfrm>
            <a:off x="739509" y="1948656"/>
            <a:ext cx="2395749" cy="3539619"/>
          </a:xfrm>
          <a:prstGeom prst="roundRect">
            <a:avLst/>
          </a:prstGeom>
          <a:solidFill>
            <a:schemeClr val="bg1">
              <a:lumMod val="8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p:txBody>
          <a:bodyPr>
            <a:normAutofit/>
          </a:bodyPr>
          <a:lstStyle/>
          <a:p>
            <a:r>
              <a:rPr lang="en-US" dirty="0"/>
              <a:t>Amazon VPC</a:t>
            </a:r>
          </a:p>
        </p:txBody>
      </p:sp>
      <p:pic>
        <p:nvPicPr>
          <p:cNvPr id="32" name="Picture 31"/>
          <p:cNvPicPr>
            <a:picLocks noChangeAspect="1"/>
          </p:cNvPicPr>
          <p:nvPr/>
        </p:nvPicPr>
        <p:blipFill rotWithShape="1">
          <a:blip r:embed="rId4" cstate="screen">
            <a:extLst>
              <a:ext uri="{28A0092B-C50C-407E-A947-70E740481C1C}">
                <a14:useLocalDpi xmlns:a14="http://schemas.microsoft.com/office/drawing/2010/main"/>
              </a:ext>
            </a:extLst>
          </a:blip>
          <a:srcRect l="18750" t="13086" r="18555" b="12890"/>
          <a:stretch/>
        </p:blipFill>
        <p:spPr>
          <a:xfrm>
            <a:off x="1169586" y="2391432"/>
            <a:ext cx="1534629" cy="1851036"/>
          </a:xfrm>
          <a:prstGeom prst="rect">
            <a:avLst/>
          </a:prstGeom>
        </p:spPr>
      </p:pic>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20062" y="2075737"/>
            <a:ext cx="2430869" cy="2483353"/>
          </a:xfrm>
          <a:prstGeom prst="rect">
            <a:avLst/>
          </a:prstGeom>
        </p:spPr>
      </p:pic>
      <p:sp>
        <p:nvSpPr>
          <p:cNvPr id="34" name="TextBox 33"/>
          <p:cNvSpPr txBox="1"/>
          <p:nvPr/>
        </p:nvSpPr>
        <p:spPr>
          <a:xfrm>
            <a:off x="377056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 EC2</a:t>
            </a:r>
          </a:p>
        </p:txBody>
      </p:sp>
      <p:pic>
        <p:nvPicPr>
          <p:cNvPr id="35"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55100" y="1098767"/>
            <a:ext cx="1319247" cy="1319247"/>
          </a:xfrm>
          <a:prstGeom prst="rect">
            <a:avLst/>
          </a:prstGeom>
        </p:spPr>
      </p:pic>
      <p:pic>
        <p:nvPicPr>
          <p:cNvPr id="36" name="Picture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70241" y="2747405"/>
            <a:ext cx="1282535" cy="1282535"/>
          </a:xfrm>
          <a:prstGeom prst="rect">
            <a:avLst/>
          </a:prstGeom>
        </p:spPr>
      </p:pic>
      <p:pic>
        <p:nvPicPr>
          <p:cNvPr id="38" name="Picture 2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08603" y="1119747"/>
            <a:ext cx="1319247" cy="1319247"/>
          </a:xfrm>
          <a:prstGeom prst="rect">
            <a:avLst/>
          </a:prstGeom>
        </p:spPr>
      </p:pic>
      <p:sp>
        <p:nvSpPr>
          <p:cNvPr id="39" name="TextBox 21"/>
          <p:cNvSpPr txBox="1"/>
          <p:nvPr/>
        </p:nvSpPr>
        <p:spPr>
          <a:xfrm>
            <a:off x="6574396" y="2282424"/>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40" name="TextBox 31"/>
          <p:cNvSpPr txBox="1"/>
          <p:nvPr/>
        </p:nvSpPr>
        <p:spPr>
          <a:xfrm>
            <a:off x="7850916" y="3938334"/>
            <a:ext cx="938724" cy="57535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Glacier</a:t>
            </a:r>
          </a:p>
        </p:txBody>
      </p:sp>
      <p:sp>
        <p:nvSpPr>
          <p:cNvPr id="41" name="TextBox 32"/>
          <p:cNvSpPr txBox="1"/>
          <p:nvPr/>
        </p:nvSpPr>
        <p:spPr>
          <a:xfrm>
            <a:off x="7837672" y="2266015"/>
            <a:ext cx="965217" cy="646805"/>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EBS</a:t>
            </a:r>
          </a:p>
        </p:txBody>
      </p:sp>
      <p:pic>
        <p:nvPicPr>
          <p:cNvPr id="42" name="Picture 3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553379" y="4855615"/>
            <a:ext cx="1049096" cy="1049096"/>
          </a:xfrm>
          <a:prstGeom prst="rect">
            <a:avLst/>
          </a:prstGeom>
        </p:spPr>
      </p:pic>
      <p:pic>
        <p:nvPicPr>
          <p:cNvPr id="52" name="Picture 3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85162" y="4847455"/>
            <a:ext cx="1049096" cy="1049096"/>
          </a:xfrm>
          <a:prstGeom prst="rect">
            <a:avLst/>
          </a:prstGeom>
        </p:spPr>
      </p:pic>
      <p:sp>
        <p:nvSpPr>
          <p:cNvPr id="53" name="TextBox 35"/>
          <p:cNvSpPr txBox="1"/>
          <p:nvPr/>
        </p:nvSpPr>
        <p:spPr>
          <a:xfrm>
            <a:off x="6585222" y="5811959"/>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55" name="TextBox 36"/>
          <p:cNvSpPr txBox="1"/>
          <p:nvPr/>
        </p:nvSpPr>
        <p:spPr>
          <a:xfrm>
            <a:off x="7669401" y="5814366"/>
            <a:ext cx="1278131" cy="336971"/>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DynamoDB</a:t>
            </a:r>
          </a:p>
        </p:txBody>
      </p:sp>
      <p:pic>
        <p:nvPicPr>
          <p:cNvPr id="56" name="Picture 5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378553" y="1948656"/>
            <a:ext cx="2804160" cy="2804160"/>
          </a:xfrm>
          <a:prstGeom prst="rect">
            <a:avLst/>
          </a:prstGeom>
        </p:spPr>
      </p:pic>
      <p:sp>
        <p:nvSpPr>
          <p:cNvPr id="57" name="TextBox 52"/>
          <p:cNvSpPr txBox="1"/>
          <p:nvPr/>
        </p:nvSpPr>
        <p:spPr>
          <a:xfrm>
            <a:off x="9970643" y="4634297"/>
            <a:ext cx="1619980" cy="468017"/>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AWS IAM</a:t>
            </a:r>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66746" y="2883605"/>
            <a:ext cx="823267" cy="987920"/>
          </a:xfrm>
          <a:prstGeom prst="rect">
            <a:avLst/>
          </a:prstGeom>
        </p:spPr>
      </p:pic>
      <p:sp>
        <p:nvSpPr>
          <p:cNvPr id="59" name="TextBox 58"/>
          <p:cNvSpPr txBox="1"/>
          <p:nvPr/>
        </p:nvSpPr>
        <p:spPr>
          <a:xfrm>
            <a:off x="6432198" y="3940851"/>
            <a:ext cx="1306880" cy="20750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EFS</a:t>
            </a:r>
          </a:p>
        </p:txBody>
      </p:sp>
      <p:sp>
        <p:nvSpPr>
          <p:cNvPr id="60" name="TextBox 59"/>
          <p:cNvSpPr txBox="1"/>
          <p:nvPr/>
        </p:nvSpPr>
        <p:spPr>
          <a:xfrm>
            <a:off x="107485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VPC</a:t>
            </a:r>
          </a:p>
        </p:txBody>
      </p:sp>
      <p:sp>
        <p:nvSpPr>
          <p:cNvPr id="61" name="TextBox 3"/>
          <p:cNvSpPr txBox="1"/>
          <p:nvPr/>
        </p:nvSpPr>
        <p:spPr>
          <a:xfrm>
            <a:off x="6719232" y="6224841"/>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23" name="TextBox 3">
            <a:extLst>
              <a:ext uri="{FF2B5EF4-FFF2-40B4-BE49-F238E27FC236}">
                <a16:creationId xmlns:a16="http://schemas.microsoft.com/office/drawing/2014/main" id="{B7D15E15-7DB1-3347-9819-AE36FDCE02BC}"/>
              </a:ext>
            </a:extLst>
          </p:cNvPr>
          <p:cNvSpPr txBox="1"/>
          <p:nvPr/>
        </p:nvSpPr>
        <p:spPr>
          <a:xfrm>
            <a:off x="6719232" y="4402413"/>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Storage</a:t>
            </a:r>
          </a:p>
        </p:txBody>
      </p:sp>
    </p:spTree>
    <p:custDataLst>
      <p:tags r:id="rId1"/>
    </p:custDataLst>
    <p:extLst>
      <p:ext uri="{BB962C8B-B14F-4D97-AF65-F5344CB8AC3E}">
        <p14:creationId xmlns:p14="http://schemas.microsoft.com/office/powerpoint/2010/main" val="387119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p>
        </p:txBody>
      </p:sp>
      <p:sp>
        <p:nvSpPr>
          <p:cNvPr id="3" name="Content Placeholder 2"/>
          <p:cNvSpPr>
            <a:spLocks noGrp="1"/>
          </p:cNvSpPr>
          <p:nvPr>
            <p:ph idx="1"/>
          </p:nvPr>
        </p:nvSpPr>
        <p:spPr>
          <a:xfrm>
            <a:off x="238538" y="1440305"/>
            <a:ext cx="11320671" cy="4913308"/>
          </a:xfrm>
        </p:spPr>
        <p:txBody>
          <a:bodyPr>
            <a:noAutofit/>
          </a:bodyPr>
          <a:lstStyle/>
          <a:p>
            <a:pPr marL="0" indent="0">
              <a:lnSpc>
                <a:spcPct val="110000"/>
              </a:lnSpc>
              <a:spcBef>
                <a:spcPts val="0"/>
              </a:spcBef>
              <a:spcAft>
                <a:spcPts val="800"/>
              </a:spcAft>
              <a:buNone/>
            </a:pPr>
            <a:r>
              <a:rPr lang="en-US" sz="2400" dirty="0"/>
              <a:t>Amazon Virtual Private Cloud (Amazon VPC) allows you to provision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virtual networks</a:t>
            </a:r>
            <a:r>
              <a:rPr lang="en-US" sz="2400" dirty="0">
                <a:solidFill>
                  <a:srgbClr val="FF9933"/>
                </a:solidFill>
              </a:rPr>
              <a:t> </a:t>
            </a:r>
            <a:r>
              <a:rPr lang="en-US" sz="2400" dirty="0"/>
              <a:t>hosted on the AWS cloud and dedicated to your AWS account.</a:t>
            </a:r>
          </a:p>
          <a:p>
            <a:pPr marL="457200" indent="-457200">
              <a:lnSpc>
                <a:spcPct val="110000"/>
              </a:lnSpc>
              <a:spcBef>
                <a:spcPts val="0"/>
              </a:spcBef>
              <a:spcAft>
                <a:spcPts val="800"/>
              </a:spcAft>
            </a:pPr>
            <a:r>
              <a:rPr lang="en-US" sz="2400" dirty="0"/>
              <a:t>A private, virtual network in the AWS Cloud, Amazon VPCs are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logically</a:t>
            </a:r>
            <a:r>
              <a:rPr lang="en-US" sz="2400" b="1" dirty="0">
                <a:solidFill>
                  <a:srgbClr val="0070C0"/>
                </a:solidFill>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isolated</a:t>
            </a:r>
            <a:r>
              <a:rPr lang="en-US" sz="2400" b="1" dirty="0">
                <a:solidFill>
                  <a:srgbClr val="0070C0"/>
                </a:solidFill>
              </a:rPr>
              <a:t> </a:t>
            </a:r>
            <a:r>
              <a:rPr lang="en-US" sz="2400" dirty="0"/>
              <a:t>from other virtual networks.</a:t>
            </a:r>
          </a:p>
          <a:p>
            <a:pPr marL="457200" indent="-457200">
              <a:lnSpc>
                <a:spcPct val="110000"/>
              </a:lnSpc>
              <a:spcBef>
                <a:spcPts val="0"/>
              </a:spcBef>
              <a:spcAft>
                <a:spcPts val="800"/>
              </a:spcAft>
            </a:pPr>
            <a:r>
              <a:rPr lang="en-US" sz="2400" dirty="0"/>
              <a:t>Many AWS resources, such as Amazon Elastic Compute Cloud (Amazon EC2) instances, are launched into Amazon VPCs.</a:t>
            </a:r>
          </a:p>
          <a:p>
            <a:pPr marL="457200" indent="-457200">
              <a:lnSpc>
                <a:spcPct val="110000"/>
              </a:lnSpc>
              <a:spcBef>
                <a:spcPts val="0"/>
              </a:spcBef>
              <a:spcAft>
                <a:spcPts val="800"/>
              </a:spcAft>
            </a:pPr>
            <a:r>
              <a:rPr lang="en-US" sz="2400" dirty="0"/>
              <a:t>Allows complete control of network configuration, including:</a:t>
            </a:r>
          </a:p>
          <a:p>
            <a:pPr marL="914400" lvl="1" indent="-457200">
              <a:lnSpc>
                <a:spcPct val="110000"/>
              </a:lnSpc>
              <a:spcBef>
                <a:spcPts val="0"/>
              </a:spcBef>
            </a:pPr>
            <a:r>
              <a:rPr lang="en-US" sz="2000" dirty="0"/>
              <a:t>Internet Protocol (IP) address ranges</a:t>
            </a:r>
          </a:p>
          <a:p>
            <a:pPr marL="914400" lvl="1" indent="-457200">
              <a:lnSpc>
                <a:spcPct val="110000"/>
              </a:lnSpc>
              <a:spcBef>
                <a:spcPts val="0"/>
              </a:spcBef>
            </a:pPr>
            <a:r>
              <a:rPr lang="en-US" sz="2000" dirty="0"/>
              <a:t>Subnet creation</a:t>
            </a:r>
          </a:p>
          <a:p>
            <a:pPr marL="914400" lvl="1" indent="-457200">
              <a:lnSpc>
                <a:spcPct val="110000"/>
              </a:lnSpc>
              <a:spcBef>
                <a:spcPts val="0"/>
              </a:spcBef>
            </a:pPr>
            <a:r>
              <a:rPr lang="en-US" sz="2000" dirty="0"/>
              <a:t>Route table creation</a:t>
            </a:r>
          </a:p>
          <a:p>
            <a:pPr marL="914400" lvl="1" indent="-457200">
              <a:lnSpc>
                <a:spcPct val="110000"/>
              </a:lnSpc>
              <a:spcBef>
                <a:spcPts val="0"/>
              </a:spcBef>
            </a:pPr>
            <a:r>
              <a:rPr lang="en-US" sz="2000" dirty="0"/>
              <a:t>Network gateways</a:t>
            </a:r>
          </a:p>
          <a:p>
            <a:pPr marL="914400" lvl="1" indent="-457200">
              <a:lnSpc>
                <a:spcPct val="110000"/>
              </a:lnSpc>
              <a:spcBef>
                <a:spcPts val="0"/>
              </a:spcBef>
            </a:pPr>
            <a:r>
              <a:rPr lang="en-US" sz="2000" dirty="0"/>
              <a:t>Security settings</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8505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Deployment</a:t>
            </a:r>
          </a:p>
        </p:txBody>
      </p:sp>
      <p:sp>
        <p:nvSpPr>
          <p:cNvPr id="3" name="Content Placeholder 2"/>
          <p:cNvSpPr>
            <a:spLocks noGrp="1"/>
          </p:cNvSpPr>
          <p:nvPr>
            <p:ph idx="1"/>
          </p:nvPr>
        </p:nvSpPr>
        <p:spPr>
          <a:xfrm>
            <a:off x="238538" y="1440305"/>
            <a:ext cx="11320671" cy="4913308"/>
          </a:xfrm>
        </p:spPr>
        <p:txBody>
          <a:bodyPr>
            <a:normAutofit/>
          </a:bodyPr>
          <a:lstStyle/>
          <a:p>
            <a:pPr marL="457200" indent="-457200">
              <a:lnSpc>
                <a:spcPct val="110000"/>
              </a:lnSpc>
              <a:spcAft>
                <a:spcPts val="800"/>
              </a:spcAft>
            </a:pPr>
            <a:r>
              <a:rPr lang="en-US" sz="3200" dirty="0"/>
              <a:t>Offers several layers of security controls:</a:t>
            </a:r>
          </a:p>
          <a:p>
            <a:pPr marL="914400" lvl="1" indent="-457200">
              <a:lnSpc>
                <a:spcPct val="110000"/>
              </a:lnSpc>
              <a:spcAft>
                <a:spcPts val="800"/>
              </a:spcAft>
            </a:pPr>
            <a:r>
              <a:rPr lang="en-US" sz="2800" dirty="0"/>
              <a:t>Ability to allow and deny specific internet and internal traffic.</a:t>
            </a:r>
          </a:p>
          <a:p>
            <a:pPr marL="457200" indent="-457200">
              <a:lnSpc>
                <a:spcPct val="110000"/>
              </a:lnSpc>
              <a:spcAft>
                <a:spcPts val="800"/>
              </a:spcAft>
            </a:pPr>
            <a:r>
              <a:rPr lang="en-US" sz="3200" dirty="0"/>
              <a:t>Other AWS services deploy into Amazon VPC:</a:t>
            </a:r>
          </a:p>
          <a:p>
            <a:pPr marL="914400" lvl="1" indent="-457200">
              <a:lnSpc>
                <a:spcPct val="110000"/>
              </a:lnSpc>
              <a:spcAft>
                <a:spcPts val="800"/>
              </a:spcAft>
            </a:pPr>
            <a:r>
              <a:rPr lang="en-US" sz="2800" dirty="0"/>
              <a:t>Service inherits security build into network.</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226387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Amazon VPC Integration</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22" y="2995864"/>
            <a:ext cx="1256793" cy="1529099"/>
          </a:xfrm>
          <a:prstGeom prst="rect">
            <a:avLst/>
          </a:prstGeom>
        </p:spPr>
      </p:pic>
      <p:sp>
        <p:nvSpPr>
          <p:cNvPr id="7" name="TextBox 6"/>
          <p:cNvSpPr txBox="1"/>
          <p:nvPr/>
        </p:nvSpPr>
        <p:spPr>
          <a:xfrm>
            <a:off x="1383074" y="4531747"/>
            <a:ext cx="1294712" cy="369012"/>
          </a:xfrm>
          <a:prstGeom prst="rect">
            <a:avLst/>
          </a:prstGeom>
          <a:noFill/>
        </p:spPr>
        <p:txBody>
          <a:bodyPr wrap="square" lIns="0" tIns="0" rIns="0" bIns="0" rtlCol="0" anchor="t">
            <a:noAutofit/>
          </a:bodyPr>
          <a:lstStyle/>
          <a:p>
            <a:pPr algn="ct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Amazon VPC</a:t>
            </a:r>
          </a:p>
        </p:txBody>
      </p:sp>
      <p:sp>
        <p:nvSpPr>
          <p:cNvPr id="8" name="TextBox 7"/>
          <p:cNvSpPr txBox="1"/>
          <p:nvPr/>
        </p:nvSpPr>
        <p:spPr>
          <a:xfrm>
            <a:off x="10707005" y="2532008"/>
            <a:ext cx="943550" cy="155448"/>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3865" y="1287724"/>
            <a:ext cx="1009830" cy="12117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65" y="1280648"/>
            <a:ext cx="1009832" cy="1211798"/>
          </a:xfrm>
          <a:prstGeom prst="rect">
            <a:avLst/>
          </a:prstGeom>
        </p:spPr>
      </p:pic>
      <p:sp>
        <p:nvSpPr>
          <p:cNvPr id="11" name="TextBox 10"/>
          <p:cNvSpPr txBox="1"/>
          <p:nvPr/>
        </p:nvSpPr>
        <p:spPr>
          <a:xfrm>
            <a:off x="4792489" y="2492446"/>
            <a:ext cx="882910" cy="211053"/>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4250" y="3275466"/>
            <a:ext cx="756797" cy="1059514"/>
          </a:xfrm>
          <a:prstGeom prst="rect">
            <a:avLst/>
          </a:prstGeom>
        </p:spPr>
      </p:pic>
      <p:sp>
        <p:nvSpPr>
          <p:cNvPr id="13" name="TextBox 12"/>
          <p:cNvSpPr txBox="1"/>
          <p:nvPr/>
        </p:nvSpPr>
        <p:spPr>
          <a:xfrm>
            <a:off x="7802428" y="4481444"/>
            <a:ext cx="1166033" cy="192201"/>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Elastic Beanstalk</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0150" y="3266359"/>
            <a:ext cx="1007072" cy="1208486"/>
          </a:xfrm>
          <a:prstGeom prst="rect">
            <a:avLst/>
          </a:prstGeom>
        </p:spPr>
      </p:pic>
      <p:sp>
        <p:nvSpPr>
          <p:cNvPr id="15" name="TextBox 14"/>
          <p:cNvSpPr txBox="1"/>
          <p:nvPr/>
        </p:nvSpPr>
        <p:spPr>
          <a:xfrm>
            <a:off x="6327062" y="4471918"/>
            <a:ext cx="980160"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EFS</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945" y="5147825"/>
            <a:ext cx="966431" cy="1159716"/>
          </a:xfrm>
          <a:prstGeom prst="rect">
            <a:avLst/>
          </a:prstGeom>
        </p:spPr>
      </p:pic>
      <p:sp>
        <p:nvSpPr>
          <p:cNvPr id="17" name="TextBox 16"/>
          <p:cNvSpPr txBox="1"/>
          <p:nvPr/>
        </p:nvSpPr>
        <p:spPr>
          <a:xfrm>
            <a:off x="4763126" y="6307541"/>
            <a:ext cx="1016068" cy="37816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S3</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7062" y="5124745"/>
            <a:ext cx="1007395" cy="1115885"/>
          </a:xfrm>
          <a:prstGeom prst="rect">
            <a:avLst/>
          </a:prstGeom>
        </p:spPr>
      </p:pic>
      <p:sp>
        <p:nvSpPr>
          <p:cNvPr id="19" name="TextBox 18"/>
          <p:cNvSpPr txBox="1"/>
          <p:nvPr/>
        </p:nvSpPr>
        <p:spPr>
          <a:xfrm>
            <a:off x="6327062" y="6307541"/>
            <a:ext cx="1071474"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7968" y="5082499"/>
            <a:ext cx="1016983" cy="1200376"/>
          </a:xfrm>
          <a:prstGeom prst="rect">
            <a:avLst/>
          </a:prstGeom>
        </p:spPr>
      </p:pic>
      <p:sp>
        <p:nvSpPr>
          <p:cNvPr id="21" name="TextBox 20"/>
          <p:cNvSpPr txBox="1"/>
          <p:nvPr/>
        </p:nvSpPr>
        <p:spPr>
          <a:xfrm>
            <a:off x="7802428" y="6281246"/>
            <a:ext cx="1020442"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ElastiCache</a:t>
            </a:r>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8321" y="3195456"/>
            <a:ext cx="1007070" cy="1208484"/>
          </a:xfrm>
          <a:prstGeom prst="rect">
            <a:avLst/>
          </a:prstGeom>
        </p:spPr>
      </p:pic>
      <p:sp>
        <p:nvSpPr>
          <p:cNvPr id="23" name="TextBox 22"/>
          <p:cNvSpPr txBox="1"/>
          <p:nvPr/>
        </p:nvSpPr>
        <p:spPr>
          <a:xfrm>
            <a:off x="4792489" y="4491798"/>
            <a:ext cx="943550" cy="155448"/>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OpsWorks</a:t>
            </a:r>
          </a:p>
        </p:txBody>
      </p: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2674" y="1280648"/>
            <a:ext cx="982537" cy="1179044"/>
          </a:xfrm>
          <a:prstGeom prst="rect">
            <a:avLst/>
          </a:prstGeom>
        </p:spPr>
      </p:pic>
      <p:sp>
        <p:nvSpPr>
          <p:cNvPr id="25" name="TextBox 24"/>
          <p:cNvSpPr txBox="1"/>
          <p:nvPr/>
        </p:nvSpPr>
        <p:spPr>
          <a:xfrm>
            <a:off x="6356566" y="2499522"/>
            <a:ext cx="894752" cy="200694"/>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EMR</a:t>
            </a: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25738" y="1307110"/>
            <a:ext cx="991758" cy="1152582"/>
          </a:xfrm>
          <a:prstGeom prst="rect">
            <a:avLst/>
          </a:prstGeom>
        </p:spPr>
      </p:pic>
      <p:sp>
        <p:nvSpPr>
          <p:cNvPr id="27" name="TextBox 26"/>
          <p:cNvSpPr txBox="1"/>
          <p:nvPr/>
        </p:nvSpPr>
        <p:spPr>
          <a:xfrm>
            <a:off x="9272197" y="2497697"/>
            <a:ext cx="1180952" cy="126651"/>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WorkSpaces</a:t>
            </a:r>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17407" y="1311018"/>
            <a:ext cx="966429" cy="1117433"/>
          </a:xfrm>
          <a:prstGeom prst="rect">
            <a:avLst/>
          </a:prstGeom>
        </p:spPr>
      </p:pic>
      <p:sp>
        <p:nvSpPr>
          <p:cNvPr id="29" name="TextBox 28"/>
          <p:cNvSpPr txBox="1"/>
          <p:nvPr/>
        </p:nvSpPr>
        <p:spPr>
          <a:xfrm>
            <a:off x="7889084" y="2522053"/>
            <a:ext cx="894752"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RDS</a:t>
            </a: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72197" y="3251795"/>
            <a:ext cx="995997" cy="1182748"/>
          </a:xfrm>
          <a:prstGeom prst="rect">
            <a:avLst/>
          </a:prstGeom>
        </p:spPr>
      </p:pic>
      <p:sp>
        <p:nvSpPr>
          <p:cNvPr id="31" name="TextBox 30"/>
          <p:cNvSpPr txBox="1"/>
          <p:nvPr/>
        </p:nvSpPr>
        <p:spPr>
          <a:xfrm>
            <a:off x="9305989" y="4468323"/>
            <a:ext cx="1055166" cy="214655"/>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Route 53</a:t>
            </a:r>
          </a:p>
        </p:txBody>
      </p:sp>
      <p:pic>
        <p:nvPicPr>
          <p:cNvPr id="32" name="Picture 3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73865" y="3260122"/>
            <a:ext cx="1009830" cy="1211796"/>
          </a:xfrm>
          <a:prstGeom prst="rect">
            <a:avLst/>
          </a:prstGeom>
        </p:spPr>
      </p:pic>
      <p:sp>
        <p:nvSpPr>
          <p:cNvPr id="33" name="TextBox 32"/>
          <p:cNvSpPr txBox="1"/>
          <p:nvPr/>
        </p:nvSpPr>
        <p:spPr>
          <a:xfrm>
            <a:off x="10842670" y="4527346"/>
            <a:ext cx="731520"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Data Pipeline</a:t>
            </a:r>
          </a:p>
        </p:txBody>
      </p:sp>
      <p:pic>
        <p:nvPicPr>
          <p:cNvPr id="34" name="Picture 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325738" y="5082499"/>
            <a:ext cx="1022315" cy="1226778"/>
          </a:xfrm>
          <a:prstGeom prst="rect">
            <a:avLst/>
          </a:prstGeom>
        </p:spPr>
      </p:pic>
      <p:sp>
        <p:nvSpPr>
          <p:cNvPr id="36" name="TextBox 35"/>
          <p:cNvSpPr txBox="1"/>
          <p:nvPr/>
        </p:nvSpPr>
        <p:spPr>
          <a:xfrm>
            <a:off x="9111705" y="6359062"/>
            <a:ext cx="1501935" cy="206860"/>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Directory Service</a:t>
            </a:r>
          </a:p>
        </p:txBody>
      </p:sp>
      <p:sp>
        <p:nvSpPr>
          <p:cNvPr id="35" name="TextBox 34">
            <a:extLst>
              <a:ext uri="{FF2B5EF4-FFF2-40B4-BE49-F238E27FC236}">
                <a16:creationId xmlns:a16="http://schemas.microsoft.com/office/drawing/2014/main" id="{6AB6B638-FBE9-AC4F-9AA7-BAFBC217BBA3}"/>
              </a:ext>
            </a:extLst>
          </p:cNvPr>
          <p:cNvSpPr txBox="1"/>
          <p:nvPr/>
        </p:nvSpPr>
        <p:spPr>
          <a:xfrm>
            <a:off x="10801395" y="5695888"/>
            <a:ext cx="882300" cy="54474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 and more</a:t>
            </a:r>
          </a:p>
        </p:txBody>
      </p:sp>
    </p:spTree>
    <p:extLst>
      <p:ext uri="{BB962C8B-B14F-4D97-AF65-F5344CB8AC3E}">
        <p14:creationId xmlns:p14="http://schemas.microsoft.com/office/powerpoint/2010/main" val="25551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Features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en-US" sz="2600" dirty="0">
                <a:latin typeface="Amazon Ember" panose="020B0603020204020204" pitchFamily="34" charset="0"/>
                <a:ea typeface="Amazon Ember" panose="020B0603020204020204" pitchFamily="34" charset="0"/>
                <a:cs typeface="Amazon Ember" panose="020B0603020204020204" pitchFamily="34" charset="0"/>
              </a:rPr>
              <a:t>Builds upon high availability of </a:t>
            </a:r>
            <a:r>
              <a:rPr lang="en-US" sz="26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AWS Regions and Availability Zones (AZ)</a:t>
            </a:r>
            <a:r>
              <a:rPr lang="en-US" sz="2600" dirty="0">
                <a:latin typeface="Amazon Ember" panose="020B0603020204020204" pitchFamily="34" charset="0"/>
                <a:ea typeface="Amazon Ember" panose="020B0603020204020204" pitchFamily="34" charset="0"/>
                <a:cs typeface="Amazon Ember" panose="020B0603020204020204" pitchFamily="34" charset="0"/>
              </a:rPr>
              <a:t>:</a:t>
            </a:r>
          </a:p>
          <a:p>
            <a:pPr marL="914400" lvl="1" indent="-457200">
              <a:lnSpc>
                <a:spcPct val="100000"/>
              </a:lnSpc>
              <a:spcAft>
                <a:spcPts val="800"/>
              </a:spcAft>
            </a:pPr>
            <a:r>
              <a:rPr lang="en-US" dirty="0"/>
              <a:t>Each Amazon VPC lives in a single region</a:t>
            </a:r>
          </a:p>
          <a:p>
            <a:pPr marL="914400" lvl="1" indent="-457200">
              <a:lnSpc>
                <a:spcPct val="100000"/>
              </a:lnSpc>
              <a:spcAft>
                <a:spcPts val="800"/>
              </a:spcAft>
            </a:pPr>
            <a:r>
              <a:rPr lang="en-US" dirty="0"/>
              <a:t>Multiple Amazon VPCs per account</a:t>
            </a:r>
          </a:p>
          <a:p>
            <a:pPr marL="457200" indent="-457200">
              <a:lnSpc>
                <a:spcPct val="100000"/>
              </a:lnSpc>
              <a:spcAft>
                <a:spcPts val="800"/>
              </a:spcAft>
            </a:pPr>
            <a:r>
              <a:rPr lang="en-US" sz="26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Subnets</a:t>
            </a:r>
            <a:r>
              <a:rPr lang="en-US" sz="2600" dirty="0">
                <a:latin typeface="Amazon Ember" panose="020B0603020204020204" pitchFamily="34" charset="0"/>
                <a:ea typeface="Amazon Ember" panose="020B0603020204020204" pitchFamily="34" charset="0"/>
                <a:cs typeface="Amazon Ember" panose="020B0603020204020204" pitchFamily="34" charset="0"/>
              </a:rPr>
              <a:t>:</a:t>
            </a:r>
          </a:p>
          <a:p>
            <a:pPr marL="914400" lvl="1" indent="-457200">
              <a:lnSpc>
                <a:spcPct val="100000"/>
              </a:lnSpc>
              <a:spcAft>
                <a:spcPts val="800"/>
              </a:spcAft>
            </a:pPr>
            <a:r>
              <a:rPr lang="en-US" dirty="0"/>
              <a:t>Used to divide Amazon VPC</a:t>
            </a:r>
          </a:p>
          <a:p>
            <a:pPr marL="914400" lvl="1" indent="-457200">
              <a:lnSpc>
                <a:spcPct val="100000"/>
              </a:lnSpc>
              <a:spcAft>
                <a:spcPts val="800"/>
              </a:spcAft>
            </a:pPr>
            <a:r>
              <a:rPr lang="en-US" dirty="0"/>
              <a:t>Allow Amazon VPC to span multiple AZs</a:t>
            </a:r>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Tree>
    <p:custDataLst>
      <p:tags r:id="rId1"/>
    </p:custDataLst>
    <p:extLst>
      <p:ext uri="{BB962C8B-B14F-4D97-AF65-F5344CB8AC3E}">
        <p14:creationId xmlns:p14="http://schemas.microsoft.com/office/powerpoint/2010/main" val="2613653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26309</TotalTime>
  <Words>4637</Words>
  <Application>Microsoft Office PowerPoint</Application>
  <PresentationFormat>Widescreen</PresentationFormat>
  <Paragraphs>465</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ＭＳ Ｐゴシック</vt:lpstr>
      <vt:lpstr>Amazon Ember</vt:lpstr>
      <vt:lpstr>Amazon Ember Light</vt:lpstr>
      <vt:lpstr>Arial</vt:lpstr>
      <vt:lpstr>Calibri</vt:lpstr>
      <vt:lpstr>Helvetica Neue</vt:lpstr>
      <vt:lpstr>Helvetica Neue LT Std 65 Medium</vt:lpstr>
      <vt:lpstr>Wingdings</vt:lpstr>
      <vt:lpstr>Office Theme</vt:lpstr>
      <vt:lpstr>Module 2, Section 3:                        AWS Core Services – Amazon Virtual Private Cloud</vt:lpstr>
      <vt:lpstr>What’s In This Module</vt:lpstr>
      <vt:lpstr>Module Objectives</vt:lpstr>
      <vt:lpstr>Part 1: Amazon Virtual Private Cloud  (Amazon VPC)</vt:lpstr>
      <vt:lpstr>Amazon VPC</vt:lpstr>
      <vt:lpstr>Amazon VPC</vt:lpstr>
      <vt:lpstr>Amazon VPC Deployment</vt:lpstr>
      <vt:lpstr>Amazon VPC Integration</vt:lpstr>
      <vt:lpstr>Amazon VPC Features</vt:lpstr>
      <vt:lpstr>Amazon VPC Address</vt:lpstr>
      <vt:lpstr>Amazon VPC Components</vt:lpstr>
      <vt:lpstr>Optional Amazon VPC Components</vt:lpstr>
      <vt:lpstr>Amazon VPC Connections</vt:lpstr>
      <vt:lpstr>Amazon VPC Review</vt:lpstr>
      <vt:lpstr>Amazon VPC Example</vt:lpstr>
      <vt:lpstr>Amazon VPC Example</vt:lpstr>
      <vt:lpstr>Amazon VPC Example</vt:lpstr>
      <vt:lpstr>Amazon VPC Example</vt:lpstr>
      <vt:lpstr>Amazon VPC Example</vt:lpstr>
      <vt:lpstr>Amazon VPC Example</vt:lpstr>
      <vt:lpstr>Part 2: AWS Security Groups</vt:lpstr>
      <vt:lpstr>AWS VPC Security Groups</vt:lpstr>
      <vt:lpstr>Amazon VPC Security Groups</vt:lpstr>
      <vt:lpstr>AWS VPC Security Groups</vt:lpstr>
      <vt:lpstr>In Review</vt:lpstr>
      <vt:lpstr>Amazon VPC Demo</vt:lpstr>
      <vt:lpstr>Module 2, Section 3, Lab 3:  Build Your Amazon VPC and  Launch a Web Server</vt:lpstr>
      <vt:lpstr>Lab 3 Scenario</vt:lpstr>
      <vt:lpstr>Lab 3: Tasks</vt:lpstr>
      <vt:lpstr>Lab 3: Final Product</vt:lpstr>
      <vt:lpstr>Part 3: AWS CloudFront</vt:lpstr>
      <vt:lpstr>AWS Global Infrastructure:                                             Edge Locations and Regional Edge Caches</vt:lpstr>
      <vt:lpstr>Amazon CloudFront Benefits</vt:lpstr>
      <vt:lpstr>Amazon CloudFront: Cost Estimation</vt:lpstr>
      <vt:lpstr>Section 2.0.3 Review:                                                      </vt:lpstr>
      <vt:lpstr>Up Next: Unit 2.04 – AWS Core Services - Database     Amazon Relational Database Service (RDS)     Amazon  DynamoDB     Amazon Redshift     Amazon Aurora </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Harris, Melissa</cp:lastModifiedBy>
  <cp:revision>235</cp:revision>
  <cp:lastPrinted>2017-08-03T20:30:13Z</cp:lastPrinted>
  <dcterms:created xsi:type="dcterms:W3CDTF">2017-05-11T23:06:57Z</dcterms:created>
  <dcterms:modified xsi:type="dcterms:W3CDTF">2019-09-30T14:26:25Z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1B338C5D-612C-4117-A081-4F0156D72933</vt:lpwstr>
  </property>
  <property fmtid="{D5CDD505-2E9C-101B-9397-08002B2CF9AE}" pid="3" name="ArticulatePath">
    <vt:lpwstr>23P-Amazon-VPC</vt:lpwstr>
  </property>
</Properties>
</file>