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ppt/tags/tag7.xml" ContentType="application/vnd.openxmlformats-officedocument.presentationml.tags+xml"/>
  <Override PartName="/ppt/notesSlides/notesSlide31.xml" ContentType="application/vnd.openxmlformats-officedocument.presentationml.notesSlide+xml"/>
  <Override PartName="/ppt/tags/tag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9.xml" ContentType="application/vnd.openxmlformats-officedocument.presentationml.tags+xml"/>
  <Override PartName="/ppt/notesSlides/notesSlide35.xml" ContentType="application/vnd.openxmlformats-officedocument.presentationml.notesSlide+xml"/>
  <Override PartName="/ppt/tags/tag10.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1.xml" ContentType="application/vnd.openxmlformats-officedocument.presentationml.tags+xml"/>
  <Override PartName="/ppt/notesSlides/notesSlide38.xml" ContentType="application/vnd.openxmlformats-officedocument.presentationml.notesSlide+xml"/>
  <Override PartName="/ppt/tags/tag12.xml" ContentType="application/vnd.openxmlformats-officedocument.presentationml.tags+xml"/>
  <Override PartName="/ppt/notesSlides/notesSlide39.xml" ContentType="application/vnd.openxmlformats-officedocument.presentationml.notesSlide+xml"/>
  <Override PartName="/ppt/tags/tag13.xml" ContentType="application/vnd.openxmlformats-officedocument.presentationml.tags+xml"/>
  <Override PartName="/ppt/notesSlides/notesSlide40.xml" ContentType="application/vnd.openxmlformats-officedocument.presentationml.notesSlide+xml"/>
  <Override PartName="/ppt/tags/tag14.xml" ContentType="application/vnd.openxmlformats-officedocument.presentationml.tags+xml"/>
  <Override PartName="/ppt/notesSlides/notesSlide41.xml" ContentType="application/vnd.openxmlformats-officedocument.presentationml.notesSlide+xml"/>
  <Override PartName="/ppt/tags/tag15.xml" ContentType="application/vnd.openxmlformats-officedocument.presentationml.tags+xml"/>
  <Override PartName="/ppt/notesSlides/notesSlide42.xml" ContentType="application/vnd.openxmlformats-officedocument.presentationml.notesSlide+xml"/>
  <Override PartName="/ppt/tags/tag16.xml" ContentType="application/vnd.openxmlformats-officedocument.presentationml.tags+xml"/>
  <Override PartName="/ppt/notesSlides/notesSlide43.xml" ContentType="application/vnd.openxmlformats-officedocument.presentationml.notesSlide+xml"/>
  <Override PartName="/ppt/tags/tag17.xml" ContentType="application/vnd.openxmlformats-officedocument.presentationml.tags+xml"/>
  <Override PartName="/ppt/notesSlides/notesSlide44.xml" ContentType="application/vnd.openxmlformats-officedocument.presentationml.notesSlide+xml"/>
  <Override PartName="/ppt/tags/tag18.xml" ContentType="application/vnd.openxmlformats-officedocument.presentationml.tags+xml"/>
  <Override PartName="/ppt/notesSlides/notesSlide45.xml" ContentType="application/vnd.openxmlformats-officedocument.presentationml.notesSlide+xml"/>
  <Override PartName="/ppt/tags/tag19.xml" ContentType="application/vnd.openxmlformats-officedocument.presentationml.tags+xml"/>
  <Override PartName="/ppt/notesSlides/notesSlide46.xml" ContentType="application/vnd.openxmlformats-officedocument.presentationml.notesSlide+xml"/>
  <Override PartName="/ppt/tags/tag20.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21.xml" ContentType="application/vnd.openxmlformats-officedocument.presentationml.tags+xml"/>
  <Override PartName="/ppt/notesSlides/notesSlide49.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handoutMasterIdLst>
    <p:handoutMasterId r:id="rId52"/>
  </p:handoutMasterIdLst>
  <p:sldIdLst>
    <p:sldId id="289" r:id="rId2"/>
    <p:sldId id="396" r:id="rId3"/>
    <p:sldId id="397" r:id="rId4"/>
    <p:sldId id="522" r:id="rId5"/>
    <p:sldId id="564" r:id="rId6"/>
    <p:sldId id="563" r:id="rId7"/>
    <p:sldId id="565" r:id="rId8"/>
    <p:sldId id="566" r:id="rId9"/>
    <p:sldId id="567" r:id="rId10"/>
    <p:sldId id="568" r:id="rId11"/>
    <p:sldId id="524" r:id="rId12"/>
    <p:sldId id="569" r:id="rId13"/>
    <p:sldId id="525" r:id="rId14"/>
    <p:sldId id="526" r:id="rId15"/>
    <p:sldId id="570" r:id="rId16"/>
    <p:sldId id="527" r:id="rId17"/>
    <p:sldId id="528" r:id="rId18"/>
    <p:sldId id="571" r:id="rId19"/>
    <p:sldId id="529" r:id="rId20"/>
    <p:sldId id="530" r:id="rId21"/>
    <p:sldId id="572" r:id="rId22"/>
    <p:sldId id="533" r:id="rId23"/>
    <p:sldId id="573" r:id="rId24"/>
    <p:sldId id="574" r:id="rId25"/>
    <p:sldId id="575" r:id="rId26"/>
    <p:sldId id="576" r:id="rId27"/>
    <p:sldId id="577" r:id="rId28"/>
    <p:sldId id="578" r:id="rId29"/>
    <p:sldId id="579" r:id="rId30"/>
    <p:sldId id="541" r:id="rId31"/>
    <p:sldId id="534" r:id="rId32"/>
    <p:sldId id="535" r:id="rId33"/>
    <p:sldId id="482" r:id="rId34"/>
    <p:sldId id="594" r:id="rId35"/>
    <p:sldId id="591" r:id="rId36"/>
    <p:sldId id="536" r:id="rId37"/>
    <p:sldId id="592" r:id="rId38"/>
    <p:sldId id="540" r:id="rId39"/>
    <p:sldId id="542" r:id="rId40"/>
    <p:sldId id="373" r:id="rId41"/>
    <p:sldId id="374" r:id="rId42"/>
    <p:sldId id="377" r:id="rId43"/>
    <p:sldId id="378" r:id="rId44"/>
    <p:sldId id="376" r:id="rId45"/>
    <p:sldId id="379" r:id="rId46"/>
    <p:sldId id="375" r:id="rId47"/>
    <p:sldId id="345" r:id="rId48"/>
    <p:sldId id="595" r:id="rId49"/>
    <p:sldId id="315" r:id="rId50"/>
  </p:sldIdLst>
  <p:sldSz cx="12192000" cy="6858000"/>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3" clrIdx="0">
    <p:extLst/>
  </p:cmAuthor>
  <p:cmAuthor id="2" name="Brannon, Brooke" initials="BB" lastIdx="23" clrIdx="1">
    <p:extLst>
      <p:ext uri="{19B8F6BF-5375-455C-9EA6-DF929625EA0E}">
        <p15:presenceInfo xmlns:p15="http://schemas.microsoft.com/office/powerpoint/2012/main" userId="S-1-5-21-1407069837-2091007605-538272213-28211697" providerId="AD"/>
      </p:ext>
    </p:extLst>
  </p:cmAuthor>
  <p:cmAuthor id="3" name="Microsoft Office User" initials="MOU" lastIdx="4" clrIdx="2">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54"/>
    <p:restoredTop sz="49485" autoAdjust="0"/>
  </p:normalViewPr>
  <p:slideViewPr>
    <p:cSldViewPr snapToGrid="0" snapToObjects="1">
      <p:cViewPr varScale="1">
        <p:scale>
          <a:sx n="30" d="100"/>
          <a:sy n="30" d="100"/>
        </p:scale>
        <p:origin x="1596" y="28"/>
      </p:cViewPr>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p:scale>
          <a:sx n="40" d="100"/>
          <a:sy n="40" d="100"/>
        </p:scale>
        <p:origin x="2864" y="3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8-04-11T19:39:40.077" idx="1">
    <p:pos x="10" y="10"/>
    <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893DF8-D520-BB40-837C-91CE1787B0EB}" type="datetimeFigureOut">
              <a:rPr lang="en-US" smtClean="0"/>
              <a:t>9/30/2019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98FB97-EEE8-A641-B9BA-ACE8418557CD}" type="slidenum">
              <a:rPr lang="en-US" smtClean="0"/>
              <a:t>‹#›</a:t>
            </a:fld>
            <a:endParaRPr lang="en-US"/>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FA781-CA11-2141-A5F7-C7B0DDD8E00E}" type="datetimeFigureOut">
              <a:rPr lang="en-US" smtClean="0"/>
              <a:t>9/30/2019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092397-0699-5249-96BB-FDA4CA85BF35}" type="slidenum">
              <a:rPr lang="en-US" smtClean="0"/>
              <a:t>‹#›</a:t>
            </a:fld>
            <a:endParaRPr lang="en-US"/>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ws.amazon.com/architecture/well-architected/"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hatis.techtarget.com/definition/Chaos-Monkey"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0.awsstatic.com/whitepapers/architecture/AWS-Reliability-Pillar.pdf"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aws.amazon.com/marketplace/"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0.awsstatic.com/whitepapers/architecture/AWS-Operational-Excellence-Pillar.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Welcome to Module 4: </a:t>
            </a:r>
            <a:r>
              <a:rPr lang="en-US" sz="1100" dirty="0">
                <a:solidFill>
                  <a:schemeClr val="tx1">
                    <a:lumMod val="50000"/>
                  </a:schemeClr>
                </a:solidFill>
              </a:rPr>
              <a:t>Cloud Architecting Essentials.</a:t>
            </a:r>
            <a:endParaRPr lang="en-US" sz="1100" dirty="0"/>
          </a:p>
        </p:txBody>
      </p:sp>
    </p:spTree>
    <p:extLst>
      <p:ext uri="{BB962C8B-B14F-4D97-AF65-F5344CB8AC3E}">
        <p14:creationId xmlns:p14="http://schemas.microsoft.com/office/powerpoint/2010/main" val="3394485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600700" cy="3600450"/>
          </a:xfrm>
        </p:spPr>
        <p:txBody>
          <a:bodyPr/>
          <a:lstStyle/>
          <a:p>
            <a:r>
              <a:rPr lang="en-US" sz="1100" kern="1200" dirty="0">
                <a:solidFill>
                  <a:schemeClr val="tx1"/>
                </a:solidFill>
                <a:effectLst/>
                <a:latin typeface="+mn-lt"/>
                <a:ea typeface="+mn-ea"/>
                <a:cs typeface="+mn-cs"/>
              </a:rPr>
              <a:t>To dive a little deeper, cloud security is composed of five areas. Let’s briefly look at each area:</a:t>
            </a:r>
          </a:p>
          <a:p>
            <a:r>
              <a:rPr lang="en-US" sz="1100" kern="1200" dirty="0">
                <a:solidFill>
                  <a:schemeClr val="tx1"/>
                </a:solidFill>
                <a:effectLst/>
                <a:latin typeface="+mn-lt"/>
                <a:ea typeface="+mn-ea"/>
                <a:cs typeface="+mn-cs"/>
              </a:rPr>
              <a:t> </a:t>
            </a:r>
          </a:p>
          <a:p>
            <a:pPr marL="228600" indent="-228600">
              <a:buFont typeface="+mj-lt"/>
              <a:buAutoNum type="arabicPeriod"/>
            </a:pPr>
            <a:r>
              <a:rPr lang="en-US" sz="1100" b="1" kern="1200" dirty="0">
                <a:solidFill>
                  <a:schemeClr val="tx1"/>
                </a:solidFill>
                <a:effectLst/>
                <a:latin typeface="+mn-lt"/>
                <a:ea typeface="+mn-ea"/>
                <a:cs typeface="+mn-cs"/>
              </a:rPr>
              <a:t>Identity and Access Management (IAM): </a:t>
            </a:r>
            <a:r>
              <a:rPr lang="en-US" sz="1100" kern="1200" dirty="0">
                <a:solidFill>
                  <a:schemeClr val="tx1"/>
                </a:solidFill>
                <a:effectLst/>
                <a:latin typeface="+mn-lt"/>
                <a:ea typeface="+mn-ea"/>
                <a:cs typeface="+mn-cs"/>
              </a:rPr>
              <a:t>IAM is critical to ensure that only authorized and authenticated users are able to access your resources and only in the manner you intend.</a:t>
            </a:r>
          </a:p>
          <a:p>
            <a:r>
              <a:rPr lang="en-US" sz="1100" kern="1200" dirty="0">
                <a:solidFill>
                  <a:schemeClr val="tx1"/>
                </a:solidFill>
                <a:effectLst/>
                <a:latin typeface="+mn-lt"/>
                <a:ea typeface="+mn-ea"/>
                <a:cs typeface="+mn-cs"/>
              </a:rPr>
              <a:t> </a:t>
            </a:r>
            <a:endParaRPr lang="en-US" sz="1100" b="1" kern="1200" dirty="0">
              <a:solidFill>
                <a:schemeClr val="tx1"/>
              </a:solidFill>
              <a:effectLst/>
              <a:latin typeface="+mn-lt"/>
              <a:ea typeface="+mn-ea"/>
              <a:cs typeface="+mn-cs"/>
            </a:endParaRPr>
          </a:p>
          <a:p>
            <a:pPr marL="228600" indent="-228600">
              <a:buFont typeface="+mj-lt"/>
              <a:buAutoNum type="arabicPeriod" startAt="2"/>
            </a:pPr>
            <a:r>
              <a:rPr lang="en-US" sz="1100" b="1" kern="1200" dirty="0">
                <a:solidFill>
                  <a:schemeClr val="tx1"/>
                </a:solidFill>
                <a:effectLst/>
                <a:latin typeface="+mn-lt"/>
                <a:ea typeface="+mn-ea"/>
                <a:cs typeface="+mn-cs"/>
              </a:rPr>
              <a:t>Detective controls: </a:t>
            </a:r>
            <a:r>
              <a:rPr lang="en-US" sz="1100" kern="1200" dirty="0">
                <a:solidFill>
                  <a:schemeClr val="tx1"/>
                </a:solidFill>
                <a:effectLst/>
                <a:latin typeface="+mn-lt"/>
                <a:ea typeface="+mn-ea"/>
                <a:cs typeface="+mn-cs"/>
              </a:rPr>
              <a:t>Detective controls can be used to identify a potential security incident by considering some approaches such as capturing or analyzing logs and integrating auditing controls.</a:t>
            </a:r>
          </a:p>
          <a:p>
            <a:r>
              <a:rPr lang="en-US" sz="1100" kern="1200" dirty="0">
                <a:solidFill>
                  <a:schemeClr val="tx1"/>
                </a:solidFill>
                <a:effectLst/>
                <a:latin typeface="+mn-lt"/>
                <a:ea typeface="+mn-ea"/>
                <a:cs typeface="+mn-cs"/>
              </a:rPr>
              <a:t>		</a:t>
            </a:r>
          </a:p>
          <a:p>
            <a:pPr marL="228600" indent="-228600">
              <a:buFont typeface="+mj-lt"/>
              <a:buAutoNum type="arabicPeriod" startAt="3"/>
            </a:pPr>
            <a:r>
              <a:rPr lang="en-US" sz="1100" b="1" kern="1200" dirty="0">
                <a:solidFill>
                  <a:schemeClr val="tx1"/>
                </a:solidFill>
                <a:effectLst/>
                <a:latin typeface="+mn-lt"/>
                <a:ea typeface="+mn-ea"/>
                <a:cs typeface="+mn-cs"/>
              </a:rPr>
              <a:t>Infrastructure protection: </a:t>
            </a:r>
            <a:r>
              <a:rPr lang="en-US" sz="1100" kern="1200" dirty="0">
                <a:solidFill>
                  <a:schemeClr val="tx1"/>
                </a:solidFill>
                <a:effectLst/>
                <a:latin typeface="+mn-lt"/>
                <a:ea typeface="+mn-ea"/>
                <a:cs typeface="+mn-cs"/>
              </a:rPr>
              <a:t>Infrastructure protection ensures that systems and services within your architecture are protected against unintended and unauthorized access. For instance, the user can create network boundaries, hardening and patching, users/keys/access levels and application firewalls or gateways. </a:t>
            </a:r>
          </a:p>
          <a:p>
            <a:r>
              <a:rPr lang="en-US" sz="1100" kern="1200" dirty="0">
                <a:solidFill>
                  <a:schemeClr val="tx1"/>
                </a:solidFill>
                <a:effectLst/>
                <a:latin typeface="+mn-lt"/>
                <a:ea typeface="+mn-ea"/>
                <a:cs typeface="+mn-cs"/>
              </a:rPr>
              <a:t> </a:t>
            </a:r>
          </a:p>
          <a:p>
            <a:pPr marL="228600" indent="-228600">
              <a:buFont typeface="+mj-lt"/>
              <a:buAutoNum type="arabicPeriod" startAt="4"/>
            </a:pPr>
            <a:r>
              <a:rPr lang="en-US" sz="1100" b="1" kern="1200" dirty="0">
                <a:solidFill>
                  <a:schemeClr val="tx1"/>
                </a:solidFill>
                <a:effectLst/>
                <a:latin typeface="+mn-lt"/>
                <a:ea typeface="+mn-ea"/>
                <a:cs typeface="+mn-cs"/>
              </a:rPr>
              <a:t>Data protection: </a:t>
            </a:r>
            <a:r>
              <a:rPr lang="en-US" sz="1100" kern="1200" dirty="0">
                <a:solidFill>
                  <a:schemeClr val="tx1"/>
                </a:solidFill>
                <a:effectLst/>
                <a:latin typeface="+mn-lt"/>
                <a:ea typeface="+mn-ea"/>
                <a:cs typeface="+mn-cs"/>
              </a:rPr>
              <a:t>With data protection, there are numerous approaches and methods to consider. Some of them include data classification, encryption, protecting data at rest and in transit and data backup, replication, and recovery when needed. </a:t>
            </a:r>
          </a:p>
          <a:p>
            <a:r>
              <a:rPr lang="en-US" sz="1100" kern="1200" dirty="0">
                <a:solidFill>
                  <a:schemeClr val="tx1"/>
                </a:solidFill>
                <a:effectLst/>
                <a:latin typeface="+mn-lt"/>
                <a:ea typeface="+mn-ea"/>
                <a:cs typeface="+mn-cs"/>
              </a:rPr>
              <a:t> </a:t>
            </a:r>
          </a:p>
          <a:p>
            <a:pPr marL="228600" indent="-228600">
              <a:buFont typeface="+mj-lt"/>
              <a:buAutoNum type="arabicPeriod" startAt="5"/>
            </a:pPr>
            <a:r>
              <a:rPr lang="en-US" sz="1100" b="1" kern="1200" dirty="0">
                <a:solidFill>
                  <a:schemeClr val="tx1"/>
                </a:solidFill>
                <a:effectLst/>
                <a:latin typeface="+mn-lt"/>
                <a:ea typeface="+mn-ea"/>
                <a:cs typeface="+mn-cs"/>
              </a:rPr>
              <a:t>Incident response: </a:t>
            </a:r>
            <a:r>
              <a:rPr lang="en-US" sz="1100" kern="1200" dirty="0">
                <a:solidFill>
                  <a:schemeClr val="tx1"/>
                </a:solidFill>
                <a:effectLst/>
                <a:latin typeface="+mn-lt"/>
                <a:ea typeface="+mn-ea"/>
                <a:cs typeface="+mn-cs"/>
              </a:rPr>
              <a:t>Even with all the preventative and detective measures, organizations should still create an incident response process to respond and mitigate any potential security incidents. Incident response will ensure that your architecture is updated to accommodate a timely investigation and recovery. </a:t>
            </a:r>
          </a:p>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666654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41176" y="4400550"/>
            <a:ext cx="5766318" cy="3600450"/>
          </a:xfrm>
        </p:spPr>
        <p:txBody>
          <a:bodyPr/>
          <a:lstStyle/>
          <a:p>
            <a:r>
              <a:rPr lang="en-US" sz="1100" kern="1200" dirty="0">
                <a:solidFill>
                  <a:schemeClr val="tx1"/>
                </a:solidFill>
                <a:effectLst/>
                <a:latin typeface="+mn-lt"/>
                <a:ea typeface="+mn-ea"/>
                <a:cs typeface="+mn-cs"/>
              </a:rPr>
              <a:t>When you are architecting, it’s important to consider specific design principles to help you strengthen your security,</a:t>
            </a:r>
            <a:r>
              <a:rPr lang="en-US" sz="1100" kern="1200" baseline="0" dirty="0">
                <a:solidFill>
                  <a:schemeClr val="tx1"/>
                </a:solidFill>
                <a:effectLst/>
                <a:latin typeface="+mn-lt"/>
                <a:ea typeface="+mn-ea"/>
                <a:cs typeface="+mn-cs"/>
              </a:rPr>
              <a:t> which include:</a:t>
            </a:r>
            <a:r>
              <a:rPr lang="en-US" sz="1100" kern="1200" dirty="0">
                <a:solidFill>
                  <a:schemeClr val="tx1"/>
                </a:solidFill>
                <a:effectLst/>
                <a:latin typeface="+mn-lt"/>
                <a:ea typeface="+mn-ea"/>
                <a:cs typeface="+mn-cs"/>
              </a:rPr>
              <a:t> </a:t>
            </a:r>
          </a:p>
          <a:p>
            <a:endParaRPr lang="en-US" sz="1100" b="1" kern="1200" dirty="0">
              <a:solidFill>
                <a:schemeClr val="tx1"/>
              </a:solidFill>
              <a:effectLst/>
              <a:latin typeface="+mn-lt"/>
              <a:ea typeface="+mn-ea"/>
              <a:cs typeface="+mn-cs"/>
            </a:endParaRPr>
          </a:p>
          <a:p>
            <a:pPr marL="228600" indent="-228600">
              <a:buFont typeface="+mj-lt"/>
              <a:buAutoNum type="arabicPeriod"/>
            </a:pPr>
            <a:r>
              <a:rPr lang="en-US" sz="1100" b="1" kern="1200" dirty="0">
                <a:solidFill>
                  <a:schemeClr val="tx1"/>
                </a:solidFill>
                <a:effectLst/>
                <a:latin typeface="+mn-lt"/>
                <a:ea typeface="+mn-ea"/>
                <a:cs typeface="+mn-cs"/>
              </a:rPr>
              <a:t>Apply security at all layers</a:t>
            </a:r>
            <a:r>
              <a:rPr lang="en-US" sz="1100" b="1" dirty="0"/>
              <a:t>: </a:t>
            </a:r>
            <a:r>
              <a:rPr lang="en-US" sz="1100" kern="1200" dirty="0">
                <a:solidFill>
                  <a:schemeClr val="tx1"/>
                </a:solidFill>
                <a:effectLst/>
                <a:latin typeface="+mn-lt"/>
                <a:ea typeface="+mn-ea"/>
                <a:cs typeface="+mn-cs"/>
              </a:rPr>
              <a:t>You want to </a:t>
            </a:r>
            <a:r>
              <a:rPr lang="en-US" sz="1100" kern="1200" dirty="0">
                <a:solidFill>
                  <a:srgbClr val="000000"/>
                </a:solidFill>
                <a:effectLst/>
                <a:latin typeface="+mn-lt"/>
                <a:ea typeface="+mn-ea"/>
                <a:cs typeface="+mn-cs"/>
              </a:rPr>
              <a:t>make sure that have multiple layers of defense by securing</a:t>
            </a:r>
            <a:r>
              <a:rPr lang="en-US" sz="1100" kern="1200" dirty="0">
                <a:solidFill>
                  <a:schemeClr val="tx1"/>
                </a:solidFill>
                <a:effectLst/>
                <a:latin typeface="+mn-lt"/>
                <a:ea typeface="+mn-ea"/>
                <a:cs typeface="+mn-cs"/>
              </a:rPr>
              <a:t> your infrastructure </a:t>
            </a:r>
            <a:r>
              <a:rPr lang="en-US" sz="1100" b="1" kern="1200" dirty="0">
                <a:solidFill>
                  <a:schemeClr val="tx1"/>
                </a:solidFill>
                <a:effectLst/>
                <a:latin typeface="+mn-lt"/>
                <a:ea typeface="+mn-ea"/>
                <a:cs typeface="+mn-cs"/>
              </a:rPr>
              <a:t>everywhere and at every layer. </a:t>
            </a:r>
            <a:r>
              <a:rPr lang="en-US" sz="1100" kern="1200" dirty="0">
                <a:solidFill>
                  <a:schemeClr val="tx1"/>
                </a:solidFill>
                <a:effectLst/>
                <a:latin typeface="+mn-lt"/>
                <a:ea typeface="+mn-ea"/>
                <a:cs typeface="+mn-cs"/>
              </a:rPr>
              <a:t>In a physical data center, security is typically considered </a:t>
            </a:r>
            <a:r>
              <a:rPr lang="en-US" sz="1100" dirty="0"/>
              <a:t>only at </a:t>
            </a:r>
            <a:r>
              <a:rPr lang="en-US" sz="1100" kern="1200" dirty="0">
                <a:solidFill>
                  <a:schemeClr val="tx1"/>
                </a:solidFill>
                <a:effectLst/>
                <a:latin typeface="+mn-lt"/>
                <a:ea typeface="+mn-ea"/>
                <a:cs typeface="+mn-cs"/>
              </a:rPr>
              <a:t>the perimeter. With AWS, you </a:t>
            </a:r>
            <a:r>
              <a:rPr lang="en-US" sz="1100" kern="1200" dirty="0">
                <a:solidFill>
                  <a:srgbClr val="000000"/>
                </a:solidFill>
                <a:effectLst/>
                <a:latin typeface="+mn-lt"/>
                <a:ea typeface="+mn-ea"/>
                <a:cs typeface="+mn-cs"/>
              </a:rPr>
              <a:t>can </a:t>
            </a:r>
            <a:r>
              <a:rPr lang="en-US" sz="1100" kern="1200" dirty="0">
                <a:solidFill>
                  <a:schemeClr val="tx1"/>
                </a:solidFill>
                <a:effectLst/>
                <a:latin typeface="+mn-lt"/>
                <a:ea typeface="+mn-ea"/>
                <a:cs typeface="+mn-cs"/>
              </a:rPr>
              <a:t>implement security at the perimeter </a:t>
            </a:r>
            <a:r>
              <a:rPr lang="en-US" sz="1100" kern="1200" dirty="0">
                <a:solidFill>
                  <a:srgbClr val="000000"/>
                </a:solidFill>
                <a:effectLst/>
                <a:latin typeface="+mn-lt"/>
                <a:ea typeface="+mn-ea"/>
                <a:cs typeface="+mn-cs"/>
              </a:rPr>
              <a:t>and </a:t>
            </a:r>
            <a:r>
              <a:rPr lang="en-US" sz="1100" kern="1200" dirty="0">
                <a:solidFill>
                  <a:schemeClr val="tx1"/>
                </a:solidFill>
                <a:effectLst/>
                <a:latin typeface="+mn-lt"/>
                <a:ea typeface="+mn-ea"/>
                <a:cs typeface="+mn-cs"/>
              </a:rPr>
              <a:t>within and between your resources. This </a:t>
            </a:r>
            <a:r>
              <a:rPr lang="en-US" sz="1100" kern="1200" dirty="0">
                <a:solidFill>
                  <a:srgbClr val="000000"/>
                </a:solidFill>
                <a:effectLst/>
                <a:latin typeface="+mn-lt"/>
                <a:ea typeface="+mn-ea"/>
                <a:cs typeface="+mn-cs"/>
              </a:rPr>
              <a:t>ensures</a:t>
            </a:r>
            <a:r>
              <a:rPr lang="en-US" sz="1100" kern="1200" dirty="0">
                <a:solidFill>
                  <a:schemeClr val="tx1"/>
                </a:solidFill>
                <a:effectLst/>
                <a:latin typeface="+mn-lt"/>
                <a:ea typeface="+mn-ea"/>
                <a:cs typeface="+mn-cs"/>
              </a:rPr>
              <a:t> that your individual environment and components are secured from each other as well. </a:t>
            </a:r>
          </a:p>
          <a:p>
            <a:pPr marL="228600" indent="-228600">
              <a:buFont typeface="+mj-lt"/>
              <a:buAutoNum type="arabicPeriod" startAt="2"/>
            </a:pPr>
            <a:r>
              <a:rPr lang="en-US" sz="1100" b="1" kern="1200" dirty="0">
                <a:solidFill>
                  <a:schemeClr val="tx1"/>
                </a:solidFill>
                <a:effectLst/>
                <a:latin typeface="+mn-lt"/>
                <a:ea typeface="+mn-ea"/>
                <a:cs typeface="+mn-cs"/>
              </a:rPr>
              <a:t>Enable traceability: </a:t>
            </a:r>
            <a:r>
              <a:rPr lang="en-US" sz="1100" b="0" kern="1200" dirty="0">
                <a:solidFill>
                  <a:schemeClr val="tx1"/>
                </a:solidFill>
                <a:effectLst/>
                <a:latin typeface="+mn-lt"/>
                <a:ea typeface="+mn-ea"/>
                <a:cs typeface="+mn-cs"/>
              </a:rPr>
              <a:t>Enable</a:t>
            </a:r>
            <a:r>
              <a:rPr lang="en-US" sz="1100" b="1" kern="1200" dirty="0">
                <a:solidFill>
                  <a:schemeClr val="tx1"/>
                </a:solidFill>
                <a:effectLst/>
                <a:latin typeface="+mn-lt"/>
                <a:ea typeface="+mn-ea"/>
                <a:cs typeface="+mn-cs"/>
              </a:rPr>
              <a:t> </a:t>
            </a:r>
            <a:r>
              <a:rPr lang="en-US" sz="1100" b="0" kern="1200" dirty="0">
                <a:solidFill>
                  <a:schemeClr val="tx1"/>
                </a:solidFill>
                <a:effectLst/>
                <a:latin typeface="+mn-lt"/>
                <a:ea typeface="+mn-ea"/>
                <a:cs typeface="+mn-cs"/>
              </a:rPr>
              <a:t>traceability</a:t>
            </a:r>
            <a:r>
              <a:rPr lang="en-US" sz="1100" b="1" kern="120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through logging and auditing all </a:t>
            </a:r>
            <a:r>
              <a:rPr lang="en-US" sz="1100" kern="1200" dirty="0">
                <a:solidFill>
                  <a:srgbClr val="000000"/>
                </a:solidFill>
                <a:effectLst/>
                <a:latin typeface="+mn-lt"/>
                <a:ea typeface="+mn-ea"/>
                <a:cs typeface="+mn-cs"/>
              </a:rPr>
              <a:t>actions</a:t>
            </a:r>
            <a:r>
              <a:rPr lang="en-US" sz="1100" kern="1200" dirty="0">
                <a:solidFill>
                  <a:schemeClr val="tx1"/>
                </a:solidFill>
                <a:effectLst/>
                <a:latin typeface="+mn-lt"/>
                <a:ea typeface="+mn-ea"/>
                <a:cs typeface="+mn-cs"/>
              </a:rPr>
              <a:t> or changes to your environment. </a:t>
            </a:r>
            <a:endParaRPr lang="en-US" sz="1100" b="1"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sz="1100" b="1" kern="1200" dirty="0">
                <a:solidFill>
                  <a:schemeClr val="tx1"/>
                </a:solidFill>
                <a:effectLst/>
                <a:latin typeface="+mn-lt"/>
                <a:ea typeface="+mn-ea"/>
                <a:cs typeface="+mn-cs"/>
              </a:rPr>
              <a:t>Implement principle of least privilege</a:t>
            </a:r>
            <a:r>
              <a:rPr lang="en-US" sz="1100" b="1" dirty="0"/>
              <a:t>: </a:t>
            </a:r>
            <a:r>
              <a:rPr lang="en-US" sz="1100" kern="1200" dirty="0">
                <a:solidFill>
                  <a:schemeClr val="tx1"/>
                </a:solidFill>
                <a:effectLst/>
                <a:latin typeface="+mn-lt"/>
                <a:ea typeface="+mn-ea"/>
                <a:cs typeface="+mn-cs"/>
              </a:rPr>
              <a:t>Another useful design principle is the </a:t>
            </a:r>
            <a:r>
              <a:rPr lang="en-US" sz="1100" b="1" kern="1200" dirty="0">
                <a:solidFill>
                  <a:schemeClr val="tx1"/>
                </a:solidFill>
                <a:effectLst/>
                <a:latin typeface="+mn-lt"/>
                <a:ea typeface="+mn-ea"/>
                <a:cs typeface="+mn-cs"/>
              </a:rPr>
              <a:t>principle of least privilege.</a:t>
            </a:r>
            <a:r>
              <a:rPr lang="en-US" sz="1100" kern="1200" dirty="0">
                <a:solidFill>
                  <a:schemeClr val="tx1"/>
                </a:solidFill>
                <a:effectLst/>
                <a:latin typeface="+mn-lt"/>
                <a:ea typeface="+mn-ea"/>
                <a:cs typeface="+mn-cs"/>
              </a:rPr>
              <a:t> Make sure that authorization within your environment is adequate and that you are implementing strong logical access controls to your AWS resources</a:t>
            </a:r>
            <a:r>
              <a:rPr lang="en-US" sz="1100" kern="1200" baseline="0" dirty="0">
                <a:solidFill>
                  <a:schemeClr val="tx1"/>
                </a:solidFill>
                <a:effectLst/>
                <a:latin typeface="+mn-lt"/>
                <a:ea typeface="+mn-ea"/>
                <a:cs typeface="+mn-cs"/>
              </a:rPr>
              <a:t> that grants minimum privileges required for business requirements.</a:t>
            </a:r>
            <a:endParaRPr lang="en-US" sz="1100" kern="1200" dirty="0">
              <a:solidFill>
                <a:schemeClr val="tx1"/>
              </a:solidFill>
              <a:effectLst/>
              <a:latin typeface="+mn-lt"/>
              <a:ea typeface="+mn-ea"/>
              <a:cs typeface="+mn-cs"/>
            </a:endParaRPr>
          </a:p>
          <a:p>
            <a:pPr marL="228600" indent="-228600">
              <a:buFont typeface="+mj-lt"/>
              <a:buAutoNum type="arabicPeriod" startAt="4"/>
              <a:defRPr/>
            </a:pPr>
            <a:r>
              <a:rPr lang="en-US" sz="1100" b="1" dirty="0"/>
              <a:t>Secure your system: Focus on securing your system. </a:t>
            </a:r>
            <a:r>
              <a:rPr lang="en-US" sz="1100" dirty="0"/>
              <a:t>With the AWS shared responsibility model, you can focus clearly on securing your application, data, and operating systems while AWS provides secure infrastructure and services. </a:t>
            </a:r>
          </a:p>
          <a:p>
            <a:pPr marL="228600" indent="-228600">
              <a:buFont typeface="+mj-lt"/>
              <a:buAutoNum type="arabicPeriod" startAt="4"/>
              <a:defRPr/>
            </a:pPr>
            <a:r>
              <a:rPr lang="en-US" sz="1100" b="1" kern="1200" dirty="0">
                <a:solidFill>
                  <a:schemeClr val="tx1"/>
                </a:solidFill>
                <a:effectLst/>
                <a:latin typeface="+mn-lt"/>
                <a:ea typeface="+mn-ea"/>
                <a:cs typeface="+mn-cs"/>
              </a:rPr>
              <a:t>Automate security best practices:</a:t>
            </a:r>
            <a:r>
              <a:rPr lang="en-US" sz="1100" kern="1200" dirty="0">
                <a:solidFill>
                  <a:schemeClr val="tx1"/>
                </a:solidFill>
                <a:effectLst/>
                <a:latin typeface="+mn-lt"/>
                <a:ea typeface="+mn-ea"/>
                <a:cs typeface="+mn-cs"/>
              </a:rPr>
              <a:t> Software-based security mechanisms improve your ability to securely scale more rapidly and cost-effectively. </a:t>
            </a:r>
            <a:r>
              <a:rPr lang="en-US" sz="1100" kern="1200" dirty="0">
                <a:solidFill>
                  <a:srgbClr val="000000"/>
                </a:solidFill>
                <a:effectLst/>
                <a:latin typeface="+mn-lt"/>
                <a:ea typeface="+mn-ea"/>
                <a:cs typeface="+mn-cs"/>
              </a:rPr>
              <a:t>For</a:t>
            </a:r>
            <a:r>
              <a:rPr lang="en-US" sz="1100" kern="1200" dirty="0">
                <a:solidFill>
                  <a:schemeClr val="tx1"/>
                </a:solidFill>
                <a:effectLst/>
                <a:latin typeface="+mn-lt"/>
                <a:ea typeface="+mn-ea"/>
                <a:cs typeface="+mn-cs"/>
              </a:rPr>
              <a:t> example, create and save a patched, hardened image of a virtual server so that when you need an </a:t>
            </a:r>
            <a:r>
              <a:rPr lang="en-US" sz="1100" kern="1200" dirty="0">
                <a:solidFill>
                  <a:srgbClr val="000000"/>
                </a:solidFill>
                <a:effectLst/>
                <a:latin typeface="+mn-lt"/>
                <a:ea typeface="+mn-ea"/>
                <a:cs typeface="+mn-cs"/>
              </a:rPr>
              <a:t>image</a:t>
            </a:r>
            <a:r>
              <a:rPr lang="en-US" sz="1100" kern="1200" dirty="0">
                <a:solidFill>
                  <a:schemeClr val="tx1"/>
                </a:solidFill>
                <a:effectLst/>
                <a:latin typeface="+mn-lt"/>
                <a:ea typeface="+mn-ea"/>
                <a:cs typeface="+mn-cs"/>
              </a:rPr>
              <a:t>, you can use that image automatically to create a new </a:t>
            </a:r>
            <a:r>
              <a:rPr lang="en-US" sz="1100" kern="1200" dirty="0">
                <a:solidFill>
                  <a:srgbClr val="000000"/>
                </a:solidFill>
                <a:effectLst/>
                <a:latin typeface="+mn-lt"/>
                <a:ea typeface="+mn-ea"/>
                <a:cs typeface="+mn-cs"/>
              </a:rPr>
              <a:t>instance</a:t>
            </a:r>
            <a:r>
              <a:rPr lang="en-US" sz="1100" kern="1200" dirty="0">
                <a:solidFill>
                  <a:schemeClr val="tx1"/>
                </a:solidFill>
                <a:effectLst/>
                <a:latin typeface="+mn-lt"/>
                <a:ea typeface="+mn-ea"/>
                <a:cs typeface="+mn-cs"/>
              </a:rPr>
              <a:t>. Another best practice is to automate the response to both routine and anomalous security events. </a:t>
            </a:r>
          </a:p>
        </p:txBody>
      </p:sp>
    </p:spTree>
    <p:extLst>
      <p:ext uri="{BB962C8B-B14F-4D97-AF65-F5344CB8AC3E}">
        <p14:creationId xmlns:p14="http://schemas.microsoft.com/office/powerpoint/2010/main" val="1299923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The</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reliability pillar concerns the ability of a system to recover from infrastructure or service failures and dynamically acquire computing resources to meet demand and mitigate disruptions. </a:t>
            </a:r>
          </a:p>
          <a:p>
            <a:r>
              <a:rPr lang="en-US" sz="1100" b="1" kern="1200" dirty="0">
                <a:solidFill>
                  <a:schemeClr val="tx1"/>
                </a:solidFill>
                <a:effectLst/>
                <a:latin typeface="+mn-lt"/>
                <a:ea typeface="+mn-ea"/>
                <a:cs typeface="+mn-cs"/>
              </a:rPr>
              <a:t> </a:t>
            </a: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The bottom line is that reliability is there to assist in the ability to recover from failures and meet demand.</a:t>
            </a:r>
            <a:endParaRPr lang="en-US" sz="1100" dirty="0"/>
          </a:p>
        </p:txBody>
      </p:sp>
    </p:spTree>
    <p:extLst>
      <p:ext uri="{BB962C8B-B14F-4D97-AF65-F5344CB8AC3E}">
        <p14:creationId xmlns:p14="http://schemas.microsoft.com/office/powerpoint/2010/main" val="248134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Reliability in the cloud is comprised of three areas: Foundations, Change Management, Failure Management</a:t>
            </a:r>
          </a:p>
          <a:p>
            <a:r>
              <a:rPr lang="en-US" sz="1100" kern="1200" dirty="0">
                <a:solidFill>
                  <a:schemeClr val="tx1"/>
                </a:solidFill>
                <a:effectLst/>
                <a:latin typeface="+mn-lt"/>
                <a:ea typeface="+mn-ea"/>
                <a:cs typeface="+mn-cs"/>
              </a:rPr>
              <a:t> </a:t>
            </a:r>
          </a:p>
          <a:p>
            <a:r>
              <a:rPr lang="en-US" sz="1100" b="1" kern="1200" dirty="0">
                <a:solidFill>
                  <a:schemeClr val="tx1"/>
                </a:solidFill>
                <a:effectLst/>
                <a:latin typeface="+mn-lt"/>
                <a:ea typeface="+mn-ea"/>
                <a:cs typeface="+mn-cs"/>
              </a:rPr>
              <a:t>Foundations</a:t>
            </a:r>
          </a:p>
          <a:p>
            <a:r>
              <a:rPr lang="en-US" sz="1100" kern="1200" dirty="0">
                <a:solidFill>
                  <a:schemeClr val="tx1"/>
                </a:solidFill>
                <a:effectLst/>
                <a:latin typeface="+mn-lt"/>
                <a:ea typeface="+mn-ea"/>
                <a:cs typeface="+mn-cs"/>
              </a:rPr>
              <a:t>In order to achieve reliability, your architecture and system must have a well-planned foundation in place that can handle changes in demand,</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or with requirements, and also detect failure and automatically heal itself.</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Before architecting any sort of structure, it’s critical to look at the foundation. Before architecting ANY system, foundational requirements that influence reliability should be in place. </a:t>
            </a:r>
          </a:p>
          <a:p>
            <a:r>
              <a:rPr lang="en-US" sz="1100" kern="1200" dirty="0">
                <a:solidFill>
                  <a:schemeClr val="tx1"/>
                </a:solidFill>
                <a:effectLst/>
                <a:latin typeface="+mn-lt"/>
                <a:ea typeface="+mn-ea"/>
                <a:cs typeface="+mn-cs"/>
              </a:rPr>
              <a:t> </a:t>
            </a:r>
          </a:p>
          <a:p>
            <a:r>
              <a:rPr lang="en-US" sz="1100" b="1" kern="1200" dirty="0">
                <a:solidFill>
                  <a:schemeClr val="tx1"/>
                </a:solidFill>
                <a:effectLst/>
                <a:latin typeface="+mn-lt"/>
                <a:ea typeface="+mn-ea"/>
                <a:cs typeface="+mn-cs"/>
              </a:rPr>
              <a:t>Change Management</a:t>
            </a:r>
          </a:p>
          <a:p>
            <a:r>
              <a:rPr lang="en-US" sz="1100" kern="1200" dirty="0">
                <a:solidFill>
                  <a:schemeClr val="tx1"/>
                </a:solidFill>
                <a:effectLst/>
                <a:latin typeface="+mn-lt"/>
                <a:ea typeface="+mn-ea"/>
                <a:cs typeface="+mn-cs"/>
              </a:rPr>
              <a:t>With change management, it’s important to fully understand how change can affect your system. If you plan proactively and monitor your systems, you can accommodate change and adjust to it quickly and reliably. </a:t>
            </a:r>
          </a:p>
          <a:p>
            <a:r>
              <a:rPr lang="en-US" sz="1100" kern="1200" dirty="0">
                <a:solidFill>
                  <a:schemeClr val="tx1"/>
                </a:solidFill>
                <a:effectLst/>
                <a:latin typeface="+mn-lt"/>
                <a:ea typeface="+mn-ea"/>
                <a:cs typeface="+mn-cs"/>
              </a:rPr>
              <a:t> </a:t>
            </a:r>
          </a:p>
          <a:p>
            <a:r>
              <a:rPr lang="en-US" sz="1100" b="1" kern="1200" dirty="0">
                <a:solidFill>
                  <a:schemeClr val="tx1"/>
                </a:solidFill>
                <a:effectLst/>
                <a:latin typeface="+mn-lt"/>
                <a:ea typeface="+mn-ea"/>
                <a:cs typeface="+mn-cs"/>
              </a:rPr>
              <a:t>Failure Management</a:t>
            </a:r>
          </a:p>
          <a:p>
            <a:r>
              <a:rPr lang="en-US" sz="1100" kern="1200" dirty="0">
                <a:solidFill>
                  <a:schemeClr val="tx1"/>
                </a:solidFill>
                <a:effectLst/>
                <a:latin typeface="+mn-lt"/>
                <a:ea typeface="+mn-ea"/>
                <a:cs typeface="+mn-cs"/>
              </a:rPr>
              <a:t>To really make sure your architecture is reliable, it’s key to anticipate, become aware of, respond to, and prevent failures from happening. In a cloud environment, you can take advantage of automation with monitoring, replace systems in your environment,</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and later troubleshoot failed systems, all at low cost, and all while still being reliable.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Careful evaluation of each of these elements will enable you to anticipate, respond to, and prevent failures.</a:t>
            </a:r>
          </a:p>
        </p:txBody>
      </p:sp>
    </p:spTree>
    <p:extLst>
      <p:ext uri="{BB962C8B-B14F-4D97-AF65-F5344CB8AC3E}">
        <p14:creationId xmlns:p14="http://schemas.microsoft.com/office/powerpoint/2010/main" val="3443030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Several design principles can increase reliability:</a:t>
            </a:r>
          </a:p>
          <a:p>
            <a:r>
              <a:rPr lang="en-US" sz="1100" kern="1200" dirty="0">
                <a:solidFill>
                  <a:schemeClr val="tx1"/>
                </a:solidFill>
                <a:effectLst/>
                <a:latin typeface="+mn-lt"/>
                <a:ea typeface="+mn-ea"/>
                <a:cs typeface="+mn-cs"/>
              </a:rPr>
              <a:t> </a:t>
            </a:r>
          </a:p>
          <a:p>
            <a:r>
              <a:rPr lang="en-US" sz="1100" b="1" kern="1200" dirty="0">
                <a:solidFill>
                  <a:schemeClr val="tx1"/>
                </a:solidFill>
                <a:effectLst/>
                <a:latin typeface="+mn-lt"/>
                <a:ea typeface="+mn-ea"/>
                <a:cs typeface="+mn-cs"/>
              </a:rPr>
              <a:t>Testing recovery procedures</a:t>
            </a:r>
          </a:p>
          <a:p>
            <a:r>
              <a:rPr lang="en-US" sz="1100" kern="1200" dirty="0">
                <a:solidFill>
                  <a:schemeClr val="tx1"/>
                </a:solidFill>
                <a:effectLst/>
                <a:latin typeface="+mn-lt"/>
                <a:ea typeface="+mn-ea"/>
                <a:cs typeface="+mn-cs"/>
              </a:rPr>
              <a:t>In the cloud, users have the ability to test how systems fail and can validate their recovery procedures. Users can simulate and expose difference failures and then rectify </a:t>
            </a:r>
            <a:r>
              <a:rPr lang="en-US" sz="1100" b="1" kern="1200" dirty="0">
                <a:solidFill>
                  <a:schemeClr val="tx1"/>
                </a:solidFill>
                <a:effectLst/>
                <a:latin typeface="+mn-lt"/>
                <a:ea typeface="+mn-ea"/>
                <a:cs typeface="+mn-cs"/>
              </a:rPr>
              <a:t>before </a:t>
            </a:r>
            <a:r>
              <a:rPr lang="en-US" sz="1100" kern="1200" dirty="0">
                <a:solidFill>
                  <a:schemeClr val="tx1"/>
                </a:solidFill>
                <a:effectLst/>
                <a:latin typeface="+mn-lt"/>
                <a:ea typeface="+mn-ea"/>
                <a:cs typeface="+mn-cs"/>
              </a:rPr>
              <a:t>a real failure occurs. </a:t>
            </a:r>
          </a:p>
          <a:p>
            <a:endParaRPr lang="en-US" sz="1100" kern="1200" dirty="0">
              <a:solidFill>
                <a:schemeClr val="tx1"/>
              </a:solidFill>
              <a:effectLst/>
              <a:latin typeface="+mn-lt"/>
              <a:ea typeface="+mn-ea"/>
              <a:cs typeface="+mn-cs"/>
            </a:endParaRPr>
          </a:p>
          <a:p>
            <a:r>
              <a:rPr lang="en-US" sz="1100" b="1" kern="1200" dirty="0">
                <a:solidFill>
                  <a:schemeClr val="tx1"/>
                </a:solidFill>
                <a:effectLst/>
                <a:latin typeface="+mn-lt"/>
                <a:ea typeface="+mn-ea"/>
                <a:cs typeface="+mn-cs"/>
              </a:rPr>
              <a:t>Automatically recover from failure</a:t>
            </a: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In AWS, users can trigger automated responses when thresholds are breached. This makes it possible to anticipate and remediate failures before they occur. </a:t>
            </a:r>
          </a:p>
          <a:p>
            <a:endParaRPr lang="en-US" sz="1100" b="1" kern="1200" dirty="0">
              <a:solidFill>
                <a:schemeClr val="tx1"/>
              </a:solidFill>
              <a:effectLst/>
              <a:latin typeface="+mn-lt"/>
              <a:ea typeface="+mn-ea"/>
              <a:cs typeface="+mn-cs"/>
            </a:endParaRPr>
          </a:p>
          <a:p>
            <a:r>
              <a:rPr lang="en-US" sz="1100" b="1" kern="1200" dirty="0">
                <a:solidFill>
                  <a:schemeClr val="tx1"/>
                </a:solidFill>
                <a:effectLst/>
                <a:latin typeface="+mn-lt"/>
                <a:ea typeface="+mn-ea"/>
                <a:cs typeface="+mn-cs"/>
              </a:rPr>
              <a:t>Scale horizontally </a:t>
            </a:r>
            <a:r>
              <a:rPr lang="en-US" sz="1100" kern="1200" dirty="0">
                <a:solidFill>
                  <a:schemeClr val="tx1"/>
                </a:solidFill>
                <a:effectLst/>
                <a:latin typeface="+mn-lt"/>
                <a:ea typeface="+mn-ea"/>
                <a:cs typeface="+mn-cs"/>
              </a:rPr>
              <a:t>to increase aggregate system availability.	</a:t>
            </a:r>
          </a:p>
          <a:p>
            <a:r>
              <a:rPr lang="en-US" sz="1100" kern="1200" dirty="0">
                <a:solidFill>
                  <a:schemeClr val="tx1"/>
                </a:solidFill>
                <a:effectLst/>
                <a:latin typeface="+mn-lt"/>
                <a:ea typeface="+mn-ea"/>
                <a:cs typeface="+mn-cs"/>
              </a:rPr>
              <a:t>When you have one large resource, it’s beneficial to replace that large resource with multiple small resources to reduce the impact of a single point of failure on the overall system. The goal is to scale horizontally and distribute requires amongst the multiple small resources.</a:t>
            </a:r>
          </a:p>
          <a:p>
            <a:endParaRPr lang="en-US" sz="1100" b="1" kern="1200" dirty="0">
              <a:solidFill>
                <a:schemeClr val="tx1"/>
              </a:solidFill>
              <a:effectLst/>
              <a:latin typeface="+mn-lt"/>
              <a:ea typeface="+mn-ea"/>
              <a:cs typeface="+mn-cs"/>
            </a:endParaRPr>
          </a:p>
          <a:p>
            <a:r>
              <a:rPr lang="en-US" sz="1100" b="1" kern="1200" dirty="0">
                <a:solidFill>
                  <a:schemeClr val="tx1"/>
                </a:solidFill>
                <a:effectLst/>
                <a:latin typeface="+mn-lt"/>
                <a:ea typeface="+mn-ea"/>
                <a:cs typeface="+mn-cs"/>
              </a:rPr>
              <a:t>Stop guessing capacity</a:t>
            </a: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In the cloud environment, you have the ability to monitor demand and system utilization, and automate the addition or removal of resources. This ensures that you have the optimal level to satisfy your demand without over or under provisioning. </a:t>
            </a:r>
          </a:p>
          <a:p>
            <a:endParaRPr lang="en-US" sz="1100" b="1" kern="1200" dirty="0">
              <a:solidFill>
                <a:schemeClr val="tx1"/>
              </a:solidFill>
              <a:effectLst/>
              <a:latin typeface="+mn-lt"/>
              <a:ea typeface="+mn-ea"/>
              <a:cs typeface="+mn-cs"/>
            </a:endParaRPr>
          </a:p>
          <a:p>
            <a:r>
              <a:rPr lang="en-US" sz="1100" b="1" kern="1200" dirty="0">
                <a:solidFill>
                  <a:schemeClr val="tx1"/>
                </a:solidFill>
                <a:effectLst/>
                <a:latin typeface="+mn-lt"/>
                <a:ea typeface="+mn-ea"/>
                <a:cs typeface="+mn-cs"/>
              </a:rPr>
              <a:t>Manage change in automation</a:t>
            </a: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Changes to your architectures and infrastructure should be made using automation. With this, you only need to manage change to your automation not every single system or resource.</a:t>
            </a:r>
          </a:p>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04311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Now let’s look at the performance efficiency pillar. Performance efficiency refers to using computing resources efficiently while meeting system requirements. At the same time, it is important to maintain that efficiency as demand fluctuates and technologies evolve.</a:t>
            </a:r>
            <a:endParaRPr lang="en-US" sz="1100" dirty="0"/>
          </a:p>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72724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The four pieces that make up performance efficiency in the cloud include:</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Selection</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Review </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Monitoring</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Tradeoffs</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Let's dive deeper into each area. With </a:t>
            </a:r>
            <a:r>
              <a:rPr lang="en-US" sz="1100" b="1" kern="1200" dirty="0">
                <a:solidFill>
                  <a:schemeClr val="tx1"/>
                </a:solidFill>
                <a:effectLst/>
                <a:latin typeface="+mn-lt"/>
                <a:ea typeface="+mn-ea"/>
                <a:cs typeface="+mn-cs"/>
              </a:rPr>
              <a:t>selection</a:t>
            </a:r>
            <a:r>
              <a:rPr lang="en-US" sz="1100" kern="1200" dirty="0">
                <a:solidFill>
                  <a:schemeClr val="tx1"/>
                </a:solidFill>
                <a:effectLst/>
                <a:latin typeface="+mn-lt"/>
                <a:ea typeface="+mn-ea"/>
                <a:cs typeface="+mn-cs"/>
              </a:rPr>
              <a:t>, it’s important to choose the best solution that will optimize your architecture. However, these solutions vary based on the kind of workload you have. With AWS, resources are virtualized and allow you to customize your solutions in many different types and configurations.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With </a:t>
            </a:r>
            <a:r>
              <a:rPr lang="en-US" sz="1100" b="1" kern="1200" dirty="0">
                <a:solidFill>
                  <a:schemeClr val="tx1"/>
                </a:solidFill>
                <a:effectLst/>
                <a:latin typeface="+mn-lt"/>
                <a:ea typeface="+mn-ea"/>
                <a:cs typeface="+mn-cs"/>
              </a:rPr>
              <a:t>review</a:t>
            </a:r>
            <a:r>
              <a:rPr lang="en-US" sz="1100" kern="1200" dirty="0">
                <a:solidFill>
                  <a:schemeClr val="tx1"/>
                </a:solidFill>
                <a:effectLst/>
                <a:latin typeface="+mn-lt"/>
                <a:ea typeface="+mn-ea"/>
                <a:cs typeface="+mn-cs"/>
              </a:rPr>
              <a:t>, you can continually innovate your solutions and take advantage of the newer technologies and approaches that become available. Any of these newer releases could improve the performance efficiency of your architecture.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In regards to </a:t>
            </a:r>
            <a:r>
              <a:rPr lang="en-US" sz="1100" b="1" kern="1200" dirty="0">
                <a:solidFill>
                  <a:schemeClr val="tx1"/>
                </a:solidFill>
                <a:effectLst/>
                <a:latin typeface="+mn-lt"/>
                <a:ea typeface="+mn-ea"/>
                <a:cs typeface="+mn-cs"/>
              </a:rPr>
              <a:t>monitoring</a:t>
            </a:r>
            <a:r>
              <a:rPr lang="en-US" sz="1100" kern="1200" dirty="0">
                <a:solidFill>
                  <a:schemeClr val="tx1"/>
                </a:solidFill>
                <a:effectLst/>
                <a:latin typeface="+mn-lt"/>
                <a:ea typeface="+mn-ea"/>
                <a:cs typeface="+mn-cs"/>
              </a:rPr>
              <a:t>, after you have implemented your architecture, you will need to monitor performance to ensure that you can remediate any issues before customers are affected and aware of them. With AWS, you can use automation and monitor your architecture with tools such as Amazon CloudWatch, Amazon Kinesis, Amazon Simple Queue Service, and AWS Lambda.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Finally, we have </a:t>
            </a:r>
            <a:r>
              <a:rPr lang="en-US" sz="1100" b="1" kern="1200" dirty="0">
                <a:solidFill>
                  <a:schemeClr val="tx1"/>
                </a:solidFill>
                <a:effectLst/>
                <a:latin typeface="+mn-lt"/>
                <a:ea typeface="+mn-ea"/>
                <a:cs typeface="+mn-cs"/>
              </a:rPr>
              <a:t>tradeoffs</a:t>
            </a:r>
            <a:r>
              <a:rPr lang="en-US" sz="1100" kern="1200" dirty="0">
                <a:solidFill>
                  <a:schemeClr val="tx1"/>
                </a:solidFill>
                <a:effectLst/>
                <a:latin typeface="+mn-lt"/>
                <a:ea typeface="+mn-ea"/>
                <a:cs typeface="+mn-cs"/>
              </a:rPr>
              <a:t>. An example of a trade-off that ensures optimal approach is trading consistency, durability and space versus time or latency, to deliver higher performance.</a:t>
            </a:r>
          </a:p>
        </p:txBody>
      </p:sp>
    </p:spTree>
    <p:extLst>
      <p:ext uri="{BB962C8B-B14F-4D97-AF65-F5344CB8AC3E}">
        <p14:creationId xmlns:p14="http://schemas.microsoft.com/office/powerpoint/2010/main" val="2344958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There are several design principles that can help you achieve performance efficiency:</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First, </a:t>
            </a:r>
            <a:r>
              <a:rPr lang="en-US" sz="1100" b="1" kern="1200" dirty="0">
                <a:solidFill>
                  <a:schemeClr val="tx1"/>
                </a:solidFill>
                <a:effectLst/>
                <a:latin typeface="+mn-lt"/>
                <a:ea typeface="+mn-ea"/>
                <a:cs typeface="+mn-cs"/>
              </a:rPr>
              <a:t>democratize advanced technologies</a:t>
            </a:r>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Technologies that are difficult to implement can become simpler to consume by pushing that knowledge and complexity into the cloud vendor’s domain. Instead of having your IT team learn how to host and run a new technology, they can consume it as a service.</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Second, </a:t>
            </a:r>
            <a:r>
              <a:rPr lang="en-US" sz="1100" b="1" kern="1200" dirty="0">
                <a:solidFill>
                  <a:schemeClr val="tx1"/>
                </a:solidFill>
                <a:effectLst/>
                <a:latin typeface="+mn-lt"/>
                <a:ea typeface="+mn-ea"/>
                <a:cs typeface="+mn-cs"/>
              </a:rPr>
              <a:t>go global in minutes</a:t>
            </a:r>
            <a:r>
              <a:rPr lang="en-US" sz="1100" b="0" kern="1200" dirty="0">
                <a:solidFill>
                  <a:schemeClr val="tx1"/>
                </a:solidFill>
                <a:effectLst/>
                <a:latin typeface="+mn-lt"/>
                <a:ea typeface="+mn-ea"/>
                <a:cs typeface="+mn-cs"/>
              </a:rPr>
              <a:t>.</a:t>
            </a: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With AWS, you can easily deploy your system in multiple regions around the world while providing a lower latency and better experience for your customers at minimal cost.</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Third, </a:t>
            </a:r>
            <a:r>
              <a:rPr lang="en-US" sz="1100" b="1" kern="1200" dirty="0">
                <a:solidFill>
                  <a:schemeClr val="tx1"/>
                </a:solidFill>
                <a:effectLst/>
                <a:latin typeface="+mn-lt"/>
                <a:ea typeface="+mn-ea"/>
                <a:cs typeface="+mn-cs"/>
              </a:rPr>
              <a:t>use a serverless architecture</a:t>
            </a:r>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Serverless computing is a cloud computing execution model in which the cloud provider dynamically manages the allocation of machine resources. Pricing is based on the actual amount of resources consumed by an application, rather than on pre-purchased units of capacity. In the cloud, this enables you to remove the need to run and maintain traditional servers for compute activities. This also removes the operational burden and can lower transactional costs.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Fourth, </a:t>
            </a:r>
            <a:r>
              <a:rPr lang="en-US" sz="1100" b="1" kern="1200" dirty="0">
                <a:solidFill>
                  <a:schemeClr val="tx1"/>
                </a:solidFill>
                <a:effectLst/>
                <a:latin typeface="+mn-lt"/>
                <a:ea typeface="+mn-ea"/>
                <a:cs typeface="+mn-cs"/>
              </a:rPr>
              <a:t>experiment more often!</a:t>
            </a:r>
            <a:r>
              <a:rPr lang="en-US" sz="1100" kern="1200" dirty="0">
                <a:solidFill>
                  <a:schemeClr val="tx1"/>
                </a:solidFill>
                <a:effectLst/>
                <a:latin typeface="+mn-lt"/>
                <a:ea typeface="+mn-ea"/>
                <a:cs typeface="+mn-cs"/>
              </a:rPr>
              <a:t> With virtualization you can quickly carry out testing to enhance efficiency.</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Finally, we have </a:t>
            </a:r>
            <a:r>
              <a:rPr lang="en-US" sz="1100" b="1" kern="1200" dirty="0">
                <a:solidFill>
                  <a:schemeClr val="tx1"/>
                </a:solidFill>
                <a:effectLst/>
                <a:latin typeface="+mn-lt"/>
                <a:ea typeface="+mn-ea"/>
                <a:cs typeface="+mn-cs"/>
              </a:rPr>
              <a:t>mechanical sympathy</a:t>
            </a:r>
            <a:r>
              <a:rPr lang="en-US" sz="1100" kern="1200" dirty="0">
                <a:solidFill>
                  <a:schemeClr val="tx1"/>
                </a:solidFill>
                <a:effectLst/>
                <a:latin typeface="+mn-lt"/>
                <a:ea typeface="+mn-ea"/>
                <a:cs typeface="+mn-cs"/>
              </a:rPr>
              <a:t>. This principle suggests that you use the technology approach that best aligns to what you are trying to achieve. </a:t>
            </a:r>
          </a:p>
        </p:txBody>
      </p:sp>
    </p:spTree>
    <p:extLst>
      <p:ext uri="{BB962C8B-B14F-4D97-AF65-F5344CB8AC3E}">
        <p14:creationId xmlns:p14="http://schemas.microsoft.com/office/powerpoint/2010/main" val="305876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With cost optimization, you have the ability to avoid or eliminate un-needed costs and suboptimal resources.</a:t>
            </a:r>
          </a:p>
        </p:txBody>
      </p:sp>
    </p:spTree>
    <p:extLst>
      <p:ext uri="{BB962C8B-B14F-4D97-AF65-F5344CB8AC3E}">
        <p14:creationId xmlns:p14="http://schemas.microsoft.com/office/powerpoint/2010/main" val="1744133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The four areas that make up the cost optimization pillar include cost-effective resources, matching supply with demand, expenditure awareness and optimizing over time.</a:t>
            </a:r>
          </a:p>
          <a:p>
            <a:pPr marL="171450" indent="-171450">
              <a:buFont typeface="Arial" panose="020B0604020202020204" pitchFamily="34" charset="0"/>
              <a:buChar char="•"/>
            </a:pP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 fully cost-optimized system will use all resources to achieve the best outcome at the lowest possible price point, while still meeting your functional requirements.</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Making sure that your systems are </a:t>
            </a:r>
            <a:r>
              <a:rPr lang="en-US" sz="1100" b="1" kern="1200" dirty="0">
                <a:solidFill>
                  <a:schemeClr val="tx1"/>
                </a:solidFill>
                <a:effectLst/>
                <a:latin typeface="+mn-lt"/>
                <a:ea typeface="+mn-ea"/>
                <a:cs typeface="+mn-cs"/>
              </a:rPr>
              <a:t>using the appropriate services</a:t>
            </a:r>
            <a:r>
              <a:rPr lang="en-US" sz="1100" kern="1200" dirty="0">
                <a:solidFill>
                  <a:schemeClr val="tx1"/>
                </a:solidFill>
                <a:effectLst/>
                <a:latin typeface="+mn-lt"/>
                <a:ea typeface="+mn-ea"/>
                <a:cs typeface="+mn-cs"/>
              </a:rPr>
              <a:t>, resources and configurations is one of the key parts to cost savings. As a user, you want to focus on the details such as provisioning, sizing, purchasing options and other specifics to ensure you have the best architecture for your needs.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Another component to cost optimization is </a:t>
            </a:r>
            <a:r>
              <a:rPr lang="en-US" sz="1100" b="1" kern="1200" dirty="0">
                <a:solidFill>
                  <a:schemeClr val="tx1"/>
                </a:solidFill>
                <a:effectLst/>
                <a:latin typeface="+mn-lt"/>
                <a:ea typeface="+mn-ea"/>
                <a:cs typeface="+mn-cs"/>
              </a:rPr>
              <a:t>matching your supply with your demand</a:t>
            </a:r>
            <a:r>
              <a:rPr lang="en-US" sz="1100" kern="1200" dirty="0">
                <a:solidFill>
                  <a:schemeClr val="tx1"/>
                </a:solidFill>
                <a:effectLst/>
                <a:latin typeface="+mn-lt"/>
                <a:ea typeface="+mn-ea"/>
                <a:cs typeface="+mn-cs"/>
              </a:rPr>
              <a:t>. With AWS,</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you can leverage the elasticity of the cloud architecture to meet demands as they change. You can scale and be notified by other services to adjust your supply due to demand changes.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Next, we have </a:t>
            </a:r>
            <a:r>
              <a:rPr lang="en-US" sz="1100" b="1" kern="1200" dirty="0">
                <a:solidFill>
                  <a:schemeClr val="tx1"/>
                </a:solidFill>
                <a:effectLst/>
                <a:latin typeface="+mn-lt"/>
                <a:ea typeface="+mn-ea"/>
                <a:cs typeface="+mn-cs"/>
              </a:rPr>
              <a:t>expenditure awareness</a:t>
            </a:r>
            <a:r>
              <a:rPr lang="en-US" sz="1100" kern="1200" dirty="0">
                <a:solidFill>
                  <a:schemeClr val="tx1"/>
                </a:solidFill>
                <a:effectLst/>
                <a:latin typeface="+mn-lt"/>
                <a:ea typeface="+mn-ea"/>
                <a:cs typeface="+mn-cs"/>
              </a:rPr>
              <a:t>. Being fully aware and cognizant of what spending and cost drivers are happening with your business is critical. So have the ability to see, understand and break down the current costs, predict future costs, and plan accordingly only enhances the cost optimization of your architecture in the cloud.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Finally, in AWS you can </a:t>
            </a:r>
            <a:r>
              <a:rPr lang="en-US" sz="1100" b="1" kern="1200" dirty="0">
                <a:solidFill>
                  <a:schemeClr val="tx1"/>
                </a:solidFill>
                <a:effectLst/>
                <a:latin typeface="+mn-lt"/>
                <a:ea typeface="+mn-ea"/>
                <a:cs typeface="+mn-cs"/>
              </a:rPr>
              <a:t>optimize over time</a:t>
            </a:r>
            <a:r>
              <a:rPr lang="en-US" sz="1100" kern="1200" dirty="0">
                <a:solidFill>
                  <a:schemeClr val="tx1"/>
                </a:solidFill>
                <a:effectLst/>
                <a:latin typeface="+mn-lt"/>
                <a:ea typeface="+mn-ea"/>
                <a:cs typeface="+mn-cs"/>
              </a:rPr>
              <a:t>. With all of the tools and difference approaches, you can measure, monitor and improve your architecture from the data you collected in the AWS platform.  </a:t>
            </a:r>
          </a:p>
          <a:p>
            <a:endParaRPr lang="en-US" sz="1100" dirty="0"/>
          </a:p>
        </p:txBody>
      </p:sp>
    </p:spTree>
    <p:extLst>
      <p:ext uri="{BB962C8B-B14F-4D97-AF65-F5344CB8AC3E}">
        <p14:creationId xmlns:p14="http://schemas.microsoft.com/office/powerpoint/2010/main" val="22176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In this module, we’ll review the well-architected design principles and explore a reference architecture that shows an example of these principles in action.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In part one, we’ll review the architectural pillars and design decisions</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In part two, we’ll explore well-architected design principles to help you understand the pros and cons of decisions made while building systems on AWS.</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In part three, we’ll develop an understanding of how to incorporate high availability and reliability into a cloud architecture</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In part four, we’ll understand the business impact of design decisions when transitioning a data center for the cloud as we explore questions developed by AWS architecture experts to help customers analyze and critically think about their architecture to determine whether their infrastructure is following best practices.</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Architecture is the art and science of designing and building large structures. Large systems, whether buildings, bridges, novels, hardware, or software, require architectures to manage their size and complexity. Architectures are primarily concerned with structures and the interrelationship of the components that are used to build those structures.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Having well-architected systems greatly increases the likelihood of business success. In this module, we will explore the architectural best practices for designing and operating reliable, secure, efficient, and cost-effective systems in the cloud. </a:t>
            </a:r>
          </a:p>
        </p:txBody>
      </p:sp>
    </p:spTree>
    <p:extLst>
      <p:ext uri="{BB962C8B-B14F-4D97-AF65-F5344CB8AC3E}">
        <p14:creationId xmlns:p14="http://schemas.microsoft.com/office/powerpoint/2010/main" val="2517249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Now let’s look at the design principles that can help you achieve cost optimization:</a:t>
            </a:r>
          </a:p>
          <a:p>
            <a:endParaRPr lang="en-US" sz="1100" kern="1200" dirty="0">
              <a:solidFill>
                <a:schemeClr val="tx1"/>
              </a:solidFill>
              <a:effectLst/>
              <a:latin typeface="+mn-lt"/>
              <a:ea typeface="+mn-ea"/>
              <a:cs typeface="+mn-cs"/>
            </a:endParaRPr>
          </a:p>
          <a:p>
            <a:pPr marL="228600" indent="-228600">
              <a:buFont typeface="+mj-lt"/>
              <a:buAutoNum type="arabicPeriod"/>
            </a:pPr>
            <a:r>
              <a:rPr lang="en-US" sz="1100" b="1" kern="1200" dirty="0">
                <a:solidFill>
                  <a:schemeClr val="tx1"/>
                </a:solidFill>
                <a:effectLst/>
                <a:latin typeface="+mn-lt"/>
                <a:ea typeface="+mn-ea"/>
                <a:cs typeface="+mn-cs"/>
              </a:rPr>
              <a:t>Adopt a consumption model</a:t>
            </a:r>
            <a:r>
              <a:rPr lang="en-US" sz="1100" b="1" dirty="0"/>
              <a:t>: </a:t>
            </a:r>
            <a:r>
              <a:rPr lang="en-US" sz="1100" kern="1200" dirty="0">
                <a:solidFill>
                  <a:schemeClr val="tx1"/>
                </a:solidFill>
                <a:effectLst/>
                <a:latin typeface="+mn-lt"/>
                <a:ea typeface="+mn-ea"/>
                <a:cs typeface="+mn-cs"/>
              </a:rPr>
              <a:t>With the consumption model, you pay only for what computing resources you use and then increase or decrease depending on business requirements. </a:t>
            </a:r>
          </a:p>
          <a:p>
            <a:r>
              <a:rPr lang="en-US" sz="1100" kern="1200" dirty="0">
                <a:solidFill>
                  <a:schemeClr val="tx1"/>
                </a:solidFill>
                <a:effectLst/>
                <a:latin typeface="+mn-lt"/>
                <a:ea typeface="+mn-ea"/>
                <a:cs typeface="+mn-cs"/>
              </a:rPr>
              <a:t> </a:t>
            </a:r>
          </a:p>
          <a:p>
            <a:pPr marL="228600" indent="-228600">
              <a:buFont typeface="+mj-lt"/>
              <a:buAutoNum type="arabicPeriod" startAt="2"/>
            </a:pPr>
            <a:r>
              <a:rPr lang="en-US" sz="1100" b="1" kern="1200" dirty="0">
                <a:solidFill>
                  <a:schemeClr val="tx1"/>
                </a:solidFill>
                <a:effectLst/>
                <a:latin typeface="+mn-lt"/>
                <a:ea typeface="+mn-ea"/>
                <a:cs typeface="+mn-cs"/>
              </a:rPr>
              <a:t>Measure overall efficiency: </a:t>
            </a:r>
            <a:r>
              <a:rPr lang="en-US" sz="1100" kern="1200" dirty="0">
                <a:solidFill>
                  <a:schemeClr val="tx1"/>
                </a:solidFill>
                <a:effectLst/>
                <a:latin typeface="+mn-lt"/>
                <a:ea typeface="+mn-ea"/>
                <a:cs typeface="+mn-cs"/>
              </a:rPr>
              <a:t>It’s important to measure the business output of the systems and costs associated with delivering it. Then take this measurement to understand how gains are made from increasing output and reducing costs. </a:t>
            </a:r>
          </a:p>
          <a:p>
            <a:r>
              <a:rPr lang="en-US" sz="1100" kern="1200" dirty="0">
                <a:solidFill>
                  <a:schemeClr val="tx1"/>
                </a:solidFill>
                <a:effectLst/>
                <a:latin typeface="+mn-lt"/>
                <a:ea typeface="+mn-ea"/>
                <a:cs typeface="+mn-cs"/>
              </a:rPr>
              <a:t> </a:t>
            </a:r>
          </a:p>
          <a:p>
            <a:pPr marL="228600" indent="-228600">
              <a:buFont typeface="+mj-lt"/>
              <a:buAutoNum type="arabicPeriod" startAt="3"/>
            </a:pPr>
            <a:r>
              <a:rPr lang="en-US" sz="1100" b="1" kern="1200" dirty="0">
                <a:solidFill>
                  <a:schemeClr val="tx1"/>
                </a:solidFill>
                <a:effectLst/>
                <a:latin typeface="+mn-lt"/>
                <a:ea typeface="+mn-ea"/>
                <a:cs typeface="+mn-cs"/>
              </a:rPr>
              <a:t>Reduce spending money on data center operations:</a:t>
            </a:r>
            <a:r>
              <a:rPr lang="en-US" sz="1100" b="1" dirty="0"/>
              <a:t> </a:t>
            </a:r>
            <a:r>
              <a:rPr lang="en-US" sz="1100" kern="1200" dirty="0">
                <a:solidFill>
                  <a:schemeClr val="tx1"/>
                </a:solidFill>
                <a:effectLst/>
                <a:latin typeface="+mn-lt"/>
                <a:ea typeface="+mn-ea"/>
                <a:cs typeface="+mn-cs"/>
              </a:rPr>
              <a:t>With AWS, you no longer have to do the heavy lifting of racking, stacking, and powering servers. Instead, you can completely focus on your customers and business projects instead of the IT infrastructure.</a:t>
            </a:r>
          </a:p>
          <a:p>
            <a:r>
              <a:rPr lang="en-US" sz="1100" kern="1200" dirty="0">
                <a:solidFill>
                  <a:schemeClr val="tx1"/>
                </a:solidFill>
                <a:effectLst/>
                <a:latin typeface="+mn-lt"/>
                <a:ea typeface="+mn-ea"/>
                <a:cs typeface="+mn-cs"/>
              </a:rPr>
              <a:t> </a:t>
            </a:r>
          </a:p>
          <a:p>
            <a:pPr marL="228600" indent="-228600">
              <a:buFont typeface="+mj-lt"/>
              <a:buAutoNum type="arabicPeriod" startAt="4"/>
            </a:pPr>
            <a:r>
              <a:rPr lang="en-US" sz="1100" b="1" kern="1200" dirty="0">
                <a:solidFill>
                  <a:schemeClr val="tx1"/>
                </a:solidFill>
                <a:effectLst/>
                <a:latin typeface="+mn-lt"/>
                <a:ea typeface="+mn-ea"/>
                <a:cs typeface="+mn-cs"/>
              </a:rPr>
              <a:t>Analyze and attribute expenditure: </a:t>
            </a:r>
            <a:r>
              <a:rPr lang="en-US" sz="1100" kern="1200" dirty="0">
                <a:solidFill>
                  <a:schemeClr val="tx1"/>
                </a:solidFill>
                <a:effectLst/>
                <a:latin typeface="+mn-lt"/>
                <a:ea typeface="+mn-ea"/>
                <a:cs typeface="+mn-cs"/>
              </a:rPr>
              <a:t>With the cloud, it’s so much simpler and easier to accurately identify the usage and cost of systems. Customers are able to measure their return on investment, which provides them the opportunity to optimize resources and reduce costs.</a:t>
            </a:r>
          </a:p>
          <a:p>
            <a:r>
              <a:rPr lang="en-US" sz="1100" kern="1200" dirty="0">
                <a:solidFill>
                  <a:schemeClr val="tx1"/>
                </a:solidFill>
                <a:effectLst/>
                <a:latin typeface="+mn-lt"/>
                <a:ea typeface="+mn-ea"/>
                <a:cs typeface="+mn-cs"/>
              </a:rPr>
              <a:t> </a:t>
            </a:r>
          </a:p>
          <a:p>
            <a:pPr marL="228600" indent="-228600">
              <a:buFont typeface="+mj-lt"/>
              <a:buAutoNum type="arabicPeriod" startAt="5"/>
            </a:pPr>
            <a:r>
              <a:rPr lang="en-US" sz="1100" b="1" kern="1200" dirty="0">
                <a:solidFill>
                  <a:schemeClr val="tx1"/>
                </a:solidFill>
                <a:effectLst/>
                <a:latin typeface="+mn-lt"/>
                <a:ea typeface="+mn-ea"/>
                <a:cs typeface="+mn-cs"/>
              </a:rPr>
              <a:t>Use managed services: </a:t>
            </a:r>
            <a:r>
              <a:rPr lang="en-US" sz="1100" b="0" dirty="0"/>
              <a:t>U</a:t>
            </a:r>
            <a:r>
              <a:rPr lang="en-US" sz="1100" b="0" kern="1200" dirty="0">
                <a:solidFill>
                  <a:schemeClr val="tx1"/>
                </a:solidFill>
                <a:effectLst/>
                <a:latin typeface="+mn-lt"/>
                <a:ea typeface="+mn-ea"/>
                <a:cs typeface="+mn-cs"/>
              </a:rPr>
              <a:t>se</a:t>
            </a:r>
            <a:r>
              <a:rPr lang="en-US" sz="1100" kern="1200" dirty="0">
                <a:solidFill>
                  <a:schemeClr val="tx1"/>
                </a:solidFill>
                <a:effectLst/>
                <a:latin typeface="+mn-lt"/>
                <a:ea typeface="+mn-ea"/>
                <a:cs typeface="+mn-cs"/>
              </a:rPr>
              <a:t> managed services to reduce cost of ownership. The cloud has provided many managed services to remove the operational burden of maintaining servers for tasks such as sending email or managing databases, and since this is all done on a cloud scale, cloud service providers can offer a lower cost per transaction or service.</a:t>
            </a:r>
          </a:p>
          <a:p>
            <a:endParaRPr lang="en-US" sz="1100" dirty="0"/>
          </a:p>
        </p:txBody>
      </p:sp>
    </p:spTree>
    <p:extLst>
      <p:ext uri="{BB962C8B-B14F-4D97-AF65-F5344CB8AC3E}">
        <p14:creationId xmlns:p14="http://schemas.microsoft.com/office/powerpoint/2010/main" val="38781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sz="1100" dirty="0"/>
              <a:t>In summary, the </a:t>
            </a:r>
            <a:r>
              <a:rPr lang="en-US" sz="1100" kern="1200" dirty="0">
                <a:solidFill>
                  <a:schemeClr val="tx1"/>
                </a:solidFill>
                <a:effectLst/>
                <a:latin typeface="+mn-lt"/>
                <a:ea typeface="+mn-ea"/>
                <a:cs typeface="+mn-cs"/>
              </a:rPr>
              <a:t>AWS </a:t>
            </a:r>
            <a:r>
              <a:rPr lang="en-US" sz="1100" kern="1200" dirty="0">
                <a:solidFill>
                  <a:srgbClr val="000000"/>
                </a:solidFill>
                <a:effectLst/>
                <a:latin typeface="+mn-lt"/>
                <a:ea typeface="+mn-ea"/>
                <a:cs typeface="+mn-cs"/>
              </a:rPr>
              <a:t>Well-Architected Framework</a:t>
            </a:r>
            <a:r>
              <a:rPr lang="en-US" sz="1100" kern="1200" dirty="0">
                <a:solidFill>
                  <a:schemeClr val="tx1"/>
                </a:solidFill>
                <a:effectLst/>
                <a:latin typeface="+mn-lt"/>
                <a:ea typeface="+mn-ea"/>
                <a:cs typeface="+mn-cs"/>
              </a:rPr>
              <a:t> has been developed to assist customers with assessing and improving their architectures while getting a better understanding of how their design decisions can impact their business. We reviewed each of the pillars that make up the AWS </a:t>
            </a:r>
            <a:r>
              <a:rPr lang="en-US" sz="1100" kern="1200" dirty="0">
                <a:solidFill>
                  <a:srgbClr val="000000"/>
                </a:solidFill>
                <a:effectLst/>
                <a:latin typeface="+mn-lt"/>
                <a:ea typeface="+mn-ea"/>
                <a:cs typeface="+mn-cs"/>
              </a:rPr>
              <a:t>Well-Architected Framework</a:t>
            </a:r>
            <a:r>
              <a:rPr lang="en-US" sz="1100" kern="1200" dirty="0">
                <a:solidFill>
                  <a:schemeClr val="tx1"/>
                </a:solidFill>
                <a:effectLst/>
                <a:latin typeface="+mn-lt"/>
                <a:ea typeface="+mn-ea"/>
                <a:cs typeface="+mn-cs"/>
              </a:rPr>
              <a:t> including Operational Excellence, Security, Reliability, Performance Efficiency, and Cost Optimization.</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For more detailed information and strategies on this framework, select the link. </a:t>
            </a:r>
            <a:r>
              <a:rPr lang="en-US" sz="1100" kern="1200" dirty="0">
                <a:solidFill>
                  <a:schemeClr val="tx1"/>
                </a:solidFill>
                <a:effectLst/>
                <a:latin typeface="+mn-lt"/>
                <a:ea typeface="+mn-ea"/>
                <a:cs typeface="+mn-cs"/>
                <a:hlinkClick r:id="rId3"/>
              </a:rPr>
              <a:t>https://aws.amazon.com/architecture/well-architected/</a:t>
            </a:r>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You can download the Well Architected whitepaper there as well as several other whitepapers to assist you with your architecture decisions.</a:t>
            </a:r>
            <a:endParaRPr lang="en-US" sz="1100" dirty="0"/>
          </a:p>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602349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 Part 2, Well-Architected Design Principles, we take a deeper look into the design principles by comparing practices in a traditional environment to practices for cloud environments.</a:t>
            </a:r>
          </a:p>
        </p:txBody>
      </p:sp>
    </p:spTree>
    <p:extLst>
      <p:ext uri="{BB962C8B-B14F-4D97-AF65-F5344CB8AC3E}">
        <p14:creationId xmlns:p14="http://schemas.microsoft.com/office/powerpoint/2010/main" val="334479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The Well-Architected Framework identifies a set of </a:t>
            </a:r>
            <a:r>
              <a:rPr lang="en-US" sz="1100" b="1" dirty="0"/>
              <a:t>general design principles</a:t>
            </a:r>
            <a:r>
              <a:rPr lang="en-US" sz="1100" dirty="0"/>
              <a:t> to facilitate good design in the cloud.</a:t>
            </a:r>
          </a:p>
          <a:p>
            <a:pPr marL="171450" lvl="0" indent="-171450">
              <a:buFont typeface="Arial" panose="020B0604020202020204" pitchFamily="34" charset="0"/>
              <a:buChar char="•"/>
            </a:pPr>
            <a:r>
              <a:rPr lang="en-US" sz="1100" b="1" dirty="0"/>
              <a:t>Stop </a:t>
            </a:r>
            <a:r>
              <a:rPr lang="en-US" sz="1100" dirty="0"/>
              <a:t>guessing your capacity needs.</a:t>
            </a:r>
          </a:p>
          <a:p>
            <a:pPr marL="171450" lvl="0" indent="-171450">
              <a:buFont typeface="Arial" panose="020B0604020202020204" pitchFamily="34" charset="0"/>
              <a:buChar char="•"/>
            </a:pPr>
            <a:r>
              <a:rPr lang="en-US" sz="1100" b="1" dirty="0"/>
              <a:t>Test</a:t>
            </a:r>
            <a:r>
              <a:rPr lang="en-US" sz="1100" dirty="0"/>
              <a:t> systems at production scale.</a:t>
            </a:r>
          </a:p>
          <a:p>
            <a:pPr marL="171450" lvl="0" indent="-171450">
              <a:buFont typeface="Arial" panose="020B0604020202020204" pitchFamily="34" charset="0"/>
              <a:buChar char="•"/>
            </a:pPr>
            <a:r>
              <a:rPr lang="en-US" sz="1100" b="1" dirty="0"/>
              <a:t>Automate</a:t>
            </a:r>
            <a:r>
              <a:rPr lang="en-US" sz="1100" dirty="0"/>
              <a:t> to make architectural experimentation easier. </a:t>
            </a:r>
          </a:p>
          <a:p>
            <a:pPr marL="171450" lvl="0" indent="-171450">
              <a:buFont typeface="Arial" panose="020B0604020202020204" pitchFamily="34" charset="0"/>
              <a:buChar char="•"/>
            </a:pPr>
            <a:r>
              <a:rPr lang="en-US" sz="1100" b="1" dirty="0"/>
              <a:t>Allow </a:t>
            </a:r>
            <a:r>
              <a:rPr lang="en-US" sz="1100" dirty="0"/>
              <a:t>for evolutionary architectures.</a:t>
            </a:r>
          </a:p>
          <a:p>
            <a:pPr marL="171450" lvl="0" indent="-171450">
              <a:buFont typeface="Arial" panose="020B0604020202020204" pitchFamily="34" charset="0"/>
              <a:buChar char="•"/>
            </a:pPr>
            <a:r>
              <a:rPr lang="en-US" sz="1100" b="1" dirty="0"/>
              <a:t>Drive</a:t>
            </a:r>
            <a:r>
              <a:rPr lang="en-US" sz="1100" dirty="0"/>
              <a:t> architectures using data.</a:t>
            </a:r>
          </a:p>
          <a:p>
            <a:pPr marL="171450" lvl="0" indent="-171450">
              <a:buFont typeface="Arial" panose="020B0604020202020204" pitchFamily="34" charset="0"/>
              <a:buChar char="•"/>
            </a:pPr>
            <a:r>
              <a:rPr lang="en-US" sz="1100" b="1" dirty="0"/>
              <a:t>Improve </a:t>
            </a:r>
            <a:r>
              <a:rPr lang="en-US" sz="1100" dirty="0"/>
              <a:t>through game days.</a:t>
            </a:r>
          </a:p>
        </p:txBody>
      </p:sp>
    </p:spTree>
    <p:extLst>
      <p:ext uri="{BB962C8B-B14F-4D97-AF65-F5344CB8AC3E}">
        <p14:creationId xmlns:p14="http://schemas.microsoft.com/office/powerpoint/2010/main" val="1565204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In a traditional environment, when you make a capacity decision before you deploy a system, you might end up wasting expensive idle resources or dealing with the performance implications of limited capacity.</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In a cloud environment, </a:t>
            </a:r>
            <a:r>
              <a:rPr lang="en-US" sz="1100" b="1" kern="1200" dirty="0">
                <a:solidFill>
                  <a:schemeClr val="tx1"/>
                </a:solidFill>
                <a:effectLst/>
                <a:latin typeface="+mn-lt"/>
                <a:ea typeface="+mn-ea"/>
                <a:cs typeface="+mn-cs"/>
              </a:rPr>
              <a:t>eliminate guessing </a:t>
            </a:r>
            <a:r>
              <a:rPr lang="en-US" sz="1100" kern="1200" dirty="0">
                <a:solidFill>
                  <a:schemeClr val="tx1"/>
                </a:solidFill>
                <a:effectLst/>
                <a:latin typeface="+mn-lt"/>
                <a:ea typeface="+mn-ea"/>
                <a:cs typeface="+mn-cs"/>
              </a:rPr>
              <a:t>your infrastructure capacity needs. You can use as much or as little capacity as you need and </a:t>
            </a:r>
            <a:r>
              <a:rPr lang="en-US" sz="1100" b="1" kern="1200" dirty="0">
                <a:solidFill>
                  <a:schemeClr val="tx1"/>
                </a:solidFill>
                <a:effectLst/>
                <a:latin typeface="+mn-lt"/>
                <a:ea typeface="+mn-ea"/>
                <a:cs typeface="+mn-cs"/>
              </a:rPr>
              <a:t>scale up and down </a:t>
            </a:r>
            <a:r>
              <a:rPr lang="en-US" sz="1100" kern="1200" dirty="0">
                <a:solidFill>
                  <a:schemeClr val="tx1"/>
                </a:solidFill>
                <a:effectLst/>
                <a:latin typeface="+mn-lt"/>
                <a:ea typeface="+mn-ea"/>
                <a:cs typeface="+mn-cs"/>
              </a:rPr>
              <a:t>automatically.</a:t>
            </a:r>
            <a:endParaRPr lang="en-US" sz="1100" dirty="0"/>
          </a:p>
        </p:txBody>
      </p:sp>
      <p:sp>
        <p:nvSpPr>
          <p:cNvPr id="5" name="Notes Placeholder 2">
            <a:extLst>
              <a:ext uri="{FF2B5EF4-FFF2-40B4-BE49-F238E27FC236}">
                <a16:creationId xmlns:a16="http://schemas.microsoft.com/office/drawing/2014/main" id="{968D78E0-6A76-3346-AA15-E9A36F369077}"/>
              </a:ext>
            </a:extLst>
          </p:cNvPr>
          <p:cNvSpPr txBox="1">
            <a:spLocks/>
          </p:cNvSpPr>
          <p:nvPr/>
        </p:nvSpPr>
        <p:spPr>
          <a:xfrm>
            <a:off x="838200" y="4552950"/>
            <a:ext cx="5486400" cy="3600450"/>
          </a:xfrm>
          <a:prstGeom prst="rect">
            <a:avLst/>
          </a:prstGeom>
        </p:spPr>
        <p:txBody>
          <a:bodyPr vert="horz" lIns="91440" tIns="45720" rIns="91440" bIns="45720"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sz="1100" dirty="0"/>
              <a:t>In a traditional environment, when you make a capacity decision before you deploy a system, you might end up wasting expensive idle resources or dealing with the performance implications of limited capacity.</a:t>
            </a:r>
          </a:p>
          <a:p>
            <a:r>
              <a:rPr lang="en-US" sz="1100" dirty="0"/>
              <a:t> </a:t>
            </a:r>
          </a:p>
          <a:p>
            <a:r>
              <a:rPr lang="en-US" sz="1100" dirty="0"/>
              <a:t>In a cloud environment, e</a:t>
            </a:r>
            <a:r>
              <a:rPr lang="en-US" sz="1100" b="1" dirty="0"/>
              <a:t>liminate guessing </a:t>
            </a:r>
            <a:r>
              <a:rPr lang="en-US" sz="1100" dirty="0"/>
              <a:t>your infrastructure capacity needs. You can use as much or as little capacity as you need and </a:t>
            </a:r>
            <a:r>
              <a:rPr lang="en-US" sz="1100" b="1" dirty="0"/>
              <a:t>scale up and down </a:t>
            </a:r>
            <a:r>
              <a:rPr lang="en-US" sz="1100" dirty="0"/>
              <a:t>automatically.</a:t>
            </a:r>
          </a:p>
        </p:txBody>
      </p:sp>
    </p:spTree>
    <p:extLst>
      <p:ext uri="{BB962C8B-B14F-4D97-AF65-F5344CB8AC3E}">
        <p14:creationId xmlns:p14="http://schemas.microsoft.com/office/powerpoint/2010/main" val="886078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 a traditional, non-cloud environment, it is usually cost-prohibitive to create a duplicate environment solely for testing. Consequently, most test environments are not tested at live levels of production demand. </a:t>
            </a:r>
          </a:p>
          <a:p>
            <a:r>
              <a:rPr lang="en-US" sz="1100" dirty="0"/>
              <a:t> </a:t>
            </a:r>
          </a:p>
          <a:p>
            <a:r>
              <a:rPr lang="en-US" sz="1100" dirty="0"/>
              <a:t>In the cloud, you can create a duplicate a environment on demand, complete your testing, and then decommission the resources. Because you only pay for the test environment when it is running, you can simulate your live environment for a fraction of the cost of testing on premises.</a:t>
            </a:r>
          </a:p>
        </p:txBody>
      </p:sp>
    </p:spTree>
    <p:extLst>
      <p:ext uri="{BB962C8B-B14F-4D97-AF65-F5344CB8AC3E}">
        <p14:creationId xmlns:p14="http://schemas.microsoft.com/office/powerpoint/2010/main" val="890782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On-premises environments have separate structures and components that require more work to automate with no common API for all parts of your infrastructure.</a:t>
            </a:r>
          </a:p>
          <a:p>
            <a:r>
              <a:rPr lang="en-US" sz="1100" dirty="0"/>
              <a:t> </a:t>
            </a:r>
          </a:p>
          <a:p>
            <a:r>
              <a:rPr lang="en-US" sz="1100" dirty="0"/>
              <a:t>Automation allows you to create and replicate your systems at low cost with no manual effort. You can track changes to your automation, audit the impact, and revert to previous parameters when necessary.</a:t>
            </a:r>
          </a:p>
        </p:txBody>
      </p:sp>
    </p:spTree>
    <p:extLst>
      <p:ext uri="{BB962C8B-B14F-4D97-AF65-F5344CB8AC3E}">
        <p14:creationId xmlns:p14="http://schemas.microsoft.com/office/powerpoint/2010/main" val="1620083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 a traditional environment, architectural decisions are often implemented as a static, one-time events, with a few major versions of a system during its lifetime. As a business and its context continue to change, these initial decisions may hinder the system’s ability to meet changing business requirements.</a:t>
            </a:r>
          </a:p>
          <a:p>
            <a:r>
              <a:rPr lang="en-US" sz="1100" dirty="0"/>
              <a:t> </a:t>
            </a:r>
          </a:p>
          <a:p>
            <a:r>
              <a:rPr lang="en-US" sz="1100" dirty="0"/>
              <a:t>In the cloud, the capability to automate and test on demand lowers the risk of impact from design changes. This allows systems to evolve over time so that businesses can take advantage of new innovations as a standard practice.</a:t>
            </a:r>
          </a:p>
        </p:txBody>
      </p:sp>
    </p:spTree>
    <p:extLst>
      <p:ext uri="{BB962C8B-B14F-4D97-AF65-F5344CB8AC3E}">
        <p14:creationId xmlns:p14="http://schemas.microsoft.com/office/powerpoint/2010/main" val="3098410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 a traditional, non-cloud environment, architectural choices are often made according to organizational defaults rather than through a data-driven approach. You generally </a:t>
            </a:r>
            <a:r>
              <a:rPr lang="en-US" sz="1100" b="1" dirty="0"/>
              <a:t>could not generate data sets</a:t>
            </a:r>
            <a:r>
              <a:rPr lang="en-US" sz="1100" dirty="0"/>
              <a:t> that would allow you to make informed decisions, so you probably </a:t>
            </a:r>
            <a:r>
              <a:rPr lang="en-US" sz="1100" b="1" dirty="0"/>
              <a:t>used models and assumptions to size your architecture. </a:t>
            </a:r>
            <a:endParaRPr lang="en-US" sz="1100" dirty="0"/>
          </a:p>
          <a:p>
            <a:r>
              <a:rPr lang="en-US" sz="1100" dirty="0"/>
              <a:t> </a:t>
            </a:r>
          </a:p>
          <a:p>
            <a:r>
              <a:rPr lang="en-US" sz="1100" dirty="0"/>
              <a:t>In the cloud, you can collect data on how your architectural choices affect the behavior of your workload. This lets you make fact-based decisions on how to improve your workload. Your cloud infrastructure is code, so you can use that data to inform your architecture choices and improvements over time. </a:t>
            </a:r>
          </a:p>
        </p:txBody>
      </p:sp>
    </p:spTree>
    <p:extLst>
      <p:ext uri="{BB962C8B-B14F-4D97-AF65-F5344CB8AC3E}">
        <p14:creationId xmlns:p14="http://schemas.microsoft.com/office/powerpoint/2010/main" val="9877940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 a traditional environment, you would </a:t>
            </a:r>
            <a:r>
              <a:rPr lang="en-US" sz="1100" b="1" dirty="0"/>
              <a:t>only exercise </a:t>
            </a:r>
            <a:r>
              <a:rPr lang="en-US" sz="1100" dirty="0"/>
              <a:t>your </a:t>
            </a:r>
            <a:r>
              <a:rPr lang="en-US" sz="1100" b="1" dirty="0"/>
              <a:t>runbook</a:t>
            </a:r>
            <a:r>
              <a:rPr lang="en-US" sz="1100" dirty="0"/>
              <a:t> when something </a:t>
            </a:r>
            <a:r>
              <a:rPr lang="en-US" sz="1100" b="1" dirty="0"/>
              <a:t>bad happened </a:t>
            </a:r>
            <a:r>
              <a:rPr lang="en-US" sz="1100" dirty="0"/>
              <a:t>in production.</a:t>
            </a:r>
          </a:p>
          <a:p>
            <a:r>
              <a:rPr lang="en-US" sz="1100" dirty="0"/>
              <a:t> </a:t>
            </a:r>
          </a:p>
          <a:p>
            <a:r>
              <a:rPr lang="en-US" sz="1100" dirty="0"/>
              <a:t>In the cloud, test how your architecture and processes perform by regularly scheduling game days to simulate events in production. This will help you understand where improvements can be made and can help develop organizational experience in dealing with events. </a:t>
            </a:r>
          </a:p>
          <a:p>
            <a:r>
              <a:rPr lang="en-US" sz="1100" dirty="0"/>
              <a:t> </a:t>
            </a:r>
          </a:p>
          <a:p>
            <a:r>
              <a:rPr lang="en-US" sz="1100" dirty="0"/>
              <a:t>An example of this is Chaos Monkey, a software tool that was developed in 2011 by Netflix engineers to test the resiliency and recoverability of their AWS environment. The software simulates failures of instances of services running within AWS Auto Scaling Groups (ASG) by shutting down one or more of the virtual machines. Chaos Monkey works on the principle that the best way to avoid major failures is to fail constantly. Chaos Monkey is now part of a larger suite of tools called the Simian Army designed to simulate and test responses to various system failures and edge cases. </a:t>
            </a:r>
          </a:p>
          <a:p>
            <a:r>
              <a:rPr lang="en-US" sz="1100" dirty="0"/>
              <a:t> </a:t>
            </a:r>
          </a:p>
          <a:p>
            <a:r>
              <a:rPr lang="en-US" sz="1100" dirty="0"/>
              <a:t>To learn more about Chaos Monkey select the link. </a:t>
            </a:r>
          </a:p>
          <a:p>
            <a:r>
              <a:rPr lang="en-US" sz="1100" b="0" i="1" kern="1200" dirty="0">
                <a:solidFill>
                  <a:schemeClr val="tx1"/>
                </a:solidFill>
                <a:effectLst/>
                <a:latin typeface="+mn-lt"/>
                <a:ea typeface="+mn-ea"/>
                <a:cs typeface="+mn-cs"/>
                <a:hlinkClick r:id="rId3"/>
              </a:rPr>
              <a:t>https://whatis.techtarget.com/definition/Chaos-Monkey</a:t>
            </a:r>
            <a:r>
              <a:rPr lang="en-US" sz="1100" b="0" i="1" kern="1200" dirty="0">
                <a:solidFill>
                  <a:schemeClr val="tx1"/>
                </a:solidFill>
                <a:effectLst/>
                <a:latin typeface="+mn-lt"/>
                <a:ea typeface="+mn-ea"/>
                <a:cs typeface="+mn-cs"/>
              </a:rPr>
              <a:t>. </a:t>
            </a:r>
            <a:endParaRPr lang="en-US" sz="1100" b="0" i="0" u="none" strike="noStrike" kern="1200" baseline="0" dirty="0">
              <a:solidFill>
                <a:schemeClr val="tx1"/>
              </a:solidFill>
            </a:endParaRPr>
          </a:p>
        </p:txBody>
      </p:sp>
    </p:spTree>
    <p:extLst>
      <p:ext uri="{BB962C8B-B14F-4D97-AF65-F5344CB8AC3E}">
        <p14:creationId xmlns:p14="http://schemas.microsoft.com/office/powerpoint/2010/main" val="3955303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module is to introduce you to some foundational cloud architecting concepts. We’ll review and understand the well-architected framework and associated design principles to enable you to: </a:t>
            </a:r>
          </a:p>
          <a:p>
            <a:pPr marL="171450" lvl="0" indent="-171450">
              <a:buFont typeface="Arial" panose="020B0604020202020204" pitchFamily="34" charset="0"/>
              <a:buChar char="•"/>
            </a:pPr>
            <a:r>
              <a:rPr lang="en-US" dirty="0"/>
              <a:t>Review the architectural pillars and design principles.</a:t>
            </a:r>
          </a:p>
          <a:p>
            <a:pPr marL="171450" lvl="0" indent="-171450">
              <a:buFont typeface="Arial" panose="020B0604020202020204" pitchFamily="34" charset="0"/>
              <a:buChar char="•"/>
            </a:pPr>
            <a:r>
              <a:rPr lang="en-US" dirty="0"/>
              <a:t>Explore well-architected design principles.</a:t>
            </a:r>
          </a:p>
          <a:p>
            <a:pPr marL="171450" lvl="0" indent="-171450">
              <a:buFont typeface="Arial" panose="020B0604020202020204" pitchFamily="34" charset="0"/>
              <a:buChar char="•"/>
            </a:pPr>
            <a:r>
              <a:rPr lang="en-US" dirty="0"/>
              <a:t>Understand high availability and reliability.</a:t>
            </a:r>
          </a:p>
          <a:p>
            <a:pPr marL="171450" lvl="0" indent="-171450">
              <a:buFont typeface="Arial" panose="020B0604020202020204" pitchFamily="34" charset="0"/>
              <a:buChar char="•"/>
            </a:pPr>
            <a:r>
              <a:rPr lang="en-US" dirty="0"/>
              <a:t>Understand the business impact of design decisions.</a:t>
            </a:r>
          </a:p>
          <a:p>
            <a:pPr lvl="0"/>
            <a:endParaRPr lang="en-US" dirty="0"/>
          </a:p>
          <a:p>
            <a:r>
              <a:rPr lang="en-US" dirty="0"/>
              <a:t>Architecture is the art and science of designing and building large structures. This knowledge will help you begin to understand all of the considerations of creating a well-architected cloud solution.</a:t>
            </a:r>
          </a:p>
        </p:txBody>
      </p:sp>
    </p:spTree>
    <p:extLst>
      <p:ext uri="{BB962C8B-B14F-4D97-AF65-F5344CB8AC3E}">
        <p14:creationId xmlns:p14="http://schemas.microsoft.com/office/powerpoint/2010/main" val="2882021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 Part 3, Understanding Reliability and High Availability, we take a look at what it means to design for these important solution attributes.</a:t>
            </a:r>
          </a:p>
        </p:txBody>
      </p:sp>
    </p:spTree>
    <p:extLst>
      <p:ext uri="{BB962C8B-B14F-4D97-AF65-F5344CB8AC3E}">
        <p14:creationId xmlns:p14="http://schemas.microsoft.com/office/powerpoint/2010/main" val="17839237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a:t>It has been said that, “Everything fails, all the time.”</a:t>
            </a:r>
          </a:p>
          <a:p>
            <a:endParaRPr lang="en-US" sz="1100"/>
          </a:p>
          <a:p>
            <a:r>
              <a:rPr lang="en-US" sz="1100"/>
              <a:t>Failures are costly to businesses.</a:t>
            </a:r>
          </a:p>
        </p:txBody>
      </p:sp>
    </p:spTree>
    <p:extLst>
      <p:ext uri="{BB962C8B-B14F-4D97-AF65-F5344CB8AC3E}">
        <p14:creationId xmlns:p14="http://schemas.microsoft.com/office/powerpoint/2010/main" val="41884820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a:t>So, what exactly is reliability?</a:t>
            </a:r>
          </a:p>
        </p:txBody>
      </p:sp>
    </p:spTree>
    <p:extLst>
      <p:ext uri="{BB962C8B-B14F-4D97-AF65-F5344CB8AC3E}">
        <p14:creationId xmlns:p14="http://schemas.microsoft.com/office/powerpoint/2010/main" val="17317308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711200"/>
            <a:ext cx="6197600" cy="3486150"/>
          </a:xfrm>
        </p:spPr>
      </p:sp>
      <p:sp>
        <p:nvSpPr>
          <p:cNvPr id="3" name="Notes Placeholder 2"/>
          <p:cNvSpPr>
            <a:spLocks noGrp="1"/>
          </p:cNvSpPr>
          <p:nvPr>
            <p:ph type="body" idx="1"/>
          </p:nvPr>
        </p:nvSpPr>
        <p:spPr>
          <a:xfrm>
            <a:off x="685800" y="4414838"/>
            <a:ext cx="5486400" cy="3600450"/>
          </a:xfrm>
        </p:spPr>
        <p:txBody>
          <a:bodyPr/>
          <a:lstStyle/>
          <a:p>
            <a:r>
              <a:rPr lang="en-US" sz="1100" b="1"/>
              <a:t>Reliability </a:t>
            </a:r>
            <a:r>
              <a:rPr lang="en-US" sz="1100"/>
              <a:t>is the probability that an entire system, including all hardware, firmware, and software, will satisfactorily function for a specified period of time. Simply put, reliability is a measure of how long the item performs its intended function.</a:t>
            </a:r>
          </a:p>
          <a:p>
            <a:r>
              <a:rPr lang="en-US" sz="1100"/>
              <a:t> </a:t>
            </a:r>
          </a:p>
          <a:p>
            <a:r>
              <a:rPr lang="en-US" sz="1100"/>
              <a:t>Two common measures of reliability include Mean Time Between Failure (or MTBF), which is the total time in service or number of failures, and failure rate, which is the number of failures or total time in service. </a:t>
            </a:r>
          </a:p>
          <a:p>
            <a:r>
              <a:rPr lang="en-US" sz="1100"/>
              <a:t> </a:t>
            </a:r>
          </a:p>
          <a:p>
            <a:r>
              <a:rPr lang="en-US" sz="1100"/>
              <a:t>It is helpful to look at an example using a common object to understand reliability. When you purchase a vehicle, you purchase a system or collection of subsystems that must work together for the vehicle to be considered reliable. The reliability of each of the subsystems, including the cooling, the ignition, and the brakes are a part of determining the reliability of the vehicle. So, if you go out to the parking lot and try to start the vehicle and the ignition fails, reliability is negatively impacted. Remember, while we can also measure subsystem reliability, reliability is based on the entire system functioning as designed.</a:t>
            </a:r>
          </a:p>
        </p:txBody>
      </p:sp>
    </p:spTree>
    <p:extLst>
      <p:ext uri="{BB962C8B-B14F-4D97-AF65-F5344CB8AC3E}">
        <p14:creationId xmlns:p14="http://schemas.microsoft.com/office/powerpoint/2010/main" val="33400978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100" b="0" i="0" kern="1200">
                <a:solidFill>
                  <a:schemeClr val="tx1"/>
                </a:solidFill>
                <a:effectLst/>
                <a:latin typeface="+mn-lt"/>
                <a:ea typeface="+mn-ea"/>
                <a:cs typeface="+mn-cs"/>
              </a:rPr>
              <a:t>Reliability is a measure of how long a resource performs its intended function. What’s the difference between that and availability?</a:t>
            </a:r>
          </a:p>
          <a:p>
            <a:endParaRPr lang="en-US" sz="1100" b="0" i="0" kern="1200">
              <a:solidFill>
                <a:schemeClr val="tx1"/>
              </a:solidFill>
              <a:effectLst/>
              <a:latin typeface="+mn-lt"/>
              <a:ea typeface="+mn-ea"/>
              <a:cs typeface="+mn-cs"/>
            </a:endParaRPr>
          </a:p>
          <a:p>
            <a:r>
              <a:rPr lang="en-US" sz="1100" b="0" i="0" kern="1200">
                <a:solidFill>
                  <a:schemeClr val="tx1"/>
                </a:solidFill>
                <a:effectLst/>
                <a:latin typeface="+mn-lt"/>
                <a:ea typeface="+mn-ea"/>
                <a:cs typeface="+mn-cs"/>
              </a:rPr>
              <a:t>As a matter of a fact, </a:t>
            </a:r>
            <a:r>
              <a:rPr lang="en-US" sz="1100" b="1" i="0" kern="1200">
                <a:solidFill>
                  <a:schemeClr val="tx1"/>
                </a:solidFill>
                <a:effectLst/>
                <a:latin typeface="+mn-lt"/>
                <a:ea typeface="+mn-ea"/>
                <a:cs typeface="+mn-cs"/>
              </a:rPr>
              <a:t>reliability</a:t>
            </a:r>
            <a:r>
              <a:rPr lang="en-US" sz="1100" i="0" kern="1200">
                <a:solidFill>
                  <a:schemeClr val="tx1"/>
                </a:solidFill>
                <a:effectLst/>
                <a:latin typeface="+mn-lt"/>
                <a:ea typeface="+mn-ea"/>
                <a:cs typeface="+mn-cs"/>
              </a:rPr>
              <a:t> </a:t>
            </a:r>
            <a:r>
              <a:rPr lang="en-US" sz="1100" kern="1200">
                <a:solidFill>
                  <a:schemeClr val="tx1"/>
                </a:solidFill>
                <a:effectLst/>
                <a:latin typeface="+mn-lt"/>
                <a:ea typeface="+mn-ea"/>
                <a:cs typeface="+mn-cs"/>
              </a:rPr>
              <a:t>is closely related to </a:t>
            </a:r>
            <a:r>
              <a:rPr lang="en-US" sz="1100" b="1" i="0" kern="1200">
                <a:solidFill>
                  <a:schemeClr val="tx1"/>
                </a:solidFill>
                <a:effectLst/>
                <a:latin typeface="+mn-lt"/>
                <a:ea typeface="+mn-ea"/>
                <a:cs typeface="+mn-cs"/>
              </a:rPr>
              <a:t>availability</a:t>
            </a:r>
            <a:r>
              <a:rPr lang="en-US" sz="1100" b="0" i="0" kern="1200">
                <a:solidFill>
                  <a:schemeClr val="tx1"/>
                </a:solidFill>
                <a:effectLst/>
                <a:latin typeface="+mn-lt"/>
                <a:ea typeface="+mn-ea"/>
                <a:cs typeface="+mn-cs"/>
              </a:rPr>
              <a:t>. </a:t>
            </a:r>
            <a:r>
              <a:rPr lang="en-US" sz="1100" b="1" i="0" kern="1200">
                <a:solidFill>
                  <a:schemeClr val="tx1"/>
                </a:solidFill>
                <a:effectLst/>
                <a:latin typeface="+mn-lt"/>
                <a:ea typeface="+mn-ea"/>
                <a:cs typeface="+mn-cs"/>
              </a:rPr>
              <a:t>Reliability</a:t>
            </a:r>
            <a:r>
              <a:rPr lang="en-US" sz="1100" b="0" i="0" kern="1200">
                <a:solidFill>
                  <a:schemeClr val="tx1"/>
                </a:solidFill>
                <a:effectLst/>
                <a:latin typeface="+mn-lt"/>
                <a:ea typeface="+mn-ea"/>
                <a:cs typeface="+mn-cs"/>
              </a:rPr>
              <a:t> is a measure of how long a resource performs its intended function while </a:t>
            </a:r>
            <a:r>
              <a:rPr lang="en-US" sz="1100" b="1" i="0" kern="1200">
                <a:solidFill>
                  <a:schemeClr val="tx1"/>
                </a:solidFill>
                <a:effectLst/>
                <a:latin typeface="+mn-lt"/>
                <a:ea typeface="+mn-ea"/>
                <a:cs typeface="+mn-cs"/>
              </a:rPr>
              <a:t>availability</a:t>
            </a:r>
            <a:r>
              <a:rPr lang="en-US" sz="1100" b="0" i="0" kern="1200">
                <a:solidFill>
                  <a:schemeClr val="tx1"/>
                </a:solidFill>
                <a:effectLst/>
                <a:latin typeface="+mn-lt"/>
                <a:ea typeface="+mn-ea"/>
                <a:cs typeface="+mn-cs"/>
              </a:rPr>
              <a:t> is a measure of the percentage of time the resources are in an operable state.</a:t>
            </a:r>
          </a:p>
          <a:p>
            <a:endParaRPr lang="en-US" sz="1100" b="0" i="0" kern="1200">
              <a:solidFill>
                <a:schemeClr val="tx1"/>
              </a:solidFill>
              <a:effectLst/>
              <a:latin typeface="+mn-lt"/>
              <a:ea typeface="+mn-ea"/>
              <a:cs typeface="+mn-cs"/>
            </a:endParaRPr>
          </a:p>
          <a:p>
            <a:r>
              <a:rPr lang="en-US" sz="1100" b="0" i="0" kern="1200">
                <a:solidFill>
                  <a:schemeClr val="tx1"/>
                </a:solidFill>
                <a:effectLst/>
                <a:latin typeface="+mn-lt"/>
                <a:ea typeface="+mn-ea"/>
                <a:cs typeface="+mn-cs"/>
              </a:rPr>
              <a:t>As we looked at the services, we often saw numbers like 99.99%. Those numbers refer to the availability,</a:t>
            </a:r>
            <a:r>
              <a:rPr lang="en-US" sz="1100" b="0" i="0" kern="1200" baseline="0">
                <a:solidFill>
                  <a:schemeClr val="tx1"/>
                </a:solidFill>
                <a:effectLst/>
                <a:latin typeface="+mn-lt"/>
                <a:ea typeface="+mn-ea"/>
                <a:cs typeface="+mn-cs"/>
              </a:rPr>
              <a:t> or </a:t>
            </a:r>
            <a:r>
              <a:rPr lang="en-US" sz="1100" b="0" i="0" kern="1200">
                <a:solidFill>
                  <a:schemeClr val="tx1"/>
                </a:solidFill>
                <a:effectLst/>
                <a:latin typeface="+mn-lt"/>
                <a:ea typeface="+mn-ea"/>
                <a:cs typeface="+mn-cs"/>
              </a:rPr>
              <a:t>the percentage of time that a system or application is correctly performing the operations expected. A common shorthand refers only to the number of9s. For example, 5 nines is 99.999% available.</a:t>
            </a:r>
          </a:p>
          <a:p>
            <a:endParaRPr lang="en-US" sz="1100" b="0" i="0" kern="1200">
              <a:solidFill>
                <a:schemeClr val="tx1"/>
              </a:solidFill>
              <a:effectLst/>
              <a:latin typeface="+mn-lt"/>
              <a:ea typeface="+mn-ea"/>
              <a:cs typeface="+mn-cs"/>
            </a:endParaRPr>
          </a:p>
          <a:p>
            <a:r>
              <a:rPr lang="en-US" sz="1100" b="0" i="0" kern="1200">
                <a:solidFill>
                  <a:schemeClr val="tx1"/>
                </a:solidFill>
                <a:effectLst/>
                <a:latin typeface="+mn-lt"/>
                <a:ea typeface="+mn-ea"/>
                <a:cs typeface="+mn-cs"/>
              </a:rPr>
              <a:t>For more information about reliability, select the link. </a:t>
            </a:r>
            <a:r>
              <a:rPr lang="en-US" sz="1100" b="0" i="0" kern="1200">
                <a:solidFill>
                  <a:schemeClr val="tx1"/>
                </a:solidFill>
                <a:effectLst/>
                <a:latin typeface="+mn-lt"/>
                <a:ea typeface="+mn-ea"/>
                <a:cs typeface="+mn-cs"/>
                <a:hlinkClick r:id="rId3"/>
              </a:rPr>
              <a:t>https://d0.awsstatic.com/whitepapers/architecture/AWS-Reliability-Pillar.pdf</a:t>
            </a:r>
            <a:r>
              <a:rPr lang="en-US" sz="1100" b="0" i="0" kern="1200">
                <a:solidFill>
                  <a:schemeClr val="tx1"/>
                </a:solidFill>
                <a:effectLst/>
                <a:latin typeface="+mn-lt"/>
                <a:ea typeface="+mn-ea"/>
                <a:cs typeface="+mn-cs"/>
              </a:rPr>
              <a:t>. </a:t>
            </a:r>
          </a:p>
          <a:p>
            <a:endParaRPr lang="en-US" sz="1100" b="0" i="0" kern="1200">
              <a:solidFill>
                <a:schemeClr val="tx1"/>
              </a:solidFill>
              <a:effectLst/>
              <a:latin typeface="+mn-lt"/>
              <a:ea typeface="+mn-ea"/>
              <a:cs typeface="+mn-cs"/>
            </a:endParaRPr>
          </a:p>
          <a:p>
            <a:endParaRPr lang="en-US" sz="1100" kern="1200">
              <a:solidFill>
                <a:schemeClr val="tx1"/>
              </a:solidFill>
              <a:effectLst/>
              <a:latin typeface="+mn-lt"/>
              <a:ea typeface="+mn-ea"/>
              <a:cs typeface="+mn-cs"/>
            </a:endParaRPr>
          </a:p>
        </p:txBody>
      </p:sp>
    </p:spTree>
    <p:extLst>
      <p:ext uri="{BB962C8B-B14F-4D97-AF65-F5344CB8AC3E}">
        <p14:creationId xmlns:p14="http://schemas.microsoft.com/office/powerpoint/2010/main" val="32568213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a:t>What is high availability? </a:t>
            </a:r>
          </a:p>
        </p:txBody>
      </p:sp>
    </p:spTree>
    <p:extLst>
      <p:ext uri="{BB962C8B-B14F-4D97-AF65-F5344CB8AC3E}">
        <p14:creationId xmlns:p14="http://schemas.microsoft.com/office/powerpoint/2010/main" val="2917515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Availability specifically refers to the amount of time your system is in a functioning condition.  In general terms, your availability is referred to as 100% minus your system's downtime.  </a:t>
            </a:r>
          </a:p>
          <a:p>
            <a:r>
              <a:rPr lang="en-US" sz="1100" kern="1200" dirty="0">
                <a:solidFill>
                  <a:schemeClr val="tx1"/>
                </a:solidFill>
                <a:effectLst/>
                <a:latin typeface="+mn-lt"/>
                <a:ea typeface="+mn-ea"/>
                <a:cs typeface="+mn-cs"/>
              </a:rPr>
              <a:t> </a:t>
            </a:r>
          </a:p>
          <a:p>
            <a:r>
              <a:rPr lang="en-US" sz="1100" b="1" kern="1200" dirty="0">
                <a:solidFill>
                  <a:schemeClr val="tx1"/>
                </a:solidFill>
                <a:effectLst/>
                <a:latin typeface="+mn-lt"/>
                <a:ea typeface="+mn-ea"/>
                <a:cs typeface="+mn-cs"/>
              </a:rPr>
              <a:t>High Availability (or HA) </a:t>
            </a:r>
            <a:r>
              <a:rPr lang="en-US" sz="1100" kern="1200" dirty="0">
                <a:solidFill>
                  <a:schemeClr val="tx1"/>
                </a:solidFill>
                <a:effectLst/>
                <a:latin typeface="+mn-lt"/>
                <a:ea typeface="+mn-ea"/>
                <a:cs typeface="+mn-cs"/>
              </a:rPr>
              <a:t>is about ensuring that your application's downtime is minimized as much as possible without the need for human intervention. It views availability not as a series of replicated physical components, but rather as a set of system-wide, shared resources that cooperate to guarantee essential services. High availability combines software with industry-standard hardware to minimize downtime by quickly restoring essential services when a system, component, or application fails. While not instantaneous, services are restored rapidly, often in less than a minute.</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Since events which may disrupt your system's availability are never entirely predictable, there are always ways to make an application more available, but keep in mind that improving availability usually leads to increased cost. When considering how to make your environment more available, it's important to balance the cost of the improvement with the benefit to your users.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Does HA mean that you ensure your application is always alive or reachable, or does it mean that the app is servicing requests within an acceptable level of performance?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50" kern="1200" baseline="0" dirty="0">
              <a:solidFill>
                <a:schemeClr val="tx1"/>
              </a:solidFill>
              <a:effectLst/>
              <a:cs typeface="Arial" panose="020B0604020202020204" pitchFamily="34" charset="0"/>
            </a:endParaRPr>
          </a:p>
        </p:txBody>
      </p:sp>
    </p:spTree>
    <p:extLst>
      <p:ext uri="{BB962C8B-B14F-4D97-AF65-F5344CB8AC3E}">
        <p14:creationId xmlns:p14="http://schemas.microsoft.com/office/powerpoint/2010/main" val="36539076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100" kern="1200">
                <a:solidFill>
                  <a:schemeClr val="tx1"/>
                </a:solidFill>
                <a:effectLst/>
                <a:latin typeface="+mn-lt"/>
                <a:ea typeface="+mn-ea"/>
                <a:cs typeface="+mn-cs"/>
              </a:rPr>
              <a:t>High availability is a concept regarding the entire system. Its goal is to ensure that your systems are always functioning and accessible and that downtime is minimized as much as possible, </a:t>
            </a:r>
            <a:r>
              <a:rPr lang="en-US" sz="1100" b="0" kern="1200">
                <a:solidFill>
                  <a:schemeClr val="tx1"/>
                </a:solidFill>
                <a:effectLst/>
                <a:latin typeface="+mn-lt"/>
                <a:ea typeface="+mn-ea"/>
                <a:cs typeface="+mn-cs"/>
              </a:rPr>
              <a:t>without</a:t>
            </a:r>
            <a:r>
              <a:rPr lang="en-US" sz="1100" kern="1200">
                <a:solidFill>
                  <a:schemeClr val="tx1"/>
                </a:solidFill>
                <a:effectLst/>
                <a:latin typeface="+mn-lt"/>
                <a:ea typeface="+mn-ea"/>
                <a:cs typeface="+mn-cs"/>
              </a:rPr>
              <a:t> the need for human intervention.</a:t>
            </a:r>
          </a:p>
          <a:p>
            <a:r>
              <a:rPr lang="en-US" sz="1100" kern="120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tx1"/>
                </a:solidFill>
                <a:effectLst/>
                <a:latin typeface="+mn-lt"/>
                <a:ea typeface="+mn-ea"/>
                <a:cs typeface="+mn-cs"/>
              </a:rPr>
              <a:t>The AWS platform is available for users to build fault-tolerant, highly available systems and architectures. Users can build these systems with minimal human interaction and up-front financial investment</a:t>
            </a:r>
            <a:r>
              <a:rPr lang="en-US" sz="1100" kern="1200" baseline="0">
                <a:solidFill>
                  <a:schemeClr val="tx1"/>
                </a:solidFill>
                <a:effectLst/>
                <a:latin typeface="+mn-lt"/>
                <a:ea typeface="+mn-ea"/>
                <a:cs typeface="+mn-cs"/>
              </a:rPr>
              <a:t> </a:t>
            </a:r>
            <a:r>
              <a:rPr lang="en-US" sz="1100" kern="1200">
                <a:solidFill>
                  <a:schemeClr val="tx1"/>
                </a:solidFill>
                <a:effectLst/>
                <a:latin typeface="+mn-lt"/>
                <a:ea typeface="+mn-ea"/>
                <a:cs typeface="+mn-cs"/>
              </a:rPr>
              <a:t>and it</a:t>
            </a:r>
            <a:r>
              <a:rPr lang="en-US" sz="1100" kern="1200" baseline="0">
                <a:solidFill>
                  <a:schemeClr val="tx1"/>
                </a:solidFill>
                <a:effectLst/>
                <a:latin typeface="+mn-lt"/>
                <a:ea typeface="+mn-ea"/>
                <a:cs typeface="+mn-cs"/>
              </a:rPr>
              <a:t> i</a:t>
            </a:r>
            <a:r>
              <a:rPr lang="en-US" sz="1100" kern="1200">
                <a:solidFill>
                  <a:schemeClr val="tx1"/>
                </a:solidFill>
                <a:effectLst/>
                <a:latin typeface="+mn-lt"/>
                <a:ea typeface="+mn-ea"/>
                <a:cs typeface="+mn-cs"/>
              </a:rPr>
              <a:t>s all customizable to your needs.</a:t>
            </a:r>
          </a:p>
        </p:txBody>
      </p:sp>
    </p:spTree>
    <p:extLst>
      <p:ext uri="{BB962C8B-B14F-4D97-AF65-F5344CB8AC3E}">
        <p14:creationId xmlns:p14="http://schemas.microsoft.com/office/powerpoint/2010/main" val="3041845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a:t>Fault</a:t>
            </a:r>
            <a:r>
              <a:rPr lang="en-US" sz="1100" baseline="0"/>
              <a:t> tolerance, recoverability, and scalability are the prime factors that determine the overall availability of your application.</a:t>
            </a:r>
          </a:p>
          <a:p>
            <a:endParaRPr lang="en-US" sz="1100" baseline="0"/>
          </a:p>
          <a:p>
            <a:pPr marL="0" marR="0" lvl="1" indent="0" algn="l" defTabSz="457200" rtl="0" eaLnBrk="1" fontAlgn="auto" latinLnBrk="0" hangingPunct="1">
              <a:lnSpc>
                <a:spcPct val="100000"/>
              </a:lnSpc>
              <a:spcBef>
                <a:spcPts val="0"/>
              </a:spcBef>
              <a:spcAft>
                <a:spcPts val="600"/>
              </a:spcAft>
              <a:buClrTx/>
              <a:buSzTx/>
              <a:buFontTx/>
              <a:buNone/>
              <a:tabLst/>
              <a:defRPr/>
            </a:pPr>
            <a:r>
              <a:rPr lang="en-US" sz="1100" b="1" baseline="0"/>
              <a:t>Fault Tolerance </a:t>
            </a:r>
            <a:r>
              <a:rPr lang="en-US" sz="1100" baseline="0"/>
              <a:t>is often confused with high availability, but fault tolerance refers to the built-in redundancy of an application's components and its </a:t>
            </a:r>
            <a:r>
              <a:rPr lang="en-US" sz="1100" b="1" baseline="0"/>
              <a:t>ability to remain operational </a:t>
            </a:r>
            <a:r>
              <a:rPr lang="en-US" sz="1100" baseline="0"/>
              <a:t>even if some of the components of that system fail. </a:t>
            </a:r>
            <a:r>
              <a:rPr lang="en-US" sz="1100" b="0" i="0" kern="1200">
                <a:solidFill>
                  <a:schemeClr val="tx1"/>
                </a:solidFill>
                <a:effectLst/>
                <a:latin typeface="+mn-lt"/>
                <a:ea typeface="+mn-ea"/>
                <a:cs typeface="+mn-cs"/>
              </a:rPr>
              <a:t>Fault tolerance relies on specialized hardware to detect a hardware fault and instantaneously switch to a redundant hardware component, whether the failed component is a processor, memory board, power supply, I/O subsystem, or storage subsystem. The fault tolerant model does not address software failures, which is by far the most common reason for downtime.</a:t>
            </a:r>
            <a:endParaRPr lang="en-US" sz="1100" baseline="0"/>
          </a:p>
          <a:p>
            <a:pPr marL="0" marR="0" lvl="1" indent="0" algn="l" defTabSz="457200" rtl="0" eaLnBrk="1" fontAlgn="auto" latinLnBrk="0" hangingPunct="1">
              <a:lnSpc>
                <a:spcPct val="100000"/>
              </a:lnSpc>
              <a:spcBef>
                <a:spcPts val="0"/>
              </a:spcBef>
              <a:spcAft>
                <a:spcPts val="600"/>
              </a:spcAft>
              <a:buClrTx/>
              <a:buSzTx/>
              <a:buFontTx/>
              <a:buNone/>
              <a:tabLst/>
              <a:defRPr/>
            </a:pPr>
            <a:r>
              <a:rPr lang="en-US" sz="1100" b="1" baseline="0"/>
              <a:t>Scalability</a:t>
            </a:r>
            <a:r>
              <a:rPr lang="en-US" sz="1100" baseline="0"/>
              <a:t> is a question of how quickly your application's infrastructure can respond to increased capacity needs to ensure that your application is available and performs within your required standards. It does not guarantee availability, but is one part of your application's availability.</a:t>
            </a:r>
            <a:endParaRPr lang="en-US" sz="1100" b="1" baseline="0"/>
          </a:p>
          <a:p>
            <a:r>
              <a:rPr lang="en-US" sz="1100" b="1" baseline="0"/>
              <a:t>Recoverability</a:t>
            </a:r>
            <a:r>
              <a:rPr lang="en-US" sz="1100" baseline="0"/>
              <a:t> is often overlooked as a component of availability. In the event a natural disaster makes one or more of your components unavailable, or destroys your primary data source, can you restore service quickly and without lost data? We will not discuss specific disaster recovery strategies in this module.</a:t>
            </a:r>
          </a:p>
          <a:p>
            <a:endParaRPr lang="en-US" sz="1100" baseline="0"/>
          </a:p>
          <a:p>
            <a:r>
              <a:rPr lang="en-US" sz="1100" b="0" baseline="0"/>
              <a:t>It is these non-functional requirements that typically define the design of your infrastructure. While a</a:t>
            </a:r>
            <a:r>
              <a:rPr lang="en-US" sz="1100"/>
              <a:t> highly</a:t>
            </a:r>
            <a:r>
              <a:rPr lang="en-US" sz="1100" b="0" baseline="0"/>
              <a:t> available and </a:t>
            </a:r>
            <a:r>
              <a:rPr lang="en-US" sz="1100"/>
              <a:t>fault-tolerant </a:t>
            </a:r>
            <a:r>
              <a:rPr lang="en-US" sz="1100" b="0" baseline="0"/>
              <a:t>environment may span multiple Availability Zones and AWS Regions, there are </a:t>
            </a:r>
            <a:r>
              <a:rPr lang="en-US" sz="1100"/>
              <a:t>costs associated </a:t>
            </a:r>
            <a:r>
              <a:rPr lang="en-US" sz="1100" b="0" baseline="0"/>
              <a:t>with this design that must be balanced with the availability requirements.</a:t>
            </a:r>
          </a:p>
        </p:txBody>
      </p:sp>
    </p:spTree>
    <p:extLst>
      <p:ext uri="{BB962C8B-B14F-4D97-AF65-F5344CB8AC3E}">
        <p14:creationId xmlns:p14="http://schemas.microsoft.com/office/powerpoint/2010/main" val="16357819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a:solidFill>
                  <a:schemeClr val="tx1"/>
                </a:solidFill>
                <a:effectLst/>
                <a:latin typeface="+mn-lt"/>
                <a:ea typeface="+mn-ea"/>
                <a:cs typeface="+mn-cs"/>
              </a:rPr>
              <a:t>To understand the differences between availability solutions on-premises and in the cloud, let’s compare them.</a:t>
            </a:r>
          </a:p>
          <a:p>
            <a:r>
              <a:rPr lang="en-US" sz="1100" kern="1200">
                <a:solidFill>
                  <a:schemeClr val="tx1"/>
                </a:solidFill>
                <a:effectLst/>
                <a:latin typeface="+mn-lt"/>
                <a:ea typeface="+mn-ea"/>
                <a:cs typeface="+mn-cs"/>
              </a:rPr>
              <a:t> </a:t>
            </a:r>
          </a:p>
          <a:p>
            <a:r>
              <a:rPr lang="en-US" sz="1100" kern="1200">
                <a:solidFill>
                  <a:schemeClr val="tx1"/>
                </a:solidFill>
                <a:effectLst/>
                <a:latin typeface="+mn-lt"/>
                <a:ea typeface="+mn-ea"/>
                <a:cs typeface="+mn-cs"/>
              </a:rPr>
              <a:t>Traditionally, ensuring high availability at your local datacenters can be expensive. Usually</a:t>
            </a:r>
            <a:r>
              <a:rPr lang="en-US" sz="1100" kern="1200" baseline="0">
                <a:solidFill>
                  <a:schemeClr val="tx1"/>
                </a:solidFill>
                <a:effectLst/>
                <a:latin typeface="+mn-lt"/>
                <a:ea typeface="+mn-ea"/>
                <a:cs typeface="+mn-cs"/>
              </a:rPr>
              <a:t> it’s only used</a:t>
            </a:r>
            <a:r>
              <a:rPr lang="en-US" sz="1100" kern="1200">
                <a:solidFill>
                  <a:schemeClr val="tx1"/>
                </a:solidFill>
                <a:effectLst/>
                <a:latin typeface="+mn-lt"/>
                <a:ea typeface="+mn-ea"/>
                <a:cs typeface="+mn-cs"/>
              </a:rPr>
              <a:t> on absolutely mission-critical applications. </a:t>
            </a:r>
          </a:p>
          <a:p>
            <a:endParaRPr lang="en-US" sz="1100" kern="1200">
              <a:solidFill>
                <a:schemeClr val="tx1"/>
              </a:solidFill>
              <a:effectLst/>
              <a:latin typeface="+mn-lt"/>
              <a:ea typeface="+mn-ea"/>
              <a:cs typeface="+mn-cs"/>
            </a:endParaRPr>
          </a:p>
          <a:p>
            <a:r>
              <a:rPr lang="en-US" sz="1100" kern="1200">
                <a:solidFill>
                  <a:schemeClr val="tx1"/>
                </a:solidFill>
                <a:effectLst/>
                <a:latin typeface="+mn-lt"/>
                <a:ea typeface="+mn-ea"/>
                <a:cs typeface="+mn-cs"/>
              </a:rPr>
              <a:t>However, on AWS, you have the options to expand availability and recoverability among whatever servers you choose. </a:t>
            </a:r>
          </a:p>
          <a:p>
            <a:endParaRPr lang="en-US" sz="1100" kern="1200">
              <a:solidFill>
                <a:schemeClr val="tx1"/>
              </a:solidFill>
              <a:effectLst/>
              <a:latin typeface="+mn-lt"/>
              <a:ea typeface="+mn-ea"/>
              <a:cs typeface="+mn-cs"/>
            </a:endParaRPr>
          </a:p>
          <a:p>
            <a:r>
              <a:rPr lang="en-US" sz="1100" kern="1200">
                <a:solidFill>
                  <a:schemeClr val="tx1"/>
                </a:solidFill>
                <a:effectLst/>
                <a:latin typeface="+mn-lt"/>
                <a:ea typeface="+mn-ea"/>
                <a:cs typeface="+mn-cs"/>
              </a:rPr>
              <a:t>You can ensure high availability on:</a:t>
            </a:r>
          </a:p>
          <a:p>
            <a:pPr marL="171450" indent="-171450">
              <a:buFont typeface="Arial" panose="020B0604020202020204" pitchFamily="34" charset="0"/>
              <a:buChar char="•"/>
            </a:pPr>
            <a:r>
              <a:rPr lang="en-US" sz="1100" kern="1200">
                <a:solidFill>
                  <a:schemeClr val="tx1"/>
                </a:solidFill>
                <a:effectLst/>
                <a:latin typeface="+mn-lt"/>
                <a:ea typeface="+mn-ea"/>
                <a:cs typeface="+mn-cs"/>
              </a:rPr>
              <a:t>Multiple servers</a:t>
            </a:r>
          </a:p>
          <a:p>
            <a:pPr marL="171450" indent="-171450">
              <a:buFont typeface="Arial" panose="020B0604020202020204" pitchFamily="34" charset="0"/>
              <a:buChar char="•"/>
            </a:pPr>
            <a:r>
              <a:rPr lang="en-US" sz="1100" kern="1200">
                <a:solidFill>
                  <a:schemeClr val="tx1"/>
                </a:solidFill>
                <a:effectLst/>
                <a:latin typeface="+mn-lt"/>
                <a:ea typeface="+mn-ea"/>
                <a:cs typeface="+mn-cs"/>
              </a:rPr>
              <a:t>Isolated, redundant data centers within each Availability Zone</a:t>
            </a:r>
          </a:p>
          <a:p>
            <a:pPr marL="171450" indent="-171450">
              <a:buFont typeface="Arial" panose="020B0604020202020204" pitchFamily="34" charset="0"/>
              <a:buChar char="•"/>
            </a:pPr>
            <a:r>
              <a:rPr lang="en-US" sz="1100" kern="1200">
                <a:solidFill>
                  <a:schemeClr val="tx1"/>
                </a:solidFill>
                <a:effectLst/>
                <a:latin typeface="+mn-lt"/>
                <a:ea typeface="+mn-ea"/>
                <a:cs typeface="+mn-cs"/>
              </a:rPr>
              <a:t>Multiple Availability Zones within each Region</a:t>
            </a:r>
          </a:p>
          <a:p>
            <a:pPr marL="171450" indent="-171450">
              <a:buFont typeface="Arial" panose="020B0604020202020204" pitchFamily="34" charset="0"/>
              <a:buChar char="•"/>
            </a:pPr>
            <a:r>
              <a:rPr lang="en-US" sz="1100" kern="1200">
                <a:solidFill>
                  <a:schemeClr val="tx1"/>
                </a:solidFill>
                <a:effectLst/>
                <a:latin typeface="+mn-lt"/>
                <a:ea typeface="+mn-ea"/>
                <a:cs typeface="+mn-cs"/>
              </a:rPr>
              <a:t>Multiple Regions across the globe</a:t>
            </a:r>
          </a:p>
          <a:p>
            <a:pPr marL="171450" indent="-171450">
              <a:buFont typeface="Arial" panose="020B0604020202020204" pitchFamily="34" charset="0"/>
              <a:buChar char="•"/>
            </a:pPr>
            <a:r>
              <a:rPr lang="en-US" sz="1100" kern="1200">
                <a:solidFill>
                  <a:schemeClr val="tx1"/>
                </a:solidFill>
                <a:effectLst/>
                <a:latin typeface="+mn-lt"/>
                <a:ea typeface="+mn-ea"/>
                <a:cs typeface="+mn-cs"/>
              </a:rPr>
              <a:t>Fault tolerant services to use as you please</a:t>
            </a:r>
          </a:p>
          <a:p>
            <a:endParaRPr lang="en-US" sz="1100"/>
          </a:p>
        </p:txBody>
      </p:sp>
    </p:spTree>
    <p:extLst>
      <p:ext uri="{BB962C8B-B14F-4D97-AF65-F5344CB8AC3E}">
        <p14:creationId xmlns:p14="http://schemas.microsoft.com/office/powerpoint/2010/main" val="3112327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Introducing Part 1: AWS Well-Architected Framework.</a:t>
            </a:r>
          </a:p>
        </p:txBody>
      </p:sp>
    </p:spTree>
    <p:extLst>
      <p:ext uri="{BB962C8B-B14F-4D97-AF65-F5344CB8AC3E}">
        <p14:creationId xmlns:p14="http://schemas.microsoft.com/office/powerpoint/2010/main" val="34326281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a:t>Now, let’s review an example of transitioning a data center to the cloud. </a:t>
            </a:r>
          </a:p>
        </p:txBody>
      </p:sp>
    </p:spTree>
    <p:extLst>
      <p:ext uri="{BB962C8B-B14F-4D97-AF65-F5344CB8AC3E}">
        <p14:creationId xmlns:p14="http://schemas.microsoft.com/office/powerpoint/2010/main" val="23379948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a:solidFill>
                  <a:schemeClr val="tx1"/>
                </a:solidFill>
                <a:effectLst/>
                <a:ea typeface="+mn-ea"/>
                <a:cs typeface="+mn-cs"/>
              </a:rPr>
              <a:t>A traditional on-premises or corporate data center–based infrastructure might include a setup like this.</a:t>
            </a:r>
          </a:p>
          <a:p>
            <a:endParaRPr lang="en-US" sz="1100" kern="1200">
              <a:solidFill>
                <a:schemeClr val="tx1"/>
              </a:solidFill>
              <a:effectLst/>
              <a:ea typeface="+mn-ea"/>
              <a:cs typeface="+mn-cs"/>
            </a:endParaRPr>
          </a:p>
          <a:p>
            <a:r>
              <a:rPr lang="en-US" sz="1100" kern="1200">
                <a:solidFill>
                  <a:schemeClr val="tx1"/>
                </a:solidFill>
                <a:effectLst/>
                <a:ea typeface="+mn-ea"/>
                <a:cs typeface="+mn-cs"/>
              </a:rPr>
              <a:t>Let’s walk through one example of how an arrangement like this could be set up and run on AWS instead.</a:t>
            </a:r>
          </a:p>
        </p:txBody>
      </p:sp>
    </p:spTree>
    <p:extLst>
      <p:ext uri="{BB962C8B-B14F-4D97-AF65-F5344CB8AC3E}">
        <p14:creationId xmlns:p14="http://schemas.microsoft.com/office/powerpoint/2010/main" val="4487950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a:solidFill>
                  <a:schemeClr val="tx1"/>
                </a:solidFill>
                <a:effectLst/>
                <a:ea typeface="+mn-ea"/>
                <a:cs typeface="+mn-cs"/>
              </a:rPr>
              <a:t>The bright green box indicates what is contained within the data center.</a:t>
            </a:r>
          </a:p>
          <a:p>
            <a:endParaRPr lang="en-US" sz="1100" kern="1200">
              <a:solidFill>
                <a:schemeClr val="tx1"/>
              </a:solidFill>
              <a:effectLst/>
              <a:ea typeface="+mn-ea"/>
              <a:cs typeface="+mn-cs"/>
            </a:endParaRPr>
          </a:p>
          <a:p>
            <a:r>
              <a:rPr lang="en-US" sz="1100" kern="1200">
                <a:solidFill>
                  <a:schemeClr val="tx1"/>
                </a:solidFill>
                <a:effectLst/>
                <a:ea typeface="+mn-ea"/>
                <a:cs typeface="+mn-cs"/>
              </a:rPr>
              <a:t>The blue cloud labeled </a:t>
            </a:r>
            <a:r>
              <a:rPr lang="en-US" sz="1100" b="1" i="0" kern="1200">
                <a:solidFill>
                  <a:schemeClr val="tx1"/>
                </a:solidFill>
                <a:effectLst/>
                <a:ea typeface="+mn-ea"/>
                <a:cs typeface="+mn-cs"/>
              </a:rPr>
              <a:t>SAN </a:t>
            </a:r>
            <a:r>
              <a:rPr lang="en-US" sz="1100" kern="1200">
                <a:solidFill>
                  <a:schemeClr val="tx1"/>
                </a:solidFill>
                <a:effectLst/>
                <a:ea typeface="+mn-ea"/>
                <a:cs typeface="+mn-cs"/>
              </a:rPr>
              <a:t>with the attached external disks refers to storage that is outside the corporate data center. </a:t>
            </a:r>
            <a:r>
              <a:rPr lang="en-US" sz="1100" b="0" i="0" kern="1200">
                <a:solidFill>
                  <a:schemeClr val="tx1"/>
                </a:solidFill>
                <a:effectLst/>
                <a:latin typeface="+mn-lt"/>
                <a:ea typeface="+mn-ea"/>
                <a:cs typeface="+mn-cs"/>
              </a:rPr>
              <a:t>A </a:t>
            </a:r>
            <a:r>
              <a:rPr lang="en-US" sz="1100" b="1" i="0" kern="1200">
                <a:solidFill>
                  <a:schemeClr val="tx1"/>
                </a:solidFill>
                <a:effectLst/>
                <a:latin typeface="+mn-lt"/>
                <a:ea typeface="+mn-ea"/>
                <a:cs typeface="+mn-cs"/>
              </a:rPr>
              <a:t>Storage Area Network (SAN)</a:t>
            </a:r>
            <a:r>
              <a:rPr lang="en-US" sz="1100" b="0" i="0" kern="1200">
                <a:solidFill>
                  <a:schemeClr val="tx1"/>
                </a:solidFill>
                <a:effectLst/>
                <a:latin typeface="+mn-lt"/>
                <a:ea typeface="+mn-ea"/>
                <a:cs typeface="+mn-cs"/>
              </a:rPr>
              <a:t> is a specialized, high-speed network that provides block-level network access to storage. SANs are often used to improve application availability (e.g., multiple data paths) and enhance application performance (e.g., off-load storage functions, segregate networks, etc.).</a:t>
            </a:r>
            <a:endParaRPr lang="en-US" sz="1100" kern="1200">
              <a:solidFill>
                <a:schemeClr val="tx1"/>
              </a:solidFill>
              <a:effectLst/>
              <a:ea typeface="+mn-ea"/>
              <a:cs typeface="+mn-cs"/>
            </a:endParaRPr>
          </a:p>
        </p:txBody>
      </p:sp>
    </p:spTree>
    <p:extLst>
      <p:ext uri="{BB962C8B-B14F-4D97-AF65-F5344CB8AC3E}">
        <p14:creationId xmlns:p14="http://schemas.microsoft.com/office/powerpoint/2010/main" val="9890942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tx1"/>
                </a:solidFill>
                <a:effectLst/>
                <a:ea typeface="+mn-ea"/>
                <a:cs typeface="+mn-cs"/>
              </a:rPr>
              <a:t>This diagram represents a three-tier client-server architecture in the corporate data center.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tx1"/>
                </a:solidFill>
                <a:effectLst/>
                <a:ea typeface="+mn-ea"/>
                <a:cs typeface="+mn-cs"/>
              </a:rPr>
              <a:t>At the bottom of this diagram are the database servers with attached tape back devices. This tier is responsible for the database logic.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tx1"/>
                </a:solidFill>
                <a:effectLst/>
                <a:ea typeface="+mn-ea"/>
                <a:cs typeface="+mn-cs"/>
              </a:rPr>
              <a:t>The middle of the diagram contains the application servers. </a:t>
            </a:r>
            <a:r>
              <a:rPr lang="en-US" sz="1100" b="0" i="0" kern="1200">
                <a:solidFill>
                  <a:schemeClr val="tx1"/>
                </a:solidFill>
                <a:effectLst/>
                <a:latin typeface="+mn-lt"/>
                <a:ea typeface="+mn-ea"/>
                <a:cs typeface="+mn-cs"/>
              </a:rPr>
              <a:t>An application server is a component-based product that resides in the middle-tier of a server centric architecture. It provides middleware services for security and state maintenance, along with data access and persistence. The application servers also contain the business logic. The middle section also contains </a:t>
            </a:r>
            <a:r>
              <a:rPr lang="en-US" sz="1100" b="1" i="0" kern="1200">
                <a:solidFill>
                  <a:schemeClr val="tx1"/>
                </a:solidFill>
                <a:effectLst/>
                <a:latin typeface="+mn-lt"/>
                <a:ea typeface="+mn-ea"/>
                <a:cs typeface="+mn-cs"/>
              </a:rPr>
              <a:t>Network Attached Storage (NAS)</a:t>
            </a:r>
            <a:r>
              <a:rPr lang="en-US" sz="1100" b="0" i="0" kern="1200">
                <a:solidFill>
                  <a:schemeClr val="tx1"/>
                </a:solidFill>
                <a:effectLst/>
                <a:latin typeface="+mn-lt"/>
                <a:ea typeface="+mn-ea"/>
                <a:cs typeface="+mn-cs"/>
              </a:rPr>
              <a:t>.</a:t>
            </a:r>
            <a:r>
              <a:rPr lang="en-US" sz="1100" b="1" i="0" kern="1200">
                <a:solidFill>
                  <a:schemeClr val="tx1"/>
                </a:solidFill>
                <a:effectLst/>
                <a:latin typeface="+mn-lt"/>
                <a:ea typeface="+mn-ea"/>
                <a:cs typeface="+mn-cs"/>
              </a:rPr>
              <a:t> </a:t>
            </a:r>
            <a:r>
              <a:rPr lang="en-US" sz="1100" b="0" i="0" kern="1200">
                <a:solidFill>
                  <a:schemeClr val="tx1"/>
                </a:solidFill>
                <a:effectLst/>
                <a:latin typeface="+mn-lt"/>
                <a:ea typeface="+mn-ea"/>
                <a:cs typeface="+mn-cs"/>
              </a:rPr>
              <a:t>NAS devices are file servers that provide a centralized location for users on a network to store, access, edit, and share files.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tx1"/>
                </a:solidFill>
                <a:effectLst/>
                <a:latin typeface="+mn-lt"/>
                <a:ea typeface="+mn-ea"/>
                <a:cs typeface="+mn-cs"/>
              </a:rPr>
              <a:t>The web servers are located at the top of the diagram. The web servers are responsible for the presentation logic. They are accompanied by </a:t>
            </a:r>
            <a:r>
              <a:rPr lang="en-US" sz="1100" b="1" i="0" kern="1200">
                <a:solidFill>
                  <a:schemeClr val="tx1"/>
                </a:solidFill>
                <a:effectLst/>
                <a:latin typeface="+mn-lt"/>
                <a:ea typeface="+mn-ea"/>
                <a:cs typeface="+mn-cs"/>
              </a:rPr>
              <a:t>load balancers</a:t>
            </a:r>
            <a:r>
              <a:rPr lang="en-US" sz="1100" b="0" i="0" kern="1200">
                <a:solidFill>
                  <a:schemeClr val="tx1"/>
                </a:solidFill>
                <a:effectLst/>
                <a:latin typeface="+mn-lt"/>
                <a:ea typeface="+mn-ea"/>
                <a:cs typeface="+mn-cs"/>
              </a:rPr>
              <a:t>. Load balancers are responsible for efficiently distributing incoming network traffic across a group of backend servers.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tx1"/>
                </a:solidFill>
                <a:effectLst/>
                <a:latin typeface="+mn-lt"/>
                <a:ea typeface="+mn-ea"/>
                <a:cs typeface="+mn-cs"/>
              </a:rPr>
              <a:t>The </a:t>
            </a:r>
            <a:r>
              <a:rPr lang="en-US" sz="1100" b="1" i="0" kern="1200">
                <a:solidFill>
                  <a:schemeClr val="tx1"/>
                </a:solidFill>
                <a:effectLst/>
                <a:latin typeface="+mn-lt"/>
                <a:ea typeface="+mn-ea"/>
                <a:cs typeface="+mn-cs"/>
              </a:rPr>
              <a:t>Active Directory (AD) / LDAP (Lightweight Directory Access Protocol) </a:t>
            </a:r>
            <a:r>
              <a:rPr lang="en-US" sz="1100" b="0" i="0" kern="1200">
                <a:solidFill>
                  <a:schemeClr val="tx1"/>
                </a:solidFill>
                <a:effectLst/>
                <a:latin typeface="+mn-lt"/>
                <a:ea typeface="+mn-ea"/>
                <a:cs typeface="+mn-cs"/>
              </a:rPr>
              <a:t>server is like a phone book that enables anyone to locate organizations, individuals, and other resources, such as files and devices in a network, whether on the public Internet or on a corporate intranet. </a:t>
            </a:r>
            <a:endParaRPr lang="en-US" sz="1100" kern="1200">
              <a:solidFill>
                <a:schemeClr val="tx1"/>
              </a:solidFill>
              <a:effectLst/>
              <a:ea typeface="+mn-ea"/>
              <a:cs typeface="+mn-cs"/>
            </a:endParaRPr>
          </a:p>
        </p:txBody>
      </p:sp>
    </p:spTree>
    <p:extLst>
      <p:ext uri="{BB962C8B-B14F-4D97-AF65-F5344CB8AC3E}">
        <p14:creationId xmlns:p14="http://schemas.microsoft.com/office/powerpoint/2010/main" val="21644509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latin typeface="Amazon Ember" panose="020B0603020204020204" pitchFamily="34" charset="0"/>
                <a:ea typeface="Amazon Ember" panose="020B0603020204020204" pitchFamily="34" charset="0"/>
                <a:cs typeface="Amazon Ember" panose="020B0603020204020204" pitchFamily="34" charset="0"/>
              </a:rPr>
              <a:t>Earlier, we discussed the six advantages and benefits of cloud computing. Which cloud computing benefits could this data center leverage?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a:latin typeface="Amazon Ember" panose="020B0603020204020204" pitchFamily="34" charset="0"/>
              <a:ea typeface="Amazon Ember" panose="020B0603020204020204" pitchFamily="34" charset="0"/>
              <a:cs typeface="Amazon Ember" panose="020B0603020204020204" pitchFamily="34" charset="0"/>
            </a:endParaRPr>
          </a:p>
          <a:p>
            <a:pPr marL="228600" indent="-228600" rtl="0" eaLnBrk="1" fontAlgn="auto" latinLnBrk="0" hangingPunct="1">
              <a:buFont typeface="+mj-lt"/>
              <a:buAutoNum type="arabicPeriod"/>
            </a:pPr>
            <a:r>
              <a:rPr lang="en-US" sz="1100" b="0" i="0" u="none" strike="noStrike" kern="1200" baseline="0">
                <a:solidFill>
                  <a:schemeClr val="tx1"/>
                </a:solidFill>
                <a:effectLst/>
                <a:latin typeface="+mn-lt"/>
                <a:ea typeface="+mn-ea"/>
                <a:cs typeface="+mn-cs"/>
              </a:rPr>
              <a:t>Trade </a:t>
            </a:r>
            <a:r>
              <a:rPr lang="en-US" sz="1100" b="1" i="0" u="none" strike="noStrike" kern="1200" baseline="0">
                <a:solidFill>
                  <a:schemeClr val="tx1"/>
                </a:solidFill>
                <a:effectLst/>
                <a:latin typeface="+mn-lt"/>
                <a:ea typeface="+mn-ea"/>
                <a:cs typeface="+mn-cs"/>
              </a:rPr>
              <a:t>capital expense </a:t>
            </a:r>
            <a:r>
              <a:rPr lang="en-US" sz="1100" b="0" i="0" u="none" strike="noStrike" kern="1200" baseline="0">
                <a:solidFill>
                  <a:schemeClr val="tx1"/>
                </a:solidFill>
                <a:effectLst/>
                <a:latin typeface="+mn-lt"/>
                <a:ea typeface="+mn-ea"/>
                <a:cs typeface="+mn-cs"/>
              </a:rPr>
              <a:t>for </a:t>
            </a:r>
            <a:r>
              <a:rPr lang="en-US" sz="1100" b="1" i="0" u="none" strike="noStrike" kern="1200" baseline="0">
                <a:solidFill>
                  <a:schemeClr val="tx1"/>
                </a:solidFill>
                <a:effectLst/>
                <a:latin typeface="+mn-lt"/>
                <a:ea typeface="+mn-ea"/>
                <a:cs typeface="+mn-cs"/>
              </a:rPr>
              <a:t>variable expense</a:t>
            </a:r>
            <a:r>
              <a:rPr lang="en-US" sz="1100" b="0" i="0" u="none" strike="noStrike" kern="1200" baseline="0">
                <a:solidFill>
                  <a:schemeClr val="tx1"/>
                </a:solidFill>
                <a:effectLst/>
                <a:latin typeface="+mn-lt"/>
                <a:ea typeface="+mn-ea"/>
                <a:cs typeface="+mn-cs"/>
              </a:rPr>
              <a:t> </a:t>
            </a:r>
            <a:r>
              <a:rPr lang="en-US" sz="1100" b="0" i="0" u="none" strike="noStrike" kern="1200" baseline="0">
                <a:solidFill>
                  <a:schemeClr val="tx1"/>
                </a:solidFill>
                <a:effectLst/>
                <a:latin typeface="+mn-lt"/>
                <a:ea typeface="+mn-ea"/>
                <a:cs typeface="+mn-cs"/>
                <a:sym typeface="Wingdings" pitchFamily="2" charset="2"/>
              </a:rPr>
              <a:t> Stop buying hardware.</a:t>
            </a:r>
            <a:endParaRPr lang="en-US" sz="1100" b="0" i="0" u="none" strike="noStrike" kern="1200">
              <a:solidFill>
                <a:schemeClr val="tx1"/>
              </a:solidFill>
              <a:effectLst/>
              <a:latin typeface="+mn-lt"/>
              <a:ea typeface="+mn-ea"/>
              <a:cs typeface="+mn-cs"/>
            </a:endParaRPr>
          </a:p>
          <a:p>
            <a:pPr marL="228600" indent="-228600" rtl="0" eaLnBrk="1" fontAlgn="ctr" latinLnBrk="0" hangingPunct="1">
              <a:buFont typeface="+mj-lt"/>
              <a:buAutoNum type="arabicPeriod"/>
            </a:pPr>
            <a:r>
              <a:rPr lang="en-US" sz="1100" b="0" i="0" u="none" strike="noStrike" kern="1200" baseline="0">
                <a:solidFill>
                  <a:schemeClr val="tx1"/>
                </a:solidFill>
                <a:effectLst/>
                <a:latin typeface="+mn-lt"/>
                <a:ea typeface="+mn-ea"/>
                <a:cs typeface="+mn-cs"/>
              </a:rPr>
              <a:t>Benefit from </a:t>
            </a:r>
            <a:r>
              <a:rPr lang="en-US" sz="1100" b="1" i="0" u="none" strike="noStrike" kern="1200">
                <a:solidFill>
                  <a:schemeClr val="tx1"/>
                </a:solidFill>
                <a:effectLst/>
                <a:latin typeface="+mn-lt"/>
                <a:ea typeface="+mn-ea"/>
                <a:cs typeface="+mn-cs"/>
              </a:rPr>
              <a:t>massive economies of scale</a:t>
            </a:r>
            <a:r>
              <a:rPr lang="en-US" sz="1100" b="0" i="0" u="none" strike="noStrike" kern="1200" baseline="0">
                <a:solidFill>
                  <a:schemeClr val="tx1"/>
                </a:solidFill>
                <a:effectLst/>
                <a:latin typeface="+mn-lt"/>
                <a:ea typeface="+mn-ea"/>
                <a:cs typeface="+mn-cs"/>
              </a:rPr>
              <a:t> </a:t>
            </a:r>
            <a:r>
              <a:rPr lang="en-US" sz="1100" b="0" i="0" u="none" strike="noStrike" kern="1200" baseline="0">
                <a:solidFill>
                  <a:schemeClr val="tx1"/>
                </a:solidFill>
                <a:effectLst/>
                <a:latin typeface="+mn-lt"/>
                <a:ea typeface="+mn-ea"/>
                <a:cs typeface="+mn-cs"/>
                <a:sym typeface="Wingdings" pitchFamily="2" charset="2"/>
              </a:rPr>
              <a:t> Benefit from Amazon’s purchasing power. </a:t>
            </a:r>
            <a:endParaRPr lang="en-US" sz="1100" b="0" i="0" u="none" strike="noStrike" kern="1200">
              <a:solidFill>
                <a:schemeClr val="tx1"/>
              </a:solidFill>
              <a:effectLst/>
              <a:latin typeface="+mn-lt"/>
              <a:ea typeface="+mn-ea"/>
              <a:cs typeface="+mn-cs"/>
            </a:endParaRPr>
          </a:p>
          <a:p>
            <a:pPr marL="228600" indent="-228600" rtl="0" eaLnBrk="1" fontAlgn="ctr" latinLnBrk="0" hangingPunct="1">
              <a:buFont typeface="+mj-lt"/>
              <a:buAutoNum type="arabicPeriod"/>
            </a:pPr>
            <a:r>
              <a:rPr lang="en-US" sz="1100" b="1" i="0" u="none" strike="noStrike" kern="1200">
                <a:solidFill>
                  <a:schemeClr val="tx1"/>
                </a:solidFill>
                <a:effectLst/>
                <a:latin typeface="+mn-lt"/>
                <a:ea typeface="+mn-ea"/>
                <a:cs typeface="+mn-cs"/>
              </a:rPr>
              <a:t>Eliminate guessing </a:t>
            </a:r>
            <a:r>
              <a:rPr lang="en-US" sz="1100" b="0" i="0" u="none" strike="noStrike" kern="1200" baseline="0">
                <a:solidFill>
                  <a:schemeClr val="tx1"/>
                </a:solidFill>
                <a:effectLst/>
                <a:latin typeface="+mn-lt"/>
                <a:ea typeface="+mn-ea"/>
                <a:cs typeface="+mn-cs"/>
              </a:rPr>
              <a:t>on your capacity needs --&gt; Construct a flexible, highly available solution using scaling.</a:t>
            </a:r>
            <a:endParaRPr lang="en-US" sz="1100" b="0" i="0" u="none" strike="noStrike" kern="1200">
              <a:solidFill>
                <a:schemeClr val="tx1"/>
              </a:solidFill>
              <a:effectLst/>
              <a:latin typeface="+mn-lt"/>
              <a:ea typeface="+mn-ea"/>
              <a:cs typeface="+mn-cs"/>
            </a:endParaRPr>
          </a:p>
          <a:p>
            <a:pPr marL="228600" indent="-228600" rtl="0" eaLnBrk="1" fontAlgn="ctr" latinLnBrk="0" hangingPunct="1">
              <a:buFont typeface="+mj-lt"/>
              <a:buAutoNum type="arabicPeriod"/>
            </a:pPr>
            <a:r>
              <a:rPr lang="en-US" sz="1100" b="0" i="0" u="none" strike="noStrike" kern="1200" baseline="0">
                <a:solidFill>
                  <a:schemeClr val="tx1"/>
                </a:solidFill>
                <a:effectLst/>
                <a:latin typeface="+mn-lt"/>
                <a:ea typeface="+mn-ea"/>
                <a:cs typeface="+mn-cs"/>
              </a:rPr>
              <a:t>Increase</a:t>
            </a:r>
            <a:r>
              <a:rPr lang="en-US" sz="1100" b="0" i="0" u="none" strike="noStrike" kern="1200">
                <a:solidFill>
                  <a:schemeClr val="tx1"/>
                </a:solidFill>
                <a:effectLst/>
                <a:latin typeface="+mn-lt"/>
                <a:ea typeface="+mn-ea"/>
                <a:cs typeface="+mn-cs"/>
              </a:rPr>
              <a:t> </a:t>
            </a:r>
            <a:r>
              <a:rPr lang="en-US" sz="1100" b="1" i="0" u="none" strike="noStrike" kern="1200">
                <a:solidFill>
                  <a:schemeClr val="tx1"/>
                </a:solidFill>
                <a:effectLst/>
                <a:latin typeface="+mn-lt"/>
                <a:ea typeface="+mn-ea"/>
                <a:cs typeface="+mn-cs"/>
              </a:rPr>
              <a:t>speed </a:t>
            </a:r>
            <a:r>
              <a:rPr lang="en-US" sz="1100" b="0" i="0" u="none" strike="noStrike" kern="1200" baseline="0">
                <a:solidFill>
                  <a:schemeClr val="tx1"/>
                </a:solidFill>
                <a:effectLst/>
                <a:latin typeface="+mn-lt"/>
                <a:ea typeface="+mn-ea"/>
                <a:cs typeface="+mn-cs"/>
              </a:rPr>
              <a:t>and</a:t>
            </a:r>
            <a:r>
              <a:rPr lang="en-US" sz="1100" b="1" i="0" u="none" strike="noStrike" kern="1200">
                <a:solidFill>
                  <a:schemeClr val="tx1"/>
                </a:solidFill>
                <a:effectLst/>
                <a:latin typeface="+mn-lt"/>
                <a:ea typeface="+mn-ea"/>
                <a:cs typeface="+mn-cs"/>
              </a:rPr>
              <a:t> agility</a:t>
            </a:r>
            <a:r>
              <a:rPr lang="en-US" sz="1100" b="0" i="0" u="none" strike="noStrike" kern="1200" baseline="0">
                <a:solidFill>
                  <a:schemeClr val="tx1"/>
                </a:solidFill>
                <a:effectLst/>
                <a:latin typeface="+mn-lt"/>
                <a:ea typeface="+mn-ea"/>
                <a:cs typeface="+mn-cs"/>
              </a:rPr>
              <a:t> </a:t>
            </a:r>
            <a:r>
              <a:rPr lang="en-US" sz="1100" b="0" i="0" u="none" strike="noStrike" kern="1200" baseline="0">
                <a:solidFill>
                  <a:schemeClr val="tx1"/>
                </a:solidFill>
                <a:effectLst/>
                <a:latin typeface="+mn-lt"/>
                <a:ea typeface="+mn-ea"/>
                <a:cs typeface="+mn-cs"/>
                <a:sym typeface="Wingdings" pitchFamily="2" charset="2"/>
              </a:rPr>
              <a:t> Deploy and decommission with just a few clicks.</a:t>
            </a:r>
            <a:endParaRPr lang="en-US" sz="1100" b="0" i="0" u="none" strike="noStrike" kern="1200">
              <a:solidFill>
                <a:schemeClr val="tx1"/>
              </a:solidFill>
              <a:effectLst/>
              <a:latin typeface="+mn-lt"/>
              <a:ea typeface="+mn-ea"/>
              <a:cs typeface="+mn-cs"/>
            </a:endParaRPr>
          </a:p>
          <a:p>
            <a:pPr marL="228600" indent="-228600" rtl="0" eaLnBrk="1" fontAlgn="auto" latinLnBrk="0" hangingPunct="1">
              <a:buFont typeface="+mj-lt"/>
              <a:buAutoNum type="arabicPeriod"/>
            </a:pPr>
            <a:r>
              <a:rPr lang="en-US" sz="1100" b="1" i="0" u="none" strike="noStrike" kern="1200">
                <a:solidFill>
                  <a:schemeClr val="tx1"/>
                </a:solidFill>
                <a:effectLst/>
                <a:latin typeface="+mn-lt"/>
                <a:ea typeface="+mn-ea"/>
                <a:cs typeface="+mn-cs"/>
              </a:rPr>
              <a:t>Stop spending money </a:t>
            </a:r>
            <a:r>
              <a:rPr lang="en-US" sz="1100" b="0" i="0" u="none" strike="noStrike" kern="1200" baseline="0">
                <a:solidFill>
                  <a:schemeClr val="tx1"/>
                </a:solidFill>
                <a:effectLst/>
                <a:latin typeface="+mn-lt"/>
                <a:ea typeface="+mn-ea"/>
                <a:cs typeface="+mn-cs"/>
              </a:rPr>
              <a:t>to run and maintain data centers </a:t>
            </a:r>
            <a:r>
              <a:rPr lang="en-US" sz="1100" b="0" i="0" u="none" strike="noStrike" kern="1200" baseline="0">
                <a:solidFill>
                  <a:schemeClr val="tx1"/>
                </a:solidFill>
                <a:effectLst/>
                <a:latin typeface="+mn-lt"/>
                <a:ea typeface="+mn-ea"/>
                <a:cs typeface="+mn-cs"/>
                <a:sym typeface="Wingdings" pitchFamily="2" charset="2"/>
              </a:rPr>
              <a:t> Purchase only the services needed.</a:t>
            </a:r>
            <a:endParaRPr lang="en-US" sz="1100" b="0" i="0" u="none" strike="noStrike" kern="1200">
              <a:solidFill>
                <a:schemeClr val="tx1"/>
              </a:solidFill>
              <a:effectLst/>
              <a:latin typeface="+mn-lt"/>
              <a:ea typeface="+mn-ea"/>
              <a:cs typeface="+mn-cs"/>
            </a:endParaRPr>
          </a:p>
          <a:p>
            <a:pPr marL="228600" indent="-228600" rtl="0" eaLnBrk="1" fontAlgn="ctr" latinLnBrk="0" hangingPunct="1">
              <a:buFont typeface="+mj-lt"/>
              <a:buAutoNum type="arabicPeriod"/>
            </a:pPr>
            <a:r>
              <a:rPr lang="en-US" sz="1100" b="1" i="0" u="none" strike="noStrike" kern="1200">
                <a:solidFill>
                  <a:schemeClr val="tx1"/>
                </a:solidFill>
                <a:effectLst/>
                <a:latin typeface="+mn-lt"/>
                <a:ea typeface="+mn-ea"/>
                <a:cs typeface="+mn-cs"/>
              </a:rPr>
              <a:t>Go global </a:t>
            </a:r>
            <a:r>
              <a:rPr lang="en-US" sz="1100" b="0" i="0" u="none" strike="noStrike" kern="1200" baseline="0">
                <a:solidFill>
                  <a:schemeClr val="tx1"/>
                </a:solidFill>
                <a:effectLst/>
                <a:latin typeface="+mn-lt"/>
                <a:ea typeface="+mn-ea"/>
                <a:cs typeface="+mn-cs"/>
              </a:rPr>
              <a:t>in minutes.</a:t>
            </a:r>
            <a:endParaRPr lang="en-US" sz="110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1639459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0000"/>
              </a:lnSpc>
              <a:spcBef>
                <a:spcPts val="0"/>
              </a:spcBef>
              <a:buNone/>
              <a:defRPr/>
            </a:pPr>
            <a:r>
              <a:rPr lang="en-US" sz="1100" b="0">
                <a:ea typeface="Amazon Ember" panose="020B0603020204020204" pitchFamily="34" charset="0"/>
                <a:cs typeface="Amazon Ember" panose="020B0603020204020204" pitchFamily="34" charset="0"/>
              </a:rPr>
              <a:t>Using what we have learned about the core services and architecture best practices, how could we migrate this data center to the cloud?</a:t>
            </a:r>
          </a:p>
        </p:txBody>
      </p:sp>
    </p:spTree>
    <p:extLst>
      <p:ext uri="{BB962C8B-B14F-4D97-AF65-F5344CB8AC3E}">
        <p14:creationId xmlns:p14="http://schemas.microsoft.com/office/powerpoint/2010/main" val="36191064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362061"/>
            <a:ext cx="5486400" cy="4256590"/>
          </a:xfrm>
        </p:spPr>
        <p:txBody>
          <a:bodyPr/>
          <a:lstStyle/>
          <a:p>
            <a:pPr lvl="0"/>
            <a:r>
              <a:rPr lang="en-US" sz="1000"/>
              <a:t>Servers, such as these web servers and app servers, are replaced with </a:t>
            </a:r>
            <a:r>
              <a:rPr lang="en-US" sz="1000" b="1"/>
              <a:t>Amazon EC2 </a:t>
            </a:r>
            <a:r>
              <a:rPr lang="en-US" sz="1000"/>
              <a:t>instances that run all of the same software. Because Amazon EC2 instances can run a variety of Windows Server, Red Hat, SUSE, Ubuntu, or our own Amazon Linux operating systems, virtually all server applications can be run on Amazon EC2 instances.</a:t>
            </a:r>
          </a:p>
          <a:p>
            <a:pPr lvl="0"/>
            <a:endParaRPr lang="en-US" sz="1000"/>
          </a:p>
          <a:p>
            <a:pPr lvl="0"/>
            <a:r>
              <a:rPr lang="en-US" sz="1000"/>
              <a:t>The LDAP server is replaced with </a:t>
            </a:r>
            <a:r>
              <a:rPr lang="en-US" sz="1000" b="1"/>
              <a:t>AWS Directory Service</a:t>
            </a:r>
            <a:r>
              <a:rPr lang="en-US" sz="1000"/>
              <a:t>, which supports LDAP authentication and allows you to easily set up and run Microsoft Active Directory in the cloud or connect your AWS resources with existing on-premises Microsoft Active Directory.</a:t>
            </a:r>
          </a:p>
          <a:p>
            <a:pPr lvl="0"/>
            <a:endParaRPr lang="en-US" sz="1000"/>
          </a:p>
          <a:p>
            <a:pPr lvl="0"/>
            <a:r>
              <a:rPr lang="en-US" sz="1000"/>
              <a:t>Software-based load balancers are replaced with </a:t>
            </a:r>
            <a:r>
              <a:rPr lang="en-US" sz="1000" b="1"/>
              <a:t>Elastic Load Balancing (ELB) </a:t>
            </a:r>
            <a:r>
              <a:rPr lang="en-US" sz="1000"/>
              <a:t>load balancers. ELB is a fully managed load balancing solution that scales automatically, as needed, and can perform health checks on attached resources, thus redistributing load away from unhealthy resources as necessary.</a:t>
            </a:r>
          </a:p>
          <a:p>
            <a:pPr lvl="0"/>
            <a:endParaRPr lang="en-US" sz="1000"/>
          </a:p>
          <a:p>
            <a:pPr lvl="0"/>
            <a:r>
              <a:rPr lang="en-US" sz="1000"/>
              <a:t>SAN solutions can be replaced with </a:t>
            </a:r>
            <a:r>
              <a:rPr lang="en-US" sz="1000" b="1"/>
              <a:t>Amazon Elastic Block Store (Amazon EBS) </a:t>
            </a:r>
            <a:r>
              <a:rPr lang="en-US" sz="1000"/>
              <a:t>volumes. These volumes can be attached to the application servers to store data long-term and share the data between instances.</a:t>
            </a:r>
          </a:p>
          <a:p>
            <a:pPr lvl="0"/>
            <a:endParaRPr lang="en-US" sz="1000"/>
          </a:p>
          <a:p>
            <a:r>
              <a:rPr lang="en-US" sz="1000" b="1"/>
              <a:t>Amazon Elastic File System (Amazon EFS) </a:t>
            </a:r>
            <a:r>
              <a:rPr lang="en-US" sz="1000"/>
              <a:t>could be used to replace your NAS file server. Amazon EFS is a file storage service for Amazon EC2 instances with a simple interface that allows you to create and configure file systems.</a:t>
            </a:r>
            <a:r>
              <a:rPr lang="en-US" sz="1000" baseline="0"/>
              <a:t> </a:t>
            </a:r>
            <a:r>
              <a:rPr lang="en-US" sz="1000"/>
              <a:t>It also grows and shrinks your storage automatically as you add and remove files, so you are always using exactly the amount of storage you need. Another solution could be to run an NAS solution on an Amazon EC2 instance. Many NAS solutions are available via the AWS Marketplace. Select the link to learn more </a:t>
            </a:r>
            <a:r>
              <a:rPr lang="en-US" sz="1000">
                <a:hlinkClick r:id="rId3"/>
              </a:rPr>
              <a:t>https://aws.amazon.com/marketplace/</a:t>
            </a:r>
            <a:r>
              <a:rPr lang="en-US" sz="1000"/>
              <a:t>.</a:t>
            </a:r>
          </a:p>
          <a:p>
            <a:pPr lvl="0"/>
            <a:endParaRPr lang="en-US" sz="1000"/>
          </a:p>
          <a:p>
            <a:pPr lvl="0"/>
            <a:r>
              <a:rPr lang="en-US" sz="1000"/>
              <a:t>Databases can be replaced with </a:t>
            </a:r>
            <a:r>
              <a:rPr lang="en-US" sz="1000" b="1"/>
              <a:t>Amazon Relational Database Service (RDS)</a:t>
            </a:r>
            <a:r>
              <a:rPr lang="en-US" sz="1000" b="0"/>
              <a:t>,</a:t>
            </a:r>
            <a:r>
              <a:rPr lang="en-US" sz="1000" b="1"/>
              <a:t> </a:t>
            </a:r>
            <a:r>
              <a:rPr lang="en-US" sz="1000"/>
              <a:t>which lets you run Amazon Aurora, PostgreSQL, MySQL, MariaDB, Oracle, and Microsoft SQL Server on a managed AWS-based platform. Finally, Amazon RDS instances can be automatically backed up to </a:t>
            </a:r>
            <a:r>
              <a:rPr lang="en-US" sz="1000" b="1"/>
              <a:t>Amazon S3</a:t>
            </a:r>
            <a:r>
              <a:rPr lang="en-US" sz="1000" b="0"/>
              <a:t>;</a:t>
            </a:r>
            <a:r>
              <a:rPr lang="en-US" sz="1000"/>
              <a:t> thus, replacing the need for on-premises database backup hardware.</a:t>
            </a:r>
          </a:p>
          <a:p>
            <a:pPr lvl="0"/>
            <a:endParaRPr lang="en-US" sz="100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1325806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tx1"/>
                </a:solidFill>
                <a:effectLst/>
                <a:latin typeface="+mn-lt"/>
                <a:ea typeface="+mn-ea"/>
                <a:cs typeface="+mn-cs"/>
              </a:rPr>
              <a:t>Building a highly available and fault tolerant architecture does not have to be difficult. With AWS, you can use the services and tools offered to ensure your applications and systems have high availability and increased fault tolerance.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tx1"/>
                </a:solidFill>
                <a:effectLst/>
                <a:ea typeface="+mn-ea"/>
                <a:cs typeface="+mn-cs"/>
              </a:rPr>
              <a:t>In review, we:</a:t>
            </a:r>
          </a:p>
          <a:p>
            <a:pPr marL="171450" indent="-171450">
              <a:buFont typeface="Arial" panose="020B0604020202020204" pitchFamily="34" charset="0"/>
              <a:buChar char="•"/>
            </a:pPr>
            <a:r>
              <a:rPr lang="en-US" sz="1100"/>
              <a:t>Introduced and reviewed the Well-Architected Framework.</a:t>
            </a:r>
          </a:p>
          <a:p>
            <a:pPr marL="171450" indent="-171450">
              <a:buFont typeface="Arial" panose="020B0604020202020204" pitchFamily="34" charset="0"/>
              <a:buChar char="•"/>
            </a:pPr>
            <a:r>
              <a:rPr lang="en-US" sz="1100"/>
              <a:t>Reviewed the Well-Architected Design Principles.</a:t>
            </a:r>
          </a:p>
          <a:p>
            <a:pPr marL="171450" indent="-171450">
              <a:buFont typeface="Arial" panose="020B0604020202020204" pitchFamily="34" charset="0"/>
              <a:buChar char="•"/>
            </a:pPr>
            <a:r>
              <a:rPr lang="en-US" sz="1100"/>
              <a:t>Discussed the meaning of Reliability, High Availability and Scaling and their importance to a cloud solution.</a:t>
            </a:r>
          </a:p>
          <a:p>
            <a:pPr marL="171450" indent="-171450">
              <a:buFont typeface="Arial" panose="020B0604020202020204" pitchFamily="34" charset="0"/>
              <a:buChar char="•"/>
            </a:pPr>
            <a:endParaRPr lang="en-US" sz="1100"/>
          </a:p>
          <a:p>
            <a:pPr marL="0" indent="0">
              <a:buFont typeface="Arial" panose="020B0604020202020204" pitchFamily="34" charset="0"/>
              <a:buNone/>
            </a:pPr>
            <a:r>
              <a:rPr lang="en-US" sz="1100"/>
              <a:t>To finish this module, please complete the corresponding knowledge assessment. </a:t>
            </a:r>
          </a:p>
        </p:txBody>
      </p:sp>
    </p:spTree>
    <p:extLst>
      <p:ext uri="{BB962C8B-B14F-4D97-AF65-F5344CB8AC3E}">
        <p14:creationId xmlns:p14="http://schemas.microsoft.com/office/powerpoint/2010/main" val="23210541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a:t>Like the design considerations for architecting a cloud solution, technical support for your solution is also important. In Module 5, we look at technical support plans.</a:t>
            </a:r>
            <a:endParaRPr lang="en-US">
              <a:solidFill>
                <a:schemeClr val="bg1">
                  <a:lumMod val="65000"/>
                </a:schemeClr>
              </a:solidFill>
            </a:endParaRPr>
          </a:p>
        </p:txBody>
      </p:sp>
    </p:spTree>
    <p:extLst>
      <p:ext uri="{BB962C8B-B14F-4D97-AF65-F5344CB8AC3E}">
        <p14:creationId xmlns:p14="http://schemas.microsoft.com/office/powerpoint/2010/main" val="41340911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a:t>Thanks for participating!</a:t>
            </a:r>
          </a:p>
        </p:txBody>
      </p:sp>
    </p:spTree>
    <p:extLst>
      <p:ext uri="{BB962C8B-B14F-4D97-AF65-F5344CB8AC3E}">
        <p14:creationId xmlns:p14="http://schemas.microsoft.com/office/powerpoint/2010/main" val="4057158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ea typeface="+mn-ea"/>
                <a:cs typeface="+mn-cs"/>
              </a:rPr>
              <a:t>The AWS Well-Architected Framework documents a set of foundational questions that allow you to understand whether a specific architecture aligns well with cloud best practices. The framework provides a consistent approach to evaluating systems against the qualities you expect from modern cloud-based systems and the remediation that would be required to achieve those qualities. </a:t>
            </a:r>
          </a:p>
          <a:p>
            <a:endParaRPr lang="en-US" sz="1100" kern="1200" dirty="0">
              <a:solidFill>
                <a:schemeClr val="tx1"/>
              </a:solidFill>
              <a:effectLst/>
              <a:ea typeface="+mn-ea"/>
              <a:cs typeface="+mn-cs"/>
            </a:endParaRPr>
          </a:p>
          <a:p>
            <a:r>
              <a:rPr lang="en-US" sz="1100" kern="1200" dirty="0">
                <a:solidFill>
                  <a:schemeClr val="tx1"/>
                </a:solidFill>
                <a:effectLst/>
                <a:ea typeface="+mn-ea"/>
                <a:cs typeface="+mn-cs"/>
              </a:rPr>
              <a:t>The AWS </a:t>
            </a:r>
            <a:r>
              <a:rPr lang="en-US" sz="1100" kern="1200" dirty="0">
                <a:solidFill>
                  <a:srgbClr val="000000"/>
                </a:solidFill>
                <a:effectLst/>
                <a:ea typeface="+mn-ea"/>
                <a:cs typeface="+mn-cs"/>
              </a:rPr>
              <a:t>Well-Architected Framework</a:t>
            </a:r>
            <a:r>
              <a:rPr lang="en-US" sz="1100" kern="1200" dirty="0">
                <a:solidFill>
                  <a:schemeClr val="tx1"/>
                </a:solidFill>
                <a:effectLst/>
                <a:ea typeface="+mn-ea"/>
                <a:cs typeface="+mn-cs"/>
              </a:rPr>
              <a:t> helps </a:t>
            </a:r>
            <a:r>
              <a:rPr lang="en-US" sz="1100" kern="1200" dirty="0">
                <a:solidFill>
                  <a:srgbClr val="000000"/>
                </a:solidFill>
                <a:effectLst/>
                <a:ea typeface="+mn-ea"/>
                <a:cs typeface="+mn-cs"/>
              </a:rPr>
              <a:t>cloud architects</a:t>
            </a:r>
            <a:r>
              <a:rPr lang="en-US" sz="1100" kern="1200" dirty="0">
                <a:solidFill>
                  <a:schemeClr val="tx1"/>
                </a:solidFill>
                <a:effectLst/>
                <a:ea typeface="+mn-ea"/>
                <a:cs typeface="+mn-cs"/>
              </a:rPr>
              <a:t> assess and improve their own </a:t>
            </a:r>
            <a:r>
              <a:rPr lang="en-US" sz="1100" kern="1200" dirty="0">
                <a:solidFill>
                  <a:srgbClr val="000000"/>
                </a:solidFill>
                <a:effectLst/>
                <a:ea typeface="+mn-ea"/>
                <a:cs typeface="+mn-cs"/>
              </a:rPr>
              <a:t>architectures</a:t>
            </a:r>
            <a:r>
              <a:rPr lang="en-US" sz="1100" kern="1200" dirty="0">
                <a:solidFill>
                  <a:srgbClr val="05AD12"/>
                </a:solidFill>
                <a:effectLst/>
                <a:ea typeface="+mn-ea"/>
                <a:cs typeface="+mn-cs"/>
              </a:rPr>
              <a:t>, a</a:t>
            </a:r>
            <a:r>
              <a:rPr lang="en-US" sz="1100" kern="1200" dirty="0">
                <a:solidFill>
                  <a:schemeClr val="tx1"/>
                </a:solidFill>
                <a:effectLst/>
                <a:ea typeface="+mn-ea"/>
                <a:cs typeface="+mn-cs"/>
              </a:rPr>
              <a:t>ll while getting a </a:t>
            </a:r>
            <a:r>
              <a:rPr lang="en-US" sz="1100" kern="1200" dirty="0">
                <a:solidFill>
                  <a:srgbClr val="000000"/>
                </a:solidFill>
                <a:effectLst/>
                <a:ea typeface="+mn-ea"/>
                <a:cs typeface="+mn-cs"/>
              </a:rPr>
              <a:t>better</a:t>
            </a:r>
            <a:r>
              <a:rPr lang="en-US" sz="1100" kern="1200" dirty="0">
                <a:solidFill>
                  <a:schemeClr val="tx1"/>
                </a:solidFill>
                <a:effectLst/>
                <a:ea typeface="+mn-ea"/>
                <a:cs typeface="+mn-cs"/>
              </a:rPr>
              <a:t> understanding of how their design decisions can impact their business.</a:t>
            </a:r>
          </a:p>
          <a:p>
            <a:pPr marL="171450" indent="-171450">
              <a:buFont typeface="Arial" panose="020B0604020202020204" pitchFamily="34" charset="0"/>
              <a:buChar char="•"/>
            </a:pPr>
            <a:r>
              <a:rPr lang="en-US" sz="1100" dirty="0"/>
              <a:t>It provides a </a:t>
            </a:r>
            <a:r>
              <a:rPr lang="en-US" sz="1100" b="1" dirty="0">
                <a:solidFill>
                  <a:schemeClr val="accent1"/>
                </a:solidFill>
                <a:ea typeface="Amazon Ember" panose="020B0603020204020204" pitchFamily="34" charset="0"/>
                <a:cs typeface="Amazon Ember" panose="020B0603020204020204" pitchFamily="34" charset="0"/>
              </a:rPr>
              <a:t>set of questions developed by AWS experts</a:t>
            </a:r>
            <a:r>
              <a:rPr lang="en-US" sz="1100" dirty="0">
                <a:solidFill>
                  <a:schemeClr val="accent1"/>
                </a:solidFill>
                <a:ea typeface="Amazon Ember" panose="020B0603020204020204" pitchFamily="34" charset="0"/>
                <a:cs typeface="Amazon Ember" panose="020B0603020204020204" pitchFamily="34" charset="0"/>
              </a:rPr>
              <a:t> </a:t>
            </a:r>
            <a:r>
              <a:rPr lang="en-US" sz="1100" dirty="0"/>
              <a:t>to help customers think critically about their architecture.</a:t>
            </a:r>
          </a:p>
          <a:p>
            <a:pPr marL="171450" indent="-171450">
              <a:buFont typeface="Arial" panose="020B0604020202020204" pitchFamily="34" charset="0"/>
              <a:buChar char="•"/>
            </a:pPr>
            <a:r>
              <a:rPr lang="en-US" sz="1100" dirty="0"/>
              <a:t>It asks, </a:t>
            </a:r>
            <a:r>
              <a:rPr lang="en-US" sz="1100" b="1" dirty="0">
                <a:solidFill>
                  <a:schemeClr val="accent1"/>
                </a:solidFill>
                <a:ea typeface="Amazon Ember" panose="020B0603020204020204" pitchFamily="34" charset="0"/>
                <a:cs typeface="Amazon Ember" panose="020B0603020204020204" pitchFamily="34" charset="0"/>
              </a:rPr>
              <a:t>"Does your infrastructure follow best practices?"</a:t>
            </a:r>
          </a:p>
          <a:p>
            <a:endParaRPr lang="en-US" sz="1100" dirty="0"/>
          </a:p>
          <a:p>
            <a:r>
              <a:rPr lang="en-US" sz="1100" kern="1200" dirty="0">
                <a:solidFill>
                  <a:schemeClr val="tx1"/>
                </a:solidFill>
                <a:effectLst/>
                <a:ea typeface="+mn-ea"/>
                <a:cs typeface="+mn-cs"/>
              </a:rPr>
              <a:t>Note that as cloud technologies continue to evolve and as</a:t>
            </a:r>
            <a:r>
              <a:rPr lang="en-US" sz="1100" kern="1200" baseline="0" dirty="0">
                <a:solidFill>
                  <a:schemeClr val="tx1"/>
                </a:solidFill>
                <a:effectLst/>
                <a:ea typeface="+mn-ea"/>
                <a:cs typeface="+mn-cs"/>
              </a:rPr>
              <a:t> </a:t>
            </a:r>
            <a:r>
              <a:rPr lang="en-US" sz="1100" kern="1200" dirty="0">
                <a:solidFill>
                  <a:schemeClr val="tx1"/>
                </a:solidFill>
                <a:effectLst/>
                <a:ea typeface="+mn-ea"/>
                <a:cs typeface="+mn-cs"/>
              </a:rPr>
              <a:t>AWS continues to learn more from working with customers, the definition of well-architected is continually being improved and refined. </a:t>
            </a:r>
            <a:endParaRPr lang="en-US" sz="1100" dirty="0"/>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40030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The AWS Well-Architected Framework does not provide implementation details or architectural patterns. However, it does provide questions a set of foundational questions that allow you to understand if a specific architecture aligns well with cloud best practices. It also includes information about services and solutions that are relevant to each question and references to relevant resources.</a:t>
            </a:r>
            <a:endParaRPr lang="en-US" sz="1100" dirty="0"/>
          </a:p>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446219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AWS has developed a guide to help you with the design of your architecture from five different perspectives or </a:t>
            </a:r>
            <a:r>
              <a:rPr lang="en-US" sz="1100" b="1" i="0" kern="1200" dirty="0">
                <a:solidFill>
                  <a:schemeClr val="tx1"/>
                </a:solidFill>
                <a:effectLst/>
                <a:latin typeface="+mn-lt"/>
                <a:ea typeface="+mn-ea"/>
                <a:cs typeface="+mn-cs"/>
              </a:rPr>
              <a:t>pillars</a:t>
            </a:r>
            <a:r>
              <a:rPr lang="en-US" sz="1100" i="1" kern="120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The pillars are operation excellence, security, reliability, performance efficiency, and cost optimization.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We will go over in more detail each of the pillars and discuss the design principles for each pillar.</a:t>
            </a:r>
            <a:endParaRPr lang="en-US" sz="1100" b="0" dirty="0"/>
          </a:p>
          <a:p>
            <a:pPr marL="0" marR="0" indent="0" algn="l" defTabSz="457200" rtl="0" eaLnBrk="1" fontAlgn="auto" latinLnBrk="0" hangingPunct="1">
              <a:lnSpc>
                <a:spcPct val="100000"/>
              </a:lnSpc>
              <a:spcBef>
                <a:spcPts val="0"/>
              </a:spcBef>
              <a:spcAft>
                <a:spcPts val="600"/>
              </a:spcAft>
              <a:buClrTx/>
              <a:buSzTx/>
              <a:buFontTx/>
              <a:buNone/>
              <a:tabLst/>
              <a:defRPr/>
            </a:pPr>
            <a:endParaRPr lang="en-US" sz="1100" b="0" dirty="0"/>
          </a:p>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083229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The first pillar is the operational excellence pillar. This pillar focuses on running and monitoring systems to deliver business value, and continually improving supporting processes and procedures.</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Key topics include managing and automating changes, responding to events, and defining standards to successfully manage daily operations.</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For more information, select the link to view “The Operational Excellence Pillar” whitepaper.</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hlinkClick r:id="rId3"/>
              </a:rPr>
              <a:t>https://d0.awsstatic.com/whitepapers/architecture/AWS-Operational-Excellence-Pillar.pdf</a:t>
            </a:r>
            <a:r>
              <a:rPr lang="en-US" sz="11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984492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The security pillar encompasses the ability to protect your information, systems, and assets. It accomplishes this while delivering business value through risk assessments and mitigation strategies. </a:t>
            </a:r>
          </a:p>
        </p:txBody>
      </p:sp>
    </p:spTree>
    <p:extLst>
      <p:ext uri="{BB962C8B-B14F-4D97-AF65-F5344CB8AC3E}">
        <p14:creationId xmlns:p14="http://schemas.microsoft.com/office/powerpoint/2010/main" val="7259420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817" cy="6858000"/>
          </a:xfrm>
          <a:prstGeom prst="rect">
            <a:avLst/>
          </a:prstGeom>
        </p:spPr>
      </p:pic>
      <p:sp>
        <p:nvSpPr>
          <p:cNvPr id="2" name="Title 1"/>
          <p:cNvSpPr>
            <a:spLocks noGrp="1"/>
          </p:cNvSpPr>
          <p:nvPr>
            <p:ph type="ctrTitle"/>
          </p:nvPr>
        </p:nvSpPr>
        <p:spPr>
          <a:xfrm>
            <a:off x="5436732" y="2688719"/>
            <a:ext cx="6609493" cy="834496"/>
          </a:xfrm>
        </p:spPr>
        <p:txBody>
          <a:bodyPr anchor="b">
            <a:noAutofit/>
          </a:bodyPr>
          <a:lstStyle>
            <a:lvl1pPr algn="l">
              <a:defRPr sz="4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Subtitle 2"/>
          <p:cNvSpPr>
            <a:spLocks noGrp="1"/>
          </p:cNvSpPr>
          <p:nvPr>
            <p:ph type="subTitle" idx="1"/>
          </p:nvPr>
        </p:nvSpPr>
        <p:spPr>
          <a:xfrm>
            <a:off x="5436733" y="3523215"/>
            <a:ext cx="6056582" cy="418570"/>
          </a:xfrm>
        </p:spPr>
        <p:txBody>
          <a:bodyPr>
            <a:normAutofit/>
          </a:bodyPr>
          <a:lstStyle>
            <a:lvl1pPr marL="0" indent="0" algn="l">
              <a:buNone/>
              <a:defRPr sz="2000" b="0" i="0">
                <a:solidFill>
                  <a:schemeClr val="bg1"/>
                </a:solidFill>
                <a:latin typeface="Amazon Ember Light" charset="0"/>
                <a:ea typeface="Amazon Ember Light" charset="0"/>
                <a:cs typeface="Amazon Ember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6727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238538" y="263527"/>
            <a:ext cx="9370975"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p:ph idx="1"/>
          </p:nvPr>
        </p:nvSpPr>
        <p:spPr>
          <a:xfrm>
            <a:off x="238538" y="1243016"/>
            <a:ext cx="10515600" cy="4913308"/>
          </a:xfrm>
        </p:spPr>
        <p:txBody>
          <a:bodyPr/>
          <a:lstStyle>
            <a:lvl1pPr marL="228600" indent="-228600">
              <a:buFontTx/>
              <a:buBlip>
                <a:blip r:embed="rId3"/>
              </a:buBlip>
              <a:defRPr b="0" i="0">
                <a:solidFill>
                  <a:schemeClr val="bg1"/>
                </a:solidFill>
                <a:latin typeface="Amazon Ember Light" charset="0"/>
                <a:ea typeface="Amazon Ember Light" charset="0"/>
                <a:cs typeface="Amazon Ember Light" charset="0"/>
              </a:defRPr>
            </a:lvl1pPr>
            <a:lvl2pPr marL="685800" indent="-228600">
              <a:buFontTx/>
              <a:buBlip>
                <a:blip r:embed="rId3"/>
              </a:buBlip>
              <a:defRPr b="0" i="0">
                <a:solidFill>
                  <a:schemeClr val="bg1"/>
                </a:solidFill>
                <a:latin typeface="Amazon Ember Light" charset="0"/>
                <a:ea typeface="Amazon Ember Light" charset="0"/>
                <a:cs typeface="Amazon Ember Light" charset="0"/>
              </a:defRPr>
            </a:lvl2pPr>
            <a:lvl3pPr marL="1143000" indent="-228600">
              <a:buFontTx/>
              <a:buBlip>
                <a:blip r:embed="rId3"/>
              </a:buBlip>
              <a:defRPr b="0" i="0">
                <a:solidFill>
                  <a:schemeClr val="bg1"/>
                </a:solidFill>
                <a:latin typeface="Amazon Ember Light" charset="0"/>
                <a:ea typeface="Amazon Ember Light" charset="0"/>
                <a:cs typeface="Amazon Ember Light" charset="0"/>
              </a:defRPr>
            </a:lvl3pPr>
            <a:lvl4pPr marL="1600200" indent="-228600">
              <a:buFontTx/>
              <a:buBlip>
                <a:blip r:embed="rId3"/>
              </a:buBlip>
              <a:defRPr b="0" i="0">
                <a:solidFill>
                  <a:schemeClr val="bg1"/>
                </a:solidFill>
                <a:latin typeface="Amazon Ember Light" charset="0"/>
                <a:ea typeface="Amazon Ember Light" charset="0"/>
                <a:cs typeface="Amazon Ember Light" charset="0"/>
              </a:defRPr>
            </a:lvl4pPr>
            <a:lvl5pPr marL="2057400" indent="-228600">
              <a:buFontTx/>
              <a:buBlip>
                <a:blip r:embed="rId3"/>
              </a:buBlip>
              <a:defRPr b="0" i="0">
                <a:solidFill>
                  <a:schemeClr val="bg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a:p>
        </p:txBody>
      </p:sp>
      <p:sp>
        <p:nvSpPr>
          <p:cNvPr id="7" name="TextBox 6"/>
          <p:cNvSpPr txBox="1"/>
          <p:nvPr userDrawn="1"/>
        </p:nvSpPr>
        <p:spPr>
          <a:xfrm>
            <a:off x="251791" y="6480313"/>
            <a:ext cx="4108174" cy="230832"/>
          </a:xfrm>
          <a:prstGeom prst="rect">
            <a:avLst/>
          </a:prstGeom>
          <a:noFill/>
        </p:spPr>
        <p:txBody>
          <a:bodyPr wrap="square" rtlCol="0">
            <a:spAutoFit/>
          </a:bodyPr>
          <a:lstStyle/>
          <a:p>
            <a:r>
              <a:rPr lang="en-US" sz="900" b="0" i="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882" y="0"/>
            <a:ext cx="12192000" cy="6859524"/>
          </a:xfrm>
          <a:prstGeom prst="rect">
            <a:avLst/>
          </a:prstGeom>
        </p:spPr>
      </p:pic>
      <p:sp>
        <p:nvSpPr>
          <p:cNvPr id="2" name="Title 1"/>
          <p:cNvSpPr>
            <a:spLocks noGrp="1"/>
          </p:cNvSpPr>
          <p:nvPr>
            <p:ph type="title"/>
          </p:nvPr>
        </p:nvSpPr>
        <p:spPr>
          <a:xfrm>
            <a:off x="662608" y="2770243"/>
            <a:ext cx="11115261" cy="779463"/>
          </a:xfrm>
        </p:spPr>
        <p:txBody>
          <a:bodyPr>
            <a:noAutofit/>
          </a:bodyPr>
          <a:lstStyle>
            <a:lvl1pPr>
              <a:defRPr sz="6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96" y="0"/>
            <a:ext cx="12193268" cy="6860237"/>
          </a:xfrm>
          <a:prstGeom prst="rect">
            <a:avLst/>
          </a:prstGeom>
        </p:spPr>
      </p:pic>
      <p:sp>
        <p:nvSpPr>
          <p:cNvPr id="2" name="Title 1"/>
          <p:cNvSpPr>
            <a:spLocks noGrp="1"/>
          </p:cNvSpPr>
          <p:nvPr userDrawn="1">
            <p:ph type="title"/>
          </p:nvPr>
        </p:nvSpPr>
        <p:spPr>
          <a:xfrm>
            <a:off x="238539" y="263527"/>
            <a:ext cx="9337723"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10515600" cy="4913308"/>
          </a:xfrm>
        </p:spPr>
        <p:txBody>
          <a:bodyPr/>
          <a:lstStyle>
            <a:lvl1pPr marL="228600" indent="-228600">
              <a:buFontTx/>
              <a:buBlip>
                <a:blip r:embed="rId3"/>
              </a:buBlip>
              <a:defRPr b="0" i="0">
                <a:solidFill>
                  <a:schemeClr val="tx1"/>
                </a:solidFill>
                <a:latin typeface="Amazon Ember Light" charset="0"/>
                <a:ea typeface="Amazon Ember Light" charset="0"/>
                <a:cs typeface="Amazon Ember Light" charset="0"/>
              </a:defRPr>
            </a:lvl1pPr>
            <a:lvl2pPr marL="685800" indent="-228600">
              <a:buFontTx/>
              <a:buBlip>
                <a:blip r:embed="rId3"/>
              </a:buBlip>
              <a:defRPr b="0" i="0">
                <a:solidFill>
                  <a:schemeClr val="tx1"/>
                </a:solidFill>
                <a:latin typeface="Amazon Ember Light" charset="0"/>
                <a:ea typeface="Amazon Ember Light" charset="0"/>
                <a:cs typeface="Amazon Ember Light" charset="0"/>
              </a:defRPr>
            </a:lvl2pPr>
            <a:lvl3pPr marL="1143000" indent="-228600">
              <a:buFontTx/>
              <a:buBlip>
                <a:blip r:embed="rId3"/>
              </a:buBlip>
              <a:defRPr b="0" i="0">
                <a:solidFill>
                  <a:schemeClr val="tx1"/>
                </a:solidFill>
                <a:latin typeface="Amazon Ember Light" charset="0"/>
                <a:ea typeface="Amazon Ember Light" charset="0"/>
                <a:cs typeface="Amazon Ember Light" charset="0"/>
              </a:defRPr>
            </a:lvl3pPr>
            <a:lvl4pPr marL="1600200" indent="-228600">
              <a:buFontTx/>
              <a:buBlip>
                <a:blip r:embed="rId3"/>
              </a:buBlip>
              <a:defRPr b="0" i="0">
                <a:solidFill>
                  <a:schemeClr val="tx1"/>
                </a:solidFill>
                <a:latin typeface="Amazon Ember Light" charset="0"/>
                <a:ea typeface="Amazon Ember Light" charset="0"/>
                <a:cs typeface="Amazon Ember Light" charset="0"/>
              </a:defRPr>
            </a:lvl4pPr>
            <a:lvl5pPr marL="2057400" indent="-228600">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a:p>
        </p:txBody>
      </p:sp>
      <p:sp>
        <p:nvSpPr>
          <p:cNvPr id="4" name="TextBox 3"/>
          <p:cNvSpPr txBox="1"/>
          <p:nvPr userDrawn="1"/>
        </p:nvSpPr>
        <p:spPr>
          <a:xfrm>
            <a:off x="251791" y="6480313"/>
            <a:ext cx="4108174" cy="230832"/>
          </a:xfrm>
          <a:prstGeom prst="rect">
            <a:avLst/>
          </a:prstGeom>
          <a:noFill/>
        </p:spPr>
        <p:txBody>
          <a:bodyPr wrap="square" rtlCol="0">
            <a:spAutoFit/>
          </a:bodyPr>
          <a:lstStyle/>
          <a:p>
            <a:r>
              <a:rPr lang="en-US" sz="900" b="0" i="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31" y="0"/>
            <a:ext cx="12193268" cy="6860237"/>
          </a:xfrm>
          <a:prstGeom prst="rect">
            <a:avLst/>
          </a:prstGeom>
        </p:spPr>
      </p:pic>
      <p:sp>
        <p:nvSpPr>
          <p:cNvPr id="2" name="Title 1"/>
          <p:cNvSpPr>
            <a:spLocks noGrp="1"/>
          </p:cNvSpPr>
          <p:nvPr userDrawn="1">
            <p:ph type="title"/>
          </p:nvPr>
        </p:nvSpPr>
        <p:spPr>
          <a:xfrm>
            <a:off x="238540" y="263527"/>
            <a:ext cx="9370974"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5075583" cy="4913308"/>
          </a:xfrm>
        </p:spPr>
        <p:txBody>
          <a:bodyPr/>
          <a:lstStyle>
            <a:lvl1pPr marL="228600" indent="-228600">
              <a:buFontTx/>
              <a:buBlip>
                <a:blip r:embed="rId3"/>
              </a:buBlip>
              <a:defRPr b="0" i="0">
                <a:solidFill>
                  <a:schemeClr val="tx1"/>
                </a:solidFill>
                <a:latin typeface="Amazon Ember Light" charset="0"/>
                <a:ea typeface="Amazon Ember Light" charset="0"/>
                <a:cs typeface="Amazon Ember Light" charset="0"/>
              </a:defRPr>
            </a:lvl1pPr>
            <a:lvl2pPr marL="685800" indent="-228600">
              <a:buFontTx/>
              <a:buBlip>
                <a:blip r:embed="rId3"/>
              </a:buBlip>
              <a:defRPr b="0" i="0">
                <a:solidFill>
                  <a:schemeClr val="tx1"/>
                </a:solidFill>
                <a:latin typeface="Amazon Ember Light" charset="0"/>
                <a:ea typeface="Amazon Ember Light" charset="0"/>
                <a:cs typeface="Amazon Ember Light" charset="0"/>
              </a:defRPr>
            </a:lvl2pPr>
            <a:lvl3pPr marL="1143000" indent="-228600">
              <a:buFontTx/>
              <a:buBlip>
                <a:blip r:embed="rId3"/>
              </a:buBlip>
              <a:defRPr b="0" i="0">
                <a:solidFill>
                  <a:schemeClr val="tx1"/>
                </a:solidFill>
                <a:latin typeface="Amazon Ember Light" charset="0"/>
                <a:ea typeface="Amazon Ember Light" charset="0"/>
                <a:cs typeface="Amazon Ember Light" charset="0"/>
              </a:defRPr>
            </a:lvl3pPr>
            <a:lvl4pPr marL="1600200" indent="-228600">
              <a:buFontTx/>
              <a:buBlip>
                <a:blip r:embed="rId3"/>
              </a:buBlip>
              <a:defRPr b="0" i="0">
                <a:solidFill>
                  <a:schemeClr val="tx1"/>
                </a:solidFill>
                <a:latin typeface="Amazon Ember Light" charset="0"/>
                <a:ea typeface="Amazon Ember Light" charset="0"/>
                <a:cs typeface="Amazon Ember Light" charset="0"/>
              </a:defRPr>
            </a:lvl4pPr>
            <a:lvl5pPr marL="2057400" indent="-228600">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a:p>
        </p:txBody>
      </p:sp>
      <p:sp>
        <p:nvSpPr>
          <p:cNvPr id="10" name="Content Placeholder 2"/>
          <p:cNvSpPr>
            <a:spLocks noGrp="1"/>
          </p:cNvSpPr>
          <p:nvPr>
            <p:ph idx="13"/>
          </p:nvPr>
        </p:nvSpPr>
        <p:spPr>
          <a:xfrm>
            <a:off x="5796169" y="1440305"/>
            <a:ext cx="5075583" cy="4913308"/>
          </a:xfrm>
        </p:spPr>
        <p:txBody>
          <a:bodyPr/>
          <a:lstStyle>
            <a:lvl1pPr marL="228600" indent="-228600">
              <a:buFontTx/>
              <a:buBlip>
                <a:blip r:embed="rId3"/>
              </a:buBlip>
              <a:defRPr b="0" i="0">
                <a:solidFill>
                  <a:schemeClr val="tx1"/>
                </a:solidFill>
                <a:latin typeface="Amazon Ember Light" charset="0"/>
                <a:ea typeface="Amazon Ember Light" charset="0"/>
                <a:cs typeface="Amazon Ember Light" charset="0"/>
              </a:defRPr>
            </a:lvl1pPr>
            <a:lvl2pPr marL="685800" indent="-228600">
              <a:buFontTx/>
              <a:buBlip>
                <a:blip r:embed="rId3"/>
              </a:buBlip>
              <a:defRPr b="0" i="0">
                <a:solidFill>
                  <a:schemeClr val="tx1"/>
                </a:solidFill>
                <a:latin typeface="Amazon Ember Light" charset="0"/>
                <a:ea typeface="Amazon Ember Light" charset="0"/>
                <a:cs typeface="Amazon Ember Light" charset="0"/>
              </a:defRPr>
            </a:lvl2pPr>
            <a:lvl3pPr marL="1143000" indent="-228600">
              <a:buFontTx/>
              <a:buBlip>
                <a:blip r:embed="rId3"/>
              </a:buBlip>
              <a:defRPr b="0" i="0">
                <a:solidFill>
                  <a:schemeClr val="tx1"/>
                </a:solidFill>
                <a:latin typeface="Amazon Ember Light" charset="0"/>
                <a:ea typeface="Amazon Ember Light" charset="0"/>
                <a:cs typeface="Amazon Ember Light" charset="0"/>
              </a:defRPr>
            </a:lvl3pPr>
            <a:lvl4pPr marL="1600200" indent="-228600">
              <a:buFontTx/>
              <a:buBlip>
                <a:blip r:embed="rId3"/>
              </a:buBlip>
              <a:defRPr b="0" i="0">
                <a:solidFill>
                  <a:schemeClr val="tx1"/>
                </a:solidFill>
                <a:latin typeface="Amazon Ember Light" charset="0"/>
                <a:ea typeface="Amazon Ember Light" charset="0"/>
                <a:cs typeface="Amazon Ember Light" charset="0"/>
              </a:defRPr>
            </a:lvl4pPr>
            <a:lvl5pPr marL="2057400" indent="-228600">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11"/>
          <p:cNvSpPr txBox="1"/>
          <p:nvPr userDrawn="1"/>
        </p:nvSpPr>
        <p:spPr>
          <a:xfrm>
            <a:off x="251791" y="6480313"/>
            <a:ext cx="4108174" cy="230832"/>
          </a:xfrm>
          <a:prstGeom prst="rect">
            <a:avLst/>
          </a:prstGeom>
          <a:noFill/>
        </p:spPr>
        <p:txBody>
          <a:bodyPr wrap="square" rtlCol="0">
            <a:spAutoFit/>
          </a:bodyPr>
          <a:lstStyle/>
          <a:p>
            <a:r>
              <a:rPr lang="en-US" sz="900" b="0" i="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D881-A1FF-A248-B220-002DCF0CB8A4}" type="datetimeFigureOut">
              <a:rPr lang="en-US" smtClean="0"/>
              <a:t>9/30/2019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43BFD-8FF7-A343-A8A6-E2338FCE8046}"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2" r:id="rId4"/>
    <p:sldLayoutId id="214748367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12.xml"/><Relationship Id="rId5" Type="http://schemas.openxmlformats.org/officeDocument/2006/relationships/image" Target="../media/image5.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14.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15.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16.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17.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18.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notesSlide" Target="../notesSlides/notesSlide46.xml"/><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slideLayout" Target="../slideLayouts/slideLayout4.xml"/><Relationship Id="rId1" Type="http://schemas.openxmlformats.org/officeDocument/2006/relationships/tags" Target="../tags/tag19.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5.jpeg"/><Relationship Id="rId9" Type="http://schemas.openxmlformats.org/officeDocument/2006/relationships/image" Target="../media/image21.png"/><Relationship Id="rId14"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20.xml"/><Relationship Id="rId6" Type="http://schemas.openxmlformats.org/officeDocument/2006/relationships/image" Target="../media/image28.png"/><Relationship Id="rId5" Type="http://schemas.openxmlformats.org/officeDocument/2006/relationships/image" Target="../media/image27.gif"/><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ags" Target="../tags/tag21.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0.emf"/><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436732" y="3005834"/>
            <a:ext cx="6609493" cy="1303418"/>
          </a:xfrm>
        </p:spPr>
        <p:txBody>
          <a:bodyPr/>
          <a:lstStyle/>
          <a:p>
            <a:r>
              <a:rPr lang="en-US" sz="5400" dirty="0"/>
              <a:t>Module 4</a:t>
            </a:r>
            <a:r>
              <a:rPr lang="en-US" sz="5400" dirty="0">
                <a:latin typeface="Amazon Ember Light" charset="0"/>
                <a:ea typeface="Amazon Ember Light" charset="0"/>
                <a:cs typeface="Amazon Ember Light" charset="0"/>
              </a:rPr>
              <a:t>:                      Cloud Architecting</a:t>
            </a:r>
          </a:p>
        </p:txBody>
      </p:sp>
      <p:sp>
        <p:nvSpPr>
          <p:cNvPr id="3" name="TextBox 2">
            <a:extLst>
              <a:ext uri="{FF2B5EF4-FFF2-40B4-BE49-F238E27FC236}">
                <a16:creationId xmlns:a16="http://schemas.microsoft.com/office/drawing/2014/main" id="{D156C95A-4682-1C44-80B0-B1657E0AA0DE}"/>
              </a:ext>
            </a:extLst>
          </p:cNvPr>
          <p:cNvSpPr txBox="1"/>
          <p:nvPr/>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custDataLst>
      <p:tags r:id="rId1"/>
    </p:custDataLst>
    <p:extLst>
      <p:ext uri="{BB962C8B-B14F-4D97-AF65-F5344CB8AC3E}">
        <p14:creationId xmlns:p14="http://schemas.microsoft.com/office/powerpoint/2010/main" val="3450310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18D5C27D-6991-E349-B31A-26471D92EBC9}"/>
              </a:ext>
            </a:extLst>
          </p:cNvPr>
          <p:cNvSpPr txBox="1">
            <a:spLocks/>
          </p:cNvSpPr>
          <p:nvPr/>
        </p:nvSpPr>
        <p:spPr>
          <a:xfrm>
            <a:off x="3389244" y="1619207"/>
            <a:ext cx="6689034" cy="49133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3"/>
              </a:buBlip>
              <a:defRPr sz="2800" b="0" i="0" kern="1200">
                <a:solidFill>
                  <a:schemeClr val="tx1"/>
                </a:solidFill>
                <a:latin typeface="Amazon Ember Light" charset="0"/>
                <a:ea typeface="Amazon Ember Light" charset="0"/>
                <a:cs typeface="Amazon Ember Light" charset="0"/>
              </a:defRPr>
            </a:lvl1pPr>
            <a:lvl2pPr marL="685800" indent="-228600" algn="l" defTabSz="914400" rtl="0" eaLnBrk="1" latinLnBrk="0" hangingPunct="1">
              <a:lnSpc>
                <a:spcPct val="90000"/>
              </a:lnSpc>
              <a:spcBef>
                <a:spcPts val="500"/>
              </a:spcBef>
              <a:buFontTx/>
              <a:buBlip>
                <a:blip r:embed="rId3"/>
              </a:buBlip>
              <a:defRPr sz="2400" b="0" i="0" kern="1200">
                <a:solidFill>
                  <a:schemeClr val="tx1"/>
                </a:solidFill>
                <a:latin typeface="Amazon Ember Light" charset="0"/>
                <a:ea typeface="Amazon Ember Light" charset="0"/>
                <a:cs typeface="Amazon Ember Light" charset="0"/>
              </a:defRPr>
            </a:lvl2pPr>
            <a:lvl3pPr marL="1143000" indent="-228600" algn="l" defTabSz="914400" rtl="0" eaLnBrk="1" latinLnBrk="0" hangingPunct="1">
              <a:lnSpc>
                <a:spcPct val="90000"/>
              </a:lnSpc>
              <a:spcBef>
                <a:spcPts val="500"/>
              </a:spcBef>
              <a:buFontTx/>
              <a:buBlip>
                <a:blip r:embed="rId3"/>
              </a:buBlip>
              <a:defRPr sz="2000" b="0" i="0" kern="1200">
                <a:solidFill>
                  <a:schemeClr val="tx1"/>
                </a:solidFill>
                <a:latin typeface="Amazon Ember Light" charset="0"/>
                <a:ea typeface="Amazon Ember Light" charset="0"/>
                <a:cs typeface="Amazon Ember Light" charset="0"/>
              </a:defRPr>
            </a:lvl3pPr>
            <a:lvl4pPr marL="1600200" indent="-228600" algn="l" defTabSz="914400" rtl="0" eaLnBrk="1" latinLnBrk="0" hangingPunct="1">
              <a:lnSpc>
                <a:spcPct val="90000"/>
              </a:lnSpc>
              <a:spcBef>
                <a:spcPts val="500"/>
              </a:spcBef>
              <a:buFontTx/>
              <a:buBlip>
                <a:blip r:embed="rId3"/>
              </a:buBlip>
              <a:defRPr sz="1800" b="0" i="0" kern="1200">
                <a:solidFill>
                  <a:schemeClr val="tx1"/>
                </a:solidFill>
                <a:latin typeface="Amazon Ember Light" charset="0"/>
                <a:ea typeface="Amazon Ember Light" charset="0"/>
                <a:cs typeface="Amazon Ember Light" charset="0"/>
              </a:defRPr>
            </a:lvl4pPr>
            <a:lvl5pPr marL="2057400" indent="-228600" algn="l" defTabSz="914400" rtl="0" eaLnBrk="1" latinLnBrk="0" hangingPunct="1">
              <a:lnSpc>
                <a:spcPct val="90000"/>
              </a:lnSpc>
              <a:spcBef>
                <a:spcPts val="500"/>
              </a:spcBef>
              <a:buFontTx/>
              <a:buBlip>
                <a:blip r:embed="rId3"/>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118" lvl="1" indent="0">
              <a:spcBef>
                <a:spcPts val="1600"/>
              </a:spcBef>
              <a:buFontTx/>
              <a:buNone/>
            </a:pPr>
            <a:r>
              <a:rPr lang="en-US" dirty="0"/>
              <a:t>Five key areas of cloud security:</a:t>
            </a:r>
          </a:p>
          <a:p>
            <a:pPr marL="840296" lvl="2" indent="-457200">
              <a:spcBef>
                <a:spcPts val="1600"/>
              </a:spcBef>
            </a:pPr>
            <a:r>
              <a:rPr lang="en-US" sz="2400" dirty="0"/>
              <a:t>Identity and Access Management (IAM)</a:t>
            </a:r>
          </a:p>
          <a:p>
            <a:pPr marL="840296" lvl="2" indent="-457200">
              <a:spcBef>
                <a:spcPts val="1600"/>
              </a:spcBef>
            </a:pPr>
            <a:r>
              <a:rPr lang="en-US" sz="2400" dirty="0"/>
              <a:t>Detective controls</a:t>
            </a:r>
          </a:p>
          <a:p>
            <a:pPr marL="840296" lvl="2" indent="-457200">
              <a:spcBef>
                <a:spcPts val="1600"/>
              </a:spcBef>
            </a:pPr>
            <a:r>
              <a:rPr lang="en-US" sz="2400" dirty="0"/>
              <a:t>Infrastructure protection</a:t>
            </a:r>
          </a:p>
          <a:p>
            <a:pPr marL="840296" lvl="2" indent="-457200">
              <a:spcBef>
                <a:spcPts val="1600"/>
              </a:spcBef>
            </a:pPr>
            <a:r>
              <a:rPr lang="en-US" sz="2400" dirty="0"/>
              <a:t>Data protection </a:t>
            </a:r>
          </a:p>
          <a:p>
            <a:pPr marL="840296" lvl="2" indent="-457200">
              <a:spcBef>
                <a:spcPts val="1600"/>
              </a:spcBef>
            </a:pPr>
            <a:r>
              <a:rPr lang="en-US" sz="2400" dirty="0"/>
              <a:t>Incident response</a:t>
            </a:r>
          </a:p>
          <a:p>
            <a:pPr marL="840296" lvl="2" indent="-457200">
              <a:spcBef>
                <a:spcPts val="1600"/>
              </a:spcBef>
            </a:pPr>
            <a:endParaRPr lang="en-US" sz="2400" dirty="0"/>
          </a:p>
        </p:txBody>
      </p:sp>
      <p:sp>
        <p:nvSpPr>
          <p:cNvPr id="4" name="Rectangle 3">
            <a:extLst>
              <a:ext uri="{FF2B5EF4-FFF2-40B4-BE49-F238E27FC236}">
                <a16:creationId xmlns:a16="http://schemas.microsoft.com/office/drawing/2014/main" id="{BDAF0479-22D2-4A47-A906-9EA32834D244}"/>
              </a:ext>
            </a:extLst>
          </p:cNvPr>
          <p:cNvSpPr/>
          <p:nvPr/>
        </p:nvSpPr>
        <p:spPr>
          <a:xfrm>
            <a:off x="378608" y="1487855"/>
            <a:ext cx="2229853" cy="4539916"/>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Security</a:t>
            </a:r>
          </a:p>
        </p:txBody>
      </p:sp>
      <p:pic>
        <p:nvPicPr>
          <p:cNvPr id="5" name="Picture 4">
            <a:extLst>
              <a:ext uri="{FF2B5EF4-FFF2-40B4-BE49-F238E27FC236}">
                <a16:creationId xmlns:a16="http://schemas.microsoft.com/office/drawing/2014/main" id="{EBBAA95E-75EE-024C-87B5-48BC4EA373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289" y="2957371"/>
            <a:ext cx="1469457" cy="1469457"/>
          </a:xfrm>
          <a:prstGeom prst="rect">
            <a:avLst/>
          </a:prstGeom>
        </p:spPr>
      </p:pic>
      <p:sp>
        <p:nvSpPr>
          <p:cNvPr id="6" name="TextBox 5">
            <a:extLst>
              <a:ext uri="{FF2B5EF4-FFF2-40B4-BE49-F238E27FC236}">
                <a16:creationId xmlns:a16="http://schemas.microsoft.com/office/drawing/2014/main" id="{67BF362D-7413-A945-B6F6-EACD77BE9576}"/>
              </a:ext>
            </a:extLst>
          </p:cNvPr>
          <p:cNvSpPr txBox="1"/>
          <p:nvPr/>
        </p:nvSpPr>
        <p:spPr>
          <a:xfrm>
            <a:off x="679675" y="4889389"/>
            <a:ext cx="1627717" cy="954300"/>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Protect and monitor systems</a:t>
            </a:r>
          </a:p>
        </p:txBody>
      </p:sp>
    </p:spTree>
    <p:extLst>
      <p:ext uri="{BB962C8B-B14F-4D97-AF65-F5344CB8AC3E}">
        <p14:creationId xmlns:p14="http://schemas.microsoft.com/office/powerpoint/2010/main" val="412458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Design Principles</a:t>
            </a:r>
          </a:p>
        </p:txBody>
      </p:sp>
      <p:sp>
        <p:nvSpPr>
          <p:cNvPr id="7" name="Rectangle 6">
            <a:extLst>
              <a:ext uri="{FF2B5EF4-FFF2-40B4-BE49-F238E27FC236}">
                <a16:creationId xmlns:a16="http://schemas.microsoft.com/office/drawing/2014/main" id="{93CFB68E-7822-EC46-8F1C-5C616DABEF2A}"/>
              </a:ext>
            </a:extLst>
          </p:cNvPr>
          <p:cNvSpPr/>
          <p:nvPr/>
        </p:nvSpPr>
        <p:spPr>
          <a:xfrm>
            <a:off x="378608" y="1487855"/>
            <a:ext cx="2229853" cy="4539916"/>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Security</a:t>
            </a:r>
          </a:p>
        </p:txBody>
      </p:sp>
      <p:pic>
        <p:nvPicPr>
          <p:cNvPr id="8" name="Picture 7">
            <a:extLst>
              <a:ext uri="{FF2B5EF4-FFF2-40B4-BE49-F238E27FC236}">
                <a16:creationId xmlns:a16="http://schemas.microsoft.com/office/drawing/2014/main" id="{07A9DC9F-66BB-084B-A607-326411A00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289" y="2957371"/>
            <a:ext cx="1469457" cy="1469457"/>
          </a:xfrm>
          <a:prstGeom prst="rect">
            <a:avLst/>
          </a:prstGeom>
        </p:spPr>
      </p:pic>
      <p:sp>
        <p:nvSpPr>
          <p:cNvPr id="9" name="TextBox 8">
            <a:extLst>
              <a:ext uri="{FF2B5EF4-FFF2-40B4-BE49-F238E27FC236}">
                <a16:creationId xmlns:a16="http://schemas.microsoft.com/office/drawing/2014/main" id="{552D38CF-9D57-ED45-892B-C10BA99A1394}"/>
              </a:ext>
            </a:extLst>
          </p:cNvPr>
          <p:cNvSpPr txBox="1"/>
          <p:nvPr/>
        </p:nvSpPr>
        <p:spPr>
          <a:xfrm>
            <a:off x="679675" y="4889389"/>
            <a:ext cx="1627717" cy="954300"/>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Protect and monitor systems</a:t>
            </a:r>
          </a:p>
        </p:txBody>
      </p:sp>
      <p:sp>
        <p:nvSpPr>
          <p:cNvPr id="10" name="Content Placeholder 2">
            <a:extLst>
              <a:ext uri="{FF2B5EF4-FFF2-40B4-BE49-F238E27FC236}">
                <a16:creationId xmlns:a16="http://schemas.microsoft.com/office/drawing/2014/main" id="{74971887-7C82-8049-B7C8-2BDCE3F92360}"/>
              </a:ext>
            </a:extLst>
          </p:cNvPr>
          <p:cNvSpPr txBox="1">
            <a:spLocks/>
          </p:cNvSpPr>
          <p:nvPr/>
        </p:nvSpPr>
        <p:spPr>
          <a:xfrm>
            <a:off x="3389244" y="1619207"/>
            <a:ext cx="6689034" cy="49133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Amazon Ember Light" charset="0"/>
                <a:ea typeface="Amazon Ember Light" charset="0"/>
                <a:cs typeface="Amazon Ember Light"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Amazon Ember Light" charset="0"/>
                <a:ea typeface="Amazon Ember Light" charset="0"/>
                <a:cs typeface="Amazon Ember Light"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Amazon Ember Light" charset="0"/>
                <a:ea typeface="Amazon Ember Light" charset="0"/>
                <a:cs typeface="Amazon Ember Light"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83096" lvl="1" indent="-457200">
              <a:spcBef>
                <a:spcPts val="1600"/>
              </a:spcBef>
            </a:pPr>
            <a:r>
              <a:rPr lang="en-US" sz="2800" dirty="0"/>
              <a:t>Implement security at all layers</a:t>
            </a:r>
          </a:p>
          <a:p>
            <a:pPr marL="383096" lvl="1" indent="-457200">
              <a:spcBef>
                <a:spcPts val="1600"/>
              </a:spcBef>
            </a:pPr>
            <a:r>
              <a:rPr lang="en-US" sz="2800" dirty="0"/>
              <a:t>Enable traceability</a:t>
            </a:r>
          </a:p>
          <a:p>
            <a:pPr marL="383096" lvl="1" indent="-457200">
              <a:spcBef>
                <a:spcPts val="1600"/>
              </a:spcBef>
            </a:pPr>
            <a:r>
              <a:rPr lang="en-US" sz="2800" dirty="0"/>
              <a:t>Implement principle of least privilege</a:t>
            </a:r>
          </a:p>
          <a:p>
            <a:pPr marL="383096" lvl="1" indent="-457200">
              <a:spcBef>
                <a:spcPts val="1600"/>
              </a:spcBef>
            </a:pPr>
            <a:r>
              <a:rPr lang="en-US" sz="2800" dirty="0"/>
              <a:t>Focus on securing your system</a:t>
            </a:r>
          </a:p>
          <a:p>
            <a:pPr marL="383096" lvl="1" indent="-457200">
              <a:spcBef>
                <a:spcPts val="1600"/>
              </a:spcBef>
            </a:pPr>
            <a:r>
              <a:rPr lang="en-US" sz="2800" dirty="0"/>
              <a:t>Automate</a:t>
            </a:r>
          </a:p>
        </p:txBody>
      </p:sp>
    </p:spTree>
    <p:extLst>
      <p:ext uri="{BB962C8B-B14F-4D97-AF65-F5344CB8AC3E}">
        <p14:creationId xmlns:p14="http://schemas.microsoft.com/office/powerpoint/2010/main" val="1760501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a:t>
            </a:r>
          </a:p>
        </p:txBody>
      </p:sp>
      <p:sp>
        <p:nvSpPr>
          <p:cNvPr id="3" name="Rectangle 2">
            <a:extLst>
              <a:ext uri="{FF2B5EF4-FFF2-40B4-BE49-F238E27FC236}">
                <a16:creationId xmlns:a16="http://schemas.microsoft.com/office/drawing/2014/main" id="{00F64DA2-ACC2-9949-A7BB-9298A3073F98}"/>
              </a:ext>
            </a:extLst>
          </p:cNvPr>
          <p:cNvSpPr/>
          <p:nvPr/>
        </p:nvSpPr>
        <p:spPr>
          <a:xfrm>
            <a:off x="373202" y="1489611"/>
            <a:ext cx="2229853" cy="4539915"/>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Reliability</a:t>
            </a:r>
          </a:p>
        </p:txBody>
      </p:sp>
      <p:pic>
        <p:nvPicPr>
          <p:cNvPr id="4" name="Picture 3">
            <a:extLst>
              <a:ext uri="{FF2B5EF4-FFF2-40B4-BE49-F238E27FC236}">
                <a16:creationId xmlns:a16="http://schemas.microsoft.com/office/drawing/2014/main" id="{2D741062-29D8-B14E-9822-67BB52A94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275" y="2960331"/>
            <a:ext cx="1411705" cy="1411705"/>
          </a:xfrm>
          <a:prstGeom prst="rect">
            <a:avLst/>
          </a:prstGeom>
        </p:spPr>
      </p:pic>
      <p:sp>
        <p:nvSpPr>
          <p:cNvPr id="5" name="TextBox 4">
            <a:extLst>
              <a:ext uri="{FF2B5EF4-FFF2-40B4-BE49-F238E27FC236}">
                <a16:creationId xmlns:a16="http://schemas.microsoft.com/office/drawing/2014/main" id="{2C38320B-1671-BF4E-928E-17A874073800}"/>
              </a:ext>
            </a:extLst>
          </p:cNvPr>
          <p:cNvSpPr txBox="1"/>
          <p:nvPr/>
        </p:nvSpPr>
        <p:spPr>
          <a:xfrm>
            <a:off x="674268" y="4787904"/>
            <a:ext cx="1627717" cy="1241621"/>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Recover from failure and mitigate disruption.</a:t>
            </a:r>
          </a:p>
        </p:txBody>
      </p:sp>
      <p:sp>
        <p:nvSpPr>
          <p:cNvPr id="6" name="Content Placeholder 2">
            <a:extLst>
              <a:ext uri="{FF2B5EF4-FFF2-40B4-BE49-F238E27FC236}">
                <a16:creationId xmlns:a16="http://schemas.microsoft.com/office/drawing/2014/main" id="{B2E5FE4B-72FE-C541-8C3A-413191CD969A}"/>
              </a:ext>
            </a:extLst>
          </p:cNvPr>
          <p:cNvSpPr txBox="1">
            <a:spLocks/>
          </p:cNvSpPr>
          <p:nvPr/>
        </p:nvSpPr>
        <p:spPr>
          <a:xfrm>
            <a:off x="3360310" y="1612508"/>
            <a:ext cx="8339103" cy="4417017"/>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118" lvl="1" indent="0" defTabSz="914400">
              <a:lnSpc>
                <a:spcPct val="90000"/>
              </a:lnSpc>
              <a:spcBef>
                <a:spcPts val="1600"/>
              </a:spcBef>
              <a:buNone/>
            </a:pPr>
            <a:r>
              <a:rPr lang="en-US" sz="2800" dirty="0">
                <a:latin typeface="Amazon Ember Light" charset="0"/>
                <a:ea typeface="Amazon Ember Light" charset="0"/>
                <a:cs typeface="Amazon Ember Light" charset="0"/>
              </a:rPr>
              <a:t>The ability of a system to:</a:t>
            </a:r>
          </a:p>
          <a:p>
            <a:pPr marL="840296" lvl="2" indent="-457200" defTabSz="914400">
              <a:lnSpc>
                <a:spcPct val="90000"/>
              </a:lnSpc>
              <a:spcBef>
                <a:spcPts val="1600"/>
              </a:spcBef>
              <a:buClr>
                <a:schemeClr val="bg2">
                  <a:lumMod val="10000"/>
                </a:schemeClr>
              </a:buClr>
              <a:buBlip>
                <a:blip r:embed="rId5"/>
              </a:buBlip>
            </a:pPr>
            <a:r>
              <a:rPr lang="en-US" sz="2600" dirty="0">
                <a:latin typeface="Amazon Ember Light" charset="0"/>
                <a:ea typeface="Amazon Ember Light" charset="0"/>
                <a:cs typeface="Amazon Ember Light" charset="0"/>
              </a:rPr>
              <a:t>Recover from infrastructure or service failures.</a:t>
            </a:r>
          </a:p>
          <a:p>
            <a:pPr marL="840296" lvl="2" indent="-457200" defTabSz="914400">
              <a:lnSpc>
                <a:spcPct val="90000"/>
              </a:lnSpc>
              <a:spcBef>
                <a:spcPts val="1600"/>
              </a:spcBef>
              <a:buClr>
                <a:schemeClr val="bg2">
                  <a:lumMod val="10000"/>
                </a:schemeClr>
              </a:buClr>
              <a:buBlip>
                <a:blip r:embed="rId5"/>
              </a:buBlip>
            </a:pPr>
            <a:r>
              <a:rPr lang="en-US" sz="2600" dirty="0">
                <a:latin typeface="Amazon Ember Light" charset="0"/>
                <a:ea typeface="Amazon Ember Light" charset="0"/>
                <a:cs typeface="Amazon Ember Light" charset="0"/>
              </a:rPr>
              <a:t>Dynamically acquire computing resources to meet demand.</a:t>
            </a:r>
          </a:p>
          <a:p>
            <a:pPr marL="840296" lvl="2" indent="-457200" defTabSz="914400">
              <a:lnSpc>
                <a:spcPct val="90000"/>
              </a:lnSpc>
              <a:spcBef>
                <a:spcPts val="1600"/>
              </a:spcBef>
              <a:buClr>
                <a:schemeClr val="bg2">
                  <a:lumMod val="10000"/>
                </a:schemeClr>
              </a:buClr>
              <a:buBlip>
                <a:blip r:embed="rId5"/>
              </a:buBlip>
            </a:pPr>
            <a:r>
              <a:rPr lang="en-US" sz="2600" dirty="0">
                <a:latin typeface="Amazon Ember Light" charset="0"/>
                <a:ea typeface="Amazon Ember Light" charset="0"/>
                <a:cs typeface="Amazon Ember Light" charset="0"/>
              </a:rPr>
              <a:t>Mitigate disruptions, such as:</a:t>
            </a:r>
          </a:p>
          <a:p>
            <a:pPr marL="1371600" lvl="3" indent="-457200" defTabSz="914400">
              <a:lnSpc>
                <a:spcPct val="90000"/>
              </a:lnSpc>
              <a:spcBef>
                <a:spcPts val="1600"/>
              </a:spcBef>
              <a:buClr>
                <a:schemeClr val="bg2">
                  <a:lumMod val="10000"/>
                </a:schemeClr>
              </a:buClr>
              <a:buBlip>
                <a:blip r:embed="rId5"/>
              </a:buBlip>
            </a:pPr>
            <a:r>
              <a:rPr lang="en-US" sz="2400" dirty="0">
                <a:latin typeface="Amazon Ember Light" charset="0"/>
                <a:ea typeface="Amazon Ember Light" charset="0"/>
                <a:cs typeface="Amazon Ember Light" charset="0"/>
              </a:rPr>
              <a:t>Misconfigurations</a:t>
            </a:r>
          </a:p>
          <a:p>
            <a:pPr marL="1371600" lvl="3" indent="-457200" defTabSz="914400">
              <a:lnSpc>
                <a:spcPct val="90000"/>
              </a:lnSpc>
              <a:spcBef>
                <a:spcPts val="1600"/>
              </a:spcBef>
              <a:buClr>
                <a:schemeClr val="bg2">
                  <a:lumMod val="10000"/>
                </a:schemeClr>
              </a:buClr>
              <a:buBlip>
                <a:blip r:embed="rId5"/>
              </a:buBlip>
            </a:pPr>
            <a:r>
              <a:rPr lang="en-US" sz="2400" dirty="0">
                <a:latin typeface="Amazon Ember Light" charset="0"/>
                <a:ea typeface="Amazon Ember Light" charset="0"/>
                <a:cs typeface="Amazon Ember Light" charset="0"/>
              </a:rPr>
              <a:t>Transient network issues</a:t>
            </a:r>
          </a:p>
          <a:p>
            <a:pPr marL="4233" lvl="1" indent="0">
              <a:spcBef>
                <a:spcPts val="1600"/>
              </a:spcBef>
              <a:buNone/>
            </a:pPr>
            <a:endParaRPr lang="en-US" sz="2933" dirty="0"/>
          </a:p>
        </p:txBody>
      </p:sp>
    </p:spTree>
    <p:extLst>
      <p:ext uri="{BB962C8B-B14F-4D97-AF65-F5344CB8AC3E}">
        <p14:creationId xmlns:p14="http://schemas.microsoft.com/office/powerpoint/2010/main" val="1666774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a:t>
            </a:r>
          </a:p>
        </p:txBody>
      </p:sp>
      <p:sp>
        <p:nvSpPr>
          <p:cNvPr id="5" name="Rectangle 4">
            <a:extLst>
              <a:ext uri="{FF2B5EF4-FFF2-40B4-BE49-F238E27FC236}">
                <a16:creationId xmlns:a16="http://schemas.microsoft.com/office/drawing/2014/main" id="{29DD5A83-B33F-7940-8F4F-440BC2839E45}"/>
              </a:ext>
            </a:extLst>
          </p:cNvPr>
          <p:cNvSpPr/>
          <p:nvPr/>
        </p:nvSpPr>
        <p:spPr>
          <a:xfrm>
            <a:off x="373202" y="1489611"/>
            <a:ext cx="2229853" cy="4539915"/>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Reliability</a:t>
            </a:r>
          </a:p>
        </p:txBody>
      </p:sp>
      <p:pic>
        <p:nvPicPr>
          <p:cNvPr id="8" name="Picture 7">
            <a:extLst>
              <a:ext uri="{FF2B5EF4-FFF2-40B4-BE49-F238E27FC236}">
                <a16:creationId xmlns:a16="http://schemas.microsoft.com/office/drawing/2014/main" id="{289D3743-04D7-A144-8D3E-F2005E330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275" y="2960331"/>
            <a:ext cx="1411705" cy="1411705"/>
          </a:xfrm>
          <a:prstGeom prst="rect">
            <a:avLst/>
          </a:prstGeom>
        </p:spPr>
      </p:pic>
      <p:sp>
        <p:nvSpPr>
          <p:cNvPr id="9" name="TextBox 8">
            <a:extLst>
              <a:ext uri="{FF2B5EF4-FFF2-40B4-BE49-F238E27FC236}">
                <a16:creationId xmlns:a16="http://schemas.microsoft.com/office/drawing/2014/main" id="{51EB0FDA-4FE0-874B-AFBC-C56E34D281F1}"/>
              </a:ext>
            </a:extLst>
          </p:cNvPr>
          <p:cNvSpPr txBox="1"/>
          <p:nvPr/>
        </p:nvSpPr>
        <p:spPr>
          <a:xfrm>
            <a:off x="674268" y="4787904"/>
            <a:ext cx="1627717" cy="1241621"/>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Recover from failure and mitigate disruption.</a:t>
            </a:r>
          </a:p>
        </p:txBody>
      </p:sp>
      <p:sp>
        <p:nvSpPr>
          <p:cNvPr id="10" name="Content Placeholder 2">
            <a:extLst>
              <a:ext uri="{FF2B5EF4-FFF2-40B4-BE49-F238E27FC236}">
                <a16:creationId xmlns:a16="http://schemas.microsoft.com/office/drawing/2014/main" id="{5F16E7FD-AEF3-7D40-B598-A60DB6DDC974}"/>
              </a:ext>
            </a:extLst>
          </p:cNvPr>
          <p:cNvSpPr txBox="1">
            <a:spLocks/>
          </p:cNvSpPr>
          <p:nvPr/>
        </p:nvSpPr>
        <p:spPr>
          <a:xfrm>
            <a:off x="3360310" y="1612508"/>
            <a:ext cx="8831690" cy="4417017"/>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02109" lvl="1" indent="0" defTabSz="914400">
              <a:lnSpc>
                <a:spcPct val="90000"/>
              </a:lnSpc>
              <a:spcBef>
                <a:spcPts val="1600"/>
              </a:spcBef>
              <a:buClr>
                <a:schemeClr val="bg2">
                  <a:lumMod val="10000"/>
                </a:schemeClr>
              </a:buClr>
              <a:buNone/>
            </a:pPr>
            <a:r>
              <a:rPr lang="en-US" sz="2800" dirty="0">
                <a:latin typeface="Amazon Ember Light" charset="0"/>
                <a:ea typeface="Amazon Ember Light" charset="0"/>
                <a:cs typeface="Amazon Ember Light" charset="0"/>
              </a:rPr>
              <a:t>Apply best practices in three areas:</a:t>
            </a:r>
          </a:p>
          <a:p>
            <a:pPr marL="559309" lvl="1" indent="-457200" defTabSz="914400">
              <a:lnSpc>
                <a:spcPct val="90000"/>
              </a:lnSpc>
              <a:spcBef>
                <a:spcPts val="1600"/>
              </a:spcBef>
              <a:buClr>
                <a:schemeClr val="bg2">
                  <a:lumMod val="10000"/>
                </a:schemeClr>
              </a:buClr>
              <a:buBlip>
                <a:blip r:embed="rId5"/>
              </a:buBlip>
            </a:pPr>
            <a:r>
              <a:rPr lang="en-US" sz="2800" dirty="0">
                <a:latin typeface="Amazon Ember Light" charset="0"/>
                <a:ea typeface="Amazon Ember Light" charset="0"/>
                <a:cs typeface="Amazon Ember Light" charset="0"/>
              </a:rPr>
              <a:t>Foundations</a:t>
            </a:r>
          </a:p>
          <a:p>
            <a:pPr marL="559309" lvl="1" indent="-457200" defTabSz="914400">
              <a:lnSpc>
                <a:spcPct val="90000"/>
              </a:lnSpc>
              <a:spcBef>
                <a:spcPts val="1600"/>
              </a:spcBef>
              <a:buClr>
                <a:schemeClr val="bg2">
                  <a:lumMod val="10000"/>
                </a:schemeClr>
              </a:buClr>
              <a:buBlip>
                <a:blip r:embed="rId5"/>
              </a:buBlip>
            </a:pPr>
            <a:r>
              <a:rPr lang="en-US" sz="2800" dirty="0">
                <a:latin typeface="Amazon Ember Light" charset="0"/>
                <a:ea typeface="Amazon Ember Light" charset="0"/>
                <a:cs typeface="Amazon Ember Light" charset="0"/>
              </a:rPr>
              <a:t>Change management</a:t>
            </a:r>
          </a:p>
          <a:p>
            <a:pPr marL="559309" lvl="1" indent="-457200" defTabSz="914400">
              <a:lnSpc>
                <a:spcPct val="90000"/>
              </a:lnSpc>
              <a:spcBef>
                <a:spcPts val="1600"/>
              </a:spcBef>
              <a:buClr>
                <a:schemeClr val="bg2">
                  <a:lumMod val="10000"/>
                </a:schemeClr>
              </a:buClr>
              <a:buBlip>
                <a:blip r:embed="rId5"/>
              </a:buBlip>
            </a:pPr>
            <a:r>
              <a:rPr lang="en-US" sz="2800" dirty="0">
                <a:latin typeface="Amazon Ember Light" charset="0"/>
                <a:ea typeface="Amazon Ember Light" charset="0"/>
                <a:cs typeface="Amazon Ember Light" charset="0"/>
              </a:rPr>
              <a:t>Failure management</a:t>
            </a:r>
          </a:p>
          <a:p>
            <a:pPr marL="102109" lvl="1" indent="0" defTabSz="914400">
              <a:lnSpc>
                <a:spcPct val="90000"/>
              </a:lnSpc>
              <a:spcBef>
                <a:spcPts val="1600"/>
              </a:spcBef>
              <a:buClr>
                <a:schemeClr val="bg2">
                  <a:lumMod val="10000"/>
                </a:schemeClr>
              </a:buClr>
              <a:buNone/>
            </a:pPr>
            <a:endParaRPr lang="en-US" sz="2800" dirty="0">
              <a:latin typeface="Amazon Ember Light" charset="0"/>
              <a:ea typeface="Amazon Ember Light" charset="0"/>
              <a:cs typeface="Amazon Ember Light" charset="0"/>
            </a:endParaRPr>
          </a:p>
          <a:p>
            <a:pPr marL="102109" lvl="1" indent="0" defTabSz="914400">
              <a:lnSpc>
                <a:spcPct val="90000"/>
              </a:lnSpc>
              <a:spcBef>
                <a:spcPts val="1600"/>
              </a:spcBef>
              <a:buClr>
                <a:schemeClr val="bg2">
                  <a:lumMod val="10000"/>
                </a:schemeClr>
              </a:buClr>
              <a:buNone/>
            </a:pPr>
            <a:r>
              <a:rPr lang="en-US" sz="2800" b="1" dirty="0">
                <a:latin typeface="Amazon Ember Light" charset="0"/>
                <a:ea typeface="Amazon Ember Light" charset="0"/>
                <a:cs typeface="Amazon Ember Light" charset="0"/>
              </a:rPr>
              <a:t>So you can anticipate, respond, and prevent failures</a:t>
            </a:r>
            <a:r>
              <a:rPr lang="en-US" sz="2800" dirty="0">
                <a:latin typeface="Amazon Ember Light" charset="0"/>
                <a:ea typeface="Amazon Ember Light" charset="0"/>
                <a:cs typeface="Amazon Ember Light" charset="0"/>
              </a:rPr>
              <a:t>.</a:t>
            </a:r>
          </a:p>
        </p:txBody>
      </p:sp>
    </p:spTree>
    <p:extLst>
      <p:ext uri="{BB962C8B-B14F-4D97-AF65-F5344CB8AC3E}">
        <p14:creationId xmlns:p14="http://schemas.microsoft.com/office/powerpoint/2010/main" val="3853001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 Design Principles</a:t>
            </a:r>
          </a:p>
        </p:txBody>
      </p:sp>
      <p:sp>
        <p:nvSpPr>
          <p:cNvPr id="7" name="Rectangle 6">
            <a:extLst>
              <a:ext uri="{FF2B5EF4-FFF2-40B4-BE49-F238E27FC236}">
                <a16:creationId xmlns:a16="http://schemas.microsoft.com/office/drawing/2014/main" id="{34F62EEE-2CC4-024A-AD7A-C26CCFBA52BC}"/>
              </a:ext>
            </a:extLst>
          </p:cNvPr>
          <p:cNvSpPr/>
          <p:nvPr/>
        </p:nvSpPr>
        <p:spPr>
          <a:xfrm>
            <a:off x="373202" y="1489611"/>
            <a:ext cx="2229853" cy="4539915"/>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Reliability</a:t>
            </a:r>
          </a:p>
        </p:txBody>
      </p:sp>
      <p:pic>
        <p:nvPicPr>
          <p:cNvPr id="8" name="Picture 7">
            <a:extLst>
              <a:ext uri="{FF2B5EF4-FFF2-40B4-BE49-F238E27FC236}">
                <a16:creationId xmlns:a16="http://schemas.microsoft.com/office/drawing/2014/main" id="{40C25D86-4356-5041-B370-8C63FFEB86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275" y="2960331"/>
            <a:ext cx="1411705" cy="1411705"/>
          </a:xfrm>
          <a:prstGeom prst="rect">
            <a:avLst/>
          </a:prstGeom>
        </p:spPr>
      </p:pic>
      <p:sp>
        <p:nvSpPr>
          <p:cNvPr id="9" name="TextBox 8">
            <a:extLst>
              <a:ext uri="{FF2B5EF4-FFF2-40B4-BE49-F238E27FC236}">
                <a16:creationId xmlns:a16="http://schemas.microsoft.com/office/drawing/2014/main" id="{A17510EB-DF10-DF43-B4BD-23C0E24592FA}"/>
              </a:ext>
            </a:extLst>
          </p:cNvPr>
          <p:cNvSpPr txBox="1"/>
          <p:nvPr/>
        </p:nvSpPr>
        <p:spPr>
          <a:xfrm>
            <a:off x="674268" y="4787904"/>
            <a:ext cx="1627717" cy="1241621"/>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Recover from failure and mitigate disruption.</a:t>
            </a:r>
          </a:p>
        </p:txBody>
      </p:sp>
      <p:sp>
        <p:nvSpPr>
          <p:cNvPr id="10" name="Content Placeholder 2">
            <a:extLst>
              <a:ext uri="{FF2B5EF4-FFF2-40B4-BE49-F238E27FC236}">
                <a16:creationId xmlns:a16="http://schemas.microsoft.com/office/drawing/2014/main" id="{292DDDAD-28CD-8E40-93A1-48D9FA410C6F}"/>
              </a:ext>
            </a:extLst>
          </p:cNvPr>
          <p:cNvSpPr txBox="1">
            <a:spLocks/>
          </p:cNvSpPr>
          <p:nvPr/>
        </p:nvSpPr>
        <p:spPr>
          <a:xfrm>
            <a:off x="3360310" y="1612508"/>
            <a:ext cx="8339103" cy="4417017"/>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59309" lvl="1" indent="-457200" defTabSz="914400">
              <a:lnSpc>
                <a:spcPct val="90000"/>
              </a:lnSpc>
              <a:spcBef>
                <a:spcPts val="1600"/>
              </a:spcBef>
              <a:buClr>
                <a:schemeClr val="bg2">
                  <a:lumMod val="10000"/>
                </a:schemeClr>
              </a:buClr>
              <a:buBlip>
                <a:blip r:embed="rId5"/>
              </a:buBlip>
            </a:pPr>
            <a:r>
              <a:rPr lang="en-US" sz="2800" dirty="0">
                <a:latin typeface="Amazon Ember Light" charset="0"/>
                <a:ea typeface="Amazon Ember Light" charset="0"/>
                <a:cs typeface="Amazon Ember Light" charset="0"/>
              </a:rPr>
              <a:t>Test recovery procedures</a:t>
            </a:r>
          </a:p>
          <a:p>
            <a:pPr marL="559309" lvl="1" indent="-457200" defTabSz="914400">
              <a:lnSpc>
                <a:spcPct val="90000"/>
              </a:lnSpc>
              <a:spcBef>
                <a:spcPts val="1600"/>
              </a:spcBef>
              <a:buClr>
                <a:schemeClr val="bg2">
                  <a:lumMod val="10000"/>
                </a:schemeClr>
              </a:buClr>
              <a:buBlip>
                <a:blip r:embed="rId5"/>
              </a:buBlip>
            </a:pPr>
            <a:r>
              <a:rPr lang="en-US" sz="2800" dirty="0">
                <a:latin typeface="Amazon Ember Light" charset="0"/>
                <a:ea typeface="Amazon Ember Light" charset="0"/>
                <a:cs typeface="Amazon Ember Light" charset="0"/>
              </a:rPr>
              <a:t>Automatically recover</a:t>
            </a:r>
          </a:p>
          <a:p>
            <a:pPr marL="559309" lvl="1" indent="-457200" defTabSz="914400">
              <a:lnSpc>
                <a:spcPct val="90000"/>
              </a:lnSpc>
              <a:spcBef>
                <a:spcPts val="1600"/>
              </a:spcBef>
              <a:buClr>
                <a:schemeClr val="bg2">
                  <a:lumMod val="10000"/>
                </a:schemeClr>
              </a:buClr>
              <a:buBlip>
                <a:blip r:embed="rId5"/>
              </a:buBlip>
            </a:pPr>
            <a:r>
              <a:rPr lang="en-US" sz="2800" dirty="0">
                <a:latin typeface="Amazon Ember Light" charset="0"/>
                <a:ea typeface="Amazon Ember Light" charset="0"/>
                <a:cs typeface="Amazon Ember Light" charset="0"/>
              </a:rPr>
              <a:t>Scale horizontally</a:t>
            </a:r>
          </a:p>
          <a:p>
            <a:pPr marL="559309" lvl="1" indent="-457200" defTabSz="914400">
              <a:lnSpc>
                <a:spcPct val="90000"/>
              </a:lnSpc>
              <a:spcBef>
                <a:spcPts val="1600"/>
              </a:spcBef>
              <a:buClr>
                <a:schemeClr val="bg2">
                  <a:lumMod val="10000"/>
                </a:schemeClr>
              </a:buClr>
              <a:buBlip>
                <a:blip r:embed="rId5"/>
              </a:buBlip>
            </a:pPr>
            <a:r>
              <a:rPr lang="en-US" sz="2800" dirty="0">
                <a:latin typeface="Amazon Ember Light" charset="0"/>
                <a:ea typeface="Amazon Ember Light" charset="0"/>
                <a:cs typeface="Amazon Ember Light" charset="0"/>
              </a:rPr>
              <a:t>Stop guessing capacity</a:t>
            </a:r>
          </a:p>
          <a:p>
            <a:pPr marL="559309" lvl="1" indent="-457200" defTabSz="914400">
              <a:lnSpc>
                <a:spcPct val="90000"/>
              </a:lnSpc>
              <a:spcBef>
                <a:spcPts val="1600"/>
              </a:spcBef>
              <a:buClr>
                <a:schemeClr val="bg2">
                  <a:lumMod val="10000"/>
                </a:schemeClr>
              </a:buClr>
              <a:buBlip>
                <a:blip r:embed="rId5"/>
              </a:buBlip>
            </a:pPr>
            <a:r>
              <a:rPr lang="en-US" sz="2800" dirty="0">
                <a:latin typeface="Amazon Ember Light" charset="0"/>
                <a:ea typeface="Amazon Ember Light" charset="0"/>
                <a:cs typeface="Amazon Ember Light" charset="0"/>
              </a:rPr>
              <a:t>Manage change in automation</a:t>
            </a:r>
          </a:p>
        </p:txBody>
      </p:sp>
    </p:spTree>
    <p:extLst>
      <p:ext uri="{BB962C8B-B14F-4D97-AF65-F5344CB8AC3E}">
        <p14:creationId xmlns:p14="http://schemas.microsoft.com/office/powerpoint/2010/main" val="1513974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Efficiency</a:t>
            </a:r>
          </a:p>
        </p:txBody>
      </p:sp>
      <p:sp>
        <p:nvSpPr>
          <p:cNvPr id="3" name="Rectangle 2">
            <a:extLst>
              <a:ext uri="{FF2B5EF4-FFF2-40B4-BE49-F238E27FC236}">
                <a16:creationId xmlns:a16="http://schemas.microsoft.com/office/drawing/2014/main" id="{97787BFB-D8E8-AF45-AE8B-963FE419B1DF}"/>
              </a:ext>
            </a:extLst>
          </p:cNvPr>
          <p:cNvSpPr/>
          <p:nvPr/>
        </p:nvSpPr>
        <p:spPr>
          <a:xfrm>
            <a:off x="392864" y="1492366"/>
            <a:ext cx="2229853" cy="4539914"/>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Performance Efficiency</a:t>
            </a:r>
          </a:p>
        </p:txBody>
      </p:sp>
      <p:pic>
        <p:nvPicPr>
          <p:cNvPr id="4" name="Picture 3">
            <a:extLst>
              <a:ext uri="{FF2B5EF4-FFF2-40B4-BE49-F238E27FC236}">
                <a16:creationId xmlns:a16="http://schemas.microsoft.com/office/drawing/2014/main" id="{DEF413B4-1FFA-0B47-AF7D-34B681AC3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179" y="2791924"/>
            <a:ext cx="1989221" cy="1989221"/>
          </a:xfrm>
          <a:prstGeom prst="rect">
            <a:avLst/>
          </a:prstGeom>
        </p:spPr>
      </p:pic>
      <p:sp>
        <p:nvSpPr>
          <p:cNvPr id="5" name="TextBox 4">
            <a:extLst>
              <a:ext uri="{FF2B5EF4-FFF2-40B4-BE49-F238E27FC236}">
                <a16:creationId xmlns:a16="http://schemas.microsoft.com/office/drawing/2014/main" id="{7DA276A3-2CF0-A140-8824-9F04C210A2E5}"/>
              </a:ext>
            </a:extLst>
          </p:cNvPr>
          <p:cNvSpPr txBox="1"/>
          <p:nvPr/>
        </p:nvSpPr>
        <p:spPr>
          <a:xfrm>
            <a:off x="654606" y="4915965"/>
            <a:ext cx="1627717" cy="666977"/>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Use resources sparingly.</a:t>
            </a:r>
          </a:p>
        </p:txBody>
      </p:sp>
      <p:sp>
        <p:nvSpPr>
          <p:cNvPr id="6" name="Content Placeholder 2">
            <a:extLst>
              <a:ext uri="{FF2B5EF4-FFF2-40B4-BE49-F238E27FC236}">
                <a16:creationId xmlns:a16="http://schemas.microsoft.com/office/drawing/2014/main" id="{ED31B112-90E3-2045-A4DE-3039B7C1D1C7}"/>
              </a:ext>
            </a:extLst>
          </p:cNvPr>
          <p:cNvSpPr txBox="1">
            <a:spLocks/>
          </p:cNvSpPr>
          <p:nvPr/>
        </p:nvSpPr>
        <p:spPr>
          <a:xfrm>
            <a:off x="3360310" y="1612509"/>
            <a:ext cx="8339103" cy="3217910"/>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118" lvl="1" indent="0" defTabSz="914400">
              <a:lnSpc>
                <a:spcPct val="90000"/>
              </a:lnSpc>
              <a:spcBef>
                <a:spcPts val="1600"/>
              </a:spcBef>
              <a:buNone/>
            </a:pPr>
            <a:r>
              <a:rPr lang="en-US" sz="2800" dirty="0">
                <a:latin typeface="Amazon Ember Light" charset="0"/>
                <a:ea typeface="Amazon Ember Light" charset="0"/>
                <a:cs typeface="Amazon Ember Light" charset="0"/>
              </a:rPr>
              <a:t>The ability to:</a:t>
            </a:r>
          </a:p>
          <a:p>
            <a:pPr marL="840296" lvl="2" indent="-457200" defTabSz="914400">
              <a:lnSpc>
                <a:spcPct val="90000"/>
              </a:lnSpc>
              <a:spcBef>
                <a:spcPts val="1600"/>
              </a:spcBef>
              <a:buClr>
                <a:schemeClr val="bg2">
                  <a:lumMod val="10000"/>
                </a:schemeClr>
              </a:buClr>
              <a:buBlip>
                <a:blip r:embed="rId5"/>
              </a:buBlip>
            </a:pPr>
            <a:r>
              <a:rPr lang="en-US" sz="2600" dirty="0">
                <a:latin typeface="Amazon Ember Light" charset="0"/>
                <a:ea typeface="Amazon Ember Light" charset="0"/>
                <a:cs typeface="Amazon Ember Light" charset="0"/>
              </a:rPr>
              <a:t>Use computing resources efficiently to meet system requirements.</a:t>
            </a:r>
          </a:p>
          <a:p>
            <a:pPr marL="840296" lvl="2" indent="-457200" defTabSz="914400">
              <a:lnSpc>
                <a:spcPct val="90000"/>
              </a:lnSpc>
              <a:spcBef>
                <a:spcPts val="1600"/>
              </a:spcBef>
              <a:buClr>
                <a:schemeClr val="bg2">
                  <a:lumMod val="10000"/>
                </a:schemeClr>
              </a:buClr>
              <a:buBlip>
                <a:blip r:embed="rId5"/>
              </a:buBlip>
            </a:pPr>
            <a:r>
              <a:rPr lang="en-US" sz="2600" dirty="0">
                <a:latin typeface="Amazon Ember Light" charset="0"/>
                <a:ea typeface="Amazon Ember Light" charset="0"/>
                <a:cs typeface="Amazon Ember Light" charset="0"/>
              </a:rPr>
              <a:t>Maintain that efficiency as demand changes and technologies evolve.</a:t>
            </a:r>
          </a:p>
        </p:txBody>
      </p:sp>
    </p:spTree>
    <p:extLst>
      <p:ext uri="{BB962C8B-B14F-4D97-AF65-F5344CB8AC3E}">
        <p14:creationId xmlns:p14="http://schemas.microsoft.com/office/powerpoint/2010/main" val="1037396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Performance Efficiency in the Cloud</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sp>
        <p:nvSpPr>
          <p:cNvPr id="7" name="Rectangle 6">
            <a:extLst>
              <a:ext uri="{FF2B5EF4-FFF2-40B4-BE49-F238E27FC236}">
                <a16:creationId xmlns:a16="http://schemas.microsoft.com/office/drawing/2014/main" id="{63C5DD07-945C-8B41-9E8D-61BD1D319075}"/>
              </a:ext>
            </a:extLst>
          </p:cNvPr>
          <p:cNvSpPr/>
          <p:nvPr/>
        </p:nvSpPr>
        <p:spPr>
          <a:xfrm>
            <a:off x="392864" y="1492366"/>
            <a:ext cx="2229853" cy="4539914"/>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Performance Efficiency</a:t>
            </a:r>
          </a:p>
        </p:txBody>
      </p:sp>
      <p:pic>
        <p:nvPicPr>
          <p:cNvPr id="8" name="Picture 7">
            <a:extLst>
              <a:ext uri="{FF2B5EF4-FFF2-40B4-BE49-F238E27FC236}">
                <a16:creationId xmlns:a16="http://schemas.microsoft.com/office/drawing/2014/main" id="{D67AE9E4-F777-B846-BC95-665DFC6856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179" y="2791924"/>
            <a:ext cx="1989221" cy="1989221"/>
          </a:xfrm>
          <a:prstGeom prst="rect">
            <a:avLst/>
          </a:prstGeom>
        </p:spPr>
      </p:pic>
      <p:sp>
        <p:nvSpPr>
          <p:cNvPr id="9" name="TextBox 8">
            <a:extLst>
              <a:ext uri="{FF2B5EF4-FFF2-40B4-BE49-F238E27FC236}">
                <a16:creationId xmlns:a16="http://schemas.microsoft.com/office/drawing/2014/main" id="{CC95E289-DB0E-8642-B728-EC9D3B5AE085}"/>
              </a:ext>
            </a:extLst>
          </p:cNvPr>
          <p:cNvSpPr txBox="1"/>
          <p:nvPr/>
        </p:nvSpPr>
        <p:spPr>
          <a:xfrm>
            <a:off x="654606" y="4915965"/>
            <a:ext cx="1627717" cy="666977"/>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Use resources sparingly.</a:t>
            </a:r>
          </a:p>
        </p:txBody>
      </p:sp>
      <p:sp>
        <p:nvSpPr>
          <p:cNvPr id="10" name="Content Placeholder 2">
            <a:extLst>
              <a:ext uri="{FF2B5EF4-FFF2-40B4-BE49-F238E27FC236}">
                <a16:creationId xmlns:a16="http://schemas.microsoft.com/office/drawing/2014/main" id="{719B927F-276D-BC44-B900-A15DC2C96C7C}"/>
              </a:ext>
            </a:extLst>
          </p:cNvPr>
          <p:cNvSpPr txBox="1">
            <a:spLocks/>
          </p:cNvSpPr>
          <p:nvPr/>
        </p:nvSpPr>
        <p:spPr>
          <a:xfrm>
            <a:off x="3360310" y="1612509"/>
            <a:ext cx="8339103" cy="3217910"/>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59309" lvl="1" indent="-457200" defTabSz="914400">
              <a:lnSpc>
                <a:spcPct val="90000"/>
              </a:lnSpc>
              <a:spcBef>
                <a:spcPts val="1600"/>
              </a:spcBef>
              <a:buClr>
                <a:schemeClr val="bg2">
                  <a:lumMod val="10000"/>
                </a:schemeClr>
              </a:buClr>
              <a:buBlip>
                <a:blip r:embed="rId5"/>
              </a:buBlip>
            </a:pPr>
            <a:r>
              <a:rPr lang="en-US" sz="2800" dirty="0">
                <a:latin typeface="Amazon Ember Light" charset="0"/>
                <a:ea typeface="Amazon Ember Light" charset="0"/>
                <a:cs typeface="Amazon Ember Light" charset="0"/>
              </a:rPr>
              <a:t>Select customizable solutions</a:t>
            </a:r>
          </a:p>
          <a:p>
            <a:pPr marL="559309" lvl="1" indent="-457200" defTabSz="914400">
              <a:lnSpc>
                <a:spcPct val="90000"/>
              </a:lnSpc>
              <a:spcBef>
                <a:spcPts val="1600"/>
              </a:spcBef>
              <a:buClr>
                <a:schemeClr val="bg2">
                  <a:lumMod val="10000"/>
                </a:schemeClr>
              </a:buClr>
              <a:buBlip>
                <a:blip r:embed="rId5"/>
              </a:buBlip>
            </a:pPr>
            <a:r>
              <a:rPr lang="en-US" sz="2800" dirty="0">
                <a:latin typeface="Amazon Ember Light" charset="0"/>
                <a:ea typeface="Amazon Ember Light" charset="0"/>
                <a:cs typeface="Amazon Ember Light" charset="0"/>
              </a:rPr>
              <a:t>Review to continually innovate</a:t>
            </a:r>
          </a:p>
          <a:p>
            <a:pPr marL="559309" lvl="1" indent="-457200" defTabSz="914400">
              <a:lnSpc>
                <a:spcPct val="90000"/>
              </a:lnSpc>
              <a:spcBef>
                <a:spcPts val="1600"/>
              </a:spcBef>
              <a:buClr>
                <a:schemeClr val="bg2">
                  <a:lumMod val="10000"/>
                </a:schemeClr>
              </a:buClr>
              <a:buBlip>
                <a:blip r:embed="rId5"/>
              </a:buBlip>
            </a:pPr>
            <a:r>
              <a:rPr lang="en-US" sz="2800" dirty="0">
                <a:latin typeface="Amazon Ember Light" charset="0"/>
                <a:ea typeface="Amazon Ember Light" charset="0"/>
                <a:cs typeface="Amazon Ember Light" charset="0"/>
              </a:rPr>
              <a:t>Monitor AWS services</a:t>
            </a:r>
          </a:p>
          <a:p>
            <a:pPr marL="559309" lvl="1" indent="-457200" defTabSz="914400">
              <a:lnSpc>
                <a:spcPct val="90000"/>
              </a:lnSpc>
              <a:spcBef>
                <a:spcPts val="1600"/>
              </a:spcBef>
              <a:buClr>
                <a:schemeClr val="bg2">
                  <a:lumMod val="10000"/>
                </a:schemeClr>
              </a:buClr>
              <a:buBlip>
                <a:blip r:embed="rId5"/>
              </a:buBlip>
            </a:pPr>
            <a:r>
              <a:rPr lang="en-US" sz="2800" dirty="0">
                <a:latin typeface="Amazon Ember Light" charset="0"/>
                <a:ea typeface="Amazon Ember Light" charset="0"/>
                <a:cs typeface="Amazon Ember Light" charset="0"/>
              </a:rPr>
              <a:t>Consider the trade-offs</a:t>
            </a:r>
          </a:p>
        </p:txBody>
      </p:sp>
    </p:spTree>
    <p:extLst>
      <p:ext uri="{BB962C8B-B14F-4D97-AF65-F5344CB8AC3E}">
        <p14:creationId xmlns:p14="http://schemas.microsoft.com/office/powerpoint/2010/main" val="3667184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4000" dirty="0"/>
              <a:t>Performance Efficiency: Design Principles</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sp>
        <p:nvSpPr>
          <p:cNvPr id="6" name="Rectangle 5">
            <a:extLst>
              <a:ext uri="{FF2B5EF4-FFF2-40B4-BE49-F238E27FC236}">
                <a16:creationId xmlns:a16="http://schemas.microsoft.com/office/drawing/2014/main" id="{537F0B22-FD09-FC4D-BE77-AD4CB2F134EE}"/>
              </a:ext>
            </a:extLst>
          </p:cNvPr>
          <p:cNvSpPr/>
          <p:nvPr/>
        </p:nvSpPr>
        <p:spPr>
          <a:xfrm>
            <a:off x="392864" y="1492366"/>
            <a:ext cx="2229853" cy="4539914"/>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Performance Efficiency</a:t>
            </a:r>
          </a:p>
        </p:txBody>
      </p:sp>
      <p:pic>
        <p:nvPicPr>
          <p:cNvPr id="7" name="Picture 6">
            <a:extLst>
              <a:ext uri="{FF2B5EF4-FFF2-40B4-BE49-F238E27FC236}">
                <a16:creationId xmlns:a16="http://schemas.microsoft.com/office/drawing/2014/main" id="{05D58B73-FA9D-D04F-8B3A-F67B304A2F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179" y="2791924"/>
            <a:ext cx="1989221" cy="1989221"/>
          </a:xfrm>
          <a:prstGeom prst="rect">
            <a:avLst/>
          </a:prstGeom>
        </p:spPr>
      </p:pic>
      <p:sp>
        <p:nvSpPr>
          <p:cNvPr id="9" name="TextBox 8">
            <a:extLst>
              <a:ext uri="{FF2B5EF4-FFF2-40B4-BE49-F238E27FC236}">
                <a16:creationId xmlns:a16="http://schemas.microsoft.com/office/drawing/2014/main" id="{271A721B-C4FF-2949-8140-40CC0F2B0DBD}"/>
              </a:ext>
            </a:extLst>
          </p:cNvPr>
          <p:cNvSpPr txBox="1"/>
          <p:nvPr/>
        </p:nvSpPr>
        <p:spPr>
          <a:xfrm>
            <a:off x="654606" y="4915965"/>
            <a:ext cx="1627717" cy="666977"/>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Use resources sparingly.</a:t>
            </a:r>
          </a:p>
        </p:txBody>
      </p:sp>
      <p:sp>
        <p:nvSpPr>
          <p:cNvPr id="10" name="Content Placeholder 2">
            <a:extLst>
              <a:ext uri="{FF2B5EF4-FFF2-40B4-BE49-F238E27FC236}">
                <a16:creationId xmlns:a16="http://schemas.microsoft.com/office/drawing/2014/main" id="{C54DB296-1BE2-D64B-BE07-855A443E8E26}"/>
              </a:ext>
            </a:extLst>
          </p:cNvPr>
          <p:cNvSpPr txBox="1">
            <a:spLocks/>
          </p:cNvSpPr>
          <p:nvPr/>
        </p:nvSpPr>
        <p:spPr>
          <a:xfrm>
            <a:off x="3360310" y="1612509"/>
            <a:ext cx="8339103" cy="3217910"/>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59309" lvl="1" indent="-457200" defTabSz="914400">
              <a:lnSpc>
                <a:spcPct val="90000"/>
              </a:lnSpc>
              <a:spcBef>
                <a:spcPts val="1600"/>
              </a:spcBef>
              <a:buClr>
                <a:schemeClr val="bg2">
                  <a:lumMod val="10000"/>
                </a:schemeClr>
              </a:buClr>
              <a:buBlip>
                <a:blip r:embed="rId5"/>
              </a:buBlip>
            </a:pPr>
            <a:r>
              <a:rPr lang="en-US" sz="2800" dirty="0">
                <a:latin typeface="Amazon Ember Light" charset="0"/>
                <a:ea typeface="Amazon Ember Light" charset="0"/>
                <a:cs typeface="Amazon Ember Light" charset="0"/>
              </a:rPr>
              <a:t>Democratize advanced technologies</a:t>
            </a:r>
          </a:p>
          <a:p>
            <a:pPr marL="559309" lvl="1" indent="-457200" defTabSz="914400">
              <a:lnSpc>
                <a:spcPct val="90000"/>
              </a:lnSpc>
              <a:spcBef>
                <a:spcPts val="1600"/>
              </a:spcBef>
              <a:buClr>
                <a:schemeClr val="bg2">
                  <a:lumMod val="10000"/>
                </a:schemeClr>
              </a:buClr>
              <a:buBlip>
                <a:blip r:embed="rId5"/>
              </a:buBlip>
            </a:pPr>
            <a:r>
              <a:rPr lang="en-US" sz="2800" dirty="0">
                <a:latin typeface="Amazon Ember Light" charset="0"/>
                <a:ea typeface="Amazon Ember Light" charset="0"/>
                <a:cs typeface="Amazon Ember Light" charset="0"/>
              </a:rPr>
              <a:t>Go global in minutes</a:t>
            </a:r>
          </a:p>
          <a:p>
            <a:pPr marL="559309" lvl="1" indent="-457200" defTabSz="914400">
              <a:lnSpc>
                <a:spcPct val="90000"/>
              </a:lnSpc>
              <a:spcBef>
                <a:spcPts val="1600"/>
              </a:spcBef>
              <a:buClr>
                <a:schemeClr val="bg2">
                  <a:lumMod val="10000"/>
                </a:schemeClr>
              </a:buClr>
              <a:buBlip>
                <a:blip r:embed="rId5"/>
              </a:buBlip>
            </a:pPr>
            <a:r>
              <a:rPr lang="en-US" sz="2800" dirty="0">
                <a:latin typeface="Amazon Ember Light" charset="0"/>
                <a:ea typeface="Amazon Ember Light" charset="0"/>
                <a:cs typeface="Amazon Ember Light" charset="0"/>
              </a:rPr>
              <a:t>Use a serverless architecture</a:t>
            </a:r>
          </a:p>
          <a:p>
            <a:pPr marL="559309" lvl="1" indent="-457200" defTabSz="914400">
              <a:lnSpc>
                <a:spcPct val="90000"/>
              </a:lnSpc>
              <a:spcBef>
                <a:spcPts val="1600"/>
              </a:spcBef>
              <a:buClr>
                <a:schemeClr val="bg2">
                  <a:lumMod val="10000"/>
                </a:schemeClr>
              </a:buClr>
              <a:buBlip>
                <a:blip r:embed="rId5"/>
              </a:buBlip>
            </a:pPr>
            <a:r>
              <a:rPr lang="en-US" sz="2800" dirty="0">
                <a:latin typeface="Amazon Ember Light" charset="0"/>
                <a:ea typeface="Amazon Ember Light" charset="0"/>
                <a:cs typeface="Amazon Ember Light" charset="0"/>
              </a:rPr>
              <a:t>Experiment more often</a:t>
            </a:r>
          </a:p>
          <a:p>
            <a:pPr marL="559309" lvl="1" indent="-457200" defTabSz="914400">
              <a:lnSpc>
                <a:spcPct val="90000"/>
              </a:lnSpc>
              <a:spcBef>
                <a:spcPts val="1600"/>
              </a:spcBef>
              <a:buClr>
                <a:schemeClr val="bg2">
                  <a:lumMod val="10000"/>
                </a:schemeClr>
              </a:buClr>
              <a:buBlip>
                <a:blip r:embed="rId5"/>
              </a:buBlip>
            </a:pPr>
            <a:r>
              <a:rPr lang="en-US" sz="2800" dirty="0">
                <a:latin typeface="Amazon Ember Light" charset="0"/>
                <a:ea typeface="Amazon Ember Light" charset="0"/>
                <a:cs typeface="Amazon Ember Light" charset="0"/>
              </a:rPr>
              <a:t>Have mechanical sympathy</a:t>
            </a:r>
          </a:p>
        </p:txBody>
      </p:sp>
    </p:spTree>
    <p:extLst>
      <p:ext uri="{BB962C8B-B14F-4D97-AF65-F5344CB8AC3E}">
        <p14:creationId xmlns:p14="http://schemas.microsoft.com/office/powerpoint/2010/main" val="766991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Optimization</a:t>
            </a:r>
          </a:p>
        </p:txBody>
      </p:sp>
      <p:sp>
        <p:nvSpPr>
          <p:cNvPr id="3" name="Rectangle 2">
            <a:extLst>
              <a:ext uri="{FF2B5EF4-FFF2-40B4-BE49-F238E27FC236}">
                <a16:creationId xmlns:a16="http://schemas.microsoft.com/office/drawing/2014/main" id="{B2C054D3-E1E2-664A-B258-31BCA72D02F4}"/>
              </a:ext>
            </a:extLst>
          </p:cNvPr>
          <p:cNvSpPr/>
          <p:nvPr/>
        </p:nvSpPr>
        <p:spPr>
          <a:xfrm>
            <a:off x="392209" y="1492389"/>
            <a:ext cx="2229853" cy="4539914"/>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Cost Optimization</a:t>
            </a:r>
          </a:p>
        </p:txBody>
      </p:sp>
      <p:pic>
        <p:nvPicPr>
          <p:cNvPr id="4" name="Picture 3">
            <a:extLst>
              <a:ext uri="{FF2B5EF4-FFF2-40B4-BE49-F238E27FC236}">
                <a16:creationId xmlns:a16="http://schemas.microsoft.com/office/drawing/2014/main" id="{1A71474E-6442-5A40-918E-CDD10ECCE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925" y="2894065"/>
            <a:ext cx="1729340" cy="1729340"/>
          </a:xfrm>
          <a:prstGeom prst="rect">
            <a:avLst/>
          </a:prstGeom>
        </p:spPr>
      </p:pic>
      <p:sp>
        <p:nvSpPr>
          <p:cNvPr id="5" name="TextBox 4">
            <a:extLst>
              <a:ext uri="{FF2B5EF4-FFF2-40B4-BE49-F238E27FC236}">
                <a16:creationId xmlns:a16="http://schemas.microsoft.com/office/drawing/2014/main" id="{54B5BC9A-1D62-DD47-A831-4B460AD410A1}"/>
              </a:ext>
            </a:extLst>
          </p:cNvPr>
          <p:cNvSpPr txBox="1"/>
          <p:nvPr/>
        </p:nvSpPr>
        <p:spPr>
          <a:xfrm>
            <a:off x="688737" y="4848104"/>
            <a:ext cx="1627717" cy="954300"/>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Eliminate unneeded expense.</a:t>
            </a:r>
          </a:p>
        </p:txBody>
      </p:sp>
      <p:sp>
        <p:nvSpPr>
          <p:cNvPr id="6" name="Content Placeholder 2">
            <a:extLst>
              <a:ext uri="{FF2B5EF4-FFF2-40B4-BE49-F238E27FC236}">
                <a16:creationId xmlns:a16="http://schemas.microsoft.com/office/drawing/2014/main" id="{D422FE75-7604-BF40-AE70-28A0F1D682B8}"/>
              </a:ext>
            </a:extLst>
          </p:cNvPr>
          <p:cNvSpPr txBox="1">
            <a:spLocks/>
          </p:cNvSpPr>
          <p:nvPr/>
        </p:nvSpPr>
        <p:spPr>
          <a:xfrm>
            <a:off x="3360310" y="1612509"/>
            <a:ext cx="8339103" cy="3217910"/>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118" lvl="1" indent="0" defTabSz="914400">
              <a:lnSpc>
                <a:spcPct val="90000"/>
              </a:lnSpc>
              <a:spcBef>
                <a:spcPts val="1600"/>
              </a:spcBef>
              <a:buNone/>
            </a:pPr>
            <a:r>
              <a:rPr lang="en-US" sz="2800" dirty="0">
                <a:latin typeface="Amazon Ember Light" charset="0"/>
                <a:ea typeface="Amazon Ember Light" charset="0"/>
                <a:cs typeface="Amazon Ember Light" charset="0"/>
              </a:rPr>
              <a:t>The ability to avoid or eliminate:</a:t>
            </a:r>
          </a:p>
          <a:p>
            <a:pPr>
              <a:spcBef>
                <a:spcPts val="1600"/>
              </a:spcBef>
            </a:pPr>
            <a:endParaRPr lang="en-US" sz="1333" dirty="0"/>
          </a:p>
          <a:p>
            <a:pPr marL="840296" lvl="2" indent="-457200" defTabSz="914400">
              <a:lnSpc>
                <a:spcPct val="90000"/>
              </a:lnSpc>
              <a:spcBef>
                <a:spcPts val="1600"/>
              </a:spcBef>
              <a:buClr>
                <a:schemeClr val="bg2">
                  <a:lumMod val="10000"/>
                </a:schemeClr>
              </a:buClr>
              <a:buBlip>
                <a:blip r:embed="rId5"/>
              </a:buBlip>
            </a:pPr>
            <a:r>
              <a:rPr lang="en-US" sz="2600" dirty="0">
                <a:latin typeface="Amazon Ember Light" charset="0"/>
                <a:ea typeface="Amazon Ember Light" charset="0"/>
                <a:cs typeface="Amazon Ember Light" charset="0"/>
              </a:rPr>
              <a:t>Un-needed cost</a:t>
            </a:r>
          </a:p>
          <a:p>
            <a:pPr marL="840296" lvl="2" indent="-457200" defTabSz="914400">
              <a:lnSpc>
                <a:spcPct val="90000"/>
              </a:lnSpc>
              <a:spcBef>
                <a:spcPts val="1600"/>
              </a:spcBef>
              <a:buClr>
                <a:schemeClr val="bg2">
                  <a:lumMod val="10000"/>
                </a:schemeClr>
              </a:buClr>
              <a:buBlip>
                <a:blip r:embed="rId5"/>
              </a:buBlip>
            </a:pPr>
            <a:r>
              <a:rPr lang="en-US" sz="2600" dirty="0">
                <a:latin typeface="Amazon Ember Light" charset="0"/>
                <a:ea typeface="Amazon Ember Light" charset="0"/>
                <a:cs typeface="Amazon Ember Light" charset="0"/>
              </a:rPr>
              <a:t>Suboptimal resources</a:t>
            </a:r>
          </a:p>
          <a:p>
            <a:pPr marL="4233" lvl="1" indent="0">
              <a:spcBef>
                <a:spcPts val="1600"/>
              </a:spcBef>
              <a:buNone/>
            </a:pPr>
            <a:endParaRPr lang="en-US" sz="2933" dirty="0"/>
          </a:p>
        </p:txBody>
      </p:sp>
    </p:spTree>
    <p:extLst>
      <p:ext uri="{BB962C8B-B14F-4D97-AF65-F5344CB8AC3E}">
        <p14:creationId xmlns:p14="http://schemas.microsoft.com/office/powerpoint/2010/main" val="4007689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dirty="0"/>
              <a:t>Cost Optimization Elements</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sp>
        <p:nvSpPr>
          <p:cNvPr id="7" name="Rectangle 6">
            <a:extLst>
              <a:ext uri="{FF2B5EF4-FFF2-40B4-BE49-F238E27FC236}">
                <a16:creationId xmlns:a16="http://schemas.microsoft.com/office/drawing/2014/main" id="{761B202E-3597-6345-927F-58B1179BA441}"/>
              </a:ext>
            </a:extLst>
          </p:cNvPr>
          <p:cNvSpPr/>
          <p:nvPr/>
        </p:nvSpPr>
        <p:spPr>
          <a:xfrm>
            <a:off x="392209" y="1492389"/>
            <a:ext cx="2229853" cy="4539914"/>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Cost Optimization</a:t>
            </a:r>
          </a:p>
        </p:txBody>
      </p:sp>
      <p:pic>
        <p:nvPicPr>
          <p:cNvPr id="8" name="Picture 7">
            <a:extLst>
              <a:ext uri="{FF2B5EF4-FFF2-40B4-BE49-F238E27FC236}">
                <a16:creationId xmlns:a16="http://schemas.microsoft.com/office/drawing/2014/main" id="{ABC58876-52F9-9145-AAAD-A71A502A9E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925" y="2894065"/>
            <a:ext cx="1729340" cy="1729340"/>
          </a:xfrm>
          <a:prstGeom prst="rect">
            <a:avLst/>
          </a:prstGeom>
        </p:spPr>
      </p:pic>
      <p:sp>
        <p:nvSpPr>
          <p:cNvPr id="9" name="TextBox 8">
            <a:extLst>
              <a:ext uri="{FF2B5EF4-FFF2-40B4-BE49-F238E27FC236}">
                <a16:creationId xmlns:a16="http://schemas.microsoft.com/office/drawing/2014/main" id="{3F13B7A0-A165-D94A-801D-75A33B5EDBC7}"/>
              </a:ext>
            </a:extLst>
          </p:cNvPr>
          <p:cNvSpPr txBox="1"/>
          <p:nvPr/>
        </p:nvSpPr>
        <p:spPr>
          <a:xfrm>
            <a:off x="688737" y="4848104"/>
            <a:ext cx="1627717" cy="954300"/>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Eliminate unneeded expense.</a:t>
            </a:r>
          </a:p>
        </p:txBody>
      </p:sp>
      <p:sp>
        <p:nvSpPr>
          <p:cNvPr id="11" name="Content Placeholder 2">
            <a:extLst>
              <a:ext uri="{FF2B5EF4-FFF2-40B4-BE49-F238E27FC236}">
                <a16:creationId xmlns:a16="http://schemas.microsoft.com/office/drawing/2014/main" id="{47C8D756-9094-424B-A33F-08746BBAC829}"/>
              </a:ext>
            </a:extLst>
          </p:cNvPr>
          <p:cNvSpPr txBox="1">
            <a:spLocks/>
          </p:cNvSpPr>
          <p:nvPr/>
        </p:nvSpPr>
        <p:spPr>
          <a:xfrm>
            <a:off x="3360310" y="1612509"/>
            <a:ext cx="8339103" cy="3217910"/>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59309" lvl="1" indent="-457200" defTabSz="914400">
              <a:lnSpc>
                <a:spcPct val="90000"/>
              </a:lnSpc>
              <a:spcBef>
                <a:spcPts val="1600"/>
              </a:spcBef>
              <a:buClr>
                <a:schemeClr val="bg2">
                  <a:lumMod val="10000"/>
                </a:schemeClr>
              </a:buClr>
              <a:buBlip>
                <a:blip r:embed="rId5"/>
              </a:buBlip>
            </a:pPr>
            <a:r>
              <a:rPr lang="en-US" sz="2800" dirty="0">
                <a:latin typeface="Amazon Ember Light" charset="0"/>
                <a:ea typeface="Amazon Ember Light" charset="0"/>
                <a:cs typeface="Amazon Ember Light" charset="0"/>
              </a:rPr>
              <a:t>Use cost-effective resources</a:t>
            </a:r>
          </a:p>
          <a:p>
            <a:pPr marL="559309" lvl="1" indent="-457200" defTabSz="914400">
              <a:lnSpc>
                <a:spcPct val="90000"/>
              </a:lnSpc>
              <a:spcBef>
                <a:spcPts val="1600"/>
              </a:spcBef>
              <a:buClr>
                <a:schemeClr val="bg2">
                  <a:lumMod val="10000"/>
                </a:schemeClr>
              </a:buClr>
              <a:buBlip>
                <a:blip r:embed="rId5"/>
              </a:buBlip>
            </a:pPr>
            <a:r>
              <a:rPr lang="en-US" sz="2800" dirty="0">
                <a:latin typeface="Amazon Ember Light" charset="0"/>
                <a:ea typeface="Amazon Ember Light" charset="0"/>
                <a:cs typeface="Amazon Ember Light" charset="0"/>
              </a:rPr>
              <a:t>Match supply with demand</a:t>
            </a:r>
          </a:p>
          <a:p>
            <a:pPr marL="559309" lvl="1" indent="-457200" defTabSz="914400">
              <a:lnSpc>
                <a:spcPct val="90000"/>
              </a:lnSpc>
              <a:spcBef>
                <a:spcPts val="1600"/>
              </a:spcBef>
              <a:buClr>
                <a:schemeClr val="bg2">
                  <a:lumMod val="10000"/>
                </a:schemeClr>
              </a:buClr>
              <a:buBlip>
                <a:blip r:embed="rId5"/>
              </a:buBlip>
            </a:pPr>
            <a:r>
              <a:rPr lang="en-US" sz="2800" dirty="0">
                <a:latin typeface="Amazon Ember Light" charset="0"/>
                <a:ea typeface="Amazon Ember Light" charset="0"/>
                <a:cs typeface="Amazon Ember Light" charset="0"/>
              </a:rPr>
              <a:t>Increase expenditure awareness</a:t>
            </a:r>
          </a:p>
          <a:p>
            <a:pPr marL="559309" lvl="1" indent="-457200" defTabSz="914400">
              <a:lnSpc>
                <a:spcPct val="90000"/>
              </a:lnSpc>
              <a:spcBef>
                <a:spcPts val="1600"/>
              </a:spcBef>
              <a:buClr>
                <a:schemeClr val="bg2">
                  <a:lumMod val="10000"/>
                </a:schemeClr>
              </a:buClr>
              <a:buBlip>
                <a:blip r:embed="rId5"/>
              </a:buBlip>
            </a:pPr>
            <a:r>
              <a:rPr lang="en-US" sz="2800" dirty="0">
                <a:latin typeface="Amazon Ember Light" charset="0"/>
                <a:ea typeface="Amazon Ember Light" charset="0"/>
                <a:cs typeface="Amazon Ember Light" charset="0"/>
              </a:rPr>
              <a:t>Optimize over time</a:t>
            </a:r>
          </a:p>
        </p:txBody>
      </p:sp>
    </p:spTree>
    <p:extLst>
      <p:ext uri="{BB962C8B-B14F-4D97-AF65-F5344CB8AC3E}">
        <p14:creationId xmlns:p14="http://schemas.microsoft.com/office/powerpoint/2010/main" val="1787067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In This Module</a:t>
            </a:r>
          </a:p>
        </p:txBody>
      </p:sp>
      <p:sp>
        <p:nvSpPr>
          <p:cNvPr id="5" name="Content Placeholder 4"/>
          <p:cNvSpPr>
            <a:spLocks noGrp="1"/>
          </p:cNvSpPr>
          <p:nvPr>
            <p:ph idx="1"/>
          </p:nvPr>
        </p:nvSpPr>
        <p:spPr>
          <a:xfrm>
            <a:off x="238538" y="1440305"/>
            <a:ext cx="11115261" cy="4913308"/>
          </a:xfrm>
        </p:spPr>
        <p:txBody>
          <a:bodyPr>
            <a:noAutofit/>
          </a:bodyPr>
          <a:lstStyle/>
          <a:p>
            <a:pPr marL="493713" indent="-493713">
              <a:spcBef>
                <a:spcPts val="1800"/>
              </a:spcBef>
            </a:pPr>
            <a:r>
              <a:rPr lang="en-US" sz="2400" dirty="0"/>
              <a:t>Part 1: Introduction to the Well-Architected Framework</a:t>
            </a:r>
          </a:p>
          <a:p>
            <a:pPr marL="493713" indent="-493713">
              <a:spcBef>
                <a:spcPts val="1800"/>
              </a:spcBef>
            </a:pPr>
            <a:r>
              <a:rPr lang="en-US" sz="2400" dirty="0"/>
              <a:t>Part 2: Well-Architected Design Principles</a:t>
            </a:r>
          </a:p>
          <a:p>
            <a:pPr marL="493713" indent="-493713">
              <a:spcBef>
                <a:spcPts val="1800"/>
              </a:spcBef>
            </a:pPr>
            <a:r>
              <a:rPr lang="en-US" sz="2400" dirty="0"/>
              <a:t>Part 3: Understanding Reliability and High Availability</a:t>
            </a:r>
          </a:p>
          <a:p>
            <a:pPr marL="493713" indent="-493713">
              <a:spcBef>
                <a:spcPts val="1800"/>
              </a:spcBef>
            </a:pPr>
            <a:r>
              <a:rPr lang="en-US" sz="2400" dirty="0"/>
              <a:t>Part 4: Example - Transitioning a Data Center to the Cloud</a:t>
            </a:r>
          </a:p>
        </p:txBody>
      </p:sp>
    </p:spTree>
    <p:custDataLst>
      <p:tags r:id="rId1"/>
    </p:custDataLst>
    <p:extLst>
      <p:ext uri="{BB962C8B-B14F-4D97-AF65-F5344CB8AC3E}">
        <p14:creationId xmlns:p14="http://schemas.microsoft.com/office/powerpoint/2010/main" val="1468419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dirty="0"/>
              <a:t>Cost Optimization: Design Principles</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sp>
        <p:nvSpPr>
          <p:cNvPr id="6" name="Rectangle 5">
            <a:extLst>
              <a:ext uri="{FF2B5EF4-FFF2-40B4-BE49-F238E27FC236}">
                <a16:creationId xmlns:a16="http://schemas.microsoft.com/office/drawing/2014/main" id="{B399F6AB-9783-454B-BB0D-DE814403316A}"/>
              </a:ext>
            </a:extLst>
          </p:cNvPr>
          <p:cNvSpPr/>
          <p:nvPr/>
        </p:nvSpPr>
        <p:spPr>
          <a:xfrm>
            <a:off x="392209" y="1492389"/>
            <a:ext cx="2229853" cy="4539914"/>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Cost Optimization</a:t>
            </a:r>
          </a:p>
        </p:txBody>
      </p:sp>
      <p:pic>
        <p:nvPicPr>
          <p:cNvPr id="8" name="Picture 7">
            <a:extLst>
              <a:ext uri="{FF2B5EF4-FFF2-40B4-BE49-F238E27FC236}">
                <a16:creationId xmlns:a16="http://schemas.microsoft.com/office/drawing/2014/main" id="{7BA43CB4-5BC6-5044-A13D-60599F5AF7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925" y="2894065"/>
            <a:ext cx="1729340" cy="1729340"/>
          </a:xfrm>
          <a:prstGeom prst="rect">
            <a:avLst/>
          </a:prstGeom>
        </p:spPr>
      </p:pic>
      <p:sp>
        <p:nvSpPr>
          <p:cNvPr id="9" name="TextBox 8">
            <a:extLst>
              <a:ext uri="{FF2B5EF4-FFF2-40B4-BE49-F238E27FC236}">
                <a16:creationId xmlns:a16="http://schemas.microsoft.com/office/drawing/2014/main" id="{BA2AC8E3-87D1-D34D-B272-884B96DE0BA4}"/>
              </a:ext>
            </a:extLst>
          </p:cNvPr>
          <p:cNvSpPr txBox="1"/>
          <p:nvPr/>
        </p:nvSpPr>
        <p:spPr>
          <a:xfrm>
            <a:off x="688737" y="4848104"/>
            <a:ext cx="1627717" cy="954300"/>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Eliminate unneeded expense.</a:t>
            </a:r>
          </a:p>
        </p:txBody>
      </p:sp>
      <p:sp>
        <p:nvSpPr>
          <p:cNvPr id="10" name="Content Placeholder 2">
            <a:extLst>
              <a:ext uri="{FF2B5EF4-FFF2-40B4-BE49-F238E27FC236}">
                <a16:creationId xmlns:a16="http://schemas.microsoft.com/office/drawing/2014/main" id="{0D2DED4A-C40D-FB49-8306-CA684BAAF42F}"/>
              </a:ext>
            </a:extLst>
          </p:cNvPr>
          <p:cNvSpPr txBox="1">
            <a:spLocks/>
          </p:cNvSpPr>
          <p:nvPr/>
        </p:nvSpPr>
        <p:spPr>
          <a:xfrm>
            <a:off x="3360310" y="1612509"/>
            <a:ext cx="8339103" cy="3217910"/>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59309" lvl="1" indent="-457200" defTabSz="914400">
              <a:lnSpc>
                <a:spcPct val="90000"/>
              </a:lnSpc>
              <a:spcBef>
                <a:spcPts val="1600"/>
              </a:spcBef>
              <a:buClr>
                <a:schemeClr val="bg2">
                  <a:lumMod val="10000"/>
                </a:schemeClr>
              </a:buClr>
              <a:buBlip>
                <a:blip r:embed="rId5"/>
              </a:buBlip>
            </a:pPr>
            <a:r>
              <a:rPr lang="en-US" sz="2800" b="1" dirty="0">
                <a:latin typeface="Amazon Ember Light" charset="0"/>
                <a:ea typeface="Amazon Ember Light" charset="0"/>
                <a:cs typeface="Amazon Ember Light" charset="0"/>
              </a:rPr>
              <a:t>Adopt</a:t>
            </a:r>
            <a:r>
              <a:rPr lang="en-US" sz="2800" dirty="0">
                <a:latin typeface="Amazon Ember Light" charset="0"/>
                <a:ea typeface="Amazon Ember Light" charset="0"/>
                <a:cs typeface="Amazon Ember Light" charset="0"/>
              </a:rPr>
              <a:t> a consumption model</a:t>
            </a:r>
          </a:p>
          <a:p>
            <a:pPr marL="559309" lvl="1" indent="-457200" defTabSz="914400">
              <a:lnSpc>
                <a:spcPct val="90000"/>
              </a:lnSpc>
              <a:spcBef>
                <a:spcPts val="1600"/>
              </a:spcBef>
              <a:buClr>
                <a:schemeClr val="bg2">
                  <a:lumMod val="10000"/>
                </a:schemeClr>
              </a:buClr>
              <a:buBlip>
                <a:blip r:embed="rId5"/>
              </a:buBlip>
            </a:pPr>
            <a:r>
              <a:rPr lang="en-US" sz="2800" b="1" dirty="0">
                <a:latin typeface="Amazon Ember Light" charset="0"/>
                <a:ea typeface="Amazon Ember Light" charset="0"/>
                <a:cs typeface="Amazon Ember Light" charset="0"/>
              </a:rPr>
              <a:t>Measure</a:t>
            </a:r>
            <a:r>
              <a:rPr lang="en-US" sz="2800" dirty="0">
                <a:latin typeface="Amazon Ember Light" charset="0"/>
                <a:ea typeface="Amazon Ember Light" charset="0"/>
                <a:cs typeface="Amazon Ember Light" charset="0"/>
              </a:rPr>
              <a:t> overall efficiency</a:t>
            </a:r>
          </a:p>
          <a:p>
            <a:pPr marL="559309" lvl="1" indent="-457200" defTabSz="914400">
              <a:lnSpc>
                <a:spcPct val="90000"/>
              </a:lnSpc>
              <a:spcBef>
                <a:spcPts val="1600"/>
              </a:spcBef>
              <a:buClr>
                <a:schemeClr val="bg2">
                  <a:lumMod val="10000"/>
                </a:schemeClr>
              </a:buClr>
              <a:buBlip>
                <a:blip r:embed="rId5"/>
              </a:buBlip>
            </a:pPr>
            <a:r>
              <a:rPr lang="en-US" sz="2800" b="1" dirty="0">
                <a:latin typeface="Amazon Ember Light" charset="0"/>
                <a:ea typeface="Amazon Ember Light" charset="0"/>
                <a:cs typeface="Amazon Ember Light" charset="0"/>
              </a:rPr>
              <a:t>Reduce</a:t>
            </a:r>
            <a:r>
              <a:rPr lang="en-US" sz="2800" dirty="0">
                <a:latin typeface="Amazon Ember Light" charset="0"/>
                <a:ea typeface="Amazon Ember Light" charset="0"/>
                <a:cs typeface="Amazon Ember Light" charset="0"/>
              </a:rPr>
              <a:t> spending on data center operations</a:t>
            </a:r>
          </a:p>
          <a:p>
            <a:pPr marL="559309" lvl="1" indent="-457200" defTabSz="914400">
              <a:lnSpc>
                <a:spcPct val="90000"/>
              </a:lnSpc>
              <a:spcBef>
                <a:spcPts val="1600"/>
              </a:spcBef>
              <a:buClr>
                <a:schemeClr val="bg2">
                  <a:lumMod val="10000"/>
                </a:schemeClr>
              </a:buClr>
              <a:buBlip>
                <a:blip r:embed="rId5"/>
              </a:buBlip>
            </a:pPr>
            <a:r>
              <a:rPr lang="en-US" sz="2800" b="1" dirty="0">
                <a:latin typeface="Amazon Ember Light" charset="0"/>
                <a:ea typeface="Amazon Ember Light" charset="0"/>
                <a:cs typeface="Amazon Ember Light" charset="0"/>
              </a:rPr>
              <a:t>Analyze</a:t>
            </a:r>
            <a:r>
              <a:rPr lang="en-US" sz="2800" dirty="0">
                <a:latin typeface="Amazon Ember Light" charset="0"/>
                <a:ea typeface="Amazon Ember Light" charset="0"/>
                <a:cs typeface="Amazon Ember Light" charset="0"/>
              </a:rPr>
              <a:t> and attribute expenditure</a:t>
            </a:r>
          </a:p>
          <a:p>
            <a:pPr marL="559309" lvl="1" indent="-457200" defTabSz="914400">
              <a:lnSpc>
                <a:spcPct val="90000"/>
              </a:lnSpc>
              <a:spcBef>
                <a:spcPts val="1600"/>
              </a:spcBef>
              <a:buClr>
                <a:schemeClr val="bg2">
                  <a:lumMod val="10000"/>
                </a:schemeClr>
              </a:buClr>
              <a:buBlip>
                <a:blip r:embed="rId5"/>
              </a:buBlip>
            </a:pPr>
            <a:r>
              <a:rPr lang="en-US" sz="2800" b="1" dirty="0">
                <a:latin typeface="Amazon Ember Light" charset="0"/>
                <a:ea typeface="Amazon Ember Light" charset="0"/>
                <a:cs typeface="Amazon Ember Light" charset="0"/>
              </a:rPr>
              <a:t>Use</a:t>
            </a:r>
            <a:r>
              <a:rPr lang="en-US" sz="2800" dirty="0">
                <a:latin typeface="Amazon Ember Light" charset="0"/>
                <a:ea typeface="Amazon Ember Light" charset="0"/>
                <a:cs typeface="Amazon Ember Light" charset="0"/>
              </a:rPr>
              <a:t> managed services</a:t>
            </a:r>
          </a:p>
          <a:p>
            <a:pPr marL="559309" lvl="1" indent="-457200" defTabSz="914400">
              <a:lnSpc>
                <a:spcPct val="90000"/>
              </a:lnSpc>
              <a:spcBef>
                <a:spcPts val="1600"/>
              </a:spcBef>
              <a:buClr>
                <a:schemeClr val="bg2">
                  <a:lumMod val="10000"/>
                </a:schemeClr>
              </a:buClr>
              <a:buBlip>
                <a:blip r:embed="rId5"/>
              </a:buBlip>
            </a:pPr>
            <a:endParaRPr lang="en-US" sz="2800" dirty="0">
              <a:latin typeface="Amazon Ember Light" charset="0"/>
              <a:ea typeface="Amazon Ember Light" charset="0"/>
              <a:cs typeface="Amazon Ember Light" charset="0"/>
            </a:endParaRPr>
          </a:p>
        </p:txBody>
      </p:sp>
    </p:spTree>
    <p:extLst>
      <p:ext uri="{BB962C8B-B14F-4D97-AF65-F5344CB8AC3E}">
        <p14:creationId xmlns:p14="http://schemas.microsoft.com/office/powerpoint/2010/main" val="1949748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03" y="263527"/>
            <a:ext cx="11115261" cy="779463"/>
          </a:xfrm>
        </p:spPr>
        <p:txBody>
          <a:bodyPr>
            <a:normAutofit/>
          </a:bodyPr>
          <a:lstStyle/>
          <a:p>
            <a:r>
              <a:rPr lang="en-US" sz="4000" dirty="0"/>
              <a:t>Pillars of the Well-Architected Framework</a:t>
            </a:r>
          </a:p>
        </p:txBody>
      </p:sp>
      <p:grpSp>
        <p:nvGrpSpPr>
          <p:cNvPr id="3" name="Group 2">
            <a:extLst>
              <a:ext uri="{FF2B5EF4-FFF2-40B4-BE49-F238E27FC236}">
                <a16:creationId xmlns:a16="http://schemas.microsoft.com/office/drawing/2014/main" id="{8510BA0F-EE15-4E4A-B3EE-27760D4616A5}"/>
              </a:ext>
            </a:extLst>
          </p:cNvPr>
          <p:cNvGrpSpPr/>
          <p:nvPr/>
        </p:nvGrpSpPr>
        <p:grpSpPr>
          <a:xfrm>
            <a:off x="2644726" y="1491336"/>
            <a:ext cx="2229853" cy="4539916"/>
            <a:chOff x="2644726" y="1491336"/>
            <a:chExt cx="2229853" cy="4539916"/>
          </a:xfrm>
        </p:grpSpPr>
        <p:sp>
          <p:nvSpPr>
            <p:cNvPr id="4" name="Rectangle 3">
              <a:extLst>
                <a:ext uri="{FF2B5EF4-FFF2-40B4-BE49-F238E27FC236}">
                  <a16:creationId xmlns:a16="http://schemas.microsoft.com/office/drawing/2014/main" id="{1F874704-F5FE-474F-9604-51D808777A1A}"/>
                </a:ext>
              </a:extLst>
            </p:cNvPr>
            <p:cNvSpPr/>
            <p:nvPr/>
          </p:nvSpPr>
          <p:spPr>
            <a:xfrm>
              <a:off x="2644726" y="1491336"/>
              <a:ext cx="2229853" cy="4539916"/>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Security</a:t>
              </a:r>
            </a:p>
          </p:txBody>
        </p:sp>
        <p:pic>
          <p:nvPicPr>
            <p:cNvPr id="5" name="Picture 4">
              <a:extLst>
                <a:ext uri="{FF2B5EF4-FFF2-40B4-BE49-F238E27FC236}">
                  <a16:creationId xmlns:a16="http://schemas.microsoft.com/office/drawing/2014/main" id="{7353543C-1E2C-A64A-87B3-D6A309367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838" y="3058709"/>
              <a:ext cx="1469457" cy="1469457"/>
            </a:xfrm>
            <a:prstGeom prst="rect">
              <a:avLst/>
            </a:prstGeom>
          </p:spPr>
        </p:pic>
        <p:sp>
          <p:nvSpPr>
            <p:cNvPr id="6" name="TextBox 5">
              <a:extLst>
                <a:ext uri="{FF2B5EF4-FFF2-40B4-BE49-F238E27FC236}">
                  <a16:creationId xmlns:a16="http://schemas.microsoft.com/office/drawing/2014/main" id="{6D723241-A8E3-C245-A0E2-D0B4B2ED38BB}"/>
                </a:ext>
              </a:extLst>
            </p:cNvPr>
            <p:cNvSpPr txBox="1"/>
            <p:nvPr/>
          </p:nvSpPr>
          <p:spPr>
            <a:xfrm>
              <a:off x="2945794" y="5066373"/>
              <a:ext cx="1627717" cy="954300"/>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Protect and monitor systems</a:t>
              </a:r>
            </a:p>
          </p:txBody>
        </p:sp>
      </p:grpSp>
      <p:grpSp>
        <p:nvGrpSpPr>
          <p:cNvPr id="7" name="Group 6">
            <a:extLst>
              <a:ext uri="{FF2B5EF4-FFF2-40B4-BE49-F238E27FC236}">
                <a16:creationId xmlns:a16="http://schemas.microsoft.com/office/drawing/2014/main" id="{C11E8DD8-509F-5A48-9150-87F1840A3EC9}"/>
              </a:ext>
            </a:extLst>
          </p:cNvPr>
          <p:cNvGrpSpPr/>
          <p:nvPr/>
        </p:nvGrpSpPr>
        <p:grpSpPr>
          <a:xfrm>
            <a:off x="4994895" y="1491336"/>
            <a:ext cx="2229853" cy="4539915"/>
            <a:chOff x="4994895" y="1491336"/>
            <a:chExt cx="2229853" cy="4539915"/>
          </a:xfrm>
        </p:grpSpPr>
        <p:sp>
          <p:nvSpPr>
            <p:cNvPr id="8" name="Rectangle 7">
              <a:extLst>
                <a:ext uri="{FF2B5EF4-FFF2-40B4-BE49-F238E27FC236}">
                  <a16:creationId xmlns:a16="http://schemas.microsoft.com/office/drawing/2014/main" id="{6C1A1CE0-9A83-6C40-A7E4-73E5A4D5FA3C}"/>
                </a:ext>
              </a:extLst>
            </p:cNvPr>
            <p:cNvSpPr/>
            <p:nvPr/>
          </p:nvSpPr>
          <p:spPr>
            <a:xfrm>
              <a:off x="4994895" y="1491336"/>
              <a:ext cx="2229853" cy="4539915"/>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Reliability</a:t>
              </a:r>
            </a:p>
          </p:txBody>
        </p:sp>
        <p:pic>
          <p:nvPicPr>
            <p:cNvPr id="9" name="Picture 8">
              <a:extLst>
                <a:ext uri="{FF2B5EF4-FFF2-40B4-BE49-F238E27FC236}">
                  <a16:creationId xmlns:a16="http://schemas.microsoft.com/office/drawing/2014/main" id="{1A1A9ABD-E77A-A440-8CF3-759BC1830A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0011" y="3116462"/>
              <a:ext cx="1411705" cy="1411705"/>
            </a:xfrm>
            <a:prstGeom prst="rect">
              <a:avLst/>
            </a:prstGeom>
          </p:spPr>
        </p:pic>
        <p:sp>
          <p:nvSpPr>
            <p:cNvPr id="10" name="TextBox 9">
              <a:extLst>
                <a:ext uri="{FF2B5EF4-FFF2-40B4-BE49-F238E27FC236}">
                  <a16:creationId xmlns:a16="http://schemas.microsoft.com/office/drawing/2014/main" id="{D867A582-07CA-8442-B538-861C79798C99}"/>
                </a:ext>
              </a:extLst>
            </p:cNvPr>
            <p:cNvSpPr txBox="1"/>
            <p:nvPr/>
          </p:nvSpPr>
          <p:spPr>
            <a:xfrm>
              <a:off x="5287428" y="4788134"/>
              <a:ext cx="1627717" cy="1241621"/>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Recover from failure and mitigate disruption.</a:t>
              </a:r>
            </a:p>
          </p:txBody>
        </p:sp>
      </p:grpSp>
      <p:grpSp>
        <p:nvGrpSpPr>
          <p:cNvPr id="11" name="Group 10">
            <a:extLst>
              <a:ext uri="{FF2B5EF4-FFF2-40B4-BE49-F238E27FC236}">
                <a16:creationId xmlns:a16="http://schemas.microsoft.com/office/drawing/2014/main" id="{56A1803A-D091-7747-9031-70A00EF0C95B}"/>
              </a:ext>
            </a:extLst>
          </p:cNvPr>
          <p:cNvGrpSpPr/>
          <p:nvPr/>
        </p:nvGrpSpPr>
        <p:grpSpPr>
          <a:xfrm>
            <a:off x="7345064" y="1491338"/>
            <a:ext cx="2229853" cy="4539914"/>
            <a:chOff x="7345064" y="1491338"/>
            <a:chExt cx="2229853" cy="4539914"/>
          </a:xfrm>
        </p:grpSpPr>
        <p:sp>
          <p:nvSpPr>
            <p:cNvPr id="12" name="Rectangle 11">
              <a:extLst>
                <a:ext uri="{FF2B5EF4-FFF2-40B4-BE49-F238E27FC236}">
                  <a16:creationId xmlns:a16="http://schemas.microsoft.com/office/drawing/2014/main" id="{64ABFB6C-FEE3-B04E-B50D-5015377EA449}"/>
                </a:ext>
              </a:extLst>
            </p:cNvPr>
            <p:cNvSpPr/>
            <p:nvPr/>
          </p:nvSpPr>
          <p:spPr>
            <a:xfrm>
              <a:off x="7345064" y="1491338"/>
              <a:ext cx="2229853" cy="4539914"/>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Performance</a:t>
              </a:r>
              <a:r>
                <a:rPr lang="en-US" sz="2400" b="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Efficiency</a:t>
              </a:r>
            </a:p>
          </p:txBody>
        </p:sp>
        <p:pic>
          <p:nvPicPr>
            <p:cNvPr id="13" name="Picture 12">
              <a:extLst>
                <a:ext uri="{FF2B5EF4-FFF2-40B4-BE49-F238E27FC236}">
                  <a16:creationId xmlns:a16="http://schemas.microsoft.com/office/drawing/2014/main" id="{6E4575AA-52CE-D741-87AA-5601C67474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5380" y="2814872"/>
              <a:ext cx="1989221" cy="1989221"/>
            </a:xfrm>
            <a:prstGeom prst="rect">
              <a:avLst/>
            </a:prstGeom>
          </p:spPr>
        </p:pic>
        <p:sp>
          <p:nvSpPr>
            <p:cNvPr id="14" name="TextBox 13">
              <a:extLst>
                <a:ext uri="{FF2B5EF4-FFF2-40B4-BE49-F238E27FC236}">
                  <a16:creationId xmlns:a16="http://schemas.microsoft.com/office/drawing/2014/main" id="{982B13BD-D1DF-B444-B290-E2898F0F9A0F}"/>
                </a:ext>
              </a:extLst>
            </p:cNvPr>
            <p:cNvSpPr txBox="1"/>
            <p:nvPr/>
          </p:nvSpPr>
          <p:spPr>
            <a:xfrm>
              <a:off x="7642943" y="5354549"/>
              <a:ext cx="1627717" cy="666977"/>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Use resources sparingly.</a:t>
              </a:r>
            </a:p>
          </p:txBody>
        </p:sp>
      </p:grpSp>
      <p:grpSp>
        <p:nvGrpSpPr>
          <p:cNvPr id="15" name="Group 14">
            <a:extLst>
              <a:ext uri="{FF2B5EF4-FFF2-40B4-BE49-F238E27FC236}">
                <a16:creationId xmlns:a16="http://schemas.microsoft.com/office/drawing/2014/main" id="{A24BBB41-86E0-7E4A-9C6F-E804C42CAA6A}"/>
              </a:ext>
            </a:extLst>
          </p:cNvPr>
          <p:cNvGrpSpPr/>
          <p:nvPr/>
        </p:nvGrpSpPr>
        <p:grpSpPr>
          <a:xfrm>
            <a:off x="9695234" y="1491338"/>
            <a:ext cx="2229853" cy="4539914"/>
            <a:chOff x="9695234" y="1491338"/>
            <a:chExt cx="2229853" cy="4539914"/>
          </a:xfrm>
        </p:grpSpPr>
        <p:sp>
          <p:nvSpPr>
            <p:cNvPr id="16" name="Rectangle 15">
              <a:extLst>
                <a:ext uri="{FF2B5EF4-FFF2-40B4-BE49-F238E27FC236}">
                  <a16:creationId xmlns:a16="http://schemas.microsoft.com/office/drawing/2014/main" id="{060284BF-6084-C549-83AA-F0EB81466494}"/>
                </a:ext>
              </a:extLst>
            </p:cNvPr>
            <p:cNvSpPr/>
            <p:nvPr/>
          </p:nvSpPr>
          <p:spPr>
            <a:xfrm>
              <a:off x="9695234" y="1491338"/>
              <a:ext cx="2229853" cy="4539914"/>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Cost</a:t>
              </a:r>
              <a:r>
                <a:rPr lang="en-US" sz="2400" b="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Optimization</a:t>
              </a:r>
            </a:p>
          </p:txBody>
        </p:sp>
        <p:pic>
          <p:nvPicPr>
            <p:cNvPr id="17" name="Picture 16">
              <a:extLst>
                <a:ext uri="{FF2B5EF4-FFF2-40B4-BE49-F238E27FC236}">
                  <a16:creationId xmlns:a16="http://schemas.microsoft.com/office/drawing/2014/main" id="{D8270D7D-6C20-4C4F-8375-1AAA35D1E7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08055" y="2943209"/>
              <a:ext cx="1729340" cy="1729340"/>
            </a:xfrm>
            <a:prstGeom prst="rect">
              <a:avLst/>
            </a:prstGeom>
          </p:spPr>
        </p:pic>
        <p:sp>
          <p:nvSpPr>
            <p:cNvPr id="18" name="TextBox 17">
              <a:extLst>
                <a:ext uri="{FF2B5EF4-FFF2-40B4-BE49-F238E27FC236}">
                  <a16:creationId xmlns:a16="http://schemas.microsoft.com/office/drawing/2014/main" id="{0EAFBF79-8BC3-C94A-815A-13D696351DC2}"/>
                </a:ext>
              </a:extLst>
            </p:cNvPr>
            <p:cNvSpPr txBox="1"/>
            <p:nvPr/>
          </p:nvSpPr>
          <p:spPr>
            <a:xfrm>
              <a:off x="9991762" y="5067477"/>
              <a:ext cx="1627717" cy="954300"/>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Eliminate unneeded expense.</a:t>
              </a:r>
            </a:p>
          </p:txBody>
        </p:sp>
      </p:grpSp>
      <p:grpSp>
        <p:nvGrpSpPr>
          <p:cNvPr id="19" name="Group 18">
            <a:extLst>
              <a:ext uri="{FF2B5EF4-FFF2-40B4-BE49-F238E27FC236}">
                <a16:creationId xmlns:a16="http://schemas.microsoft.com/office/drawing/2014/main" id="{CD66CD54-BDA9-F847-ABDD-032AED3F7C48}"/>
              </a:ext>
            </a:extLst>
          </p:cNvPr>
          <p:cNvGrpSpPr/>
          <p:nvPr/>
        </p:nvGrpSpPr>
        <p:grpSpPr>
          <a:xfrm>
            <a:off x="304748" y="1491339"/>
            <a:ext cx="2229853" cy="4539913"/>
            <a:chOff x="304748" y="1491339"/>
            <a:chExt cx="2229853" cy="4539913"/>
          </a:xfrm>
        </p:grpSpPr>
        <p:sp>
          <p:nvSpPr>
            <p:cNvPr id="20" name="Rectangle 19">
              <a:extLst>
                <a:ext uri="{FF2B5EF4-FFF2-40B4-BE49-F238E27FC236}">
                  <a16:creationId xmlns:a16="http://schemas.microsoft.com/office/drawing/2014/main" id="{C8F1E8A2-8BEC-8B49-8446-D83295EFA157}"/>
                </a:ext>
              </a:extLst>
            </p:cNvPr>
            <p:cNvSpPr/>
            <p:nvPr/>
          </p:nvSpPr>
          <p:spPr>
            <a:xfrm>
              <a:off x="304748" y="1491339"/>
              <a:ext cx="2229853" cy="4539913"/>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Operational Excellence</a:t>
              </a:r>
            </a:p>
          </p:txBody>
        </p:sp>
        <p:pic>
          <p:nvPicPr>
            <p:cNvPr id="21" name="Picture 20">
              <a:extLst>
                <a:ext uri="{FF2B5EF4-FFF2-40B4-BE49-F238E27FC236}">
                  <a16:creationId xmlns:a16="http://schemas.microsoft.com/office/drawing/2014/main" id="{90340DB4-F312-344E-8E8D-58927AB12E5D}"/>
                </a:ext>
              </a:extLst>
            </p:cNvPr>
            <p:cNvPicPr>
              <a:picLocks noChangeAspect="1"/>
            </p:cNvPicPr>
            <p:nvPr/>
          </p:nvPicPr>
          <p:blipFill>
            <a:blip r:embed="rId7"/>
            <a:stretch>
              <a:fillRect/>
            </a:stretch>
          </p:blipFill>
          <p:spPr>
            <a:xfrm>
              <a:off x="651704" y="3004169"/>
              <a:ext cx="1535940" cy="1524000"/>
            </a:xfrm>
            <a:prstGeom prst="rect">
              <a:avLst/>
            </a:prstGeom>
          </p:spPr>
        </p:pic>
        <p:sp>
          <p:nvSpPr>
            <p:cNvPr id="22" name="TextBox 21">
              <a:extLst>
                <a:ext uri="{FF2B5EF4-FFF2-40B4-BE49-F238E27FC236}">
                  <a16:creationId xmlns:a16="http://schemas.microsoft.com/office/drawing/2014/main" id="{BCD550C2-37CD-794A-A0BA-9F71B5A1DCC9}"/>
                </a:ext>
              </a:extLst>
            </p:cNvPr>
            <p:cNvSpPr txBox="1"/>
            <p:nvPr/>
          </p:nvSpPr>
          <p:spPr>
            <a:xfrm>
              <a:off x="590999" y="5076270"/>
              <a:ext cx="1627717" cy="954300"/>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Deliver business value</a:t>
              </a:r>
            </a:p>
          </p:txBody>
        </p:sp>
      </p:grpSp>
    </p:spTree>
    <p:extLst>
      <p:ext uri="{BB962C8B-B14F-4D97-AF65-F5344CB8AC3E}">
        <p14:creationId xmlns:p14="http://schemas.microsoft.com/office/powerpoint/2010/main" val="446157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04" y="2989385"/>
            <a:ext cx="11613195" cy="668215"/>
          </a:xfrm>
        </p:spPr>
        <p:txBody>
          <a:bodyPr>
            <a:noAutofit/>
          </a:bodyPr>
          <a:lstStyle/>
          <a:p>
            <a:r>
              <a:rPr lang="en-US" sz="4800" dirty="0"/>
              <a:t>Part 2: Well-Architected Design Principles</a:t>
            </a:r>
          </a:p>
        </p:txBody>
      </p:sp>
    </p:spTree>
    <p:custDataLst>
      <p:tags r:id="rId1"/>
    </p:custDataLst>
    <p:extLst>
      <p:ext uri="{BB962C8B-B14F-4D97-AF65-F5344CB8AC3E}">
        <p14:creationId xmlns:p14="http://schemas.microsoft.com/office/powerpoint/2010/main" val="3253032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Well-Architected Design Principles</a:t>
            </a:r>
          </a:p>
        </p:txBody>
      </p:sp>
      <p:pic>
        <p:nvPicPr>
          <p:cNvPr id="3" name="Picture 2">
            <a:extLst>
              <a:ext uri="{FF2B5EF4-FFF2-40B4-BE49-F238E27FC236}">
                <a16:creationId xmlns:a16="http://schemas.microsoft.com/office/drawing/2014/main" id="{55396CBF-2087-5640-8387-ACD10D55F3D0}"/>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462053" y="4395573"/>
            <a:ext cx="2048197" cy="2048197"/>
          </a:xfrm>
          <a:prstGeom prst="rect">
            <a:avLst/>
          </a:prstGeom>
        </p:spPr>
      </p:pic>
      <p:sp>
        <p:nvSpPr>
          <p:cNvPr id="4" name="Content Placeholder 2">
            <a:extLst>
              <a:ext uri="{FF2B5EF4-FFF2-40B4-BE49-F238E27FC236}">
                <a16:creationId xmlns:a16="http://schemas.microsoft.com/office/drawing/2014/main" id="{0FD2953E-CD06-CE46-9F7B-09D9B0DBC4F3}"/>
              </a:ext>
            </a:extLst>
          </p:cNvPr>
          <p:cNvSpPr>
            <a:spLocks noGrp="1"/>
          </p:cNvSpPr>
          <p:nvPr>
            <p:ph idx="1"/>
          </p:nvPr>
        </p:nvSpPr>
        <p:spPr>
          <a:xfrm>
            <a:off x="238538" y="1440305"/>
            <a:ext cx="11371101" cy="4913308"/>
          </a:xfrm>
        </p:spPr>
        <p:txBody>
          <a:bodyPr>
            <a:normAutofit/>
          </a:bodyPr>
          <a:lstStyle/>
          <a:p>
            <a:pPr marL="0" lvl="1" indent="0">
              <a:spcBef>
                <a:spcPts val="1600"/>
              </a:spcBef>
              <a:buNone/>
            </a:pPr>
            <a:r>
              <a:rPr lang="en-US" sz="2600" dirty="0"/>
              <a:t>The Well-Architected Framework also identifies a set of general design principles to facilitate good design in the cloud:</a:t>
            </a:r>
          </a:p>
          <a:p>
            <a:pPr marL="914400" lvl="2" indent="-457200">
              <a:spcBef>
                <a:spcPts val="2400"/>
              </a:spcBef>
            </a:pPr>
            <a:r>
              <a:rPr lang="en-US" sz="2600" b="1" dirty="0"/>
              <a:t>Stop </a:t>
            </a:r>
            <a:r>
              <a:rPr lang="en-US" sz="2600" dirty="0"/>
              <a:t>guessing your capacity needs.</a:t>
            </a:r>
          </a:p>
          <a:p>
            <a:pPr marL="914400" lvl="2" indent="-457200">
              <a:spcBef>
                <a:spcPts val="2400"/>
              </a:spcBef>
            </a:pPr>
            <a:r>
              <a:rPr lang="en-US" sz="2600" b="1" dirty="0"/>
              <a:t>Test</a:t>
            </a:r>
            <a:r>
              <a:rPr lang="en-US" sz="2600" dirty="0"/>
              <a:t> systems at production scale.</a:t>
            </a:r>
          </a:p>
          <a:p>
            <a:pPr marL="914400" lvl="2" indent="-457200">
              <a:spcBef>
                <a:spcPts val="2400"/>
              </a:spcBef>
            </a:pPr>
            <a:r>
              <a:rPr lang="en-US" sz="2600" b="1" dirty="0"/>
              <a:t>Automate</a:t>
            </a:r>
            <a:r>
              <a:rPr lang="en-US" sz="2600" dirty="0"/>
              <a:t> to make architectural experimentation easier. </a:t>
            </a:r>
          </a:p>
          <a:p>
            <a:pPr marL="914400" lvl="2" indent="-457200">
              <a:spcBef>
                <a:spcPts val="2400"/>
              </a:spcBef>
            </a:pPr>
            <a:r>
              <a:rPr lang="en-US" sz="2600" b="1" dirty="0"/>
              <a:t>Allow </a:t>
            </a:r>
            <a:r>
              <a:rPr lang="en-US" sz="2600" dirty="0"/>
              <a:t>for evolutionary architectures.</a:t>
            </a:r>
          </a:p>
          <a:p>
            <a:pPr marL="914400" lvl="2" indent="-457200">
              <a:spcBef>
                <a:spcPts val="2400"/>
              </a:spcBef>
            </a:pPr>
            <a:r>
              <a:rPr lang="en-US" sz="2600" b="1" dirty="0"/>
              <a:t>Drive</a:t>
            </a:r>
            <a:r>
              <a:rPr lang="en-US" sz="2600" dirty="0"/>
              <a:t> architectures using data.</a:t>
            </a:r>
          </a:p>
          <a:p>
            <a:pPr marL="914400" lvl="2" indent="-457200">
              <a:spcBef>
                <a:spcPts val="2400"/>
              </a:spcBef>
            </a:pPr>
            <a:r>
              <a:rPr lang="en-US" sz="2600" b="1" dirty="0"/>
              <a:t>Improve </a:t>
            </a:r>
            <a:r>
              <a:rPr lang="en-US" sz="2600" dirty="0"/>
              <a:t>through game days.</a:t>
            </a:r>
          </a:p>
        </p:txBody>
      </p:sp>
    </p:spTree>
    <p:extLst>
      <p:ext uri="{BB962C8B-B14F-4D97-AF65-F5344CB8AC3E}">
        <p14:creationId xmlns:p14="http://schemas.microsoft.com/office/powerpoint/2010/main" val="4233371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Design Principle: Stop Guessing Your </a:t>
            </a:r>
            <a:br>
              <a:rPr lang="en-US" sz="3600" dirty="0"/>
            </a:br>
            <a:r>
              <a:rPr lang="en-US" sz="3600" dirty="0"/>
              <a:t>Capacity Needs</a:t>
            </a:r>
          </a:p>
        </p:txBody>
      </p:sp>
      <p:grpSp>
        <p:nvGrpSpPr>
          <p:cNvPr id="3" name="Group 2">
            <a:extLst>
              <a:ext uri="{FF2B5EF4-FFF2-40B4-BE49-F238E27FC236}">
                <a16:creationId xmlns:a16="http://schemas.microsoft.com/office/drawing/2014/main" id="{10174C2B-3374-5443-8FEE-14F2D2BF1E69}"/>
              </a:ext>
            </a:extLst>
          </p:cNvPr>
          <p:cNvGrpSpPr/>
          <p:nvPr/>
        </p:nvGrpSpPr>
        <p:grpSpPr>
          <a:xfrm>
            <a:off x="449052" y="1300018"/>
            <a:ext cx="11447379" cy="2420142"/>
            <a:chOff x="336789" y="803565"/>
            <a:chExt cx="8585534" cy="1815107"/>
          </a:xfrm>
        </p:grpSpPr>
        <p:sp>
          <p:nvSpPr>
            <p:cNvPr id="4" name="Freeform 3">
              <a:extLst>
                <a:ext uri="{FF2B5EF4-FFF2-40B4-BE49-F238E27FC236}">
                  <a16:creationId xmlns:a16="http://schemas.microsoft.com/office/drawing/2014/main" id="{F672633E-6FEC-CD4E-B3E8-29F03F713DD1}"/>
                </a:ext>
              </a:extLst>
            </p:cNvPr>
            <p:cNvSpPr/>
            <p:nvPr/>
          </p:nvSpPr>
          <p:spPr>
            <a:xfrm>
              <a:off x="336789" y="980672"/>
              <a:ext cx="8439912" cy="1638000"/>
            </a:xfrm>
            <a:custGeom>
              <a:avLst/>
              <a:gdLst>
                <a:gd name="connsiteX0" fmla="*/ 0 w 8439912"/>
                <a:gd name="connsiteY0" fmla="*/ 0 h 1638000"/>
                <a:gd name="connsiteX1" fmla="*/ 8439912 w 8439912"/>
                <a:gd name="connsiteY1" fmla="*/ 0 h 1638000"/>
                <a:gd name="connsiteX2" fmla="*/ 8439912 w 8439912"/>
                <a:gd name="connsiteY2" fmla="*/ 1638000 h 1638000"/>
                <a:gd name="connsiteX3" fmla="*/ 0 w 8439912"/>
                <a:gd name="connsiteY3" fmla="*/ 1638000 h 1638000"/>
                <a:gd name="connsiteX4" fmla="*/ 0 w 8439912"/>
                <a:gd name="connsiteY4" fmla="*/ 0 h 163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9912" h="1638000">
                  <a:moveTo>
                    <a:pt x="0" y="0"/>
                  </a:moveTo>
                  <a:lnTo>
                    <a:pt x="8439912" y="0"/>
                  </a:lnTo>
                  <a:lnTo>
                    <a:pt x="8439912" y="1638000"/>
                  </a:lnTo>
                  <a:lnTo>
                    <a:pt x="0" y="1638000"/>
                  </a:lnTo>
                  <a:lnTo>
                    <a:pt x="0" y="0"/>
                  </a:lnTo>
                  <a:close/>
                </a:path>
              </a:pathLst>
            </a:custGeom>
            <a:ln>
              <a:solidFill>
                <a:schemeClr val="tx2">
                  <a:lumMod val="75000"/>
                </a:schemeClr>
              </a:solidFill>
            </a:ln>
          </p:spPr>
          <p:style>
            <a:lnRef idx="2">
              <a:schemeClr val="accent2"/>
            </a:lnRef>
            <a:fillRef idx="1">
              <a:schemeClr val="lt1"/>
            </a:fillRef>
            <a:effectRef idx="0">
              <a:schemeClr val="accent2"/>
            </a:effectRef>
            <a:fontRef idx="minor">
              <a:schemeClr val="dk1"/>
            </a:fontRef>
          </p:style>
          <p:txBody>
            <a:bodyPr spcFirstLastPara="0" vert="horz" wrap="square" lIns="873375" tIns="555413" rIns="873375" bIns="189653" numCol="1" spcCol="1270" anchor="t" anchorCtr="0">
              <a:noAutofit/>
            </a:bodyPr>
            <a:lstStyle/>
            <a:p>
              <a:pPr marL="228594" lvl="1" indent="-228594" defTabSz="1185304">
                <a:spcBef>
                  <a:spcPts val="800"/>
                </a:spcBef>
                <a:spcAft>
                  <a:spcPts val="800"/>
                </a:spcAft>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 name="Freeform 4">
              <a:extLst>
                <a:ext uri="{FF2B5EF4-FFF2-40B4-BE49-F238E27FC236}">
                  <a16:creationId xmlns:a16="http://schemas.microsoft.com/office/drawing/2014/main" id="{C08014FE-EC5C-4744-8D07-034E1F39F07F}"/>
                </a:ext>
              </a:extLst>
            </p:cNvPr>
            <p:cNvSpPr/>
            <p:nvPr/>
          </p:nvSpPr>
          <p:spPr>
            <a:xfrm>
              <a:off x="758784" y="803565"/>
              <a:ext cx="5907938" cy="368397"/>
            </a:xfrm>
            <a:custGeom>
              <a:avLst/>
              <a:gdLst>
                <a:gd name="connsiteX0" fmla="*/ 0 w 5907938"/>
                <a:gd name="connsiteY0" fmla="*/ 98402 h 590400"/>
                <a:gd name="connsiteX1" fmla="*/ 98402 w 5907938"/>
                <a:gd name="connsiteY1" fmla="*/ 0 h 590400"/>
                <a:gd name="connsiteX2" fmla="*/ 5809536 w 5907938"/>
                <a:gd name="connsiteY2" fmla="*/ 0 h 590400"/>
                <a:gd name="connsiteX3" fmla="*/ 5907938 w 5907938"/>
                <a:gd name="connsiteY3" fmla="*/ 98402 h 590400"/>
                <a:gd name="connsiteX4" fmla="*/ 5907938 w 5907938"/>
                <a:gd name="connsiteY4" fmla="*/ 491998 h 590400"/>
                <a:gd name="connsiteX5" fmla="*/ 5809536 w 5907938"/>
                <a:gd name="connsiteY5" fmla="*/ 590400 h 590400"/>
                <a:gd name="connsiteX6" fmla="*/ 98402 w 5907938"/>
                <a:gd name="connsiteY6" fmla="*/ 590400 h 590400"/>
                <a:gd name="connsiteX7" fmla="*/ 0 w 5907938"/>
                <a:gd name="connsiteY7" fmla="*/ 491998 h 590400"/>
                <a:gd name="connsiteX8" fmla="*/ 0 w 5907938"/>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938" h="590400">
                  <a:moveTo>
                    <a:pt x="0" y="98402"/>
                  </a:moveTo>
                  <a:cubicBezTo>
                    <a:pt x="0" y="44056"/>
                    <a:pt x="44056" y="0"/>
                    <a:pt x="98402" y="0"/>
                  </a:cubicBezTo>
                  <a:lnTo>
                    <a:pt x="5809536" y="0"/>
                  </a:lnTo>
                  <a:cubicBezTo>
                    <a:pt x="5863882" y="0"/>
                    <a:pt x="5907938" y="44056"/>
                    <a:pt x="5907938" y="98402"/>
                  </a:cubicBezTo>
                  <a:lnTo>
                    <a:pt x="5907938" y="491998"/>
                  </a:lnTo>
                  <a:cubicBezTo>
                    <a:pt x="5907938" y="546344"/>
                    <a:pt x="5863882" y="590400"/>
                    <a:pt x="5809536" y="590400"/>
                  </a:cubicBezTo>
                  <a:lnTo>
                    <a:pt x="98402" y="590400"/>
                  </a:lnTo>
                  <a:cubicBezTo>
                    <a:pt x="44056" y="590400"/>
                    <a:pt x="0" y="546344"/>
                    <a:pt x="0" y="491998"/>
                  </a:cubicBezTo>
                  <a:lnTo>
                    <a:pt x="0" y="98402"/>
                  </a:lnTo>
                  <a:close/>
                </a:path>
              </a:pathLst>
            </a:custGeom>
            <a:solidFill>
              <a:schemeClr val="bg2">
                <a:lumMod val="50000"/>
              </a:schemeClr>
            </a:solidFill>
            <a:ln>
              <a:solidFill>
                <a:schemeClr val="bg2">
                  <a:lumMod val="10000"/>
                </a:schemeClr>
              </a:solidFill>
            </a:ln>
          </p:spPr>
          <p:style>
            <a:lnRef idx="1">
              <a:schemeClr val="accent2"/>
            </a:lnRef>
            <a:fillRef idx="3">
              <a:schemeClr val="accent2"/>
            </a:fillRef>
            <a:effectRef idx="2">
              <a:schemeClr val="accent2"/>
            </a:effectRef>
            <a:fontRef idx="minor">
              <a:schemeClr val="lt1"/>
            </a:fontRef>
          </p:style>
          <p:txBody>
            <a:bodyPr spcFirstLastPara="0" vert="horz" wrap="square" lIns="336169" tIns="38428" rIns="336169" bIns="38428" numCol="1" spcCol="1270" anchor="ctr" anchorCtr="0">
              <a:noAutofit/>
            </a:bodyPr>
            <a:lstStyle/>
            <a:p>
              <a:pPr defTabSz="1185304">
                <a:lnSpc>
                  <a:spcPct val="90000"/>
                </a:lnSpc>
                <a:spcBef>
                  <a:spcPct val="0"/>
                </a:spcBef>
                <a:spcAft>
                  <a:spcPct val="35000"/>
                </a:spcAft>
              </a:pPr>
              <a:r>
                <a:rPr lang="en-US" sz="2667" b="1" dirty="0">
                  <a:latin typeface="Amazon Ember Light" panose="020B0403020204020204" pitchFamily="34" charset="0"/>
                  <a:ea typeface="Amazon Ember Light" panose="020B0403020204020204" pitchFamily="34" charset="0"/>
                  <a:cs typeface="Amazon Ember Light" panose="020B0403020204020204" pitchFamily="34" charset="0"/>
                </a:rPr>
                <a:t>Traditional Environment</a:t>
              </a:r>
            </a:p>
          </p:txBody>
        </p:sp>
        <p:sp>
          <p:nvSpPr>
            <p:cNvPr id="6" name="TextBox 5">
              <a:extLst>
                <a:ext uri="{FF2B5EF4-FFF2-40B4-BE49-F238E27FC236}">
                  <a16:creationId xmlns:a16="http://schemas.microsoft.com/office/drawing/2014/main" id="{419122AE-02C7-9B44-A416-2C360D735BBF}"/>
                </a:ext>
              </a:extLst>
            </p:cNvPr>
            <p:cNvSpPr txBox="1"/>
            <p:nvPr/>
          </p:nvSpPr>
          <p:spPr>
            <a:xfrm>
              <a:off x="433766" y="1336622"/>
              <a:ext cx="8488557" cy="1047980"/>
            </a:xfrm>
            <a:prstGeom prst="rect">
              <a:avLst/>
            </a:prstGeom>
            <a:noFill/>
          </p:spPr>
          <p:txBody>
            <a:bodyPr wrap="square" rtlCol="0">
              <a:spAutoFit/>
            </a:bodyPr>
            <a:lstStyle/>
            <a:p>
              <a:pPr marL="457200" indent="-457200">
                <a:lnSpc>
                  <a:spcPct val="90000"/>
                </a:lnSpc>
                <a:spcBef>
                  <a:spcPts val="1800"/>
                </a:spcBef>
                <a:buBlip>
                  <a:blip r:embed="rId3"/>
                </a:buBlip>
              </a:pPr>
              <a:r>
                <a:rPr lang="en-US" sz="2400" dirty="0">
                  <a:latin typeface="Amazon Ember Light" charset="0"/>
                  <a:ea typeface="Amazon Ember Light" charset="0"/>
                  <a:cs typeface="Amazon Ember Light" charset="0"/>
                </a:rPr>
                <a:t>When you make a capacity decision before you deploy a system, you might   end up wasting expensive </a:t>
              </a:r>
              <a:r>
                <a:rPr lang="en-US" sz="2400" b="1" dirty="0">
                  <a:latin typeface="Amazon Ember" panose="020B0603020204020204" pitchFamily="34" charset="0"/>
                  <a:ea typeface="Amazon Ember" panose="020B0603020204020204" pitchFamily="34" charset="0"/>
                  <a:cs typeface="Amazon Ember" panose="020B0603020204020204" pitchFamily="34" charset="0"/>
                </a:rPr>
                <a:t>idle resources </a:t>
              </a:r>
              <a:r>
                <a:rPr lang="en-US" sz="2400" dirty="0">
                  <a:latin typeface="Amazon Ember Light" charset="0"/>
                  <a:ea typeface="Amazon Ember Light" charset="0"/>
                  <a:cs typeface="Amazon Ember Light" charset="0"/>
                </a:rPr>
                <a:t>or dealing with the performance implications of </a:t>
              </a:r>
              <a:r>
                <a:rPr lang="en-US" sz="2400" b="1" dirty="0">
                  <a:latin typeface="Amazon Ember" panose="020B0603020204020204" pitchFamily="34" charset="0"/>
                  <a:ea typeface="Amazon Ember" panose="020B0603020204020204" pitchFamily="34" charset="0"/>
                  <a:cs typeface="Amazon Ember" panose="020B0603020204020204" pitchFamily="34" charset="0"/>
                </a:rPr>
                <a:t>limited capacity</a:t>
              </a:r>
              <a:r>
                <a:rPr lang="en-US" sz="2400" dirty="0">
                  <a:latin typeface="Amazon Ember Light" charset="0"/>
                  <a:ea typeface="Amazon Ember Light" charset="0"/>
                  <a:cs typeface="Amazon Ember Light" charset="0"/>
                </a:rPr>
                <a:t>.</a:t>
              </a:r>
            </a:p>
            <a:p>
              <a:pPr marL="380990" indent="-380990">
                <a:buFont typeface="Arial" panose="020B0604020202020204" pitchFamily="34" charset="0"/>
                <a:buChar char="•"/>
              </a:pP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7" name="Group 6">
            <a:extLst>
              <a:ext uri="{FF2B5EF4-FFF2-40B4-BE49-F238E27FC236}">
                <a16:creationId xmlns:a16="http://schemas.microsoft.com/office/drawing/2014/main" id="{C3C1A623-4FDF-D64C-8023-572C94C6D030}"/>
              </a:ext>
            </a:extLst>
          </p:cNvPr>
          <p:cNvGrpSpPr/>
          <p:nvPr/>
        </p:nvGrpSpPr>
        <p:grpSpPr>
          <a:xfrm>
            <a:off x="449052" y="3947981"/>
            <a:ext cx="11447379" cy="2648646"/>
            <a:chOff x="336789" y="2864084"/>
            <a:chExt cx="8585534" cy="1986487"/>
          </a:xfrm>
        </p:grpSpPr>
        <p:grpSp>
          <p:nvGrpSpPr>
            <p:cNvPr id="8" name="Group 7">
              <a:extLst>
                <a:ext uri="{FF2B5EF4-FFF2-40B4-BE49-F238E27FC236}">
                  <a16:creationId xmlns:a16="http://schemas.microsoft.com/office/drawing/2014/main" id="{0B2DDAE5-2106-3B46-965B-C2200CCADDA1}"/>
                </a:ext>
              </a:extLst>
            </p:cNvPr>
            <p:cNvGrpSpPr/>
            <p:nvPr/>
          </p:nvGrpSpPr>
          <p:grpSpPr>
            <a:xfrm>
              <a:off x="336789" y="2864084"/>
              <a:ext cx="8439912" cy="1770260"/>
              <a:chOff x="336789" y="2864084"/>
              <a:chExt cx="8439912" cy="1770260"/>
            </a:xfrm>
          </p:grpSpPr>
          <p:sp>
            <p:nvSpPr>
              <p:cNvPr id="10" name="Freeform 9">
                <a:extLst>
                  <a:ext uri="{FF2B5EF4-FFF2-40B4-BE49-F238E27FC236}">
                    <a16:creationId xmlns:a16="http://schemas.microsoft.com/office/drawing/2014/main" id="{FC9358BA-44C6-AD40-81EE-6DEF944E578B}"/>
                  </a:ext>
                </a:extLst>
              </p:cNvPr>
              <p:cNvSpPr/>
              <p:nvPr/>
            </p:nvSpPr>
            <p:spPr>
              <a:xfrm>
                <a:off x="336789" y="3077287"/>
                <a:ext cx="8439912" cy="1557057"/>
              </a:xfrm>
              <a:custGeom>
                <a:avLst/>
                <a:gdLst>
                  <a:gd name="connsiteX0" fmla="*/ 0 w 8439912"/>
                  <a:gd name="connsiteY0" fmla="*/ 0 h 1417500"/>
                  <a:gd name="connsiteX1" fmla="*/ 8439912 w 8439912"/>
                  <a:gd name="connsiteY1" fmla="*/ 0 h 1417500"/>
                  <a:gd name="connsiteX2" fmla="*/ 8439912 w 8439912"/>
                  <a:gd name="connsiteY2" fmla="*/ 1417500 h 1417500"/>
                  <a:gd name="connsiteX3" fmla="*/ 0 w 8439912"/>
                  <a:gd name="connsiteY3" fmla="*/ 1417500 h 1417500"/>
                  <a:gd name="connsiteX4" fmla="*/ 0 w 8439912"/>
                  <a:gd name="connsiteY4" fmla="*/ 0 h 141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9912" h="1417500">
                    <a:moveTo>
                      <a:pt x="0" y="0"/>
                    </a:moveTo>
                    <a:lnTo>
                      <a:pt x="8439912" y="0"/>
                    </a:lnTo>
                    <a:lnTo>
                      <a:pt x="8439912" y="1417500"/>
                    </a:lnTo>
                    <a:lnTo>
                      <a:pt x="0" y="1417500"/>
                    </a:lnTo>
                    <a:lnTo>
                      <a:pt x="0" y="0"/>
                    </a:lnTo>
                    <a:close/>
                  </a:path>
                </a:pathLst>
              </a:custGeom>
              <a:ln>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873375" tIns="555413" rIns="873375" bIns="189653" numCol="1" spcCol="1270" anchor="t" anchorCtr="0">
                <a:noAutofit/>
              </a:bodyPr>
              <a:lstStyle/>
              <a:p>
                <a:pPr marL="228594" lvl="1" indent="-228594" defTabSz="1185304">
                  <a:spcBef>
                    <a:spcPct val="0"/>
                  </a:spcBef>
                  <a:spcAft>
                    <a:spcPct val="15000"/>
                  </a:spcAft>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 name="Freeform 10">
                <a:extLst>
                  <a:ext uri="{FF2B5EF4-FFF2-40B4-BE49-F238E27FC236}">
                    <a16:creationId xmlns:a16="http://schemas.microsoft.com/office/drawing/2014/main" id="{23C88B8C-B642-9448-88F2-4C64CB2BF4AF}"/>
                  </a:ext>
                </a:extLst>
              </p:cNvPr>
              <p:cNvSpPr/>
              <p:nvPr/>
            </p:nvSpPr>
            <p:spPr>
              <a:xfrm>
                <a:off x="758784" y="2864084"/>
                <a:ext cx="5907938" cy="401596"/>
              </a:xfrm>
              <a:custGeom>
                <a:avLst/>
                <a:gdLst>
                  <a:gd name="connsiteX0" fmla="*/ 0 w 5907938"/>
                  <a:gd name="connsiteY0" fmla="*/ 98402 h 590400"/>
                  <a:gd name="connsiteX1" fmla="*/ 98402 w 5907938"/>
                  <a:gd name="connsiteY1" fmla="*/ 0 h 590400"/>
                  <a:gd name="connsiteX2" fmla="*/ 5809536 w 5907938"/>
                  <a:gd name="connsiteY2" fmla="*/ 0 h 590400"/>
                  <a:gd name="connsiteX3" fmla="*/ 5907938 w 5907938"/>
                  <a:gd name="connsiteY3" fmla="*/ 98402 h 590400"/>
                  <a:gd name="connsiteX4" fmla="*/ 5907938 w 5907938"/>
                  <a:gd name="connsiteY4" fmla="*/ 491998 h 590400"/>
                  <a:gd name="connsiteX5" fmla="*/ 5809536 w 5907938"/>
                  <a:gd name="connsiteY5" fmla="*/ 590400 h 590400"/>
                  <a:gd name="connsiteX6" fmla="*/ 98402 w 5907938"/>
                  <a:gd name="connsiteY6" fmla="*/ 590400 h 590400"/>
                  <a:gd name="connsiteX7" fmla="*/ 0 w 5907938"/>
                  <a:gd name="connsiteY7" fmla="*/ 491998 h 590400"/>
                  <a:gd name="connsiteX8" fmla="*/ 0 w 5907938"/>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938" h="590400">
                    <a:moveTo>
                      <a:pt x="0" y="98402"/>
                    </a:moveTo>
                    <a:cubicBezTo>
                      <a:pt x="0" y="44056"/>
                      <a:pt x="44056" y="0"/>
                      <a:pt x="98402" y="0"/>
                    </a:cubicBezTo>
                    <a:lnTo>
                      <a:pt x="5809536" y="0"/>
                    </a:lnTo>
                    <a:cubicBezTo>
                      <a:pt x="5863882" y="0"/>
                      <a:pt x="5907938" y="44056"/>
                      <a:pt x="5907938" y="98402"/>
                    </a:cubicBezTo>
                    <a:lnTo>
                      <a:pt x="5907938" y="491998"/>
                    </a:lnTo>
                    <a:cubicBezTo>
                      <a:pt x="5907938" y="546344"/>
                      <a:pt x="5863882" y="590400"/>
                      <a:pt x="5809536" y="590400"/>
                    </a:cubicBezTo>
                    <a:lnTo>
                      <a:pt x="98402" y="590400"/>
                    </a:lnTo>
                    <a:cubicBezTo>
                      <a:pt x="44056" y="590400"/>
                      <a:pt x="0" y="546344"/>
                      <a:pt x="0" y="491998"/>
                    </a:cubicBezTo>
                    <a:lnTo>
                      <a:pt x="0" y="98402"/>
                    </a:lnTo>
                    <a:close/>
                  </a:path>
                </a:pathLst>
              </a:custGeom>
              <a:solidFill>
                <a:srgbClr val="FF9933"/>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spcFirstLastPara="0" vert="horz" wrap="square" lIns="336169" tIns="38428" rIns="336169" bIns="38428" numCol="1" spcCol="1270" anchor="ctr" anchorCtr="0">
                <a:noAutofit/>
              </a:bodyPr>
              <a:lstStyle/>
              <a:p>
                <a:pPr defTabSz="1185304">
                  <a:lnSpc>
                    <a:spcPct val="90000"/>
                  </a:lnSpc>
                  <a:spcBef>
                    <a:spcPct val="0"/>
                  </a:spcBef>
                  <a:spcAft>
                    <a:spcPct val="35000"/>
                  </a:spcAft>
                </a:pPr>
                <a:r>
                  <a:rPr lang="en-US" sz="2667" b="1" dirty="0">
                    <a:latin typeface="Amazon Ember Light" panose="020B0403020204020204" pitchFamily="34" charset="0"/>
                    <a:ea typeface="Amazon Ember Light" panose="020B0403020204020204" pitchFamily="34" charset="0"/>
                    <a:cs typeface="Amazon Ember Light" panose="020B0403020204020204" pitchFamily="34" charset="0"/>
                  </a:rPr>
                  <a:t>Cloud Environment</a:t>
                </a:r>
              </a:p>
            </p:txBody>
          </p:sp>
        </p:grpSp>
        <p:sp>
          <p:nvSpPr>
            <p:cNvPr id="9" name="TextBox 8">
              <a:extLst>
                <a:ext uri="{FF2B5EF4-FFF2-40B4-BE49-F238E27FC236}">
                  <a16:creationId xmlns:a16="http://schemas.microsoft.com/office/drawing/2014/main" id="{C8B55519-5041-F84A-9502-29FFBE2B1AF1}"/>
                </a:ext>
              </a:extLst>
            </p:cNvPr>
            <p:cNvSpPr txBox="1"/>
            <p:nvPr/>
          </p:nvSpPr>
          <p:spPr>
            <a:xfrm>
              <a:off x="433766" y="3500201"/>
              <a:ext cx="8488557" cy="1350370"/>
            </a:xfrm>
            <a:prstGeom prst="rect">
              <a:avLst/>
            </a:prstGeom>
            <a:noFill/>
          </p:spPr>
          <p:txBody>
            <a:bodyPr wrap="square" rtlCol="0">
              <a:spAutoFit/>
            </a:bodyPr>
            <a:lstStyle/>
            <a:p>
              <a:pPr lvl="1" indent="-457200">
                <a:lnSpc>
                  <a:spcPct val="90000"/>
                </a:lnSpc>
                <a:spcBef>
                  <a:spcPts val="1800"/>
                </a:spcBef>
                <a:spcAft>
                  <a:spcPct val="15000"/>
                </a:spcAft>
                <a:buBlip>
                  <a:blip r:embed="rId3"/>
                </a:buBlip>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Eliminate</a:t>
              </a:r>
              <a:r>
                <a:rPr lang="en-US" sz="2400" b="1" dirty="0">
                  <a:latin typeface="Amazon Ember Medium" panose="020B0603020204030204" pitchFamily="34" charset="0"/>
                  <a:ea typeface="Amazon Ember Medium" panose="020B0603020204030204" pitchFamily="34" charset="0"/>
                  <a:cs typeface="Amazon Ember Medium" panose="020B0603020204030204" pitchFamily="34" charset="0"/>
                </a:rPr>
                <a:t>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guessing</a:t>
              </a:r>
              <a:r>
                <a:rPr lang="en-US" sz="2400" b="1" dirty="0">
                  <a:latin typeface="Amazon Ember Medium" panose="020B0603020204030204" pitchFamily="34" charset="0"/>
                  <a:ea typeface="Amazon Ember Medium" panose="020B0603020204030204" pitchFamily="34" charset="0"/>
                  <a:cs typeface="Amazon Ember Medium" panose="020B0603020204030204" pitchFamily="34" charset="0"/>
                </a:rPr>
                <a:t> </a:t>
              </a:r>
              <a:r>
                <a:rPr lang="en-US" sz="2400" dirty="0">
                  <a:latin typeface="Amazon Ember Light" charset="0"/>
                  <a:ea typeface="Amazon Ember Light" charset="0"/>
                  <a:cs typeface="Amazon Ember Light" charset="0"/>
                </a:rPr>
                <a:t>your infrastructure capacity needs. </a:t>
              </a:r>
            </a:p>
            <a:p>
              <a:pPr lvl="1" indent="-457200">
                <a:lnSpc>
                  <a:spcPct val="90000"/>
                </a:lnSpc>
                <a:spcBef>
                  <a:spcPts val="1800"/>
                </a:spcBef>
                <a:spcAft>
                  <a:spcPct val="15000"/>
                </a:spcAft>
                <a:buBlip>
                  <a:blip r:embed="rId3"/>
                </a:buBlip>
              </a:pPr>
              <a:r>
                <a:rPr lang="en-US" sz="2400" dirty="0">
                  <a:latin typeface="Amazon Ember Light" charset="0"/>
                  <a:ea typeface="Amazon Ember Light" charset="0"/>
                  <a:cs typeface="Amazon Ember Light" charset="0"/>
                </a:rPr>
                <a:t>You can use as much or as little capacity as you need and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scale</a:t>
              </a:r>
              <a:r>
                <a:rPr lang="en-US" sz="2400" b="1" dirty="0">
                  <a:latin typeface="Amazon Ember Medium" panose="020B0603020204030204" pitchFamily="34" charset="0"/>
                  <a:ea typeface="Amazon Ember Medium" panose="020B0603020204030204" pitchFamily="34" charset="0"/>
                  <a:cs typeface="Amazon Ember Medium" panose="020B0603020204030204" pitchFamily="34" charset="0"/>
                </a:rPr>
                <a:t>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up</a:t>
              </a:r>
              <a:r>
                <a:rPr lang="en-US" sz="2400" b="1" dirty="0">
                  <a:latin typeface="Amazon Ember Medium" panose="020B0603020204030204" pitchFamily="34" charset="0"/>
                  <a:ea typeface="Amazon Ember Medium" panose="020B0603020204030204" pitchFamily="34" charset="0"/>
                  <a:cs typeface="Amazon Ember Medium" panose="020B0603020204030204" pitchFamily="34" charset="0"/>
                </a:rPr>
                <a:t>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and</a:t>
              </a:r>
              <a:r>
                <a:rPr lang="en-US" sz="2400" b="1" dirty="0">
                  <a:latin typeface="Amazon Ember Medium" panose="020B0603020204030204" pitchFamily="34" charset="0"/>
                  <a:ea typeface="Amazon Ember Medium" panose="020B0603020204030204" pitchFamily="34" charset="0"/>
                  <a:cs typeface="Amazon Ember Medium" panose="020B0603020204030204" pitchFamily="34" charset="0"/>
                </a:rPr>
                <a:t>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down</a:t>
              </a:r>
              <a:r>
                <a:rPr lang="en-US" sz="2400" b="1" dirty="0">
                  <a:latin typeface="Amazon Ember Medium" panose="020B0603020204030204" pitchFamily="34" charset="0"/>
                  <a:ea typeface="Amazon Ember Medium" panose="020B0603020204030204" pitchFamily="34" charset="0"/>
                  <a:cs typeface="Amazon Ember Medium" panose="020B0603020204030204" pitchFamily="34" charset="0"/>
                </a:rPr>
                <a:t> </a:t>
              </a:r>
              <a:r>
                <a:rPr lang="en-US" sz="2400" dirty="0">
                  <a:latin typeface="Amazon Ember Light" charset="0"/>
                  <a:ea typeface="Amazon Ember Light" charset="0"/>
                  <a:cs typeface="Amazon Ember Light" charset="0"/>
                </a:rPr>
                <a:t>automatically.</a:t>
              </a:r>
            </a:p>
            <a:p>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Tree>
    <p:extLst>
      <p:ext uri="{BB962C8B-B14F-4D97-AF65-F5344CB8AC3E}">
        <p14:creationId xmlns:p14="http://schemas.microsoft.com/office/powerpoint/2010/main" val="1994836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Design Principle: Test Systems at</a:t>
            </a:r>
            <a:br>
              <a:rPr lang="en-US" sz="3600" dirty="0"/>
            </a:br>
            <a:r>
              <a:rPr lang="en-US" sz="3600" dirty="0"/>
              <a:t>Production Scale</a:t>
            </a:r>
          </a:p>
        </p:txBody>
      </p:sp>
      <p:grpSp>
        <p:nvGrpSpPr>
          <p:cNvPr id="3" name="Group 2">
            <a:extLst>
              <a:ext uri="{FF2B5EF4-FFF2-40B4-BE49-F238E27FC236}">
                <a16:creationId xmlns:a16="http://schemas.microsoft.com/office/drawing/2014/main" id="{F4B846C1-9A92-E042-9F8A-7FB98543C51E}"/>
              </a:ext>
            </a:extLst>
          </p:cNvPr>
          <p:cNvGrpSpPr/>
          <p:nvPr/>
        </p:nvGrpSpPr>
        <p:grpSpPr>
          <a:xfrm>
            <a:off x="449051" y="1306099"/>
            <a:ext cx="11251335" cy="2234596"/>
            <a:chOff x="449051" y="1306099"/>
            <a:chExt cx="11251335" cy="2234596"/>
          </a:xfrm>
        </p:grpSpPr>
        <p:sp>
          <p:nvSpPr>
            <p:cNvPr id="4" name="Freeform 3">
              <a:extLst>
                <a:ext uri="{FF2B5EF4-FFF2-40B4-BE49-F238E27FC236}">
                  <a16:creationId xmlns:a16="http://schemas.microsoft.com/office/drawing/2014/main" id="{48CFD5B4-10BD-1A47-A2D2-3B8C4760FC99}"/>
                </a:ext>
              </a:extLst>
            </p:cNvPr>
            <p:cNvSpPr/>
            <p:nvPr/>
          </p:nvSpPr>
          <p:spPr>
            <a:xfrm>
              <a:off x="449051" y="1537295"/>
              <a:ext cx="11251335" cy="2003400"/>
            </a:xfrm>
            <a:custGeom>
              <a:avLst/>
              <a:gdLst>
                <a:gd name="connsiteX0" fmla="*/ 0 w 8438501"/>
                <a:gd name="connsiteY0" fmla="*/ 0 h 1502550"/>
                <a:gd name="connsiteX1" fmla="*/ 8438501 w 8438501"/>
                <a:gd name="connsiteY1" fmla="*/ 0 h 1502550"/>
                <a:gd name="connsiteX2" fmla="*/ 8438501 w 8438501"/>
                <a:gd name="connsiteY2" fmla="*/ 1502550 h 1502550"/>
                <a:gd name="connsiteX3" fmla="*/ 0 w 8438501"/>
                <a:gd name="connsiteY3" fmla="*/ 1502550 h 1502550"/>
                <a:gd name="connsiteX4" fmla="*/ 0 w 8438501"/>
                <a:gd name="connsiteY4" fmla="*/ 0 h 1502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8501" h="1502550">
                  <a:moveTo>
                    <a:pt x="0" y="0"/>
                  </a:moveTo>
                  <a:lnTo>
                    <a:pt x="8438501" y="0"/>
                  </a:lnTo>
                  <a:lnTo>
                    <a:pt x="8438501" y="1502550"/>
                  </a:lnTo>
                  <a:lnTo>
                    <a:pt x="0" y="1502550"/>
                  </a:lnTo>
                  <a:lnTo>
                    <a:pt x="0" y="0"/>
                  </a:lnTo>
                  <a:close/>
                </a:path>
              </a:pathLst>
            </a:custGeom>
            <a:ln>
              <a:solidFill>
                <a:schemeClr val="tx2">
                  <a:lumMod val="75000"/>
                </a:schemeClr>
              </a:solidFill>
            </a:ln>
          </p:spPr>
          <p:style>
            <a:lnRef idx="2">
              <a:schemeClr val="accent2"/>
            </a:lnRef>
            <a:fillRef idx="1">
              <a:schemeClr val="lt1"/>
            </a:fillRef>
            <a:effectRef idx="0">
              <a:schemeClr val="accent2"/>
            </a:effectRef>
            <a:fontRef idx="minor">
              <a:schemeClr val="dk1"/>
            </a:fontRef>
          </p:style>
          <p:txBody>
            <a:bodyPr spcFirstLastPara="0" vert="horz" wrap="square" lIns="873375" tIns="555413" rIns="873375" bIns="189653" numCol="1" spcCol="1270" anchor="t" anchorCtr="0">
              <a:noAutofit/>
            </a:bodyPr>
            <a:lstStyle/>
            <a:p>
              <a:pPr marL="228594" lvl="1" indent="-228594" defTabSz="1185304">
                <a:spcBef>
                  <a:spcPts val="800"/>
                </a:spcBef>
                <a:spcAft>
                  <a:spcPts val="800"/>
                </a:spcAft>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 name="Freeform 4">
              <a:extLst>
                <a:ext uri="{FF2B5EF4-FFF2-40B4-BE49-F238E27FC236}">
                  <a16:creationId xmlns:a16="http://schemas.microsoft.com/office/drawing/2014/main" id="{AD778895-8D1D-EA42-B2A7-DD9D3142BAF1}"/>
                </a:ext>
              </a:extLst>
            </p:cNvPr>
            <p:cNvSpPr/>
            <p:nvPr/>
          </p:nvSpPr>
          <p:spPr>
            <a:xfrm>
              <a:off x="1011618" y="1306099"/>
              <a:ext cx="7875934" cy="483840"/>
            </a:xfrm>
            <a:custGeom>
              <a:avLst/>
              <a:gdLst>
                <a:gd name="connsiteX0" fmla="*/ 0 w 5906950"/>
                <a:gd name="connsiteY0" fmla="*/ 88562 h 531360"/>
                <a:gd name="connsiteX1" fmla="*/ 88562 w 5906950"/>
                <a:gd name="connsiteY1" fmla="*/ 0 h 531360"/>
                <a:gd name="connsiteX2" fmla="*/ 5818388 w 5906950"/>
                <a:gd name="connsiteY2" fmla="*/ 0 h 531360"/>
                <a:gd name="connsiteX3" fmla="*/ 5906950 w 5906950"/>
                <a:gd name="connsiteY3" fmla="*/ 88562 h 531360"/>
                <a:gd name="connsiteX4" fmla="*/ 5906950 w 5906950"/>
                <a:gd name="connsiteY4" fmla="*/ 442798 h 531360"/>
                <a:gd name="connsiteX5" fmla="*/ 5818388 w 5906950"/>
                <a:gd name="connsiteY5" fmla="*/ 531360 h 531360"/>
                <a:gd name="connsiteX6" fmla="*/ 88562 w 5906950"/>
                <a:gd name="connsiteY6" fmla="*/ 531360 h 531360"/>
                <a:gd name="connsiteX7" fmla="*/ 0 w 5906950"/>
                <a:gd name="connsiteY7" fmla="*/ 442798 h 531360"/>
                <a:gd name="connsiteX8" fmla="*/ 0 w 5906950"/>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6950" h="531360">
                  <a:moveTo>
                    <a:pt x="0" y="88562"/>
                  </a:moveTo>
                  <a:cubicBezTo>
                    <a:pt x="0" y="39651"/>
                    <a:pt x="39651" y="0"/>
                    <a:pt x="88562" y="0"/>
                  </a:cubicBezTo>
                  <a:lnTo>
                    <a:pt x="5818388" y="0"/>
                  </a:lnTo>
                  <a:cubicBezTo>
                    <a:pt x="5867299" y="0"/>
                    <a:pt x="5906950" y="39651"/>
                    <a:pt x="5906950" y="88562"/>
                  </a:cubicBezTo>
                  <a:lnTo>
                    <a:pt x="5906950" y="442798"/>
                  </a:lnTo>
                  <a:cubicBezTo>
                    <a:pt x="5906950" y="491709"/>
                    <a:pt x="5867299" y="531360"/>
                    <a:pt x="5818388" y="531360"/>
                  </a:cubicBezTo>
                  <a:lnTo>
                    <a:pt x="88562" y="531360"/>
                  </a:lnTo>
                  <a:cubicBezTo>
                    <a:pt x="39651" y="531360"/>
                    <a:pt x="0" y="491709"/>
                    <a:pt x="0" y="442798"/>
                  </a:cubicBezTo>
                  <a:lnTo>
                    <a:pt x="0" y="88562"/>
                  </a:lnTo>
                  <a:close/>
                </a:path>
              </a:pathLst>
            </a:custGeom>
            <a:solidFill>
              <a:schemeClr val="bg2">
                <a:lumMod val="50000"/>
              </a:schemeClr>
            </a:solidFill>
            <a:ln>
              <a:solidFill>
                <a:schemeClr val="bg2">
                  <a:lumMod val="10000"/>
                </a:schemeClr>
              </a:solidFill>
            </a:ln>
          </p:spPr>
          <p:style>
            <a:lnRef idx="1">
              <a:schemeClr val="accent2"/>
            </a:lnRef>
            <a:fillRef idx="3">
              <a:schemeClr val="accent2"/>
            </a:fillRef>
            <a:effectRef idx="2">
              <a:schemeClr val="accent2"/>
            </a:effectRef>
            <a:fontRef idx="minor">
              <a:schemeClr val="lt1"/>
            </a:fontRef>
          </p:style>
          <p:txBody>
            <a:bodyPr spcFirstLastPara="0" vert="horz" wrap="square" lIns="336169" tIns="38428" rIns="336169" bIns="38428" numCol="1" spcCol="1270" anchor="ctr" anchorCtr="0">
              <a:noAutofit/>
            </a:bodyPr>
            <a:lstStyle/>
            <a:p>
              <a:pPr defTabSz="1185304">
                <a:lnSpc>
                  <a:spcPct val="90000"/>
                </a:lnSpc>
                <a:spcBef>
                  <a:spcPct val="0"/>
                </a:spcBef>
                <a:spcAft>
                  <a:spcPct val="35000"/>
                </a:spcAft>
              </a:pPr>
              <a:r>
                <a:rPr lang="en-US" sz="2667" b="1" dirty="0">
                  <a:latin typeface="Amazon Ember Light" panose="020B0403020204020204" pitchFamily="34" charset="0"/>
                  <a:ea typeface="Amazon Ember Light" panose="020B0403020204020204" pitchFamily="34" charset="0"/>
                  <a:cs typeface="Amazon Ember Light" panose="020B0403020204020204" pitchFamily="34" charset="0"/>
                </a:rPr>
                <a:t>Traditional Environment</a:t>
              </a:r>
            </a:p>
          </p:txBody>
        </p:sp>
        <p:sp>
          <p:nvSpPr>
            <p:cNvPr id="6" name="TextBox 5">
              <a:extLst>
                <a:ext uri="{FF2B5EF4-FFF2-40B4-BE49-F238E27FC236}">
                  <a16:creationId xmlns:a16="http://schemas.microsoft.com/office/drawing/2014/main" id="{1F40A848-CE89-6241-93D6-9B92A933C7F3}"/>
                </a:ext>
              </a:extLst>
            </p:cNvPr>
            <p:cNvSpPr txBox="1"/>
            <p:nvPr/>
          </p:nvSpPr>
          <p:spPr>
            <a:xfrm>
              <a:off x="569118" y="1956483"/>
              <a:ext cx="10293615" cy="1554272"/>
            </a:xfrm>
            <a:prstGeom prst="rect">
              <a:avLst/>
            </a:prstGeom>
            <a:noFill/>
          </p:spPr>
          <p:txBody>
            <a:bodyPr wrap="square" rtlCol="0">
              <a:spAutoFit/>
            </a:bodyPr>
            <a:lstStyle/>
            <a:p>
              <a:pPr lvl="1" indent="-457200">
                <a:lnSpc>
                  <a:spcPct val="90000"/>
                </a:lnSpc>
                <a:spcBef>
                  <a:spcPts val="600"/>
                </a:spcBef>
                <a:spcAft>
                  <a:spcPct val="15000"/>
                </a:spcAft>
                <a:buBlip>
                  <a:blip r:embed="rId3"/>
                </a:buBlip>
              </a:pPr>
              <a:r>
                <a:rPr lang="en-US" sz="2400" dirty="0">
                  <a:latin typeface="Amazon Ember Light" charset="0"/>
                  <a:ea typeface="Amazon Ember Light" charset="0"/>
                  <a:cs typeface="Amazon Ember Light" charset="0"/>
                </a:rPr>
                <a:t>It is usually </a:t>
              </a:r>
              <a:r>
                <a:rPr lang="en-US" sz="2400" b="1" dirty="0">
                  <a:latin typeface="Amazon Ember Light" charset="0"/>
                  <a:ea typeface="Amazon Ember Light" charset="0"/>
                  <a:cs typeface="Amazon Ember Light" charset="0"/>
                </a:rPr>
                <a:t>cost-prohibitive</a:t>
              </a:r>
              <a:r>
                <a:rPr lang="en-US" sz="2400" dirty="0">
                  <a:latin typeface="Amazon Ember Light" charset="0"/>
                  <a:ea typeface="Amazon Ember Light" charset="0"/>
                  <a:cs typeface="Amazon Ember Light" charset="0"/>
                </a:rPr>
                <a:t> to create a duplicate environment solely for testing.</a:t>
              </a:r>
            </a:p>
            <a:p>
              <a:pPr lvl="1" indent="-457200">
                <a:lnSpc>
                  <a:spcPct val="90000"/>
                </a:lnSpc>
                <a:spcBef>
                  <a:spcPts val="600"/>
                </a:spcBef>
                <a:spcAft>
                  <a:spcPct val="15000"/>
                </a:spcAft>
                <a:buBlip>
                  <a:blip r:embed="rId3"/>
                </a:buBlip>
              </a:pPr>
              <a:r>
                <a:rPr lang="en-US" sz="2400" dirty="0">
                  <a:latin typeface="Amazon Ember Light" charset="0"/>
                  <a:ea typeface="Amazon Ember Light" charset="0"/>
                  <a:cs typeface="Amazon Ember Light" charset="0"/>
                </a:rPr>
                <a:t>Most test environments are </a:t>
              </a:r>
              <a:r>
                <a:rPr lang="en-US" sz="2400" b="1" dirty="0">
                  <a:latin typeface="Amazon Ember Light" charset="0"/>
                  <a:ea typeface="Amazon Ember Light" charset="0"/>
                  <a:cs typeface="Amazon Ember Light" charset="0"/>
                </a:rPr>
                <a:t>not tested at live levels </a:t>
              </a:r>
              <a:r>
                <a:rPr lang="en-US" sz="2400" dirty="0">
                  <a:latin typeface="Amazon Ember Light" charset="0"/>
                  <a:ea typeface="Amazon Ember Light" charset="0"/>
                  <a:cs typeface="Amazon Ember Light" charset="0"/>
                </a:rPr>
                <a:t>of production demand. </a:t>
              </a:r>
            </a:p>
          </p:txBody>
        </p:sp>
      </p:grpSp>
      <p:grpSp>
        <p:nvGrpSpPr>
          <p:cNvPr id="7" name="Group 6">
            <a:extLst>
              <a:ext uri="{FF2B5EF4-FFF2-40B4-BE49-F238E27FC236}">
                <a16:creationId xmlns:a16="http://schemas.microsoft.com/office/drawing/2014/main" id="{A12B3C55-2805-0741-B12F-B58B4237C188}"/>
              </a:ext>
            </a:extLst>
          </p:cNvPr>
          <p:cNvGrpSpPr/>
          <p:nvPr/>
        </p:nvGrpSpPr>
        <p:grpSpPr>
          <a:xfrm>
            <a:off x="449051" y="3839302"/>
            <a:ext cx="11251335" cy="2463326"/>
            <a:chOff x="449051" y="3839302"/>
            <a:chExt cx="11251335" cy="2463326"/>
          </a:xfrm>
        </p:grpSpPr>
        <p:sp>
          <p:nvSpPr>
            <p:cNvPr id="8" name="Freeform 7">
              <a:extLst>
                <a:ext uri="{FF2B5EF4-FFF2-40B4-BE49-F238E27FC236}">
                  <a16:creationId xmlns:a16="http://schemas.microsoft.com/office/drawing/2014/main" id="{47234196-2B72-0B40-8D91-28C6585B08FD}"/>
                </a:ext>
              </a:extLst>
            </p:cNvPr>
            <p:cNvSpPr/>
            <p:nvPr/>
          </p:nvSpPr>
          <p:spPr>
            <a:xfrm>
              <a:off x="449051" y="3996828"/>
              <a:ext cx="11251335" cy="2305800"/>
            </a:xfrm>
            <a:custGeom>
              <a:avLst/>
              <a:gdLst>
                <a:gd name="connsiteX0" fmla="*/ 0 w 8438501"/>
                <a:gd name="connsiteY0" fmla="*/ 0 h 1729350"/>
                <a:gd name="connsiteX1" fmla="*/ 8438501 w 8438501"/>
                <a:gd name="connsiteY1" fmla="*/ 0 h 1729350"/>
                <a:gd name="connsiteX2" fmla="*/ 8438501 w 8438501"/>
                <a:gd name="connsiteY2" fmla="*/ 1729350 h 1729350"/>
                <a:gd name="connsiteX3" fmla="*/ 0 w 8438501"/>
                <a:gd name="connsiteY3" fmla="*/ 1729350 h 1729350"/>
                <a:gd name="connsiteX4" fmla="*/ 0 w 8438501"/>
                <a:gd name="connsiteY4" fmla="*/ 0 h 1729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8501" h="1729350">
                  <a:moveTo>
                    <a:pt x="0" y="0"/>
                  </a:moveTo>
                  <a:lnTo>
                    <a:pt x="8438501" y="0"/>
                  </a:lnTo>
                  <a:lnTo>
                    <a:pt x="8438501" y="1729350"/>
                  </a:lnTo>
                  <a:lnTo>
                    <a:pt x="0" y="1729350"/>
                  </a:lnTo>
                  <a:lnTo>
                    <a:pt x="0" y="0"/>
                  </a:lnTo>
                  <a:close/>
                </a:path>
              </a:pathLst>
            </a:custGeom>
            <a:ln>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873375" tIns="555413" rIns="873375" bIns="189653" numCol="1" spcCol="1270" anchor="t" anchorCtr="0">
              <a:noAutofit/>
            </a:bodyPr>
            <a:lstStyle/>
            <a:p>
              <a:pPr marL="228594" lvl="1" indent="-228594" defTabSz="1185304">
                <a:spcBef>
                  <a:spcPct val="0"/>
                </a:spcBef>
                <a:spcAft>
                  <a:spcPct val="15000"/>
                </a:spcAft>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 name="Freeform 8">
              <a:extLst>
                <a:ext uri="{FF2B5EF4-FFF2-40B4-BE49-F238E27FC236}">
                  <a16:creationId xmlns:a16="http://schemas.microsoft.com/office/drawing/2014/main" id="{C72B6807-50DB-7347-89C9-051122B5507C}"/>
                </a:ext>
              </a:extLst>
            </p:cNvPr>
            <p:cNvSpPr/>
            <p:nvPr/>
          </p:nvSpPr>
          <p:spPr>
            <a:xfrm>
              <a:off x="1011618" y="3839302"/>
              <a:ext cx="7875934" cy="511765"/>
            </a:xfrm>
            <a:custGeom>
              <a:avLst/>
              <a:gdLst>
                <a:gd name="connsiteX0" fmla="*/ 0 w 5906950"/>
                <a:gd name="connsiteY0" fmla="*/ 88562 h 531360"/>
                <a:gd name="connsiteX1" fmla="*/ 88562 w 5906950"/>
                <a:gd name="connsiteY1" fmla="*/ 0 h 531360"/>
                <a:gd name="connsiteX2" fmla="*/ 5818388 w 5906950"/>
                <a:gd name="connsiteY2" fmla="*/ 0 h 531360"/>
                <a:gd name="connsiteX3" fmla="*/ 5906950 w 5906950"/>
                <a:gd name="connsiteY3" fmla="*/ 88562 h 531360"/>
                <a:gd name="connsiteX4" fmla="*/ 5906950 w 5906950"/>
                <a:gd name="connsiteY4" fmla="*/ 442798 h 531360"/>
                <a:gd name="connsiteX5" fmla="*/ 5818388 w 5906950"/>
                <a:gd name="connsiteY5" fmla="*/ 531360 h 531360"/>
                <a:gd name="connsiteX6" fmla="*/ 88562 w 5906950"/>
                <a:gd name="connsiteY6" fmla="*/ 531360 h 531360"/>
                <a:gd name="connsiteX7" fmla="*/ 0 w 5906950"/>
                <a:gd name="connsiteY7" fmla="*/ 442798 h 531360"/>
                <a:gd name="connsiteX8" fmla="*/ 0 w 5906950"/>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6950" h="531360">
                  <a:moveTo>
                    <a:pt x="0" y="88562"/>
                  </a:moveTo>
                  <a:cubicBezTo>
                    <a:pt x="0" y="39651"/>
                    <a:pt x="39651" y="0"/>
                    <a:pt x="88562" y="0"/>
                  </a:cubicBezTo>
                  <a:lnTo>
                    <a:pt x="5818388" y="0"/>
                  </a:lnTo>
                  <a:cubicBezTo>
                    <a:pt x="5867299" y="0"/>
                    <a:pt x="5906950" y="39651"/>
                    <a:pt x="5906950" y="88562"/>
                  </a:cubicBezTo>
                  <a:lnTo>
                    <a:pt x="5906950" y="442798"/>
                  </a:lnTo>
                  <a:cubicBezTo>
                    <a:pt x="5906950" y="491709"/>
                    <a:pt x="5867299" y="531360"/>
                    <a:pt x="5818388" y="531360"/>
                  </a:cubicBezTo>
                  <a:lnTo>
                    <a:pt x="88562" y="531360"/>
                  </a:lnTo>
                  <a:cubicBezTo>
                    <a:pt x="39651" y="531360"/>
                    <a:pt x="0" y="491709"/>
                    <a:pt x="0" y="442798"/>
                  </a:cubicBezTo>
                  <a:lnTo>
                    <a:pt x="0" y="88562"/>
                  </a:lnTo>
                  <a:close/>
                </a:path>
              </a:pathLst>
            </a:custGeom>
            <a:solidFill>
              <a:srgbClr val="FF9933"/>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spcFirstLastPara="0" vert="horz" wrap="square" lIns="336169" tIns="38428" rIns="336169" bIns="38428" numCol="1" spcCol="1270" anchor="ctr" anchorCtr="0">
              <a:noAutofit/>
            </a:bodyPr>
            <a:lstStyle/>
            <a:p>
              <a:pPr defTabSz="1185304">
                <a:lnSpc>
                  <a:spcPct val="90000"/>
                </a:lnSpc>
                <a:spcBef>
                  <a:spcPct val="0"/>
                </a:spcBef>
                <a:spcAft>
                  <a:spcPct val="35000"/>
                </a:spcAft>
              </a:pPr>
              <a:r>
                <a:rPr lang="en-US" sz="2667" b="1" dirty="0">
                  <a:latin typeface="Amazon Ember Light" panose="020B0403020204020204" pitchFamily="34" charset="0"/>
                  <a:ea typeface="Amazon Ember Light" panose="020B0403020204020204" pitchFamily="34" charset="0"/>
                  <a:cs typeface="Amazon Ember Light" panose="020B0403020204020204" pitchFamily="34" charset="0"/>
                </a:rPr>
                <a:t>Cloud Environment</a:t>
              </a:r>
            </a:p>
          </p:txBody>
        </p:sp>
        <p:sp>
          <p:nvSpPr>
            <p:cNvPr id="10" name="TextBox 9">
              <a:extLst>
                <a:ext uri="{FF2B5EF4-FFF2-40B4-BE49-F238E27FC236}">
                  <a16:creationId xmlns:a16="http://schemas.microsoft.com/office/drawing/2014/main" id="{2B4FD1BC-ACE1-494A-8155-1ED107997A41}"/>
                </a:ext>
              </a:extLst>
            </p:cNvPr>
            <p:cNvSpPr txBox="1"/>
            <p:nvPr/>
          </p:nvSpPr>
          <p:spPr>
            <a:xfrm>
              <a:off x="569118" y="4499140"/>
              <a:ext cx="10920149" cy="1708160"/>
            </a:xfrm>
            <a:prstGeom prst="rect">
              <a:avLst/>
            </a:prstGeom>
            <a:noFill/>
          </p:spPr>
          <p:txBody>
            <a:bodyPr wrap="square" rtlCol="0">
              <a:spAutoFit/>
            </a:bodyPr>
            <a:lstStyle/>
            <a:p>
              <a:pPr lvl="1" indent="-457200">
                <a:lnSpc>
                  <a:spcPct val="90000"/>
                </a:lnSpc>
                <a:spcBef>
                  <a:spcPts val="1800"/>
                </a:spcBef>
                <a:spcAft>
                  <a:spcPct val="15000"/>
                </a:spcAft>
                <a:buBlip>
                  <a:blip r:embed="rId3"/>
                </a:buBlip>
              </a:pPr>
              <a:r>
                <a:rPr lang="en-US" sz="2400" dirty="0">
                  <a:latin typeface="Amazon Ember Light" charset="0"/>
                  <a:ea typeface="Amazon Ember Light" charset="0"/>
                  <a:cs typeface="Amazon Ember Light" charset="0"/>
                </a:rPr>
                <a:t>Create a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duplicate environment on demand</a:t>
              </a:r>
              <a:r>
                <a:rPr lang="en-US" sz="2400" dirty="0">
                  <a:latin typeface="Amazon Ember Light" charset="0"/>
                  <a:ea typeface="Amazon Ember Light" charset="0"/>
                  <a:cs typeface="Amazon Ember Light" charset="0"/>
                </a:rPr>
                <a:t>, complete your testing, and then decommission the resources. </a:t>
              </a:r>
            </a:p>
            <a:p>
              <a:pPr lvl="1" indent="-457200">
                <a:lnSpc>
                  <a:spcPct val="90000"/>
                </a:lnSpc>
                <a:spcBef>
                  <a:spcPts val="1800"/>
                </a:spcBef>
                <a:spcAft>
                  <a:spcPct val="15000"/>
                </a:spcAft>
                <a:buBlip>
                  <a:blip r:embed="rId3"/>
                </a:buBlip>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Only pay for the test environment when it’s running</a:t>
              </a:r>
              <a:r>
                <a:rPr lang="en-US" sz="2400" dirty="0">
                  <a:latin typeface="Amazon Ember Light" charset="0"/>
                  <a:ea typeface="Amazon Ember Light" charset="0"/>
                  <a:cs typeface="Amazon Ember Light" charset="0"/>
                </a:rPr>
                <a:t>, so you can simulate your live environment for a fraction of the cost of testing on premises.</a:t>
              </a:r>
            </a:p>
          </p:txBody>
        </p:sp>
      </p:grpSp>
    </p:spTree>
    <p:extLst>
      <p:ext uri="{BB962C8B-B14F-4D97-AF65-F5344CB8AC3E}">
        <p14:creationId xmlns:p14="http://schemas.microsoft.com/office/powerpoint/2010/main" val="980653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Design Principle: Automate to Make</a:t>
            </a:r>
            <a:br>
              <a:rPr lang="en-US" sz="3600" dirty="0"/>
            </a:br>
            <a:r>
              <a:rPr lang="en-US" sz="3600" dirty="0"/>
              <a:t>Architectural Experimentation Easier</a:t>
            </a:r>
          </a:p>
        </p:txBody>
      </p:sp>
      <p:grpSp>
        <p:nvGrpSpPr>
          <p:cNvPr id="3" name="Group 2">
            <a:extLst>
              <a:ext uri="{FF2B5EF4-FFF2-40B4-BE49-F238E27FC236}">
                <a16:creationId xmlns:a16="http://schemas.microsoft.com/office/drawing/2014/main" id="{F91AD9E3-4994-EA4F-AC33-8C838CF18CB5}"/>
              </a:ext>
            </a:extLst>
          </p:cNvPr>
          <p:cNvGrpSpPr/>
          <p:nvPr/>
        </p:nvGrpSpPr>
        <p:grpSpPr>
          <a:xfrm>
            <a:off x="449051" y="1401857"/>
            <a:ext cx="11391964" cy="2162248"/>
            <a:chOff x="449051" y="1401857"/>
            <a:chExt cx="11391964" cy="2162248"/>
          </a:xfrm>
        </p:grpSpPr>
        <p:sp>
          <p:nvSpPr>
            <p:cNvPr id="4" name="Freeform 3">
              <a:extLst>
                <a:ext uri="{FF2B5EF4-FFF2-40B4-BE49-F238E27FC236}">
                  <a16:creationId xmlns:a16="http://schemas.microsoft.com/office/drawing/2014/main" id="{3DD92FAF-19C7-F041-9CDE-2123D4C7D340}"/>
                </a:ext>
              </a:extLst>
            </p:cNvPr>
            <p:cNvSpPr/>
            <p:nvPr/>
          </p:nvSpPr>
          <p:spPr>
            <a:xfrm>
              <a:off x="449051" y="1667805"/>
              <a:ext cx="11251335" cy="1896300"/>
            </a:xfrm>
            <a:custGeom>
              <a:avLst/>
              <a:gdLst>
                <a:gd name="connsiteX0" fmla="*/ 0 w 8438501"/>
                <a:gd name="connsiteY0" fmla="*/ 0 h 1422225"/>
                <a:gd name="connsiteX1" fmla="*/ 8438501 w 8438501"/>
                <a:gd name="connsiteY1" fmla="*/ 0 h 1422225"/>
                <a:gd name="connsiteX2" fmla="*/ 8438501 w 8438501"/>
                <a:gd name="connsiteY2" fmla="*/ 1422225 h 1422225"/>
                <a:gd name="connsiteX3" fmla="*/ 0 w 8438501"/>
                <a:gd name="connsiteY3" fmla="*/ 1422225 h 1422225"/>
                <a:gd name="connsiteX4" fmla="*/ 0 w 8438501"/>
                <a:gd name="connsiteY4" fmla="*/ 0 h 1422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8501" h="1422225">
                  <a:moveTo>
                    <a:pt x="0" y="0"/>
                  </a:moveTo>
                  <a:lnTo>
                    <a:pt x="8438501" y="0"/>
                  </a:lnTo>
                  <a:lnTo>
                    <a:pt x="8438501" y="1422225"/>
                  </a:lnTo>
                  <a:lnTo>
                    <a:pt x="0" y="1422225"/>
                  </a:lnTo>
                  <a:lnTo>
                    <a:pt x="0" y="0"/>
                  </a:lnTo>
                  <a:close/>
                </a:path>
              </a:pathLst>
            </a:custGeom>
            <a:ln>
              <a:solidFill>
                <a:schemeClr val="tx2">
                  <a:lumMod val="75000"/>
                </a:schemeClr>
              </a:solidFill>
            </a:ln>
          </p:spPr>
          <p:style>
            <a:lnRef idx="2">
              <a:schemeClr val="accent2"/>
            </a:lnRef>
            <a:fillRef idx="1">
              <a:schemeClr val="lt1"/>
            </a:fillRef>
            <a:effectRef idx="0">
              <a:schemeClr val="accent2"/>
            </a:effectRef>
            <a:fontRef idx="minor">
              <a:schemeClr val="dk1"/>
            </a:fontRef>
          </p:style>
          <p:txBody>
            <a:bodyPr spcFirstLastPara="0" vert="horz" wrap="square" lIns="873375" tIns="555413" rIns="873375" bIns="189653" numCol="1" spcCol="1270" anchor="t" anchorCtr="0">
              <a:noAutofit/>
            </a:bodyPr>
            <a:lstStyle/>
            <a:p>
              <a:pPr marL="228594" lvl="1" indent="-228594" defTabSz="1185304">
                <a:spcBef>
                  <a:spcPts val="800"/>
                </a:spcBef>
                <a:spcAft>
                  <a:spcPts val="800"/>
                </a:spcAft>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 name="Freeform 4">
              <a:extLst>
                <a:ext uri="{FF2B5EF4-FFF2-40B4-BE49-F238E27FC236}">
                  <a16:creationId xmlns:a16="http://schemas.microsoft.com/office/drawing/2014/main" id="{75F6B88A-C228-494F-A43A-B2D454EBB640}"/>
                </a:ext>
              </a:extLst>
            </p:cNvPr>
            <p:cNvSpPr/>
            <p:nvPr/>
          </p:nvSpPr>
          <p:spPr>
            <a:xfrm>
              <a:off x="1011618" y="1401857"/>
              <a:ext cx="7875933" cy="518975"/>
            </a:xfrm>
            <a:custGeom>
              <a:avLst/>
              <a:gdLst>
                <a:gd name="connsiteX0" fmla="*/ 0 w 5906950"/>
                <a:gd name="connsiteY0" fmla="*/ 103322 h 619920"/>
                <a:gd name="connsiteX1" fmla="*/ 103322 w 5906950"/>
                <a:gd name="connsiteY1" fmla="*/ 0 h 619920"/>
                <a:gd name="connsiteX2" fmla="*/ 5803628 w 5906950"/>
                <a:gd name="connsiteY2" fmla="*/ 0 h 619920"/>
                <a:gd name="connsiteX3" fmla="*/ 5906950 w 5906950"/>
                <a:gd name="connsiteY3" fmla="*/ 103322 h 619920"/>
                <a:gd name="connsiteX4" fmla="*/ 5906950 w 5906950"/>
                <a:gd name="connsiteY4" fmla="*/ 516598 h 619920"/>
                <a:gd name="connsiteX5" fmla="*/ 5803628 w 5906950"/>
                <a:gd name="connsiteY5" fmla="*/ 619920 h 619920"/>
                <a:gd name="connsiteX6" fmla="*/ 103322 w 5906950"/>
                <a:gd name="connsiteY6" fmla="*/ 619920 h 619920"/>
                <a:gd name="connsiteX7" fmla="*/ 0 w 5906950"/>
                <a:gd name="connsiteY7" fmla="*/ 516598 h 619920"/>
                <a:gd name="connsiteX8" fmla="*/ 0 w 5906950"/>
                <a:gd name="connsiteY8" fmla="*/ 103322 h 61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6950" h="619920">
                  <a:moveTo>
                    <a:pt x="0" y="103322"/>
                  </a:moveTo>
                  <a:cubicBezTo>
                    <a:pt x="0" y="46259"/>
                    <a:pt x="46259" y="0"/>
                    <a:pt x="103322" y="0"/>
                  </a:cubicBezTo>
                  <a:lnTo>
                    <a:pt x="5803628" y="0"/>
                  </a:lnTo>
                  <a:cubicBezTo>
                    <a:pt x="5860691" y="0"/>
                    <a:pt x="5906950" y="46259"/>
                    <a:pt x="5906950" y="103322"/>
                  </a:cubicBezTo>
                  <a:lnTo>
                    <a:pt x="5906950" y="516598"/>
                  </a:lnTo>
                  <a:cubicBezTo>
                    <a:pt x="5906950" y="573661"/>
                    <a:pt x="5860691" y="619920"/>
                    <a:pt x="5803628" y="619920"/>
                  </a:cubicBezTo>
                  <a:lnTo>
                    <a:pt x="103322" y="619920"/>
                  </a:lnTo>
                  <a:cubicBezTo>
                    <a:pt x="46259" y="619920"/>
                    <a:pt x="0" y="573661"/>
                    <a:pt x="0" y="516598"/>
                  </a:cubicBezTo>
                  <a:lnTo>
                    <a:pt x="0" y="103322"/>
                  </a:lnTo>
                  <a:close/>
                </a:path>
              </a:pathLst>
            </a:custGeom>
            <a:solidFill>
              <a:schemeClr val="bg2">
                <a:lumMod val="50000"/>
              </a:schemeClr>
            </a:solidFill>
            <a:ln>
              <a:solidFill>
                <a:schemeClr val="bg2">
                  <a:lumMod val="10000"/>
                </a:schemeClr>
              </a:solidFill>
            </a:ln>
          </p:spPr>
          <p:style>
            <a:lnRef idx="1">
              <a:schemeClr val="accent2"/>
            </a:lnRef>
            <a:fillRef idx="3">
              <a:schemeClr val="accent2"/>
            </a:fillRef>
            <a:effectRef idx="2">
              <a:schemeClr val="accent2"/>
            </a:effectRef>
            <a:fontRef idx="minor">
              <a:schemeClr val="lt1"/>
            </a:fontRef>
          </p:style>
          <p:txBody>
            <a:bodyPr spcFirstLastPara="0" vert="horz" wrap="square" lIns="336169" tIns="38428" rIns="336169" bIns="38428" numCol="1" spcCol="1270" anchor="ctr" anchorCtr="0">
              <a:noAutofit/>
            </a:bodyPr>
            <a:lstStyle/>
            <a:p>
              <a:pPr defTabSz="1185304">
                <a:lnSpc>
                  <a:spcPct val="90000"/>
                </a:lnSpc>
                <a:spcBef>
                  <a:spcPct val="0"/>
                </a:spcBef>
                <a:spcAft>
                  <a:spcPct val="35000"/>
                </a:spcAft>
              </a:pPr>
              <a:r>
                <a:rPr lang="en-US" sz="2667" b="1" dirty="0">
                  <a:latin typeface="Amazon Ember Light" panose="020B0403020204020204" pitchFamily="34" charset="0"/>
                  <a:ea typeface="Amazon Ember Light" panose="020B0403020204020204" pitchFamily="34" charset="0"/>
                  <a:cs typeface="Amazon Ember Light" panose="020B0403020204020204" pitchFamily="34" charset="0"/>
                </a:rPr>
                <a:t>Traditional Environment</a:t>
              </a:r>
            </a:p>
          </p:txBody>
        </p:sp>
        <p:sp>
          <p:nvSpPr>
            <p:cNvPr id="6" name="TextBox 5">
              <a:extLst>
                <a:ext uri="{FF2B5EF4-FFF2-40B4-BE49-F238E27FC236}">
                  <a16:creationId xmlns:a16="http://schemas.microsoft.com/office/drawing/2014/main" id="{943A1091-977A-004D-8086-CBBE3F2B7B9D}"/>
                </a:ext>
              </a:extLst>
            </p:cNvPr>
            <p:cNvSpPr txBox="1"/>
            <p:nvPr/>
          </p:nvSpPr>
          <p:spPr>
            <a:xfrm>
              <a:off x="522939" y="2087334"/>
              <a:ext cx="11318076" cy="1089529"/>
            </a:xfrm>
            <a:prstGeom prst="rect">
              <a:avLst/>
            </a:prstGeom>
            <a:noFill/>
          </p:spPr>
          <p:txBody>
            <a:bodyPr wrap="square" rtlCol="0">
              <a:spAutoFit/>
            </a:bodyPr>
            <a:lstStyle/>
            <a:p>
              <a:pPr lvl="1" indent="-457200">
                <a:lnSpc>
                  <a:spcPct val="90000"/>
                </a:lnSpc>
                <a:spcBef>
                  <a:spcPts val="1800"/>
                </a:spcBef>
                <a:spcAft>
                  <a:spcPct val="15000"/>
                </a:spcAft>
                <a:buBlip>
                  <a:blip r:embed="rId3"/>
                </a:buBlip>
              </a:pPr>
              <a:r>
                <a:rPr lang="en-US" sz="2400" dirty="0">
                  <a:latin typeface="Amazon Ember Light" charset="0"/>
                  <a:ea typeface="Amazon Ember Light" charset="0"/>
                  <a:cs typeface="Amazon Ember Light" charset="0"/>
                </a:rPr>
                <a:t>On-premises environments have </a:t>
              </a:r>
              <a:r>
                <a:rPr lang="en-US" sz="2400" b="1" dirty="0">
                  <a:latin typeface="Amazon Ember Light" charset="0"/>
                  <a:ea typeface="Amazon Ember Light" charset="0"/>
                  <a:cs typeface="Amazon Ember Light" charset="0"/>
                </a:rPr>
                <a:t>separate structures and components </a:t>
              </a:r>
              <a:r>
                <a:rPr lang="en-US" sz="2400" dirty="0">
                  <a:latin typeface="Amazon Ember Light" charset="0"/>
                  <a:ea typeface="Amazon Ember Light" charset="0"/>
                  <a:cs typeface="Amazon Ember Light" charset="0"/>
                </a:rPr>
                <a:t>that </a:t>
              </a:r>
              <a:r>
                <a:rPr lang="en-US" sz="2400" b="1" dirty="0">
                  <a:latin typeface="Amazon Ember Light" charset="0"/>
                  <a:ea typeface="Amazon Ember Light" charset="0"/>
                  <a:cs typeface="Amazon Ember Light" charset="0"/>
                </a:rPr>
                <a:t>require more work </a:t>
              </a:r>
              <a:r>
                <a:rPr lang="en-US" sz="2400" dirty="0">
                  <a:latin typeface="Amazon Ember Light" charset="0"/>
                  <a:ea typeface="Amazon Ember Light" charset="0"/>
                  <a:cs typeface="Amazon Ember Light" charset="0"/>
                </a:rPr>
                <a:t>to automate (no common API for all parts of your infrastructure).</a:t>
              </a:r>
            </a:p>
          </p:txBody>
        </p:sp>
      </p:grpSp>
      <p:grpSp>
        <p:nvGrpSpPr>
          <p:cNvPr id="7" name="Group 6">
            <a:extLst>
              <a:ext uri="{FF2B5EF4-FFF2-40B4-BE49-F238E27FC236}">
                <a16:creationId xmlns:a16="http://schemas.microsoft.com/office/drawing/2014/main" id="{09563152-50D1-3C43-A1AD-120E842CB69C}"/>
              </a:ext>
            </a:extLst>
          </p:cNvPr>
          <p:cNvGrpSpPr/>
          <p:nvPr/>
        </p:nvGrpSpPr>
        <p:grpSpPr>
          <a:xfrm>
            <a:off x="449051" y="3864389"/>
            <a:ext cx="11391964" cy="2197889"/>
            <a:chOff x="449051" y="3864389"/>
            <a:chExt cx="11391964" cy="2197889"/>
          </a:xfrm>
        </p:grpSpPr>
        <p:sp>
          <p:nvSpPr>
            <p:cNvPr id="8" name="Freeform 7">
              <a:extLst>
                <a:ext uri="{FF2B5EF4-FFF2-40B4-BE49-F238E27FC236}">
                  <a16:creationId xmlns:a16="http://schemas.microsoft.com/office/drawing/2014/main" id="{4719DEEE-1E6C-8D43-9BF6-AE0E62BC1869}"/>
                </a:ext>
              </a:extLst>
            </p:cNvPr>
            <p:cNvSpPr/>
            <p:nvPr/>
          </p:nvSpPr>
          <p:spPr>
            <a:xfrm>
              <a:off x="449051" y="4128585"/>
              <a:ext cx="11251335" cy="1933693"/>
            </a:xfrm>
            <a:custGeom>
              <a:avLst/>
              <a:gdLst>
                <a:gd name="connsiteX0" fmla="*/ 0 w 8438501"/>
                <a:gd name="connsiteY0" fmla="*/ 0 h 1752975"/>
                <a:gd name="connsiteX1" fmla="*/ 8438501 w 8438501"/>
                <a:gd name="connsiteY1" fmla="*/ 0 h 1752975"/>
                <a:gd name="connsiteX2" fmla="*/ 8438501 w 8438501"/>
                <a:gd name="connsiteY2" fmla="*/ 1752975 h 1752975"/>
                <a:gd name="connsiteX3" fmla="*/ 0 w 8438501"/>
                <a:gd name="connsiteY3" fmla="*/ 1752975 h 1752975"/>
                <a:gd name="connsiteX4" fmla="*/ 0 w 8438501"/>
                <a:gd name="connsiteY4" fmla="*/ 0 h 175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8501" h="1752975">
                  <a:moveTo>
                    <a:pt x="0" y="0"/>
                  </a:moveTo>
                  <a:lnTo>
                    <a:pt x="8438501" y="0"/>
                  </a:lnTo>
                  <a:lnTo>
                    <a:pt x="8438501" y="1752975"/>
                  </a:lnTo>
                  <a:lnTo>
                    <a:pt x="0" y="1752975"/>
                  </a:lnTo>
                  <a:lnTo>
                    <a:pt x="0" y="0"/>
                  </a:lnTo>
                  <a:close/>
                </a:path>
              </a:pathLst>
            </a:custGeom>
            <a:ln>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873375" tIns="555413" rIns="873375" bIns="189653" numCol="1" spcCol="1270" anchor="t" anchorCtr="0">
              <a:noAutofit/>
            </a:bodyPr>
            <a:lstStyle/>
            <a:p>
              <a:pPr marL="228594" lvl="1" indent="-228594" defTabSz="1185304">
                <a:spcBef>
                  <a:spcPct val="0"/>
                </a:spcBef>
                <a:spcAft>
                  <a:spcPct val="15000"/>
                </a:spcAft>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 name="Freeform 8">
              <a:extLst>
                <a:ext uri="{FF2B5EF4-FFF2-40B4-BE49-F238E27FC236}">
                  <a16:creationId xmlns:a16="http://schemas.microsoft.com/office/drawing/2014/main" id="{CC2B23A4-09DE-B842-B5CA-EC7807555A22}"/>
                </a:ext>
              </a:extLst>
            </p:cNvPr>
            <p:cNvSpPr/>
            <p:nvPr/>
          </p:nvSpPr>
          <p:spPr>
            <a:xfrm>
              <a:off x="1011618" y="3864389"/>
              <a:ext cx="7875933" cy="529828"/>
            </a:xfrm>
            <a:custGeom>
              <a:avLst/>
              <a:gdLst>
                <a:gd name="connsiteX0" fmla="*/ 0 w 5906950"/>
                <a:gd name="connsiteY0" fmla="*/ 103322 h 619920"/>
                <a:gd name="connsiteX1" fmla="*/ 103322 w 5906950"/>
                <a:gd name="connsiteY1" fmla="*/ 0 h 619920"/>
                <a:gd name="connsiteX2" fmla="*/ 5803628 w 5906950"/>
                <a:gd name="connsiteY2" fmla="*/ 0 h 619920"/>
                <a:gd name="connsiteX3" fmla="*/ 5906950 w 5906950"/>
                <a:gd name="connsiteY3" fmla="*/ 103322 h 619920"/>
                <a:gd name="connsiteX4" fmla="*/ 5906950 w 5906950"/>
                <a:gd name="connsiteY4" fmla="*/ 516598 h 619920"/>
                <a:gd name="connsiteX5" fmla="*/ 5803628 w 5906950"/>
                <a:gd name="connsiteY5" fmla="*/ 619920 h 619920"/>
                <a:gd name="connsiteX6" fmla="*/ 103322 w 5906950"/>
                <a:gd name="connsiteY6" fmla="*/ 619920 h 619920"/>
                <a:gd name="connsiteX7" fmla="*/ 0 w 5906950"/>
                <a:gd name="connsiteY7" fmla="*/ 516598 h 619920"/>
                <a:gd name="connsiteX8" fmla="*/ 0 w 5906950"/>
                <a:gd name="connsiteY8" fmla="*/ 103322 h 61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6950" h="619920">
                  <a:moveTo>
                    <a:pt x="0" y="103322"/>
                  </a:moveTo>
                  <a:cubicBezTo>
                    <a:pt x="0" y="46259"/>
                    <a:pt x="46259" y="0"/>
                    <a:pt x="103322" y="0"/>
                  </a:cubicBezTo>
                  <a:lnTo>
                    <a:pt x="5803628" y="0"/>
                  </a:lnTo>
                  <a:cubicBezTo>
                    <a:pt x="5860691" y="0"/>
                    <a:pt x="5906950" y="46259"/>
                    <a:pt x="5906950" y="103322"/>
                  </a:cubicBezTo>
                  <a:lnTo>
                    <a:pt x="5906950" y="516598"/>
                  </a:lnTo>
                  <a:cubicBezTo>
                    <a:pt x="5906950" y="573661"/>
                    <a:pt x="5860691" y="619920"/>
                    <a:pt x="5803628" y="619920"/>
                  </a:cubicBezTo>
                  <a:lnTo>
                    <a:pt x="103322" y="619920"/>
                  </a:lnTo>
                  <a:cubicBezTo>
                    <a:pt x="46259" y="619920"/>
                    <a:pt x="0" y="573661"/>
                    <a:pt x="0" y="516598"/>
                  </a:cubicBezTo>
                  <a:lnTo>
                    <a:pt x="0" y="103322"/>
                  </a:lnTo>
                  <a:close/>
                </a:path>
              </a:pathLst>
            </a:custGeom>
            <a:solidFill>
              <a:srgbClr val="FF9933"/>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spcFirstLastPara="0" vert="horz" wrap="square" lIns="336169" tIns="38428" rIns="336169" bIns="38428" numCol="1" spcCol="1270" anchor="ctr" anchorCtr="0">
              <a:noAutofit/>
            </a:bodyPr>
            <a:lstStyle/>
            <a:p>
              <a:pPr defTabSz="1185304">
                <a:lnSpc>
                  <a:spcPct val="90000"/>
                </a:lnSpc>
                <a:spcBef>
                  <a:spcPct val="0"/>
                </a:spcBef>
                <a:spcAft>
                  <a:spcPct val="35000"/>
                </a:spcAft>
              </a:pPr>
              <a:r>
                <a:rPr lang="en-US" sz="2667" b="1" dirty="0">
                  <a:latin typeface="Amazon Ember Light" panose="020B0403020204020204" pitchFamily="34" charset="0"/>
                  <a:ea typeface="Amazon Ember Light" panose="020B0403020204020204" pitchFamily="34" charset="0"/>
                  <a:cs typeface="Amazon Ember Light" panose="020B0403020204020204" pitchFamily="34" charset="0"/>
                </a:rPr>
                <a:t>Cloud Environment</a:t>
              </a:r>
            </a:p>
          </p:txBody>
        </p:sp>
        <p:sp>
          <p:nvSpPr>
            <p:cNvPr id="10" name="TextBox 9">
              <a:extLst>
                <a:ext uri="{FF2B5EF4-FFF2-40B4-BE49-F238E27FC236}">
                  <a16:creationId xmlns:a16="http://schemas.microsoft.com/office/drawing/2014/main" id="{ADD19C81-99D3-FF4C-97ED-8BB2E91A16D9}"/>
                </a:ext>
              </a:extLst>
            </p:cNvPr>
            <p:cNvSpPr txBox="1"/>
            <p:nvPr/>
          </p:nvSpPr>
          <p:spPr>
            <a:xfrm>
              <a:off x="522939" y="4632374"/>
              <a:ext cx="11318076" cy="1375761"/>
            </a:xfrm>
            <a:prstGeom prst="rect">
              <a:avLst/>
            </a:prstGeom>
            <a:noFill/>
          </p:spPr>
          <p:txBody>
            <a:bodyPr wrap="square" rtlCol="0">
              <a:spAutoFit/>
            </a:bodyPr>
            <a:lstStyle/>
            <a:p>
              <a:pPr lvl="1" indent="-457200">
                <a:lnSpc>
                  <a:spcPct val="90000"/>
                </a:lnSpc>
                <a:spcBef>
                  <a:spcPts val="1800"/>
                </a:spcBef>
                <a:spcAft>
                  <a:spcPct val="15000"/>
                </a:spcAft>
                <a:buBlip>
                  <a:blip r:embed="rId3"/>
                </a:buBlip>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Create and replicate </a:t>
              </a:r>
              <a:r>
                <a:rPr lang="en-US" sz="2400" dirty="0">
                  <a:latin typeface="Amazon Ember Light" charset="0"/>
                  <a:ea typeface="Amazon Ember Light" charset="0"/>
                  <a:cs typeface="Amazon Ember Light" charset="0"/>
                </a:rPr>
                <a:t>your systems at low cost (no manual effort).</a:t>
              </a:r>
            </a:p>
            <a:p>
              <a:pPr lvl="1" indent="-457200">
                <a:lnSpc>
                  <a:spcPct val="90000"/>
                </a:lnSpc>
                <a:spcBef>
                  <a:spcPts val="1800"/>
                </a:spcBef>
                <a:spcAft>
                  <a:spcPct val="15000"/>
                </a:spcAft>
                <a:buBlip>
                  <a:blip r:embed="rId3"/>
                </a:buBlip>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Track changes </a:t>
              </a:r>
              <a:r>
                <a:rPr lang="en-US" sz="2400" dirty="0">
                  <a:latin typeface="Amazon Ember Light" charset="0"/>
                  <a:ea typeface="Amazon Ember Light" charset="0"/>
                  <a:cs typeface="Amazon Ember Light" charset="0"/>
                </a:rPr>
                <a:t>to your automation,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audit</a:t>
              </a:r>
              <a:r>
                <a:rPr lang="en-US" sz="2400" dirty="0">
                  <a:latin typeface="Amazon Ember Light" charset="0"/>
                  <a:ea typeface="Amazon Ember Light" charset="0"/>
                  <a:cs typeface="Amazon Ember Light" charset="0"/>
                </a:rPr>
                <a:t> the impact, and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revert</a:t>
              </a:r>
              <a:r>
                <a:rPr lang="en-US" sz="2400" b="1" dirty="0">
                  <a:latin typeface="Amazon Ember Medium" panose="020B0603020204030204" pitchFamily="34" charset="0"/>
                  <a:ea typeface="Amazon Ember Medium" panose="020B0603020204030204" pitchFamily="34" charset="0"/>
                  <a:cs typeface="Amazon Ember Medium" panose="020B0603020204030204" pitchFamily="34" charset="0"/>
                </a:rPr>
                <a:t> </a:t>
              </a:r>
              <a:r>
                <a:rPr lang="en-US" sz="2400" dirty="0">
                  <a:latin typeface="Amazon Ember Light" charset="0"/>
                  <a:ea typeface="Amazon Ember Light" charset="0"/>
                  <a:cs typeface="Amazon Ember Light" charset="0"/>
                </a:rPr>
                <a:t>to previous parameters when necessary.</a:t>
              </a:r>
            </a:p>
          </p:txBody>
        </p:sp>
      </p:grpSp>
    </p:spTree>
    <p:extLst>
      <p:ext uri="{BB962C8B-B14F-4D97-AF65-F5344CB8AC3E}">
        <p14:creationId xmlns:p14="http://schemas.microsoft.com/office/powerpoint/2010/main" val="2905770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Design Principle: Allow for</a:t>
            </a:r>
            <a:br>
              <a:rPr lang="en-US" sz="3600" dirty="0"/>
            </a:br>
            <a:r>
              <a:rPr lang="en-US" sz="3600" dirty="0"/>
              <a:t>Evolutionary Architectures</a:t>
            </a:r>
          </a:p>
        </p:txBody>
      </p:sp>
      <p:grpSp>
        <p:nvGrpSpPr>
          <p:cNvPr id="3" name="Group 2">
            <a:extLst>
              <a:ext uri="{FF2B5EF4-FFF2-40B4-BE49-F238E27FC236}">
                <a16:creationId xmlns:a16="http://schemas.microsoft.com/office/drawing/2014/main" id="{867A2B5E-A52F-1644-ABF0-8FB44CC818F3}"/>
              </a:ext>
            </a:extLst>
          </p:cNvPr>
          <p:cNvGrpSpPr/>
          <p:nvPr/>
        </p:nvGrpSpPr>
        <p:grpSpPr>
          <a:xfrm>
            <a:off x="449051" y="1290604"/>
            <a:ext cx="11360299" cy="2528244"/>
            <a:chOff x="449051" y="1290604"/>
            <a:chExt cx="11360299" cy="2528244"/>
          </a:xfrm>
        </p:grpSpPr>
        <p:sp>
          <p:nvSpPr>
            <p:cNvPr id="4" name="Freeform 3">
              <a:extLst>
                <a:ext uri="{FF2B5EF4-FFF2-40B4-BE49-F238E27FC236}">
                  <a16:creationId xmlns:a16="http://schemas.microsoft.com/office/drawing/2014/main" id="{68474C28-CDCB-1D46-8C36-12C2C87D09DC}"/>
                </a:ext>
              </a:extLst>
            </p:cNvPr>
            <p:cNvSpPr/>
            <p:nvPr/>
          </p:nvSpPr>
          <p:spPr>
            <a:xfrm>
              <a:off x="449051" y="1569748"/>
              <a:ext cx="11251335" cy="2249100"/>
            </a:xfrm>
            <a:custGeom>
              <a:avLst/>
              <a:gdLst>
                <a:gd name="connsiteX0" fmla="*/ 0 w 8438501"/>
                <a:gd name="connsiteY0" fmla="*/ 0 h 1686825"/>
                <a:gd name="connsiteX1" fmla="*/ 8438501 w 8438501"/>
                <a:gd name="connsiteY1" fmla="*/ 0 h 1686825"/>
                <a:gd name="connsiteX2" fmla="*/ 8438501 w 8438501"/>
                <a:gd name="connsiteY2" fmla="*/ 1686825 h 1686825"/>
                <a:gd name="connsiteX3" fmla="*/ 0 w 8438501"/>
                <a:gd name="connsiteY3" fmla="*/ 1686825 h 1686825"/>
                <a:gd name="connsiteX4" fmla="*/ 0 w 8438501"/>
                <a:gd name="connsiteY4" fmla="*/ 0 h 1686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8501" h="1686825">
                  <a:moveTo>
                    <a:pt x="0" y="0"/>
                  </a:moveTo>
                  <a:lnTo>
                    <a:pt x="8438501" y="0"/>
                  </a:lnTo>
                  <a:lnTo>
                    <a:pt x="8438501" y="1686825"/>
                  </a:lnTo>
                  <a:lnTo>
                    <a:pt x="0" y="1686825"/>
                  </a:lnTo>
                  <a:lnTo>
                    <a:pt x="0" y="0"/>
                  </a:lnTo>
                  <a:close/>
                </a:path>
              </a:pathLst>
            </a:custGeom>
            <a:ln>
              <a:solidFill>
                <a:schemeClr val="tx2">
                  <a:lumMod val="75000"/>
                </a:schemeClr>
              </a:solidFill>
            </a:ln>
          </p:spPr>
          <p:style>
            <a:lnRef idx="2">
              <a:schemeClr val="accent2"/>
            </a:lnRef>
            <a:fillRef idx="1">
              <a:schemeClr val="lt1"/>
            </a:fillRef>
            <a:effectRef idx="0">
              <a:schemeClr val="accent2"/>
            </a:effectRef>
            <a:fontRef idx="minor">
              <a:schemeClr val="dk1"/>
            </a:fontRef>
          </p:style>
          <p:txBody>
            <a:bodyPr spcFirstLastPara="0" vert="horz" wrap="square" lIns="873375" tIns="555413" rIns="873375" bIns="189653" numCol="1" spcCol="1270" anchor="t" anchorCtr="0">
              <a:noAutofit/>
            </a:bodyPr>
            <a:lstStyle/>
            <a:p>
              <a:pPr marL="228594" lvl="1" indent="-228594" defTabSz="1185304">
                <a:spcBef>
                  <a:spcPts val="800"/>
                </a:spcBef>
                <a:spcAft>
                  <a:spcPts val="800"/>
                </a:spcAft>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 name="Freeform 4">
              <a:extLst>
                <a:ext uri="{FF2B5EF4-FFF2-40B4-BE49-F238E27FC236}">
                  <a16:creationId xmlns:a16="http://schemas.microsoft.com/office/drawing/2014/main" id="{FE80D5E9-EA06-E246-BF1E-81650DE51657}"/>
                </a:ext>
              </a:extLst>
            </p:cNvPr>
            <p:cNvSpPr/>
            <p:nvPr/>
          </p:nvSpPr>
          <p:spPr>
            <a:xfrm>
              <a:off x="1011618" y="1290604"/>
              <a:ext cx="7875934" cy="545820"/>
            </a:xfrm>
            <a:custGeom>
              <a:avLst/>
              <a:gdLst>
                <a:gd name="connsiteX0" fmla="*/ 0 w 5906950"/>
                <a:gd name="connsiteY0" fmla="*/ 83642 h 501840"/>
                <a:gd name="connsiteX1" fmla="*/ 83642 w 5906950"/>
                <a:gd name="connsiteY1" fmla="*/ 0 h 501840"/>
                <a:gd name="connsiteX2" fmla="*/ 5823308 w 5906950"/>
                <a:gd name="connsiteY2" fmla="*/ 0 h 501840"/>
                <a:gd name="connsiteX3" fmla="*/ 5906950 w 5906950"/>
                <a:gd name="connsiteY3" fmla="*/ 83642 h 501840"/>
                <a:gd name="connsiteX4" fmla="*/ 5906950 w 5906950"/>
                <a:gd name="connsiteY4" fmla="*/ 418198 h 501840"/>
                <a:gd name="connsiteX5" fmla="*/ 5823308 w 5906950"/>
                <a:gd name="connsiteY5" fmla="*/ 501840 h 501840"/>
                <a:gd name="connsiteX6" fmla="*/ 83642 w 5906950"/>
                <a:gd name="connsiteY6" fmla="*/ 501840 h 501840"/>
                <a:gd name="connsiteX7" fmla="*/ 0 w 5906950"/>
                <a:gd name="connsiteY7" fmla="*/ 418198 h 501840"/>
                <a:gd name="connsiteX8" fmla="*/ 0 w 5906950"/>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6950" h="501840">
                  <a:moveTo>
                    <a:pt x="0" y="83642"/>
                  </a:moveTo>
                  <a:cubicBezTo>
                    <a:pt x="0" y="37448"/>
                    <a:pt x="37448" y="0"/>
                    <a:pt x="83642" y="0"/>
                  </a:cubicBezTo>
                  <a:lnTo>
                    <a:pt x="5823308" y="0"/>
                  </a:lnTo>
                  <a:cubicBezTo>
                    <a:pt x="5869502" y="0"/>
                    <a:pt x="5906950" y="37448"/>
                    <a:pt x="5906950" y="83642"/>
                  </a:cubicBezTo>
                  <a:lnTo>
                    <a:pt x="5906950" y="418198"/>
                  </a:lnTo>
                  <a:cubicBezTo>
                    <a:pt x="5906950" y="464392"/>
                    <a:pt x="5869502" y="501840"/>
                    <a:pt x="5823308" y="501840"/>
                  </a:cubicBezTo>
                  <a:lnTo>
                    <a:pt x="83642" y="501840"/>
                  </a:lnTo>
                  <a:cubicBezTo>
                    <a:pt x="37448" y="501840"/>
                    <a:pt x="0" y="464392"/>
                    <a:pt x="0" y="418198"/>
                  </a:cubicBezTo>
                  <a:lnTo>
                    <a:pt x="0" y="83642"/>
                  </a:lnTo>
                  <a:close/>
                </a:path>
              </a:pathLst>
            </a:custGeom>
            <a:solidFill>
              <a:schemeClr val="bg2">
                <a:lumMod val="50000"/>
              </a:schemeClr>
            </a:solidFill>
            <a:ln>
              <a:solidFill>
                <a:schemeClr val="bg2">
                  <a:lumMod val="10000"/>
                </a:schemeClr>
              </a:solidFill>
            </a:ln>
          </p:spPr>
          <p:style>
            <a:lnRef idx="1">
              <a:schemeClr val="accent2"/>
            </a:lnRef>
            <a:fillRef idx="3">
              <a:schemeClr val="accent2"/>
            </a:fillRef>
            <a:effectRef idx="2">
              <a:schemeClr val="accent2"/>
            </a:effectRef>
            <a:fontRef idx="minor">
              <a:schemeClr val="lt1"/>
            </a:fontRef>
          </p:style>
          <p:txBody>
            <a:bodyPr spcFirstLastPara="0" vert="horz" wrap="square" lIns="336169" tIns="38428" rIns="336169" bIns="38428" numCol="1" spcCol="1270" anchor="ctr" anchorCtr="0">
              <a:noAutofit/>
            </a:bodyPr>
            <a:lstStyle/>
            <a:p>
              <a:pPr defTabSz="1185304">
                <a:lnSpc>
                  <a:spcPct val="90000"/>
                </a:lnSpc>
                <a:spcBef>
                  <a:spcPct val="0"/>
                </a:spcBef>
                <a:spcAft>
                  <a:spcPct val="35000"/>
                </a:spcAft>
              </a:pPr>
              <a:r>
                <a:rPr lang="en-US" sz="2667" b="1" dirty="0">
                  <a:latin typeface="Amazon Ember Light" panose="020B0403020204020204" pitchFamily="34" charset="0"/>
                  <a:ea typeface="Amazon Ember Light" panose="020B0403020204020204" pitchFamily="34" charset="0"/>
                  <a:cs typeface="Amazon Ember Light" panose="020B0403020204020204" pitchFamily="34" charset="0"/>
                </a:rPr>
                <a:t>Traditional Environment</a:t>
              </a:r>
            </a:p>
          </p:txBody>
        </p:sp>
        <p:sp>
          <p:nvSpPr>
            <p:cNvPr id="6" name="TextBox 5">
              <a:extLst>
                <a:ext uri="{FF2B5EF4-FFF2-40B4-BE49-F238E27FC236}">
                  <a16:creationId xmlns:a16="http://schemas.microsoft.com/office/drawing/2014/main" id="{1CB63532-6DBD-FB42-BD61-F9A461DFD0DF}"/>
                </a:ext>
              </a:extLst>
            </p:cNvPr>
            <p:cNvSpPr txBox="1"/>
            <p:nvPr/>
          </p:nvSpPr>
          <p:spPr>
            <a:xfrm>
              <a:off x="491274" y="1907439"/>
              <a:ext cx="11318076" cy="1840504"/>
            </a:xfrm>
            <a:prstGeom prst="rect">
              <a:avLst/>
            </a:prstGeom>
            <a:noFill/>
          </p:spPr>
          <p:txBody>
            <a:bodyPr wrap="square" rtlCol="0">
              <a:spAutoFit/>
            </a:bodyPr>
            <a:lstStyle/>
            <a:p>
              <a:pPr lvl="1" indent="-457200">
                <a:lnSpc>
                  <a:spcPct val="90000"/>
                </a:lnSpc>
                <a:spcBef>
                  <a:spcPts val="1200"/>
                </a:spcBef>
                <a:spcAft>
                  <a:spcPct val="15000"/>
                </a:spcAft>
                <a:buBlip>
                  <a:blip r:embed="rId3"/>
                </a:buBlip>
              </a:pPr>
              <a:r>
                <a:rPr lang="en-US" sz="2400" dirty="0">
                  <a:latin typeface="Amazon Ember Light" charset="0"/>
                  <a:ea typeface="Amazon Ember Light" charset="0"/>
                  <a:cs typeface="Amazon Ember Light" charset="0"/>
                </a:rPr>
                <a:t>Architectural decisions are often implemented as </a:t>
              </a:r>
              <a:r>
                <a:rPr lang="en-US" sz="2400" b="1" dirty="0">
                  <a:latin typeface="Amazon Ember Light" charset="0"/>
                  <a:ea typeface="Amazon Ember Light" charset="0"/>
                  <a:cs typeface="Amazon Ember Light" charset="0"/>
                </a:rPr>
                <a:t>static, one-time events</a:t>
              </a:r>
              <a:r>
                <a:rPr lang="en-US" sz="2400" dirty="0">
                  <a:latin typeface="Amazon Ember Light" charset="0"/>
                  <a:ea typeface="Amazon Ember Light" charset="0"/>
                  <a:cs typeface="Amazon Ember Light" charset="0"/>
                </a:rPr>
                <a:t>.</a:t>
              </a:r>
            </a:p>
            <a:p>
              <a:pPr lvl="1" indent="-457200">
                <a:lnSpc>
                  <a:spcPct val="90000"/>
                </a:lnSpc>
                <a:spcBef>
                  <a:spcPts val="1200"/>
                </a:spcBef>
                <a:spcAft>
                  <a:spcPct val="15000"/>
                </a:spcAft>
                <a:buBlip>
                  <a:blip r:embed="rId3"/>
                </a:buBlip>
              </a:pPr>
              <a:r>
                <a:rPr lang="en-US" sz="2400" dirty="0">
                  <a:latin typeface="Amazon Ember Light" charset="0"/>
                  <a:ea typeface="Amazon Ember Light" charset="0"/>
                  <a:cs typeface="Amazon Ember Light" charset="0"/>
                </a:rPr>
                <a:t>There may be only a few major versions of a system during its lifetime.</a:t>
              </a:r>
            </a:p>
            <a:p>
              <a:pPr lvl="1" indent="-457200">
                <a:lnSpc>
                  <a:spcPct val="90000"/>
                </a:lnSpc>
                <a:spcBef>
                  <a:spcPts val="1200"/>
                </a:spcBef>
                <a:spcAft>
                  <a:spcPct val="15000"/>
                </a:spcAft>
                <a:buBlip>
                  <a:blip r:embed="rId3"/>
                </a:buBlip>
              </a:pPr>
              <a:r>
                <a:rPr lang="en-US" sz="2400" dirty="0">
                  <a:latin typeface="Amazon Ember Light" charset="0"/>
                  <a:ea typeface="Amazon Ember Light" charset="0"/>
                  <a:cs typeface="Amazon Ember Light" charset="0"/>
                </a:rPr>
                <a:t>As a business changes, initial decisions may hinder the ability to meet changing business requirements.</a:t>
              </a:r>
            </a:p>
          </p:txBody>
        </p:sp>
      </p:grpSp>
      <p:grpSp>
        <p:nvGrpSpPr>
          <p:cNvPr id="7" name="Group 6">
            <a:extLst>
              <a:ext uri="{FF2B5EF4-FFF2-40B4-BE49-F238E27FC236}">
                <a16:creationId xmlns:a16="http://schemas.microsoft.com/office/drawing/2014/main" id="{26AD2157-90F5-5A45-89BB-71E33771542B}"/>
              </a:ext>
            </a:extLst>
          </p:cNvPr>
          <p:cNvGrpSpPr/>
          <p:nvPr/>
        </p:nvGrpSpPr>
        <p:grpSpPr>
          <a:xfrm>
            <a:off x="449051" y="4184372"/>
            <a:ext cx="11318076" cy="2152659"/>
            <a:chOff x="449051" y="4184372"/>
            <a:chExt cx="11318076" cy="2152659"/>
          </a:xfrm>
        </p:grpSpPr>
        <p:sp>
          <p:nvSpPr>
            <p:cNvPr id="8" name="Freeform 7">
              <a:extLst>
                <a:ext uri="{FF2B5EF4-FFF2-40B4-BE49-F238E27FC236}">
                  <a16:creationId xmlns:a16="http://schemas.microsoft.com/office/drawing/2014/main" id="{D1764A8D-FFB1-9B4D-9065-4C7B56A011F0}"/>
                </a:ext>
              </a:extLst>
            </p:cNvPr>
            <p:cNvSpPr/>
            <p:nvPr/>
          </p:nvSpPr>
          <p:spPr>
            <a:xfrm>
              <a:off x="449051" y="4423591"/>
              <a:ext cx="11251335" cy="1892100"/>
            </a:xfrm>
            <a:custGeom>
              <a:avLst/>
              <a:gdLst>
                <a:gd name="connsiteX0" fmla="*/ 0 w 8438501"/>
                <a:gd name="connsiteY0" fmla="*/ 0 h 1419075"/>
                <a:gd name="connsiteX1" fmla="*/ 8438501 w 8438501"/>
                <a:gd name="connsiteY1" fmla="*/ 0 h 1419075"/>
                <a:gd name="connsiteX2" fmla="*/ 8438501 w 8438501"/>
                <a:gd name="connsiteY2" fmla="*/ 1419075 h 1419075"/>
                <a:gd name="connsiteX3" fmla="*/ 0 w 8438501"/>
                <a:gd name="connsiteY3" fmla="*/ 1419075 h 1419075"/>
                <a:gd name="connsiteX4" fmla="*/ 0 w 8438501"/>
                <a:gd name="connsiteY4" fmla="*/ 0 h 1419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8501" h="1419075">
                  <a:moveTo>
                    <a:pt x="0" y="0"/>
                  </a:moveTo>
                  <a:lnTo>
                    <a:pt x="8438501" y="0"/>
                  </a:lnTo>
                  <a:lnTo>
                    <a:pt x="8438501" y="1419075"/>
                  </a:lnTo>
                  <a:lnTo>
                    <a:pt x="0" y="1419075"/>
                  </a:lnTo>
                  <a:lnTo>
                    <a:pt x="0" y="0"/>
                  </a:lnTo>
                  <a:close/>
                </a:path>
              </a:pathLst>
            </a:custGeom>
            <a:ln>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873375" tIns="555413" rIns="873375" bIns="189653" numCol="1" spcCol="1270" anchor="t" anchorCtr="0">
              <a:noAutofit/>
            </a:bodyPr>
            <a:lstStyle/>
            <a:p>
              <a:pPr marL="228594" lvl="1" indent="-228594" defTabSz="1185304">
                <a:spcBef>
                  <a:spcPct val="0"/>
                </a:spcBef>
                <a:spcAft>
                  <a:spcPct val="15000"/>
                </a:spcAft>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 name="Freeform 8">
              <a:extLst>
                <a:ext uri="{FF2B5EF4-FFF2-40B4-BE49-F238E27FC236}">
                  <a16:creationId xmlns:a16="http://schemas.microsoft.com/office/drawing/2014/main" id="{61AA98A6-103A-0748-89BD-49D0E24E4CB5}"/>
                </a:ext>
              </a:extLst>
            </p:cNvPr>
            <p:cNvSpPr/>
            <p:nvPr/>
          </p:nvSpPr>
          <p:spPr>
            <a:xfrm>
              <a:off x="1011618" y="4184372"/>
              <a:ext cx="7875933" cy="504206"/>
            </a:xfrm>
            <a:custGeom>
              <a:avLst/>
              <a:gdLst>
                <a:gd name="connsiteX0" fmla="*/ 0 w 5906950"/>
                <a:gd name="connsiteY0" fmla="*/ 83642 h 501840"/>
                <a:gd name="connsiteX1" fmla="*/ 83642 w 5906950"/>
                <a:gd name="connsiteY1" fmla="*/ 0 h 501840"/>
                <a:gd name="connsiteX2" fmla="*/ 5823308 w 5906950"/>
                <a:gd name="connsiteY2" fmla="*/ 0 h 501840"/>
                <a:gd name="connsiteX3" fmla="*/ 5906950 w 5906950"/>
                <a:gd name="connsiteY3" fmla="*/ 83642 h 501840"/>
                <a:gd name="connsiteX4" fmla="*/ 5906950 w 5906950"/>
                <a:gd name="connsiteY4" fmla="*/ 418198 h 501840"/>
                <a:gd name="connsiteX5" fmla="*/ 5823308 w 5906950"/>
                <a:gd name="connsiteY5" fmla="*/ 501840 h 501840"/>
                <a:gd name="connsiteX6" fmla="*/ 83642 w 5906950"/>
                <a:gd name="connsiteY6" fmla="*/ 501840 h 501840"/>
                <a:gd name="connsiteX7" fmla="*/ 0 w 5906950"/>
                <a:gd name="connsiteY7" fmla="*/ 418198 h 501840"/>
                <a:gd name="connsiteX8" fmla="*/ 0 w 5906950"/>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6950" h="501840">
                  <a:moveTo>
                    <a:pt x="0" y="83642"/>
                  </a:moveTo>
                  <a:cubicBezTo>
                    <a:pt x="0" y="37448"/>
                    <a:pt x="37448" y="0"/>
                    <a:pt x="83642" y="0"/>
                  </a:cubicBezTo>
                  <a:lnTo>
                    <a:pt x="5823308" y="0"/>
                  </a:lnTo>
                  <a:cubicBezTo>
                    <a:pt x="5869502" y="0"/>
                    <a:pt x="5906950" y="37448"/>
                    <a:pt x="5906950" y="83642"/>
                  </a:cubicBezTo>
                  <a:lnTo>
                    <a:pt x="5906950" y="418198"/>
                  </a:lnTo>
                  <a:cubicBezTo>
                    <a:pt x="5906950" y="464392"/>
                    <a:pt x="5869502" y="501840"/>
                    <a:pt x="5823308" y="501840"/>
                  </a:cubicBezTo>
                  <a:lnTo>
                    <a:pt x="83642" y="501840"/>
                  </a:lnTo>
                  <a:cubicBezTo>
                    <a:pt x="37448" y="501840"/>
                    <a:pt x="0" y="464392"/>
                    <a:pt x="0" y="418198"/>
                  </a:cubicBezTo>
                  <a:lnTo>
                    <a:pt x="0" y="83642"/>
                  </a:lnTo>
                  <a:close/>
                </a:path>
              </a:pathLst>
            </a:custGeom>
            <a:solidFill>
              <a:srgbClr val="FF9933"/>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spcFirstLastPara="0" vert="horz" wrap="square" lIns="336169" tIns="38428" rIns="336169" bIns="38428" numCol="1" spcCol="1270" anchor="ctr" anchorCtr="0">
              <a:noAutofit/>
            </a:bodyPr>
            <a:lstStyle/>
            <a:p>
              <a:pPr defTabSz="1185304">
                <a:lnSpc>
                  <a:spcPct val="90000"/>
                </a:lnSpc>
                <a:spcBef>
                  <a:spcPct val="0"/>
                </a:spcBef>
                <a:spcAft>
                  <a:spcPct val="35000"/>
                </a:spcAft>
              </a:pPr>
              <a:r>
                <a:rPr lang="en-US" sz="2667" b="1" dirty="0">
                  <a:latin typeface="Amazon Ember Light" panose="020B0403020204020204" pitchFamily="34" charset="0"/>
                  <a:ea typeface="Amazon Ember Light" panose="020B0403020204020204" pitchFamily="34" charset="0"/>
                  <a:cs typeface="Amazon Ember Light" panose="020B0403020204020204" pitchFamily="34" charset="0"/>
                </a:rPr>
                <a:t>Cloud Environment</a:t>
              </a:r>
            </a:p>
          </p:txBody>
        </p:sp>
        <p:sp>
          <p:nvSpPr>
            <p:cNvPr id="10" name="TextBox 9">
              <a:extLst>
                <a:ext uri="{FF2B5EF4-FFF2-40B4-BE49-F238E27FC236}">
                  <a16:creationId xmlns:a16="http://schemas.microsoft.com/office/drawing/2014/main" id="{E95A9BF7-8C4A-1747-ABDE-45C7C61E7401}"/>
                </a:ext>
              </a:extLst>
            </p:cNvPr>
            <p:cNvSpPr txBox="1"/>
            <p:nvPr/>
          </p:nvSpPr>
          <p:spPr>
            <a:xfrm>
              <a:off x="449051" y="4711971"/>
              <a:ext cx="11318076" cy="1625060"/>
            </a:xfrm>
            <a:prstGeom prst="rect">
              <a:avLst/>
            </a:prstGeom>
            <a:noFill/>
          </p:spPr>
          <p:txBody>
            <a:bodyPr wrap="square" rtlCol="0">
              <a:spAutoFit/>
            </a:bodyPr>
            <a:lstStyle/>
            <a:p>
              <a:pPr lvl="1" indent="-457200">
                <a:lnSpc>
                  <a:spcPct val="90000"/>
                </a:lnSpc>
                <a:spcBef>
                  <a:spcPts val="1200"/>
                </a:spcBef>
                <a:spcAft>
                  <a:spcPct val="15000"/>
                </a:spcAft>
                <a:buBlip>
                  <a:blip r:embed="rId3"/>
                </a:buBlip>
              </a:pPr>
              <a:r>
                <a:rPr lang="en-US" sz="2400" dirty="0">
                  <a:latin typeface="Amazon Ember Light" charset="0"/>
                  <a:ea typeface="Amazon Ember Light" charset="0"/>
                  <a:cs typeface="Amazon Ember Light" charset="0"/>
                </a:rPr>
                <a:t>The capability to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automate and test on demand </a:t>
              </a:r>
              <a:r>
                <a:rPr lang="en-US" sz="2400" dirty="0">
                  <a:latin typeface="Amazon Ember Light" charset="0"/>
                  <a:ea typeface="Amazon Ember Light" charset="0"/>
                  <a:cs typeface="Amazon Ember Light" charset="0"/>
                </a:rPr>
                <a:t>lowers the risk of impact from design changes.</a:t>
              </a:r>
            </a:p>
            <a:p>
              <a:pPr lvl="1" indent="-457200">
                <a:lnSpc>
                  <a:spcPct val="90000"/>
                </a:lnSpc>
                <a:spcBef>
                  <a:spcPts val="1200"/>
                </a:spcBef>
                <a:spcAft>
                  <a:spcPct val="15000"/>
                </a:spcAft>
                <a:buBlip>
                  <a:blip r:embed="rId3"/>
                </a:buBlip>
              </a:pPr>
              <a:r>
                <a:rPr lang="en-US" sz="2400" dirty="0">
                  <a:latin typeface="Amazon Ember Light" charset="0"/>
                  <a:ea typeface="Amazon Ember Light" charset="0"/>
                  <a:cs typeface="Amazon Ember Light" charset="0"/>
                </a:rPr>
                <a:t>Systems can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evolve</a:t>
              </a:r>
              <a:r>
                <a:rPr lang="en-US" sz="2400" dirty="0">
                  <a:latin typeface="Amazon Ember Light" charset="0"/>
                  <a:ea typeface="Amazon Ember Light" charset="0"/>
                  <a:cs typeface="Amazon Ember Light" charset="0"/>
                </a:rPr>
                <a:t> over time so that businesses can take advantage of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new</a:t>
              </a:r>
              <a:r>
                <a:rPr lang="en-US" sz="2400" b="1" dirty="0">
                  <a:latin typeface="Amazon Ember Medium" panose="020B0603020204030204" pitchFamily="34" charset="0"/>
                  <a:ea typeface="Amazon Ember Medium" panose="020B0603020204030204" pitchFamily="34" charset="0"/>
                  <a:cs typeface="Amazon Ember Medium" panose="020B0603020204030204" pitchFamily="34" charset="0"/>
                </a:rPr>
                <a:t>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innovations</a:t>
              </a:r>
              <a:r>
                <a:rPr lang="en-US" sz="2400" dirty="0">
                  <a:latin typeface="Amazon Ember Light" charset="0"/>
                  <a:ea typeface="Amazon Ember Light" charset="0"/>
                  <a:cs typeface="Amazon Ember Light" charset="0"/>
                </a:rPr>
                <a:t> as a standard practice.</a:t>
              </a:r>
            </a:p>
          </p:txBody>
        </p:sp>
      </p:grpSp>
    </p:spTree>
    <p:extLst>
      <p:ext uri="{BB962C8B-B14F-4D97-AF65-F5344CB8AC3E}">
        <p14:creationId xmlns:p14="http://schemas.microsoft.com/office/powerpoint/2010/main" val="1653498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Design Principle: Drive Architectures </a:t>
            </a:r>
            <a:br>
              <a:rPr lang="en-US" sz="3600" dirty="0"/>
            </a:br>
            <a:r>
              <a:rPr lang="en-US" sz="3600" dirty="0"/>
              <a:t>Using Data</a:t>
            </a:r>
          </a:p>
        </p:txBody>
      </p:sp>
      <p:grpSp>
        <p:nvGrpSpPr>
          <p:cNvPr id="3" name="Group 2">
            <a:extLst>
              <a:ext uri="{FF2B5EF4-FFF2-40B4-BE49-F238E27FC236}">
                <a16:creationId xmlns:a16="http://schemas.microsoft.com/office/drawing/2014/main" id="{3D5446C9-648D-EA48-A834-B7C4E9E683C2}"/>
              </a:ext>
            </a:extLst>
          </p:cNvPr>
          <p:cNvGrpSpPr/>
          <p:nvPr/>
        </p:nvGrpSpPr>
        <p:grpSpPr>
          <a:xfrm>
            <a:off x="449051" y="1281027"/>
            <a:ext cx="11306752" cy="2364352"/>
            <a:chOff x="449051" y="1281027"/>
            <a:chExt cx="11306752" cy="2364352"/>
          </a:xfrm>
        </p:grpSpPr>
        <p:sp>
          <p:nvSpPr>
            <p:cNvPr id="4" name="Freeform 3">
              <a:extLst>
                <a:ext uri="{FF2B5EF4-FFF2-40B4-BE49-F238E27FC236}">
                  <a16:creationId xmlns:a16="http://schemas.microsoft.com/office/drawing/2014/main" id="{FC1C942B-7CEB-7341-92CF-2F98AAB3260E}"/>
                </a:ext>
              </a:extLst>
            </p:cNvPr>
            <p:cNvSpPr/>
            <p:nvPr/>
          </p:nvSpPr>
          <p:spPr>
            <a:xfrm>
              <a:off x="449051" y="1546525"/>
              <a:ext cx="11251335" cy="2095851"/>
            </a:xfrm>
            <a:custGeom>
              <a:avLst/>
              <a:gdLst>
                <a:gd name="connsiteX0" fmla="*/ 0 w 8438501"/>
                <a:gd name="connsiteY0" fmla="*/ 0 h 1422225"/>
                <a:gd name="connsiteX1" fmla="*/ 8438501 w 8438501"/>
                <a:gd name="connsiteY1" fmla="*/ 0 h 1422225"/>
                <a:gd name="connsiteX2" fmla="*/ 8438501 w 8438501"/>
                <a:gd name="connsiteY2" fmla="*/ 1422225 h 1422225"/>
                <a:gd name="connsiteX3" fmla="*/ 0 w 8438501"/>
                <a:gd name="connsiteY3" fmla="*/ 1422225 h 1422225"/>
                <a:gd name="connsiteX4" fmla="*/ 0 w 8438501"/>
                <a:gd name="connsiteY4" fmla="*/ 0 h 1422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8501" h="1422225">
                  <a:moveTo>
                    <a:pt x="0" y="0"/>
                  </a:moveTo>
                  <a:lnTo>
                    <a:pt x="8438501" y="0"/>
                  </a:lnTo>
                  <a:lnTo>
                    <a:pt x="8438501" y="1422225"/>
                  </a:lnTo>
                  <a:lnTo>
                    <a:pt x="0" y="1422225"/>
                  </a:lnTo>
                  <a:lnTo>
                    <a:pt x="0" y="0"/>
                  </a:lnTo>
                  <a:close/>
                </a:path>
              </a:pathLst>
            </a:custGeom>
            <a:ln>
              <a:solidFill>
                <a:schemeClr val="tx2">
                  <a:lumMod val="75000"/>
                </a:schemeClr>
              </a:solidFill>
            </a:ln>
          </p:spPr>
          <p:style>
            <a:lnRef idx="2">
              <a:schemeClr val="accent2"/>
            </a:lnRef>
            <a:fillRef idx="1">
              <a:schemeClr val="lt1"/>
            </a:fillRef>
            <a:effectRef idx="0">
              <a:schemeClr val="accent2"/>
            </a:effectRef>
            <a:fontRef idx="minor">
              <a:schemeClr val="dk1"/>
            </a:fontRef>
          </p:style>
          <p:txBody>
            <a:bodyPr spcFirstLastPara="0" vert="horz" wrap="square" lIns="873375" tIns="555413" rIns="873375" bIns="189653" numCol="1" spcCol="1270" anchor="t" anchorCtr="0">
              <a:noAutofit/>
            </a:bodyPr>
            <a:lstStyle/>
            <a:p>
              <a:pPr marL="228594" lvl="1" indent="-228594" defTabSz="1185304">
                <a:spcBef>
                  <a:spcPts val="800"/>
                </a:spcBef>
                <a:spcAft>
                  <a:spcPts val="800"/>
                </a:spcAft>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 name="Freeform 4">
              <a:extLst>
                <a:ext uri="{FF2B5EF4-FFF2-40B4-BE49-F238E27FC236}">
                  <a16:creationId xmlns:a16="http://schemas.microsoft.com/office/drawing/2014/main" id="{1EE02D5E-2AAA-2D49-AC2C-183F338324A5}"/>
                </a:ext>
              </a:extLst>
            </p:cNvPr>
            <p:cNvSpPr/>
            <p:nvPr/>
          </p:nvSpPr>
          <p:spPr>
            <a:xfrm>
              <a:off x="1011618" y="1281027"/>
              <a:ext cx="7875933" cy="536760"/>
            </a:xfrm>
            <a:custGeom>
              <a:avLst/>
              <a:gdLst>
                <a:gd name="connsiteX0" fmla="*/ 0 w 5906950"/>
                <a:gd name="connsiteY0" fmla="*/ 103322 h 619920"/>
                <a:gd name="connsiteX1" fmla="*/ 103322 w 5906950"/>
                <a:gd name="connsiteY1" fmla="*/ 0 h 619920"/>
                <a:gd name="connsiteX2" fmla="*/ 5803628 w 5906950"/>
                <a:gd name="connsiteY2" fmla="*/ 0 h 619920"/>
                <a:gd name="connsiteX3" fmla="*/ 5906950 w 5906950"/>
                <a:gd name="connsiteY3" fmla="*/ 103322 h 619920"/>
                <a:gd name="connsiteX4" fmla="*/ 5906950 w 5906950"/>
                <a:gd name="connsiteY4" fmla="*/ 516598 h 619920"/>
                <a:gd name="connsiteX5" fmla="*/ 5803628 w 5906950"/>
                <a:gd name="connsiteY5" fmla="*/ 619920 h 619920"/>
                <a:gd name="connsiteX6" fmla="*/ 103322 w 5906950"/>
                <a:gd name="connsiteY6" fmla="*/ 619920 h 619920"/>
                <a:gd name="connsiteX7" fmla="*/ 0 w 5906950"/>
                <a:gd name="connsiteY7" fmla="*/ 516598 h 619920"/>
                <a:gd name="connsiteX8" fmla="*/ 0 w 5906950"/>
                <a:gd name="connsiteY8" fmla="*/ 103322 h 61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6950" h="619920">
                  <a:moveTo>
                    <a:pt x="0" y="103322"/>
                  </a:moveTo>
                  <a:cubicBezTo>
                    <a:pt x="0" y="46259"/>
                    <a:pt x="46259" y="0"/>
                    <a:pt x="103322" y="0"/>
                  </a:cubicBezTo>
                  <a:lnTo>
                    <a:pt x="5803628" y="0"/>
                  </a:lnTo>
                  <a:cubicBezTo>
                    <a:pt x="5860691" y="0"/>
                    <a:pt x="5906950" y="46259"/>
                    <a:pt x="5906950" y="103322"/>
                  </a:cubicBezTo>
                  <a:lnTo>
                    <a:pt x="5906950" y="516598"/>
                  </a:lnTo>
                  <a:cubicBezTo>
                    <a:pt x="5906950" y="573661"/>
                    <a:pt x="5860691" y="619920"/>
                    <a:pt x="5803628" y="619920"/>
                  </a:cubicBezTo>
                  <a:lnTo>
                    <a:pt x="103322" y="619920"/>
                  </a:lnTo>
                  <a:cubicBezTo>
                    <a:pt x="46259" y="619920"/>
                    <a:pt x="0" y="573661"/>
                    <a:pt x="0" y="516598"/>
                  </a:cubicBezTo>
                  <a:lnTo>
                    <a:pt x="0" y="103322"/>
                  </a:lnTo>
                  <a:close/>
                </a:path>
              </a:pathLst>
            </a:custGeom>
            <a:solidFill>
              <a:schemeClr val="bg2">
                <a:lumMod val="50000"/>
              </a:schemeClr>
            </a:solidFill>
            <a:ln>
              <a:solidFill>
                <a:schemeClr val="bg2">
                  <a:lumMod val="10000"/>
                </a:schemeClr>
              </a:solidFill>
            </a:ln>
          </p:spPr>
          <p:style>
            <a:lnRef idx="1">
              <a:schemeClr val="accent2"/>
            </a:lnRef>
            <a:fillRef idx="3">
              <a:schemeClr val="accent2"/>
            </a:fillRef>
            <a:effectRef idx="2">
              <a:schemeClr val="accent2"/>
            </a:effectRef>
            <a:fontRef idx="minor">
              <a:schemeClr val="lt1"/>
            </a:fontRef>
          </p:style>
          <p:txBody>
            <a:bodyPr spcFirstLastPara="0" vert="horz" wrap="square" lIns="336169" tIns="38428" rIns="336169" bIns="38428" numCol="1" spcCol="1270" anchor="ctr" anchorCtr="0">
              <a:noAutofit/>
            </a:bodyPr>
            <a:lstStyle/>
            <a:p>
              <a:pPr defTabSz="1185304">
                <a:lnSpc>
                  <a:spcPct val="90000"/>
                </a:lnSpc>
                <a:spcBef>
                  <a:spcPct val="0"/>
                </a:spcBef>
                <a:spcAft>
                  <a:spcPct val="35000"/>
                </a:spcAft>
              </a:pPr>
              <a:r>
                <a:rPr lang="en-US" sz="2667" b="1" dirty="0">
                  <a:latin typeface="Amazon Ember Light" panose="020B0403020204020204" pitchFamily="34" charset="0"/>
                  <a:ea typeface="Amazon Ember Light" panose="020B0403020204020204" pitchFamily="34" charset="0"/>
                  <a:cs typeface="Amazon Ember Light" panose="020B0403020204020204" pitchFamily="34" charset="0"/>
                </a:rPr>
                <a:t>Traditional Environment</a:t>
              </a:r>
            </a:p>
          </p:txBody>
        </p:sp>
        <p:sp>
          <p:nvSpPr>
            <p:cNvPr id="6" name="TextBox 5">
              <a:extLst>
                <a:ext uri="{FF2B5EF4-FFF2-40B4-BE49-F238E27FC236}">
                  <a16:creationId xmlns:a16="http://schemas.microsoft.com/office/drawing/2014/main" id="{D8263A8B-6BEA-6245-8113-647C28D04EEE}"/>
                </a:ext>
              </a:extLst>
            </p:cNvPr>
            <p:cNvSpPr txBox="1"/>
            <p:nvPr/>
          </p:nvSpPr>
          <p:spPr>
            <a:xfrm>
              <a:off x="551672" y="1804875"/>
              <a:ext cx="11204131" cy="1840504"/>
            </a:xfrm>
            <a:prstGeom prst="rect">
              <a:avLst/>
            </a:prstGeom>
            <a:noFill/>
          </p:spPr>
          <p:txBody>
            <a:bodyPr wrap="square" rtlCol="0">
              <a:spAutoFit/>
            </a:bodyPr>
            <a:lstStyle/>
            <a:p>
              <a:pPr lvl="1" indent="-457200">
                <a:lnSpc>
                  <a:spcPct val="90000"/>
                </a:lnSpc>
                <a:spcBef>
                  <a:spcPts val="1200"/>
                </a:spcBef>
                <a:spcAft>
                  <a:spcPct val="15000"/>
                </a:spcAft>
                <a:buBlip>
                  <a:blip r:embed="rId3"/>
                </a:buBlip>
              </a:pPr>
              <a:r>
                <a:rPr lang="en-US" sz="2400" dirty="0">
                  <a:latin typeface="Amazon Ember Light" charset="0"/>
                  <a:ea typeface="Amazon Ember Light" charset="0"/>
                  <a:cs typeface="Amazon Ember Light" charset="0"/>
                </a:rPr>
                <a:t>Architectural decisions are often an area that is chosen according to </a:t>
              </a:r>
              <a:r>
                <a:rPr lang="en-US" sz="2400" b="1" dirty="0">
                  <a:latin typeface="Amazon Ember Light" charset="0"/>
                  <a:ea typeface="Amazon Ember Light" charset="0"/>
                  <a:cs typeface="Amazon Ember Light" charset="0"/>
                </a:rPr>
                <a:t>organizational defaults</a:t>
              </a:r>
              <a:r>
                <a:rPr lang="en-US" sz="2400" dirty="0">
                  <a:latin typeface="Amazon Ember Light" charset="0"/>
                  <a:ea typeface="Amazon Ember Light" charset="0"/>
                  <a:cs typeface="Amazon Ember Light" charset="0"/>
                </a:rPr>
                <a:t>.</a:t>
              </a:r>
            </a:p>
            <a:p>
              <a:pPr lvl="1" indent="-457200">
                <a:lnSpc>
                  <a:spcPct val="90000"/>
                </a:lnSpc>
                <a:spcBef>
                  <a:spcPts val="1200"/>
                </a:spcBef>
                <a:spcAft>
                  <a:spcPct val="15000"/>
                </a:spcAft>
                <a:buBlip>
                  <a:blip r:embed="rId3"/>
                </a:buBlip>
              </a:pPr>
              <a:r>
                <a:rPr lang="en-US" sz="2400" b="1" dirty="0">
                  <a:latin typeface="Amazon Ember Light" charset="0"/>
                  <a:ea typeface="Amazon Ember Light" charset="0"/>
                  <a:cs typeface="Amazon Ember Light" charset="0"/>
                </a:rPr>
                <a:t>Data sets generally cannot </a:t>
              </a:r>
              <a:r>
                <a:rPr lang="en-US" sz="2400" dirty="0">
                  <a:latin typeface="Amazon Ember Light" charset="0"/>
                  <a:ea typeface="Amazon Ember Light" charset="0"/>
                  <a:cs typeface="Amazon Ember Light" charset="0"/>
                </a:rPr>
                <a:t>be generated.</a:t>
              </a:r>
            </a:p>
            <a:p>
              <a:pPr lvl="1" indent="-457200">
                <a:lnSpc>
                  <a:spcPct val="90000"/>
                </a:lnSpc>
                <a:spcBef>
                  <a:spcPts val="1200"/>
                </a:spcBef>
                <a:spcAft>
                  <a:spcPct val="15000"/>
                </a:spcAft>
                <a:buBlip>
                  <a:blip r:embed="rId3"/>
                </a:buBlip>
              </a:pPr>
              <a:r>
                <a:rPr lang="en-GB" sz="2400" b="1" dirty="0">
                  <a:latin typeface="Amazon Ember Light" charset="0"/>
                  <a:ea typeface="Amazon Ember Light" charset="0"/>
                  <a:cs typeface="Amazon Ember Light" charset="0"/>
                </a:rPr>
                <a:t>Models and assumptions to size </a:t>
              </a:r>
              <a:r>
                <a:rPr lang="en-GB" sz="2400" dirty="0">
                  <a:latin typeface="Amazon Ember Light" charset="0"/>
                  <a:ea typeface="Amazon Ember Light" charset="0"/>
                  <a:cs typeface="Amazon Ember Light" charset="0"/>
                </a:rPr>
                <a:t>your architecture are probably used.</a:t>
              </a:r>
              <a:endParaRPr lang="en-US" sz="2400" dirty="0">
                <a:latin typeface="Amazon Ember Light" charset="0"/>
                <a:ea typeface="Amazon Ember Light" charset="0"/>
                <a:cs typeface="Amazon Ember Light" charset="0"/>
              </a:endParaRPr>
            </a:p>
          </p:txBody>
        </p:sp>
      </p:grpSp>
      <p:grpSp>
        <p:nvGrpSpPr>
          <p:cNvPr id="7" name="Group 6">
            <a:extLst>
              <a:ext uri="{FF2B5EF4-FFF2-40B4-BE49-F238E27FC236}">
                <a16:creationId xmlns:a16="http://schemas.microsoft.com/office/drawing/2014/main" id="{5F073AFE-2A26-1C4C-A08E-AAB0DC312B7A}"/>
              </a:ext>
            </a:extLst>
          </p:cNvPr>
          <p:cNvGrpSpPr/>
          <p:nvPr/>
        </p:nvGrpSpPr>
        <p:grpSpPr>
          <a:xfrm>
            <a:off x="449051" y="3770380"/>
            <a:ext cx="11296813" cy="2604043"/>
            <a:chOff x="449051" y="3770380"/>
            <a:chExt cx="11296813" cy="2604043"/>
          </a:xfrm>
        </p:grpSpPr>
        <p:sp>
          <p:nvSpPr>
            <p:cNvPr id="8" name="Freeform 7">
              <a:extLst>
                <a:ext uri="{FF2B5EF4-FFF2-40B4-BE49-F238E27FC236}">
                  <a16:creationId xmlns:a16="http://schemas.microsoft.com/office/drawing/2014/main" id="{8F22FD68-6E63-CD41-B0A3-B1D6E96D0AA9}"/>
                </a:ext>
              </a:extLst>
            </p:cNvPr>
            <p:cNvSpPr/>
            <p:nvPr/>
          </p:nvSpPr>
          <p:spPr>
            <a:xfrm>
              <a:off x="449051" y="4037123"/>
              <a:ext cx="11251335" cy="2337300"/>
            </a:xfrm>
            <a:custGeom>
              <a:avLst/>
              <a:gdLst>
                <a:gd name="connsiteX0" fmla="*/ 0 w 8438501"/>
                <a:gd name="connsiteY0" fmla="*/ 0 h 1752975"/>
                <a:gd name="connsiteX1" fmla="*/ 8438501 w 8438501"/>
                <a:gd name="connsiteY1" fmla="*/ 0 h 1752975"/>
                <a:gd name="connsiteX2" fmla="*/ 8438501 w 8438501"/>
                <a:gd name="connsiteY2" fmla="*/ 1752975 h 1752975"/>
                <a:gd name="connsiteX3" fmla="*/ 0 w 8438501"/>
                <a:gd name="connsiteY3" fmla="*/ 1752975 h 1752975"/>
                <a:gd name="connsiteX4" fmla="*/ 0 w 8438501"/>
                <a:gd name="connsiteY4" fmla="*/ 0 h 175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8501" h="1752975">
                  <a:moveTo>
                    <a:pt x="0" y="0"/>
                  </a:moveTo>
                  <a:lnTo>
                    <a:pt x="8438501" y="0"/>
                  </a:lnTo>
                  <a:lnTo>
                    <a:pt x="8438501" y="1752975"/>
                  </a:lnTo>
                  <a:lnTo>
                    <a:pt x="0" y="1752975"/>
                  </a:lnTo>
                  <a:lnTo>
                    <a:pt x="0" y="0"/>
                  </a:lnTo>
                  <a:close/>
                </a:path>
              </a:pathLst>
            </a:custGeom>
            <a:ln>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873375" tIns="555413" rIns="873375" bIns="189653" numCol="1" spcCol="1270" anchor="t" anchorCtr="0">
              <a:noAutofit/>
            </a:bodyPr>
            <a:lstStyle/>
            <a:p>
              <a:pPr marL="228594" lvl="1" indent="-228594" defTabSz="1185304">
                <a:spcBef>
                  <a:spcPct val="0"/>
                </a:spcBef>
                <a:spcAft>
                  <a:spcPct val="15000"/>
                </a:spcAft>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 name="Freeform 8">
              <a:extLst>
                <a:ext uri="{FF2B5EF4-FFF2-40B4-BE49-F238E27FC236}">
                  <a16:creationId xmlns:a16="http://schemas.microsoft.com/office/drawing/2014/main" id="{399D6FBB-9E1B-4249-BC5F-2283E9295F62}"/>
                </a:ext>
              </a:extLst>
            </p:cNvPr>
            <p:cNvSpPr/>
            <p:nvPr/>
          </p:nvSpPr>
          <p:spPr>
            <a:xfrm>
              <a:off x="1011618" y="3770380"/>
              <a:ext cx="7875933" cy="530938"/>
            </a:xfrm>
            <a:custGeom>
              <a:avLst/>
              <a:gdLst>
                <a:gd name="connsiteX0" fmla="*/ 0 w 5906950"/>
                <a:gd name="connsiteY0" fmla="*/ 103322 h 619920"/>
                <a:gd name="connsiteX1" fmla="*/ 103322 w 5906950"/>
                <a:gd name="connsiteY1" fmla="*/ 0 h 619920"/>
                <a:gd name="connsiteX2" fmla="*/ 5803628 w 5906950"/>
                <a:gd name="connsiteY2" fmla="*/ 0 h 619920"/>
                <a:gd name="connsiteX3" fmla="*/ 5906950 w 5906950"/>
                <a:gd name="connsiteY3" fmla="*/ 103322 h 619920"/>
                <a:gd name="connsiteX4" fmla="*/ 5906950 w 5906950"/>
                <a:gd name="connsiteY4" fmla="*/ 516598 h 619920"/>
                <a:gd name="connsiteX5" fmla="*/ 5803628 w 5906950"/>
                <a:gd name="connsiteY5" fmla="*/ 619920 h 619920"/>
                <a:gd name="connsiteX6" fmla="*/ 103322 w 5906950"/>
                <a:gd name="connsiteY6" fmla="*/ 619920 h 619920"/>
                <a:gd name="connsiteX7" fmla="*/ 0 w 5906950"/>
                <a:gd name="connsiteY7" fmla="*/ 516598 h 619920"/>
                <a:gd name="connsiteX8" fmla="*/ 0 w 5906950"/>
                <a:gd name="connsiteY8" fmla="*/ 103322 h 61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6950" h="619920">
                  <a:moveTo>
                    <a:pt x="0" y="103322"/>
                  </a:moveTo>
                  <a:cubicBezTo>
                    <a:pt x="0" y="46259"/>
                    <a:pt x="46259" y="0"/>
                    <a:pt x="103322" y="0"/>
                  </a:cubicBezTo>
                  <a:lnTo>
                    <a:pt x="5803628" y="0"/>
                  </a:lnTo>
                  <a:cubicBezTo>
                    <a:pt x="5860691" y="0"/>
                    <a:pt x="5906950" y="46259"/>
                    <a:pt x="5906950" y="103322"/>
                  </a:cubicBezTo>
                  <a:lnTo>
                    <a:pt x="5906950" y="516598"/>
                  </a:lnTo>
                  <a:cubicBezTo>
                    <a:pt x="5906950" y="573661"/>
                    <a:pt x="5860691" y="619920"/>
                    <a:pt x="5803628" y="619920"/>
                  </a:cubicBezTo>
                  <a:lnTo>
                    <a:pt x="103322" y="619920"/>
                  </a:lnTo>
                  <a:cubicBezTo>
                    <a:pt x="46259" y="619920"/>
                    <a:pt x="0" y="573661"/>
                    <a:pt x="0" y="516598"/>
                  </a:cubicBezTo>
                  <a:lnTo>
                    <a:pt x="0" y="103322"/>
                  </a:lnTo>
                  <a:close/>
                </a:path>
              </a:pathLst>
            </a:custGeom>
            <a:solidFill>
              <a:srgbClr val="FF9933"/>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spcFirstLastPara="0" vert="horz" wrap="square" lIns="336169" tIns="38428" rIns="336169" bIns="38428" numCol="1" spcCol="1270" anchor="ctr" anchorCtr="0">
              <a:noAutofit/>
            </a:bodyPr>
            <a:lstStyle/>
            <a:p>
              <a:pPr defTabSz="1185304">
                <a:lnSpc>
                  <a:spcPct val="90000"/>
                </a:lnSpc>
                <a:spcBef>
                  <a:spcPct val="0"/>
                </a:spcBef>
                <a:spcAft>
                  <a:spcPct val="35000"/>
                </a:spcAft>
              </a:pPr>
              <a:r>
                <a:rPr lang="en-US" sz="2667" b="1" dirty="0">
                  <a:latin typeface="Amazon Ember Light" panose="020B0403020204020204" pitchFamily="34" charset="0"/>
                  <a:ea typeface="Amazon Ember Light" panose="020B0403020204020204" pitchFamily="34" charset="0"/>
                  <a:cs typeface="Amazon Ember Light" panose="020B0403020204020204" pitchFamily="34" charset="0"/>
                </a:rPr>
                <a:t>Cloud Environment</a:t>
              </a:r>
            </a:p>
          </p:txBody>
        </p:sp>
        <p:sp>
          <p:nvSpPr>
            <p:cNvPr id="10" name="TextBox 9">
              <a:extLst>
                <a:ext uri="{FF2B5EF4-FFF2-40B4-BE49-F238E27FC236}">
                  <a16:creationId xmlns:a16="http://schemas.microsoft.com/office/drawing/2014/main" id="{4187C75F-55EE-4146-B410-CF6A5BAC409B}"/>
                </a:ext>
              </a:extLst>
            </p:cNvPr>
            <p:cNvSpPr txBox="1"/>
            <p:nvPr/>
          </p:nvSpPr>
          <p:spPr>
            <a:xfrm>
              <a:off x="541733" y="4487053"/>
              <a:ext cx="11204131" cy="1840504"/>
            </a:xfrm>
            <a:prstGeom prst="rect">
              <a:avLst/>
            </a:prstGeom>
            <a:noFill/>
          </p:spPr>
          <p:txBody>
            <a:bodyPr wrap="square" rtlCol="0">
              <a:spAutoFit/>
            </a:bodyPr>
            <a:lstStyle/>
            <a:p>
              <a:pPr lvl="1" indent="-457200">
                <a:lnSpc>
                  <a:spcPct val="90000"/>
                </a:lnSpc>
                <a:spcBef>
                  <a:spcPts val="1200"/>
                </a:spcBef>
                <a:spcAft>
                  <a:spcPct val="15000"/>
                </a:spcAft>
                <a:buBlip>
                  <a:blip r:embed="rId3"/>
                </a:buBlip>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Collect</a:t>
              </a:r>
              <a:r>
                <a:rPr lang="en-US" sz="2400" b="1" dirty="0">
                  <a:latin typeface="Amazon Ember Medium" panose="020B0603020204030204" pitchFamily="34" charset="0"/>
                  <a:ea typeface="Amazon Ember Medium" panose="020B0603020204030204" pitchFamily="34" charset="0"/>
                  <a:cs typeface="Amazon Ember Medium" panose="020B0603020204030204" pitchFamily="34" charset="0"/>
                </a:rPr>
                <a:t>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data</a:t>
              </a:r>
              <a:r>
                <a:rPr lang="en-US" sz="2400" b="1" dirty="0">
                  <a:latin typeface="Amazon Ember Medium" panose="020B0603020204030204" pitchFamily="34" charset="0"/>
                  <a:ea typeface="Amazon Ember Medium" panose="020B0603020204030204" pitchFamily="34" charset="0"/>
                  <a:cs typeface="Amazon Ember Medium" panose="020B0603020204030204" pitchFamily="34" charset="0"/>
                </a:rPr>
                <a:t> </a:t>
              </a:r>
              <a:r>
                <a:rPr lang="en-US" sz="2400" dirty="0">
                  <a:latin typeface="Amazon Ember Light" charset="0"/>
                  <a:ea typeface="Amazon Ember Light" charset="0"/>
                  <a:cs typeface="Amazon Ember Light" charset="0"/>
                </a:rPr>
                <a:t>on how your architectural choices affect the behavior of your workload.</a:t>
              </a:r>
            </a:p>
            <a:p>
              <a:pPr lvl="1" indent="-457200">
                <a:lnSpc>
                  <a:spcPct val="90000"/>
                </a:lnSpc>
                <a:spcBef>
                  <a:spcPts val="1200"/>
                </a:spcBef>
                <a:spcAft>
                  <a:spcPct val="15000"/>
                </a:spcAft>
                <a:buBlip>
                  <a:blip r:embed="rId3"/>
                </a:buBlip>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Make fact-based decisions </a:t>
              </a:r>
              <a:r>
                <a:rPr lang="en-US" sz="2400" dirty="0">
                  <a:latin typeface="Amazon Ember Light" charset="0"/>
                  <a:ea typeface="Amazon Ember Light" charset="0"/>
                  <a:cs typeface="Amazon Ember Light" charset="0"/>
                </a:rPr>
                <a:t>on how to improve your workload. </a:t>
              </a:r>
            </a:p>
            <a:p>
              <a:pPr lvl="1" indent="-457200">
                <a:lnSpc>
                  <a:spcPct val="90000"/>
                </a:lnSpc>
                <a:spcBef>
                  <a:spcPts val="1200"/>
                </a:spcBef>
                <a:spcAft>
                  <a:spcPct val="15000"/>
                </a:spcAft>
                <a:buBlip>
                  <a:blip r:embed="rId3"/>
                </a:buBlip>
              </a:pPr>
              <a:r>
                <a:rPr lang="en-US" sz="2400" dirty="0">
                  <a:latin typeface="Amazon Ember Light" charset="0"/>
                  <a:ea typeface="Amazon Ember Light" charset="0"/>
                  <a:cs typeface="Amazon Ember Light" charset="0"/>
                </a:rPr>
                <a:t>Use that data to inform your architecture choices and improvements over time.</a:t>
              </a:r>
            </a:p>
          </p:txBody>
        </p:sp>
      </p:grpSp>
    </p:spTree>
    <p:extLst>
      <p:ext uri="{BB962C8B-B14F-4D97-AF65-F5344CB8AC3E}">
        <p14:creationId xmlns:p14="http://schemas.microsoft.com/office/powerpoint/2010/main" val="1918085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Design Principle: Improve Through</a:t>
            </a:r>
            <a:br>
              <a:rPr lang="en-US" sz="3600" dirty="0"/>
            </a:br>
            <a:r>
              <a:rPr lang="en-US" sz="3600" dirty="0"/>
              <a:t>Game Days</a:t>
            </a:r>
          </a:p>
        </p:txBody>
      </p:sp>
      <p:grpSp>
        <p:nvGrpSpPr>
          <p:cNvPr id="3" name="Group 2">
            <a:extLst>
              <a:ext uri="{FF2B5EF4-FFF2-40B4-BE49-F238E27FC236}">
                <a16:creationId xmlns:a16="http://schemas.microsoft.com/office/drawing/2014/main" id="{2127E845-5C9A-A74C-AE7C-99DC1FE63A77}"/>
              </a:ext>
            </a:extLst>
          </p:cNvPr>
          <p:cNvGrpSpPr/>
          <p:nvPr/>
        </p:nvGrpSpPr>
        <p:grpSpPr>
          <a:xfrm>
            <a:off x="449051" y="1315014"/>
            <a:ext cx="11397244" cy="2157629"/>
            <a:chOff x="449051" y="1315014"/>
            <a:chExt cx="11397244" cy="2157629"/>
          </a:xfrm>
        </p:grpSpPr>
        <p:sp>
          <p:nvSpPr>
            <p:cNvPr id="4" name="Freeform 3">
              <a:extLst>
                <a:ext uri="{FF2B5EF4-FFF2-40B4-BE49-F238E27FC236}">
                  <a16:creationId xmlns:a16="http://schemas.microsoft.com/office/drawing/2014/main" id="{3820C79A-1D4B-F045-8EDE-73604E361C28}"/>
                </a:ext>
              </a:extLst>
            </p:cNvPr>
            <p:cNvSpPr/>
            <p:nvPr/>
          </p:nvSpPr>
          <p:spPr>
            <a:xfrm>
              <a:off x="449051" y="1576343"/>
              <a:ext cx="11251335" cy="1896300"/>
            </a:xfrm>
            <a:custGeom>
              <a:avLst/>
              <a:gdLst>
                <a:gd name="connsiteX0" fmla="*/ 0 w 8438501"/>
                <a:gd name="connsiteY0" fmla="*/ 0 h 1422225"/>
                <a:gd name="connsiteX1" fmla="*/ 8438501 w 8438501"/>
                <a:gd name="connsiteY1" fmla="*/ 0 h 1422225"/>
                <a:gd name="connsiteX2" fmla="*/ 8438501 w 8438501"/>
                <a:gd name="connsiteY2" fmla="*/ 1422225 h 1422225"/>
                <a:gd name="connsiteX3" fmla="*/ 0 w 8438501"/>
                <a:gd name="connsiteY3" fmla="*/ 1422225 h 1422225"/>
                <a:gd name="connsiteX4" fmla="*/ 0 w 8438501"/>
                <a:gd name="connsiteY4" fmla="*/ 0 h 1422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8501" h="1422225">
                  <a:moveTo>
                    <a:pt x="0" y="0"/>
                  </a:moveTo>
                  <a:lnTo>
                    <a:pt x="8438501" y="0"/>
                  </a:lnTo>
                  <a:lnTo>
                    <a:pt x="8438501" y="1422225"/>
                  </a:lnTo>
                  <a:lnTo>
                    <a:pt x="0" y="1422225"/>
                  </a:lnTo>
                  <a:lnTo>
                    <a:pt x="0" y="0"/>
                  </a:lnTo>
                  <a:close/>
                </a:path>
              </a:pathLst>
            </a:custGeom>
            <a:ln>
              <a:solidFill>
                <a:schemeClr val="tx2">
                  <a:lumMod val="75000"/>
                </a:schemeClr>
              </a:solidFill>
            </a:ln>
          </p:spPr>
          <p:style>
            <a:lnRef idx="2">
              <a:schemeClr val="accent2"/>
            </a:lnRef>
            <a:fillRef idx="1">
              <a:schemeClr val="lt1"/>
            </a:fillRef>
            <a:effectRef idx="0">
              <a:schemeClr val="accent2"/>
            </a:effectRef>
            <a:fontRef idx="minor">
              <a:schemeClr val="dk1"/>
            </a:fontRef>
          </p:style>
          <p:txBody>
            <a:bodyPr spcFirstLastPara="0" vert="horz" wrap="square" lIns="873375" tIns="555413" rIns="873375" bIns="189653" numCol="1" spcCol="1270" anchor="t" anchorCtr="0">
              <a:noAutofit/>
            </a:bodyPr>
            <a:lstStyle/>
            <a:p>
              <a:pPr marL="228594" lvl="1" indent="-228594" defTabSz="1185304">
                <a:spcBef>
                  <a:spcPts val="800"/>
                </a:spcBef>
                <a:spcAft>
                  <a:spcPts val="800"/>
                </a:spcAft>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 name="Freeform 4">
              <a:extLst>
                <a:ext uri="{FF2B5EF4-FFF2-40B4-BE49-F238E27FC236}">
                  <a16:creationId xmlns:a16="http://schemas.microsoft.com/office/drawing/2014/main" id="{D138F045-04C5-8448-BCAC-D9C274BBF3BB}"/>
                </a:ext>
              </a:extLst>
            </p:cNvPr>
            <p:cNvSpPr/>
            <p:nvPr/>
          </p:nvSpPr>
          <p:spPr>
            <a:xfrm>
              <a:off x="1011618" y="1315014"/>
              <a:ext cx="7875933" cy="564480"/>
            </a:xfrm>
            <a:custGeom>
              <a:avLst/>
              <a:gdLst>
                <a:gd name="connsiteX0" fmla="*/ 0 w 5906950"/>
                <a:gd name="connsiteY0" fmla="*/ 103322 h 619920"/>
                <a:gd name="connsiteX1" fmla="*/ 103322 w 5906950"/>
                <a:gd name="connsiteY1" fmla="*/ 0 h 619920"/>
                <a:gd name="connsiteX2" fmla="*/ 5803628 w 5906950"/>
                <a:gd name="connsiteY2" fmla="*/ 0 h 619920"/>
                <a:gd name="connsiteX3" fmla="*/ 5906950 w 5906950"/>
                <a:gd name="connsiteY3" fmla="*/ 103322 h 619920"/>
                <a:gd name="connsiteX4" fmla="*/ 5906950 w 5906950"/>
                <a:gd name="connsiteY4" fmla="*/ 516598 h 619920"/>
                <a:gd name="connsiteX5" fmla="*/ 5803628 w 5906950"/>
                <a:gd name="connsiteY5" fmla="*/ 619920 h 619920"/>
                <a:gd name="connsiteX6" fmla="*/ 103322 w 5906950"/>
                <a:gd name="connsiteY6" fmla="*/ 619920 h 619920"/>
                <a:gd name="connsiteX7" fmla="*/ 0 w 5906950"/>
                <a:gd name="connsiteY7" fmla="*/ 516598 h 619920"/>
                <a:gd name="connsiteX8" fmla="*/ 0 w 5906950"/>
                <a:gd name="connsiteY8" fmla="*/ 103322 h 61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6950" h="619920">
                  <a:moveTo>
                    <a:pt x="0" y="103322"/>
                  </a:moveTo>
                  <a:cubicBezTo>
                    <a:pt x="0" y="46259"/>
                    <a:pt x="46259" y="0"/>
                    <a:pt x="103322" y="0"/>
                  </a:cubicBezTo>
                  <a:lnTo>
                    <a:pt x="5803628" y="0"/>
                  </a:lnTo>
                  <a:cubicBezTo>
                    <a:pt x="5860691" y="0"/>
                    <a:pt x="5906950" y="46259"/>
                    <a:pt x="5906950" y="103322"/>
                  </a:cubicBezTo>
                  <a:lnTo>
                    <a:pt x="5906950" y="516598"/>
                  </a:lnTo>
                  <a:cubicBezTo>
                    <a:pt x="5906950" y="573661"/>
                    <a:pt x="5860691" y="619920"/>
                    <a:pt x="5803628" y="619920"/>
                  </a:cubicBezTo>
                  <a:lnTo>
                    <a:pt x="103322" y="619920"/>
                  </a:lnTo>
                  <a:cubicBezTo>
                    <a:pt x="46259" y="619920"/>
                    <a:pt x="0" y="573661"/>
                    <a:pt x="0" y="516598"/>
                  </a:cubicBezTo>
                  <a:lnTo>
                    <a:pt x="0" y="103322"/>
                  </a:lnTo>
                  <a:close/>
                </a:path>
              </a:pathLst>
            </a:custGeom>
            <a:solidFill>
              <a:schemeClr val="bg2">
                <a:lumMod val="50000"/>
              </a:schemeClr>
            </a:solidFill>
            <a:ln>
              <a:solidFill>
                <a:schemeClr val="bg2">
                  <a:lumMod val="10000"/>
                </a:schemeClr>
              </a:solidFill>
            </a:ln>
          </p:spPr>
          <p:style>
            <a:lnRef idx="1">
              <a:schemeClr val="accent2"/>
            </a:lnRef>
            <a:fillRef idx="3">
              <a:schemeClr val="accent2"/>
            </a:fillRef>
            <a:effectRef idx="2">
              <a:schemeClr val="accent2"/>
            </a:effectRef>
            <a:fontRef idx="minor">
              <a:schemeClr val="lt1"/>
            </a:fontRef>
          </p:style>
          <p:txBody>
            <a:bodyPr spcFirstLastPara="0" vert="horz" wrap="square" lIns="336169" tIns="38428" rIns="336169" bIns="38428" numCol="1" spcCol="1270" anchor="ctr" anchorCtr="0">
              <a:noAutofit/>
            </a:bodyPr>
            <a:lstStyle/>
            <a:p>
              <a:pPr defTabSz="1185304">
                <a:lnSpc>
                  <a:spcPct val="90000"/>
                </a:lnSpc>
                <a:spcBef>
                  <a:spcPct val="0"/>
                </a:spcBef>
                <a:spcAft>
                  <a:spcPct val="35000"/>
                </a:spcAft>
              </a:pPr>
              <a:r>
                <a:rPr lang="en-US" sz="2667" b="1" dirty="0">
                  <a:latin typeface="Amazon Ember Light" panose="020B0403020204020204" pitchFamily="34" charset="0"/>
                  <a:ea typeface="Amazon Ember Light" panose="020B0403020204020204" pitchFamily="34" charset="0"/>
                  <a:cs typeface="Amazon Ember Light" panose="020B0403020204020204" pitchFamily="34" charset="0"/>
                </a:rPr>
                <a:t>Traditional Environment</a:t>
              </a:r>
            </a:p>
          </p:txBody>
        </p:sp>
        <p:sp>
          <p:nvSpPr>
            <p:cNvPr id="6" name="TextBox 5">
              <a:extLst>
                <a:ext uri="{FF2B5EF4-FFF2-40B4-BE49-F238E27FC236}">
                  <a16:creationId xmlns:a16="http://schemas.microsoft.com/office/drawing/2014/main" id="{8C5C0EEF-0C8B-6644-A2FD-AF32EA185F3C}"/>
                </a:ext>
              </a:extLst>
            </p:cNvPr>
            <p:cNvSpPr txBox="1"/>
            <p:nvPr/>
          </p:nvSpPr>
          <p:spPr>
            <a:xfrm>
              <a:off x="528219" y="2160056"/>
              <a:ext cx="11318076" cy="757130"/>
            </a:xfrm>
            <a:prstGeom prst="rect">
              <a:avLst/>
            </a:prstGeom>
            <a:noFill/>
          </p:spPr>
          <p:txBody>
            <a:bodyPr wrap="square" rtlCol="0">
              <a:spAutoFit/>
            </a:bodyPr>
            <a:lstStyle/>
            <a:p>
              <a:pPr lvl="1" indent="-457200">
                <a:lnSpc>
                  <a:spcPct val="90000"/>
                </a:lnSpc>
                <a:spcBef>
                  <a:spcPts val="1200"/>
                </a:spcBef>
                <a:spcAft>
                  <a:spcPct val="15000"/>
                </a:spcAft>
                <a:buBlip>
                  <a:blip r:embed="rId3"/>
                </a:buBlip>
              </a:pPr>
              <a:r>
                <a:rPr lang="en-GB" sz="2400" dirty="0">
                  <a:latin typeface="Amazon Ember Light" charset="0"/>
                  <a:ea typeface="Amazon Ember Light" charset="0"/>
                  <a:cs typeface="Amazon Ember Light" charset="0"/>
                </a:rPr>
                <a:t>You would only exercise your runbook when </a:t>
              </a:r>
              <a:r>
                <a:rPr lang="en-GB" sz="2400" b="1" dirty="0">
                  <a:latin typeface="Amazon Ember Light" charset="0"/>
                  <a:ea typeface="Amazon Ember Light" charset="0"/>
                  <a:cs typeface="Amazon Ember Light" charset="0"/>
                </a:rPr>
                <a:t>something bad happened </a:t>
              </a:r>
              <a:r>
                <a:rPr lang="en-GB" sz="2400" dirty="0">
                  <a:latin typeface="Amazon Ember Light" charset="0"/>
                  <a:ea typeface="Amazon Ember Light" charset="0"/>
                  <a:cs typeface="Amazon Ember Light" charset="0"/>
                </a:rPr>
                <a:t>in production.</a:t>
              </a:r>
              <a:endParaRPr lang="en-US" sz="2400" dirty="0">
                <a:latin typeface="Amazon Ember Light" charset="0"/>
                <a:ea typeface="Amazon Ember Light" charset="0"/>
                <a:cs typeface="Amazon Ember Light" charset="0"/>
              </a:endParaRPr>
            </a:p>
          </p:txBody>
        </p:sp>
      </p:grpSp>
      <p:grpSp>
        <p:nvGrpSpPr>
          <p:cNvPr id="7" name="Group 6">
            <a:extLst>
              <a:ext uri="{FF2B5EF4-FFF2-40B4-BE49-F238E27FC236}">
                <a16:creationId xmlns:a16="http://schemas.microsoft.com/office/drawing/2014/main" id="{F5BB9953-238C-3D48-B0BA-E940F6824436}"/>
              </a:ext>
            </a:extLst>
          </p:cNvPr>
          <p:cNvGrpSpPr/>
          <p:nvPr/>
        </p:nvGrpSpPr>
        <p:grpSpPr>
          <a:xfrm>
            <a:off x="449051" y="3686845"/>
            <a:ext cx="11397243" cy="2637883"/>
            <a:chOff x="449051" y="3686845"/>
            <a:chExt cx="11397243" cy="2637883"/>
          </a:xfrm>
        </p:grpSpPr>
        <p:sp>
          <p:nvSpPr>
            <p:cNvPr id="8" name="Freeform 7">
              <a:extLst>
                <a:ext uri="{FF2B5EF4-FFF2-40B4-BE49-F238E27FC236}">
                  <a16:creationId xmlns:a16="http://schemas.microsoft.com/office/drawing/2014/main" id="{E1ADB84A-3EE7-AB48-AE82-0EF1D9EE82B0}"/>
                </a:ext>
              </a:extLst>
            </p:cNvPr>
            <p:cNvSpPr/>
            <p:nvPr/>
          </p:nvSpPr>
          <p:spPr>
            <a:xfrm>
              <a:off x="449051" y="3987428"/>
              <a:ext cx="11251335" cy="2337300"/>
            </a:xfrm>
            <a:custGeom>
              <a:avLst/>
              <a:gdLst>
                <a:gd name="connsiteX0" fmla="*/ 0 w 8438501"/>
                <a:gd name="connsiteY0" fmla="*/ 0 h 1752975"/>
                <a:gd name="connsiteX1" fmla="*/ 8438501 w 8438501"/>
                <a:gd name="connsiteY1" fmla="*/ 0 h 1752975"/>
                <a:gd name="connsiteX2" fmla="*/ 8438501 w 8438501"/>
                <a:gd name="connsiteY2" fmla="*/ 1752975 h 1752975"/>
                <a:gd name="connsiteX3" fmla="*/ 0 w 8438501"/>
                <a:gd name="connsiteY3" fmla="*/ 1752975 h 1752975"/>
                <a:gd name="connsiteX4" fmla="*/ 0 w 8438501"/>
                <a:gd name="connsiteY4" fmla="*/ 0 h 175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8501" h="1752975">
                  <a:moveTo>
                    <a:pt x="0" y="0"/>
                  </a:moveTo>
                  <a:lnTo>
                    <a:pt x="8438501" y="0"/>
                  </a:lnTo>
                  <a:lnTo>
                    <a:pt x="8438501" y="1752975"/>
                  </a:lnTo>
                  <a:lnTo>
                    <a:pt x="0" y="1752975"/>
                  </a:lnTo>
                  <a:lnTo>
                    <a:pt x="0" y="0"/>
                  </a:lnTo>
                  <a:close/>
                </a:path>
              </a:pathLst>
            </a:custGeom>
            <a:ln>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873375" tIns="555413" rIns="873375" bIns="189653" numCol="1" spcCol="1270" anchor="t" anchorCtr="0">
              <a:noAutofit/>
            </a:bodyPr>
            <a:lstStyle/>
            <a:p>
              <a:pPr marL="228594" lvl="1" indent="-228594" defTabSz="1185304">
                <a:spcBef>
                  <a:spcPct val="0"/>
                </a:spcBef>
                <a:spcAft>
                  <a:spcPct val="15000"/>
                </a:spcAft>
                <a:buFont typeface="Arial" panose="020B0604020202020204" pitchFamily="34" charset="0"/>
                <a:buChar char="•"/>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 name="Freeform 8">
              <a:extLst>
                <a:ext uri="{FF2B5EF4-FFF2-40B4-BE49-F238E27FC236}">
                  <a16:creationId xmlns:a16="http://schemas.microsoft.com/office/drawing/2014/main" id="{99AF81CE-A583-5A40-ABB9-D47BDCA8A93D}"/>
                </a:ext>
              </a:extLst>
            </p:cNvPr>
            <p:cNvSpPr/>
            <p:nvPr/>
          </p:nvSpPr>
          <p:spPr>
            <a:xfrm>
              <a:off x="1011618" y="3686845"/>
              <a:ext cx="7875934" cy="624412"/>
            </a:xfrm>
            <a:custGeom>
              <a:avLst/>
              <a:gdLst>
                <a:gd name="connsiteX0" fmla="*/ 0 w 5906950"/>
                <a:gd name="connsiteY0" fmla="*/ 103322 h 619920"/>
                <a:gd name="connsiteX1" fmla="*/ 103322 w 5906950"/>
                <a:gd name="connsiteY1" fmla="*/ 0 h 619920"/>
                <a:gd name="connsiteX2" fmla="*/ 5803628 w 5906950"/>
                <a:gd name="connsiteY2" fmla="*/ 0 h 619920"/>
                <a:gd name="connsiteX3" fmla="*/ 5906950 w 5906950"/>
                <a:gd name="connsiteY3" fmla="*/ 103322 h 619920"/>
                <a:gd name="connsiteX4" fmla="*/ 5906950 w 5906950"/>
                <a:gd name="connsiteY4" fmla="*/ 516598 h 619920"/>
                <a:gd name="connsiteX5" fmla="*/ 5803628 w 5906950"/>
                <a:gd name="connsiteY5" fmla="*/ 619920 h 619920"/>
                <a:gd name="connsiteX6" fmla="*/ 103322 w 5906950"/>
                <a:gd name="connsiteY6" fmla="*/ 619920 h 619920"/>
                <a:gd name="connsiteX7" fmla="*/ 0 w 5906950"/>
                <a:gd name="connsiteY7" fmla="*/ 516598 h 619920"/>
                <a:gd name="connsiteX8" fmla="*/ 0 w 5906950"/>
                <a:gd name="connsiteY8" fmla="*/ 103322 h 61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6950" h="619920">
                  <a:moveTo>
                    <a:pt x="0" y="103322"/>
                  </a:moveTo>
                  <a:cubicBezTo>
                    <a:pt x="0" y="46259"/>
                    <a:pt x="46259" y="0"/>
                    <a:pt x="103322" y="0"/>
                  </a:cubicBezTo>
                  <a:lnTo>
                    <a:pt x="5803628" y="0"/>
                  </a:lnTo>
                  <a:cubicBezTo>
                    <a:pt x="5860691" y="0"/>
                    <a:pt x="5906950" y="46259"/>
                    <a:pt x="5906950" y="103322"/>
                  </a:cubicBezTo>
                  <a:lnTo>
                    <a:pt x="5906950" y="516598"/>
                  </a:lnTo>
                  <a:cubicBezTo>
                    <a:pt x="5906950" y="573661"/>
                    <a:pt x="5860691" y="619920"/>
                    <a:pt x="5803628" y="619920"/>
                  </a:cubicBezTo>
                  <a:lnTo>
                    <a:pt x="103322" y="619920"/>
                  </a:lnTo>
                  <a:cubicBezTo>
                    <a:pt x="46259" y="619920"/>
                    <a:pt x="0" y="573661"/>
                    <a:pt x="0" y="516598"/>
                  </a:cubicBezTo>
                  <a:lnTo>
                    <a:pt x="0" y="103322"/>
                  </a:lnTo>
                  <a:close/>
                </a:path>
              </a:pathLst>
            </a:custGeom>
            <a:solidFill>
              <a:srgbClr val="FF9933"/>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spcFirstLastPara="0" vert="horz" wrap="square" lIns="336169" tIns="38428" rIns="336169" bIns="38428" numCol="1" spcCol="1270" anchor="ctr" anchorCtr="0">
              <a:noAutofit/>
            </a:bodyPr>
            <a:lstStyle/>
            <a:p>
              <a:pPr defTabSz="1185304">
                <a:lnSpc>
                  <a:spcPct val="90000"/>
                </a:lnSpc>
                <a:spcBef>
                  <a:spcPct val="0"/>
                </a:spcBef>
                <a:spcAft>
                  <a:spcPct val="35000"/>
                </a:spcAft>
              </a:pPr>
              <a:r>
                <a:rPr lang="en-US" sz="2667" b="1" dirty="0">
                  <a:latin typeface="Amazon Ember Light" panose="020B0403020204020204" pitchFamily="34" charset="0"/>
                  <a:ea typeface="Amazon Ember Light" panose="020B0403020204020204" pitchFamily="34" charset="0"/>
                  <a:cs typeface="Amazon Ember Light" panose="020B0403020204020204" pitchFamily="34" charset="0"/>
                </a:rPr>
                <a:t>Cloud Environment</a:t>
              </a:r>
            </a:p>
          </p:txBody>
        </p:sp>
        <p:sp>
          <p:nvSpPr>
            <p:cNvPr id="10" name="TextBox 9">
              <a:extLst>
                <a:ext uri="{FF2B5EF4-FFF2-40B4-BE49-F238E27FC236}">
                  <a16:creationId xmlns:a16="http://schemas.microsoft.com/office/drawing/2014/main" id="{1874F90C-26A8-B54E-AAE1-5C1C85E2E9D5}"/>
                </a:ext>
              </a:extLst>
            </p:cNvPr>
            <p:cNvSpPr txBox="1"/>
            <p:nvPr/>
          </p:nvSpPr>
          <p:spPr>
            <a:xfrm>
              <a:off x="528218" y="4813988"/>
              <a:ext cx="11318076" cy="757130"/>
            </a:xfrm>
            <a:prstGeom prst="rect">
              <a:avLst/>
            </a:prstGeom>
            <a:noFill/>
          </p:spPr>
          <p:txBody>
            <a:bodyPr wrap="square" rtlCol="0">
              <a:spAutoFit/>
            </a:bodyPr>
            <a:lstStyle/>
            <a:p>
              <a:pPr lvl="1" indent="-457200">
                <a:lnSpc>
                  <a:spcPct val="90000"/>
                </a:lnSpc>
                <a:spcBef>
                  <a:spcPts val="1200"/>
                </a:spcBef>
                <a:spcAft>
                  <a:spcPct val="15000"/>
                </a:spcAft>
                <a:buBlip>
                  <a:blip r:embed="rId3"/>
                </a:buBlip>
              </a:pPr>
              <a:r>
                <a:rPr lang="en-GB"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Test</a:t>
              </a:r>
              <a:r>
                <a:rPr lang="en-US" sz="2400" b="1" dirty="0">
                  <a:latin typeface="Amazon Ember Medium" panose="020B0603020204030204" pitchFamily="34" charset="0"/>
                  <a:ea typeface="Amazon Ember Medium" panose="020B0603020204030204" pitchFamily="34" charset="0"/>
                  <a:cs typeface="Amazon Ember Medium" panose="020B0603020204030204" pitchFamily="34" charset="0"/>
                </a:rPr>
                <a:t> </a:t>
              </a:r>
              <a:r>
                <a:rPr lang="en-US" sz="2400" dirty="0">
                  <a:latin typeface="Amazon Ember Light" charset="0"/>
                  <a:ea typeface="Amazon Ember Light" charset="0"/>
                  <a:cs typeface="Amazon Ember Light" charset="0"/>
                </a:rPr>
                <a:t>how your architecture and processes perform by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scheduling game days </a:t>
              </a:r>
              <a:r>
                <a:rPr lang="en-US" sz="2400" dirty="0">
                  <a:latin typeface="Amazon Ember Light" charset="0"/>
                  <a:ea typeface="Amazon Ember Light" charset="0"/>
                  <a:cs typeface="Amazon Ember Light" charset="0"/>
                </a:rPr>
                <a:t>to simulate events in production.</a:t>
              </a:r>
            </a:p>
          </p:txBody>
        </p:sp>
      </p:grpSp>
    </p:spTree>
    <p:extLst>
      <p:ext uri="{BB962C8B-B14F-4D97-AF65-F5344CB8AC3E}">
        <p14:creationId xmlns:p14="http://schemas.microsoft.com/office/powerpoint/2010/main" val="282895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67E4-BDC1-B340-8993-E1E72418A01F}"/>
              </a:ext>
            </a:extLst>
          </p:cNvPr>
          <p:cNvSpPr>
            <a:spLocks noGrp="1"/>
          </p:cNvSpPr>
          <p:nvPr>
            <p:ph type="title"/>
          </p:nvPr>
        </p:nvSpPr>
        <p:spPr/>
        <p:txBody>
          <a:bodyPr/>
          <a:lstStyle/>
          <a:p>
            <a:r>
              <a:rPr lang="en-US" dirty="0"/>
              <a:t>Module Overview</a:t>
            </a:r>
          </a:p>
        </p:txBody>
      </p:sp>
      <p:sp>
        <p:nvSpPr>
          <p:cNvPr id="4" name="Content Placeholder 2">
            <a:extLst>
              <a:ext uri="{FF2B5EF4-FFF2-40B4-BE49-F238E27FC236}">
                <a16:creationId xmlns:a16="http://schemas.microsoft.com/office/drawing/2014/main" id="{AA03B58E-9CA1-F041-8923-2FE03FDDD563}"/>
              </a:ext>
            </a:extLst>
          </p:cNvPr>
          <p:cNvSpPr>
            <a:spLocks noGrp="1"/>
          </p:cNvSpPr>
          <p:nvPr>
            <p:ph idx="1"/>
          </p:nvPr>
        </p:nvSpPr>
        <p:spPr>
          <a:xfrm>
            <a:off x="527538" y="1599467"/>
            <a:ext cx="10349009" cy="3296978"/>
          </a:xfrm>
        </p:spPr>
        <p:txBody>
          <a:bodyPr anchor="ctr">
            <a:noAutofit/>
          </a:bodyPr>
          <a:lstStyle/>
          <a:p>
            <a:pPr marL="219075" lvl="1" indent="0" defTabSz="342900">
              <a:lnSpc>
                <a:spcPct val="150000"/>
              </a:lnSpc>
              <a:spcBef>
                <a:spcPts val="0"/>
              </a:spcBef>
              <a:spcAft>
                <a:spcPts val="600"/>
              </a:spcAft>
              <a:buClr>
                <a:schemeClr val="accent1"/>
              </a:buClr>
              <a:buNone/>
              <a:tabLst>
                <a:tab pos="8461375" algn="r"/>
              </a:tabLst>
            </a:pPr>
            <a:r>
              <a:rPr lang="en-US" sz="2800" dirty="0"/>
              <a:t>Review and understand the well-architected framework and associated design principles to enable you to: </a:t>
            </a:r>
            <a:endParaRPr lang="en-US" dirty="0"/>
          </a:p>
          <a:p>
            <a:pPr marL="682625" lvl="1" indent="-463550" defTabSz="342900">
              <a:lnSpc>
                <a:spcPct val="150000"/>
              </a:lnSpc>
              <a:spcBef>
                <a:spcPts val="0"/>
              </a:spcBef>
              <a:spcAft>
                <a:spcPts val="600"/>
              </a:spcAft>
              <a:buClr>
                <a:schemeClr val="accent1"/>
              </a:buClr>
              <a:tabLst>
                <a:tab pos="8461375" algn="r"/>
              </a:tabLst>
            </a:pPr>
            <a:r>
              <a:rPr lang="en-US" dirty="0"/>
              <a:t>Review the architectural pillars and design principles.</a:t>
            </a:r>
          </a:p>
          <a:p>
            <a:pPr marL="682625" lvl="1" indent="-463550" defTabSz="342900">
              <a:lnSpc>
                <a:spcPct val="150000"/>
              </a:lnSpc>
              <a:spcBef>
                <a:spcPts val="0"/>
              </a:spcBef>
              <a:spcAft>
                <a:spcPts val="600"/>
              </a:spcAft>
              <a:buClr>
                <a:schemeClr val="accent1"/>
              </a:buClr>
              <a:tabLst>
                <a:tab pos="8461375" algn="r"/>
              </a:tabLst>
            </a:pPr>
            <a:r>
              <a:rPr lang="en-US" dirty="0"/>
              <a:t>Explore well-architected design principles.</a:t>
            </a:r>
          </a:p>
          <a:p>
            <a:pPr marL="682625" lvl="1" indent="-463550" defTabSz="342900">
              <a:lnSpc>
                <a:spcPct val="150000"/>
              </a:lnSpc>
              <a:spcBef>
                <a:spcPts val="0"/>
              </a:spcBef>
              <a:spcAft>
                <a:spcPts val="600"/>
              </a:spcAft>
              <a:buClr>
                <a:schemeClr val="accent1"/>
              </a:buClr>
              <a:tabLst>
                <a:tab pos="8461375" algn="r"/>
              </a:tabLst>
            </a:pPr>
            <a:r>
              <a:rPr lang="en-US" dirty="0"/>
              <a:t>Understand high availability and reliability.</a:t>
            </a:r>
          </a:p>
          <a:p>
            <a:pPr marL="682625" lvl="1" indent="-463550" defTabSz="342900">
              <a:lnSpc>
                <a:spcPct val="150000"/>
              </a:lnSpc>
              <a:spcBef>
                <a:spcPts val="0"/>
              </a:spcBef>
              <a:spcAft>
                <a:spcPts val="600"/>
              </a:spcAft>
              <a:buClr>
                <a:schemeClr val="accent1"/>
              </a:buClr>
              <a:tabLst>
                <a:tab pos="8461375" algn="r"/>
              </a:tabLst>
            </a:pPr>
            <a:r>
              <a:rPr lang="en-US" dirty="0"/>
              <a:t>Understand the business impact of design decisions.</a:t>
            </a:r>
          </a:p>
        </p:txBody>
      </p:sp>
    </p:spTree>
    <p:extLst>
      <p:ext uri="{BB962C8B-B14F-4D97-AF65-F5344CB8AC3E}">
        <p14:creationId xmlns:p14="http://schemas.microsoft.com/office/powerpoint/2010/main" val="1514734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04" y="2989385"/>
            <a:ext cx="11613195" cy="668215"/>
          </a:xfrm>
        </p:spPr>
        <p:txBody>
          <a:bodyPr>
            <a:noAutofit/>
          </a:bodyPr>
          <a:lstStyle/>
          <a:p>
            <a:r>
              <a:rPr lang="en-US" sz="4800" dirty="0"/>
              <a:t>Part 3: Understanding Reliability and High Availability</a:t>
            </a:r>
          </a:p>
        </p:txBody>
      </p:sp>
    </p:spTree>
    <p:custDataLst>
      <p:tags r:id="rId1"/>
    </p:custDataLst>
    <p:extLst>
      <p:ext uri="{BB962C8B-B14F-4D97-AF65-F5344CB8AC3E}">
        <p14:creationId xmlns:p14="http://schemas.microsoft.com/office/powerpoint/2010/main" val="75823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944579" y="3120017"/>
            <a:ext cx="10922739" cy="1521556"/>
          </a:xfrm>
        </p:spPr>
        <p:txBody>
          <a:bodyPr>
            <a:normAutofit/>
          </a:bodyPr>
          <a:lstStyle/>
          <a:p>
            <a:pPr marL="0" indent="0">
              <a:buNone/>
            </a:pPr>
            <a:r>
              <a:rPr lang="en-US" sz="4400" i="1" dirty="0"/>
              <a:t>	</a:t>
            </a:r>
            <a:r>
              <a:rPr lang="en-US" sz="4400" b="1" i="1" dirty="0">
                <a:latin typeface="Amazon Ember" panose="020B0603020204020204" pitchFamily="34" charset="0"/>
                <a:ea typeface="Amazon Ember" panose="020B0603020204020204" pitchFamily="34" charset="0"/>
                <a:cs typeface="Amazon Ember" panose="020B0603020204020204" pitchFamily="34" charset="0"/>
              </a:rPr>
              <a:t>“Everything fails, all the time.”	</a:t>
            </a:r>
          </a:p>
          <a:p>
            <a:pPr marL="0" indent="0">
              <a:buNone/>
            </a:pPr>
            <a:r>
              <a:rPr lang="en-US" sz="4400" i="1" dirty="0"/>
              <a:t>				</a:t>
            </a:r>
            <a:r>
              <a:rPr lang="en-US" sz="4400" dirty="0"/>
              <a:t> </a:t>
            </a:r>
            <a:r>
              <a:rPr lang="en-US" dirty="0"/>
              <a:t>Werner </a:t>
            </a:r>
            <a:r>
              <a:rPr lang="en-US" dirty="0" err="1"/>
              <a:t>Vogels</a:t>
            </a:r>
            <a:r>
              <a:rPr lang="en-US" dirty="0"/>
              <a:t>, CTO, </a:t>
            </a:r>
            <a:r>
              <a:rPr lang="en-US" dirty="0" err="1"/>
              <a:t>Amazon.com</a:t>
            </a:r>
            <a:endParaRPr lang="en-US" i="1" dirty="0"/>
          </a:p>
        </p:txBody>
      </p:sp>
    </p:spTree>
    <p:custDataLst>
      <p:tags r:id="rId1"/>
    </p:custDataLst>
    <p:extLst>
      <p:ext uri="{BB962C8B-B14F-4D97-AF65-F5344CB8AC3E}">
        <p14:creationId xmlns:p14="http://schemas.microsoft.com/office/powerpoint/2010/main" val="824013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05" y="2932909"/>
            <a:ext cx="11095836" cy="779463"/>
          </a:xfrm>
        </p:spPr>
        <p:txBody>
          <a:bodyPr>
            <a:noAutofit/>
          </a:bodyPr>
          <a:lstStyle/>
          <a:p>
            <a:pPr algn="ctr"/>
            <a:r>
              <a:rPr lang="en-US" sz="6000"/>
              <a:t>What is Reliability?</a:t>
            </a:r>
            <a:endParaRPr lang="en-US" sz="5600"/>
          </a:p>
        </p:txBody>
      </p:sp>
    </p:spTree>
    <p:custDataLst>
      <p:tags r:id="rId1"/>
    </p:custDataLst>
    <p:extLst>
      <p:ext uri="{BB962C8B-B14F-4D97-AF65-F5344CB8AC3E}">
        <p14:creationId xmlns:p14="http://schemas.microsoft.com/office/powerpoint/2010/main" val="4022053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91B1B826-F32D-8D4F-B163-FD98A6E20E23}"/>
              </a:ext>
            </a:extLst>
          </p:cNvPr>
          <p:cNvSpPr/>
          <p:nvPr/>
        </p:nvSpPr>
        <p:spPr>
          <a:xfrm>
            <a:off x="7975060" y="1282699"/>
            <a:ext cx="4130675" cy="4956979"/>
          </a:xfrm>
          <a:prstGeom prst="ellipse">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p:nvPr>
        </p:nvSpPr>
        <p:spPr/>
        <p:txBody>
          <a:bodyPr/>
          <a:lstStyle/>
          <a:p>
            <a:r>
              <a:rPr lang="en-US"/>
              <a:t>Reliability</a:t>
            </a:r>
          </a:p>
        </p:txBody>
      </p:sp>
      <p:sp>
        <p:nvSpPr>
          <p:cNvPr id="5" name="Content Placeholder 2"/>
          <p:cNvSpPr>
            <a:spLocks noGrp="1"/>
          </p:cNvSpPr>
          <p:nvPr>
            <p:ph idx="1"/>
          </p:nvPr>
        </p:nvSpPr>
        <p:spPr>
          <a:xfrm>
            <a:off x="238540" y="1440305"/>
            <a:ext cx="7973644" cy="4913308"/>
          </a:xfrm>
        </p:spPr>
        <p:txBody>
          <a:bodyPr>
            <a:normAutofit fontScale="92500" lnSpcReduction="10000"/>
          </a:bodyPr>
          <a:lstStyle/>
          <a:p>
            <a:pPr marL="0" indent="0">
              <a:buNone/>
            </a:pPr>
            <a:r>
              <a:rPr lang="en-US" b="1"/>
              <a:t>Reliability: </a:t>
            </a:r>
          </a:p>
          <a:p>
            <a:pPr marL="422275" indent="-422275"/>
            <a:r>
              <a:rPr lang="en-US"/>
              <a:t>Probability that entire system functions for a specified period of time.</a:t>
            </a:r>
          </a:p>
          <a:p>
            <a:pPr marL="422275" indent="-422275"/>
            <a:r>
              <a:rPr lang="en-US"/>
              <a:t>Includes hardware, firmware, and software.</a:t>
            </a:r>
          </a:p>
          <a:p>
            <a:pPr marL="422275" indent="-422275"/>
            <a:r>
              <a:rPr lang="en-US"/>
              <a:t>Measure of how long the item performs its intended function.</a:t>
            </a:r>
          </a:p>
          <a:p>
            <a:pPr marL="422275" indent="-422275"/>
            <a:endParaRPr lang="en-US"/>
          </a:p>
          <a:p>
            <a:pPr marL="0" indent="0">
              <a:buNone/>
            </a:pPr>
            <a:r>
              <a:rPr lang="en-US"/>
              <a:t>Two common measures of reliability: </a:t>
            </a:r>
          </a:p>
          <a:p>
            <a:pPr marL="422275" indent="-422275"/>
            <a:r>
              <a:rPr lang="en-US" b="1">
                <a:solidFill>
                  <a:srgbClr val="0070C0"/>
                </a:solidFill>
              </a:rPr>
              <a:t>Mean Time Between Failure (MTBF) </a:t>
            </a:r>
            <a:r>
              <a:rPr lang="en-US"/>
              <a:t>– Total time in service/number of failures</a:t>
            </a:r>
          </a:p>
          <a:p>
            <a:pPr marL="422275" indent="-422275"/>
            <a:r>
              <a:rPr lang="en-US" b="1">
                <a:solidFill>
                  <a:srgbClr val="0070C0"/>
                </a:solidFill>
              </a:rPr>
              <a:t>Failure Rate </a:t>
            </a:r>
            <a:r>
              <a:rPr lang="en-US"/>
              <a:t>– Number of failures/total time in service</a:t>
            </a:r>
          </a:p>
          <a:p>
            <a:pPr marL="422275" indent="-422275"/>
            <a:endParaRPr lang="en-US"/>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a:p>
        </p:txBody>
      </p:sp>
      <p:sp>
        <p:nvSpPr>
          <p:cNvPr id="2" name="Rectangle 1">
            <a:extLst>
              <a:ext uri="{FF2B5EF4-FFF2-40B4-BE49-F238E27FC236}">
                <a16:creationId xmlns:a16="http://schemas.microsoft.com/office/drawing/2014/main" id="{C103EF50-7F8B-E047-A636-F489EFA0912F}"/>
              </a:ext>
            </a:extLst>
          </p:cNvPr>
          <p:cNvSpPr/>
          <p:nvPr/>
        </p:nvSpPr>
        <p:spPr>
          <a:xfrm>
            <a:off x="9652000" y="1621890"/>
            <a:ext cx="1251858" cy="118633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Truck</a:t>
            </a:r>
          </a:p>
        </p:txBody>
      </p:sp>
      <p:sp>
        <p:nvSpPr>
          <p:cNvPr id="8" name="Rectangle 7">
            <a:extLst>
              <a:ext uri="{FF2B5EF4-FFF2-40B4-BE49-F238E27FC236}">
                <a16:creationId xmlns:a16="http://schemas.microsoft.com/office/drawing/2014/main" id="{6BECFC44-FFAE-9348-BC7F-EABE05CF2E2F}"/>
              </a:ext>
            </a:extLst>
          </p:cNvPr>
          <p:cNvSpPr/>
          <p:nvPr/>
        </p:nvSpPr>
        <p:spPr>
          <a:xfrm>
            <a:off x="8648700" y="4237996"/>
            <a:ext cx="1068690" cy="914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latin typeface="Amazon Ember" panose="020B0603020204020204" pitchFamily="34" charset="0"/>
                <a:ea typeface="Amazon Ember" panose="020B0603020204020204" pitchFamily="34" charset="0"/>
                <a:cs typeface="Amazon Ember" panose="020B0603020204020204" pitchFamily="34" charset="0"/>
              </a:rPr>
              <a:t>Cooling</a:t>
            </a:r>
          </a:p>
        </p:txBody>
      </p:sp>
      <p:sp>
        <p:nvSpPr>
          <p:cNvPr id="10" name="Rectangle 9">
            <a:extLst>
              <a:ext uri="{FF2B5EF4-FFF2-40B4-BE49-F238E27FC236}">
                <a16:creationId xmlns:a16="http://schemas.microsoft.com/office/drawing/2014/main" id="{5D6AE2BB-DCAD-0346-A548-AD5D6F08DC3B}"/>
              </a:ext>
            </a:extLst>
          </p:cNvPr>
          <p:cNvSpPr/>
          <p:nvPr/>
        </p:nvSpPr>
        <p:spPr>
          <a:xfrm>
            <a:off x="10493829" y="4334552"/>
            <a:ext cx="1197429"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mazon Ember" panose="020B0603020204020204" pitchFamily="34" charset="0"/>
                <a:ea typeface="Amazon Ember" panose="020B0603020204020204" pitchFamily="34" charset="0"/>
                <a:cs typeface="Amazon Ember" panose="020B0603020204020204" pitchFamily="34" charset="0"/>
              </a:rPr>
              <a:t>Ignition</a:t>
            </a:r>
          </a:p>
        </p:txBody>
      </p:sp>
      <p:cxnSp>
        <p:nvCxnSpPr>
          <p:cNvPr id="11" name="Straight Connector 10">
            <a:extLst>
              <a:ext uri="{FF2B5EF4-FFF2-40B4-BE49-F238E27FC236}">
                <a16:creationId xmlns:a16="http://schemas.microsoft.com/office/drawing/2014/main" id="{92BB93F7-61F0-EB42-A628-21B4FFE42991}"/>
              </a:ext>
            </a:extLst>
          </p:cNvPr>
          <p:cNvCxnSpPr>
            <a:cxnSpLocks/>
            <a:stCxn id="2" idx="2"/>
            <a:endCxn id="9" idx="0"/>
          </p:cNvCxnSpPr>
          <p:nvPr/>
        </p:nvCxnSpPr>
        <p:spPr>
          <a:xfrm flipH="1">
            <a:off x="10269855" y="2808228"/>
            <a:ext cx="8074" cy="603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C64E76-71B3-3045-A5D4-27128207AD21}"/>
              </a:ext>
            </a:extLst>
          </p:cNvPr>
          <p:cNvCxnSpPr>
            <a:cxnSpLocks/>
            <a:endCxn id="8" idx="0"/>
          </p:cNvCxnSpPr>
          <p:nvPr/>
        </p:nvCxnSpPr>
        <p:spPr>
          <a:xfrm flipH="1">
            <a:off x="9183045" y="2808228"/>
            <a:ext cx="496170" cy="14297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C6240B-E28D-A04D-918D-4A88D11C3B2F}"/>
              </a:ext>
            </a:extLst>
          </p:cNvPr>
          <p:cNvCxnSpPr>
            <a:cxnSpLocks/>
          </p:cNvCxnSpPr>
          <p:nvPr/>
        </p:nvCxnSpPr>
        <p:spPr>
          <a:xfrm flipH="1">
            <a:off x="9604467" y="3810000"/>
            <a:ext cx="629192" cy="427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0EC985E-328B-5842-BF2B-8643938EB176}"/>
              </a:ext>
            </a:extLst>
          </p:cNvPr>
          <p:cNvCxnSpPr>
            <a:cxnSpLocks/>
            <a:stCxn id="2" idx="2"/>
          </p:cNvCxnSpPr>
          <p:nvPr/>
        </p:nvCxnSpPr>
        <p:spPr>
          <a:xfrm>
            <a:off x="10277929" y="2808228"/>
            <a:ext cx="1216569" cy="1526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28FB87-5126-AB49-AC80-FB81480F9625}"/>
              </a:ext>
            </a:extLst>
          </p:cNvPr>
          <p:cNvCxnSpPr>
            <a:cxnSpLocks/>
          </p:cNvCxnSpPr>
          <p:nvPr/>
        </p:nvCxnSpPr>
        <p:spPr>
          <a:xfrm>
            <a:off x="10439400" y="3810000"/>
            <a:ext cx="189412" cy="524552"/>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C3A5BF9-3791-2644-8E30-04A7FAE20905}"/>
              </a:ext>
            </a:extLst>
          </p:cNvPr>
          <p:cNvSpPr/>
          <p:nvPr/>
        </p:nvSpPr>
        <p:spPr>
          <a:xfrm>
            <a:off x="9885497" y="3411272"/>
            <a:ext cx="768715" cy="49558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tx1"/>
                </a:solidFill>
              </a:rPr>
              <a:t>Brakes</a:t>
            </a:r>
          </a:p>
        </p:txBody>
      </p:sp>
      <p:sp>
        <p:nvSpPr>
          <p:cNvPr id="36" name="TextBox 35">
            <a:extLst>
              <a:ext uri="{FF2B5EF4-FFF2-40B4-BE49-F238E27FC236}">
                <a16:creationId xmlns:a16="http://schemas.microsoft.com/office/drawing/2014/main" id="{6FB2722B-3CC3-4144-A2F0-CC0D96723827}"/>
              </a:ext>
            </a:extLst>
          </p:cNvPr>
          <p:cNvSpPr txBox="1"/>
          <p:nvPr/>
        </p:nvSpPr>
        <p:spPr>
          <a:xfrm>
            <a:off x="8721610" y="5152396"/>
            <a:ext cx="944489" cy="276999"/>
          </a:xfrm>
          <a:prstGeom prst="rect">
            <a:avLst/>
          </a:prstGeom>
          <a:noFill/>
        </p:spPr>
        <p:txBody>
          <a:bodyPr wrap="none" rtlCol="0">
            <a:spAutoFit/>
          </a:bodyPr>
          <a:lstStyle/>
          <a:p>
            <a:r>
              <a:rPr lang="en-US" sz="1200">
                <a:latin typeface="Amazon Ember" panose="020B0603020204020204" pitchFamily="34" charset="0"/>
                <a:ea typeface="Amazon Ember" panose="020B0603020204020204" pitchFamily="34" charset="0"/>
                <a:cs typeface="Amazon Ember" panose="020B0603020204020204" pitchFamily="34" charset="0"/>
              </a:rPr>
              <a:t>Subsystem</a:t>
            </a:r>
          </a:p>
        </p:txBody>
      </p:sp>
      <p:sp>
        <p:nvSpPr>
          <p:cNvPr id="38" name="TextBox 37">
            <a:extLst>
              <a:ext uri="{FF2B5EF4-FFF2-40B4-BE49-F238E27FC236}">
                <a16:creationId xmlns:a16="http://schemas.microsoft.com/office/drawing/2014/main" id="{E74B0E56-5536-9C46-BB73-925D400E3258}"/>
              </a:ext>
            </a:extLst>
          </p:cNvPr>
          <p:cNvSpPr txBox="1"/>
          <p:nvPr/>
        </p:nvSpPr>
        <p:spPr>
          <a:xfrm>
            <a:off x="10628812" y="4791752"/>
            <a:ext cx="944489" cy="276999"/>
          </a:xfrm>
          <a:prstGeom prst="rect">
            <a:avLst/>
          </a:prstGeom>
          <a:noFill/>
        </p:spPr>
        <p:txBody>
          <a:bodyPr wrap="none" rtlCol="0">
            <a:spAutoFit/>
          </a:bodyPr>
          <a:lstStyle/>
          <a:p>
            <a:r>
              <a:rPr lang="en-US" sz="1200">
                <a:latin typeface="Amazon Ember" panose="020B0603020204020204" pitchFamily="34" charset="0"/>
                <a:ea typeface="Amazon Ember" panose="020B0603020204020204" pitchFamily="34" charset="0"/>
                <a:cs typeface="Amazon Ember" panose="020B0603020204020204" pitchFamily="34" charset="0"/>
              </a:rPr>
              <a:t>Subsystem</a:t>
            </a:r>
          </a:p>
        </p:txBody>
      </p:sp>
      <p:sp>
        <p:nvSpPr>
          <p:cNvPr id="39" name="TextBox 38">
            <a:extLst>
              <a:ext uri="{FF2B5EF4-FFF2-40B4-BE49-F238E27FC236}">
                <a16:creationId xmlns:a16="http://schemas.microsoft.com/office/drawing/2014/main" id="{8FB8BDE9-5CEC-2046-BE26-582877EA1874}"/>
              </a:ext>
            </a:extLst>
          </p:cNvPr>
          <p:cNvSpPr txBox="1"/>
          <p:nvPr/>
        </p:nvSpPr>
        <p:spPr>
          <a:xfrm>
            <a:off x="9839990" y="3906859"/>
            <a:ext cx="944489" cy="276999"/>
          </a:xfrm>
          <a:prstGeom prst="rect">
            <a:avLst/>
          </a:prstGeom>
          <a:noFill/>
        </p:spPr>
        <p:txBody>
          <a:bodyPr wrap="none" rtlCol="0">
            <a:spAutoFit/>
          </a:bodyPr>
          <a:lstStyle/>
          <a:p>
            <a:r>
              <a:rPr lang="en-US" sz="1200">
                <a:latin typeface="Amazon Ember" panose="020B0603020204020204" pitchFamily="34" charset="0"/>
                <a:ea typeface="Amazon Ember" panose="020B0603020204020204" pitchFamily="34" charset="0"/>
                <a:cs typeface="Amazon Ember" panose="020B0603020204020204" pitchFamily="34" charset="0"/>
              </a:rPr>
              <a:t>Subsystem</a:t>
            </a:r>
          </a:p>
        </p:txBody>
      </p:sp>
      <p:sp>
        <p:nvSpPr>
          <p:cNvPr id="46" name="TextBox 45">
            <a:extLst>
              <a:ext uri="{FF2B5EF4-FFF2-40B4-BE49-F238E27FC236}">
                <a16:creationId xmlns:a16="http://schemas.microsoft.com/office/drawing/2014/main" id="{6C126E6F-7BF6-7E4F-8F86-22CC2BD1A334}"/>
              </a:ext>
            </a:extLst>
          </p:cNvPr>
          <p:cNvSpPr txBox="1"/>
          <p:nvPr/>
        </p:nvSpPr>
        <p:spPr>
          <a:xfrm>
            <a:off x="9880064" y="5860081"/>
            <a:ext cx="864339" cy="338554"/>
          </a:xfrm>
          <a:prstGeom prst="rect">
            <a:avLst/>
          </a:prstGeom>
          <a:noFill/>
        </p:spPr>
        <p:txBody>
          <a:bodyPr wrap="none" rtlCol="0">
            <a:spAutoFit/>
          </a:bodyPr>
          <a:lstStyle/>
          <a:p>
            <a:r>
              <a:rPr lang="en-US" sz="1600">
                <a:latin typeface="Amazon Ember" panose="020B0603020204020204" pitchFamily="34" charset="0"/>
                <a:ea typeface="Amazon Ember" panose="020B0603020204020204" pitchFamily="34" charset="0"/>
                <a:cs typeface="Amazon Ember" panose="020B0603020204020204" pitchFamily="34" charset="0"/>
              </a:rPr>
              <a:t>System</a:t>
            </a:r>
            <a:endParaRPr lang="en-US" sz="120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345618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t>Reliability vs. Availability</a:t>
            </a:r>
          </a:p>
        </p:txBody>
      </p:sp>
      <p:sp>
        <p:nvSpPr>
          <p:cNvPr id="5" name="Content Placeholder 2"/>
          <p:cNvSpPr>
            <a:spLocks noGrp="1"/>
          </p:cNvSpPr>
          <p:nvPr>
            <p:ph idx="1"/>
          </p:nvPr>
        </p:nvSpPr>
        <p:spPr>
          <a:xfrm>
            <a:off x="238540" y="1440305"/>
            <a:ext cx="8480918" cy="4913308"/>
          </a:xfrm>
        </p:spPr>
        <p:txBody>
          <a:bodyPr>
            <a:normAutofit/>
          </a:bodyPr>
          <a:lstStyle/>
          <a:p>
            <a:pPr marL="0" indent="0">
              <a:buNone/>
            </a:pPr>
            <a:r>
              <a:rPr lang="en-US" sz="2600" b="1"/>
              <a:t>Reliability</a:t>
            </a:r>
            <a:r>
              <a:rPr lang="en-US" sz="2600"/>
              <a:t> – A measure of </a:t>
            </a:r>
            <a:r>
              <a:rPr lang="en-US" sz="2600" b="1">
                <a:solidFill>
                  <a:srgbClr val="0070C0"/>
                </a:solidFill>
              </a:rPr>
              <a:t>how long a resource </a:t>
            </a:r>
            <a:r>
              <a:rPr lang="en-US" sz="2600"/>
              <a:t>performs its intended function. </a:t>
            </a:r>
          </a:p>
          <a:p>
            <a:pPr marL="0" indent="0">
              <a:buNone/>
            </a:pPr>
            <a:endParaRPr lang="en-US" sz="2600"/>
          </a:p>
          <a:p>
            <a:pPr marL="0" indent="0">
              <a:buNone/>
            </a:pPr>
            <a:r>
              <a:rPr lang="en-US" sz="2600" b="1"/>
              <a:t>Availability</a:t>
            </a:r>
            <a:r>
              <a:rPr lang="en-US" sz="2600"/>
              <a:t> – A measure of the </a:t>
            </a:r>
            <a:r>
              <a:rPr lang="en-US" sz="2600" b="1">
                <a:solidFill>
                  <a:srgbClr val="0070C0"/>
                </a:solidFill>
              </a:rPr>
              <a:t>percentage of time</a:t>
            </a:r>
            <a:r>
              <a:rPr lang="en-US" sz="2600"/>
              <a:t> the resources are operating normally.</a:t>
            </a:r>
          </a:p>
          <a:p>
            <a:pPr marL="422275" indent="-422275"/>
            <a:r>
              <a:rPr lang="en-US" sz="2600"/>
              <a:t>A percentage of uptime (such as 99.9%) over a period of time (commonly a year).</a:t>
            </a:r>
          </a:p>
          <a:p>
            <a:pPr marL="422275" indent="-422275"/>
            <a:r>
              <a:rPr lang="en-US" sz="2600" b="1">
                <a:solidFill>
                  <a:srgbClr val="0070C0"/>
                </a:solidFill>
              </a:rPr>
              <a:t>Availability</a:t>
            </a:r>
            <a:r>
              <a:rPr lang="en-US" sz="2400" b="1">
                <a:solidFill>
                  <a:schemeClr val="accent1"/>
                </a:solidFill>
              </a:rPr>
              <a:t> </a:t>
            </a:r>
            <a:r>
              <a:rPr lang="en-US" sz="2400"/>
              <a:t>– </a:t>
            </a:r>
            <a:r>
              <a:rPr lang="en-US" sz="2600"/>
              <a:t>Normal Operation Time/Total Time</a:t>
            </a:r>
          </a:p>
          <a:p>
            <a:pPr marL="422275" indent="-422275"/>
            <a:r>
              <a:rPr lang="en-US" sz="2600" b="1">
                <a:solidFill>
                  <a:srgbClr val="0070C0"/>
                </a:solidFill>
              </a:rPr>
              <a:t>Common Shorthand </a:t>
            </a:r>
            <a:r>
              <a:rPr lang="en-US" sz="2400"/>
              <a:t>–</a:t>
            </a:r>
            <a:r>
              <a:rPr lang="en-US" sz="2600" b="1"/>
              <a:t> </a:t>
            </a:r>
            <a:r>
              <a:rPr lang="en-US" sz="2600"/>
              <a:t>Refers only to the number of 9s; for example, 5 nines is 99.999% available.</a:t>
            </a:r>
          </a:p>
          <a:p>
            <a:pPr marL="0" indent="0">
              <a:buNone/>
            </a:pPr>
            <a:r>
              <a:rPr lang="en-US" sz="2600"/>
              <a:t>	</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571" t="16912" r="1718" b="16362"/>
          <a:stretch/>
        </p:blipFill>
        <p:spPr>
          <a:xfrm>
            <a:off x="8961120" y="1463040"/>
            <a:ext cx="2981928" cy="2057400"/>
          </a:xfrm>
          <a:prstGeom prst="rect">
            <a:avLst/>
          </a:prstGeom>
        </p:spPr>
      </p:pic>
    </p:spTree>
    <p:extLst>
      <p:ext uri="{BB962C8B-B14F-4D97-AF65-F5344CB8AC3E}">
        <p14:creationId xmlns:p14="http://schemas.microsoft.com/office/powerpoint/2010/main" val="917881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05" y="2932909"/>
            <a:ext cx="11095836" cy="779463"/>
          </a:xfrm>
        </p:spPr>
        <p:txBody>
          <a:bodyPr>
            <a:noAutofit/>
          </a:bodyPr>
          <a:lstStyle/>
          <a:p>
            <a:pPr algn="ctr"/>
            <a:r>
              <a:rPr lang="en-US" sz="6000"/>
              <a:t>What is High Availability?</a:t>
            </a:r>
            <a:endParaRPr lang="en-US" sz="5600"/>
          </a:p>
        </p:txBody>
      </p:sp>
    </p:spTree>
    <p:custDataLst>
      <p:tags r:id="rId1"/>
    </p:custDataLst>
    <p:extLst>
      <p:ext uri="{BB962C8B-B14F-4D97-AF65-F5344CB8AC3E}">
        <p14:creationId xmlns:p14="http://schemas.microsoft.com/office/powerpoint/2010/main" val="979326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a:t>What is High Availability?</a:t>
            </a:r>
          </a:p>
        </p:txBody>
      </p:sp>
      <p:sp>
        <p:nvSpPr>
          <p:cNvPr id="7" name="Rectangle 6"/>
          <p:cNvSpPr/>
          <p:nvPr/>
        </p:nvSpPr>
        <p:spPr>
          <a:xfrm>
            <a:off x="500743" y="1516890"/>
            <a:ext cx="11364686" cy="1255728"/>
          </a:xfrm>
          <a:prstGeom prst="rect">
            <a:avLst/>
          </a:prstGeom>
        </p:spPr>
        <p:txBody>
          <a:bodyPr wrap="square">
            <a:spAutoFit/>
          </a:bodyPr>
          <a:lstStyle/>
          <a:p>
            <a:pPr lvl="0">
              <a:lnSpc>
                <a:spcPct val="90000"/>
              </a:lnSpc>
              <a:spcBef>
                <a:spcPts val="1000"/>
              </a:spcBef>
            </a:pPr>
            <a:r>
              <a:rPr lang="en-US" sz="2800" b="1">
                <a:solidFill>
                  <a:srgbClr val="0070C0"/>
                </a:solidFill>
                <a:latin typeface="Amazon Ember Light" charset="0"/>
                <a:ea typeface="Amazon Ember Light" charset="0"/>
                <a:cs typeface="Amazon Ember Light" charset="0"/>
              </a:rPr>
              <a:t>High Availability (HA) </a:t>
            </a:r>
            <a:r>
              <a:rPr lang="en-US" sz="2800">
                <a:latin typeface="Amazon Ember Light" charset="0"/>
                <a:ea typeface="Amazon Ember Light" charset="0"/>
                <a:cs typeface="Amazon Ember Light" charset="0"/>
              </a:rPr>
              <a:t>is about ensuring that your application's downtime is minimized as much as possible without the need for human intervention.</a:t>
            </a:r>
          </a:p>
        </p:txBody>
      </p:sp>
      <p:sp>
        <p:nvSpPr>
          <p:cNvPr id="17" name="TextBox 16"/>
          <p:cNvSpPr txBox="1"/>
          <p:nvPr/>
        </p:nvSpPr>
        <p:spPr>
          <a:xfrm>
            <a:off x="4705074" y="2448246"/>
            <a:ext cx="3681811" cy="400110"/>
          </a:xfrm>
          <a:prstGeom prst="rect">
            <a:avLst/>
          </a:prstGeom>
          <a:noFill/>
        </p:spPr>
        <p:txBody>
          <a:bodyPr wrap="square" rtlCol="0">
            <a:spAutoFit/>
          </a:bodyPr>
          <a:lstStyle/>
          <a:p>
            <a:pPr algn="ctr"/>
            <a:r>
              <a:rPr lang="en-US" sz="2000" b="1">
                <a:latin typeface="Amazon Ember" panose="020B0603020204020204" pitchFamily="34" charset="0"/>
                <a:ea typeface="Amazon Ember" panose="020B0603020204020204" pitchFamily="34" charset="0"/>
                <a:cs typeface="Amazon Ember" panose="020B0603020204020204" pitchFamily="34" charset="0"/>
              </a:rPr>
              <a:t>Levels of Availability:</a:t>
            </a:r>
          </a:p>
        </p:txBody>
      </p:sp>
      <p:graphicFrame>
        <p:nvGraphicFramePr>
          <p:cNvPr id="4" name="Table 8"/>
          <p:cNvGraphicFramePr>
            <a:graphicFrameLocks noGrp="1"/>
          </p:cNvGraphicFramePr>
          <p:nvPr>
            <p:extLst>
              <p:ext uri="{D42A27DB-BD31-4B8C-83A1-F6EECF244321}">
                <p14:modId xmlns:p14="http://schemas.microsoft.com/office/powerpoint/2010/main" val="1236988588"/>
              </p:ext>
            </p:extLst>
          </p:nvPr>
        </p:nvGraphicFramePr>
        <p:xfrm>
          <a:off x="1279258" y="2922104"/>
          <a:ext cx="8295108" cy="2926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396577">
                  <a:extLst>
                    <a:ext uri="{9D8B030D-6E8A-4147-A177-3AD203B41FA5}">
                      <a16:colId xmlns:a16="http://schemas.microsoft.com/office/drawing/2014/main" val="20002"/>
                    </a:ext>
                  </a:extLst>
                </a:gridCol>
                <a:gridCol w="1834531">
                  <a:extLst>
                    <a:ext uri="{9D8B030D-6E8A-4147-A177-3AD203B41FA5}">
                      <a16:colId xmlns:a16="http://schemas.microsoft.com/office/drawing/2014/main" val="20003"/>
                    </a:ext>
                  </a:extLst>
                </a:gridCol>
              </a:tblGrid>
              <a:tr h="777856">
                <a:tc>
                  <a:txBody>
                    <a:bodyPr/>
                    <a:lstStyle/>
                    <a:p>
                      <a:endParaRPr lang="en-US" sz="2000">
                        <a:latin typeface="Amazon Ember" panose="020B0603020204020204" pitchFamily="34" charset="0"/>
                        <a:ea typeface="Amazon Ember" panose="020B0603020204020204" pitchFamily="34" charset="0"/>
                        <a:cs typeface="Amazon Ember" panose="020B0603020204020204" pitchFamily="34" charset="0"/>
                      </a:endParaRPr>
                    </a:p>
                  </a:txBody>
                  <a:tcPr marL="121920" marR="121920" marT="60960" marB="60960">
                    <a:noFill/>
                  </a:tcPr>
                </a:tc>
                <a:tc>
                  <a:txBody>
                    <a:bodyPr/>
                    <a:lstStyle/>
                    <a:p>
                      <a:pPr algn="ctr"/>
                      <a:r>
                        <a:rPr lang="en-US" sz="1800">
                          <a:latin typeface="Amazon Ember" panose="020B0603020204020204" pitchFamily="34" charset="0"/>
                          <a:ea typeface="Amazon Ember" panose="020B0603020204020204" pitchFamily="34" charset="0"/>
                          <a:cs typeface="Amazon Ember" panose="020B0603020204020204" pitchFamily="34" charset="0"/>
                        </a:rPr>
                        <a:t>Percent</a:t>
                      </a:r>
                      <a:r>
                        <a:rPr lang="en-US" sz="1800" baseline="0">
                          <a:latin typeface="Amazon Ember" panose="020B0603020204020204" pitchFamily="34" charset="0"/>
                          <a:ea typeface="Amazon Ember" panose="020B0603020204020204" pitchFamily="34" charset="0"/>
                          <a:cs typeface="Amazon Ember" panose="020B0603020204020204" pitchFamily="34" charset="0"/>
                        </a:rPr>
                        <a:t> of Uptime</a:t>
                      </a:r>
                      <a:endParaRPr lang="en-US" sz="1800">
                        <a:latin typeface="Amazon Ember" panose="020B0603020204020204" pitchFamily="34" charset="0"/>
                        <a:ea typeface="Amazon Ember" panose="020B0603020204020204" pitchFamily="34" charset="0"/>
                        <a:cs typeface="Amazon Ember" panose="020B0603020204020204" pitchFamily="34" charset="0"/>
                      </a:endParaRPr>
                    </a:p>
                  </a:txBody>
                  <a:tcPr marL="121920" marR="121920" marT="60960" marB="60960" anchor="ctr"/>
                </a:tc>
                <a:tc>
                  <a:txBody>
                    <a:bodyPr/>
                    <a:lstStyle/>
                    <a:p>
                      <a:pPr algn="ctr"/>
                      <a:r>
                        <a:rPr lang="en-US" sz="1800">
                          <a:latin typeface="Amazon Ember" panose="020B0603020204020204" pitchFamily="34" charset="0"/>
                          <a:ea typeface="Amazon Ember" panose="020B0603020204020204" pitchFamily="34" charset="0"/>
                          <a:cs typeface="Amazon Ember" panose="020B0603020204020204" pitchFamily="34" charset="0"/>
                        </a:rPr>
                        <a:t>Max Downtime per Year</a:t>
                      </a:r>
                    </a:p>
                  </a:txBody>
                  <a:tcPr marL="121920" marR="121920" marT="60960" marB="60960" anchor="ctr"/>
                </a:tc>
                <a:tc>
                  <a:txBody>
                    <a:bodyPr/>
                    <a:lstStyle/>
                    <a:p>
                      <a:pPr algn="ctr"/>
                      <a:r>
                        <a:rPr lang="en-US" sz="1800">
                          <a:latin typeface="Amazon Ember" panose="020B0603020204020204" pitchFamily="34" charset="0"/>
                          <a:ea typeface="Amazon Ember" panose="020B0603020204020204" pitchFamily="34" charset="0"/>
                          <a:cs typeface="Amazon Ember" panose="020B0603020204020204" pitchFamily="34" charset="0"/>
                        </a:rPr>
                        <a:t>Equivalent</a:t>
                      </a:r>
                      <a:r>
                        <a:rPr lang="en-US" sz="1800" baseline="0">
                          <a:latin typeface="Amazon Ember" panose="020B0603020204020204" pitchFamily="34" charset="0"/>
                          <a:ea typeface="Amazon Ember" panose="020B0603020204020204" pitchFamily="34" charset="0"/>
                          <a:cs typeface="Amazon Ember" panose="020B0603020204020204" pitchFamily="34" charset="0"/>
                        </a:rPr>
                        <a:t> </a:t>
                      </a:r>
                      <a:r>
                        <a:rPr lang="en-US" sz="1800">
                          <a:latin typeface="Amazon Ember" panose="020B0603020204020204" pitchFamily="34" charset="0"/>
                          <a:ea typeface="Amazon Ember" panose="020B0603020204020204" pitchFamily="34" charset="0"/>
                          <a:cs typeface="Amazon Ember" panose="020B0603020204020204" pitchFamily="34" charset="0"/>
                        </a:rPr>
                        <a:t>Downtime per Day</a:t>
                      </a:r>
                    </a:p>
                  </a:txBody>
                  <a:tcPr marL="121920" marR="121920" marT="60960" marB="60960" anchor="ctr"/>
                </a:tc>
                <a:extLst>
                  <a:ext uri="{0D108BD9-81ED-4DB2-BD59-A6C34878D82A}">
                    <a16:rowId xmlns:a16="http://schemas.microsoft.com/office/drawing/2014/main" val="10000"/>
                  </a:ext>
                </a:extLst>
              </a:tr>
              <a:tr h="384818">
                <a:tc>
                  <a:txBody>
                    <a:bodyPr/>
                    <a:lstStyle/>
                    <a:p>
                      <a:pPr algn="r"/>
                      <a:r>
                        <a:rPr lang="en-US" sz="1800">
                          <a:latin typeface="Amazon Ember" panose="020B0603020204020204" pitchFamily="34" charset="0"/>
                          <a:ea typeface="Amazon Ember" panose="020B0603020204020204" pitchFamily="34" charset="0"/>
                          <a:cs typeface="Amazon Ember" panose="020B0603020204020204" pitchFamily="34" charset="0"/>
                        </a:rPr>
                        <a:t>1 Nine</a:t>
                      </a:r>
                    </a:p>
                  </a:txBody>
                  <a:tcPr marL="121920" marR="121920" marT="60960" marB="60960">
                    <a:noFill/>
                  </a:tcPr>
                </a:tc>
                <a:tc>
                  <a:txBody>
                    <a:bodyPr/>
                    <a:lstStyle/>
                    <a:p>
                      <a:r>
                        <a:rPr lang="en-US" sz="1800">
                          <a:latin typeface="Amazon Ember" panose="020B0603020204020204" pitchFamily="34" charset="0"/>
                          <a:ea typeface="Amazon Ember" panose="020B0603020204020204" pitchFamily="34" charset="0"/>
                          <a:cs typeface="Amazon Ember" panose="020B0603020204020204" pitchFamily="34" charset="0"/>
                        </a:rPr>
                        <a:t>90%</a:t>
                      </a:r>
                    </a:p>
                  </a:txBody>
                  <a:tcPr marL="121920" marR="121920" marT="60960" marB="60960"/>
                </a:tc>
                <a:tc>
                  <a:txBody>
                    <a:bodyPr/>
                    <a:lstStyle/>
                    <a:p>
                      <a:pPr algn="ctr">
                        <a:tabLst>
                          <a:tab pos="1143000" algn="r"/>
                        </a:tabLst>
                      </a:pPr>
                      <a:r>
                        <a:rPr lang="en-US" sz="1800">
                          <a:latin typeface="Amazon Ember" panose="020B0603020204020204" pitchFamily="34" charset="0"/>
                          <a:ea typeface="Amazon Ember" panose="020B0603020204020204" pitchFamily="34" charset="0"/>
                          <a:cs typeface="Amazon Ember" panose="020B0603020204020204" pitchFamily="34" charset="0"/>
                        </a:rPr>
                        <a:t>	36.5 days</a:t>
                      </a:r>
                    </a:p>
                  </a:txBody>
                  <a:tcPr marL="121920" marR="121920" marT="60960" marB="60960"/>
                </a:tc>
                <a:tc>
                  <a:txBody>
                    <a:bodyPr/>
                    <a:lstStyle/>
                    <a:p>
                      <a:pPr algn="l" defTabSz="347663">
                        <a:tabLst>
                          <a:tab pos="1143000" algn="r"/>
                        </a:tabLst>
                      </a:pPr>
                      <a:r>
                        <a:rPr lang="en-US" sz="1800">
                          <a:latin typeface="Amazon Ember" panose="020B0603020204020204" pitchFamily="34" charset="0"/>
                          <a:ea typeface="Amazon Ember" panose="020B0603020204020204" pitchFamily="34" charset="0"/>
                          <a:cs typeface="Amazon Ember" panose="020B0603020204020204" pitchFamily="34" charset="0"/>
                        </a:rPr>
                        <a:t>	2.4 hrs</a:t>
                      </a:r>
                    </a:p>
                  </a:txBody>
                  <a:tcPr marL="121920" marR="121920" marT="60960" marB="60960"/>
                </a:tc>
                <a:extLst>
                  <a:ext uri="{0D108BD9-81ED-4DB2-BD59-A6C34878D82A}">
                    <a16:rowId xmlns:a16="http://schemas.microsoft.com/office/drawing/2014/main" val="10001"/>
                  </a:ext>
                </a:extLst>
              </a:tr>
              <a:tr h="384818">
                <a:tc>
                  <a:txBody>
                    <a:bodyPr/>
                    <a:lstStyle/>
                    <a:p>
                      <a:pPr algn="r"/>
                      <a:r>
                        <a:rPr lang="en-US" sz="1800">
                          <a:latin typeface="Amazon Ember" panose="020B0603020204020204" pitchFamily="34" charset="0"/>
                          <a:ea typeface="Amazon Ember" panose="020B0603020204020204" pitchFamily="34" charset="0"/>
                          <a:cs typeface="Amazon Ember" panose="020B0603020204020204" pitchFamily="34" charset="0"/>
                        </a:rPr>
                        <a:t>2 Nines</a:t>
                      </a:r>
                    </a:p>
                  </a:txBody>
                  <a:tcPr marL="121920" marR="121920" marT="60960" marB="60960">
                    <a:noFill/>
                  </a:tcPr>
                </a:tc>
                <a:tc>
                  <a:txBody>
                    <a:bodyPr/>
                    <a:lstStyle/>
                    <a:p>
                      <a:r>
                        <a:rPr lang="en-US" sz="1800">
                          <a:latin typeface="Amazon Ember" panose="020B0603020204020204" pitchFamily="34" charset="0"/>
                          <a:ea typeface="Amazon Ember" panose="020B0603020204020204" pitchFamily="34" charset="0"/>
                          <a:cs typeface="Amazon Ember" panose="020B0603020204020204" pitchFamily="34" charset="0"/>
                        </a:rPr>
                        <a:t>99%</a:t>
                      </a:r>
                    </a:p>
                  </a:txBody>
                  <a:tcPr marL="121920" marR="121920" marT="60960" marB="60960"/>
                </a:tc>
                <a:tc>
                  <a:txBody>
                    <a:bodyPr/>
                    <a:lstStyle/>
                    <a:p>
                      <a:pPr algn="ctr">
                        <a:tabLst>
                          <a:tab pos="1143000" algn="r"/>
                        </a:tabLst>
                      </a:pPr>
                      <a:r>
                        <a:rPr lang="en-US" sz="1800">
                          <a:latin typeface="Amazon Ember" panose="020B0603020204020204" pitchFamily="34" charset="0"/>
                          <a:ea typeface="Amazon Ember" panose="020B0603020204020204" pitchFamily="34" charset="0"/>
                          <a:cs typeface="Amazon Ember" panose="020B0603020204020204" pitchFamily="34" charset="0"/>
                        </a:rPr>
                        <a:t>	3.65 days</a:t>
                      </a:r>
                    </a:p>
                  </a:txBody>
                  <a:tcPr marL="121920" marR="121920" marT="60960" marB="60960"/>
                </a:tc>
                <a:tc>
                  <a:txBody>
                    <a:bodyPr/>
                    <a:lstStyle/>
                    <a:p>
                      <a:pPr algn="l">
                        <a:tabLst>
                          <a:tab pos="1143000" algn="r"/>
                        </a:tabLst>
                      </a:pPr>
                      <a:r>
                        <a:rPr lang="en-US" sz="1800">
                          <a:latin typeface="Amazon Ember" panose="020B0603020204020204" pitchFamily="34" charset="0"/>
                          <a:ea typeface="Amazon Ember" panose="020B0603020204020204" pitchFamily="34" charset="0"/>
                          <a:cs typeface="Amazon Ember" panose="020B0603020204020204" pitchFamily="34" charset="0"/>
                        </a:rPr>
                        <a:t>	14 min</a:t>
                      </a:r>
                    </a:p>
                  </a:txBody>
                  <a:tcPr marL="121920" marR="121920" marT="60960" marB="60960"/>
                </a:tc>
                <a:extLst>
                  <a:ext uri="{0D108BD9-81ED-4DB2-BD59-A6C34878D82A}">
                    <a16:rowId xmlns:a16="http://schemas.microsoft.com/office/drawing/2014/main" val="10002"/>
                  </a:ext>
                </a:extLst>
              </a:tr>
              <a:tr h="384818">
                <a:tc>
                  <a:txBody>
                    <a:bodyPr/>
                    <a:lstStyle/>
                    <a:p>
                      <a:pPr algn="r"/>
                      <a:r>
                        <a:rPr lang="en-US" sz="1800">
                          <a:latin typeface="Amazon Ember" panose="020B0603020204020204" pitchFamily="34" charset="0"/>
                          <a:ea typeface="Amazon Ember" panose="020B0603020204020204" pitchFamily="34" charset="0"/>
                          <a:cs typeface="Amazon Ember" panose="020B0603020204020204" pitchFamily="34" charset="0"/>
                        </a:rPr>
                        <a:t>3 Nines</a:t>
                      </a:r>
                    </a:p>
                  </a:txBody>
                  <a:tcPr marL="121920" marR="121920" marT="60960" marB="60960">
                    <a:noFill/>
                  </a:tcPr>
                </a:tc>
                <a:tc>
                  <a:txBody>
                    <a:bodyPr/>
                    <a:lstStyle/>
                    <a:p>
                      <a:r>
                        <a:rPr lang="en-US" sz="1800">
                          <a:latin typeface="Amazon Ember" panose="020B0603020204020204" pitchFamily="34" charset="0"/>
                          <a:ea typeface="Amazon Ember" panose="020B0603020204020204" pitchFamily="34" charset="0"/>
                          <a:cs typeface="Amazon Ember" panose="020B0603020204020204" pitchFamily="34" charset="0"/>
                        </a:rPr>
                        <a:t>99.9%</a:t>
                      </a:r>
                    </a:p>
                  </a:txBody>
                  <a:tcPr marL="121920" marR="121920" marT="60960" marB="60960"/>
                </a:tc>
                <a:tc>
                  <a:txBody>
                    <a:bodyPr/>
                    <a:lstStyle/>
                    <a:p>
                      <a:pPr algn="ctr">
                        <a:tabLst>
                          <a:tab pos="1143000" algn="r"/>
                        </a:tabLst>
                      </a:pPr>
                      <a:r>
                        <a:rPr lang="en-US" sz="1800">
                          <a:latin typeface="Amazon Ember" panose="020B0603020204020204" pitchFamily="34" charset="0"/>
                          <a:ea typeface="Amazon Ember" panose="020B0603020204020204" pitchFamily="34" charset="0"/>
                          <a:cs typeface="Amazon Ember" panose="020B0603020204020204" pitchFamily="34" charset="0"/>
                        </a:rPr>
                        <a:t>	8.76 hrs</a:t>
                      </a:r>
                    </a:p>
                  </a:txBody>
                  <a:tcPr marL="121920" marR="121920" marT="60960" marB="60960"/>
                </a:tc>
                <a:tc>
                  <a:txBody>
                    <a:bodyPr/>
                    <a:lstStyle/>
                    <a:p>
                      <a:pPr algn="l">
                        <a:tabLst>
                          <a:tab pos="1143000" algn="r"/>
                        </a:tabLst>
                      </a:pPr>
                      <a:r>
                        <a:rPr lang="en-US" sz="1800">
                          <a:latin typeface="Amazon Ember" panose="020B0603020204020204" pitchFamily="34" charset="0"/>
                          <a:ea typeface="Amazon Ember" panose="020B0603020204020204" pitchFamily="34" charset="0"/>
                          <a:cs typeface="Amazon Ember" panose="020B0603020204020204" pitchFamily="34" charset="0"/>
                        </a:rPr>
                        <a:t>	86 sec</a:t>
                      </a:r>
                    </a:p>
                  </a:txBody>
                  <a:tcPr marL="121920" marR="121920" marT="60960" marB="60960"/>
                </a:tc>
                <a:extLst>
                  <a:ext uri="{0D108BD9-81ED-4DB2-BD59-A6C34878D82A}">
                    <a16:rowId xmlns:a16="http://schemas.microsoft.com/office/drawing/2014/main" val="10003"/>
                  </a:ext>
                </a:extLst>
              </a:tr>
              <a:tr h="384818">
                <a:tc>
                  <a:txBody>
                    <a:bodyPr/>
                    <a:lstStyle/>
                    <a:p>
                      <a:pPr algn="r"/>
                      <a:r>
                        <a:rPr lang="en-US" sz="1800">
                          <a:latin typeface="Amazon Ember" panose="020B0603020204020204" pitchFamily="34" charset="0"/>
                          <a:ea typeface="Amazon Ember" panose="020B0603020204020204" pitchFamily="34" charset="0"/>
                          <a:cs typeface="Amazon Ember" panose="020B0603020204020204" pitchFamily="34" charset="0"/>
                        </a:rPr>
                        <a:t>4 Nines</a:t>
                      </a:r>
                    </a:p>
                  </a:txBody>
                  <a:tcPr marL="121920" marR="121920" marT="60960" marB="60960">
                    <a:noFill/>
                  </a:tcPr>
                </a:tc>
                <a:tc>
                  <a:txBody>
                    <a:bodyPr/>
                    <a:lstStyle/>
                    <a:p>
                      <a:r>
                        <a:rPr lang="en-US" sz="1800">
                          <a:latin typeface="Amazon Ember" panose="020B0603020204020204" pitchFamily="34" charset="0"/>
                          <a:ea typeface="Amazon Ember" panose="020B0603020204020204" pitchFamily="34" charset="0"/>
                          <a:cs typeface="Amazon Ember" panose="020B0603020204020204" pitchFamily="34" charset="0"/>
                        </a:rPr>
                        <a:t>99.99%</a:t>
                      </a:r>
                    </a:p>
                  </a:txBody>
                  <a:tcPr marL="121920" marR="121920" marT="60960" marB="60960"/>
                </a:tc>
                <a:tc>
                  <a:txBody>
                    <a:bodyPr/>
                    <a:lstStyle/>
                    <a:p>
                      <a:pPr algn="ctr">
                        <a:tabLst>
                          <a:tab pos="1143000" algn="r"/>
                        </a:tabLst>
                      </a:pPr>
                      <a:r>
                        <a:rPr lang="en-US" sz="1800">
                          <a:latin typeface="Amazon Ember" panose="020B0603020204020204" pitchFamily="34" charset="0"/>
                          <a:ea typeface="Amazon Ember" panose="020B0603020204020204" pitchFamily="34" charset="0"/>
                          <a:cs typeface="Amazon Ember" panose="020B0603020204020204" pitchFamily="34" charset="0"/>
                        </a:rPr>
                        <a:t>	52.6</a:t>
                      </a:r>
                      <a:r>
                        <a:rPr lang="en-US" sz="1800" baseline="0">
                          <a:latin typeface="Amazon Ember" panose="020B0603020204020204" pitchFamily="34" charset="0"/>
                          <a:ea typeface="Amazon Ember" panose="020B0603020204020204" pitchFamily="34" charset="0"/>
                          <a:cs typeface="Amazon Ember" panose="020B0603020204020204" pitchFamily="34" charset="0"/>
                        </a:rPr>
                        <a:t> min</a:t>
                      </a:r>
                      <a:endParaRPr lang="en-US" sz="1800">
                        <a:latin typeface="Amazon Ember" panose="020B0603020204020204" pitchFamily="34" charset="0"/>
                        <a:ea typeface="Amazon Ember" panose="020B0603020204020204" pitchFamily="34" charset="0"/>
                        <a:cs typeface="Amazon Ember" panose="020B0603020204020204" pitchFamily="34" charset="0"/>
                      </a:endParaRPr>
                    </a:p>
                  </a:txBody>
                  <a:tcPr marL="121920" marR="121920" marT="60960" marB="60960"/>
                </a:tc>
                <a:tc>
                  <a:txBody>
                    <a:bodyPr/>
                    <a:lstStyle/>
                    <a:p>
                      <a:pPr algn="l">
                        <a:tabLst>
                          <a:tab pos="1143000" algn="r"/>
                        </a:tabLst>
                      </a:pPr>
                      <a:r>
                        <a:rPr lang="en-US" sz="1800">
                          <a:latin typeface="Amazon Ember" panose="020B0603020204020204" pitchFamily="34" charset="0"/>
                          <a:ea typeface="Amazon Ember" panose="020B0603020204020204" pitchFamily="34" charset="0"/>
                          <a:cs typeface="Amazon Ember" panose="020B0603020204020204" pitchFamily="34" charset="0"/>
                        </a:rPr>
                        <a:t>	8.6 sec</a:t>
                      </a:r>
                    </a:p>
                  </a:txBody>
                  <a:tcPr marL="121920" marR="121920" marT="60960" marB="60960"/>
                </a:tc>
                <a:extLst>
                  <a:ext uri="{0D108BD9-81ED-4DB2-BD59-A6C34878D82A}">
                    <a16:rowId xmlns:a16="http://schemas.microsoft.com/office/drawing/2014/main" val="10004"/>
                  </a:ext>
                </a:extLst>
              </a:tr>
              <a:tr h="292873">
                <a:tc>
                  <a:txBody>
                    <a:bodyPr/>
                    <a:lstStyle/>
                    <a:p>
                      <a:pPr algn="r"/>
                      <a:r>
                        <a:rPr lang="en-US" sz="1800">
                          <a:latin typeface="Amazon Ember" panose="020B0603020204020204" pitchFamily="34" charset="0"/>
                          <a:ea typeface="Amazon Ember" panose="020B0603020204020204" pitchFamily="34" charset="0"/>
                          <a:cs typeface="Amazon Ember" panose="020B0603020204020204" pitchFamily="34" charset="0"/>
                        </a:rPr>
                        <a:t>5 Nines</a:t>
                      </a:r>
                    </a:p>
                  </a:txBody>
                  <a:tcPr marL="121920" marR="121920" marT="60960" marB="60960">
                    <a:noFill/>
                  </a:tcPr>
                </a:tc>
                <a:tc>
                  <a:txBody>
                    <a:bodyPr/>
                    <a:lstStyle/>
                    <a:p>
                      <a:r>
                        <a:rPr lang="en-US" sz="1800">
                          <a:latin typeface="Amazon Ember" panose="020B0603020204020204" pitchFamily="34" charset="0"/>
                          <a:ea typeface="Amazon Ember" panose="020B0603020204020204" pitchFamily="34" charset="0"/>
                          <a:cs typeface="Amazon Ember" panose="020B0603020204020204" pitchFamily="34" charset="0"/>
                        </a:rPr>
                        <a:t>99.999%</a:t>
                      </a:r>
                    </a:p>
                  </a:txBody>
                  <a:tcPr marL="121920" marR="121920" marT="60960" marB="60960"/>
                </a:tc>
                <a:tc>
                  <a:txBody>
                    <a:bodyPr/>
                    <a:lstStyle/>
                    <a:p>
                      <a:pPr algn="ctr">
                        <a:tabLst>
                          <a:tab pos="1143000" algn="r"/>
                        </a:tabLst>
                      </a:pPr>
                      <a:r>
                        <a:rPr lang="en-US" sz="1800">
                          <a:latin typeface="Amazon Ember" panose="020B0603020204020204" pitchFamily="34" charset="0"/>
                          <a:ea typeface="Amazon Ember" panose="020B0603020204020204" pitchFamily="34" charset="0"/>
                          <a:cs typeface="Amazon Ember" panose="020B0603020204020204" pitchFamily="34" charset="0"/>
                        </a:rPr>
                        <a:t>	5.25 min</a:t>
                      </a:r>
                    </a:p>
                  </a:txBody>
                  <a:tcPr marL="121920" marR="121920" marT="60960" marB="60960"/>
                </a:tc>
                <a:tc>
                  <a:txBody>
                    <a:bodyPr/>
                    <a:lstStyle/>
                    <a:p>
                      <a:pPr algn="l">
                        <a:tabLst>
                          <a:tab pos="1143000" algn="r"/>
                        </a:tabLst>
                      </a:pPr>
                      <a:r>
                        <a:rPr lang="en-US" sz="1800">
                          <a:latin typeface="Amazon Ember" panose="020B0603020204020204" pitchFamily="34" charset="0"/>
                          <a:ea typeface="Amazon Ember" panose="020B0603020204020204" pitchFamily="34" charset="0"/>
                          <a:cs typeface="Amazon Ember" panose="020B0603020204020204" pitchFamily="34" charset="0"/>
                        </a:rPr>
                        <a:t>	.86</a:t>
                      </a:r>
                      <a:r>
                        <a:rPr lang="en-US" sz="1800" baseline="0">
                          <a:latin typeface="Amazon Ember" panose="020B0603020204020204" pitchFamily="34" charset="0"/>
                          <a:ea typeface="Amazon Ember" panose="020B0603020204020204" pitchFamily="34" charset="0"/>
                          <a:cs typeface="Amazon Ember" panose="020B0603020204020204" pitchFamily="34" charset="0"/>
                        </a:rPr>
                        <a:t> sec</a:t>
                      </a:r>
                      <a:endParaRPr lang="en-US" sz="1800">
                        <a:latin typeface="Amazon Ember" panose="020B0603020204020204" pitchFamily="34" charset="0"/>
                        <a:ea typeface="Amazon Ember" panose="020B0603020204020204" pitchFamily="34" charset="0"/>
                        <a:cs typeface="Amazon Ember" panose="020B0603020204020204" pitchFamily="34" charset="0"/>
                      </a:endParaRPr>
                    </a:p>
                  </a:txBody>
                  <a:tcPr marL="121920" marR="121920" marT="60960" marB="60960"/>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850884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t>High Availability </a:t>
            </a:r>
          </a:p>
        </p:txBody>
      </p:sp>
      <p:sp>
        <p:nvSpPr>
          <p:cNvPr id="5" name="Content Placeholder 2"/>
          <p:cNvSpPr>
            <a:spLocks noGrp="1"/>
          </p:cNvSpPr>
          <p:nvPr>
            <p:ph idx="1"/>
          </p:nvPr>
        </p:nvSpPr>
        <p:spPr/>
        <p:txBody>
          <a:bodyPr/>
          <a:lstStyle/>
          <a:p>
            <a:pPr marL="0" indent="0">
              <a:buNone/>
            </a:pPr>
            <a:r>
              <a:rPr lang="en-US"/>
              <a:t>High availability ensures that: </a:t>
            </a:r>
          </a:p>
          <a:p>
            <a:pPr marL="422275" indent="-422275"/>
            <a:r>
              <a:rPr lang="en-US"/>
              <a:t>Systems are generally functioning and accessible.</a:t>
            </a:r>
          </a:p>
          <a:p>
            <a:pPr marL="422275" indent="-422275"/>
            <a:r>
              <a:rPr lang="en-US"/>
              <a:t>Downtime is minimized.</a:t>
            </a:r>
          </a:p>
          <a:p>
            <a:pPr marL="422275" indent="-422275"/>
            <a:r>
              <a:rPr lang="en-US"/>
              <a:t>Minimal human intervention is required.</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571" t="16912" r="1718" b="16362"/>
          <a:stretch/>
        </p:blipFill>
        <p:spPr>
          <a:xfrm>
            <a:off x="8961120" y="1463040"/>
            <a:ext cx="2981928" cy="2057400"/>
          </a:xfrm>
          <a:prstGeom prst="rect">
            <a:avLst/>
          </a:prstGeom>
        </p:spPr>
      </p:pic>
    </p:spTree>
    <p:extLst>
      <p:ext uri="{BB962C8B-B14F-4D97-AF65-F5344CB8AC3E}">
        <p14:creationId xmlns:p14="http://schemas.microsoft.com/office/powerpoint/2010/main" val="3107047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High Availability Factors</a:t>
            </a:r>
          </a:p>
        </p:txBody>
      </p:sp>
      <p:sp>
        <p:nvSpPr>
          <p:cNvPr id="9" name="Content Placeholder 2"/>
          <p:cNvSpPr>
            <a:spLocks noGrp="1"/>
          </p:cNvSpPr>
          <p:nvPr>
            <p:ph idx="1"/>
          </p:nvPr>
        </p:nvSpPr>
        <p:spPr>
          <a:xfrm>
            <a:off x="273838" y="1609268"/>
            <a:ext cx="5292076" cy="4721956"/>
          </a:xfrm>
        </p:spPr>
        <p:txBody>
          <a:bodyPr>
            <a:noAutofit/>
          </a:bodyPr>
          <a:lstStyle/>
          <a:p>
            <a:pPr marL="457200" indent="-457200" algn="just">
              <a:spcBef>
                <a:spcPts val="1200"/>
              </a:spcBef>
            </a:pPr>
            <a:r>
              <a:rPr lang="en-US" sz="3200" b="1">
                <a:solidFill>
                  <a:srgbClr val="FF9933"/>
                </a:solidFill>
                <a:latin typeface="Amazon Ember" charset="0"/>
                <a:ea typeface="Amazon Ember" charset="0"/>
                <a:cs typeface="Amazon Ember" charset="0"/>
              </a:rPr>
              <a:t>Fault Tolerance:</a:t>
            </a:r>
          </a:p>
          <a:p>
            <a:pPr marL="457200" lvl="1" indent="0">
              <a:spcBef>
                <a:spcPts val="1200"/>
              </a:spcBef>
              <a:buNone/>
            </a:pPr>
            <a:r>
              <a:rPr lang="en-US" sz="2800"/>
              <a:t>The </a:t>
            </a:r>
            <a:r>
              <a:rPr lang="en-US" sz="2800" b="1">
                <a:solidFill>
                  <a:srgbClr val="0070C0"/>
                </a:solidFill>
                <a:latin typeface="Amazon Ember" panose="020B0603020204020204" pitchFamily="34" charset="0"/>
                <a:ea typeface="Amazon Ember" panose="020B0603020204020204" pitchFamily="34" charset="0"/>
                <a:cs typeface="Amazon Ember" panose="020B0603020204020204" pitchFamily="34" charset="0"/>
              </a:rPr>
              <a:t>built-in redundancy </a:t>
            </a:r>
            <a:r>
              <a:rPr lang="en-US" sz="2800"/>
              <a:t>of an application's components and its </a:t>
            </a:r>
            <a:r>
              <a:rPr lang="en-US" sz="2800" b="1">
                <a:solidFill>
                  <a:srgbClr val="0070C0"/>
                </a:solidFill>
                <a:latin typeface="Amazon Ember" panose="020B0603020204020204" pitchFamily="34" charset="0"/>
                <a:ea typeface="Amazon Ember" panose="020B0603020204020204" pitchFamily="34" charset="0"/>
                <a:cs typeface="Amazon Ember" panose="020B0603020204020204" pitchFamily="34" charset="0"/>
              </a:rPr>
              <a:t>ability to remain operational</a:t>
            </a:r>
            <a:r>
              <a:rPr lang="en-US" sz="2800"/>
              <a:t>.</a:t>
            </a:r>
          </a:p>
          <a:p>
            <a:pPr marL="457200" lvl="1" indent="0" algn="just">
              <a:spcBef>
                <a:spcPts val="1200"/>
              </a:spcBef>
              <a:buNone/>
            </a:pPr>
            <a:endParaRPr lang="en-US" sz="2800"/>
          </a:p>
          <a:p>
            <a:pPr marL="457200" indent="-457200" algn="just">
              <a:spcBef>
                <a:spcPts val="1200"/>
              </a:spcBef>
            </a:pPr>
            <a:r>
              <a:rPr lang="en-US" sz="3200" b="1">
                <a:solidFill>
                  <a:srgbClr val="FF9933"/>
                </a:solidFill>
                <a:latin typeface="Amazon Ember" charset="0"/>
                <a:ea typeface="Amazon Ember" charset="0"/>
                <a:cs typeface="Amazon Ember" charset="0"/>
              </a:rPr>
              <a:t>Scalability:</a:t>
            </a:r>
          </a:p>
          <a:p>
            <a:pPr marL="457200" lvl="1" indent="0">
              <a:spcBef>
                <a:spcPts val="1200"/>
              </a:spcBef>
              <a:buNone/>
            </a:pPr>
            <a:r>
              <a:rPr lang="en-US" sz="2800"/>
              <a:t>The ability of an application to </a:t>
            </a:r>
            <a:r>
              <a:rPr lang="en-US" sz="2800" b="1">
                <a:solidFill>
                  <a:srgbClr val="0070C0"/>
                </a:solidFill>
                <a:latin typeface="Amazon Ember" panose="020B0603020204020204" pitchFamily="34" charset="0"/>
                <a:ea typeface="Amazon Ember" panose="020B0603020204020204" pitchFamily="34" charset="0"/>
                <a:cs typeface="Amazon Ember" panose="020B0603020204020204" pitchFamily="34" charset="0"/>
              </a:rPr>
              <a:t>accommodate</a:t>
            </a:r>
            <a:r>
              <a:rPr lang="en-US" sz="2800" b="1">
                <a:solidFill>
                  <a:srgbClr val="0070C0"/>
                </a:solidFill>
              </a:rPr>
              <a:t> </a:t>
            </a:r>
            <a:r>
              <a:rPr lang="en-US" sz="2800" b="1">
                <a:solidFill>
                  <a:srgbClr val="0070C0"/>
                </a:solidFill>
                <a:latin typeface="Amazon Ember" panose="020B0603020204020204" pitchFamily="34" charset="0"/>
                <a:ea typeface="Amazon Ember" panose="020B0603020204020204" pitchFamily="34" charset="0"/>
                <a:cs typeface="Amazon Ember" panose="020B0603020204020204" pitchFamily="34" charset="0"/>
              </a:rPr>
              <a:t>growth</a:t>
            </a:r>
            <a:r>
              <a:rPr lang="en-US" sz="2800" b="1">
                <a:solidFill>
                  <a:srgbClr val="0070C0"/>
                </a:solidFill>
              </a:rPr>
              <a:t> </a:t>
            </a:r>
            <a:r>
              <a:rPr lang="en-US" sz="2800"/>
              <a:t>without changing design.</a:t>
            </a:r>
          </a:p>
          <a:p>
            <a:pPr marL="457200" lvl="1" indent="0" algn="just">
              <a:spcBef>
                <a:spcPts val="1200"/>
              </a:spcBef>
              <a:buNone/>
            </a:pPr>
            <a:endParaRPr lang="en-US" sz="2800"/>
          </a:p>
        </p:txBody>
      </p:sp>
      <p:sp>
        <p:nvSpPr>
          <p:cNvPr id="10" name="Content Placeholder 2"/>
          <p:cNvSpPr>
            <a:spLocks noGrp="1"/>
          </p:cNvSpPr>
          <p:nvPr>
            <p:ph idx="1"/>
          </p:nvPr>
        </p:nvSpPr>
        <p:spPr>
          <a:xfrm>
            <a:off x="6210809" y="1609268"/>
            <a:ext cx="5417973" cy="4721956"/>
          </a:xfrm>
        </p:spPr>
        <p:txBody>
          <a:bodyPr>
            <a:normAutofit/>
          </a:bodyPr>
          <a:lstStyle/>
          <a:p>
            <a:pPr marL="457200" indent="-457200" algn="just">
              <a:spcBef>
                <a:spcPts val="1200"/>
              </a:spcBef>
            </a:pPr>
            <a:r>
              <a:rPr lang="en-US" sz="3200" b="1">
                <a:solidFill>
                  <a:srgbClr val="FF9933"/>
                </a:solidFill>
                <a:latin typeface="Amazon Ember" charset="0"/>
                <a:ea typeface="Amazon Ember" charset="0"/>
                <a:cs typeface="Amazon Ember" charset="0"/>
              </a:rPr>
              <a:t>Recoverability:</a:t>
            </a:r>
          </a:p>
          <a:p>
            <a:pPr marL="457200" lvl="1" indent="0">
              <a:spcBef>
                <a:spcPts val="1200"/>
              </a:spcBef>
              <a:buNone/>
            </a:pPr>
            <a:r>
              <a:rPr lang="en-US" sz="2800"/>
              <a:t>The process, policies, and procedures related to </a:t>
            </a:r>
            <a:r>
              <a:rPr lang="en-US" sz="2800" b="1">
                <a:solidFill>
                  <a:srgbClr val="0070C0"/>
                </a:solidFill>
                <a:latin typeface="Amazon Ember" panose="020B0603020204020204" pitchFamily="34" charset="0"/>
                <a:ea typeface="Amazon Ember" panose="020B0603020204020204" pitchFamily="34" charset="0"/>
                <a:cs typeface="Amazon Ember" panose="020B0603020204020204" pitchFamily="34" charset="0"/>
              </a:rPr>
              <a:t>restoring</a:t>
            </a:r>
            <a:r>
              <a:rPr lang="en-US" sz="2800" b="1">
                <a:solidFill>
                  <a:srgbClr val="0070C0"/>
                </a:solidFill>
              </a:rPr>
              <a:t> </a:t>
            </a:r>
            <a:r>
              <a:rPr lang="en-US" sz="2800" b="1">
                <a:solidFill>
                  <a:srgbClr val="0070C0"/>
                </a:solidFill>
                <a:latin typeface="Amazon Ember" panose="020B0603020204020204" pitchFamily="34" charset="0"/>
                <a:ea typeface="Amazon Ember" panose="020B0603020204020204" pitchFamily="34" charset="0"/>
                <a:cs typeface="Amazon Ember" panose="020B0603020204020204" pitchFamily="34" charset="0"/>
              </a:rPr>
              <a:t>service</a:t>
            </a:r>
            <a:r>
              <a:rPr lang="en-US" sz="2800"/>
              <a:t> after a catastrophic event.</a:t>
            </a:r>
          </a:p>
          <a:p>
            <a:pPr marL="457200" lvl="1" indent="0" algn="just">
              <a:spcBef>
                <a:spcPts val="1200"/>
              </a:spcBef>
              <a:buNone/>
            </a:pPr>
            <a:endParaRPr lang="en-US" sz="2800"/>
          </a:p>
        </p:txBody>
      </p:sp>
    </p:spTree>
    <p:custDataLst>
      <p:tags r:id="rId1"/>
    </p:custDataLst>
    <p:extLst>
      <p:ext uri="{BB962C8B-B14F-4D97-AF65-F5344CB8AC3E}">
        <p14:creationId xmlns:p14="http://schemas.microsoft.com/office/powerpoint/2010/main" val="2751098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On-Premises HA vs. HA on AWS</a:t>
            </a:r>
          </a:p>
        </p:txBody>
      </p:sp>
      <p:sp>
        <p:nvSpPr>
          <p:cNvPr id="4" name="Text Placeholder 2"/>
          <p:cNvSpPr txBox="1">
            <a:spLocks/>
          </p:cNvSpPr>
          <p:nvPr/>
        </p:nvSpPr>
        <p:spPr>
          <a:xfrm>
            <a:off x="260208" y="1552871"/>
            <a:ext cx="11328817" cy="5127797"/>
          </a:xfrm>
          <a:prstGeom prst="rect">
            <a:avLst/>
          </a:prstGeom>
        </p:spPr>
        <p:txBody>
          <a:bodyPr>
            <a:norm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defTabSz="914400">
              <a:lnSpc>
                <a:spcPct val="90000"/>
              </a:lnSpc>
              <a:spcBef>
                <a:spcPts val="1200"/>
              </a:spcBef>
              <a:buBlip>
                <a:blip r:embed="rId5"/>
              </a:buBlip>
            </a:pPr>
            <a:r>
              <a:rPr lang="en-US" sz="2800">
                <a:latin typeface="Amazon Ember Light" charset="0"/>
                <a:ea typeface="Amazon Ember Light" charset="0"/>
                <a:cs typeface="Amazon Ember Light" charset="0"/>
              </a:rPr>
              <a:t>In traditional, on-premises IT, high availability:</a:t>
            </a:r>
          </a:p>
          <a:p>
            <a:pPr marL="801688" lvl="1" indent="-457200" defTabSz="914400">
              <a:lnSpc>
                <a:spcPct val="90000"/>
              </a:lnSpc>
              <a:spcBef>
                <a:spcPts val="1200"/>
              </a:spcBef>
              <a:buBlip>
                <a:blip r:embed="rId5"/>
              </a:buBlip>
            </a:pPr>
            <a:r>
              <a:rPr lang="en-US">
                <a:latin typeface="Amazon Ember Light" charset="0"/>
                <a:ea typeface="Amazon Ember Light" charset="0"/>
                <a:cs typeface="Amazon Ember Light" charset="0"/>
              </a:rPr>
              <a:t>Is very expensive.</a:t>
            </a:r>
          </a:p>
          <a:p>
            <a:pPr marL="801688" lvl="1" indent="-457200" defTabSz="914400">
              <a:lnSpc>
                <a:spcPct val="90000"/>
              </a:lnSpc>
              <a:spcBef>
                <a:spcPts val="1200"/>
              </a:spcBef>
              <a:buBlip>
                <a:blip r:embed="rId5"/>
              </a:buBlip>
            </a:pPr>
            <a:r>
              <a:rPr lang="en-US">
                <a:latin typeface="Amazon Ember Light" charset="0"/>
                <a:ea typeface="Amazon Ember Light" charset="0"/>
                <a:cs typeface="Amazon Ember Light" charset="0"/>
              </a:rPr>
              <a:t>Is suitable only for absolutely mission-critical applications.</a:t>
            </a:r>
          </a:p>
          <a:p>
            <a:pPr marL="457200" indent="-457200" defTabSz="914400">
              <a:lnSpc>
                <a:spcPct val="90000"/>
              </a:lnSpc>
              <a:spcBef>
                <a:spcPts val="1200"/>
              </a:spcBef>
              <a:buBlip>
                <a:blip r:embed="rId5"/>
              </a:buBlip>
            </a:pPr>
            <a:r>
              <a:rPr lang="en-US" sz="2800">
                <a:latin typeface="Amazon Ember Light" charset="0"/>
                <a:ea typeface="Amazon Ember Light" charset="0"/>
                <a:cs typeface="Amazon Ember Light" charset="0"/>
              </a:rPr>
              <a:t>AWS expands availability and recoverability options by enabling you to use:</a:t>
            </a:r>
          </a:p>
          <a:p>
            <a:pPr marL="738187" lvl="2" indent="-457200" defTabSz="914400">
              <a:lnSpc>
                <a:spcPct val="90000"/>
              </a:lnSpc>
              <a:spcBef>
                <a:spcPts val="1200"/>
              </a:spcBef>
              <a:buClr>
                <a:schemeClr val="bg2">
                  <a:lumMod val="10000"/>
                </a:schemeClr>
              </a:buClr>
              <a:buBlip>
                <a:blip r:embed="rId5"/>
              </a:buBlip>
            </a:pPr>
            <a:r>
              <a:rPr lang="en-US" sz="2200">
                <a:latin typeface="Amazon Ember Light" charset="0"/>
                <a:ea typeface="Amazon Ember Light" charset="0"/>
                <a:cs typeface="Amazon Ember Light" charset="0"/>
              </a:rPr>
              <a:t>Multiple servers </a:t>
            </a:r>
          </a:p>
          <a:p>
            <a:pPr marL="738187" lvl="2" indent="-457200" defTabSz="914400">
              <a:lnSpc>
                <a:spcPct val="90000"/>
              </a:lnSpc>
              <a:spcBef>
                <a:spcPts val="1200"/>
              </a:spcBef>
              <a:buClr>
                <a:schemeClr val="bg2">
                  <a:lumMod val="10000"/>
                </a:schemeClr>
              </a:buClr>
              <a:buBlip>
                <a:blip r:embed="rId5"/>
              </a:buBlip>
            </a:pPr>
            <a:r>
              <a:rPr lang="en-US" sz="2200">
                <a:latin typeface="Amazon Ember Light" charset="0"/>
                <a:ea typeface="Amazon Ember Light" charset="0"/>
                <a:cs typeface="Amazon Ember Light" charset="0"/>
              </a:rPr>
              <a:t>Isolated redundant data centers within each Availability Zone</a:t>
            </a:r>
          </a:p>
          <a:p>
            <a:pPr marL="738187" lvl="2" indent="-457200" defTabSz="914400">
              <a:lnSpc>
                <a:spcPct val="90000"/>
              </a:lnSpc>
              <a:spcBef>
                <a:spcPts val="1200"/>
              </a:spcBef>
              <a:buClr>
                <a:schemeClr val="bg2">
                  <a:lumMod val="10000"/>
                </a:schemeClr>
              </a:buClr>
              <a:buBlip>
                <a:blip r:embed="rId5"/>
              </a:buBlip>
            </a:pPr>
            <a:r>
              <a:rPr lang="en-US" sz="2200">
                <a:latin typeface="Amazon Ember Light" charset="0"/>
                <a:ea typeface="Amazon Ember Light" charset="0"/>
                <a:cs typeface="Amazon Ember Light" charset="0"/>
              </a:rPr>
              <a:t>Multiple Availability Zones within each AWS Region</a:t>
            </a:r>
          </a:p>
          <a:p>
            <a:pPr marL="738187" lvl="2" indent="-457200" defTabSz="914400">
              <a:lnSpc>
                <a:spcPct val="90000"/>
              </a:lnSpc>
              <a:spcBef>
                <a:spcPts val="1200"/>
              </a:spcBef>
              <a:buClr>
                <a:schemeClr val="bg2">
                  <a:lumMod val="10000"/>
                </a:schemeClr>
              </a:buClr>
              <a:buBlip>
                <a:blip r:embed="rId5"/>
              </a:buBlip>
            </a:pPr>
            <a:r>
              <a:rPr lang="en-US" sz="2200">
                <a:latin typeface="Amazon Ember Light" charset="0"/>
                <a:ea typeface="Amazon Ember Light" charset="0"/>
                <a:cs typeface="Amazon Ember Light" charset="0"/>
              </a:rPr>
              <a:t>Regions across the globe</a:t>
            </a:r>
          </a:p>
          <a:p>
            <a:pPr marL="738187" lvl="2" indent="-457200" defTabSz="914400">
              <a:lnSpc>
                <a:spcPct val="90000"/>
              </a:lnSpc>
              <a:spcBef>
                <a:spcPts val="1200"/>
              </a:spcBef>
              <a:buClr>
                <a:schemeClr val="bg2">
                  <a:lumMod val="10000"/>
                </a:schemeClr>
              </a:buClr>
              <a:buBlip>
                <a:blip r:embed="rId5"/>
              </a:buBlip>
            </a:pPr>
            <a:r>
              <a:rPr lang="en-US" sz="2200">
                <a:latin typeface="Amazon Ember Light" charset="0"/>
                <a:ea typeface="Amazon Ember Light" charset="0"/>
                <a:cs typeface="Amazon Ember Light" charset="0"/>
              </a:rPr>
              <a:t>Fault-tolerant services</a:t>
            </a:r>
          </a:p>
        </p:txBody>
      </p:sp>
    </p:spTree>
    <p:custDataLst>
      <p:tags r:id="rId1"/>
    </p:custDataLst>
    <p:extLst>
      <p:ext uri="{BB962C8B-B14F-4D97-AF65-F5344CB8AC3E}">
        <p14:creationId xmlns:p14="http://schemas.microsoft.com/office/powerpoint/2010/main" val="217899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05" y="2932909"/>
            <a:ext cx="11351938" cy="779463"/>
          </a:xfrm>
        </p:spPr>
        <p:txBody>
          <a:bodyPr>
            <a:noAutofit/>
          </a:bodyPr>
          <a:lstStyle/>
          <a:p>
            <a:r>
              <a:rPr lang="en-US" sz="4800" dirty="0"/>
              <a:t>Part 1: AWS Well-Architected Framework</a:t>
            </a:r>
          </a:p>
        </p:txBody>
      </p:sp>
    </p:spTree>
    <p:custDataLst>
      <p:tags r:id="rId1"/>
    </p:custDataLst>
    <p:extLst>
      <p:ext uri="{BB962C8B-B14F-4D97-AF65-F5344CB8AC3E}">
        <p14:creationId xmlns:p14="http://schemas.microsoft.com/office/powerpoint/2010/main" val="3401002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483" y="2690317"/>
            <a:ext cx="11095836" cy="1536450"/>
          </a:xfrm>
        </p:spPr>
        <p:txBody>
          <a:bodyPr>
            <a:noAutofit/>
          </a:bodyPr>
          <a:lstStyle/>
          <a:p>
            <a:r>
              <a:rPr lang="en-US" sz="5200"/>
              <a:t>Part 4: Example - Transitioning a Data Center to the Cloud</a:t>
            </a:r>
          </a:p>
        </p:txBody>
      </p:sp>
    </p:spTree>
    <p:custDataLst>
      <p:tags r:id="rId1"/>
    </p:custDataLst>
    <p:extLst>
      <p:ext uri="{BB962C8B-B14F-4D97-AF65-F5344CB8AC3E}">
        <p14:creationId xmlns:p14="http://schemas.microsoft.com/office/powerpoint/2010/main" val="6014242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3" name="Straight Connector 1052"/>
          <p:cNvCxnSpPr>
            <a:stCxn id="50" idx="3"/>
            <a:endCxn id="1047" idx="2"/>
          </p:cNvCxnSpPr>
          <p:nvPr/>
        </p:nvCxnSpPr>
        <p:spPr>
          <a:xfrm flipV="1">
            <a:off x="9681711" y="4007469"/>
            <a:ext cx="322341" cy="336083"/>
          </a:xfrm>
          <a:prstGeom prst="line">
            <a:avLst/>
          </a:prstGeom>
          <a:ln>
            <a:solidFill>
              <a:schemeClr val="accent3">
                <a:lumMod val="7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50" idx="1"/>
          </p:cNvCxnSpPr>
          <p:nvPr/>
        </p:nvCxnSpPr>
        <p:spPr>
          <a:xfrm flipH="1">
            <a:off x="5741619" y="4343552"/>
            <a:ext cx="569349"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6" name="Rounded Rectangle 5"/>
          <p:cNvSpPr/>
          <p:nvPr/>
        </p:nvSpPr>
        <p:spPr>
          <a:xfrm>
            <a:off x="5146288" y="1601393"/>
            <a:ext cx="5781536" cy="4726668"/>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8" name="Picture 7" descr="Corporate-Data-Center.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13916" y="1317232"/>
            <a:ext cx="595312" cy="595312"/>
          </a:xfrm>
          <a:prstGeom prst="rect">
            <a:avLst/>
          </a:prstGeom>
        </p:spPr>
      </p:pic>
      <p:pic>
        <p:nvPicPr>
          <p:cNvPr id="26" name="Picture 2" descr="https://encrypted-tbn3.gstatic.com/images?q=tbn:ANd9GcRYOgtirRRsksq0StIBoWDBoHFDl8LsJ8ADWfty6c0jhVNGJspRQR5Hww"/>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694741" y="3178511"/>
            <a:ext cx="493977" cy="493979"/>
          </a:xfrm>
          <a:prstGeom prst="rect">
            <a:avLst/>
          </a:prstGeom>
          <a:noFill/>
          <a:extLst>
            <a:ext uri="{909E8E84-426E-40dd-AFC4-6F175D3DCCD1}">
              <a14:hiddenFill xmlns="" xmlns:a14="http://schemas.microsoft.com/office/drawing/2010/main">
                <a:solidFill>
                  <a:srgbClr val="FFFFFF"/>
                </a:solidFill>
              </a14:hiddenFill>
            </a:ext>
          </a:extLst>
        </p:spPr>
      </p:pic>
      <p:sp>
        <p:nvSpPr>
          <p:cNvPr id="28" name="TextBox 37"/>
          <p:cNvSpPr txBox="1">
            <a:spLocks noChangeArrowheads="1"/>
          </p:cNvSpPr>
          <p:nvPr/>
        </p:nvSpPr>
        <p:spPr bwMode="auto">
          <a:xfrm>
            <a:off x="7161688" y="5583467"/>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DB</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(Master)</a:t>
            </a:r>
          </a:p>
        </p:txBody>
      </p:sp>
      <p:sp>
        <p:nvSpPr>
          <p:cNvPr id="29" name="Can 28"/>
          <p:cNvSpPr/>
          <p:nvPr/>
        </p:nvSpPr>
        <p:spPr>
          <a:xfrm>
            <a:off x="8693691" y="5172361"/>
            <a:ext cx="406400" cy="406400"/>
          </a:xfrm>
          <a:prstGeom prst="can">
            <a:avLst/>
          </a:prstGeom>
          <a:solidFill>
            <a:srgbClr val="FF9999"/>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0" name="TextBox 37"/>
          <p:cNvSpPr txBox="1">
            <a:spLocks noChangeArrowheads="1"/>
          </p:cNvSpPr>
          <p:nvPr/>
        </p:nvSpPr>
        <p:spPr bwMode="auto">
          <a:xfrm>
            <a:off x="8277573" y="5583467"/>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DB</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(Slave)</a:t>
            </a:r>
          </a:p>
        </p:txBody>
      </p:sp>
      <p:pic>
        <p:nvPicPr>
          <p:cNvPr id="31" name="Picture 30" descr="Tape.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531852" y="5130240"/>
            <a:ext cx="490643" cy="490643"/>
          </a:xfrm>
          <a:prstGeom prst="rect">
            <a:avLst/>
          </a:prstGeom>
        </p:spPr>
      </p:pic>
      <p:sp>
        <p:nvSpPr>
          <p:cNvPr id="32" name="TextBox 37"/>
          <p:cNvSpPr txBox="1">
            <a:spLocks noChangeArrowheads="1"/>
          </p:cNvSpPr>
          <p:nvPr/>
        </p:nvSpPr>
        <p:spPr bwMode="auto">
          <a:xfrm>
            <a:off x="9393623" y="5524030"/>
            <a:ext cx="1096317"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Back-ups on tapes</a:t>
            </a:r>
          </a:p>
        </p:txBody>
      </p:sp>
      <p:pic>
        <p:nvPicPr>
          <p:cNvPr id="1026" name="Picture 2" descr="https://encrypted-tbn3.gstatic.com/images?q=tbn:ANd9GcRYOgtirRRsksq0StIBoWDBoHFDl8LsJ8ADWfty6c0jhVNGJspRQR5Hww"/>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694741" y="1714763"/>
            <a:ext cx="493977" cy="493979"/>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7" name="Straight Connector 36"/>
          <p:cNvCxnSpPr/>
          <p:nvPr/>
        </p:nvCxnSpPr>
        <p:spPr>
          <a:xfrm flipH="1">
            <a:off x="7146696" y="2092553"/>
            <a:ext cx="644815" cy="335244"/>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082992" y="2092552"/>
            <a:ext cx="593655" cy="305904"/>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6" name="TextBox 37"/>
          <p:cNvSpPr txBox="1">
            <a:spLocks noChangeArrowheads="1"/>
          </p:cNvSpPr>
          <p:nvPr/>
        </p:nvSpPr>
        <p:spPr bwMode="auto">
          <a:xfrm>
            <a:off x="8175291" y="2711646"/>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Web </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server</a:t>
            </a:r>
          </a:p>
        </p:txBody>
      </p:sp>
      <p:sp>
        <p:nvSpPr>
          <p:cNvPr id="12" name="TextBox 37"/>
          <p:cNvSpPr txBox="1">
            <a:spLocks noChangeArrowheads="1"/>
          </p:cNvSpPr>
          <p:nvPr/>
        </p:nvSpPr>
        <p:spPr bwMode="auto">
          <a:xfrm>
            <a:off x="6490127" y="2711646"/>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Web</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server</a:t>
            </a:r>
          </a:p>
        </p:txBody>
      </p:sp>
      <p:sp>
        <p:nvSpPr>
          <p:cNvPr id="50" name="Rounded Rectangle 49"/>
          <p:cNvSpPr/>
          <p:nvPr/>
        </p:nvSpPr>
        <p:spPr>
          <a:xfrm>
            <a:off x="6310969" y="3943129"/>
            <a:ext cx="3370743" cy="800847"/>
          </a:xfrm>
          <a:prstGeom prst="roundRect">
            <a:avLst>
              <a:gd name="adj" fmla="val 9818"/>
            </a:avLst>
          </a:prstGeom>
          <a:noFill/>
          <a:ln w="19050">
            <a:solidFill>
              <a:srgbClr val="7F7F7F"/>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52" name="Straight Connector 51"/>
          <p:cNvCxnSpPr/>
          <p:nvPr/>
        </p:nvCxnSpPr>
        <p:spPr>
          <a:xfrm>
            <a:off x="7227243" y="2649007"/>
            <a:ext cx="562749" cy="665128"/>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a:off x="8091954" y="2649007"/>
            <a:ext cx="584692" cy="71278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pic>
        <p:nvPicPr>
          <p:cNvPr id="15" name="Picture 14"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492569" y="2258430"/>
            <a:ext cx="535897" cy="535897"/>
          </a:xfrm>
          <a:prstGeom prst="rect">
            <a:avLst/>
          </a:prstGeom>
        </p:spPr>
      </p:pic>
      <p:pic>
        <p:nvPicPr>
          <p:cNvPr id="10" name="Picture 9"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904327" y="2258430"/>
            <a:ext cx="535897" cy="535897"/>
          </a:xfrm>
          <a:prstGeom prst="rect">
            <a:avLst/>
          </a:prstGeom>
        </p:spPr>
      </p:pic>
      <p:cxnSp>
        <p:nvCxnSpPr>
          <p:cNvPr id="61" name="Straight Connector 60"/>
          <p:cNvCxnSpPr/>
          <p:nvPr/>
        </p:nvCxnSpPr>
        <p:spPr>
          <a:xfrm flipH="1">
            <a:off x="6792717" y="3549876"/>
            <a:ext cx="997276" cy="652117"/>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24" name="Straight Connector 1023"/>
          <p:cNvCxnSpPr/>
          <p:nvPr/>
        </p:nvCxnSpPr>
        <p:spPr>
          <a:xfrm flipH="1">
            <a:off x="7941730" y="3604883"/>
            <a:ext cx="8024" cy="612611"/>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0" name="Straight Connector 1029"/>
          <p:cNvCxnSpPr/>
          <p:nvPr/>
        </p:nvCxnSpPr>
        <p:spPr>
          <a:xfrm>
            <a:off x="8091954" y="3549876"/>
            <a:ext cx="936509" cy="652117"/>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p:cNvCxnSpPr>
            <a:stCxn id="19" idx="0"/>
            <a:endCxn id="19" idx="0"/>
          </p:cNvCxnSpPr>
          <p:nvPr/>
        </p:nvCxnSpPr>
        <p:spPr>
          <a:xfrm>
            <a:off x="6820985" y="4436200"/>
            <a:ext cx="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5" name="Straight Connector 1034"/>
          <p:cNvCxnSpPr>
            <a:stCxn id="19" idx="0"/>
            <a:endCxn id="13" idx="1"/>
          </p:cNvCxnSpPr>
          <p:nvPr/>
        </p:nvCxnSpPr>
        <p:spPr>
          <a:xfrm>
            <a:off x="6820985" y="4436200"/>
            <a:ext cx="960021" cy="736161"/>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8" name="Straight Connector 1037"/>
          <p:cNvCxnSpPr>
            <a:endCxn id="13" idx="0"/>
          </p:cNvCxnSpPr>
          <p:nvPr/>
        </p:nvCxnSpPr>
        <p:spPr>
          <a:xfrm flipH="1">
            <a:off x="7781006" y="4349860"/>
            <a:ext cx="144184" cy="924101"/>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2" name="Straight Connector 1041"/>
          <p:cNvCxnSpPr>
            <a:endCxn id="13" idx="1"/>
          </p:cNvCxnSpPr>
          <p:nvPr/>
        </p:nvCxnSpPr>
        <p:spPr>
          <a:xfrm flipH="1">
            <a:off x="7781006" y="4371441"/>
            <a:ext cx="1281468" cy="800921"/>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3" name="Can 12"/>
          <p:cNvSpPr/>
          <p:nvPr/>
        </p:nvSpPr>
        <p:spPr>
          <a:xfrm>
            <a:off x="7577806" y="5172361"/>
            <a:ext cx="406400" cy="406400"/>
          </a:xfrm>
          <a:prstGeom prst="can">
            <a:avLst/>
          </a:prstGeom>
          <a:solidFill>
            <a:srgbClr val="CC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23" name="Group 22"/>
          <p:cNvGrpSpPr/>
          <p:nvPr/>
        </p:nvGrpSpPr>
        <p:grpSpPr>
          <a:xfrm>
            <a:off x="7360957" y="4029045"/>
            <a:ext cx="1238473" cy="682425"/>
            <a:chOff x="514681" y="1538172"/>
            <a:chExt cx="928855" cy="511819"/>
          </a:xfrm>
        </p:grpSpPr>
        <p:pic>
          <p:nvPicPr>
            <p:cNvPr id="24" name="Picture 23"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49300" y="1538172"/>
              <a:ext cx="401923" cy="401923"/>
            </a:xfrm>
            <a:prstGeom prst="rect">
              <a:avLst/>
            </a:prstGeom>
          </p:spPr>
        </p:pic>
        <p:sp>
          <p:nvSpPr>
            <p:cNvPr id="25" name="TextBox 37"/>
            <p:cNvSpPr txBox="1">
              <a:spLocks noChangeArrowheads="1"/>
            </p:cNvSpPr>
            <p:nvPr/>
          </p:nvSpPr>
          <p:spPr bwMode="auto">
            <a:xfrm>
              <a:off x="514681" y="1842242"/>
              <a:ext cx="928855" cy="20774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App  server</a:t>
              </a:r>
            </a:p>
          </p:txBody>
        </p:sp>
      </p:grpSp>
      <p:grpSp>
        <p:nvGrpSpPr>
          <p:cNvPr id="17" name="Group 16"/>
          <p:cNvGrpSpPr/>
          <p:nvPr/>
        </p:nvGrpSpPr>
        <p:grpSpPr>
          <a:xfrm>
            <a:off x="6201748" y="4029047"/>
            <a:ext cx="1238473" cy="684152"/>
            <a:chOff x="485833" y="1538172"/>
            <a:chExt cx="928855" cy="513114"/>
          </a:xfrm>
        </p:grpSpPr>
        <p:pic>
          <p:nvPicPr>
            <p:cNvPr id="18" name="Picture 17"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49300" y="1538172"/>
              <a:ext cx="401923" cy="401923"/>
            </a:xfrm>
            <a:prstGeom prst="rect">
              <a:avLst/>
            </a:prstGeom>
          </p:spPr>
        </p:pic>
        <p:sp>
          <p:nvSpPr>
            <p:cNvPr id="19" name="TextBox 37"/>
            <p:cNvSpPr txBox="1">
              <a:spLocks noChangeArrowheads="1"/>
            </p:cNvSpPr>
            <p:nvPr/>
          </p:nvSpPr>
          <p:spPr bwMode="auto">
            <a:xfrm>
              <a:off x="485833" y="1843537"/>
              <a:ext cx="928855" cy="20774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App server</a:t>
              </a:r>
            </a:p>
          </p:txBody>
        </p:sp>
      </p:grpSp>
      <p:grpSp>
        <p:nvGrpSpPr>
          <p:cNvPr id="20" name="Group 19"/>
          <p:cNvGrpSpPr/>
          <p:nvPr/>
        </p:nvGrpSpPr>
        <p:grpSpPr>
          <a:xfrm>
            <a:off x="8561684" y="4029047"/>
            <a:ext cx="1238473" cy="709808"/>
            <a:chOff x="574667" y="1538172"/>
            <a:chExt cx="928855" cy="532356"/>
          </a:xfrm>
        </p:grpSpPr>
        <p:pic>
          <p:nvPicPr>
            <p:cNvPr id="21" name="Picture 20"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49300" y="1538172"/>
              <a:ext cx="401923" cy="401923"/>
            </a:xfrm>
            <a:prstGeom prst="rect">
              <a:avLst/>
            </a:prstGeom>
          </p:spPr>
        </p:pic>
        <p:sp>
          <p:nvSpPr>
            <p:cNvPr id="22" name="TextBox 37"/>
            <p:cNvSpPr txBox="1">
              <a:spLocks noChangeArrowheads="1"/>
            </p:cNvSpPr>
            <p:nvPr/>
          </p:nvSpPr>
          <p:spPr bwMode="auto">
            <a:xfrm>
              <a:off x="574667" y="1862779"/>
              <a:ext cx="928855" cy="20774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App server</a:t>
              </a:r>
            </a:p>
          </p:txBody>
        </p:sp>
      </p:grpSp>
      <p:cxnSp>
        <p:nvCxnSpPr>
          <p:cNvPr id="1048" name="Straight Connector 1047"/>
          <p:cNvCxnSpPr>
            <a:stCxn id="13" idx="4"/>
            <a:endCxn id="29" idx="2"/>
          </p:cNvCxnSpPr>
          <p:nvPr/>
        </p:nvCxnSpPr>
        <p:spPr>
          <a:xfrm>
            <a:off x="7984206" y="5375561"/>
            <a:ext cx="709485"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51" name="Straight Connector 1050"/>
          <p:cNvCxnSpPr>
            <a:stCxn id="29" idx="4"/>
            <a:endCxn id="31" idx="1"/>
          </p:cNvCxnSpPr>
          <p:nvPr/>
        </p:nvCxnSpPr>
        <p:spPr>
          <a:xfrm>
            <a:off x="9100092" y="5375561"/>
            <a:ext cx="43176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4967044" y="3964725"/>
            <a:ext cx="916157" cy="614909"/>
            <a:chOff x="1102881" y="2315318"/>
            <a:chExt cx="687118" cy="461182"/>
          </a:xfrm>
        </p:grpSpPr>
        <p:sp>
          <p:nvSpPr>
            <p:cNvPr id="39" name="Cloud 38"/>
            <p:cNvSpPr/>
            <p:nvPr/>
          </p:nvSpPr>
          <p:spPr>
            <a:xfrm>
              <a:off x="1114097" y="2315318"/>
              <a:ext cx="675902" cy="461182"/>
            </a:xfrm>
            <a:prstGeom prst="cloud">
              <a:avLst/>
            </a:prstGeom>
            <a:solidFill>
              <a:srgbClr val="00CC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1" name="TextBox 40"/>
            <p:cNvSpPr txBox="1"/>
            <p:nvPr/>
          </p:nvSpPr>
          <p:spPr>
            <a:xfrm>
              <a:off x="1102881" y="2378607"/>
              <a:ext cx="664721" cy="284742"/>
            </a:xfrm>
            <a:prstGeom prst="rect">
              <a:avLst/>
            </a:prstGeom>
            <a:noFill/>
          </p:spPr>
          <p:txBody>
            <a:bodyPr wrap="square" rtlCol="0">
              <a:spAutoFit/>
            </a:bodyPr>
            <a:lstStyle/>
            <a:p>
              <a:pPr algn="ctr"/>
              <a:r>
                <a:rPr lang="en-US" sz="1867">
                  <a:latin typeface="Amazon Ember Light" panose="020B0403020204020204" pitchFamily="34" charset="0"/>
                  <a:ea typeface="Amazon Ember Light" panose="020B0403020204020204" pitchFamily="34" charset="0"/>
                  <a:cs typeface="Amazon Ember Light" panose="020B0403020204020204" pitchFamily="34" charset="0"/>
                </a:rPr>
                <a:t>SAN</a:t>
              </a:r>
            </a:p>
          </p:txBody>
        </p:sp>
      </p:grpSp>
      <p:cxnSp>
        <p:nvCxnSpPr>
          <p:cNvPr id="44" name="Elbow Connector 43"/>
          <p:cNvCxnSpPr>
            <a:stCxn id="39" idx="2"/>
            <a:endCxn id="135" idx="3"/>
          </p:cNvCxnSpPr>
          <p:nvPr/>
        </p:nvCxnSpPr>
        <p:spPr>
          <a:xfrm rot="10800000" flipV="1">
            <a:off x="4516096" y="4272180"/>
            <a:ext cx="468699" cy="567609"/>
          </a:xfrm>
          <a:prstGeom prst="bentConnector3">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3" name="Elbow Connector 52"/>
          <p:cNvCxnSpPr>
            <a:stCxn id="39" idx="2"/>
          </p:cNvCxnSpPr>
          <p:nvPr/>
        </p:nvCxnSpPr>
        <p:spPr>
          <a:xfrm rot="10800000">
            <a:off x="4516096" y="3672489"/>
            <a:ext cx="468699" cy="599691"/>
          </a:xfrm>
          <a:prstGeom prst="bentConnector3">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nvGrpSpPr>
          <p:cNvPr id="1045" name="Group 1044"/>
          <p:cNvGrpSpPr/>
          <p:nvPr/>
        </p:nvGrpSpPr>
        <p:grpSpPr>
          <a:xfrm>
            <a:off x="3844715" y="4461854"/>
            <a:ext cx="671381" cy="755871"/>
            <a:chOff x="211489" y="3101649"/>
            <a:chExt cx="503536" cy="566903"/>
          </a:xfrm>
        </p:grpSpPr>
        <p:sp>
          <p:nvSpPr>
            <p:cNvPr id="135" name="Rectangle 134"/>
            <p:cNvSpPr/>
            <p:nvPr/>
          </p:nvSpPr>
          <p:spPr>
            <a:xfrm>
              <a:off x="211489" y="3101649"/>
              <a:ext cx="503536" cy="566903"/>
            </a:xfrm>
            <a:prstGeom prst="rect">
              <a:avLst/>
            </a:prstGeom>
            <a:solidFill>
              <a:srgbClr val="F3F8FB"/>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1040" name="Group 1039"/>
            <p:cNvGrpSpPr/>
            <p:nvPr/>
          </p:nvGrpSpPr>
          <p:grpSpPr>
            <a:xfrm>
              <a:off x="304017" y="3179267"/>
              <a:ext cx="318331" cy="405084"/>
              <a:chOff x="304017" y="3179267"/>
              <a:chExt cx="318331" cy="405084"/>
            </a:xfrm>
          </p:grpSpPr>
          <p:sp>
            <p:nvSpPr>
              <p:cNvPr id="137" name="Can 136"/>
              <p:cNvSpPr/>
              <p:nvPr/>
            </p:nvSpPr>
            <p:spPr>
              <a:xfrm>
                <a:off x="304017" y="3424791"/>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8" name="Can 137"/>
              <p:cNvSpPr/>
              <p:nvPr/>
            </p:nvSpPr>
            <p:spPr>
              <a:xfrm>
                <a:off x="304017" y="3300906"/>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6" name="Can 135"/>
              <p:cNvSpPr/>
              <p:nvPr/>
            </p:nvSpPr>
            <p:spPr>
              <a:xfrm>
                <a:off x="304017" y="3179267"/>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grpSp>
        <p:nvGrpSpPr>
          <p:cNvPr id="213" name="Group 212"/>
          <p:cNvGrpSpPr/>
          <p:nvPr/>
        </p:nvGrpSpPr>
        <p:grpSpPr>
          <a:xfrm>
            <a:off x="3844715" y="3377895"/>
            <a:ext cx="671381" cy="755871"/>
            <a:chOff x="211489" y="3101649"/>
            <a:chExt cx="503536" cy="566903"/>
          </a:xfrm>
        </p:grpSpPr>
        <p:sp>
          <p:nvSpPr>
            <p:cNvPr id="214" name="Rectangle 213"/>
            <p:cNvSpPr/>
            <p:nvPr/>
          </p:nvSpPr>
          <p:spPr>
            <a:xfrm>
              <a:off x="211489" y="3101649"/>
              <a:ext cx="503536" cy="566903"/>
            </a:xfrm>
            <a:prstGeom prst="rect">
              <a:avLst/>
            </a:prstGeom>
            <a:solidFill>
              <a:srgbClr val="F3F8FB"/>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215" name="Group 214"/>
            <p:cNvGrpSpPr/>
            <p:nvPr/>
          </p:nvGrpSpPr>
          <p:grpSpPr>
            <a:xfrm>
              <a:off x="304017" y="3179267"/>
              <a:ext cx="318331" cy="405084"/>
              <a:chOff x="304017" y="3179267"/>
              <a:chExt cx="318331" cy="405084"/>
            </a:xfrm>
          </p:grpSpPr>
          <p:sp>
            <p:nvSpPr>
              <p:cNvPr id="216" name="Can 215"/>
              <p:cNvSpPr/>
              <p:nvPr/>
            </p:nvSpPr>
            <p:spPr>
              <a:xfrm>
                <a:off x="304017" y="3424791"/>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17" name="Can 216"/>
              <p:cNvSpPr/>
              <p:nvPr/>
            </p:nvSpPr>
            <p:spPr>
              <a:xfrm>
                <a:off x="304017" y="3300906"/>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18" name="Can 217"/>
              <p:cNvSpPr/>
              <p:nvPr/>
            </p:nvSpPr>
            <p:spPr>
              <a:xfrm>
                <a:off x="304017" y="3179267"/>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sp>
        <p:nvSpPr>
          <p:cNvPr id="1047" name="Cube 1046"/>
          <p:cNvSpPr/>
          <p:nvPr/>
        </p:nvSpPr>
        <p:spPr>
          <a:xfrm>
            <a:off x="10004053" y="3868781"/>
            <a:ext cx="758348" cy="221903"/>
          </a:xfrm>
          <a:prstGeom prst="cube">
            <a:avLst/>
          </a:prstGeom>
          <a:solidFill>
            <a:schemeClr val="bg1">
              <a:lumMod val="8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49" name="Rectangle 1048"/>
          <p:cNvSpPr/>
          <p:nvPr/>
        </p:nvSpPr>
        <p:spPr>
          <a:xfrm>
            <a:off x="10081581" y="3957291"/>
            <a:ext cx="159076" cy="6095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50" name="Can 1049"/>
          <p:cNvSpPr/>
          <p:nvPr/>
        </p:nvSpPr>
        <p:spPr>
          <a:xfrm>
            <a:off x="10195002" y="4348876"/>
            <a:ext cx="277725" cy="372368"/>
          </a:xfrm>
          <a:prstGeom prst="can">
            <a:avLst/>
          </a:prstGeom>
          <a:solidFill>
            <a:schemeClr val="bg1">
              <a:lumMod val="8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26" name="TextBox 37"/>
          <p:cNvSpPr txBox="1">
            <a:spLocks noChangeArrowheads="1"/>
          </p:cNvSpPr>
          <p:nvPr/>
        </p:nvSpPr>
        <p:spPr bwMode="auto">
          <a:xfrm>
            <a:off x="9800157" y="3438438"/>
            <a:ext cx="1238473" cy="27699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NAS file server</a:t>
            </a:r>
          </a:p>
        </p:txBody>
      </p:sp>
      <p:sp>
        <p:nvSpPr>
          <p:cNvPr id="227" name="TextBox 37"/>
          <p:cNvSpPr txBox="1">
            <a:spLocks noChangeArrowheads="1"/>
          </p:cNvSpPr>
          <p:nvPr/>
        </p:nvSpPr>
        <p:spPr bwMode="auto">
          <a:xfrm>
            <a:off x="9691279" y="4708318"/>
            <a:ext cx="1317181" cy="27699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File system disks</a:t>
            </a:r>
          </a:p>
        </p:txBody>
      </p:sp>
      <p:cxnSp>
        <p:nvCxnSpPr>
          <p:cNvPr id="228" name="Straight Connector 227"/>
          <p:cNvCxnSpPr>
            <a:stCxn id="1047" idx="3"/>
            <a:endCxn id="1050" idx="1"/>
          </p:cNvCxnSpPr>
          <p:nvPr/>
        </p:nvCxnSpPr>
        <p:spPr>
          <a:xfrm flipH="1">
            <a:off x="10333864" y="4090684"/>
            <a:ext cx="21624" cy="258193"/>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title"/>
          </p:nvPr>
        </p:nvSpPr>
        <p:spPr/>
        <p:txBody>
          <a:bodyPr/>
          <a:lstStyle/>
          <a:p>
            <a:r>
              <a:rPr lang="en-US"/>
              <a:t>Corporate Data Center Example</a:t>
            </a:r>
          </a:p>
        </p:txBody>
      </p:sp>
      <p:sp>
        <p:nvSpPr>
          <p:cNvPr id="85" name="TextBox 37">
            <a:extLst>
              <a:ext uri="{FF2B5EF4-FFF2-40B4-BE49-F238E27FC236}">
                <a16:creationId xmlns:a16="http://schemas.microsoft.com/office/drawing/2014/main" id="{B3E4CE6F-011C-6A47-AAC2-F69895F4C0B4}"/>
              </a:ext>
            </a:extLst>
          </p:cNvPr>
          <p:cNvSpPr txBox="1">
            <a:spLocks noChangeArrowheads="1"/>
          </p:cNvSpPr>
          <p:nvPr/>
        </p:nvSpPr>
        <p:spPr bwMode="auto">
          <a:xfrm>
            <a:off x="7343540" y="2107005"/>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Load</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Balancer</a:t>
            </a:r>
          </a:p>
        </p:txBody>
      </p:sp>
      <p:sp>
        <p:nvSpPr>
          <p:cNvPr id="86" name="TextBox 37">
            <a:extLst>
              <a:ext uri="{FF2B5EF4-FFF2-40B4-BE49-F238E27FC236}">
                <a16:creationId xmlns:a16="http://schemas.microsoft.com/office/drawing/2014/main" id="{4DD4661E-A38F-2E47-B9CE-5FC29BC04FDD}"/>
              </a:ext>
            </a:extLst>
          </p:cNvPr>
          <p:cNvSpPr txBox="1">
            <a:spLocks noChangeArrowheads="1"/>
          </p:cNvSpPr>
          <p:nvPr/>
        </p:nvSpPr>
        <p:spPr bwMode="auto">
          <a:xfrm>
            <a:off x="7343540" y="2765734"/>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Load</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Balancer</a:t>
            </a:r>
          </a:p>
        </p:txBody>
      </p:sp>
      <p:grpSp>
        <p:nvGrpSpPr>
          <p:cNvPr id="88" name="Group 87">
            <a:extLst>
              <a:ext uri="{FF2B5EF4-FFF2-40B4-BE49-F238E27FC236}">
                <a16:creationId xmlns:a16="http://schemas.microsoft.com/office/drawing/2014/main" id="{9F314C13-1F66-1742-9416-98A865D6278E}"/>
              </a:ext>
            </a:extLst>
          </p:cNvPr>
          <p:cNvGrpSpPr/>
          <p:nvPr/>
        </p:nvGrpSpPr>
        <p:grpSpPr>
          <a:xfrm>
            <a:off x="9725027" y="1719408"/>
            <a:ext cx="802012" cy="563909"/>
            <a:chOff x="4513863" y="1325083"/>
            <a:chExt cx="601509" cy="422932"/>
          </a:xfrm>
          <a:solidFill>
            <a:schemeClr val="accent4">
              <a:lumMod val="20000"/>
              <a:lumOff val="80000"/>
            </a:schemeClr>
          </a:solidFill>
        </p:grpSpPr>
        <p:sp>
          <p:nvSpPr>
            <p:cNvPr id="89" name="Can 88">
              <a:extLst>
                <a:ext uri="{FF2B5EF4-FFF2-40B4-BE49-F238E27FC236}">
                  <a16:creationId xmlns:a16="http://schemas.microsoft.com/office/drawing/2014/main" id="{E7456A1D-F000-2049-A033-7C23F82CB6DC}"/>
                </a:ext>
              </a:extLst>
            </p:cNvPr>
            <p:cNvSpPr/>
            <p:nvPr/>
          </p:nvSpPr>
          <p:spPr>
            <a:xfrm>
              <a:off x="4513863" y="1325083"/>
              <a:ext cx="601509" cy="422932"/>
            </a:xfrm>
            <a:prstGeom prst="can">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0" name="Rectangle 89">
              <a:extLst>
                <a:ext uri="{FF2B5EF4-FFF2-40B4-BE49-F238E27FC236}">
                  <a16:creationId xmlns:a16="http://schemas.microsoft.com/office/drawing/2014/main" id="{4084B1A0-7421-0C45-8B71-DC2EDC55F9E4}"/>
                </a:ext>
              </a:extLst>
            </p:cNvPr>
            <p:cNvSpPr/>
            <p:nvPr/>
          </p:nvSpPr>
          <p:spPr>
            <a:xfrm>
              <a:off x="4774930" y="1449081"/>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1" name="Rectangle 90">
              <a:extLst>
                <a:ext uri="{FF2B5EF4-FFF2-40B4-BE49-F238E27FC236}">
                  <a16:creationId xmlns:a16="http://schemas.microsoft.com/office/drawing/2014/main" id="{15C58C5F-D097-2147-BDBC-082085C2D255}"/>
                </a:ext>
              </a:extLst>
            </p:cNvPr>
            <p:cNvSpPr/>
            <p:nvPr/>
          </p:nvSpPr>
          <p:spPr>
            <a:xfrm>
              <a:off x="4924702" y="1548749"/>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2" name="Rectangle 91">
              <a:extLst>
                <a:ext uri="{FF2B5EF4-FFF2-40B4-BE49-F238E27FC236}">
                  <a16:creationId xmlns:a16="http://schemas.microsoft.com/office/drawing/2014/main" id="{B8EC473C-F62D-CB49-AA58-6F3278608FA2}"/>
                </a:ext>
              </a:extLst>
            </p:cNvPr>
            <p:cNvSpPr/>
            <p:nvPr/>
          </p:nvSpPr>
          <p:spPr>
            <a:xfrm>
              <a:off x="4636198" y="1548749"/>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3" name="Rectangle 92">
              <a:extLst>
                <a:ext uri="{FF2B5EF4-FFF2-40B4-BE49-F238E27FC236}">
                  <a16:creationId xmlns:a16="http://schemas.microsoft.com/office/drawing/2014/main" id="{D508080B-7EAD-594F-B76D-90837422E3C0}"/>
                </a:ext>
              </a:extLst>
            </p:cNvPr>
            <p:cNvSpPr/>
            <p:nvPr/>
          </p:nvSpPr>
          <p:spPr>
            <a:xfrm>
              <a:off x="4780450" y="1548749"/>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4" name="Rectangle 93">
              <a:extLst>
                <a:ext uri="{FF2B5EF4-FFF2-40B4-BE49-F238E27FC236}">
                  <a16:creationId xmlns:a16="http://schemas.microsoft.com/office/drawing/2014/main" id="{7AEE79BA-E41D-F249-9F86-89CD6A066662}"/>
                </a:ext>
              </a:extLst>
            </p:cNvPr>
            <p:cNvSpPr/>
            <p:nvPr/>
          </p:nvSpPr>
          <p:spPr>
            <a:xfrm>
              <a:off x="4574482" y="1629050"/>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5" name="Rectangle 94">
              <a:extLst>
                <a:ext uri="{FF2B5EF4-FFF2-40B4-BE49-F238E27FC236}">
                  <a16:creationId xmlns:a16="http://schemas.microsoft.com/office/drawing/2014/main" id="{E88E7CC7-B0D2-1B45-A5B3-36F9A622233A}"/>
                </a:ext>
              </a:extLst>
            </p:cNvPr>
            <p:cNvSpPr/>
            <p:nvPr/>
          </p:nvSpPr>
          <p:spPr>
            <a:xfrm>
              <a:off x="4999544" y="1629050"/>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6" name="Rectangle 95">
              <a:extLst>
                <a:ext uri="{FF2B5EF4-FFF2-40B4-BE49-F238E27FC236}">
                  <a16:creationId xmlns:a16="http://schemas.microsoft.com/office/drawing/2014/main" id="{2CA7EC52-9121-024F-A284-DA3D4775B638}"/>
                </a:ext>
              </a:extLst>
            </p:cNvPr>
            <p:cNvSpPr/>
            <p:nvPr/>
          </p:nvSpPr>
          <p:spPr>
            <a:xfrm>
              <a:off x="4716169" y="1629050"/>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7" name="Rectangle 96">
              <a:extLst>
                <a:ext uri="{FF2B5EF4-FFF2-40B4-BE49-F238E27FC236}">
                  <a16:creationId xmlns:a16="http://schemas.microsoft.com/office/drawing/2014/main" id="{117EA12A-B50F-BB4C-A848-B69855FC02F0}"/>
                </a:ext>
              </a:extLst>
            </p:cNvPr>
            <p:cNvSpPr/>
            <p:nvPr/>
          </p:nvSpPr>
          <p:spPr>
            <a:xfrm>
              <a:off x="4857856" y="1629050"/>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00" name="Elbow Connector 99">
              <a:extLst>
                <a:ext uri="{FF2B5EF4-FFF2-40B4-BE49-F238E27FC236}">
                  <a16:creationId xmlns:a16="http://schemas.microsoft.com/office/drawing/2014/main" id="{8DF1F27B-3894-2146-B215-65F39173F5A4}"/>
                </a:ext>
              </a:extLst>
            </p:cNvPr>
            <p:cNvCxnSpPr>
              <a:stCxn id="90" idx="2"/>
              <a:endCxn id="92" idx="0"/>
            </p:cNvCxnSpPr>
            <p:nvPr/>
          </p:nvCxnSpPr>
          <p:spPr>
            <a:xfrm rot="5400000">
              <a:off x="4710535" y="1452408"/>
              <a:ext cx="53949" cy="138732"/>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Elbow Connector 104">
              <a:extLst>
                <a:ext uri="{FF2B5EF4-FFF2-40B4-BE49-F238E27FC236}">
                  <a16:creationId xmlns:a16="http://schemas.microsoft.com/office/drawing/2014/main" id="{A7ABE5B8-CA5D-9144-A721-12570C7197BB}"/>
                </a:ext>
              </a:extLst>
            </p:cNvPr>
            <p:cNvCxnSpPr>
              <a:stCxn id="90" idx="2"/>
              <a:endCxn id="91" idx="0"/>
            </p:cNvCxnSpPr>
            <p:nvPr/>
          </p:nvCxnSpPr>
          <p:spPr>
            <a:xfrm rot="16200000" flipH="1">
              <a:off x="4854787" y="1446888"/>
              <a:ext cx="53949" cy="149772"/>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7" name="Elbow Connector 106">
              <a:extLst>
                <a:ext uri="{FF2B5EF4-FFF2-40B4-BE49-F238E27FC236}">
                  <a16:creationId xmlns:a16="http://schemas.microsoft.com/office/drawing/2014/main" id="{3685ACD8-7872-3245-B91F-EAABC8650C9C}"/>
                </a:ext>
              </a:extLst>
            </p:cNvPr>
            <p:cNvCxnSpPr>
              <a:stCxn id="92" idx="2"/>
              <a:endCxn id="94" idx="0"/>
            </p:cNvCxnSpPr>
            <p:nvPr/>
          </p:nvCxnSpPr>
          <p:spPr>
            <a:xfrm rot="5400000">
              <a:off x="4619994" y="1580901"/>
              <a:ext cx="34582" cy="61716"/>
            </a:xfrm>
            <a:prstGeom prst="bentConnector3">
              <a:avLst>
                <a:gd name="adj1" fmla="val 50000"/>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9" name="Elbow Connector 108">
              <a:extLst>
                <a:ext uri="{FF2B5EF4-FFF2-40B4-BE49-F238E27FC236}">
                  <a16:creationId xmlns:a16="http://schemas.microsoft.com/office/drawing/2014/main" id="{9EB35553-8062-2648-970E-FB46849A8AFD}"/>
                </a:ext>
              </a:extLst>
            </p:cNvPr>
            <p:cNvCxnSpPr>
              <a:stCxn id="93" idx="2"/>
              <a:endCxn id="96" idx="0"/>
            </p:cNvCxnSpPr>
            <p:nvPr/>
          </p:nvCxnSpPr>
          <p:spPr>
            <a:xfrm rot="5400000">
              <a:off x="4762964" y="1579619"/>
              <a:ext cx="34582" cy="64281"/>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Elbow Connector 109">
              <a:extLst>
                <a:ext uri="{FF2B5EF4-FFF2-40B4-BE49-F238E27FC236}">
                  <a16:creationId xmlns:a16="http://schemas.microsoft.com/office/drawing/2014/main" id="{490A5B43-286E-DC4F-A7EE-76DA2F0E3846}"/>
                </a:ext>
              </a:extLst>
            </p:cNvPr>
            <p:cNvCxnSpPr>
              <a:stCxn id="93" idx="2"/>
              <a:endCxn id="97" idx="0"/>
            </p:cNvCxnSpPr>
            <p:nvPr/>
          </p:nvCxnSpPr>
          <p:spPr>
            <a:xfrm rot="16200000" flipH="1">
              <a:off x="4833807" y="1573056"/>
              <a:ext cx="34582" cy="77406"/>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Elbow Connector 111">
              <a:extLst>
                <a:ext uri="{FF2B5EF4-FFF2-40B4-BE49-F238E27FC236}">
                  <a16:creationId xmlns:a16="http://schemas.microsoft.com/office/drawing/2014/main" id="{FF4A5642-57B3-0141-969B-3124C78C5877}"/>
                </a:ext>
              </a:extLst>
            </p:cNvPr>
            <p:cNvCxnSpPr>
              <a:stCxn id="91" idx="2"/>
              <a:endCxn id="95" idx="0"/>
            </p:cNvCxnSpPr>
            <p:nvPr/>
          </p:nvCxnSpPr>
          <p:spPr>
            <a:xfrm rot="16200000" flipH="1">
              <a:off x="4976777" y="1574338"/>
              <a:ext cx="34582" cy="74842"/>
            </a:xfrm>
            <a:prstGeom prst="bentConnector3">
              <a:avLst>
                <a:gd name="adj1" fmla="val 50000"/>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Elbow Connector 112">
              <a:extLst>
                <a:ext uri="{FF2B5EF4-FFF2-40B4-BE49-F238E27FC236}">
                  <a16:creationId xmlns:a16="http://schemas.microsoft.com/office/drawing/2014/main" id="{E6604C54-2BCD-C449-AF99-09E4A86F4030}"/>
                </a:ext>
              </a:extLst>
            </p:cNvPr>
            <p:cNvCxnSpPr>
              <a:stCxn id="90" idx="2"/>
              <a:endCxn id="93" idx="0"/>
            </p:cNvCxnSpPr>
            <p:nvPr/>
          </p:nvCxnSpPr>
          <p:spPr>
            <a:xfrm rot="16200000" flipH="1">
              <a:off x="4782661" y="1519014"/>
              <a:ext cx="53949" cy="5520"/>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4" name="TextBox 37">
            <a:extLst>
              <a:ext uri="{FF2B5EF4-FFF2-40B4-BE49-F238E27FC236}">
                <a16:creationId xmlns:a16="http://schemas.microsoft.com/office/drawing/2014/main" id="{9997649B-2D1D-9D41-A784-321F6B722C77}"/>
              </a:ext>
            </a:extLst>
          </p:cNvPr>
          <p:cNvSpPr txBox="1">
            <a:spLocks noChangeArrowheads="1"/>
          </p:cNvSpPr>
          <p:nvPr/>
        </p:nvSpPr>
        <p:spPr bwMode="auto">
          <a:xfrm>
            <a:off x="9502722" y="2305338"/>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Active Directory / LDAP server</a:t>
            </a:r>
          </a:p>
        </p:txBody>
      </p:sp>
    </p:spTree>
    <p:custDataLst>
      <p:tags r:id="rId1"/>
    </p:custDataLst>
    <p:extLst>
      <p:ext uri="{BB962C8B-B14F-4D97-AF65-F5344CB8AC3E}">
        <p14:creationId xmlns:p14="http://schemas.microsoft.com/office/powerpoint/2010/main" val="834628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3" name="Straight Connector 1052"/>
          <p:cNvCxnSpPr>
            <a:stCxn id="50" idx="3"/>
            <a:endCxn id="1047" idx="2"/>
          </p:cNvCxnSpPr>
          <p:nvPr/>
        </p:nvCxnSpPr>
        <p:spPr>
          <a:xfrm flipV="1">
            <a:off x="9681711" y="4007469"/>
            <a:ext cx="322341" cy="336083"/>
          </a:xfrm>
          <a:prstGeom prst="line">
            <a:avLst/>
          </a:prstGeom>
          <a:ln>
            <a:solidFill>
              <a:schemeClr val="accent3">
                <a:lumMod val="7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50" idx="1"/>
          </p:cNvCxnSpPr>
          <p:nvPr/>
        </p:nvCxnSpPr>
        <p:spPr>
          <a:xfrm flipH="1">
            <a:off x="5741619" y="4343552"/>
            <a:ext cx="569349"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6" name="Rounded Rectangle 5"/>
          <p:cNvSpPr/>
          <p:nvPr/>
        </p:nvSpPr>
        <p:spPr>
          <a:xfrm>
            <a:off x="5146288" y="1601393"/>
            <a:ext cx="5781536" cy="4726668"/>
          </a:xfrm>
          <a:prstGeom prst="roundRect">
            <a:avLst>
              <a:gd name="adj" fmla="val 9818"/>
            </a:avLst>
          </a:prstGeom>
          <a:noFill/>
          <a:ln w="6350">
            <a:solidFill>
              <a:srgbClr val="00FA00"/>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8" name="Picture 7" descr="Corporate-Data-Center.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13916" y="1317232"/>
            <a:ext cx="595312" cy="595312"/>
          </a:xfrm>
          <a:prstGeom prst="rect">
            <a:avLst/>
          </a:prstGeom>
        </p:spPr>
      </p:pic>
      <p:pic>
        <p:nvPicPr>
          <p:cNvPr id="26" name="Picture 2" descr="https://encrypted-tbn3.gstatic.com/images?q=tbn:ANd9GcRYOgtirRRsksq0StIBoWDBoHFDl8LsJ8ADWfty6c0jhVNGJspRQR5Hww"/>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694741" y="3178511"/>
            <a:ext cx="493977" cy="493979"/>
          </a:xfrm>
          <a:prstGeom prst="rect">
            <a:avLst/>
          </a:prstGeom>
          <a:noFill/>
          <a:extLst>
            <a:ext uri="{909E8E84-426E-40dd-AFC4-6F175D3DCCD1}">
              <a14:hiddenFill xmlns="" xmlns:a14="http://schemas.microsoft.com/office/drawing/2010/main">
                <a:solidFill>
                  <a:srgbClr val="FFFFFF"/>
                </a:solidFill>
              </a14:hiddenFill>
            </a:ext>
          </a:extLst>
        </p:spPr>
      </p:pic>
      <p:sp>
        <p:nvSpPr>
          <p:cNvPr id="28" name="TextBox 37"/>
          <p:cNvSpPr txBox="1">
            <a:spLocks noChangeArrowheads="1"/>
          </p:cNvSpPr>
          <p:nvPr/>
        </p:nvSpPr>
        <p:spPr bwMode="auto">
          <a:xfrm>
            <a:off x="7161688" y="5583467"/>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DB</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(Master)</a:t>
            </a:r>
          </a:p>
        </p:txBody>
      </p:sp>
      <p:sp>
        <p:nvSpPr>
          <p:cNvPr id="29" name="Can 28"/>
          <p:cNvSpPr/>
          <p:nvPr/>
        </p:nvSpPr>
        <p:spPr>
          <a:xfrm>
            <a:off x="8693691" y="5172361"/>
            <a:ext cx="406400" cy="406400"/>
          </a:xfrm>
          <a:prstGeom prst="can">
            <a:avLst/>
          </a:prstGeom>
          <a:solidFill>
            <a:srgbClr val="FF9999"/>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0" name="TextBox 37"/>
          <p:cNvSpPr txBox="1">
            <a:spLocks noChangeArrowheads="1"/>
          </p:cNvSpPr>
          <p:nvPr/>
        </p:nvSpPr>
        <p:spPr bwMode="auto">
          <a:xfrm>
            <a:off x="8277573" y="5583467"/>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DB</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(Slave)</a:t>
            </a:r>
          </a:p>
        </p:txBody>
      </p:sp>
      <p:pic>
        <p:nvPicPr>
          <p:cNvPr id="31" name="Picture 30" descr="Tape.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531852" y="5130240"/>
            <a:ext cx="490643" cy="490643"/>
          </a:xfrm>
          <a:prstGeom prst="rect">
            <a:avLst/>
          </a:prstGeom>
        </p:spPr>
      </p:pic>
      <p:sp>
        <p:nvSpPr>
          <p:cNvPr id="32" name="TextBox 37"/>
          <p:cNvSpPr txBox="1">
            <a:spLocks noChangeArrowheads="1"/>
          </p:cNvSpPr>
          <p:nvPr/>
        </p:nvSpPr>
        <p:spPr bwMode="auto">
          <a:xfrm>
            <a:off x="9393623" y="5524030"/>
            <a:ext cx="1096317"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Back-ups on tapes</a:t>
            </a:r>
          </a:p>
        </p:txBody>
      </p:sp>
      <p:pic>
        <p:nvPicPr>
          <p:cNvPr id="1026" name="Picture 2" descr="https://encrypted-tbn3.gstatic.com/images?q=tbn:ANd9GcRYOgtirRRsksq0StIBoWDBoHFDl8LsJ8ADWfty6c0jhVNGJspRQR5Hww"/>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694741" y="1714763"/>
            <a:ext cx="493977" cy="493979"/>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7" name="Straight Connector 36"/>
          <p:cNvCxnSpPr/>
          <p:nvPr/>
        </p:nvCxnSpPr>
        <p:spPr>
          <a:xfrm flipH="1">
            <a:off x="7146696" y="2092553"/>
            <a:ext cx="644815" cy="335244"/>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082992" y="2092552"/>
            <a:ext cx="593655" cy="305904"/>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50" name="Rounded Rectangle 49"/>
          <p:cNvSpPr/>
          <p:nvPr/>
        </p:nvSpPr>
        <p:spPr>
          <a:xfrm>
            <a:off x="6310969" y="3943129"/>
            <a:ext cx="3370743" cy="800847"/>
          </a:xfrm>
          <a:prstGeom prst="roundRect">
            <a:avLst>
              <a:gd name="adj" fmla="val 9818"/>
            </a:avLst>
          </a:prstGeom>
          <a:noFill/>
          <a:ln w="19050">
            <a:solidFill>
              <a:srgbClr val="7F7F7F"/>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52" name="Straight Connector 51"/>
          <p:cNvCxnSpPr/>
          <p:nvPr/>
        </p:nvCxnSpPr>
        <p:spPr>
          <a:xfrm>
            <a:off x="7227243" y="2649007"/>
            <a:ext cx="562749" cy="665128"/>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a:off x="8091954" y="2649007"/>
            <a:ext cx="584692" cy="71278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pic>
        <p:nvPicPr>
          <p:cNvPr id="15" name="Picture 14"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492569" y="2258430"/>
            <a:ext cx="535897" cy="535897"/>
          </a:xfrm>
          <a:prstGeom prst="rect">
            <a:avLst/>
          </a:prstGeom>
        </p:spPr>
      </p:pic>
      <p:pic>
        <p:nvPicPr>
          <p:cNvPr id="10" name="Picture 9"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904327" y="2258430"/>
            <a:ext cx="535897" cy="535897"/>
          </a:xfrm>
          <a:prstGeom prst="rect">
            <a:avLst/>
          </a:prstGeom>
        </p:spPr>
      </p:pic>
      <p:cxnSp>
        <p:nvCxnSpPr>
          <p:cNvPr id="61" name="Straight Connector 60"/>
          <p:cNvCxnSpPr/>
          <p:nvPr/>
        </p:nvCxnSpPr>
        <p:spPr>
          <a:xfrm flipH="1">
            <a:off x="6792717" y="3549876"/>
            <a:ext cx="997276" cy="652117"/>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24" name="Straight Connector 1023"/>
          <p:cNvCxnSpPr/>
          <p:nvPr/>
        </p:nvCxnSpPr>
        <p:spPr>
          <a:xfrm flipH="1">
            <a:off x="7941730" y="3604883"/>
            <a:ext cx="8024" cy="612611"/>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0" name="Straight Connector 1029"/>
          <p:cNvCxnSpPr/>
          <p:nvPr/>
        </p:nvCxnSpPr>
        <p:spPr>
          <a:xfrm>
            <a:off x="8091954" y="3549876"/>
            <a:ext cx="936509" cy="652117"/>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p:cNvCxnSpPr>
            <a:stCxn id="19" idx="0"/>
            <a:endCxn id="19" idx="0"/>
          </p:cNvCxnSpPr>
          <p:nvPr/>
        </p:nvCxnSpPr>
        <p:spPr>
          <a:xfrm>
            <a:off x="6820985" y="4436200"/>
            <a:ext cx="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5" name="Straight Connector 1034"/>
          <p:cNvCxnSpPr>
            <a:stCxn id="19" idx="0"/>
            <a:endCxn id="13" idx="1"/>
          </p:cNvCxnSpPr>
          <p:nvPr/>
        </p:nvCxnSpPr>
        <p:spPr>
          <a:xfrm>
            <a:off x="6820985" y="4436200"/>
            <a:ext cx="960021" cy="736161"/>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8" name="Straight Connector 1037"/>
          <p:cNvCxnSpPr>
            <a:endCxn id="13" idx="0"/>
          </p:cNvCxnSpPr>
          <p:nvPr/>
        </p:nvCxnSpPr>
        <p:spPr>
          <a:xfrm flipH="1">
            <a:off x="7781006" y="4349860"/>
            <a:ext cx="144184" cy="924101"/>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2" name="Straight Connector 1041"/>
          <p:cNvCxnSpPr>
            <a:endCxn id="13" idx="1"/>
          </p:cNvCxnSpPr>
          <p:nvPr/>
        </p:nvCxnSpPr>
        <p:spPr>
          <a:xfrm flipH="1">
            <a:off x="7781006" y="4371441"/>
            <a:ext cx="1281468" cy="800921"/>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3" name="Can 12"/>
          <p:cNvSpPr/>
          <p:nvPr/>
        </p:nvSpPr>
        <p:spPr>
          <a:xfrm>
            <a:off x="7577806" y="5172361"/>
            <a:ext cx="406400" cy="406400"/>
          </a:xfrm>
          <a:prstGeom prst="can">
            <a:avLst/>
          </a:prstGeom>
          <a:solidFill>
            <a:srgbClr val="CC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23" name="Group 22"/>
          <p:cNvGrpSpPr/>
          <p:nvPr/>
        </p:nvGrpSpPr>
        <p:grpSpPr>
          <a:xfrm>
            <a:off x="7360957" y="4029045"/>
            <a:ext cx="1238473" cy="682425"/>
            <a:chOff x="514681" y="1538172"/>
            <a:chExt cx="928855" cy="511819"/>
          </a:xfrm>
        </p:grpSpPr>
        <p:pic>
          <p:nvPicPr>
            <p:cNvPr id="24" name="Picture 23"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49300" y="1538172"/>
              <a:ext cx="401923" cy="401923"/>
            </a:xfrm>
            <a:prstGeom prst="rect">
              <a:avLst/>
            </a:prstGeom>
          </p:spPr>
        </p:pic>
        <p:sp>
          <p:nvSpPr>
            <p:cNvPr id="25" name="TextBox 37"/>
            <p:cNvSpPr txBox="1">
              <a:spLocks noChangeArrowheads="1"/>
            </p:cNvSpPr>
            <p:nvPr/>
          </p:nvSpPr>
          <p:spPr bwMode="auto">
            <a:xfrm>
              <a:off x="514681" y="1842242"/>
              <a:ext cx="928855" cy="20774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App  server</a:t>
              </a:r>
            </a:p>
          </p:txBody>
        </p:sp>
      </p:grpSp>
      <p:grpSp>
        <p:nvGrpSpPr>
          <p:cNvPr id="17" name="Group 16"/>
          <p:cNvGrpSpPr/>
          <p:nvPr/>
        </p:nvGrpSpPr>
        <p:grpSpPr>
          <a:xfrm>
            <a:off x="6201748" y="4029047"/>
            <a:ext cx="1238473" cy="684152"/>
            <a:chOff x="485833" y="1538172"/>
            <a:chExt cx="928855" cy="513114"/>
          </a:xfrm>
        </p:grpSpPr>
        <p:pic>
          <p:nvPicPr>
            <p:cNvPr id="18" name="Picture 17"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49300" y="1538172"/>
              <a:ext cx="401923" cy="401923"/>
            </a:xfrm>
            <a:prstGeom prst="rect">
              <a:avLst/>
            </a:prstGeom>
          </p:spPr>
        </p:pic>
        <p:sp>
          <p:nvSpPr>
            <p:cNvPr id="19" name="TextBox 37"/>
            <p:cNvSpPr txBox="1">
              <a:spLocks noChangeArrowheads="1"/>
            </p:cNvSpPr>
            <p:nvPr/>
          </p:nvSpPr>
          <p:spPr bwMode="auto">
            <a:xfrm>
              <a:off x="485833" y="1843537"/>
              <a:ext cx="928855" cy="20774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App server</a:t>
              </a:r>
            </a:p>
          </p:txBody>
        </p:sp>
      </p:grpSp>
      <p:grpSp>
        <p:nvGrpSpPr>
          <p:cNvPr id="20" name="Group 19"/>
          <p:cNvGrpSpPr/>
          <p:nvPr/>
        </p:nvGrpSpPr>
        <p:grpSpPr>
          <a:xfrm>
            <a:off x="8561684" y="4029047"/>
            <a:ext cx="1238473" cy="709808"/>
            <a:chOff x="574667" y="1538172"/>
            <a:chExt cx="928855" cy="532356"/>
          </a:xfrm>
        </p:grpSpPr>
        <p:pic>
          <p:nvPicPr>
            <p:cNvPr id="21" name="Picture 20"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49300" y="1538172"/>
              <a:ext cx="401923" cy="401923"/>
            </a:xfrm>
            <a:prstGeom prst="rect">
              <a:avLst/>
            </a:prstGeom>
          </p:spPr>
        </p:pic>
        <p:sp>
          <p:nvSpPr>
            <p:cNvPr id="22" name="TextBox 37"/>
            <p:cNvSpPr txBox="1">
              <a:spLocks noChangeArrowheads="1"/>
            </p:cNvSpPr>
            <p:nvPr/>
          </p:nvSpPr>
          <p:spPr bwMode="auto">
            <a:xfrm>
              <a:off x="574667" y="1862779"/>
              <a:ext cx="928855" cy="20774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App server</a:t>
              </a:r>
            </a:p>
          </p:txBody>
        </p:sp>
      </p:grpSp>
      <p:cxnSp>
        <p:nvCxnSpPr>
          <p:cNvPr id="1048" name="Straight Connector 1047"/>
          <p:cNvCxnSpPr>
            <a:stCxn id="13" idx="4"/>
            <a:endCxn id="29" idx="2"/>
          </p:cNvCxnSpPr>
          <p:nvPr/>
        </p:nvCxnSpPr>
        <p:spPr>
          <a:xfrm>
            <a:off x="7984206" y="5375561"/>
            <a:ext cx="709485"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51" name="Straight Connector 1050"/>
          <p:cNvCxnSpPr>
            <a:stCxn id="29" idx="4"/>
            <a:endCxn id="31" idx="1"/>
          </p:cNvCxnSpPr>
          <p:nvPr/>
        </p:nvCxnSpPr>
        <p:spPr>
          <a:xfrm>
            <a:off x="9100092" y="5375561"/>
            <a:ext cx="43176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4967044" y="3964725"/>
            <a:ext cx="916157" cy="614909"/>
            <a:chOff x="1102881" y="2315318"/>
            <a:chExt cx="687118" cy="461182"/>
          </a:xfrm>
        </p:grpSpPr>
        <p:sp>
          <p:nvSpPr>
            <p:cNvPr id="39" name="Cloud 38"/>
            <p:cNvSpPr/>
            <p:nvPr/>
          </p:nvSpPr>
          <p:spPr>
            <a:xfrm>
              <a:off x="1114097" y="2315318"/>
              <a:ext cx="675902" cy="461182"/>
            </a:xfrm>
            <a:prstGeom prst="cloud">
              <a:avLst/>
            </a:prstGeom>
            <a:solidFill>
              <a:srgbClr val="00CC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1" name="TextBox 40"/>
            <p:cNvSpPr txBox="1"/>
            <p:nvPr/>
          </p:nvSpPr>
          <p:spPr>
            <a:xfrm>
              <a:off x="1102881" y="2378607"/>
              <a:ext cx="664721" cy="284742"/>
            </a:xfrm>
            <a:prstGeom prst="rect">
              <a:avLst/>
            </a:prstGeom>
            <a:noFill/>
          </p:spPr>
          <p:txBody>
            <a:bodyPr wrap="square" rtlCol="0">
              <a:spAutoFit/>
            </a:bodyPr>
            <a:lstStyle/>
            <a:p>
              <a:pPr algn="ctr"/>
              <a:r>
                <a:rPr lang="en-US" sz="1867">
                  <a:latin typeface="Amazon Ember Light" panose="020B0403020204020204" pitchFamily="34" charset="0"/>
                  <a:ea typeface="Amazon Ember Light" panose="020B0403020204020204" pitchFamily="34" charset="0"/>
                  <a:cs typeface="Amazon Ember Light" panose="020B0403020204020204" pitchFamily="34" charset="0"/>
                </a:rPr>
                <a:t>SAN</a:t>
              </a:r>
            </a:p>
          </p:txBody>
        </p:sp>
      </p:grpSp>
      <p:cxnSp>
        <p:nvCxnSpPr>
          <p:cNvPr id="44" name="Elbow Connector 43"/>
          <p:cNvCxnSpPr>
            <a:stCxn id="39" idx="2"/>
            <a:endCxn id="135" idx="3"/>
          </p:cNvCxnSpPr>
          <p:nvPr/>
        </p:nvCxnSpPr>
        <p:spPr>
          <a:xfrm rot="10800000" flipV="1">
            <a:off x="4516096" y="4272180"/>
            <a:ext cx="468699" cy="567609"/>
          </a:xfrm>
          <a:prstGeom prst="bentConnector3">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3" name="Elbow Connector 52"/>
          <p:cNvCxnSpPr>
            <a:stCxn id="39" idx="2"/>
          </p:cNvCxnSpPr>
          <p:nvPr/>
        </p:nvCxnSpPr>
        <p:spPr>
          <a:xfrm rot="10800000">
            <a:off x="4516096" y="3672489"/>
            <a:ext cx="468699" cy="599691"/>
          </a:xfrm>
          <a:prstGeom prst="bentConnector3">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nvGrpSpPr>
          <p:cNvPr id="1045" name="Group 1044"/>
          <p:cNvGrpSpPr/>
          <p:nvPr/>
        </p:nvGrpSpPr>
        <p:grpSpPr>
          <a:xfrm>
            <a:off x="3844715" y="4461854"/>
            <a:ext cx="671381" cy="755871"/>
            <a:chOff x="211489" y="3101649"/>
            <a:chExt cx="503536" cy="566903"/>
          </a:xfrm>
        </p:grpSpPr>
        <p:sp>
          <p:nvSpPr>
            <p:cNvPr id="135" name="Rectangle 134"/>
            <p:cNvSpPr/>
            <p:nvPr/>
          </p:nvSpPr>
          <p:spPr>
            <a:xfrm>
              <a:off x="211489" y="3101649"/>
              <a:ext cx="503536" cy="566903"/>
            </a:xfrm>
            <a:prstGeom prst="rect">
              <a:avLst/>
            </a:prstGeom>
            <a:solidFill>
              <a:srgbClr val="F3F8FB"/>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1040" name="Group 1039"/>
            <p:cNvGrpSpPr/>
            <p:nvPr/>
          </p:nvGrpSpPr>
          <p:grpSpPr>
            <a:xfrm>
              <a:off x="304017" y="3179267"/>
              <a:ext cx="318331" cy="405084"/>
              <a:chOff x="304017" y="3179267"/>
              <a:chExt cx="318331" cy="405084"/>
            </a:xfrm>
          </p:grpSpPr>
          <p:sp>
            <p:nvSpPr>
              <p:cNvPr id="137" name="Can 136"/>
              <p:cNvSpPr/>
              <p:nvPr/>
            </p:nvSpPr>
            <p:spPr>
              <a:xfrm>
                <a:off x="304017" y="3424791"/>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8" name="Can 137"/>
              <p:cNvSpPr/>
              <p:nvPr/>
            </p:nvSpPr>
            <p:spPr>
              <a:xfrm>
                <a:off x="304017" y="3300906"/>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6" name="Can 135"/>
              <p:cNvSpPr/>
              <p:nvPr/>
            </p:nvSpPr>
            <p:spPr>
              <a:xfrm>
                <a:off x="304017" y="3179267"/>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grpSp>
        <p:nvGrpSpPr>
          <p:cNvPr id="213" name="Group 212"/>
          <p:cNvGrpSpPr/>
          <p:nvPr/>
        </p:nvGrpSpPr>
        <p:grpSpPr>
          <a:xfrm>
            <a:off x="3844715" y="3377895"/>
            <a:ext cx="671381" cy="755871"/>
            <a:chOff x="211489" y="3101649"/>
            <a:chExt cx="503536" cy="566903"/>
          </a:xfrm>
        </p:grpSpPr>
        <p:sp>
          <p:nvSpPr>
            <p:cNvPr id="214" name="Rectangle 213"/>
            <p:cNvSpPr/>
            <p:nvPr/>
          </p:nvSpPr>
          <p:spPr>
            <a:xfrm>
              <a:off x="211489" y="3101649"/>
              <a:ext cx="503536" cy="566903"/>
            </a:xfrm>
            <a:prstGeom prst="rect">
              <a:avLst/>
            </a:prstGeom>
            <a:solidFill>
              <a:srgbClr val="F3F8FB"/>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215" name="Group 214"/>
            <p:cNvGrpSpPr/>
            <p:nvPr/>
          </p:nvGrpSpPr>
          <p:grpSpPr>
            <a:xfrm>
              <a:off x="304017" y="3179267"/>
              <a:ext cx="318331" cy="405084"/>
              <a:chOff x="304017" y="3179267"/>
              <a:chExt cx="318331" cy="405084"/>
            </a:xfrm>
          </p:grpSpPr>
          <p:sp>
            <p:nvSpPr>
              <p:cNvPr id="216" name="Can 215"/>
              <p:cNvSpPr/>
              <p:nvPr/>
            </p:nvSpPr>
            <p:spPr>
              <a:xfrm>
                <a:off x="304017" y="3424791"/>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17" name="Can 216"/>
              <p:cNvSpPr/>
              <p:nvPr/>
            </p:nvSpPr>
            <p:spPr>
              <a:xfrm>
                <a:off x="304017" y="3300906"/>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18" name="Can 217"/>
              <p:cNvSpPr/>
              <p:nvPr/>
            </p:nvSpPr>
            <p:spPr>
              <a:xfrm>
                <a:off x="304017" y="3179267"/>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sp>
        <p:nvSpPr>
          <p:cNvPr id="1047" name="Cube 1046"/>
          <p:cNvSpPr/>
          <p:nvPr/>
        </p:nvSpPr>
        <p:spPr>
          <a:xfrm>
            <a:off x="10004053" y="3868781"/>
            <a:ext cx="758348" cy="221903"/>
          </a:xfrm>
          <a:prstGeom prst="cube">
            <a:avLst/>
          </a:prstGeom>
          <a:solidFill>
            <a:schemeClr val="bg1">
              <a:lumMod val="8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49" name="Rectangle 1048"/>
          <p:cNvSpPr/>
          <p:nvPr/>
        </p:nvSpPr>
        <p:spPr>
          <a:xfrm>
            <a:off x="10081581" y="3957291"/>
            <a:ext cx="159076" cy="6095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50" name="Can 1049"/>
          <p:cNvSpPr/>
          <p:nvPr/>
        </p:nvSpPr>
        <p:spPr>
          <a:xfrm>
            <a:off x="10195002" y="4348876"/>
            <a:ext cx="277725" cy="372368"/>
          </a:xfrm>
          <a:prstGeom prst="can">
            <a:avLst/>
          </a:prstGeom>
          <a:solidFill>
            <a:schemeClr val="bg1">
              <a:lumMod val="8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26" name="TextBox 37"/>
          <p:cNvSpPr txBox="1">
            <a:spLocks noChangeArrowheads="1"/>
          </p:cNvSpPr>
          <p:nvPr/>
        </p:nvSpPr>
        <p:spPr bwMode="auto">
          <a:xfrm>
            <a:off x="9800157" y="3438438"/>
            <a:ext cx="1238473" cy="27699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NAS file server</a:t>
            </a:r>
          </a:p>
        </p:txBody>
      </p:sp>
      <p:sp>
        <p:nvSpPr>
          <p:cNvPr id="227" name="TextBox 37"/>
          <p:cNvSpPr txBox="1">
            <a:spLocks noChangeArrowheads="1"/>
          </p:cNvSpPr>
          <p:nvPr/>
        </p:nvSpPr>
        <p:spPr bwMode="auto">
          <a:xfrm>
            <a:off x="9691279" y="4708318"/>
            <a:ext cx="1317181" cy="27699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File system disks</a:t>
            </a:r>
          </a:p>
        </p:txBody>
      </p:sp>
      <p:cxnSp>
        <p:nvCxnSpPr>
          <p:cNvPr id="228" name="Straight Connector 227"/>
          <p:cNvCxnSpPr>
            <a:stCxn id="1047" idx="3"/>
            <a:endCxn id="1050" idx="1"/>
          </p:cNvCxnSpPr>
          <p:nvPr/>
        </p:nvCxnSpPr>
        <p:spPr>
          <a:xfrm flipH="1">
            <a:off x="10333864" y="4090684"/>
            <a:ext cx="21624" cy="258193"/>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title"/>
          </p:nvPr>
        </p:nvSpPr>
        <p:spPr/>
        <p:txBody>
          <a:bodyPr/>
          <a:lstStyle/>
          <a:p>
            <a:r>
              <a:rPr lang="en-US"/>
              <a:t>Corporate Data Center Example</a:t>
            </a:r>
          </a:p>
        </p:txBody>
      </p:sp>
      <p:sp>
        <p:nvSpPr>
          <p:cNvPr id="85" name="TextBox 37">
            <a:extLst>
              <a:ext uri="{FF2B5EF4-FFF2-40B4-BE49-F238E27FC236}">
                <a16:creationId xmlns:a16="http://schemas.microsoft.com/office/drawing/2014/main" id="{B3E4CE6F-011C-6A47-AAC2-F69895F4C0B4}"/>
              </a:ext>
            </a:extLst>
          </p:cNvPr>
          <p:cNvSpPr txBox="1">
            <a:spLocks noChangeArrowheads="1"/>
          </p:cNvSpPr>
          <p:nvPr/>
        </p:nvSpPr>
        <p:spPr bwMode="auto">
          <a:xfrm>
            <a:off x="7343540" y="2107005"/>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Load</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Balancer</a:t>
            </a:r>
          </a:p>
        </p:txBody>
      </p:sp>
      <p:sp>
        <p:nvSpPr>
          <p:cNvPr id="86" name="TextBox 37">
            <a:extLst>
              <a:ext uri="{FF2B5EF4-FFF2-40B4-BE49-F238E27FC236}">
                <a16:creationId xmlns:a16="http://schemas.microsoft.com/office/drawing/2014/main" id="{4DD4661E-A38F-2E47-B9CE-5FC29BC04FDD}"/>
              </a:ext>
            </a:extLst>
          </p:cNvPr>
          <p:cNvSpPr txBox="1">
            <a:spLocks noChangeArrowheads="1"/>
          </p:cNvSpPr>
          <p:nvPr/>
        </p:nvSpPr>
        <p:spPr bwMode="auto">
          <a:xfrm>
            <a:off x="7343540" y="2765734"/>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Load</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Balancer</a:t>
            </a:r>
          </a:p>
        </p:txBody>
      </p:sp>
      <p:grpSp>
        <p:nvGrpSpPr>
          <p:cNvPr id="88" name="Group 87">
            <a:extLst>
              <a:ext uri="{FF2B5EF4-FFF2-40B4-BE49-F238E27FC236}">
                <a16:creationId xmlns:a16="http://schemas.microsoft.com/office/drawing/2014/main" id="{92E57342-4757-5B4B-960C-DEE58907147E}"/>
              </a:ext>
            </a:extLst>
          </p:cNvPr>
          <p:cNvGrpSpPr/>
          <p:nvPr/>
        </p:nvGrpSpPr>
        <p:grpSpPr>
          <a:xfrm>
            <a:off x="9725027" y="1719408"/>
            <a:ext cx="802012" cy="563909"/>
            <a:chOff x="4513863" y="1325083"/>
            <a:chExt cx="601509" cy="422932"/>
          </a:xfrm>
          <a:solidFill>
            <a:schemeClr val="accent4">
              <a:lumMod val="20000"/>
              <a:lumOff val="80000"/>
            </a:schemeClr>
          </a:solidFill>
        </p:grpSpPr>
        <p:sp>
          <p:nvSpPr>
            <p:cNvPr id="89" name="Can 88">
              <a:extLst>
                <a:ext uri="{FF2B5EF4-FFF2-40B4-BE49-F238E27FC236}">
                  <a16:creationId xmlns:a16="http://schemas.microsoft.com/office/drawing/2014/main" id="{4D4C1640-719A-1741-9CCA-3176405A3F0C}"/>
                </a:ext>
              </a:extLst>
            </p:cNvPr>
            <p:cNvSpPr/>
            <p:nvPr/>
          </p:nvSpPr>
          <p:spPr>
            <a:xfrm>
              <a:off x="4513863" y="1325083"/>
              <a:ext cx="601509" cy="422932"/>
            </a:xfrm>
            <a:prstGeom prst="can">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0" name="Rectangle 89">
              <a:extLst>
                <a:ext uri="{FF2B5EF4-FFF2-40B4-BE49-F238E27FC236}">
                  <a16:creationId xmlns:a16="http://schemas.microsoft.com/office/drawing/2014/main" id="{E6C6C058-913E-D340-B49D-529FC50A5C22}"/>
                </a:ext>
              </a:extLst>
            </p:cNvPr>
            <p:cNvSpPr/>
            <p:nvPr/>
          </p:nvSpPr>
          <p:spPr>
            <a:xfrm>
              <a:off x="4774930" y="1449081"/>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1" name="Rectangle 90">
              <a:extLst>
                <a:ext uri="{FF2B5EF4-FFF2-40B4-BE49-F238E27FC236}">
                  <a16:creationId xmlns:a16="http://schemas.microsoft.com/office/drawing/2014/main" id="{414EAA4E-EAAF-D64E-A454-06B5C1078BF3}"/>
                </a:ext>
              </a:extLst>
            </p:cNvPr>
            <p:cNvSpPr/>
            <p:nvPr/>
          </p:nvSpPr>
          <p:spPr>
            <a:xfrm>
              <a:off x="4924702" y="1548749"/>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2" name="Rectangle 91">
              <a:extLst>
                <a:ext uri="{FF2B5EF4-FFF2-40B4-BE49-F238E27FC236}">
                  <a16:creationId xmlns:a16="http://schemas.microsoft.com/office/drawing/2014/main" id="{351D03D0-505A-654E-B066-B59CC5CA427E}"/>
                </a:ext>
              </a:extLst>
            </p:cNvPr>
            <p:cNvSpPr/>
            <p:nvPr/>
          </p:nvSpPr>
          <p:spPr>
            <a:xfrm>
              <a:off x="4636198" y="1548749"/>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3" name="Rectangle 92">
              <a:extLst>
                <a:ext uri="{FF2B5EF4-FFF2-40B4-BE49-F238E27FC236}">
                  <a16:creationId xmlns:a16="http://schemas.microsoft.com/office/drawing/2014/main" id="{A6BB49D5-F96A-9B4E-85AC-43AE635A4323}"/>
                </a:ext>
              </a:extLst>
            </p:cNvPr>
            <p:cNvSpPr/>
            <p:nvPr/>
          </p:nvSpPr>
          <p:spPr>
            <a:xfrm>
              <a:off x="4780450" y="1548749"/>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4" name="Rectangle 93">
              <a:extLst>
                <a:ext uri="{FF2B5EF4-FFF2-40B4-BE49-F238E27FC236}">
                  <a16:creationId xmlns:a16="http://schemas.microsoft.com/office/drawing/2014/main" id="{557F9AC2-6570-DC41-A9ED-96B67B254A64}"/>
                </a:ext>
              </a:extLst>
            </p:cNvPr>
            <p:cNvSpPr/>
            <p:nvPr/>
          </p:nvSpPr>
          <p:spPr>
            <a:xfrm>
              <a:off x="4574482" y="1629050"/>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5" name="Rectangle 94">
              <a:extLst>
                <a:ext uri="{FF2B5EF4-FFF2-40B4-BE49-F238E27FC236}">
                  <a16:creationId xmlns:a16="http://schemas.microsoft.com/office/drawing/2014/main" id="{87F11937-4C82-1E4E-A4C5-19FDFEB2AFD2}"/>
                </a:ext>
              </a:extLst>
            </p:cNvPr>
            <p:cNvSpPr/>
            <p:nvPr/>
          </p:nvSpPr>
          <p:spPr>
            <a:xfrm>
              <a:off x="4999544" y="1629050"/>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6" name="Rectangle 95">
              <a:extLst>
                <a:ext uri="{FF2B5EF4-FFF2-40B4-BE49-F238E27FC236}">
                  <a16:creationId xmlns:a16="http://schemas.microsoft.com/office/drawing/2014/main" id="{1B99F5A8-C227-8F42-B8D4-551784A20835}"/>
                </a:ext>
              </a:extLst>
            </p:cNvPr>
            <p:cNvSpPr/>
            <p:nvPr/>
          </p:nvSpPr>
          <p:spPr>
            <a:xfrm>
              <a:off x="4716169" y="1629050"/>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7" name="Rectangle 96">
              <a:extLst>
                <a:ext uri="{FF2B5EF4-FFF2-40B4-BE49-F238E27FC236}">
                  <a16:creationId xmlns:a16="http://schemas.microsoft.com/office/drawing/2014/main" id="{9FBB8D7B-9AC1-4C42-AF43-26BB9937A6B8}"/>
                </a:ext>
              </a:extLst>
            </p:cNvPr>
            <p:cNvSpPr/>
            <p:nvPr/>
          </p:nvSpPr>
          <p:spPr>
            <a:xfrm>
              <a:off x="4857856" y="1629050"/>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00" name="Elbow Connector 99">
              <a:extLst>
                <a:ext uri="{FF2B5EF4-FFF2-40B4-BE49-F238E27FC236}">
                  <a16:creationId xmlns:a16="http://schemas.microsoft.com/office/drawing/2014/main" id="{CA7278F6-9885-3A44-BE9F-8697ECD703C5}"/>
                </a:ext>
              </a:extLst>
            </p:cNvPr>
            <p:cNvCxnSpPr>
              <a:stCxn id="90" idx="2"/>
              <a:endCxn id="92" idx="0"/>
            </p:cNvCxnSpPr>
            <p:nvPr/>
          </p:nvCxnSpPr>
          <p:spPr>
            <a:xfrm rot="5400000">
              <a:off x="4710535" y="1452408"/>
              <a:ext cx="53949" cy="138732"/>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Elbow Connector 104">
              <a:extLst>
                <a:ext uri="{FF2B5EF4-FFF2-40B4-BE49-F238E27FC236}">
                  <a16:creationId xmlns:a16="http://schemas.microsoft.com/office/drawing/2014/main" id="{6F7D1877-15E8-704B-97DF-E82B00D29887}"/>
                </a:ext>
              </a:extLst>
            </p:cNvPr>
            <p:cNvCxnSpPr>
              <a:stCxn id="90" idx="2"/>
              <a:endCxn id="91" idx="0"/>
            </p:cNvCxnSpPr>
            <p:nvPr/>
          </p:nvCxnSpPr>
          <p:spPr>
            <a:xfrm rot="16200000" flipH="1">
              <a:off x="4854787" y="1446888"/>
              <a:ext cx="53949" cy="149772"/>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7" name="Elbow Connector 106">
              <a:extLst>
                <a:ext uri="{FF2B5EF4-FFF2-40B4-BE49-F238E27FC236}">
                  <a16:creationId xmlns:a16="http://schemas.microsoft.com/office/drawing/2014/main" id="{4C7035C3-0F97-0142-88FF-CACC5FE1C1E9}"/>
                </a:ext>
              </a:extLst>
            </p:cNvPr>
            <p:cNvCxnSpPr>
              <a:stCxn id="92" idx="2"/>
              <a:endCxn id="94" idx="0"/>
            </p:cNvCxnSpPr>
            <p:nvPr/>
          </p:nvCxnSpPr>
          <p:spPr>
            <a:xfrm rot="5400000">
              <a:off x="4619994" y="1580901"/>
              <a:ext cx="34582" cy="61716"/>
            </a:xfrm>
            <a:prstGeom prst="bentConnector3">
              <a:avLst>
                <a:gd name="adj1" fmla="val 50000"/>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9" name="Elbow Connector 108">
              <a:extLst>
                <a:ext uri="{FF2B5EF4-FFF2-40B4-BE49-F238E27FC236}">
                  <a16:creationId xmlns:a16="http://schemas.microsoft.com/office/drawing/2014/main" id="{3C0F8FE0-708F-764F-B508-701EF032A35B}"/>
                </a:ext>
              </a:extLst>
            </p:cNvPr>
            <p:cNvCxnSpPr>
              <a:stCxn id="93" idx="2"/>
              <a:endCxn id="96" idx="0"/>
            </p:cNvCxnSpPr>
            <p:nvPr/>
          </p:nvCxnSpPr>
          <p:spPr>
            <a:xfrm rot="5400000">
              <a:off x="4762964" y="1579619"/>
              <a:ext cx="34582" cy="64281"/>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Elbow Connector 109">
              <a:extLst>
                <a:ext uri="{FF2B5EF4-FFF2-40B4-BE49-F238E27FC236}">
                  <a16:creationId xmlns:a16="http://schemas.microsoft.com/office/drawing/2014/main" id="{7B845B05-3543-8342-B6CA-ED40DC5E280B}"/>
                </a:ext>
              </a:extLst>
            </p:cNvPr>
            <p:cNvCxnSpPr>
              <a:stCxn id="93" idx="2"/>
              <a:endCxn id="97" idx="0"/>
            </p:cNvCxnSpPr>
            <p:nvPr/>
          </p:nvCxnSpPr>
          <p:spPr>
            <a:xfrm rot="16200000" flipH="1">
              <a:off x="4833807" y="1573056"/>
              <a:ext cx="34582" cy="77406"/>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Elbow Connector 111">
              <a:extLst>
                <a:ext uri="{FF2B5EF4-FFF2-40B4-BE49-F238E27FC236}">
                  <a16:creationId xmlns:a16="http://schemas.microsoft.com/office/drawing/2014/main" id="{8269CFD7-278B-8945-9FE7-9D68AD676961}"/>
                </a:ext>
              </a:extLst>
            </p:cNvPr>
            <p:cNvCxnSpPr>
              <a:stCxn id="91" idx="2"/>
              <a:endCxn id="95" idx="0"/>
            </p:cNvCxnSpPr>
            <p:nvPr/>
          </p:nvCxnSpPr>
          <p:spPr>
            <a:xfrm rot="16200000" flipH="1">
              <a:off x="4976777" y="1574338"/>
              <a:ext cx="34582" cy="74842"/>
            </a:xfrm>
            <a:prstGeom prst="bentConnector3">
              <a:avLst>
                <a:gd name="adj1" fmla="val 50000"/>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Elbow Connector 112">
              <a:extLst>
                <a:ext uri="{FF2B5EF4-FFF2-40B4-BE49-F238E27FC236}">
                  <a16:creationId xmlns:a16="http://schemas.microsoft.com/office/drawing/2014/main" id="{F38073FC-5EDD-804C-859B-6BE94965026B}"/>
                </a:ext>
              </a:extLst>
            </p:cNvPr>
            <p:cNvCxnSpPr>
              <a:stCxn id="90" idx="2"/>
              <a:endCxn id="93" idx="0"/>
            </p:cNvCxnSpPr>
            <p:nvPr/>
          </p:nvCxnSpPr>
          <p:spPr>
            <a:xfrm rot="16200000" flipH="1">
              <a:off x="4782661" y="1519014"/>
              <a:ext cx="53949" cy="5520"/>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4" name="TextBox 37">
            <a:extLst>
              <a:ext uri="{FF2B5EF4-FFF2-40B4-BE49-F238E27FC236}">
                <a16:creationId xmlns:a16="http://schemas.microsoft.com/office/drawing/2014/main" id="{C6ABEE27-102B-2E4C-9996-FDC604626F5E}"/>
              </a:ext>
            </a:extLst>
          </p:cNvPr>
          <p:cNvSpPr txBox="1">
            <a:spLocks noChangeArrowheads="1"/>
          </p:cNvSpPr>
          <p:nvPr/>
        </p:nvSpPr>
        <p:spPr bwMode="auto">
          <a:xfrm>
            <a:off x="9502722" y="2305338"/>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Active Directory / LDAP server</a:t>
            </a:r>
          </a:p>
        </p:txBody>
      </p:sp>
      <p:sp>
        <p:nvSpPr>
          <p:cNvPr id="116" name="TextBox 37">
            <a:extLst>
              <a:ext uri="{FF2B5EF4-FFF2-40B4-BE49-F238E27FC236}">
                <a16:creationId xmlns:a16="http://schemas.microsoft.com/office/drawing/2014/main" id="{5EDA8ED1-BE6F-0040-8660-C30639E93E37}"/>
              </a:ext>
            </a:extLst>
          </p:cNvPr>
          <p:cNvSpPr txBox="1">
            <a:spLocks noChangeArrowheads="1"/>
          </p:cNvSpPr>
          <p:nvPr/>
        </p:nvSpPr>
        <p:spPr bwMode="auto">
          <a:xfrm>
            <a:off x="8175291" y="2711646"/>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Web </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server</a:t>
            </a:r>
          </a:p>
        </p:txBody>
      </p:sp>
      <p:sp>
        <p:nvSpPr>
          <p:cNvPr id="118" name="TextBox 37">
            <a:extLst>
              <a:ext uri="{FF2B5EF4-FFF2-40B4-BE49-F238E27FC236}">
                <a16:creationId xmlns:a16="http://schemas.microsoft.com/office/drawing/2014/main" id="{40F9827B-A08B-C047-85B4-04FEBEDA5D7D}"/>
              </a:ext>
            </a:extLst>
          </p:cNvPr>
          <p:cNvSpPr txBox="1">
            <a:spLocks noChangeArrowheads="1"/>
          </p:cNvSpPr>
          <p:nvPr/>
        </p:nvSpPr>
        <p:spPr bwMode="auto">
          <a:xfrm>
            <a:off x="6490127" y="2711646"/>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Web</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server</a:t>
            </a:r>
          </a:p>
        </p:txBody>
      </p:sp>
      <p:sp>
        <p:nvSpPr>
          <p:cNvPr id="87" name="TextBox 86">
            <a:extLst>
              <a:ext uri="{FF2B5EF4-FFF2-40B4-BE49-F238E27FC236}">
                <a16:creationId xmlns:a16="http://schemas.microsoft.com/office/drawing/2014/main" id="{B13EA573-474F-9E4B-8835-EF7CFF8EF9D0}"/>
              </a:ext>
            </a:extLst>
          </p:cNvPr>
          <p:cNvSpPr txBox="1"/>
          <p:nvPr/>
        </p:nvSpPr>
        <p:spPr>
          <a:xfrm>
            <a:off x="6909756" y="1316211"/>
            <a:ext cx="2015295" cy="307777"/>
          </a:xfrm>
          <a:prstGeom prst="rect">
            <a:avLst/>
          </a:prstGeom>
          <a:noFill/>
        </p:spPr>
        <p:txBody>
          <a:bodyPr wrap="none" rtlCol="0">
            <a:spAutoFit/>
          </a:bodyPr>
          <a:lstStyle/>
          <a:p>
            <a:r>
              <a:rPr lang="en-US" sz="1400">
                <a:latin typeface="Amazon Ember" panose="020B0603020204020204" pitchFamily="34" charset="0"/>
                <a:ea typeface="Amazon Ember" panose="020B0603020204020204" pitchFamily="34" charset="0"/>
                <a:cs typeface="Amazon Ember" panose="020B0603020204020204" pitchFamily="34" charset="0"/>
              </a:rPr>
              <a:t>Corporate Data Center</a:t>
            </a:r>
          </a:p>
        </p:txBody>
      </p:sp>
    </p:spTree>
    <p:custDataLst>
      <p:tags r:id="rId1"/>
    </p:custDataLst>
    <p:extLst>
      <p:ext uri="{BB962C8B-B14F-4D97-AF65-F5344CB8AC3E}">
        <p14:creationId xmlns:p14="http://schemas.microsoft.com/office/powerpoint/2010/main" val="24010840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3" name="Straight Connector 1052"/>
          <p:cNvCxnSpPr>
            <a:stCxn id="50" idx="3"/>
            <a:endCxn id="1047" idx="2"/>
          </p:cNvCxnSpPr>
          <p:nvPr/>
        </p:nvCxnSpPr>
        <p:spPr>
          <a:xfrm flipV="1">
            <a:off x="9681711" y="4007469"/>
            <a:ext cx="322341" cy="336083"/>
          </a:xfrm>
          <a:prstGeom prst="line">
            <a:avLst/>
          </a:prstGeom>
          <a:ln>
            <a:solidFill>
              <a:schemeClr val="accent3">
                <a:lumMod val="7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50" idx="1"/>
          </p:cNvCxnSpPr>
          <p:nvPr/>
        </p:nvCxnSpPr>
        <p:spPr>
          <a:xfrm flipH="1">
            <a:off x="5741619" y="4343552"/>
            <a:ext cx="569349"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6" name="Rounded Rectangle 5"/>
          <p:cNvSpPr/>
          <p:nvPr/>
        </p:nvSpPr>
        <p:spPr>
          <a:xfrm>
            <a:off x="5146288" y="1601393"/>
            <a:ext cx="5781536" cy="4726668"/>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8" name="Picture 7" descr="Corporate-Data-Center.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13916" y="1317232"/>
            <a:ext cx="595312" cy="595312"/>
          </a:xfrm>
          <a:prstGeom prst="rect">
            <a:avLst/>
          </a:prstGeom>
        </p:spPr>
      </p:pic>
      <p:pic>
        <p:nvPicPr>
          <p:cNvPr id="26" name="Picture 2" descr="https://encrypted-tbn3.gstatic.com/images?q=tbn:ANd9GcRYOgtirRRsksq0StIBoWDBoHFDl8LsJ8ADWfty6c0jhVNGJspRQR5Hww"/>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694741" y="3178511"/>
            <a:ext cx="493977" cy="493979"/>
          </a:xfrm>
          <a:prstGeom prst="rect">
            <a:avLst/>
          </a:prstGeom>
          <a:noFill/>
          <a:extLst>
            <a:ext uri="{909E8E84-426E-40dd-AFC4-6F175D3DCCD1}">
              <a14:hiddenFill xmlns="" xmlns:a14="http://schemas.microsoft.com/office/drawing/2010/main">
                <a:solidFill>
                  <a:srgbClr val="FFFFFF"/>
                </a:solidFill>
              </a14:hiddenFill>
            </a:ext>
          </a:extLst>
        </p:spPr>
      </p:pic>
      <p:sp>
        <p:nvSpPr>
          <p:cNvPr id="28" name="TextBox 37"/>
          <p:cNvSpPr txBox="1">
            <a:spLocks noChangeArrowheads="1"/>
          </p:cNvSpPr>
          <p:nvPr/>
        </p:nvSpPr>
        <p:spPr bwMode="auto">
          <a:xfrm>
            <a:off x="7161688" y="5583467"/>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DB</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(Master)</a:t>
            </a:r>
          </a:p>
        </p:txBody>
      </p:sp>
      <p:sp>
        <p:nvSpPr>
          <p:cNvPr id="29" name="Can 28"/>
          <p:cNvSpPr/>
          <p:nvPr/>
        </p:nvSpPr>
        <p:spPr>
          <a:xfrm>
            <a:off x="8693691" y="5172361"/>
            <a:ext cx="406400" cy="406400"/>
          </a:xfrm>
          <a:prstGeom prst="can">
            <a:avLst/>
          </a:prstGeom>
          <a:solidFill>
            <a:srgbClr val="FF9999"/>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0" name="TextBox 37"/>
          <p:cNvSpPr txBox="1">
            <a:spLocks noChangeArrowheads="1"/>
          </p:cNvSpPr>
          <p:nvPr/>
        </p:nvSpPr>
        <p:spPr bwMode="auto">
          <a:xfrm>
            <a:off x="8277573" y="5583467"/>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DB</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(Slave)</a:t>
            </a:r>
          </a:p>
        </p:txBody>
      </p:sp>
      <p:pic>
        <p:nvPicPr>
          <p:cNvPr id="31" name="Picture 30" descr="Tape.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531852" y="5130240"/>
            <a:ext cx="490643" cy="490643"/>
          </a:xfrm>
          <a:prstGeom prst="rect">
            <a:avLst/>
          </a:prstGeom>
        </p:spPr>
      </p:pic>
      <p:sp>
        <p:nvSpPr>
          <p:cNvPr id="32" name="TextBox 37"/>
          <p:cNvSpPr txBox="1">
            <a:spLocks noChangeArrowheads="1"/>
          </p:cNvSpPr>
          <p:nvPr/>
        </p:nvSpPr>
        <p:spPr bwMode="auto">
          <a:xfrm>
            <a:off x="9393623" y="5524030"/>
            <a:ext cx="1096317"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Back-ups on tapes</a:t>
            </a:r>
          </a:p>
        </p:txBody>
      </p:sp>
      <p:pic>
        <p:nvPicPr>
          <p:cNvPr id="1026" name="Picture 2" descr="https://encrypted-tbn3.gstatic.com/images?q=tbn:ANd9GcRYOgtirRRsksq0StIBoWDBoHFDl8LsJ8ADWfty6c0jhVNGJspRQR5Hww"/>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694741" y="1714763"/>
            <a:ext cx="493977" cy="493979"/>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7" name="Straight Connector 36"/>
          <p:cNvCxnSpPr/>
          <p:nvPr/>
        </p:nvCxnSpPr>
        <p:spPr>
          <a:xfrm flipH="1">
            <a:off x="7146696" y="2092553"/>
            <a:ext cx="644815" cy="335244"/>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082992" y="2092552"/>
            <a:ext cx="593655" cy="305904"/>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50" name="Rounded Rectangle 49"/>
          <p:cNvSpPr/>
          <p:nvPr/>
        </p:nvSpPr>
        <p:spPr>
          <a:xfrm>
            <a:off x="6310969" y="3943129"/>
            <a:ext cx="3370743" cy="800847"/>
          </a:xfrm>
          <a:prstGeom prst="roundRect">
            <a:avLst>
              <a:gd name="adj" fmla="val 9818"/>
            </a:avLst>
          </a:prstGeom>
          <a:noFill/>
          <a:ln w="19050">
            <a:solidFill>
              <a:srgbClr val="7F7F7F"/>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52" name="Straight Connector 51"/>
          <p:cNvCxnSpPr/>
          <p:nvPr/>
        </p:nvCxnSpPr>
        <p:spPr>
          <a:xfrm>
            <a:off x="7227243" y="2649007"/>
            <a:ext cx="562749" cy="665128"/>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a:off x="8091954" y="2649007"/>
            <a:ext cx="584692" cy="71278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pic>
        <p:nvPicPr>
          <p:cNvPr id="15" name="Picture 14"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492569" y="2258430"/>
            <a:ext cx="535897" cy="535897"/>
          </a:xfrm>
          <a:prstGeom prst="rect">
            <a:avLst/>
          </a:prstGeom>
        </p:spPr>
      </p:pic>
      <p:pic>
        <p:nvPicPr>
          <p:cNvPr id="10" name="Picture 9"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904327" y="2258430"/>
            <a:ext cx="535897" cy="535897"/>
          </a:xfrm>
          <a:prstGeom prst="rect">
            <a:avLst/>
          </a:prstGeom>
        </p:spPr>
      </p:pic>
      <p:cxnSp>
        <p:nvCxnSpPr>
          <p:cNvPr id="61" name="Straight Connector 60"/>
          <p:cNvCxnSpPr/>
          <p:nvPr/>
        </p:nvCxnSpPr>
        <p:spPr>
          <a:xfrm flipH="1">
            <a:off x="6792717" y="3549876"/>
            <a:ext cx="997276" cy="652117"/>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24" name="Straight Connector 1023"/>
          <p:cNvCxnSpPr/>
          <p:nvPr/>
        </p:nvCxnSpPr>
        <p:spPr>
          <a:xfrm flipH="1">
            <a:off x="7941730" y="3604883"/>
            <a:ext cx="8024" cy="612611"/>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0" name="Straight Connector 1029"/>
          <p:cNvCxnSpPr/>
          <p:nvPr/>
        </p:nvCxnSpPr>
        <p:spPr>
          <a:xfrm>
            <a:off x="8091954" y="3549876"/>
            <a:ext cx="936509" cy="652117"/>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p:cNvCxnSpPr>
            <a:stCxn id="19" idx="0"/>
            <a:endCxn id="19" idx="0"/>
          </p:cNvCxnSpPr>
          <p:nvPr/>
        </p:nvCxnSpPr>
        <p:spPr>
          <a:xfrm>
            <a:off x="6820985" y="4436200"/>
            <a:ext cx="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5" name="Straight Connector 1034"/>
          <p:cNvCxnSpPr>
            <a:stCxn id="19" idx="0"/>
            <a:endCxn id="13" idx="1"/>
          </p:cNvCxnSpPr>
          <p:nvPr/>
        </p:nvCxnSpPr>
        <p:spPr>
          <a:xfrm>
            <a:off x="6820985" y="4436200"/>
            <a:ext cx="960021" cy="736161"/>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8" name="Straight Connector 1037"/>
          <p:cNvCxnSpPr>
            <a:endCxn id="13" idx="0"/>
          </p:cNvCxnSpPr>
          <p:nvPr/>
        </p:nvCxnSpPr>
        <p:spPr>
          <a:xfrm flipH="1">
            <a:off x="7781006" y="4349860"/>
            <a:ext cx="144184" cy="924101"/>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2" name="Straight Connector 1041"/>
          <p:cNvCxnSpPr>
            <a:endCxn id="13" idx="1"/>
          </p:cNvCxnSpPr>
          <p:nvPr/>
        </p:nvCxnSpPr>
        <p:spPr>
          <a:xfrm flipH="1">
            <a:off x="7781006" y="4371441"/>
            <a:ext cx="1281468" cy="800921"/>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3" name="Can 12"/>
          <p:cNvSpPr/>
          <p:nvPr/>
        </p:nvSpPr>
        <p:spPr>
          <a:xfrm>
            <a:off x="7577806" y="5172361"/>
            <a:ext cx="406400" cy="406400"/>
          </a:xfrm>
          <a:prstGeom prst="can">
            <a:avLst/>
          </a:prstGeom>
          <a:solidFill>
            <a:srgbClr val="CC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23" name="Group 22"/>
          <p:cNvGrpSpPr/>
          <p:nvPr/>
        </p:nvGrpSpPr>
        <p:grpSpPr>
          <a:xfrm>
            <a:off x="7360957" y="4029045"/>
            <a:ext cx="1238473" cy="682425"/>
            <a:chOff x="514681" y="1538172"/>
            <a:chExt cx="928855" cy="511819"/>
          </a:xfrm>
        </p:grpSpPr>
        <p:pic>
          <p:nvPicPr>
            <p:cNvPr id="24" name="Picture 23"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49300" y="1538172"/>
              <a:ext cx="401923" cy="401923"/>
            </a:xfrm>
            <a:prstGeom prst="rect">
              <a:avLst/>
            </a:prstGeom>
          </p:spPr>
        </p:pic>
        <p:sp>
          <p:nvSpPr>
            <p:cNvPr id="25" name="TextBox 37"/>
            <p:cNvSpPr txBox="1">
              <a:spLocks noChangeArrowheads="1"/>
            </p:cNvSpPr>
            <p:nvPr/>
          </p:nvSpPr>
          <p:spPr bwMode="auto">
            <a:xfrm>
              <a:off x="514681" y="1842242"/>
              <a:ext cx="928855" cy="20774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App  server</a:t>
              </a:r>
            </a:p>
          </p:txBody>
        </p:sp>
      </p:grpSp>
      <p:grpSp>
        <p:nvGrpSpPr>
          <p:cNvPr id="17" name="Group 16"/>
          <p:cNvGrpSpPr/>
          <p:nvPr/>
        </p:nvGrpSpPr>
        <p:grpSpPr>
          <a:xfrm>
            <a:off x="6201748" y="4029047"/>
            <a:ext cx="1238473" cy="684152"/>
            <a:chOff x="485833" y="1538172"/>
            <a:chExt cx="928855" cy="513114"/>
          </a:xfrm>
        </p:grpSpPr>
        <p:pic>
          <p:nvPicPr>
            <p:cNvPr id="18" name="Picture 17"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49300" y="1538172"/>
              <a:ext cx="401923" cy="401923"/>
            </a:xfrm>
            <a:prstGeom prst="rect">
              <a:avLst/>
            </a:prstGeom>
          </p:spPr>
        </p:pic>
        <p:sp>
          <p:nvSpPr>
            <p:cNvPr id="19" name="TextBox 37"/>
            <p:cNvSpPr txBox="1">
              <a:spLocks noChangeArrowheads="1"/>
            </p:cNvSpPr>
            <p:nvPr/>
          </p:nvSpPr>
          <p:spPr bwMode="auto">
            <a:xfrm>
              <a:off x="485833" y="1843537"/>
              <a:ext cx="928855" cy="20774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App server</a:t>
              </a:r>
            </a:p>
          </p:txBody>
        </p:sp>
      </p:grpSp>
      <p:grpSp>
        <p:nvGrpSpPr>
          <p:cNvPr id="20" name="Group 19"/>
          <p:cNvGrpSpPr/>
          <p:nvPr/>
        </p:nvGrpSpPr>
        <p:grpSpPr>
          <a:xfrm>
            <a:off x="8561684" y="4029047"/>
            <a:ext cx="1238473" cy="709808"/>
            <a:chOff x="574667" y="1538172"/>
            <a:chExt cx="928855" cy="532356"/>
          </a:xfrm>
        </p:grpSpPr>
        <p:pic>
          <p:nvPicPr>
            <p:cNvPr id="21" name="Picture 20"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49300" y="1538172"/>
              <a:ext cx="401923" cy="401923"/>
            </a:xfrm>
            <a:prstGeom prst="rect">
              <a:avLst/>
            </a:prstGeom>
          </p:spPr>
        </p:pic>
        <p:sp>
          <p:nvSpPr>
            <p:cNvPr id="22" name="TextBox 37"/>
            <p:cNvSpPr txBox="1">
              <a:spLocks noChangeArrowheads="1"/>
            </p:cNvSpPr>
            <p:nvPr/>
          </p:nvSpPr>
          <p:spPr bwMode="auto">
            <a:xfrm>
              <a:off x="574667" y="1862779"/>
              <a:ext cx="928855" cy="20774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App server</a:t>
              </a:r>
            </a:p>
          </p:txBody>
        </p:sp>
      </p:grpSp>
      <p:cxnSp>
        <p:nvCxnSpPr>
          <p:cNvPr id="1048" name="Straight Connector 1047"/>
          <p:cNvCxnSpPr>
            <a:stCxn id="13" idx="4"/>
            <a:endCxn id="29" idx="2"/>
          </p:cNvCxnSpPr>
          <p:nvPr/>
        </p:nvCxnSpPr>
        <p:spPr>
          <a:xfrm>
            <a:off x="7984206" y="5375561"/>
            <a:ext cx="709485"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51" name="Straight Connector 1050"/>
          <p:cNvCxnSpPr>
            <a:stCxn id="29" idx="4"/>
            <a:endCxn id="31" idx="1"/>
          </p:cNvCxnSpPr>
          <p:nvPr/>
        </p:nvCxnSpPr>
        <p:spPr>
          <a:xfrm>
            <a:off x="9100092" y="5375561"/>
            <a:ext cx="43176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4967044" y="3964725"/>
            <a:ext cx="916157" cy="614909"/>
            <a:chOff x="1102881" y="2315318"/>
            <a:chExt cx="687118" cy="461182"/>
          </a:xfrm>
        </p:grpSpPr>
        <p:sp>
          <p:nvSpPr>
            <p:cNvPr id="39" name="Cloud 38"/>
            <p:cNvSpPr/>
            <p:nvPr/>
          </p:nvSpPr>
          <p:spPr>
            <a:xfrm>
              <a:off x="1114097" y="2315318"/>
              <a:ext cx="675902" cy="461182"/>
            </a:xfrm>
            <a:prstGeom prst="cloud">
              <a:avLst/>
            </a:prstGeom>
            <a:solidFill>
              <a:srgbClr val="00CC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1" name="TextBox 40"/>
            <p:cNvSpPr txBox="1"/>
            <p:nvPr/>
          </p:nvSpPr>
          <p:spPr>
            <a:xfrm>
              <a:off x="1102881" y="2378607"/>
              <a:ext cx="664721" cy="284742"/>
            </a:xfrm>
            <a:prstGeom prst="rect">
              <a:avLst/>
            </a:prstGeom>
            <a:noFill/>
          </p:spPr>
          <p:txBody>
            <a:bodyPr wrap="square" rtlCol="0">
              <a:spAutoFit/>
            </a:bodyPr>
            <a:lstStyle/>
            <a:p>
              <a:pPr algn="ctr"/>
              <a:r>
                <a:rPr lang="en-US" sz="1867">
                  <a:latin typeface="Amazon Ember Light" panose="020B0403020204020204" pitchFamily="34" charset="0"/>
                  <a:ea typeface="Amazon Ember Light" panose="020B0403020204020204" pitchFamily="34" charset="0"/>
                  <a:cs typeface="Amazon Ember Light" panose="020B0403020204020204" pitchFamily="34" charset="0"/>
                </a:rPr>
                <a:t>SAN</a:t>
              </a:r>
            </a:p>
          </p:txBody>
        </p:sp>
      </p:grpSp>
      <p:cxnSp>
        <p:nvCxnSpPr>
          <p:cNvPr id="44" name="Elbow Connector 43"/>
          <p:cNvCxnSpPr>
            <a:stCxn id="39" idx="2"/>
            <a:endCxn id="135" idx="3"/>
          </p:cNvCxnSpPr>
          <p:nvPr/>
        </p:nvCxnSpPr>
        <p:spPr>
          <a:xfrm rot="10800000" flipV="1">
            <a:off x="4516096" y="4272180"/>
            <a:ext cx="468699" cy="567609"/>
          </a:xfrm>
          <a:prstGeom prst="bentConnector3">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3" name="Elbow Connector 52"/>
          <p:cNvCxnSpPr>
            <a:stCxn id="39" idx="2"/>
          </p:cNvCxnSpPr>
          <p:nvPr/>
        </p:nvCxnSpPr>
        <p:spPr>
          <a:xfrm rot="10800000">
            <a:off x="4516096" y="3672489"/>
            <a:ext cx="468699" cy="599691"/>
          </a:xfrm>
          <a:prstGeom prst="bentConnector3">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nvGrpSpPr>
          <p:cNvPr id="1045" name="Group 1044"/>
          <p:cNvGrpSpPr/>
          <p:nvPr/>
        </p:nvGrpSpPr>
        <p:grpSpPr>
          <a:xfrm>
            <a:off x="3844715" y="4461854"/>
            <a:ext cx="671381" cy="755871"/>
            <a:chOff x="211489" y="3101649"/>
            <a:chExt cx="503536" cy="566903"/>
          </a:xfrm>
        </p:grpSpPr>
        <p:sp>
          <p:nvSpPr>
            <p:cNvPr id="135" name="Rectangle 134"/>
            <p:cNvSpPr/>
            <p:nvPr/>
          </p:nvSpPr>
          <p:spPr>
            <a:xfrm>
              <a:off x="211489" y="3101649"/>
              <a:ext cx="503536" cy="566903"/>
            </a:xfrm>
            <a:prstGeom prst="rect">
              <a:avLst/>
            </a:prstGeom>
            <a:solidFill>
              <a:srgbClr val="F3F8FB"/>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1040" name="Group 1039"/>
            <p:cNvGrpSpPr/>
            <p:nvPr/>
          </p:nvGrpSpPr>
          <p:grpSpPr>
            <a:xfrm>
              <a:off x="304017" y="3179267"/>
              <a:ext cx="318331" cy="405084"/>
              <a:chOff x="304017" y="3179267"/>
              <a:chExt cx="318331" cy="405084"/>
            </a:xfrm>
          </p:grpSpPr>
          <p:sp>
            <p:nvSpPr>
              <p:cNvPr id="137" name="Can 136"/>
              <p:cNvSpPr/>
              <p:nvPr/>
            </p:nvSpPr>
            <p:spPr>
              <a:xfrm>
                <a:off x="304017" y="3424791"/>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8" name="Can 137"/>
              <p:cNvSpPr/>
              <p:nvPr/>
            </p:nvSpPr>
            <p:spPr>
              <a:xfrm>
                <a:off x="304017" y="3300906"/>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6" name="Can 135"/>
              <p:cNvSpPr/>
              <p:nvPr/>
            </p:nvSpPr>
            <p:spPr>
              <a:xfrm>
                <a:off x="304017" y="3179267"/>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grpSp>
        <p:nvGrpSpPr>
          <p:cNvPr id="213" name="Group 212"/>
          <p:cNvGrpSpPr/>
          <p:nvPr/>
        </p:nvGrpSpPr>
        <p:grpSpPr>
          <a:xfrm>
            <a:off x="3844715" y="3377895"/>
            <a:ext cx="671381" cy="755871"/>
            <a:chOff x="211489" y="3101649"/>
            <a:chExt cx="503536" cy="566903"/>
          </a:xfrm>
        </p:grpSpPr>
        <p:sp>
          <p:nvSpPr>
            <p:cNvPr id="214" name="Rectangle 213"/>
            <p:cNvSpPr/>
            <p:nvPr/>
          </p:nvSpPr>
          <p:spPr>
            <a:xfrm>
              <a:off x="211489" y="3101649"/>
              <a:ext cx="503536" cy="566903"/>
            </a:xfrm>
            <a:prstGeom prst="rect">
              <a:avLst/>
            </a:prstGeom>
            <a:solidFill>
              <a:srgbClr val="F3F8FB"/>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215" name="Group 214"/>
            <p:cNvGrpSpPr/>
            <p:nvPr/>
          </p:nvGrpSpPr>
          <p:grpSpPr>
            <a:xfrm>
              <a:off x="304017" y="3179267"/>
              <a:ext cx="318331" cy="405084"/>
              <a:chOff x="304017" y="3179267"/>
              <a:chExt cx="318331" cy="405084"/>
            </a:xfrm>
          </p:grpSpPr>
          <p:sp>
            <p:nvSpPr>
              <p:cNvPr id="216" name="Can 215"/>
              <p:cNvSpPr/>
              <p:nvPr/>
            </p:nvSpPr>
            <p:spPr>
              <a:xfrm>
                <a:off x="304017" y="3424791"/>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17" name="Can 216"/>
              <p:cNvSpPr/>
              <p:nvPr/>
            </p:nvSpPr>
            <p:spPr>
              <a:xfrm>
                <a:off x="304017" y="3300906"/>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18" name="Can 217"/>
              <p:cNvSpPr/>
              <p:nvPr/>
            </p:nvSpPr>
            <p:spPr>
              <a:xfrm>
                <a:off x="304017" y="3179267"/>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sp>
        <p:nvSpPr>
          <p:cNvPr id="1047" name="Cube 1046"/>
          <p:cNvSpPr/>
          <p:nvPr/>
        </p:nvSpPr>
        <p:spPr>
          <a:xfrm>
            <a:off x="10004053" y="3868781"/>
            <a:ext cx="758348" cy="221903"/>
          </a:xfrm>
          <a:prstGeom prst="cube">
            <a:avLst/>
          </a:prstGeom>
          <a:solidFill>
            <a:schemeClr val="bg1">
              <a:lumMod val="8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49" name="Rectangle 1048"/>
          <p:cNvSpPr/>
          <p:nvPr/>
        </p:nvSpPr>
        <p:spPr>
          <a:xfrm>
            <a:off x="10081581" y="3957291"/>
            <a:ext cx="159076" cy="6095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50" name="Can 1049"/>
          <p:cNvSpPr/>
          <p:nvPr/>
        </p:nvSpPr>
        <p:spPr>
          <a:xfrm>
            <a:off x="10195002" y="4348876"/>
            <a:ext cx="277725" cy="372368"/>
          </a:xfrm>
          <a:prstGeom prst="can">
            <a:avLst/>
          </a:prstGeom>
          <a:solidFill>
            <a:schemeClr val="bg1">
              <a:lumMod val="8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26" name="TextBox 37"/>
          <p:cNvSpPr txBox="1">
            <a:spLocks noChangeArrowheads="1"/>
          </p:cNvSpPr>
          <p:nvPr/>
        </p:nvSpPr>
        <p:spPr bwMode="auto">
          <a:xfrm>
            <a:off x="9800157" y="3438438"/>
            <a:ext cx="1238473" cy="27699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NAS file server</a:t>
            </a:r>
          </a:p>
        </p:txBody>
      </p:sp>
      <p:sp>
        <p:nvSpPr>
          <p:cNvPr id="227" name="TextBox 37"/>
          <p:cNvSpPr txBox="1">
            <a:spLocks noChangeArrowheads="1"/>
          </p:cNvSpPr>
          <p:nvPr/>
        </p:nvSpPr>
        <p:spPr bwMode="auto">
          <a:xfrm>
            <a:off x="9691279" y="4708318"/>
            <a:ext cx="1317181" cy="27699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File system disks</a:t>
            </a:r>
          </a:p>
        </p:txBody>
      </p:sp>
      <p:cxnSp>
        <p:nvCxnSpPr>
          <p:cNvPr id="228" name="Straight Connector 227"/>
          <p:cNvCxnSpPr>
            <a:stCxn id="1047" idx="3"/>
            <a:endCxn id="1050" idx="1"/>
          </p:cNvCxnSpPr>
          <p:nvPr/>
        </p:nvCxnSpPr>
        <p:spPr>
          <a:xfrm flipH="1">
            <a:off x="10333864" y="4090684"/>
            <a:ext cx="21624" cy="258193"/>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grpSp>
        <p:nvGrpSpPr>
          <p:cNvPr id="240" name="Group 239"/>
          <p:cNvGrpSpPr/>
          <p:nvPr/>
        </p:nvGrpSpPr>
        <p:grpSpPr>
          <a:xfrm>
            <a:off x="9725027" y="1719408"/>
            <a:ext cx="802012" cy="563909"/>
            <a:chOff x="4513863" y="1325083"/>
            <a:chExt cx="601509" cy="422932"/>
          </a:xfrm>
          <a:solidFill>
            <a:schemeClr val="accent4">
              <a:lumMod val="20000"/>
              <a:lumOff val="80000"/>
            </a:schemeClr>
          </a:solidFill>
        </p:grpSpPr>
        <p:sp>
          <p:nvSpPr>
            <p:cNvPr id="3" name="Can 2"/>
            <p:cNvSpPr/>
            <p:nvPr/>
          </p:nvSpPr>
          <p:spPr>
            <a:xfrm>
              <a:off x="4513863" y="1325083"/>
              <a:ext cx="601509" cy="422932"/>
            </a:xfrm>
            <a:prstGeom prst="can">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Rectangle 6"/>
            <p:cNvSpPr/>
            <p:nvPr/>
          </p:nvSpPr>
          <p:spPr>
            <a:xfrm>
              <a:off x="4774930" y="1449081"/>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8" name="Rectangle 97"/>
            <p:cNvSpPr/>
            <p:nvPr/>
          </p:nvSpPr>
          <p:spPr>
            <a:xfrm>
              <a:off x="4924702" y="1548749"/>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9" name="Rectangle 98"/>
            <p:cNvSpPr/>
            <p:nvPr/>
          </p:nvSpPr>
          <p:spPr>
            <a:xfrm>
              <a:off x="4636198" y="1548749"/>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1" name="Rectangle 100"/>
            <p:cNvSpPr/>
            <p:nvPr/>
          </p:nvSpPr>
          <p:spPr>
            <a:xfrm>
              <a:off x="4780450" y="1548749"/>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2" name="Rectangle 101"/>
            <p:cNvSpPr/>
            <p:nvPr/>
          </p:nvSpPr>
          <p:spPr>
            <a:xfrm>
              <a:off x="4574482" y="1629050"/>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3" name="Rectangle 102"/>
            <p:cNvSpPr/>
            <p:nvPr/>
          </p:nvSpPr>
          <p:spPr>
            <a:xfrm>
              <a:off x="4999544" y="1629050"/>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4" name="Rectangle 103"/>
            <p:cNvSpPr/>
            <p:nvPr/>
          </p:nvSpPr>
          <p:spPr>
            <a:xfrm>
              <a:off x="4716169" y="1629050"/>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6" name="Rectangle 105"/>
            <p:cNvSpPr/>
            <p:nvPr/>
          </p:nvSpPr>
          <p:spPr>
            <a:xfrm>
              <a:off x="4857856" y="1629050"/>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1" name="Elbow Connector 10"/>
            <p:cNvCxnSpPr>
              <a:stCxn id="7" idx="2"/>
              <a:endCxn id="99" idx="0"/>
            </p:cNvCxnSpPr>
            <p:nvPr/>
          </p:nvCxnSpPr>
          <p:spPr>
            <a:xfrm rot="5400000">
              <a:off x="4710535" y="1452408"/>
              <a:ext cx="53949" cy="138732"/>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8" name="Elbow Connector 107"/>
            <p:cNvCxnSpPr>
              <a:stCxn id="7" idx="2"/>
              <a:endCxn id="98" idx="0"/>
            </p:cNvCxnSpPr>
            <p:nvPr/>
          </p:nvCxnSpPr>
          <p:spPr>
            <a:xfrm rot="16200000" flipH="1">
              <a:off x="4854787" y="1446888"/>
              <a:ext cx="53949" cy="149772"/>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Elbow Connector 110"/>
            <p:cNvCxnSpPr>
              <a:stCxn id="99" idx="2"/>
              <a:endCxn id="102" idx="0"/>
            </p:cNvCxnSpPr>
            <p:nvPr/>
          </p:nvCxnSpPr>
          <p:spPr>
            <a:xfrm rot="5400000">
              <a:off x="4619994" y="1580901"/>
              <a:ext cx="34582" cy="61716"/>
            </a:xfrm>
            <a:prstGeom prst="bentConnector3">
              <a:avLst>
                <a:gd name="adj1" fmla="val 50000"/>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Elbow Connector 114"/>
            <p:cNvCxnSpPr>
              <a:stCxn id="101" idx="2"/>
              <a:endCxn id="104" idx="0"/>
            </p:cNvCxnSpPr>
            <p:nvPr/>
          </p:nvCxnSpPr>
          <p:spPr>
            <a:xfrm rot="5400000">
              <a:off x="4762964" y="1579619"/>
              <a:ext cx="34582" cy="64281"/>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Elbow Connector 116"/>
            <p:cNvCxnSpPr>
              <a:stCxn id="101" idx="2"/>
              <a:endCxn id="106" idx="0"/>
            </p:cNvCxnSpPr>
            <p:nvPr/>
          </p:nvCxnSpPr>
          <p:spPr>
            <a:xfrm rot="16200000" flipH="1">
              <a:off x="4833807" y="1573056"/>
              <a:ext cx="34582" cy="77406"/>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0" name="Elbow Connector 119"/>
            <p:cNvCxnSpPr>
              <a:stCxn id="98" idx="2"/>
              <a:endCxn id="103" idx="0"/>
            </p:cNvCxnSpPr>
            <p:nvPr/>
          </p:nvCxnSpPr>
          <p:spPr>
            <a:xfrm rot="16200000" flipH="1">
              <a:off x="4976777" y="1574338"/>
              <a:ext cx="34582" cy="74842"/>
            </a:xfrm>
            <a:prstGeom prst="bentConnector3">
              <a:avLst>
                <a:gd name="adj1" fmla="val 50000"/>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3" name="Elbow Connector 122"/>
            <p:cNvCxnSpPr>
              <a:stCxn id="7" idx="2"/>
              <a:endCxn id="101" idx="0"/>
            </p:cNvCxnSpPr>
            <p:nvPr/>
          </p:nvCxnSpPr>
          <p:spPr>
            <a:xfrm rot="16200000" flipH="1">
              <a:off x="4782661" y="1519014"/>
              <a:ext cx="53949" cy="5520"/>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28" name="TextBox 37"/>
          <p:cNvSpPr txBox="1">
            <a:spLocks noChangeArrowheads="1"/>
          </p:cNvSpPr>
          <p:nvPr/>
        </p:nvSpPr>
        <p:spPr bwMode="auto">
          <a:xfrm>
            <a:off x="9502722" y="2305338"/>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Active Directory / LDAP server</a:t>
            </a:r>
          </a:p>
        </p:txBody>
      </p:sp>
      <p:sp>
        <p:nvSpPr>
          <p:cNvPr id="4" name="Title 3"/>
          <p:cNvSpPr>
            <a:spLocks noGrp="1"/>
          </p:cNvSpPr>
          <p:nvPr>
            <p:ph type="title"/>
          </p:nvPr>
        </p:nvSpPr>
        <p:spPr/>
        <p:txBody>
          <a:bodyPr/>
          <a:lstStyle/>
          <a:p>
            <a:r>
              <a:rPr lang="en-US"/>
              <a:t>Corporate Data Center Example</a:t>
            </a:r>
          </a:p>
        </p:txBody>
      </p:sp>
      <p:sp>
        <p:nvSpPr>
          <p:cNvPr id="85" name="TextBox 37">
            <a:extLst>
              <a:ext uri="{FF2B5EF4-FFF2-40B4-BE49-F238E27FC236}">
                <a16:creationId xmlns:a16="http://schemas.microsoft.com/office/drawing/2014/main" id="{B3E4CE6F-011C-6A47-AAC2-F69895F4C0B4}"/>
              </a:ext>
            </a:extLst>
          </p:cNvPr>
          <p:cNvSpPr txBox="1">
            <a:spLocks noChangeArrowheads="1"/>
          </p:cNvSpPr>
          <p:nvPr/>
        </p:nvSpPr>
        <p:spPr bwMode="auto">
          <a:xfrm>
            <a:off x="7343540" y="2107005"/>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Load</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Balancer</a:t>
            </a:r>
          </a:p>
        </p:txBody>
      </p:sp>
      <p:sp>
        <p:nvSpPr>
          <p:cNvPr id="86" name="TextBox 37">
            <a:extLst>
              <a:ext uri="{FF2B5EF4-FFF2-40B4-BE49-F238E27FC236}">
                <a16:creationId xmlns:a16="http://schemas.microsoft.com/office/drawing/2014/main" id="{4DD4661E-A38F-2E47-B9CE-5FC29BC04FDD}"/>
              </a:ext>
            </a:extLst>
          </p:cNvPr>
          <p:cNvSpPr txBox="1">
            <a:spLocks noChangeArrowheads="1"/>
          </p:cNvSpPr>
          <p:nvPr/>
        </p:nvSpPr>
        <p:spPr bwMode="auto">
          <a:xfrm>
            <a:off x="7343540" y="2765734"/>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Load</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Balancer</a:t>
            </a:r>
          </a:p>
        </p:txBody>
      </p:sp>
      <p:sp>
        <p:nvSpPr>
          <p:cNvPr id="87" name="TextBox 37">
            <a:extLst>
              <a:ext uri="{FF2B5EF4-FFF2-40B4-BE49-F238E27FC236}">
                <a16:creationId xmlns:a16="http://schemas.microsoft.com/office/drawing/2014/main" id="{27B0D2FD-5263-4B4F-A485-DDF748A5D8D0}"/>
              </a:ext>
            </a:extLst>
          </p:cNvPr>
          <p:cNvSpPr txBox="1">
            <a:spLocks noChangeArrowheads="1"/>
          </p:cNvSpPr>
          <p:nvPr/>
        </p:nvSpPr>
        <p:spPr bwMode="auto">
          <a:xfrm>
            <a:off x="8175291" y="2711646"/>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Web </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server</a:t>
            </a:r>
          </a:p>
        </p:txBody>
      </p:sp>
      <p:sp>
        <p:nvSpPr>
          <p:cNvPr id="88" name="TextBox 37">
            <a:extLst>
              <a:ext uri="{FF2B5EF4-FFF2-40B4-BE49-F238E27FC236}">
                <a16:creationId xmlns:a16="http://schemas.microsoft.com/office/drawing/2014/main" id="{BDFED42F-B3B8-5447-9426-191F5F079BBA}"/>
              </a:ext>
            </a:extLst>
          </p:cNvPr>
          <p:cNvSpPr txBox="1">
            <a:spLocks noChangeArrowheads="1"/>
          </p:cNvSpPr>
          <p:nvPr/>
        </p:nvSpPr>
        <p:spPr bwMode="auto">
          <a:xfrm>
            <a:off x="6490127" y="2711646"/>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Web</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server</a:t>
            </a:r>
          </a:p>
        </p:txBody>
      </p:sp>
    </p:spTree>
    <p:custDataLst>
      <p:tags r:id="rId1"/>
    </p:custDataLst>
    <p:extLst>
      <p:ext uri="{BB962C8B-B14F-4D97-AF65-F5344CB8AC3E}">
        <p14:creationId xmlns:p14="http://schemas.microsoft.com/office/powerpoint/2010/main" val="2232985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3" name="Straight Connector 1052"/>
          <p:cNvCxnSpPr>
            <a:stCxn id="50" idx="3"/>
            <a:endCxn id="1047" idx="2"/>
          </p:cNvCxnSpPr>
          <p:nvPr/>
        </p:nvCxnSpPr>
        <p:spPr>
          <a:xfrm flipV="1">
            <a:off x="9681711" y="4007469"/>
            <a:ext cx="322341" cy="336083"/>
          </a:xfrm>
          <a:prstGeom prst="line">
            <a:avLst/>
          </a:prstGeom>
          <a:ln>
            <a:solidFill>
              <a:schemeClr val="accent3">
                <a:lumMod val="7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50" idx="1"/>
          </p:cNvCxnSpPr>
          <p:nvPr/>
        </p:nvCxnSpPr>
        <p:spPr>
          <a:xfrm flipH="1">
            <a:off x="5741619" y="4343552"/>
            <a:ext cx="569349"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6" name="Rounded Rectangle 5"/>
          <p:cNvSpPr/>
          <p:nvPr/>
        </p:nvSpPr>
        <p:spPr>
          <a:xfrm>
            <a:off x="5146288" y="1601393"/>
            <a:ext cx="5781536" cy="4726668"/>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8" name="Picture 7" descr="Corporate-Data-Center.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13916" y="1317232"/>
            <a:ext cx="595312" cy="595312"/>
          </a:xfrm>
          <a:prstGeom prst="rect">
            <a:avLst/>
          </a:prstGeom>
        </p:spPr>
      </p:pic>
      <p:pic>
        <p:nvPicPr>
          <p:cNvPr id="26" name="Picture 2" descr="https://encrypted-tbn3.gstatic.com/images?q=tbn:ANd9GcRYOgtirRRsksq0StIBoWDBoHFDl8LsJ8ADWfty6c0jhVNGJspRQR5Hww"/>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694741" y="3178511"/>
            <a:ext cx="493977" cy="493979"/>
          </a:xfrm>
          <a:prstGeom prst="rect">
            <a:avLst/>
          </a:prstGeom>
          <a:noFill/>
          <a:extLst>
            <a:ext uri="{909E8E84-426E-40dd-AFC4-6F175D3DCCD1}">
              <a14:hiddenFill xmlns="" xmlns:a14="http://schemas.microsoft.com/office/drawing/2010/main">
                <a:solidFill>
                  <a:srgbClr val="FFFFFF"/>
                </a:solidFill>
              </a14:hiddenFill>
            </a:ext>
          </a:extLst>
        </p:spPr>
      </p:pic>
      <p:sp>
        <p:nvSpPr>
          <p:cNvPr id="28" name="TextBox 37"/>
          <p:cNvSpPr txBox="1">
            <a:spLocks noChangeArrowheads="1"/>
          </p:cNvSpPr>
          <p:nvPr/>
        </p:nvSpPr>
        <p:spPr bwMode="auto">
          <a:xfrm>
            <a:off x="7161688" y="5583467"/>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DB</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(Master)</a:t>
            </a:r>
          </a:p>
        </p:txBody>
      </p:sp>
      <p:sp>
        <p:nvSpPr>
          <p:cNvPr id="29" name="Can 28"/>
          <p:cNvSpPr/>
          <p:nvPr/>
        </p:nvSpPr>
        <p:spPr>
          <a:xfrm>
            <a:off x="8693691" y="5172361"/>
            <a:ext cx="406400" cy="406400"/>
          </a:xfrm>
          <a:prstGeom prst="can">
            <a:avLst/>
          </a:prstGeom>
          <a:solidFill>
            <a:srgbClr val="FF9999"/>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0" name="TextBox 37"/>
          <p:cNvSpPr txBox="1">
            <a:spLocks noChangeArrowheads="1"/>
          </p:cNvSpPr>
          <p:nvPr/>
        </p:nvSpPr>
        <p:spPr bwMode="auto">
          <a:xfrm>
            <a:off x="8277573" y="5583467"/>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DB</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(Slave)</a:t>
            </a:r>
          </a:p>
        </p:txBody>
      </p:sp>
      <p:pic>
        <p:nvPicPr>
          <p:cNvPr id="31" name="Picture 30" descr="Tape.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531852" y="5130240"/>
            <a:ext cx="490643" cy="490643"/>
          </a:xfrm>
          <a:prstGeom prst="rect">
            <a:avLst/>
          </a:prstGeom>
        </p:spPr>
      </p:pic>
      <p:sp>
        <p:nvSpPr>
          <p:cNvPr id="32" name="TextBox 37"/>
          <p:cNvSpPr txBox="1">
            <a:spLocks noChangeArrowheads="1"/>
          </p:cNvSpPr>
          <p:nvPr/>
        </p:nvSpPr>
        <p:spPr bwMode="auto">
          <a:xfrm>
            <a:off x="9393623" y="5524030"/>
            <a:ext cx="1096317"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Back-ups on tapes</a:t>
            </a:r>
          </a:p>
        </p:txBody>
      </p:sp>
      <p:pic>
        <p:nvPicPr>
          <p:cNvPr id="1026" name="Picture 2" descr="https://encrypted-tbn3.gstatic.com/images?q=tbn:ANd9GcRYOgtirRRsksq0StIBoWDBoHFDl8LsJ8ADWfty6c0jhVNGJspRQR5Hww"/>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694741" y="1714763"/>
            <a:ext cx="493977" cy="493979"/>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7" name="Straight Connector 36"/>
          <p:cNvCxnSpPr/>
          <p:nvPr/>
        </p:nvCxnSpPr>
        <p:spPr>
          <a:xfrm flipH="1">
            <a:off x="7146696" y="2092553"/>
            <a:ext cx="644815" cy="335244"/>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082992" y="2092552"/>
            <a:ext cx="593655" cy="305904"/>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50" name="Rounded Rectangle 49"/>
          <p:cNvSpPr/>
          <p:nvPr/>
        </p:nvSpPr>
        <p:spPr>
          <a:xfrm>
            <a:off x="6310969" y="3943129"/>
            <a:ext cx="3370743" cy="800847"/>
          </a:xfrm>
          <a:prstGeom prst="roundRect">
            <a:avLst>
              <a:gd name="adj" fmla="val 9818"/>
            </a:avLst>
          </a:prstGeom>
          <a:noFill/>
          <a:ln w="19050">
            <a:solidFill>
              <a:srgbClr val="7F7F7F"/>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52" name="Straight Connector 51"/>
          <p:cNvCxnSpPr/>
          <p:nvPr/>
        </p:nvCxnSpPr>
        <p:spPr>
          <a:xfrm>
            <a:off x="7227243" y="2649007"/>
            <a:ext cx="562749" cy="665128"/>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a:off x="8091954" y="2649007"/>
            <a:ext cx="584692" cy="71278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pic>
        <p:nvPicPr>
          <p:cNvPr id="15" name="Picture 14"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492569" y="2258430"/>
            <a:ext cx="535897" cy="535897"/>
          </a:xfrm>
          <a:prstGeom prst="rect">
            <a:avLst/>
          </a:prstGeom>
        </p:spPr>
      </p:pic>
      <p:pic>
        <p:nvPicPr>
          <p:cNvPr id="10" name="Picture 9"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904327" y="2258430"/>
            <a:ext cx="535897" cy="535897"/>
          </a:xfrm>
          <a:prstGeom prst="rect">
            <a:avLst/>
          </a:prstGeom>
        </p:spPr>
      </p:pic>
      <p:cxnSp>
        <p:nvCxnSpPr>
          <p:cNvPr id="61" name="Straight Connector 60"/>
          <p:cNvCxnSpPr/>
          <p:nvPr/>
        </p:nvCxnSpPr>
        <p:spPr>
          <a:xfrm flipH="1">
            <a:off x="6792717" y="3549876"/>
            <a:ext cx="997276" cy="652117"/>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24" name="Straight Connector 1023"/>
          <p:cNvCxnSpPr/>
          <p:nvPr/>
        </p:nvCxnSpPr>
        <p:spPr>
          <a:xfrm flipH="1">
            <a:off x="7941730" y="3604883"/>
            <a:ext cx="8024" cy="612611"/>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0" name="Straight Connector 1029"/>
          <p:cNvCxnSpPr/>
          <p:nvPr/>
        </p:nvCxnSpPr>
        <p:spPr>
          <a:xfrm>
            <a:off x="8091954" y="3549876"/>
            <a:ext cx="936509" cy="652117"/>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p:cNvCxnSpPr>
            <a:stCxn id="19" idx="0"/>
            <a:endCxn id="19" idx="0"/>
          </p:cNvCxnSpPr>
          <p:nvPr/>
        </p:nvCxnSpPr>
        <p:spPr>
          <a:xfrm>
            <a:off x="6820985" y="4436200"/>
            <a:ext cx="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5" name="Straight Connector 1034"/>
          <p:cNvCxnSpPr>
            <a:stCxn id="19" idx="0"/>
            <a:endCxn id="13" idx="1"/>
          </p:cNvCxnSpPr>
          <p:nvPr/>
        </p:nvCxnSpPr>
        <p:spPr>
          <a:xfrm>
            <a:off x="6820985" y="4436200"/>
            <a:ext cx="960021" cy="736161"/>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8" name="Straight Connector 1037"/>
          <p:cNvCxnSpPr>
            <a:endCxn id="13" idx="0"/>
          </p:cNvCxnSpPr>
          <p:nvPr/>
        </p:nvCxnSpPr>
        <p:spPr>
          <a:xfrm flipH="1">
            <a:off x="7781006" y="4349860"/>
            <a:ext cx="144184" cy="924101"/>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2" name="Straight Connector 1041"/>
          <p:cNvCxnSpPr>
            <a:endCxn id="13" idx="1"/>
          </p:cNvCxnSpPr>
          <p:nvPr/>
        </p:nvCxnSpPr>
        <p:spPr>
          <a:xfrm flipH="1">
            <a:off x="7781006" y="4371441"/>
            <a:ext cx="1281468" cy="800921"/>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3" name="Can 12"/>
          <p:cNvSpPr/>
          <p:nvPr/>
        </p:nvSpPr>
        <p:spPr>
          <a:xfrm>
            <a:off x="7577806" y="5172361"/>
            <a:ext cx="406400" cy="406400"/>
          </a:xfrm>
          <a:prstGeom prst="can">
            <a:avLst/>
          </a:prstGeom>
          <a:solidFill>
            <a:srgbClr val="CC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23" name="Group 22"/>
          <p:cNvGrpSpPr/>
          <p:nvPr/>
        </p:nvGrpSpPr>
        <p:grpSpPr>
          <a:xfrm>
            <a:off x="7360957" y="4029045"/>
            <a:ext cx="1238473" cy="682425"/>
            <a:chOff x="514681" y="1538172"/>
            <a:chExt cx="928855" cy="511819"/>
          </a:xfrm>
        </p:grpSpPr>
        <p:pic>
          <p:nvPicPr>
            <p:cNvPr id="24" name="Picture 23"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49300" y="1538172"/>
              <a:ext cx="401923" cy="401923"/>
            </a:xfrm>
            <a:prstGeom prst="rect">
              <a:avLst/>
            </a:prstGeom>
          </p:spPr>
        </p:pic>
        <p:sp>
          <p:nvSpPr>
            <p:cNvPr id="25" name="TextBox 37"/>
            <p:cNvSpPr txBox="1">
              <a:spLocks noChangeArrowheads="1"/>
            </p:cNvSpPr>
            <p:nvPr/>
          </p:nvSpPr>
          <p:spPr bwMode="auto">
            <a:xfrm>
              <a:off x="514681" y="1842242"/>
              <a:ext cx="928855" cy="20774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App  server</a:t>
              </a:r>
            </a:p>
          </p:txBody>
        </p:sp>
      </p:grpSp>
      <p:grpSp>
        <p:nvGrpSpPr>
          <p:cNvPr id="17" name="Group 16"/>
          <p:cNvGrpSpPr/>
          <p:nvPr/>
        </p:nvGrpSpPr>
        <p:grpSpPr>
          <a:xfrm>
            <a:off x="6201748" y="4029047"/>
            <a:ext cx="1238473" cy="684152"/>
            <a:chOff x="485833" y="1538172"/>
            <a:chExt cx="928855" cy="513114"/>
          </a:xfrm>
        </p:grpSpPr>
        <p:pic>
          <p:nvPicPr>
            <p:cNvPr id="18" name="Picture 17"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49300" y="1538172"/>
              <a:ext cx="401923" cy="401923"/>
            </a:xfrm>
            <a:prstGeom prst="rect">
              <a:avLst/>
            </a:prstGeom>
          </p:spPr>
        </p:pic>
        <p:sp>
          <p:nvSpPr>
            <p:cNvPr id="19" name="TextBox 37"/>
            <p:cNvSpPr txBox="1">
              <a:spLocks noChangeArrowheads="1"/>
            </p:cNvSpPr>
            <p:nvPr/>
          </p:nvSpPr>
          <p:spPr bwMode="auto">
            <a:xfrm>
              <a:off x="485833" y="1843537"/>
              <a:ext cx="928855" cy="20774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App server</a:t>
              </a:r>
            </a:p>
          </p:txBody>
        </p:sp>
      </p:grpSp>
      <p:grpSp>
        <p:nvGrpSpPr>
          <p:cNvPr id="20" name="Group 19"/>
          <p:cNvGrpSpPr/>
          <p:nvPr/>
        </p:nvGrpSpPr>
        <p:grpSpPr>
          <a:xfrm>
            <a:off x="8561684" y="4029047"/>
            <a:ext cx="1238473" cy="709808"/>
            <a:chOff x="574667" y="1538172"/>
            <a:chExt cx="928855" cy="532356"/>
          </a:xfrm>
        </p:grpSpPr>
        <p:pic>
          <p:nvPicPr>
            <p:cNvPr id="21" name="Picture 20"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49300" y="1538172"/>
              <a:ext cx="401923" cy="401923"/>
            </a:xfrm>
            <a:prstGeom prst="rect">
              <a:avLst/>
            </a:prstGeom>
          </p:spPr>
        </p:pic>
        <p:sp>
          <p:nvSpPr>
            <p:cNvPr id="22" name="TextBox 37"/>
            <p:cNvSpPr txBox="1">
              <a:spLocks noChangeArrowheads="1"/>
            </p:cNvSpPr>
            <p:nvPr/>
          </p:nvSpPr>
          <p:spPr bwMode="auto">
            <a:xfrm>
              <a:off x="574667" y="1862779"/>
              <a:ext cx="928855" cy="20774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App server</a:t>
              </a:r>
            </a:p>
          </p:txBody>
        </p:sp>
      </p:grpSp>
      <p:cxnSp>
        <p:nvCxnSpPr>
          <p:cNvPr id="1048" name="Straight Connector 1047"/>
          <p:cNvCxnSpPr>
            <a:stCxn id="13" idx="4"/>
            <a:endCxn id="29" idx="2"/>
          </p:cNvCxnSpPr>
          <p:nvPr/>
        </p:nvCxnSpPr>
        <p:spPr>
          <a:xfrm>
            <a:off x="7984206" y="5375561"/>
            <a:ext cx="709485"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51" name="Straight Connector 1050"/>
          <p:cNvCxnSpPr>
            <a:stCxn id="29" idx="4"/>
            <a:endCxn id="31" idx="1"/>
          </p:cNvCxnSpPr>
          <p:nvPr/>
        </p:nvCxnSpPr>
        <p:spPr>
          <a:xfrm>
            <a:off x="9100092" y="5375561"/>
            <a:ext cx="43176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4967044" y="3964725"/>
            <a:ext cx="916157" cy="614909"/>
            <a:chOff x="1102881" y="2315318"/>
            <a:chExt cx="687118" cy="461182"/>
          </a:xfrm>
        </p:grpSpPr>
        <p:sp>
          <p:nvSpPr>
            <p:cNvPr id="39" name="Cloud 38"/>
            <p:cNvSpPr/>
            <p:nvPr/>
          </p:nvSpPr>
          <p:spPr>
            <a:xfrm>
              <a:off x="1114097" y="2315318"/>
              <a:ext cx="675902" cy="461182"/>
            </a:xfrm>
            <a:prstGeom prst="cloud">
              <a:avLst/>
            </a:prstGeom>
            <a:solidFill>
              <a:srgbClr val="00CC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1" name="TextBox 40"/>
            <p:cNvSpPr txBox="1"/>
            <p:nvPr/>
          </p:nvSpPr>
          <p:spPr>
            <a:xfrm>
              <a:off x="1102881" y="2378607"/>
              <a:ext cx="664721" cy="284742"/>
            </a:xfrm>
            <a:prstGeom prst="rect">
              <a:avLst/>
            </a:prstGeom>
            <a:noFill/>
          </p:spPr>
          <p:txBody>
            <a:bodyPr wrap="square" rtlCol="0">
              <a:spAutoFit/>
            </a:bodyPr>
            <a:lstStyle/>
            <a:p>
              <a:pPr algn="ctr"/>
              <a:r>
                <a:rPr lang="en-US" sz="1867">
                  <a:latin typeface="Amazon Ember Light" panose="020B0403020204020204" pitchFamily="34" charset="0"/>
                  <a:ea typeface="Amazon Ember Light" panose="020B0403020204020204" pitchFamily="34" charset="0"/>
                  <a:cs typeface="Amazon Ember Light" panose="020B0403020204020204" pitchFamily="34" charset="0"/>
                </a:rPr>
                <a:t>SAN</a:t>
              </a:r>
            </a:p>
          </p:txBody>
        </p:sp>
      </p:grpSp>
      <p:cxnSp>
        <p:nvCxnSpPr>
          <p:cNvPr id="44" name="Elbow Connector 43"/>
          <p:cNvCxnSpPr>
            <a:stCxn id="39" idx="2"/>
            <a:endCxn id="135" idx="3"/>
          </p:cNvCxnSpPr>
          <p:nvPr/>
        </p:nvCxnSpPr>
        <p:spPr>
          <a:xfrm rot="10800000" flipV="1">
            <a:off x="4516096" y="4272180"/>
            <a:ext cx="468699" cy="567609"/>
          </a:xfrm>
          <a:prstGeom prst="bentConnector3">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3" name="Elbow Connector 52"/>
          <p:cNvCxnSpPr>
            <a:stCxn id="39" idx="2"/>
          </p:cNvCxnSpPr>
          <p:nvPr/>
        </p:nvCxnSpPr>
        <p:spPr>
          <a:xfrm rot="10800000">
            <a:off x="4516096" y="3672489"/>
            <a:ext cx="468699" cy="599691"/>
          </a:xfrm>
          <a:prstGeom prst="bentConnector3">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nvGrpSpPr>
          <p:cNvPr id="1045" name="Group 1044"/>
          <p:cNvGrpSpPr/>
          <p:nvPr/>
        </p:nvGrpSpPr>
        <p:grpSpPr>
          <a:xfrm>
            <a:off x="3844715" y="4461854"/>
            <a:ext cx="671381" cy="755871"/>
            <a:chOff x="211489" y="3101649"/>
            <a:chExt cx="503536" cy="566903"/>
          </a:xfrm>
        </p:grpSpPr>
        <p:sp>
          <p:nvSpPr>
            <p:cNvPr id="135" name="Rectangle 134"/>
            <p:cNvSpPr/>
            <p:nvPr/>
          </p:nvSpPr>
          <p:spPr>
            <a:xfrm>
              <a:off x="211489" y="3101649"/>
              <a:ext cx="503536" cy="566903"/>
            </a:xfrm>
            <a:prstGeom prst="rect">
              <a:avLst/>
            </a:prstGeom>
            <a:solidFill>
              <a:srgbClr val="F3F8FB"/>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1040" name="Group 1039"/>
            <p:cNvGrpSpPr/>
            <p:nvPr/>
          </p:nvGrpSpPr>
          <p:grpSpPr>
            <a:xfrm>
              <a:off x="304017" y="3179267"/>
              <a:ext cx="318331" cy="405084"/>
              <a:chOff x="304017" y="3179267"/>
              <a:chExt cx="318331" cy="405084"/>
            </a:xfrm>
          </p:grpSpPr>
          <p:sp>
            <p:nvSpPr>
              <p:cNvPr id="137" name="Can 136"/>
              <p:cNvSpPr/>
              <p:nvPr/>
            </p:nvSpPr>
            <p:spPr>
              <a:xfrm>
                <a:off x="304017" y="3424791"/>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8" name="Can 137"/>
              <p:cNvSpPr/>
              <p:nvPr/>
            </p:nvSpPr>
            <p:spPr>
              <a:xfrm>
                <a:off x="304017" y="3300906"/>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6" name="Can 135"/>
              <p:cNvSpPr/>
              <p:nvPr/>
            </p:nvSpPr>
            <p:spPr>
              <a:xfrm>
                <a:off x="304017" y="3179267"/>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grpSp>
        <p:nvGrpSpPr>
          <p:cNvPr id="213" name="Group 212"/>
          <p:cNvGrpSpPr/>
          <p:nvPr/>
        </p:nvGrpSpPr>
        <p:grpSpPr>
          <a:xfrm>
            <a:off x="3844715" y="3377895"/>
            <a:ext cx="671381" cy="755871"/>
            <a:chOff x="211489" y="3101649"/>
            <a:chExt cx="503536" cy="566903"/>
          </a:xfrm>
        </p:grpSpPr>
        <p:sp>
          <p:nvSpPr>
            <p:cNvPr id="214" name="Rectangle 213"/>
            <p:cNvSpPr/>
            <p:nvPr/>
          </p:nvSpPr>
          <p:spPr>
            <a:xfrm>
              <a:off x="211489" y="3101649"/>
              <a:ext cx="503536" cy="566903"/>
            </a:xfrm>
            <a:prstGeom prst="rect">
              <a:avLst/>
            </a:prstGeom>
            <a:solidFill>
              <a:srgbClr val="F3F8FB"/>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215" name="Group 214"/>
            <p:cNvGrpSpPr/>
            <p:nvPr/>
          </p:nvGrpSpPr>
          <p:grpSpPr>
            <a:xfrm>
              <a:off x="304017" y="3179267"/>
              <a:ext cx="318331" cy="405084"/>
              <a:chOff x="304017" y="3179267"/>
              <a:chExt cx="318331" cy="405084"/>
            </a:xfrm>
          </p:grpSpPr>
          <p:sp>
            <p:nvSpPr>
              <p:cNvPr id="216" name="Can 215"/>
              <p:cNvSpPr/>
              <p:nvPr/>
            </p:nvSpPr>
            <p:spPr>
              <a:xfrm>
                <a:off x="304017" y="3424791"/>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17" name="Can 216"/>
              <p:cNvSpPr/>
              <p:nvPr/>
            </p:nvSpPr>
            <p:spPr>
              <a:xfrm>
                <a:off x="304017" y="3300906"/>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18" name="Can 217"/>
              <p:cNvSpPr/>
              <p:nvPr/>
            </p:nvSpPr>
            <p:spPr>
              <a:xfrm>
                <a:off x="304017" y="3179267"/>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sp>
        <p:nvSpPr>
          <p:cNvPr id="1047" name="Cube 1046"/>
          <p:cNvSpPr/>
          <p:nvPr/>
        </p:nvSpPr>
        <p:spPr>
          <a:xfrm>
            <a:off x="10004053" y="3868781"/>
            <a:ext cx="758348" cy="221903"/>
          </a:xfrm>
          <a:prstGeom prst="cube">
            <a:avLst/>
          </a:prstGeom>
          <a:solidFill>
            <a:schemeClr val="bg1">
              <a:lumMod val="8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49" name="Rectangle 1048"/>
          <p:cNvSpPr/>
          <p:nvPr/>
        </p:nvSpPr>
        <p:spPr>
          <a:xfrm>
            <a:off x="10081581" y="3957291"/>
            <a:ext cx="159076" cy="6095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50" name="Can 1049"/>
          <p:cNvSpPr/>
          <p:nvPr/>
        </p:nvSpPr>
        <p:spPr>
          <a:xfrm>
            <a:off x="10195002" y="4348876"/>
            <a:ext cx="277725" cy="372368"/>
          </a:xfrm>
          <a:prstGeom prst="can">
            <a:avLst/>
          </a:prstGeom>
          <a:solidFill>
            <a:schemeClr val="bg1">
              <a:lumMod val="8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26" name="TextBox 37"/>
          <p:cNvSpPr txBox="1">
            <a:spLocks noChangeArrowheads="1"/>
          </p:cNvSpPr>
          <p:nvPr/>
        </p:nvSpPr>
        <p:spPr bwMode="auto">
          <a:xfrm>
            <a:off x="9800157" y="3438438"/>
            <a:ext cx="1238473" cy="276999"/>
          </a:xfrm>
          <a:prstGeom prst="rect">
            <a:avLst/>
          </a:prstGeom>
          <a:noFill/>
          <a:ln w="9525">
            <a:noFill/>
            <a:miter lim="800000"/>
            <a:headEnd/>
            <a:tailEnd/>
          </a:ln>
        </p:spPr>
        <p:txBody>
          <a:bodyPr wrap="square">
            <a:spAutoFit/>
          </a:bodyPr>
          <a:lstStyle/>
          <a:p>
            <a:pPr algn="ctr"/>
            <a:r>
              <a:rPr lang="en-US" sz="1200" b="1">
                <a:latin typeface="Amazon Ember Light" panose="020B0403020204020204" pitchFamily="34" charset="0"/>
                <a:ea typeface="Amazon Ember Light" panose="020B0403020204020204" pitchFamily="34" charset="0"/>
                <a:cs typeface="Amazon Ember Light" panose="020B0403020204020204" pitchFamily="34" charset="0"/>
              </a:rPr>
              <a:t>NAS file server</a:t>
            </a:r>
          </a:p>
        </p:txBody>
      </p:sp>
      <p:sp>
        <p:nvSpPr>
          <p:cNvPr id="227" name="TextBox 37"/>
          <p:cNvSpPr txBox="1">
            <a:spLocks noChangeArrowheads="1"/>
          </p:cNvSpPr>
          <p:nvPr/>
        </p:nvSpPr>
        <p:spPr bwMode="auto">
          <a:xfrm>
            <a:off x="9691279" y="4708318"/>
            <a:ext cx="1317181" cy="27699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File system disks</a:t>
            </a:r>
          </a:p>
        </p:txBody>
      </p:sp>
      <p:cxnSp>
        <p:nvCxnSpPr>
          <p:cNvPr id="228" name="Straight Connector 227"/>
          <p:cNvCxnSpPr>
            <a:stCxn id="1047" idx="3"/>
            <a:endCxn id="1050" idx="1"/>
          </p:cNvCxnSpPr>
          <p:nvPr/>
        </p:nvCxnSpPr>
        <p:spPr>
          <a:xfrm flipH="1">
            <a:off x="10333864" y="4090684"/>
            <a:ext cx="21624" cy="258193"/>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title"/>
          </p:nvPr>
        </p:nvSpPr>
        <p:spPr/>
        <p:txBody>
          <a:bodyPr>
            <a:normAutofit fontScale="90000"/>
          </a:bodyPr>
          <a:lstStyle/>
          <a:p>
            <a:r>
              <a:rPr lang="en-US"/>
              <a:t>Leveraging Cloud Computing Benefits </a:t>
            </a:r>
          </a:p>
        </p:txBody>
      </p:sp>
      <p:sp>
        <p:nvSpPr>
          <p:cNvPr id="84" name="Content Placeholder 6"/>
          <p:cNvSpPr>
            <a:spLocks noGrp="1"/>
          </p:cNvSpPr>
          <p:nvPr>
            <p:ph idx="1"/>
          </p:nvPr>
        </p:nvSpPr>
        <p:spPr>
          <a:xfrm>
            <a:off x="505326" y="1676247"/>
            <a:ext cx="2729399" cy="4005199"/>
          </a:xfr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0" indent="0">
              <a:buNone/>
            </a:pPr>
            <a:r>
              <a:rPr lang="en-US" sz="2400" b="1">
                <a:latin typeface="Amazon Ember" panose="020B0603020204020204" pitchFamily="34" charset="0"/>
                <a:ea typeface="Amazon Ember" panose="020B0603020204020204" pitchFamily="34" charset="0"/>
                <a:cs typeface="Amazon Ember" panose="020B0603020204020204" pitchFamily="34" charset="0"/>
              </a:rPr>
              <a:t>Discussion 1</a:t>
            </a:r>
            <a:r>
              <a:rPr lang="en-US" sz="2400">
                <a:latin typeface="Amazon Ember" panose="020B0603020204020204" pitchFamily="34" charset="0"/>
                <a:ea typeface="Amazon Ember" panose="020B0603020204020204" pitchFamily="34" charset="0"/>
                <a:cs typeface="Amazon Ember" panose="020B0603020204020204" pitchFamily="34" charset="0"/>
              </a:rPr>
              <a:t>:</a:t>
            </a:r>
          </a:p>
          <a:p>
            <a:pPr marL="0" indent="0">
              <a:buNone/>
            </a:pPr>
            <a:r>
              <a:rPr lang="en-US" sz="2400">
                <a:latin typeface="Amazon Ember" panose="020B0603020204020204" pitchFamily="34" charset="0"/>
                <a:ea typeface="Amazon Ember" panose="020B0603020204020204" pitchFamily="34" charset="0"/>
                <a:cs typeface="Amazon Ember" panose="020B0603020204020204" pitchFamily="34" charset="0"/>
              </a:rPr>
              <a:t>Earlier, we discussed the six advantages and benefits of cloud computing. </a:t>
            </a:r>
          </a:p>
          <a:p>
            <a:pPr marL="0" indent="0">
              <a:buNone/>
            </a:pPr>
            <a:r>
              <a:rPr lang="en-US" sz="2400">
                <a:latin typeface="Amazon Ember" panose="020B0603020204020204" pitchFamily="34" charset="0"/>
                <a:ea typeface="Amazon Ember" panose="020B0603020204020204" pitchFamily="34" charset="0"/>
                <a:cs typeface="Amazon Ember" panose="020B0603020204020204" pitchFamily="34" charset="0"/>
              </a:rPr>
              <a:t>Which cloud computing benefits could this data center leverage? </a:t>
            </a:r>
          </a:p>
        </p:txBody>
      </p:sp>
      <p:grpSp>
        <p:nvGrpSpPr>
          <p:cNvPr id="85" name="Group 84">
            <a:extLst>
              <a:ext uri="{FF2B5EF4-FFF2-40B4-BE49-F238E27FC236}">
                <a16:creationId xmlns:a16="http://schemas.microsoft.com/office/drawing/2014/main" id="{3FEBD1FE-BDAB-6D4E-94A5-228F20AEAF08}"/>
              </a:ext>
            </a:extLst>
          </p:cNvPr>
          <p:cNvGrpSpPr/>
          <p:nvPr/>
        </p:nvGrpSpPr>
        <p:grpSpPr>
          <a:xfrm>
            <a:off x="9725027" y="1719408"/>
            <a:ext cx="802012" cy="563909"/>
            <a:chOff x="4513863" y="1325083"/>
            <a:chExt cx="601509" cy="422932"/>
          </a:xfrm>
          <a:solidFill>
            <a:schemeClr val="accent4">
              <a:lumMod val="20000"/>
              <a:lumOff val="80000"/>
            </a:schemeClr>
          </a:solidFill>
        </p:grpSpPr>
        <p:sp>
          <p:nvSpPr>
            <p:cNvPr id="86" name="Can 85">
              <a:extLst>
                <a:ext uri="{FF2B5EF4-FFF2-40B4-BE49-F238E27FC236}">
                  <a16:creationId xmlns:a16="http://schemas.microsoft.com/office/drawing/2014/main" id="{018FF451-4777-DD47-8C06-E0E3965C3502}"/>
                </a:ext>
              </a:extLst>
            </p:cNvPr>
            <p:cNvSpPr/>
            <p:nvPr/>
          </p:nvSpPr>
          <p:spPr>
            <a:xfrm>
              <a:off x="4513863" y="1325083"/>
              <a:ext cx="601509" cy="422932"/>
            </a:xfrm>
            <a:prstGeom prst="can">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7" name="Rectangle 86">
              <a:extLst>
                <a:ext uri="{FF2B5EF4-FFF2-40B4-BE49-F238E27FC236}">
                  <a16:creationId xmlns:a16="http://schemas.microsoft.com/office/drawing/2014/main" id="{5841E9E2-7404-5043-A911-0DA24334BE9E}"/>
                </a:ext>
              </a:extLst>
            </p:cNvPr>
            <p:cNvSpPr/>
            <p:nvPr/>
          </p:nvSpPr>
          <p:spPr>
            <a:xfrm>
              <a:off x="4774930" y="1449081"/>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8" name="Rectangle 87">
              <a:extLst>
                <a:ext uri="{FF2B5EF4-FFF2-40B4-BE49-F238E27FC236}">
                  <a16:creationId xmlns:a16="http://schemas.microsoft.com/office/drawing/2014/main" id="{22B205DF-F5F2-C047-B8C1-37A293404F81}"/>
                </a:ext>
              </a:extLst>
            </p:cNvPr>
            <p:cNvSpPr/>
            <p:nvPr/>
          </p:nvSpPr>
          <p:spPr>
            <a:xfrm>
              <a:off x="4924702" y="1548749"/>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9" name="Rectangle 88">
              <a:extLst>
                <a:ext uri="{FF2B5EF4-FFF2-40B4-BE49-F238E27FC236}">
                  <a16:creationId xmlns:a16="http://schemas.microsoft.com/office/drawing/2014/main" id="{E27570E8-4741-944C-84EF-502AF0273BD7}"/>
                </a:ext>
              </a:extLst>
            </p:cNvPr>
            <p:cNvSpPr/>
            <p:nvPr/>
          </p:nvSpPr>
          <p:spPr>
            <a:xfrm>
              <a:off x="4636198" y="1548749"/>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0" name="Rectangle 89">
              <a:extLst>
                <a:ext uri="{FF2B5EF4-FFF2-40B4-BE49-F238E27FC236}">
                  <a16:creationId xmlns:a16="http://schemas.microsoft.com/office/drawing/2014/main" id="{6053B2C1-7E66-964B-85C6-070BB425E641}"/>
                </a:ext>
              </a:extLst>
            </p:cNvPr>
            <p:cNvSpPr/>
            <p:nvPr/>
          </p:nvSpPr>
          <p:spPr>
            <a:xfrm>
              <a:off x="4780450" y="1548749"/>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1" name="Rectangle 90">
              <a:extLst>
                <a:ext uri="{FF2B5EF4-FFF2-40B4-BE49-F238E27FC236}">
                  <a16:creationId xmlns:a16="http://schemas.microsoft.com/office/drawing/2014/main" id="{CD88BF29-1FF6-034B-99BC-D7932DAE2C9D}"/>
                </a:ext>
              </a:extLst>
            </p:cNvPr>
            <p:cNvSpPr/>
            <p:nvPr/>
          </p:nvSpPr>
          <p:spPr>
            <a:xfrm>
              <a:off x="4574482" y="1629050"/>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2" name="Rectangle 91">
              <a:extLst>
                <a:ext uri="{FF2B5EF4-FFF2-40B4-BE49-F238E27FC236}">
                  <a16:creationId xmlns:a16="http://schemas.microsoft.com/office/drawing/2014/main" id="{DFC9A78F-B294-2A4C-AF52-655BA73254A7}"/>
                </a:ext>
              </a:extLst>
            </p:cNvPr>
            <p:cNvSpPr/>
            <p:nvPr/>
          </p:nvSpPr>
          <p:spPr>
            <a:xfrm>
              <a:off x="4999544" y="1629050"/>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3" name="Rectangle 92">
              <a:extLst>
                <a:ext uri="{FF2B5EF4-FFF2-40B4-BE49-F238E27FC236}">
                  <a16:creationId xmlns:a16="http://schemas.microsoft.com/office/drawing/2014/main" id="{1F122020-96D9-3F48-A0D3-7E16E33C1588}"/>
                </a:ext>
              </a:extLst>
            </p:cNvPr>
            <p:cNvSpPr/>
            <p:nvPr/>
          </p:nvSpPr>
          <p:spPr>
            <a:xfrm>
              <a:off x="4716169" y="1629050"/>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4" name="Rectangle 93">
              <a:extLst>
                <a:ext uri="{FF2B5EF4-FFF2-40B4-BE49-F238E27FC236}">
                  <a16:creationId xmlns:a16="http://schemas.microsoft.com/office/drawing/2014/main" id="{D99E3630-4610-1746-A116-8623D6A3BFB5}"/>
                </a:ext>
              </a:extLst>
            </p:cNvPr>
            <p:cNvSpPr/>
            <p:nvPr/>
          </p:nvSpPr>
          <p:spPr>
            <a:xfrm>
              <a:off x="4857856" y="1629050"/>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95" name="Elbow Connector 94">
              <a:extLst>
                <a:ext uri="{FF2B5EF4-FFF2-40B4-BE49-F238E27FC236}">
                  <a16:creationId xmlns:a16="http://schemas.microsoft.com/office/drawing/2014/main" id="{9C059189-3EE4-6644-8230-835C741DBE8C}"/>
                </a:ext>
              </a:extLst>
            </p:cNvPr>
            <p:cNvCxnSpPr>
              <a:stCxn id="87" idx="2"/>
              <a:endCxn id="89" idx="0"/>
            </p:cNvCxnSpPr>
            <p:nvPr/>
          </p:nvCxnSpPr>
          <p:spPr>
            <a:xfrm rot="5400000">
              <a:off x="4710535" y="1452408"/>
              <a:ext cx="53949" cy="138732"/>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Elbow Connector 95">
              <a:extLst>
                <a:ext uri="{FF2B5EF4-FFF2-40B4-BE49-F238E27FC236}">
                  <a16:creationId xmlns:a16="http://schemas.microsoft.com/office/drawing/2014/main" id="{6D13084A-B64C-8D44-B0D4-14BFC440D03F}"/>
                </a:ext>
              </a:extLst>
            </p:cNvPr>
            <p:cNvCxnSpPr>
              <a:stCxn id="87" idx="2"/>
              <a:endCxn id="88" idx="0"/>
            </p:cNvCxnSpPr>
            <p:nvPr/>
          </p:nvCxnSpPr>
          <p:spPr>
            <a:xfrm rot="16200000" flipH="1">
              <a:off x="4854787" y="1446888"/>
              <a:ext cx="53949" cy="149772"/>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Elbow Connector 96">
              <a:extLst>
                <a:ext uri="{FF2B5EF4-FFF2-40B4-BE49-F238E27FC236}">
                  <a16:creationId xmlns:a16="http://schemas.microsoft.com/office/drawing/2014/main" id="{8363F0A3-F7A4-5E45-8CB3-8CDDB82E755E}"/>
                </a:ext>
              </a:extLst>
            </p:cNvPr>
            <p:cNvCxnSpPr>
              <a:stCxn id="89" idx="2"/>
              <a:endCxn id="91" idx="0"/>
            </p:cNvCxnSpPr>
            <p:nvPr/>
          </p:nvCxnSpPr>
          <p:spPr>
            <a:xfrm rot="5400000">
              <a:off x="4619994" y="1580901"/>
              <a:ext cx="34582" cy="61716"/>
            </a:xfrm>
            <a:prstGeom prst="bentConnector3">
              <a:avLst>
                <a:gd name="adj1" fmla="val 50000"/>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0" name="Elbow Connector 99">
              <a:extLst>
                <a:ext uri="{FF2B5EF4-FFF2-40B4-BE49-F238E27FC236}">
                  <a16:creationId xmlns:a16="http://schemas.microsoft.com/office/drawing/2014/main" id="{9E2AE9D1-B5DE-7942-94FA-E429F852140C}"/>
                </a:ext>
              </a:extLst>
            </p:cNvPr>
            <p:cNvCxnSpPr>
              <a:stCxn id="90" idx="2"/>
              <a:endCxn id="93" idx="0"/>
            </p:cNvCxnSpPr>
            <p:nvPr/>
          </p:nvCxnSpPr>
          <p:spPr>
            <a:xfrm rot="5400000">
              <a:off x="4762964" y="1579619"/>
              <a:ext cx="34582" cy="64281"/>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Elbow Connector 104">
              <a:extLst>
                <a:ext uri="{FF2B5EF4-FFF2-40B4-BE49-F238E27FC236}">
                  <a16:creationId xmlns:a16="http://schemas.microsoft.com/office/drawing/2014/main" id="{8EA6CA70-9066-F449-AA21-2D8155CF71F4}"/>
                </a:ext>
              </a:extLst>
            </p:cNvPr>
            <p:cNvCxnSpPr>
              <a:stCxn id="90" idx="2"/>
              <a:endCxn id="94" idx="0"/>
            </p:cNvCxnSpPr>
            <p:nvPr/>
          </p:nvCxnSpPr>
          <p:spPr>
            <a:xfrm rot="16200000" flipH="1">
              <a:off x="4833807" y="1573056"/>
              <a:ext cx="34582" cy="77406"/>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7" name="Elbow Connector 106">
              <a:extLst>
                <a:ext uri="{FF2B5EF4-FFF2-40B4-BE49-F238E27FC236}">
                  <a16:creationId xmlns:a16="http://schemas.microsoft.com/office/drawing/2014/main" id="{3C689EA6-0D79-9E4C-82BE-B1F3C93B9995}"/>
                </a:ext>
              </a:extLst>
            </p:cNvPr>
            <p:cNvCxnSpPr>
              <a:stCxn id="88" idx="2"/>
              <a:endCxn id="92" idx="0"/>
            </p:cNvCxnSpPr>
            <p:nvPr/>
          </p:nvCxnSpPr>
          <p:spPr>
            <a:xfrm rot="16200000" flipH="1">
              <a:off x="4976777" y="1574338"/>
              <a:ext cx="34582" cy="74842"/>
            </a:xfrm>
            <a:prstGeom prst="bentConnector3">
              <a:avLst>
                <a:gd name="adj1" fmla="val 50000"/>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9" name="Elbow Connector 108">
              <a:extLst>
                <a:ext uri="{FF2B5EF4-FFF2-40B4-BE49-F238E27FC236}">
                  <a16:creationId xmlns:a16="http://schemas.microsoft.com/office/drawing/2014/main" id="{75208D54-5964-3D40-958E-F0ED5FAC96F7}"/>
                </a:ext>
              </a:extLst>
            </p:cNvPr>
            <p:cNvCxnSpPr>
              <a:stCxn id="87" idx="2"/>
              <a:endCxn id="90" idx="0"/>
            </p:cNvCxnSpPr>
            <p:nvPr/>
          </p:nvCxnSpPr>
          <p:spPr>
            <a:xfrm rot="16200000" flipH="1">
              <a:off x="4782661" y="1519014"/>
              <a:ext cx="53949" cy="5520"/>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0" name="TextBox 37">
            <a:extLst>
              <a:ext uri="{FF2B5EF4-FFF2-40B4-BE49-F238E27FC236}">
                <a16:creationId xmlns:a16="http://schemas.microsoft.com/office/drawing/2014/main" id="{684D211E-0A02-134A-A740-A30755ED5B3F}"/>
              </a:ext>
            </a:extLst>
          </p:cNvPr>
          <p:cNvSpPr txBox="1">
            <a:spLocks noChangeArrowheads="1"/>
          </p:cNvSpPr>
          <p:nvPr/>
        </p:nvSpPr>
        <p:spPr bwMode="auto">
          <a:xfrm>
            <a:off x="9502722" y="2305338"/>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Active Directory / LDAP server</a:t>
            </a:r>
          </a:p>
        </p:txBody>
      </p:sp>
      <p:sp>
        <p:nvSpPr>
          <p:cNvPr id="112" name="TextBox 37">
            <a:extLst>
              <a:ext uri="{FF2B5EF4-FFF2-40B4-BE49-F238E27FC236}">
                <a16:creationId xmlns:a16="http://schemas.microsoft.com/office/drawing/2014/main" id="{564BE06D-F083-1942-AEF4-97B448F9116C}"/>
              </a:ext>
            </a:extLst>
          </p:cNvPr>
          <p:cNvSpPr txBox="1">
            <a:spLocks noChangeArrowheads="1"/>
          </p:cNvSpPr>
          <p:nvPr/>
        </p:nvSpPr>
        <p:spPr bwMode="auto">
          <a:xfrm>
            <a:off x="8175291" y="2711646"/>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Web </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server</a:t>
            </a:r>
          </a:p>
        </p:txBody>
      </p:sp>
      <p:sp>
        <p:nvSpPr>
          <p:cNvPr id="113" name="TextBox 37">
            <a:extLst>
              <a:ext uri="{FF2B5EF4-FFF2-40B4-BE49-F238E27FC236}">
                <a16:creationId xmlns:a16="http://schemas.microsoft.com/office/drawing/2014/main" id="{96FDA7CD-3F93-144D-837A-76E41DC62C06}"/>
              </a:ext>
            </a:extLst>
          </p:cNvPr>
          <p:cNvSpPr txBox="1">
            <a:spLocks noChangeArrowheads="1"/>
          </p:cNvSpPr>
          <p:nvPr/>
        </p:nvSpPr>
        <p:spPr bwMode="auto">
          <a:xfrm>
            <a:off x="6490127" y="2711646"/>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Web</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server</a:t>
            </a:r>
          </a:p>
        </p:txBody>
      </p:sp>
      <p:sp>
        <p:nvSpPr>
          <p:cNvPr id="114" name="TextBox 37">
            <a:extLst>
              <a:ext uri="{FF2B5EF4-FFF2-40B4-BE49-F238E27FC236}">
                <a16:creationId xmlns:a16="http://schemas.microsoft.com/office/drawing/2014/main" id="{685EA786-2F8E-4346-91E9-806E5CE486D1}"/>
              </a:ext>
            </a:extLst>
          </p:cNvPr>
          <p:cNvSpPr txBox="1">
            <a:spLocks noChangeArrowheads="1"/>
          </p:cNvSpPr>
          <p:nvPr/>
        </p:nvSpPr>
        <p:spPr bwMode="auto">
          <a:xfrm>
            <a:off x="7343540" y="2107005"/>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Load</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Balancer</a:t>
            </a:r>
          </a:p>
        </p:txBody>
      </p:sp>
      <p:sp>
        <p:nvSpPr>
          <p:cNvPr id="116" name="TextBox 37">
            <a:extLst>
              <a:ext uri="{FF2B5EF4-FFF2-40B4-BE49-F238E27FC236}">
                <a16:creationId xmlns:a16="http://schemas.microsoft.com/office/drawing/2014/main" id="{45B164BE-1785-DA4B-9F64-DCABA6ACB716}"/>
              </a:ext>
            </a:extLst>
          </p:cNvPr>
          <p:cNvSpPr txBox="1">
            <a:spLocks noChangeArrowheads="1"/>
          </p:cNvSpPr>
          <p:nvPr/>
        </p:nvSpPr>
        <p:spPr bwMode="auto">
          <a:xfrm>
            <a:off x="7343540" y="2765734"/>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Load</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Balancer</a:t>
            </a:r>
          </a:p>
        </p:txBody>
      </p:sp>
    </p:spTree>
    <p:custDataLst>
      <p:tags r:id="rId1"/>
    </p:custDataLst>
    <p:extLst>
      <p:ext uri="{BB962C8B-B14F-4D97-AF65-F5344CB8AC3E}">
        <p14:creationId xmlns:p14="http://schemas.microsoft.com/office/powerpoint/2010/main" val="6043562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3" name="Straight Connector 1052"/>
          <p:cNvCxnSpPr>
            <a:stCxn id="50" idx="3"/>
            <a:endCxn id="1047" idx="2"/>
          </p:cNvCxnSpPr>
          <p:nvPr/>
        </p:nvCxnSpPr>
        <p:spPr>
          <a:xfrm flipV="1">
            <a:off x="9681711" y="4007469"/>
            <a:ext cx="322341" cy="336083"/>
          </a:xfrm>
          <a:prstGeom prst="line">
            <a:avLst/>
          </a:prstGeom>
          <a:ln>
            <a:solidFill>
              <a:schemeClr val="accent3">
                <a:lumMod val="7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50" idx="1"/>
          </p:cNvCxnSpPr>
          <p:nvPr/>
        </p:nvCxnSpPr>
        <p:spPr>
          <a:xfrm flipH="1">
            <a:off x="5741619" y="4343552"/>
            <a:ext cx="569349"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6" name="Rounded Rectangle 5"/>
          <p:cNvSpPr/>
          <p:nvPr/>
        </p:nvSpPr>
        <p:spPr>
          <a:xfrm>
            <a:off x="5146288" y="1601393"/>
            <a:ext cx="5781536" cy="4726668"/>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8" name="Picture 7" descr="Corporate-Data-Center.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13916" y="1317232"/>
            <a:ext cx="595312" cy="595312"/>
          </a:xfrm>
          <a:prstGeom prst="rect">
            <a:avLst/>
          </a:prstGeom>
        </p:spPr>
      </p:pic>
      <p:pic>
        <p:nvPicPr>
          <p:cNvPr id="26" name="Picture 2" descr="https://encrypted-tbn3.gstatic.com/images?q=tbn:ANd9GcRYOgtirRRsksq0StIBoWDBoHFDl8LsJ8ADWfty6c0jhVNGJspRQR5Hww"/>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694741" y="3178511"/>
            <a:ext cx="493977" cy="493979"/>
          </a:xfrm>
          <a:prstGeom prst="rect">
            <a:avLst/>
          </a:prstGeom>
          <a:noFill/>
          <a:extLst>
            <a:ext uri="{909E8E84-426E-40dd-AFC4-6F175D3DCCD1}">
              <a14:hiddenFill xmlns="" xmlns:a14="http://schemas.microsoft.com/office/drawing/2010/main">
                <a:solidFill>
                  <a:srgbClr val="FFFFFF"/>
                </a:solidFill>
              </a14:hiddenFill>
            </a:ext>
          </a:extLst>
        </p:spPr>
      </p:pic>
      <p:sp>
        <p:nvSpPr>
          <p:cNvPr id="28" name="TextBox 37"/>
          <p:cNvSpPr txBox="1">
            <a:spLocks noChangeArrowheads="1"/>
          </p:cNvSpPr>
          <p:nvPr/>
        </p:nvSpPr>
        <p:spPr bwMode="auto">
          <a:xfrm>
            <a:off x="7161688" y="5583467"/>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DB</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(Master)</a:t>
            </a:r>
          </a:p>
        </p:txBody>
      </p:sp>
      <p:sp>
        <p:nvSpPr>
          <p:cNvPr id="29" name="Can 28"/>
          <p:cNvSpPr/>
          <p:nvPr/>
        </p:nvSpPr>
        <p:spPr>
          <a:xfrm>
            <a:off x="8693691" y="5172361"/>
            <a:ext cx="406400" cy="406400"/>
          </a:xfrm>
          <a:prstGeom prst="can">
            <a:avLst/>
          </a:prstGeom>
          <a:solidFill>
            <a:srgbClr val="FF9999"/>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0" name="TextBox 37"/>
          <p:cNvSpPr txBox="1">
            <a:spLocks noChangeArrowheads="1"/>
          </p:cNvSpPr>
          <p:nvPr/>
        </p:nvSpPr>
        <p:spPr bwMode="auto">
          <a:xfrm>
            <a:off x="8277573" y="5583467"/>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DB</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(Slave)</a:t>
            </a:r>
          </a:p>
        </p:txBody>
      </p:sp>
      <p:pic>
        <p:nvPicPr>
          <p:cNvPr id="31" name="Picture 30" descr="Tape.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531852" y="5130240"/>
            <a:ext cx="490643" cy="490643"/>
          </a:xfrm>
          <a:prstGeom prst="rect">
            <a:avLst/>
          </a:prstGeom>
        </p:spPr>
      </p:pic>
      <p:sp>
        <p:nvSpPr>
          <p:cNvPr id="32" name="TextBox 37"/>
          <p:cNvSpPr txBox="1">
            <a:spLocks noChangeArrowheads="1"/>
          </p:cNvSpPr>
          <p:nvPr/>
        </p:nvSpPr>
        <p:spPr bwMode="auto">
          <a:xfrm>
            <a:off x="9393623" y="5524030"/>
            <a:ext cx="1096317"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Back-ups on tapes</a:t>
            </a:r>
          </a:p>
        </p:txBody>
      </p:sp>
      <p:pic>
        <p:nvPicPr>
          <p:cNvPr id="1026" name="Picture 2" descr="https://encrypted-tbn3.gstatic.com/images?q=tbn:ANd9GcRYOgtirRRsksq0StIBoWDBoHFDl8LsJ8ADWfty6c0jhVNGJspRQR5Hww"/>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694741" y="1714763"/>
            <a:ext cx="493977" cy="493979"/>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7" name="Straight Connector 36"/>
          <p:cNvCxnSpPr/>
          <p:nvPr/>
        </p:nvCxnSpPr>
        <p:spPr>
          <a:xfrm flipH="1">
            <a:off x="7146696" y="2092553"/>
            <a:ext cx="644815" cy="335244"/>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082992" y="2092552"/>
            <a:ext cx="593655" cy="305904"/>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50" name="Rounded Rectangle 49"/>
          <p:cNvSpPr/>
          <p:nvPr/>
        </p:nvSpPr>
        <p:spPr>
          <a:xfrm>
            <a:off x="6310969" y="3943129"/>
            <a:ext cx="3370743" cy="800847"/>
          </a:xfrm>
          <a:prstGeom prst="roundRect">
            <a:avLst>
              <a:gd name="adj" fmla="val 9818"/>
            </a:avLst>
          </a:prstGeom>
          <a:noFill/>
          <a:ln w="19050">
            <a:solidFill>
              <a:srgbClr val="7F7F7F"/>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52" name="Straight Connector 51"/>
          <p:cNvCxnSpPr/>
          <p:nvPr/>
        </p:nvCxnSpPr>
        <p:spPr>
          <a:xfrm>
            <a:off x="7227243" y="2649007"/>
            <a:ext cx="562749" cy="665128"/>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a:off x="8091954" y="2649007"/>
            <a:ext cx="584692" cy="71278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pic>
        <p:nvPicPr>
          <p:cNvPr id="15" name="Picture 14"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492569" y="2258430"/>
            <a:ext cx="535897" cy="535897"/>
          </a:xfrm>
          <a:prstGeom prst="rect">
            <a:avLst/>
          </a:prstGeom>
        </p:spPr>
      </p:pic>
      <p:pic>
        <p:nvPicPr>
          <p:cNvPr id="10" name="Picture 9"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904327" y="2258430"/>
            <a:ext cx="535897" cy="535897"/>
          </a:xfrm>
          <a:prstGeom prst="rect">
            <a:avLst/>
          </a:prstGeom>
        </p:spPr>
      </p:pic>
      <p:cxnSp>
        <p:nvCxnSpPr>
          <p:cNvPr id="61" name="Straight Connector 60"/>
          <p:cNvCxnSpPr/>
          <p:nvPr/>
        </p:nvCxnSpPr>
        <p:spPr>
          <a:xfrm flipH="1">
            <a:off x="6792717" y="3549876"/>
            <a:ext cx="997276" cy="652117"/>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24" name="Straight Connector 1023"/>
          <p:cNvCxnSpPr/>
          <p:nvPr/>
        </p:nvCxnSpPr>
        <p:spPr>
          <a:xfrm flipH="1">
            <a:off x="7941730" y="3604883"/>
            <a:ext cx="8024" cy="612611"/>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0" name="Straight Connector 1029"/>
          <p:cNvCxnSpPr/>
          <p:nvPr/>
        </p:nvCxnSpPr>
        <p:spPr>
          <a:xfrm>
            <a:off x="8091954" y="3549876"/>
            <a:ext cx="936509" cy="652117"/>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p:cNvCxnSpPr>
            <a:stCxn id="19" idx="0"/>
            <a:endCxn id="19" idx="0"/>
          </p:cNvCxnSpPr>
          <p:nvPr/>
        </p:nvCxnSpPr>
        <p:spPr>
          <a:xfrm>
            <a:off x="6820985" y="4436200"/>
            <a:ext cx="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5" name="Straight Connector 1034"/>
          <p:cNvCxnSpPr>
            <a:stCxn id="19" idx="0"/>
            <a:endCxn id="13" idx="1"/>
          </p:cNvCxnSpPr>
          <p:nvPr/>
        </p:nvCxnSpPr>
        <p:spPr>
          <a:xfrm>
            <a:off x="6820985" y="4436200"/>
            <a:ext cx="960021" cy="736161"/>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8" name="Straight Connector 1037"/>
          <p:cNvCxnSpPr>
            <a:endCxn id="13" idx="0"/>
          </p:cNvCxnSpPr>
          <p:nvPr/>
        </p:nvCxnSpPr>
        <p:spPr>
          <a:xfrm flipH="1">
            <a:off x="7781006" y="4349860"/>
            <a:ext cx="144184" cy="924101"/>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2" name="Straight Connector 1041"/>
          <p:cNvCxnSpPr>
            <a:endCxn id="13" idx="1"/>
          </p:cNvCxnSpPr>
          <p:nvPr/>
        </p:nvCxnSpPr>
        <p:spPr>
          <a:xfrm flipH="1">
            <a:off x="7781006" y="4371441"/>
            <a:ext cx="1281468" cy="800921"/>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3" name="Can 12"/>
          <p:cNvSpPr/>
          <p:nvPr/>
        </p:nvSpPr>
        <p:spPr>
          <a:xfrm>
            <a:off x="7577806" y="5172361"/>
            <a:ext cx="406400" cy="406400"/>
          </a:xfrm>
          <a:prstGeom prst="can">
            <a:avLst/>
          </a:prstGeom>
          <a:solidFill>
            <a:srgbClr val="CC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23" name="Group 22"/>
          <p:cNvGrpSpPr/>
          <p:nvPr/>
        </p:nvGrpSpPr>
        <p:grpSpPr>
          <a:xfrm>
            <a:off x="7360957" y="4029045"/>
            <a:ext cx="1238473" cy="682425"/>
            <a:chOff x="514681" y="1538172"/>
            <a:chExt cx="928855" cy="511819"/>
          </a:xfrm>
        </p:grpSpPr>
        <p:pic>
          <p:nvPicPr>
            <p:cNvPr id="24" name="Picture 23"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49300" y="1538172"/>
              <a:ext cx="401923" cy="401923"/>
            </a:xfrm>
            <a:prstGeom prst="rect">
              <a:avLst/>
            </a:prstGeom>
          </p:spPr>
        </p:pic>
        <p:sp>
          <p:nvSpPr>
            <p:cNvPr id="25" name="TextBox 37"/>
            <p:cNvSpPr txBox="1">
              <a:spLocks noChangeArrowheads="1"/>
            </p:cNvSpPr>
            <p:nvPr/>
          </p:nvSpPr>
          <p:spPr bwMode="auto">
            <a:xfrm>
              <a:off x="514681" y="1842242"/>
              <a:ext cx="928855" cy="20774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App  server</a:t>
              </a:r>
            </a:p>
          </p:txBody>
        </p:sp>
      </p:grpSp>
      <p:grpSp>
        <p:nvGrpSpPr>
          <p:cNvPr id="17" name="Group 16"/>
          <p:cNvGrpSpPr/>
          <p:nvPr/>
        </p:nvGrpSpPr>
        <p:grpSpPr>
          <a:xfrm>
            <a:off x="6201748" y="4029047"/>
            <a:ext cx="1238473" cy="684152"/>
            <a:chOff x="485833" y="1538172"/>
            <a:chExt cx="928855" cy="513114"/>
          </a:xfrm>
        </p:grpSpPr>
        <p:pic>
          <p:nvPicPr>
            <p:cNvPr id="18" name="Picture 17"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49300" y="1538172"/>
              <a:ext cx="401923" cy="401923"/>
            </a:xfrm>
            <a:prstGeom prst="rect">
              <a:avLst/>
            </a:prstGeom>
          </p:spPr>
        </p:pic>
        <p:sp>
          <p:nvSpPr>
            <p:cNvPr id="19" name="TextBox 37"/>
            <p:cNvSpPr txBox="1">
              <a:spLocks noChangeArrowheads="1"/>
            </p:cNvSpPr>
            <p:nvPr/>
          </p:nvSpPr>
          <p:spPr bwMode="auto">
            <a:xfrm>
              <a:off x="485833" y="1843537"/>
              <a:ext cx="928855" cy="20774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App server</a:t>
              </a:r>
            </a:p>
          </p:txBody>
        </p:sp>
      </p:grpSp>
      <p:grpSp>
        <p:nvGrpSpPr>
          <p:cNvPr id="20" name="Group 19"/>
          <p:cNvGrpSpPr/>
          <p:nvPr/>
        </p:nvGrpSpPr>
        <p:grpSpPr>
          <a:xfrm>
            <a:off x="8561684" y="4029047"/>
            <a:ext cx="1238473" cy="709808"/>
            <a:chOff x="574667" y="1538172"/>
            <a:chExt cx="928855" cy="532356"/>
          </a:xfrm>
        </p:grpSpPr>
        <p:pic>
          <p:nvPicPr>
            <p:cNvPr id="21" name="Picture 20" descr="Traditional-Server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49300" y="1538172"/>
              <a:ext cx="401923" cy="401923"/>
            </a:xfrm>
            <a:prstGeom prst="rect">
              <a:avLst/>
            </a:prstGeom>
          </p:spPr>
        </p:pic>
        <p:sp>
          <p:nvSpPr>
            <p:cNvPr id="22" name="TextBox 37"/>
            <p:cNvSpPr txBox="1">
              <a:spLocks noChangeArrowheads="1"/>
            </p:cNvSpPr>
            <p:nvPr/>
          </p:nvSpPr>
          <p:spPr bwMode="auto">
            <a:xfrm>
              <a:off x="574667" y="1862779"/>
              <a:ext cx="928855" cy="20774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App server</a:t>
              </a:r>
            </a:p>
          </p:txBody>
        </p:sp>
      </p:grpSp>
      <p:cxnSp>
        <p:nvCxnSpPr>
          <p:cNvPr id="1048" name="Straight Connector 1047"/>
          <p:cNvCxnSpPr>
            <a:stCxn id="13" idx="4"/>
            <a:endCxn id="29" idx="2"/>
          </p:cNvCxnSpPr>
          <p:nvPr/>
        </p:nvCxnSpPr>
        <p:spPr>
          <a:xfrm>
            <a:off x="7984206" y="5375561"/>
            <a:ext cx="709485"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51" name="Straight Connector 1050"/>
          <p:cNvCxnSpPr>
            <a:stCxn id="29" idx="4"/>
            <a:endCxn id="31" idx="1"/>
          </p:cNvCxnSpPr>
          <p:nvPr/>
        </p:nvCxnSpPr>
        <p:spPr>
          <a:xfrm>
            <a:off x="9100092" y="5375561"/>
            <a:ext cx="43176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4967044" y="3964725"/>
            <a:ext cx="916157" cy="614909"/>
            <a:chOff x="1102881" y="2315318"/>
            <a:chExt cx="687118" cy="461182"/>
          </a:xfrm>
        </p:grpSpPr>
        <p:sp>
          <p:nvSpPr>
            <p:cNvPr id="39" name="Cloud 38"/>
            <p:cNvSpPr/>
            <p:nvPr/>
          </p:nvSpPr>
          <p:spPr>
            <a:xfrm>
              <a:off x="1114097" y="2315318"/>
              <a:ext cx="675902" cy="461182"/>
            </a:xfrm>
            <a:prstGeom prst="cloud">
              <a:avLst/>
            </a:prstGeom>
            <a:solidFill>
              <a:srgbClr val="00CC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1" name="TextBox 40"/>
            <p:cNvSpPr txBox="1"/>
            <p:nvPr/>
          </p:nvSpPr>
          <p:spPr>
            <a:xfrm>
              <a:off x="1102881" y="2378607"/>
              <a:ext cx="664721" cy="284742"/>
            </a:xfrm>
            <a:prstGeom prst="rect">
              <a:avLst/>
            </a:prstGeom>
            <a:noFill/>
          </p:spPr>
          <p:txBody>
            <a:bodyPr wrap="square" rtlCol="0">
              <a:spAutoFit/>
            </a:bodyPr>
            <a:lstStyle/>
            <a:p>
              <a:pPr algn="ctr"/>
              <a:r>
                <a:rPr lang="en-US" sz="1867">
                  <a:latin typeface="Amazon Ember Light" panose="020B0403020204020204" pitchFamily="34" charset="0"/>
                  <a:ea typeface="Amazon Ember Light" panose="020B0403020204020204" pitchFamily="34" charset="0"/>
                  <a:cs typeface="Amazon Ember Light" panose="020B0403020204020204" pitchFamily="34" charset="0"/>
                </a:rPr>
                <a:t>SAN</a:t>
              </a:r>
            </a:p>
          </p:txBody>
        </p:sp>
      </p:grpSp>
      <p:cxnSp>
        <p:nvCxnSpPr>
          <p:cNvPr id="44" name="Elbow Connector 43"/>
          <p:cNvCxnSpPr>
            <a:stCxn id="39" idx="2"/>
            <a:endCxn id="135" idx="3"/>
          </p:cNvCxnSpPr>
          <p:nvPr/>
        </p:nvCxnSpPr>
        <p:spPr>
          <a:xfrm rot="10800000" flipV="1">
            <a:off x="4516096" y="4272180"/>
            <a:ext cx="468699" cy="567609"/>
          </a:xfrm>
          <a:prstGeom prst="bentConnector3">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3" name="Elbow Connector 52"/>
          <p:cNvCxnSpPr>
            <a:stCxn id="39" idx="2"/>
          </p:cNvCxnSpPr>
          <p:nvPr/>
        </p:nvCxnSpPr>
        <p:spPr>
          <a:xfrm rot="10800000">
            <a:off x="4516096" y="3672489"/>
            <a:ext cx="468699" cy="599691"/>
          </a:xfrm>
          <a:prstGeom prst="bentConnector3">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nvGrpSpPr>
          <p:cNvPr id="1045" name="Group 1044"/>
          <p:cNvGrpSpPr/>
          <p:nvPr/>
        </p:nvGrpSpPr>
        <p:grpSpPr>
          <a:xfrm>
            <a:off x="3844715" y="4461854"/>
            <a:ext cx="671381" cy="755871"/>
            <a:chOff x="211489" y="3101649"/>
            <a:chExt cx="503536" cy="566903"/>
          </a:xfrm>
        </p:grpSpPr>
        <p:sp>
          <p:nvSpPr>
            <p:cNvPr id="135" name="Rectangle 134"/>
            <p:cNvSpPr/>
            <p:nvPr/>
          </p:nvSpPr>
          <p:spPr>
            <a:xfrm>
              <a:off x="211489" y="3101649"/>
              <a:ext cx="503536" cy="566903"/>
            </a:xfrm>
            <a:prstGeom prst="rect">
              <a:avLst/>
            </a:prstGeom>
            <a:solidFill>
              <a:srgbClr val="F3F8FB"/>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1040" name="Group 1039"/>
            <p:cNvGrpSpPr/>
            <p:nvPr/>
          </p:nvGrpSpPr>
          <p:grpSpPr>
            <a:xfrm>
              <a:off x="304017" y="3179267"/>
              <a:ext cx="318331" cy="405084"/>
              <a:chOff x="304017" y="3179267"/>
              <a:chExt cx="318331" cy="405084"/>
            </a:xfrm>
          </p:grpSpPr>
          <p:sp>
            <p:nvSpPr>
              <p:cNvPr id="137" name="Can 136"/>
              <p:cNvSpPr/>
              <p:nvPr/>
            </p:nvSpPr>
            <p:spPr>
              <a:xfrm>
                <a:off x="304017" y="3424791"/>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8" name="Can 137"/>
              <p:cNvSpPr/>
              <p:nvPr/>
            </p:nvSpPr>
            <p:spPr>
              <a:xfrm>
                <a:off x="304017" y="3300906"/>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6" name="Can 135"/>
              <p:cNvSpPr/>
              <p:nvPr/>
            </p:nvSpPr>
            <p:spPr>
              <a:xfrm>
                <a:off x="304017" y="3179267"/>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grpSp>
        <p:nvGrpSpPr>
          <p:cNvPr id="213" name="Group 212"/>
          <p:cNvGrpSpPr/>
          <p:nvPr/>
        </p:nvGrpSpPr>
        <p:grpSpPr>
          <a:xfrm>
            <a:off x="3844715" y="3377895"/>
            <a:ext cx="671381" cy="755871"/>
            <a:chOff x="211489" y="3101649"/>
            <a:chExt cx="503536" cy="566903"/>
          </a:xfrm>
        </p:grpSpPr>
        <p:sp>
          <p:nvSpPr>
            <p:cNvPr id="214" name="Rectangle 213"/>
            <p:cNvSpPr/>
            <p:nvPr/>
          </p:nvSpPr>
          <p:spPr>
            <a:xfrm>
              <a:off x="211489" y="3101649"/>
              <a:ext cx="503536" cy="566903"/>
            </a:xfrm>
            <a:prstGeom prst="rect">
              <a:avLst/>
            </a:prstGeom>
            <a:solidFill>
              <a:srgbClr val="F3F8FB"/>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215" name="Group 214"/>
            <p:cNvGrpSpPr/>
            <p:nvPr/>
          </p:nvGrpSpPr>
          <p:grpSpPr>
            <a:xfrm>
              <a:off x="304017" y="3179267"/>
              <a:ext cx="318331" cy="405084"/>
              <a:chOff x="304017" y="3179267"/>
              <a:chExt cx="318331" cy="405084"/>
            </a:xfrm>
          </p:grpSpPr>
          <p:sp>
            <p:nvSpPr>
              <p:cNvPr id="216" name="Can 215"/>
              <p:cNvSpPr/>
              <p:nvPr/>
            </p:nvSpPr>
            <p:spPr>
              <a:xfrm>
                <a:off x="304017" y="3424791"/>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17" name="Can 216"/>
              <p:cNvSpPr/>
              <p:nvPr/>
            </p:nvSpPr>
            <p:spPr>
              <a:xfrm>
                <a:off x="304017" y="3300906"/>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18" name="Can 217"/>
              <p:cNvSpPr/>
              <p:nvPr/>
            </p:nvSpPr>
            <p:spPr>
              <a:xfrm>
                <a:off x="304017" y="3179267"/>
                <a:ext cx="318331" cy="159560"/>
              </a:xfrm>
              <a:prstGeom prst="can">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sp>
        <p:nvSpPr>
          <p:cNvPr id="1047" name="Cube 1046"/>
          <p:cNvSpPr/>
          <p:nvPr/>
        </p:nvSpPr>
        <p:spPr>
          <a:xfrm>
            <a:off x="10004053" y="3868781"/>
            <a:ext cx="758348" cy="221903"/>
          </a:xfrm>
          <a:prstGeom prst="cube">
            <a:avLst/>
          </a:prstGeom>
          <a:solidFill>
            <a:schemeClr val="bg1">
              <a:lumMod val="8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49" name="Rectangle 1048"/>
          <p:cNvSpPr/>
          <p:nvPr/>
        </p:nvSpPr>
        <p:spPr>
          <a:xfrm>
            <a:off x="10081581" y="3957291"/>
            <a:ext cx="159076" cy="6095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50" name="Can 1049"/>
          <p:cNvSpPr/>
          <p:nvPr/>
        </p:nvSpPr>
        <p:spPr>
          <a:xfrm>
            <a:off x="10195002" y="4348876"/>
            <a:ext cx="277725" cy="372368"/>
          </a:xfrm>
          <a:prstGeom prst="can">
            <a:avLst/>
          </a:prstGeom>
          <a:solidFill>
            <a:schemeClr val="bg1">
              <a:lumMod val="8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26" name="TextBox 37"/>
          <p:cNvSpPr txBox="1">
            <a:spLocks noChangeArrowheads="1"/>
          </p:cNvSpPr>
          <p:nvPr/>
        </p:nvSpPr>
        <p:spPr bwMode="auto">
          <a:xfrm>
            <a:off x="9800157" y="3438438"/>
            <a:ext cx="1238473" cy="27699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NAS file server</a:t>
            </a:r>
          </a:p>
        </p:txBody>
      </p:sp>
      <p:sp>
        <p:nvSpPr>
          <p:cNvPr id="227" name="TextBox 37"/>
          <p:cNvSpPr txBox="1">
            <a:spLocks noChangeArrowheads="1"/>
          </p:cNvSpPr>
          <p:nvPr/>
        </p:nvSpPr>
        <p:spPr bwMode="auto">
          <a:xfrm>
            <a:off x="9691279" y="4708318"/>
            <a:ext cx="1317181" cy="27699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File system disks</a:t>
            </a:r>
          </a:p>
        </p:txBody>
      </p:sp>
      <p:cxnSp>
        <p:nvCxnSpPr>
          <p:cNvPr id="228" name="Straight Connector 227"/>
          <p:cNvCxnSpPr>
            <a:stCxn id="1047" idx="3"/>
            <a:endCxn id="1050" idx="1"/>
          </p:cNvCxnSpPr>
          <p:nvPr/>
        </p:nvCxnSpPr>
        <p:spPr>
          <a:xfrm flipH="1">
            <a:off x="10333864" y="4090684"/>
            <a:ext cx="21624" cy="258193"/>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title"/>
          </p:nvPr>
        </p:nvSpPr>
        <p:spPr/>
        <p:txBody>
          <a:bodyPr/>
          <a:lstStyle/>
          <a:p>
            <a:r>
              <a:rPr lang="en-US"/>
              <a:t>Data Center Example</a:t>
            </a:r>
          </a:p>
        </p:txBody>
      </p:sp>
      <p:sp>
        <p:nvSpPr>
          <p:cNvPr id="84" name="Content Placeholder 6"/>
          <p:cNvSpPr>
            <a:spLocks noGrp="1"/>
          </p:cNvSpPr>
          <p:nvPr>
            <p:ph idx="1"/>
          </p:nvPr>
        </p:nvSpPr>
        <p:spPr>
          <a:xfrm>
            <a:off x="482600" y="1676247"/>
            <a:ext cx="2752125" cy="3748719"/>
          </a:xfr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0" indent="0">
              <a:buNone/>
            </a:pPr>
            <a:r>
              <a:rPr lang="en-US" sz="2400" b="1">
                <a:latin typeface="Amazon Ember" panose="020B0603020204020204" pitchFamily="34" charset="0"/>
                <a:ea typeface="Amazon Ember" panose="020B0603020204020204" pitchFamily="34" charset="0"/>
                <a:cs typeface="Amazon Ember" panose="020B0603020204020204" pitchFamily="34" charset="0"/>
              </a:rPr>
              <a:t>Discussion 2:</a:t>
            </a:r>
            <a:endParaRPr lang="en-US" sz="2400">
              <a:latin typeface="Amazon Ember" panose="020B0603020204020204" pitchFamily="34" charset="0"/>
              <a:ea typeface="Amazon Ember" panose="020B0603020204020204" pitchFamily="34" charset="0"/>
              <a:cs typeface="Amazon Ember" panose="020B0603020204020204" pitchFamily="34" charset="0"/>
            </a:endParaRPr>
          </a:p>
          <a:p>
            <a:pPr marL="0" lvl="0" indent="0">
              <a:lnSpc>
                <a:spcPct val="100000"/>
              </a:lnSpc>
              <a:spcBef>
                <a:spcPts val="0"/>
              </a:spcBef>
              <a:buNone/>
              <a:defRPr/>
            </a:pPr>
            <a:r>
              <a:rPr lang="en-US" sz="2400" b="1">
                <a:ea typeface="Amazon Ember" panose="020B0603020204020204" pitchFamily="34" charset="0"/>
                <a:cs typeface="Amazon Ember" panose="020B0603020204020204" pitchFamily="34" charset="0"/>
              </a:rPr>
              <a:t>Using what we have learned about the core services and architecture best practices, how could we migrate this data center to the cloud?</a:t>
            </a:r>
          </a:p>
        </p:txBody>
      </p:sp>
      <p:grpSp>
        <p:nvGrpSpPr>
          <p:cNvPr id="85" name="Group 84">
            <a:extLst>
              <a:ext uri="{FF2B5EF4-FFF2-40B4-BE49-F238E27FC236}">
                <a16:creationId xmlns:a16="http://schemas.microsoft.com/office/drawing/2014/main" id="{5BF92BDC-A40B-3242-8A07-77E64FBD3188}"/>
              </a:ext>
            </a:extLst>
          </p:cNvPr>
          <p:cNvGrpSpPr/>
          <p:nvPr/>
        </p:nvGrpSpPr>
        <p:grpSpPr>
          <a:xfrm>
            <a:off x="9725027" y="1719408"/>
            <a:ext cx="802012" cy="563909"/>
            <a:chOff x="4513863" y="1325083"/>
            <a:chExt cx="601509" cy="422932"/>
          </a:xfrm>
          <a:solidFill>
            <a:schemeClr val="accent4">
              <a:lumMod val="20000"/>
              <a:lumOff val="80000"/>
            </a:schemeClr>
          </a:solidFill>
        </p:grpSpPr>
        <p:sp>
          <p:nvSpPr>
            <p:cNvPr id="86" name="Can 85">
              <a:extLst>
                <a:ext uri="{FF2B5EF4-FFF2-40B4-BE49-F238E27FC236}">
                  <a16:creationId xmlns:a16="http://schemas.microsoft.com/office/drawing/2014/main" id="{A4214A8E-A202-FE4A-BF94-8CCFD18BD79C}"/>
                </a:ext>
              </a:extLst>
            </p:cNvPr>
            <p:cNvSpPr/>
            <p:nvPr/>
          </p:nvSpPr>
          <p:spPr>
            <a:xfrm>
              <a:off x="4513863" y="1325083"/>
              <a:ext cx="601509" cy="422932"/>
            </a:xfrm>
            <a:prstGeom prst="can">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7" name="Rectangle 86">
              <a:extLst>
                <a:ext uri="{FF2B5EF4-FFF2-40B4-BE49-F238E27FC236}">
                  <a16:creationId xmlns:a16="http://schemas.microsoft.com/office/drawing/2014/main" id="{EC0C0F2A-E26B-F54D-8FE5-5381C36DAFE1}"/>
                </a:ext>
              </a:extLst>
            </p:cNvPr>
            <p:cNvSpPr/>
            <p:nvPr/>
          </p:nvSpPr>
          <p:spPr>
            <a:xfrm>
              <a:off x="4774930" y="1449081"/>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8" name="Rectangle 87">
              <a:extLst>
                <a:ext uri="{FF2B5EF4-FFF2-40B4-BE49-F238E27FC236}">
                  <a16:creationId xmlns:a16="http://schemas.microsoft.com/office/drawing/2014/main" id="{FC9E65EF-A7C3-364D-96EC-5C0577112CC8}"/>
                </a:ext>
              </a:extLst>
            </p:cNvPr>
            <p:cNvSpPr/>
            <p:nvPr/>
          </p:nvSpPr>
          <p:spPr>
            <a:xfrm>
              <a:off x="4924702" y="1548749"/>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9" name="Rectangle 88">
              <a:extLst>
                <a:ext uri="{FF2B5EF4-FFF2-40B4-BE49-F238E27FC236}">
                  <a16:creationId xmlns:a16="http://schemas.microsoft.com/office/drawing/2014/main" id="{34E10817-78B2-EE40-A521-A7950DF97C40}"/>
                </a:ext>
              </a:extLst>
            </p:cNvPr>
            <p:cNvSpPr/>
            <p:nvPr/>
          </p:nvSpPr>
          <p:spPr>
            <a:xfrm>
              <a:off x="4636198" y="1548749"/>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0" name="Rectangle 89">
              <a:extLst>
                <a:ext uri="{FF2B5EF4-FFF2-40B4-BE49-F238E27FC236}">
                  <a16:creationId xmlns:a16="http://schemas.microsoft.com/office/drawing/2014/main" id="{CAC4DA99-7D0A-FF43-9BA9-83577CDE00D0}"/>
                </a:ext>
              </a:extLst>
            </p:cNvPr>
            <p:cNvSpPr/>
            <p:nvPr/>
          </p:nvSpPr>
          <p:spPr>
            <a:xfrm>
              <a:off x="4780450" y="1548749"/>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1" name="Rectangle 90">
              <a:extLst>
                <a:ext uri="{FF2B5EF4-FFF2-40B4-BE49-F238E27FC236}">
                  <a16:creationId xmlns:a16="http://schemas.microsoft.com/office/drawing/2014/main" id="{0B59859A-A3A3-404C-B471-B3B09E279508}"/>
                </a:ext>
              </a:extLst>
            </p:cNvPr>
            <p:cNvSpPr/>
            <p:nvPr/>
          </p:nvSpPr>
          <p:spPr>
            <a:xfrm>
              <a:off x="4574482" y="1629050"/>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2" name="Rectangle 91">
              <a:extLst>
                <a:ext uri="{FF2B5EF4-FFF2-40B4-BE49-F238E27FC236}">
                  <a16:creationId xmlns:a16="http://schemas.microsoft.com/office/drawing/2014/main" id="{75A3494B-86B7-A843-B576-FE6259DF45D3}"/>
                </a:ext>
              </a:extLst>
            </p:cNvPr>
            <p:cNvSpPr/>
            <p:nvPr/>
          </p:nvSpPr>
          <p:spPr>
            <a:xfrm>
              <a:off x="4999544" y="1629050"/>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3" name="Rectangle 92">
              <a:extLst>
                <a:ext uri="{FF2B5EF4-FFF2-40B4-BE49-F238E27FC236}">
                  <a16:creationId xmlns:a16="http://schemas.microsoft.com/office/drawing/2014/main" id="{640F398F-B454-E446-A165-3F79DC0CA8CE}"/>
                </a:ext>
              </a:extLst>
            </p:cNvPr>
            <p:cNvSpPr/>
            <p:nvPr/>
          </p:nvSpPr>
          <p:spPr>
            <a:xfrm>
              <a:off x="4716169" y="1629050"/>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4" name="Rectangle 93">
              <a:extLst>
                <a:ext uri="{FF2B5EF4-FFF2-40B4-BE49-F238E27FC236}">
                  <a16:creationId xmlns:a16="http://schemas.microsoft.com/office/drawing/2014/main" id="{0D5EEEF6-49DA-D446-9D1B-EC6E3EF92B03}"/>
                </a:ext>
              </a:extLst>
            </p:cNvPr>
            <p:cNvSpPr/>
            <p:nvPr/>
          </p:nvSpPr>
          <p:spPr>
            <a:xfrm>
              <a:off x="4857856" y="1629050"/>
              <a:ext cx="63890" cy="45719"/>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95" name="Elbow Connector 94">
              <a:extLst>
                <a:ext uri="{FF2B5EF4-FFF2-40B4-BE49-F238E27FC236}">
                  <a16:creationId xmlns:a16="http://schemas.microsoft.com/office/drawing/2014/main" id="{55F08056-542F-524E-95A4-C8C712BDD146}"/>
                </a:ext>
              </a:extLst>
            </p:cNvPr>
            <p:cNvCxnSpPr>
              <a:stCxn id="87" idx="2"/>
              <a:endCxn id="89" idx="0"/>
            </p:cNvCxnSpPr>
            <p:nvPr/>
          </p:nvCxnSpPr>
          <p:spPr>
            <a:xfrm rot="5400000">
              <a:off x="4710535" y="1452408"/>
              <a:ext cx="53949" cy="138732"/>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Elbow Connector 95">
              <a:extLst>
                <a:ext uri="{FF2B5EF4-FFF2-40B4-BE49-F238E27FC236}">
                  <a16:creationId xmlns:a16="http://schemas.microsoft.com/office/drawing/2014/main" id="{BCCE7809-DE48-C544-B437-79799C5E370A}"/>
                </a:ext>
              </a:extLst>
            </p:cNvPr>
            <p:cNvCxnSpPr>
              <a:stCxn id="87" idx="2"/>
              <a:endCxn id="88" idx="0"/>
            </p:cNvCxnSpPr>
            <p:nvPr/>
          </p:nvCxnSpPr>
          <p:spPr>
            <a:xfrm rot="16200000" flipH="1">
              <a:off x="4854787" y="1446888"/>
              <a:ext cx="53949" cy="149772"/>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Elbow Connector 96">
              <a:extLst>
                <a:ext uri="{FF2B5EF4-FFF2-40B4-BE49-F238E27FC236}">
                  <a16:creationId xmlns:a16="http://schemas.microsoft.com/office/drawing/2014/main" id="{F4BF8C06-2F4E-1943-A59A-C8312B739A7B}"/>
                </a:ext>
              </a:extLst>
            </p:cNvPr>
            <p:cNvCxnSpPr>
              <a:stCxn id="89" idx="2"/>
              <a:endCxn id="91" idx="0"/>
            </p:cNvCxnSpPr>
            <p:nvPr/>
          </p:nvCxnSpPr>
          <p:spPr>
            <a:xfrm rot="5400000">
              <a:off x="4619994" y="1580901"/>
              <a:ext cx="34582" cy="61716"/>
            </a:xfrm>
            <a:prstGeom prst="bentConnector3">
              <a:avLst>
                <a:gd name="adj1" fmla="val 50000"/>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0" name="Elbow Connector 99">
              <a:extLst>
                <a:ext uri="{FF2B5EF4-FFF2-40B4-BE49-F238E27FC236}">
                  <a16:creationId xmlns:a16="http://schemas.microsoft.com/office/drawing/2014/main" id="{4ECC9B56-16E7-154A-9E12-95523969E9BA}"/>
                </a:ext>
              </a:extLst>
            </p:cNvPr>
            <p:cNvCxnSpPr>
              <a:stCxn id="90" idx="2"/>
              <a:endCxn id="93" idx="0"/>
            </p:cNvCxnSpPr>
            <p:nvPr/>
          </p:nvCxnSpPr>
          <p:spPr>
            <a:xfrm rot="5400000">
              <a:off x="4762964" y="1579619"/>
              <a:ext cx="34582" cy="64281"/>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Elbow Connector 104">
              <a:extLst>
                <a:ext uri="{FF2B5EF4-FFF2-40B4-BE49-F238E27FC236}">
                  <a16:creationId xmlns:a16="http://schemas.microsoft.com/office/drawing/2014/main" id="{093BC6EC-753B-8A4F-8182-F7ED079EE3B5}"/>
                </a:ext>
              </a:extLst>
            </p:cNvPr>
            <p:cNvCxnSpPr>
              <a:stCxn id="90" idx="2"/>
              <a:endCxn id="94" idx="0"/>
            </p:cNvCxnSpPr>
            <p:nvPr/>
          </p:nvCxnSpPr>
          <p:spPr>
            <a:xfrm rot="16200000" flipH="1">
              <a:off x="4833807" y="1573056"/>
              <a:ext cx="34582" cy="77406"/>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7" name="Elbow Connector 106">
              <a:extLst>
                <a:ext uri="{FF2B5EF4-FFF2-40B4-BE49-F238E27FC236}">
                  <a16:creationId xmlns:a16="http://schemas.microsoft.com/office/drawing/2014/main" id="{A99CCA33-1DE4-9E48-AEC7-5FEE07EBA257}"/>
                </a:ext>
              </a:extLst>
            </p:cNvPr>
            <p:cNvCxnSpPr>
              <a:stCxn id="88" idx="2"/>
              <a:endCxn id="92" idx="0"/>
            </p:cNvCxnSpPr>
            <p:nvPr/>
          </p:nvCxnSpPr>
          <p:spPr>
            <a:xfrm rot="16200000" flipH="1">
              <a:off x="4976777" y="1574338"/>
              <a:ext cx="34582" cy="74842"/>
            </a:xfrm>
            <a:prstGeom prst="bentConnector3">
              <a:avLst>
                <a:gd name="adj1" fmla="val 50000"/>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9" name="Elbow Connector 108">
              <a:extLst>
                <a:ext uri="{FF2B5EF4-FFF2-40B4-BE49-F238E27FC236}">
                  <a16:creationId xmlns:a16="http://schemas.microsoft.com/office/drawing/2014/main" id="{9D4EB9F9-F253-7747-B78F-0175BE65DF4F}"/>
                </a:ext>
              </a:extLst>
            </p:cNvPr>
            <p:cNvCxnSpPr>
              <a:stCxn id="87" idx="2"/>
              <a:endCxn id="90" idx="0"/>
            </p:cNvCxnSpPr>
            <p:nvPr/>
          </p:nvCxnSpPr>
          <p:spPr>
            <a:xfrm rot="16200000" flipH="1">
              <a:off x="4782661" y="1519014"/>
              <a:ext cx="53949" cy="5520"/>
            </a:xfrm>
            <a:prstGeom prst="bentConnector3">
              <a:avLst/>
            </a:prstGeom>
            <a:grpFill/>
            <a:ln w="31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0" name="TextBox 37">
            <a:extLst>
              <a:ext uri="{FF2B5EF4-FFF2-40B4-BE49-F238E27FC236}">
                <a16:creationId xmlns:a16="http://schemas.microsoft.com/office/drawing/2014/main" id="{1D349F52-0956-D740-91F2-ACB52DFAF22C}"/>
              </a:ext>
            </a:extLst>
          </p:cNvPr>
          <p:cNvSpPr txBox="1">
            <a:spLocks noChangeArrowheads="1"/>
          </p:cNvSpPr>
          <p:nvPr/>
        </p:nvSpPr>
        <p:spPr bwMode="auto">
          <a:xfrm>
            <a:off x="9502722" y="2305338"/>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Active Directory / LDAP server</a:t>
            </a:r>
          </a:p>
        </p:txBody>
      </p:sp>
      <p:sp>
        <p:nvSpPr>
          <p:cNvPr id="112" name="TextBox 37">
            <a:extLst>
              <a:ext uri="{FF2B5EF4-FFF2-40B4-BE49-F238E27FC236}">
                <a16:creationId xmlns:a16="http://schemas.microsoft.com/office/drawing/2014/main" id="{398763EF-CC46-BB43-AF33-C534A493681A}"/>
              </a:ext>
            </a:extLst>
          </p:cNvPr>
          <p:cNvSpPr txBox="1">
            <a:spLocks noChangeArrowheads="1"/>
          </p:cNvSpPr>
          <p:nvPr/>
        </p:nvSpPr>
        <p:spPr bwMode="auto">
          <a:xfrm>
            <a:off x="8175291" y="2711646"/>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Web </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server</a:t>
            </a:r>
          </a:p>
        </p:txBody>
      </p:sp>
      <p:sp>
        <p:nvSpPr>
          <p:cNvPr id="113" name="TextBox 37">
            <a:extLst>
              <a:ext uri="{FF2B5EF4-FFF2-40B4-BE49-F238E27FC236}">
                <a16:creationId xmlns:a16="http://schemas.microsoft.com/office/drawing/2014/main" id="{33EC9E72-A5DF-794D-A873-8EE68798F61A}"/>
              </a:ext>
            </a:extLst>
          </p:cNvPr>
          <p:cNvSpPr txBox="1">
            <a:spLocks noChangeArrowheads="1"/>
          </p:cNvSpPr>
          <p:nvPr/>
        </p:nvSpPr>
        <p:spPr bwMode="auto">
          <a:xfrm>
            <a:off x="6490127" y="2711646"/>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Web</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server</a:t>
            </a:r>
          </a:p>
        </p:txBody>
      </p:sp>
      <p:sp>
        <p:nvSpPr>
          <p:cNvPr id="114" name="TextBox 37">
            <a:extLst>
              <a:ext uri="{FF2B5EF4-FFF2-40B4-BE49-F238E27FC236}">
                <a16:creationId xmlns:a16="http://schemas.microsoft.com/office/drawing/2014/main" id="{7A2FC613-3F07-6945-A421-D14256A9D5EF}"/>
              </a:ext>
            </a:extLst>
          </p:cNvPr>
          <p:cNvSpPr txBox="1">
            <a:spLocks noChangeArrowheads="1"/>
          </p:cNvSpPr>
          <p:nvPr/>
        </p:nvSpPr>
        <p:spPr bwMode="auto">
          <a:xfrm>
            <a:off x="7343540" y="2107005"/>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Load</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Balancer</a:t>
            </a:r>
          </a:p>
        </p:txBody>
      </p:sp>
      <p:sp>
        <p:nvSpPr>
          <p:cNvPr id="116" name="TextBox 37">
            <a:extLst>
              <a:ext uri="{FF2B5EF4-FFF2-40B4-BE49-F238E27FC236}">
                <a16:creationId xmlns:a16="http://schemas.microsoft.com/office/drawing/2014/main" id="{A9D75898-2B02-1A4B-A34E-EE519B00FB85}"/>
              </a:ext>
            </a:extLst>
          </p:cNvPr>
          <p:cNvSpPr txBox="1">
            <a:spLocks noChangeArrowheads="1"/>
          </p:cNvSpPr>
          <p:nvPr/>
        </p:nvSpPr>
        <p:spPr bwMode="auto">
          <a:xfrm>
            <a:off x="7343540" y="2765734"/>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Load</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Balancer</a:t>
            </a:r>
          </a:p>
        </p:txBody>
      </p:sp>
    </p:spTree>
    <p:custDataLst>
      <p:tags r:id="rId1"/>
    </p:custDataLst>
    <p:extLst>
      <p:ext uri="{BB962C8B-B14F-4D97-AF65-F5344CB8AC3E}">
        <p14:creationId xmlns:p14="http://schemas.microsoft.com/office/powerpoint/2010/main" val="39871036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Straight Connector 46"/>
          <p:cNvCxnSpPr>
            <a:stCxn id="50" idx="1"/>
          </p:cNvCxnSpPr>
          <p:nvPr/>
        </p:nvCxnSpPr>
        <p:spPr>
          <a:xfrm flipH="1">
            <a:off x="5564052" y="4322470"/>
            <a:ext cx="569349"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pic>
        <p:nvPicPr>
          <p:cNvPr id="26" name="Picture 2" descr="https://encrypted-tbn3.gstatic.com/images?q=tbn:ANd9GcRYOgtirRRsksq0StIBoWDBoHFDl8LsJ8ADWfty6c0jhVNGJspRQR5Hww"/>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517174" y="3157429"/>
            <a:ext cx="493977" cy="493979"/>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descr="https://encrypted-tbn3.gstatic.com/images?q=tbn:ANd9GcRYOgtirRRsksq0StIBoWDBoHFDl8LsJ8ADWfty6c0jhVNGJspRQR5Hww"/>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517174" y="1693681"/>
            <a:ext cx="493977" cy="493979"/>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7" name="Straight Connector 36"/>
          <p:cNvCxnSpPr/>
          <p:nvPr/>
        </p:nvCxnSpPr>
        <p:spPr>
          <a:xfrm flipH="1">
            <a:off x="6969129" y="2071471"/>
            <a:ext cx="644815" cy="335244"/>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7905425" y="2071470"/>
            <a:ext cx="593655" cy="305904"/>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50" name="Rounded Rectangle 49"/>
          <p:cNvSpPr/>
          <p:nvPr/>
        </p:nvSpPr>
        <p:spPr>
          <a:xfrm>
            <a:off x="6133402" y="3922047"/>
            <a:ext cx="3370743" cy="800847"/>
          </a:xfrm>
          <a:prstGeom prst="roundRect">
            <a:avLst>
              <a:gd name="adj" fmla="val 9818"/>
            </a:avLst>
          </a:prstGeom>
          <a:noFill/>
          <a:ln w="19050">
            <a:solidFill>
              <a:srgbClr val="7F7F7F"/>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52" name="Straight Connector 51"/>
          <p:cNvCxnSpPr/>
          <p:nvPr/>
        </p:nvCxnSpPr>
        <p:spPr>
          <a:xfrm>
            <a:off x="7049676" y="2627925"/>
            <a:ext cx="562749" cy="665128"/>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a:off x="7914387" y="2627925"/>
            <a:ext cx="584692" cy="71278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pic>
        <p:nvPicPr>
          <p:cNvPr id="15" name="Picture 14" descr="Traditional-Servers.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315002" y="2237348"/>
            <a:ext cx="535897" cy="535897"/>
          </a:xfrm>
          <a:prstGeom prst="rect">
            <a:avLst/>
          </a:prstGeom>
        </p:spPr>
      </p:pic>
      <p:pic>
        <p:nvPicPr>
          <p:cNvPr id="10" name="Picture 9" descr="Traditional-Servers.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726760" y="2237348"/>
            <a:ext cx="535897" cy="535897"/>
          </a:xfrm>
          <a:prstGeom prst="rect">
            <a:avLst/>
          </a:prstGeom>
        </p:spPr>
      </p:pic>
      <p:cxnSp>
        <p:nvCxnSpPr>
          <p:cNvPr id="61" name="Straight Connector 60"/>
          <p:cNvCxnSpPr/>
          <p:nvPr/>
        </p:nvCxnSpPr>
        <p:spPr>
          <a:xfrm flipH="1">
            <a:off x="6615150" y="3528794"/>
            <a:ext cx="997276" cy="652117"/>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24" name="Straight Connector 1023"/>
          <p:cNvCxnSpPr/>
          <p:nvPr/>
        </p:nvCxnSpPr>
        <p:spPr>
          <a:xfrm flipH="1">
            <a:off x="7764163" y="3583801"/>
            <a:ext cx="8024" cy="612611"/>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0" name="Straight Connector 1029"/>
          <p:cNvCxnSpPr/>
          <p:nvPr/>
        </p:nvCxnSpPr>
        <p:spPr>
          <a:xfrm>
            <a:off x="7914387" y="3528794"/>
            <a:ext cx="936509" cy="652117"/>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p:cNvCxnSpPr>
            <a:stCxn id="19" idx="0"/>
            <a:endCxn id="19" idx="0"/>
          </p:cNvCxnSpPr>
          <p:nvPr/>
        </p:nvCxnSpPr>
        <p:spPr>
          <a:xfrm>
            <a:off x="6643418" y="4415118"/>
            <a:ext cx="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5" name="Straight Connector 1034"/>
          <p:cNvCxnSpPr>
            <a:stCxn id="19" idx="0"/>
          </p:cNvCxnSpPr>
          <p:nvPr/>
        </p:nvCxnSpPr>
        <p:spPr>
          <a:xfrm>
            <a:off x="6643418" y="4415118"/>
            <a:ext cx="960021" cy="736162"/>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8" name="Straight Connector 1037"/>
          <p:cNvCxnSpPr/>
          <p:nvPr/>
        </p:nvCxnSpPr>
        <p:spPr>
          <a:xfrm flipH="1">
            <a:off x="7603439" y="4328778"/>
            <a:ext cx="144184" cy="924101"/>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2" name="Straight Connector 1041"/>
          <p:cNvCxnSpPr/>
          <p:nvPr/>
        </p:nvCxnSpPr>
        <p:spPr>
          <a:xfrm flipH="1">
            <a:off x="7603439" y="4350359"/>
            <a:ext cx="1281468" cy="800921"/>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grpSp>
        <p:nvGrpSpPr>
          <p:cNvPr id="23" name="Group 22"/>
          <p:cNvGrpSpPr/>
          <p:nvPr/>
        </p:nvGrpSpPr>
        <p:grpSpPr>
          <a:xfrm>
            <a:off x="7183390" y="4007963"/>
            <a:ext cx="1238473" cy="682425"/>
            <a:chOff x="514681" y="1538172"/>
            <a:chExt cx="928855" cy="511819"/>
          </a:xfrm>
        </p:grpSpPr>
        <p:pic>
          <p:nvPicPr>
            <p:cNvPr id="24" name="Picture 23" descr="Traditional-Servers.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49300" y="1538172"/>
              <a:ext cx="401923" cy="401923"/>
            </a:xfrm>
            <a:prstGeom prst="rect">
              <a:avLst/>
            </a:prstGeom>
          </p:spPr>
        </p:pic>
        <p:sp>
          <p:nvSpPr>
            <p:cNvPr id="25" name="TextBox 37"/>
            <p:cNvSpPr txBox="1">
              <a:spLocks noChangeArrowheads="1"/>
            </p:cNvSpPr>
            <p:nvPr/>
          </p:nvSpPr>
          <p:spPr bwMode="auto">
            <a:xfrm>
              <a:off x="514681" y="1842242"/>
              <a:ext cx="928855" cy="20774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App  server</a:t>
              </a:r>
            </a:p>
          </p:txBody>
        </p:sp>
      </p:grpSp>
      <p:grpSp>
        <p:nvGrpSpPr>
          <p:cNvPr id="17" name="Group 16"/>
          <p:cNvGrpSpPr/>
          <p:nvPr/>
        </p:nvGrpSpPr>
        <p:grpSpPr>
          <a:xfrm>
            <a:off x="6024181" y="4007965"/>
            <a:ext cx="1238473" cy="684152"/>
            <a:chOff x="485833" y="1538172"/>
            <a:chExt cx="928855" cy="513114"/>
          </a:xfrm>
        </p:grpSpPr>
        <p:pic>
          <p:nvPicPr>
            <p:cNvPr id="18" name="Picture 17" descr="Traditional-Servers.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49300" y="1538172"/>
              <a:ext cx="401923" cy="401923"/>
            </a:xfrm>
            <a:prstGeom prst="rect">
              <a:avLst/>
            </a:prstGeom>
          </p:spPr>
        </p:pic>
        <p:sp>
          <p:nvSpPr>
            <p:cNvPr id="19" name="TextBox 37"/>
            <p:cNvSpPr txBox="1">
              <a:spLocks noChangeArrowheads="1"/>
            </p:cNvSpPr>
            <p:nvPr/>
          </p:nvSpPr>
          <p:spPr bwMode="auto">
            <a:xfrm>
              <a:off x="485833" y="1843537"/>
              <a:ext cx="928855" cy="20774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App server</a:t>
              </a:r>
            </a:p>
          </p:txBody>
        </p:sp>
      </p:grpSp>
      <p:grpSp>
        <p:nvGrpSpPr>
          <p:cNvPr id="20" name="Group 19"/>
          <p:cNvGrpSpPr/>
          <p:nvPr/>
        </p:nvGrpSpPr>
        <p:grpSpPr>
          <a:xfrm>
            <a:off x="8387842" y="3980611"/>
            <a:ext cx="1238473" cy="709808"/>
            <a:chOff x="574667" y="1538172"/>
            <a:chExt cx="928855" cy="532356"/>
          </a:xfrm>
        </p:grpSpPr>
        <p:pic>
          <p:nvPicPr>
            <p:cNvPr id="21" name="Picture 20" descr="Traditional-Servers.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49300" y="1538172"/>
              <a:ext cx="401923" cy="401923"/>
            </a:xfrm>
            <a:prstGeom prst="rect">
              <a:avLst/>
            </a:prstGeom>
          </p:spPr>
        </p:pic>
        <p:sp>
          <p:nvSpPr>
            <p:cNvPr id="22" name="TextBox 37"/>
            <p:cNvSpPr txBox="1">
              <a:spLocks noChangeArrowheads="1"/>
            </p:cNvSpPr>
            <p:nvPr/>
          </p:nvSpPr>
          <p:spPr bwMode="auto">
            <a:xfrm>
              <a:off x="574667" y="1862779"/>
              <a:ext cx="928855" cy="207749"/>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App server</a:t>
              </a:r>
            </a:p>
          </p:txBody>
        </p:sp>
      </p:grpSp>
      <p:cxnSp>
        <p:nvCxnSpPr>
          <p:cNvPr id="1048" name="Straight Connector 1047"/>
          <p:cNvCxnSpPr/>
          <p:nvPr/>
        </p:nvCxnSpPr>
        <p:spPr>
          <a:xfrm>
            <a:off x="7806639" y="5354479"/>
            <a:ext cx="709485"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227" name="TextBox 37"/>
          <p:cNvSpPr txBox="1">
            <a:spLocks noChangeArrowheads="1"/>
          </p:cNvSpPr>
          <p:nvPr/>
        </p:nvSpPr>
        <p:spPr bwMode="auto">
          <a:xfrm>
            <a:off x="9513712" y="4639109"/>
            <a:ext cx="1317181"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Amazon Elastic File System</a:t>
            </a:r>
          </a:p>
        </p:txBody>
      </p:sp>
      <p:pic>
        <p:nvPicPr>
          <p:cNvPr id="113" name="Picture 11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720049" y="2266719"/>
            <a:ext cx="430912" cy="446872"/>
          </a:xfrm>
          <a:prstGeom prst="rect">
            <a:avLst/>
          </a:prstGeom>
        </p:spPr>
      </p:pic>
      <p:pic>
        <p:nvPicPr>
          <p:cNvPr id="116" name="Picture 11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416627" y="2271590"/>
            <a:ext cx="430912" cy="446872"/>
          </a:xfrm>
          <a:prstGeom prst="rect">
            <a:avLst/>
          </a:prstGeom>
        </p:spPr>
      </p:pic>
      <p:pic>
        <p:nvPicPr>
          <p:cNvPr id="118" name="Picture 11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414017" y="4036266"/>
            <a:ext cx="430912" cy="446872"/>
          </a:xfrm>
          <a:prstGeom prst="rect">
            <a:avLst/>
          </a:prstGeom>
        </p:spPr>
      </p:pic>
      <p:pic>
        <p:nvPicPr>
          <p:cNvPr id="119" name="Picture 11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534025" y="4036083"/>
            <a:ext cx="430912" cy="446872"/>
          </a:xfrm>
          <a:prstGeom prst="rect">
            <a:avLst/>
          </a:prstGeom>
        </p:spPr>
      </p:pic>
      <p:pic>
        <p:nvPicPr>
          <p:cNvPr id="121" name="Picture 12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665344" y="4025322"/>
            <a:ext cx="430912" cy="446872"/>
          </a:xfrm>
          <a:prstGeom prst="rect">
            <a:avLst/>
          </a:prstGeom>
        </p:spPr>
      </p:pic>
      <p:pic>
        <p:nvPicPr>
          <p:cNvPr id="122" name="Picture 12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520369" y="1611230"/>
            <a:ext cx="549068" cy="658881"/>
          </a:xfrm>
          <a:prstGeom prst="rect">
            <a:avLst/>
          </a:prstGeom>
        </p:spPr>
      </p:pic>
      <p:pic>
        <p:nvPicPr>
          <p:cNvPr id="124" name="Picture 12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525213" y="3096130"/>
            <a:ext cx="549068" cy="658881"/>
          </a:xfrm>
          <a:prstGeom prst="rect">
            <a:avLst/>
          </a:prstGeom>
        </p:spPr>
      </p:pic>
      <p:sp>
        <p:nvSpPr>
          <p:cNvPr id="125" name="TextBox 37"/>
          <p:cNvSpPr txBox="1">
            <a:spLocks noChangeArrowheads="1"/>
          </p:cNvSpPr>
          <p:nvPr/>
        </p:nvSpPr>
        <p:spPr bwMode="auto">
          <a:xfrm>
            <a:off x="7956096" y="1675104"/>
            <a:ext cx="1096317"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Elastic Load Balancing</a:t>
            </a:r>
          </a:p>
        </p:txBody>
      </p:sp>
      <p:sp>
        <p:nvSpPr>
          <p:cNvPr id="126" name="TextBox 37"/>
          <p:cNvSpPr txBox="1">
            <a:spLocks noChangeArrowheads="1"/>
          </p:cNvSpPr>
          <p:nvPr/>
        </p:nvSpPr>
        <p:spPr bwMode="auto">
          <a:xfrm>
            <a:off x="7991239" y="3170420"/>
            <a:ext cx="1096317"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Elastic Load Balancing</a:t>
            </a:r>
          </a:p>
        </p:txBody>
      </p:sp>
      <p:sp>
        <p:nvSpPr>
          <p:cNvPr id="131" name="TextBox 37"/>
          <p:cNvSpPr txBox="1">
            <a:spLocks noChangeArrowheads="1"/>
          </p:cNvSpPr>
          <p:nvPr/>
        </p:nvSpPr>
        <p:spPr bwMode="auto">
          <a:xfrm>
            <a:off x="4866234" y="4701277"/>
            <a:ext cx="1096317" cy="646331"/>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Amazon Elastic Block Store</a:t>
            </a:r>
          </a:p>
        </p:txBody>
      </p:sp>
      <p:cxnSp>
        <p:nvCxnSpPr>
          <p:cNvPr id="27" name="Straight Connector 26"/>
          <p:cNvCxnSpPr/>
          <p:nvPr/>
        </p:nvCxnSpPr>
        <p:spPr>
          <a:xfrm>
            <a:off x="9500543" y="4320557"/>
            <a:ext cx="373611" cy="180"/>
          </a:xfrm>
          <a:prstGeom prst="line">
            <a:avLst/>
          </a:prstGeom>
          <a:ln>
            <a:solidFill>
              <a:srgbClr val="143C6A"/>
            </a:solidFill>
          </a:ln>
        </p:spPr>
        <p:style>
          <a:lnRef idx="2">
            <a:schemeClr val="accent2"/>
          </a:lnRef>
          <a:fillRef idx="0">
            <a:schemeClr val="accent2"/>
          </a:fillRef>
          <a:effectRef idx="1">
            <a:schemeClr val="accent2"/>
          </a:effectRef>
          <a:fontRef idx="minor">
            <a:schemeClr val="tx1"/>
          </a:fontRef>
        </p:style>
      </p:cxnSp>
      <p:pic>
        <p:nvPicPr>
          <p:cNvPr id="148" name="Picture 147"/>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9874154" y="3950217"/>
            <a:ext cx="617532" cy="741039"/>
          </a:xfrm>
          <a:prstGeom prst="rect">
            <a:avLst/>
          </a:prstGeom>
        </p:spPr>
      </p:pic>
      <p:sp>
        <p:nvSpPr>
          <p:cNvPr id="150" name="TextBox 149"/>
          <p:cNvSpPr txBox="1"/>
          <p:nvPr/>
        </p:nvSpPr>
        <p:spPr>
          <a:xfrm>
            <a:off x="6947129" y="5597139"/>
            <a:ext cx="1339455" cy="365760"/>
          </a:xfrm>
          <a:prstGeom prst="rect">
            <a:avLst/>
          </a:prstGeom>
          <a:noFill/>
        </p:spPr>
        <p:txBody>
          <a:bodyPr wrap="square" lIns="0" tIns="0" rIns="0" bIns="0" rtlCol="0" anchor="t">
            <a:noAutofit/>
          </a:bodyPr>
          <a:lstStyle/>
          <a:p>
            <a:pPr algn="ctr"/>
            <a:r>
              <a:rPr lang="en-US" sz="1067" b="1">
                <a:latin typeface="Amazon Ember Light" panose="020B0403020204020204" pitchFamily="34" charset="0"/>
                <a:ea typeface="Amazon Ember Light" panose="020B0403020204020204" pitchFamily="34" charset="0"/>
                <a:cs typeface="Amazon Ember Light" panose="020B0403020204020204" pitchFamily="34" charset="0"/>
              </a:rPr>
              <a:t>Amazon RDS (Master)</a:t>
            </a:r>
            <a:endParaRPr lang="en-US" sz="1867" b="1">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151" name="Picture 150"/>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7424545" y="5097032"/>
            <a:ext cx="373036" cy="491729"/>
          </a:xfrm>
          <a:prstGeom prst="rect">
            <a:avLst/>
          </a:prstGeom>
        </p:spPr>
      </p:pic>
      <p:pic>
        <p:nvPicPr>
          <p:cNvPr id="154" name="Picture 153"/>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8541848" y="5102478"/>
            <a:ext cx="368641" cy="485936"/>
          </a:xfrm>
          <a:prstGeom prst="rect">
            <a:avLst/>
          </a:prstGeom>
        </p:spPr>
      </p:pic>
      <p:sp>
        <p:nvSpPr>
          <p:cNvPr id="155" name="TextBox 154"/>
          <p:cNvSpPr txBox="1"/>
          <p:nvPr/>
        </p:nvSpPr>
        <p:spPr>
          <a:xfrm>
            <a:off x="8059887" y="5609603"/>
            <a:ext cx="1339455" cy="365760"/>
          </a:xfrm>
          <a:prstGeom prst="rect">
            <a:avLst/>
          </a:prstGeom>
          <a:noFill/>
        </p:spPr>
        <p:txBody>
          <a:bodyPr wrap="square" lIns="0" tIns="0" rIns="0" bIns="0" rtlCol="0" anchor="t">
            <a:noAutofit/>
          </a:bodyPr>
          <a:lstStyle/>
          <a:p>
            <a:pPr algn="ctr"/>
            <a:r>
              <a:rPr lang="en-US" sz="1067" b="1">
                <a:latin typeface="Amazon Ember Light" panose="020B0403020204020204" pitchFamily="34" charset="0"/>
                <a:ea typeface="Amazon Ember Light" panose="020B0403020204020204" pitchFamily="34" charset="0"/>
                <a:cs typeface="Amazon Ember Light" panose="020B0403020204020204" pitchFamily="34" charset="0"/>
              </a:rPr>
              <a:t>Amazon RDS (Standby)</a:t>
            </a:r>
            <a:endParaRPr lang="en-US" sz="1867" b="1">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57" name="TextBox 156"/>
          <p:cNvSpPr txBox="1"/>
          <p:nvPr/>
        </p:nvSpPr>
        <p:spPr>
          <a:xfrm>
            <a:off x="9131909" y="5725877"/>
            <a:ext cx="975360" cy="207509"/>
          </a:xfrm>
          <a:prstGeom prst="rect">
            <a:avLst/>
          </a:prstGeom>
          <a:noFill/>
        </p:spPr>
        <p:txBody>
          <a:bodyPr wrap="square" lIns="0" tIns="0" rIns="0" bIns="0" rtlCol="0" anchor="t">
            <a:noAutofit/>
          </a:bodyPr>
          <a:lstStyle/>
          <a:p>
            <a:pPr algn="ctr"/>
            <a:r>
              <a:rPr lang="en-US" sz="1200" b="1">
                <a:latin typeface="Amazon Ember Light" panose="020B0403020204020204" pitchFamily="34" charset="0"/>
                <a:ea typeface="Amazon Ember Light" panose="020B0403020204020204" pitchFamily="34" charset="0"/>
                <a:cs typeface="Amazon Ember Light" panose="020B0403020204020204" pitchFamily="34" charset="0"/>
              </a:rPr>
              <a:t>Backups to Amazon S3 or Glacier</a:t>
            </a:r>
            <a:endParaRPr lang="en-US" sz="2133" b="1">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159" name="Picture 158"/>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9494209" y="1653096"/>
            <a:ext cx="610561" cy="732673"/>
          </a:xfrm>
          <a:prstGeom prst="rect">
            <a:avLst/>
          </a:prstGeom>
        </p:spPr>
      </p:pic>
      <p:sp>
        <p:nvSpPr>
          <p:cNvPr id="161" name="TextBox 160"/>
          <p:cNvSpPr txBox="1"/>
          <p:nvPr/>
        </p:nvSpPr>
        <p:spPr>
          <a:xfrm>
            <a:off x="9142425" y="2407034"/>
            <a:ext cx="1258067" cy="207264"/>
          </a:xfrm>
          <a:prstGeom prst="rect">
            <a:avLst/>
          </a:prstGeom>
          <a:noFill/>
        </p:spPr>
        <p:txBody>
          <a:bodyPr wrap="square" lIns="0" tIns="0" rIns="0" bIns="0" rtlCol="0" anchor="t">
            <a:noAutofit/>
          </a:bodyPr>
          <a:lstStyle/>
          <a:p>
            <a:pPr algn="ctr"/>
            <a:r>
              <a:rPr lang="en-US" sz="1200" b="1">
                <a:latin typeface="Amazon Ember Light" panose="020B0403020204020204" pitchFamily="34" charset="0"/>
                <a:ea typeface="Amazon Ember Light" panose="020B0403020204020204" pitchFamily="34" charset="0"/>
                <a:cs typeface="Amazon Ember Light" panose="020B0403020204020204" pitchFamily="34" charset="0"/>
              </a:rPr>
              <a:t>AWS Directory Service</a:t>
            </a:r>
          </a:p>
        </p:txBody>
      </p:sp>
      <p:sp>
        <p:nvSpPr>
          <p:cNvPr id="129" name="Rounded Rectangle 128"/>
          <p:cNvSpPr/>
          <p:nvPr/>
        </p:nvSpPr>
        <p:spPr>
          <a:xfrm>
            <a:off x="4968721" y="1580311"/>
            <a:ext cx="5781536" cy="4726668"/>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146" name="Picture 145"/>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5105629" y="1289935"/>
            <a:ext cx="804672" cy="525272"/>
          </a:xfrm>
          <a:prstGeom prst="rect">
            <a:avLst/>
          </a:prstGeom>
        </p:spPr>
      </p:pic>
      <p:cxnSp>
        <p:nvCxnSpPr>
          <p:cNvPr id="147" name="Straight Connector 146"/>
          <p:cNvCxnSpPr/>
          <p:nvPr/>
        </p:nvCxnSpPr>
        <p:spPr>
          <a:xfrm>
            <a:off x="8922525" y="5354479"/>
            <a:ext cx="431761"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pic>
        <p:nvPicPr>
          <p:cNvPr id="57" name="Picture 56"/>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5110660" y="3887086"/>
            <a:ext cx="345669" cy="482499"/>
          </a:xfrm>
          <a:prstGeom prst="rect">
            <a:avLst/>
          </a:prstGeom>
        </p:spPr>
      </p:pic>
      <p:pic>
        <p:nvPicPr>
          <p:cNvPr id="58" name="Picture 57"/>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5313861" y="4090286"/>
            <a:ext cx="340311" cy="475019"/>
          </a:xfrm>
          <a:prstGeom prst="rect">
            <a:avLst/>
          </a:prstGeom>
        </p:spPr>
      </p:pic>
      <p:pic>
        <p:nvPicPr>
          <p:cNvPr id="59" name="Picture 58"/>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5517060" y="4293487"/>
            <a:ext cx="330389" cy="461169"/>
          </a:xfrm>
          <a:prstGeom prst="rect">
            <a:avLst/>
          </a:prstGeom>
        </p:spPr>
      </p:pic>
      <p:pic>
        <p:nvPicPr>
          <p:cNvPr id="156" name="Picture 155"/>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9327931" y="5041934"/>
            <a:ext cx="541740" cy="650089"/>
          </a:xfrm>
          <a:prstGeom prst="rect">
            <a:avLst/>
          </a:prstGeom>
        </p:spPr>
      </p:pic>
      <p:sp>
        <p:nvSpPr>
          <p:cNvPr id="3" name="Title 2"/>
          <p:cNvSpPr>
            <a:spLocks noGrp="1"/>
          </p:cNvSpPr>
          <p:nvPr>
            <p:ph type="title"/>
          </p:nvPr>
        </p:nvSpPr>
        <p:spPr/>
        <p:txBody>
          <a:bodyPr/>
          <a:lstStyle/>
          <a:p>
            <a:r>
              <a:rPr lang="en-US"/>
              <a:t>Example Data Center </a:t>
            </a:r>
          </a:p>
        </p:txBody>
      </p:sp>
      <p:sp>
        <p:nvSpPr>
          <p:cNvPr id="64" name="Content Placeholder 6"/>
          <p:cNvSpPr>
            <a:spLocks noGrp="1"/>
          </p:cNvSpPr>
          <p:nvPr>
            <p:ph idx="1"/>
          </p:nvPr>
        </p:nvSpPr>
        <p:spPr>
          <a:xfrm>
            <a:off x="482240" y="1387491"/>
            <a:ext cx="4092032" cy="5182957"/>
          </a:xfr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0" indent="0">
              <a:buNone/>
            </a:pPr>
            <a:r>
              <a:rPr lang="en-US" sz="2400" b="1">
                <a:latin typeface="Amazon Ember" panose="020B0603020204020204" pitchFamily="34" charset="0"/>
                <a:ea typeface="Amazon Ember" panose="020B0603020204020204" pitchFamily="34" charset="0"/>
                <a:cs typeface="Amazon Ember" panose="020B0603020204020204" pitchFamily="34" charset="0"/>
              </a:rPr>
              <a:t>Replace:</a:t>
            </a:r>
          </a:p>
          <a:p>
            <a:pPr>
              <a:buFont typeface="Arial" panose="020B0604020202020204" pitchFamily="34" charset="0"/>
              <a:buChar char="•"/>
            </a:pPr>
            <a:r>
              <a:rPr lang="en-US" sz="2400">
                <a:latin typeface="Amazon Ember" panose="020B0603020204020204" pitchFamily="34" charset="0"/>
                <a:ea typeface="Amazon Ember" panose="020B0603020204020204" pitchFamily="34" charset="0"/>
                <a:cs typeface="Amazon Ember" panose="020B0603020204020204" pitchFamily="34" charset="0"/>
              </a:rPr>
              <a:t>Servers with </a:t>
            </a:r>
            <a:r>
              <a:rPr lang="en-US" sz="2400" b="1">
                <a:latin typeface="Amazon Ember" panose="020B0603020204020204" pitchFamily="34" charset="0"/>
                <a:ea typeface="Amazon Ember" panose="020B0603020204020204" pitchFamily="34" charset="0"/>
                <a:cs typeface="Amazon Ember" panose="020B0603020204020204" pitchFamily="34" charset="0"/>
              </a:rPr>
              <a:t>EC2</a:t>
            </a:r>
          </a:p>
          <a:p>
            <a:pPr>
              <a:buFont typeface="Arial" panose="020B0604020202020204" pitchFamily="34" charset="0"/>
              <a:buChar char="•"/>
            </a:pPr>
            <a:r>
              <a:rPr lang="en-US" sz="2400">
                <a:latin typeface="Amazon Ember" panose="020B0603020204020204" pitchFamily="34" charset="0"/>
                <a:ea typeface="Amazon Ember" panose="020B0603020204020204" pitchFamily="34" charset="0"/>
                <a:cs typeface="Amazon Ember" panose="020B0603020204020204" pitchFamily="34" charset="0"/>
              </a:rPr>
              <a:t>LDAP server with </a:t>
            </a:r>
            <a:r>
              <a:rPr lang="en-US" sz="2400" b="1">
                <a:latin typeface="Amazon Ember" panose="020B0603020204020204" pitchFamily="34" charset="0"/>
                <a:ea typeface="Amazon Ember" panose="020B0603020204020204" pitchFamily="34" charset="0"/>
                <a:cs typeface="Amazon Ember" panose="020B0603020204020204" pitchFamily="34" charset="0"/>
              </a:rPr>
              <a:t>AWS Directory Service</a:t>
            </a:r>
          </a:p>
          <a:p>
            <a:pPr>
              <a:buFont typeface="Arial" panose="020B0604020202020204" pitchFamily="34" charset="0"/>
              <a:buChar char="•"/>
            </a:pPr>
            <a:r>
              <a:rPr lang="en-US" sz="2400">
                <a:latin typeface="Amazon Ember" panose="020B0603020204020204" pitchFamily="34" charset="0"/>
                <a:ea typeface="Amazon Ember" panose="020B0603020204020204" pitchFamily="34" charset="0"/>
                <a:cs typeface="Amazon Ember" panose="020B0603020204020204" pitchFamily="34" charset="0"/>
              </a:rPr>
              <a:t>Software-based load balancers with </a:t>
            </a:r>
            <a:r>
              <a:rPr lang="en-US" sz="2400" b="1">
                <a:latin typeface="Amazon Ember" panose="020B0603020204020204" pitchFamily="34" charset="0"/>
                <a:ea typeface="Amazon Ember" panose="020B0603020204020204" pitchFamily="34" charset="0"/>
                <a:cs typeface="Amazon Ember" panose="020B0603020204020204" pitchFamily="34" charset="0"/>
              </a:rPr>
              <a:t>Elastic Load Balancing (ELB)</a:t>
            </a:r>
          </a:p>
          <a:p>
            <a:pPr>
              <a:buFont typeface="Arial" panose="020B0604020202020204" pitchFamily="34" charset="0"/>
              <a:buChar char="•"/>
            </a:pPr>
            <a:r>
              <a:rPr lang="en-US" sz="2400">
                <a:latin typeface="Amazon Ember" panose="020B0603020204020204" pitchFamily="34" charset="0"/>
                <a:ea typeface="Amazon Ember" panose="020B0603020204020204" pitchFamily="34" charset="0"/>
                <a:cs typeface="Amazon Ember" panose="020B0603020204020204" pitchFamily="34" charset="0"/>
              </a:rPr>
              <a:t>SAN solutions with </a:t>
            </a:r>
            <a:r>
              <a:rPr lang="en-US" sz="2400" b="1">
                <a:latin typeface="Amazon Ember" panose="020B0603020204020204" pitchFamily="34" charset="0"/>
                <a:ea typeface="Amazon Ember" panose="020B0603020204020204" pitchFamily="34" charset="0"/>
                <a:cs typeface="Amazon Ember" panose="020B0603020204020204" pitchFamily="34" charset="0"/>
              </a:rPr>
              <a:t>Amazon EBS</a:t>
            </a:r>
          </a:p>
          <a:p>
            <a:pPr>
              <a:buFont typeface="Arial" panose="020B0604020202020204" pitchFamily="34" charset="0"/>
              <a:buChar char="•"/>
            </a:pPr>
            <a:r>
              <a:rPr lang="en-US" sz="2400">
                <a:latin typeface="Amazon Ember" panose="020B0603020204020204" pitchFamily="34" charset="0"/>
                <a:ea typeface="Amazon Ember" panose="020B0603020204020204" pitchFamily="34" charset="0"/>
                <a:cs typeface="Amazon Ember" panose="020B0603020204020204" pitchFamily="34" charset="0"/>
              </a:rPr>
              <a:t>NAS file server with </a:t>
            </a:r>
            <a:r>
              <a:rPr lang="en-US" sz="2400" b="1">
                <a:latin typeface="Amazon Ember" panose="020B0603020204020204" pitchFamily="34" charset="0"/>
                <a:ea typeface="Amazon Ember" panose="020B0603020204020204" pitchFamily="34" charset="0"/>
                <a:cs typeface="Amazon Ember" panose="020B0603020204020204" pitchFamily="34" charset="0"/>
              </a:rPr>
              <a:t>Amazon EFS</a:t>
            </a:r>
          </a:p>
          <a:p>
            <a:pPr>
              <a:buFont typeface="Arial" panose="020B0604020202020204" pitchFamily="34" charset="0"/>
              <a:buChar char="•"/>
            </a:pPr>
            <a:r>
              <a:rPr lang="en-US" sz="2400">
                <a:latin typeface="Amazon Ember" panose="020B0603020204020204" pitchFamily="34" charset="0"/>
                <a:ea typeface="Amazon Ember" panose="020B0603020204020204" pitchFamily="34" charset="0"/>
                <a:cs typeface="Amazon Ember" panose="020B0603020204020204" pitchFamily="34" charset="0"/>
              </a:rPr>
              <a:t>Databases with </a:t>
            </a:r>
            <a:r>
              <a:rPr lang="en-US" sz="2400" b="1">
                <a:latin typeface="Amazon Ember" panose="020B0603020204020204" pitchFamily="34" charset="0"/>
                <a:ea typeface="Amazon Ember" panose="020B0603020204020204" pitchFamily="34" charset="0"/>
                <a:cs typeface="Amazon Ember" panose="020B0603020204020204" pitchFamily="34" charset="0"/>
              </a:rPr>
              <a:t>Amazon RDS</a:t>
            </a:r>
          </a:p>
        </p:txBody>
      </p:sp>
      <p:sp>
        <p:nvSpPr>
          <p:cNvPr id="60" name="TextBox 37">
            <a:extLst>
              <a:ext uri="{FF2B5EF4-FFF2-40B4-BE49-F238E27FC236}">
                <a16:creationId xmlns:a16="http://schemas.microsoft.com/office/drawing/2014/main" id="{8AB145E9-288E-3F4F-98DB-8464365E9F60}"/>
              </a:ext>
            </a:extLst>
          </p:cNvPr>
          <p:cNvSpPr txBox="1">
            <a:spLocks noChangeArrowheads="1"/>
          </p:cNvSpPr>
          <p:nvPr/>
        </p:nvSpPr>
        <p:spPr bwMode="auto">
          <a:xfrm>
            <a:off x="8000196" y="2711646"/>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Web </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server</a:t>
            </a:r>
          </a:p>
        </p:txBody>
      </p:sp>
      <p:sp>
        <p:nvSpPr>
          <p:cNvPr id="62" name="TextBox 37">
            <a:extLst>
              <a:ext uri="{FF2B5EF4-FFF2-40B4-BE49-F238E27FC236}">
                <a16:creationId xmlns:a16="http://schemas.microsoft.com/office/drawing/2014/main" id="{2B0B3F37-5001-6E4F-BA0B-5597CA98F589}"/>
              </a:ext>
            </a:extLst>
          </p:cNvPr>
          <p:cNvSpPr txBox="1">
            <a:spLocks noChangeArrowheads="1"/>
          </p:cNvSpPr>
          <p:nvPr/>
        </p:nvSpPr>
        <p:spPr bwMode="auto">
          <a:xfrm>
            <a:off x="6295577" y="2711646"/>
            <a:ext cx="1238473" cy="461665"/>
          </a:xfrm>
          <a:prstGeom prst="rect">
            <a:avLst/>
          </a:prstGeom>
          <a:noFill/>
          <a:ln w="9525">
            <a:noFill/>
            <a:miter lim="800000"/>
            <a:headEnd/>
            <a:tailEnd/>
          </a:ln>
        </p:spPr>
        <p:txBody>
          <a:bodyPr wrap="square">
            <a:spAutoFit/>
          </a:bodyPr>
          <a:lstStyle/>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Web</a:t>
            </a:r>
          </a:p>
          <a:p>
            <a:pPr algn="ctr"/>
            <a:r>
              <a:rPr lang="en-US" sz="1200">
                <a:latin typeface="Amazon Ember Light" panose="020B0403020204020204" pitchFamily="34" charset="0"/>
                <a:ea typeface="Amazon Ember Light" panose="020B0403020204020204" pitchFamily="34" charset="0"/>
                <a:cs typeface="Amazon Ember Light" panose="020B0403020204020204" pitchFamily="34" charset="0"/>
              </a:rPr>
              <a:t>server</a:t>
            </a:r>
          </a:p>
        </p:txBody>
      </p:sp>
    </p:spTree>
    <p:custDataLst>
      <p:tags r:id="rId1"/>
    </p:custDataLst>
    <p:extLst>
      <p:ext uri="{BB962C8B-B14F-4D97-AF65-F5344CB8AC3E}">
        <p14:creationId xmlns:p14="http://schemas.microsoft.com/office/powerpoint/2010/main" val="786651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158621"/>
            <a:ext cx="11115261" cy="989044"/>
          </a:xfrm>
        </p:spPr>
        <p:txBody>
          <a:bodyPr>
            <a:noAutofit/>
          </a:bodyPr>
          <a:lstStyle/>
          <a:p>
            <a:r>
              <a:rPr lang="en-US" sz="3400"/>
              <a:t>Module 4 Review:                                                      </a:t>
            </a:r>
          </a:p>
        </p:txBody>
      </p:sp>
      <p:sp>
        <p:nvSpPr>
          <p:cNvPr id="62" name="Subtitle 10"/>
          <p:cNvSpPr txBox="1">
            <a:spLocks/>
          </p:cNvSpPr>
          <p:nvPr/>
        </p:nvSpPr>
        <p:spPr>
          <a:xfrm>
            <a:off x="340482" y="1425654"/>
            <a:ext cx="8157572" cy="23687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Amazon Ember Light" charset="0"/>
                <a:ea typeface="Amazon Ember Light" charset="0"/>
                <a:cs typeface="Amazon Ember Light"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Amazon Ember Light" charset="0"/>
                <a:ea typeface="Amazon Ember Light" charset="0"/>
                <a:cs typeface="Amazon Ember Light"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Amazon Ember Light" charset="0"/>
                <a:ea typeface="Amazon Ember Light" charset="0"/>
                <a:cs typeface="Amazon Ember Light"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a:lnSpc>
                <a:spcPct val="150000"/>
              </a:lnSpc>
              <a:buBlip>
                <a:blip r:embed="rId5"/>
              </a:buBlip>
            </a:pPr>
            <a:r>
              <a:rPr lang="en-US" sz="2000"/>
              <a:t>Introduced the Well-Architected Framework</a:t>
            </a:r>
          </a:p>
          <a:p>
            <a:pPr marL="342900" indent="-342900">
              <a:lnSpc>
                <a:spcPct val="150000"/>
              </a:lnSpc>
              <a:buBlip>
                <a:blip r:embed="rId5"/>
              </a:buBlip>
            </a:pPr>
            <a:r>
              <a:rPr lang="en-US" sz="2000"/>
              <a:t>Reviewed  the Well-Architected Design Principles</a:t>
            </a:r>
          </a:p>
          <a:p>
            <a:pPr marL="342900" indent="-342900">
              <a:lnSpc>
                <a:spcPct val="150000"/>
              </a:lnSpc>
              <a:buBlip>
                <a:blip r:embed="rId5"/>
              </a:buBlip>
            </a:pPr>
            <a:r>
              <a:rPr lang="en-US" sz="2000"/>
              <a:t>Discussed Reliability, High Availability</a:t>
            </a:r>
          </a:p>
          <a:p>
            <a:pPr marL="342900" indent="-342900">
              <a:lnSpc>
                <a:spcPct val="150000"/>
              </a:lnSpc>
              <a:buBlip>
                <a:blip r:embed="rId5"/>
              </a:buBlip>
            </a:pPr>
            <a:r>
              <a:rPr lang="en-US" sz="2000"/>
              <a:t>Explained AWS Auto Scaling</a:t>
            </a:r>
          </a:p>
          <a:p>
            <a:pPr marL="0" indent="0">
              <a:lnSpc>
                <a:spcPct val="150000"/>
              </a:lnSpc>
              <a:buNone/>
            </a:pPr>
            <a:r>
              <a:rPr lang="en-US" sz="2400" b="1"/>
              <a:t>To finish this module:</a:t>
            </a:r>
          </a:p>
          <a:p>
            <a:pPr marL="342900" indent="-342900">
              <a:lnSpc>
                <a:spcPct val="150000"/>
              </a:lnSpc>
              <a:buBlip>
                <a:blip r:embed="rId5"/>
              </a:buBlip>
            </a:pPr>
            <a:r>
              <a:rPr lang="en-US" sz="2000"/>
              <a:t>Complete:</a:t>
            </a:r>
          </a:p>
        </p:txBody>
      </p:sp>
      <p:grpSp>
        <p:nvGrpSpPr>
          <p:cNvPr id="63" name="Group 62"/>
          <p:cNvGrpSpPr/>
          <p:nvPr/>
        </p:nvGrpSpPr>
        <p:grpSpPr>
          <a:xfrm>
            <a:off x="2037879" y="4481525"/>
            <a:ext cx="3541480" cy="532323"/>
            <a:chOff x="4188879" y="4810544"/>
            <a:chExt cx="3541480" cy="532323"/>
          </a:xfrm>
        </p:grpSpPr>
        <p:sp>
          <p:nvSpPr>
            <p:cNvPr id="64" name="TextBox 63"/>
            <p:cNvSpPr txBox="1"/>
            <p:nvPr/>
          </p:nvSpPr>
          <p:spPr>
            <a:xfrm>
              <a:off x="4721202" y="4892040"/>
              <a:ext cx="3009157" cy="400110"/>
            </a:xfrm>
            <a:prstGeom prst="rect">
              <a:avLst/>
            </a:prstGeom>
            <a:noFill/>
          </p:spPr>
          <p:txBody>
            <a:bodyPr wrap="none" rtlCol="0">
              <a:spAutoFit/>
            </a:bodyPr>
            <a:lstStyle/>
            <a:p>
              <a:r>
                <a:rPr lang="en-US" sz="2000" b="1">
                  <a:latin typeface="Amazon Ember" panose="020B0603020204020204" pitchFamily="34" charset="0"/>
                  <a:ea typeface="Amazon Ember" panose="020B0603020204020204" pitchFamily="34" charset="0"/>
                  <a:cs typeface="Amazon Ember" panose="020B0603020204020204" pitchFamily="34" charset="0"/>
                </a:rPr>
                <a:t>Knowledge Assessment</a:t>
              </a:r>
            </a:p>
          </p:txBody>
        </p:sp>
        <p:pic>
          <p:nvPicPr>
            <p:cNvPr id="65" name="Picture 64"/>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88879" y="4810544"/>
              <a:ext cx="532323" cy="532323"/>
            </a:xfrm>
            <a:prstGeom prst="rect">
              <a:avLst/>
            </a:prstGeom>
          </p:spPr>
        </p:pic>
      </p:grpSp>
    </p:spTree>
    <p:custDataLst>
      <p:tags r:id="rId1"/>
    </p:custDataLst>
    <p:extLst>
      <p:ext uri="{BB962C8B-B14F-4D97-AF65-F5344CB8AC3E}">
        <p14:creationId xmlns:p14="http://schemas.microsoft.com/office/powerpoint/2010/main" val="27356274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C4B9-29DC-444F-B0C6-CF540AD690CE}"/>
              </a:ext>
            </a:extLst>
          </p:cNvPr>
          <p:cNvSpPr>
            <a:spLocks noGrp="1"/>
          </p:cNvSpPr>
          <p:nvPr>
            <p:ph type="title"/>
          </p:nvPr>
        </p:nvSpPr>
        <p:spPr>
          <a:xfrm>
            <a:off x="662608" y="3231625"/>
            <a:ext cx="11115261" cy="779463"/>
          </a:xfrm>
        </p:spPr>
        <p:txBody>
          <a:bodyPr/>
          <a:lstStyle/>
          <a:p>
            <a:pPr marL="493713" indent="-493713">
              <a:spcBef>
                <a:spcPts val="1800"/>
              </a:spcBef>
            </a:pPr>
            <a:r>
              <a:rPr lang="en-US" sz="3400" b="1"/>
              <a:t>Up Next</a:t>
            </a:r>
            <a:r>
              <a:rPr lang="en-US" sz="3400"/>
              <a:t>: Module 5 – Cloud Support</a:t>
            </a:r>
            <a:br>
              <a:rPr lang="en-US" sz="2400"/>
            </a:br>
            <a:r>
              <a:rPr lang="en-US" sz="2400"/>
              <a:t>				Overview of AWS Technical Support Plans </a:t>
            </a:r>
            <a:br>
              <a:rPr lang="en-US" sz="2400"/>
            </a:br>
            <a:endParaRPr lang="en-US" sz="3600"/>
          </a:p>
        </p:txBody>
      </p:sp>
    </p:spTree>
    <p:extLst>
      <p:ext uri="{BB962C8B-B14F-4D97-AF65-F5344CB8AC3E}">
        <p14:creationId xmlns:p14="http://schemas.microsoft.com/office/powerpoint/2010/main" val="42110452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4967115"/>
            <a:ext cx="11294532" cy="1246495"/>
          </a:xfrm>
          <a:prstGeom prst="rect">
            <a:avLst/>
          </a:prstGeom>
          <a:noFill/>
        </p:spPr>
        <p:txBody>
          <a:bodyPr wrap="square" rtlCol="0">
            <a:spAutoFit/>
          </a:bodyPr>
          <a:lstStyle/>
          <a:p>
            <a:pPr algn="just"/>
            <a:r>
              <a:rPr lang="en-US" sz="1500">
                <a:solidFill>
                  <a:schemeClr val="bg1"/>
                </a:solidFill>
                <a:latin typeface="Amazon Ember Light" charset="0"/>
                <a:ea typeface="Amazon Ember Light" charset="0"/>
                <a:cs typeface="Amazon Ember Light" charset="0"/>
              </a:rPr>
              <a:t>© 2018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1500" u="sng">
                <a:solidFill>
                  <a:schemeClr val="bg1"/>
                </a:solidFill>
                <a:latin typeface="Amazon Ember Light" charset="0"/>
                <a:ea typeface="Amazon Ember Light" charset="0"/>
                <a:cs typeface="Amazon Ember Light" charset="0"/>
              </a:rPr>
              <a:t>aws-course-feedback@amazon.com</a:t>
            </a:r>
            <a:r>
              <a:rPr lang="en-US" sz="1500">
                <a:solidFill>
                  <a:schemeClr val="bg1"/>
                </a:solidFill>
                <a:latin typeface="Amazon Ember Light" charset="0"/>
                <a:ea typeface="Amazon Ember Light" charset="0"/>
                <a:cs typeface="Amazon Ember Light" charset="0"/>
              </a:rPr>
              <a:t>. For all other questions, contact us at: </a:t>
            </a:r>
            <a:r>
              <a:rPr lang="en-US" sz="1500" u="sng">
                <a:solidFill>
                  <a:schemeClr val="bg1"/>
                </a:solidFill>
                <a:latin typeface="Amazon Ember Light" charset="0"/>
                <a:ea typeface="Amazon Ember Light" charset="0"/>
                <a:cs typeface="Amazon Ember Light" charset="0"/>
              </a:rPr>
              <a:t>https://aws.amazon.com/contact-us/aws-training/</a:t>
            </a:r>
            <a:r>
              <a:rPr lang="en-US" sz="1500">
                <a:solidFill>
                  <a:schemeClr val="bg1"/>
                </a:solidFill>
                <a:latin typeface="Amazon Ember Light" charset="0"/>
                <a:ea typeface="Amazon Ember Light" charset="0"/>
                <a:cs typeface="Amazon Ember Light" charset="0"/>
              </a:rPr>
              <a:t>. All trademarks are the property of their owners.</a:t>
            </a:r>
          </a:p>
          <a:p>
            <a:pPr algn="just"/>
            <a:endParaRPr lang="en-US" sz="1500"/>
          </a:p>
        </p:txBody>
      </p:sp>
      <p:sp>
        <p:nvSpPr>
          <p:cNvPr id="6" name="Title 1"/>
          <p:cNvSpPr>
            <a:spLocks noGrp="1"/>
          </p:cNvSpPr>
          <p:nvPr>
            <p:ph type="ctrTitle"/>
          </p:nvPr>
        </p:nvSpPr>
        <p:spPr>
          <a:xfrm>
            <a:off x="5933197" y="2810934"/>
            <a:ext cx="6056583" cy="834496"/>
          </a:xfrm>
        </p:spPr>
        <p:txBody>
          <a:bodyPr>
            <a:normAutofit/>
          </a:bodyPr>
          <a:lstStyle/>
          <a:p>
            <a:r>
              <a:rPr lang="en-US"/>
              <a:t>Thanks for participating!</a:t>
            </a:r>
            <a:endParaRPr lang="en-US">
              <a:latin typeface="Amazon Ember Light" charset="0"/>
              <a:ea typeface="Amazon Ember Light" charset="0"/>
              <a:cs typeface="Amazon Ember Light" charset="0"/>
            </a:endParaRPr>
          </a:p>
        </p:txBody>
      </p:sp>
    </p:spTree>
    <p:custDataLst>
      <p:tags r:id="rId1"/>
    </p:custDataLst>
    <p:extLst>
      <p:ext uri="{BB962C8B-B14F-4D97-AF65-F5344CB8AC3E}">
        <p14:creationId xmlns:p14="http://schemas.microsoft.com/office/powerpoint/2010/main" val="574534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B611C-283B-0C4D-ABAB-BD341E3E1B1C}"/>
              </a:ext>
            </a:extLst>
          </p:cNvPr>
          <p:cNvSpPr>
            <a:spLocks noGrp="1"/>
          </p:cNvSpPr>
          <p:nvPr>
            <p:ph idx="1"/>
          </p:nvPr>
        </p:nvSpPr>
        <p:spPr>
          <a:xfrm>
            <a:off x="238538" y="1440305"/>
            <a:ext cx="11330609" cy="4913308"/>
          </a:xfrm>
        </p:spPr>
        <p:txBody>
          <a:bodyPr/>
          <a:lstStyle/>
          <a:p>
            <a:pPr marL="0" indent="0">
              <a:spcBef>
                <a:spcPts val="2400"/>
              </a:spcBef>
              <a:buNone/>
            </a:pPr>
            <a:r>
              <a:rPr lang="en-US" dirty="0"/>
              <a:t>Cloud architects should leverage the AWS Well-Architected Framework in order to:</a:t>
            </a:r>
          </a:p>
          <a:p>
            <a:pPr marL="457200" lvl="1" indent="-457200">
              <a:spcBef>
                <a:spcPts val="2400"/>
              </a:spcBef>
            </a:pPr>
            <a:r>
              <a:rPr lang="en-US" sz="2600" dirty="0"/>
              <a:t>Increase awareness of </a:t>
            </a:r>
            <a:r>
              <a:rPr lang="en-US" sz="26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architectural best practices</a:t>
            </a:r>
            <a:r>
              <a:rPr lang="en-US" sz="2600" dirty="0"/>
              <a:t>.</a:t>
            </a:r>
          </a:p>
          <a:p>
            <a:pPr marL="457200" lvl="1" indent="-457200">
              <a:spcBef>
                <a:spcPts val="2400"/>
              </a:spcBef>
            </a:pPr>
            <a:r>
              <a:rPr lang="en-US" sz="2600" dirty="0"/>
              <a:t>Address </a:t>
            </a:r>
            <a:r>
              <a:rPr lang="en-US" sz="26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foundational areas </a:t>
            </a:r>
            <a:r>
              <a:rPr lang="en-US" sz="2600" dirty="0"/>
              <a:t>that are often neglected.</a:t>
            </a:r>
          </a:p>
          <a:p>
            <a:pPr marL="457200" lvl="1" indent="-457200">
              <a:spcBef>
                <a:spcPts val="2400"/>
              </a:spcBef>
              <a:buClr>
                <a:schemeClr val="bg2">
                  <a:lumMod val="10000"/>
                </a:schemeClr>
              </a:buClr>
            </a:pPr>
            <a:r>
              <a:rPr lang="en-US" sz="26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Evaluate</a:t>
            </a:r>
            <a:r>
              <a:rPr lang="en-US" sz="2600" dirty="0"/>
              <a:t> architectures using a consistent set of principles.</a:t>
            </a:r>
          </a:p>
        </p:txBody>
      </p:sp>
      <p:sp>
        <p:nvSpPr>
          <p:cNvPr id="6" name="Title 1">
            <a:extLst>
              <a:ext uri="{FF2B5EF4-FFF2-40B4-BE49-F238E27FC236}">
                <a16:creationId xmlns:a16="http://schemas.microsoft.com/office/drawing/2014/main" id="{4BE986C3-E7CA-9648-845C-BBE993F454C6}"/>
              </a:ext>
            </a:extLst>
          </p:cNvPr>
          <p:cNvSpPr>
            <a:spLocks noGrp="1"/>
          </p:cNvSpPr>
          <p:nvPr>
            <p:ph type="title"/>
          </p:nvPr>
        </p:nvSpPr>
        <p:spPr>
          <a:xfrm>
            <a:off x="238539" y="263527"/>
            <a:ext cx="11115261" cy="779463"/>
          </a:xfrm>
        </p:spPr>
        <p:txBody>
          <a:bodyPr>
            <a:normAutofit/>
          </a:bodyPr>
          <a:lstStyle/>
          <a:p>
            <a:r>
              <a:rPr lang="en-US" sz="4200" dirty="0"/>
              <a:t>The AWS Well-Architected Framework</a:t>
            </a:r>
          </a:p>
        </p:txBody>
      </p:sp>
    </p:spTree>
    <p:extLst>
      <p:ext uri="{BB962C8B-B14F-4D97-AF65-F5344CB8AC3E}">
        <p14:creationId xmlns:p14="http://schemas.microsoft.com/office/powerpoint/2010/main" val="3059143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D2ACD0-3093-9347-9FE6-1120EA6A5C32}"/>
              </a:ext>
            </a:extLst>
          </p:cNvPr>
          <p:cNvSpPr>
            <a:spLocks noGrp="1"/>
          </p:cNvSpPr>
          <p:nvPr>
            <p:ph idx="1"/>
          </p:nvPr>
        </p:nvSpPr>
        <p:spPr>
          <a:xfrm>
            <a:off x="238539" y="1440305"/>
            <a:ext cx="11360426" cy="4913308"/>
          </a:xfrm>
        </p:spPr>
        <p:txBody>
          <a:bodyPr/>
          <a:lstStyle/>
          <a:p>
            <a:pPr marL="0" indent="0">
              <a:spcBef>
                <a:spcPts val="1600"/>
              </a:spcBef>
              <a:buNone/>
            </a:pPr>
            <a:r>
              <a:rPr lang="en-US" dirty="0"/>
              <a:t>The AWS Well-Architected Framework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does</a:t>
            </a:r>
            <a:r>
              <a:rPr lang="en-US" b="1" dirty="0">
                <a:latin typeface="Amazon Ember" panose="020B0603020204020204" pitchFamily="34" charset="0"/>
                <a:ea typeface="Amazon Ember" panose="020B0603020204020204" pitchFamily="34" charset="0"/>
                <a:cs typeface="Amazon Ember" panose="020B0603020204020204" pitchFamily="34" charset="0"/>
              </a:rPr>
              <a:t>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not</a:t>
            </a:r>
            <a:r>
              <a:rPr lang="en-US" b="1" dirty="0">
                <a:latin typeface="Amazon Ember" panose="020B0603020204020204" pitchFamily="34" charset="0"/>
                <a:ea typeface="Amazon Ember" panose="020B0603020204020204" pitchFamily="34" charset="0"/>
                <a:cs typeface="Amazon Ember" panose="020B0603020204020204" pitchFamily="34" charset="0"/>
              </a:rPr>
              <a:t> </a:t>
            </a:r>
            <a:r>
              <a:rPr lang="en-US" dirty="0"/>
              <a:t>provide:</a:t>
            </a:r>
          </a:p>
          <a:p>
            <a:pPr marL="457200" lvl="1" indent="-457200">
              <a:spcBef>
                <a:spcPts val="1600"/>
              </a:spcBef>
            </a:pPr>
            <a:r>
              <a:rPr lang="en-US" sz="2600" dirty="0"/>
              <a:t>Implementation details</a:t>
            </a:r>
          </a:p>
          <a:p>
            <a:pPr marL="457200" lvl="1" indent="-457200">
              <a:spcBef>
                <a:spcPts val="1600"/>
              </a:spcBef>
            </a:pPr>
            <a:r>
              <a:rPr lang="en-US" sz="2600" dirty="0"/>
              <a:t>Architectural patterns</a:t>
            </a:r>
          </a:p>
          <a:p>
            <a:pPr marL="457200" lvl="1" indent="-457200">
              <a:spcBef>
                <a:spcPts val="1600"/>
              </a:spcBef>
            </a:pPr>
            <a:r>
              <a:rPr lang="en-US" sz="2600" dirty="0"/>
              <a:t>Relevant case studies</a:t>
            </a:r>
          </a:p>
          <a:p>
            <a:pPr marL="0" indent="0">
              <a:spcBef>
                <a:spcPts val="1600"/>
              </a:spcBef>
              <a:buNone/>
            </a:pPr>
            <a:r>
              <a:rPr lang="en-US" dirty="0"/>
              <a:t>However, it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does</a:t>
            </a:r>
            <a:r>
              <a:rPr lang="en-US" dirty="0"/>
              <a:t> provide:</a:t>
            </a:r>
          </a:p>
          <a:p>
            <a:pPr marL="457200" lvl="1" indent="-457200">
              <a:spcBef>
                <a:spcPts val="1600"/>
              </a:spcBef>
            </a:pPr>
            <a:r>
              <a:rPr lang="en-US" sz="2600" dirty="0"/>
              <a:t>Questions centered on critically understanding architectural decisions.</a:t>
            </a:r>
          </a:p>
          <a:p>
            <a:pPr marL="457200" lvl="1" indent="-457200">
              <a:spcBef>
                <a:spcPts val="1600"/>
              </a:spcBef>
            </a:pPr>
            <a:r>
              <a:rPr lang="en-US" sz="2600" dirty="0"/>
              <a:t>Services and solutions relevant to each question.</a:t>
            </a:r>
          </a:p>
          <a:p>
            <a:pPr marL="457200" lvl="1" indent="-457200">
              <a:spcBef>
                <a:spcPts val="1600"/>
              </a:spcBef>
            </a:pPr>
            <a:r>
              <a:rPr lang="en-US" sz="2600" dirty="0"/>
              <a:t>References to relevant resources.</a:t>
            </a:r>
          </a:p>
        </p:txBody>
      </p:sp>
      <p:sp>
        <p:nvSpPr>
          <p:cNvPr id="7" name="Title 1">
            <a:extLst>
              <a:ext uri="{FF2B5EF4-FFF2-40B4-BE49-F238E27FC236}">
                <a16:creationId xmlns:a16="http://schemas.microsoft.com/office/drawing/2014/main" id="{B160BCFF-3750-B140-80CB-FB47B334A59E}"/>
              </a:ext>
            </a:extLst>
          </p:cNvPr>
          <p:cNvSpPr>
            <a:spLocks noGrp="1"/>
          </p:cNvSpPr>
          <p:nvPr>
            <p:ph type="title"/>
          </p:nvPr>
        </p:nvSpPr>
        <p:spPr>
          <a:xfrm>
            <a:off x="238539" y="263527"/>
            <a:ext cx="11115261" cy="779463"/>
          </a:xfrm>
        </p:spPr>
        <p:txBody>
          <a:bodyPr>
            <a:normAutofit/>
          </a:bodyPr>
          <a:lstStyle/>
          <a:p>
            <a:r>
              <a:rPr lang="en-US" sz="4200" dirty="0"/>
              <a:t>The AWS Well-Architected Framework</a:t>
            </a:r>
          </a:p>
        </p:txBody>
      </p:sp>
    </p:spTree>
    <p:extLst>
      <p:ext uri="{BB962C8B-B14F-4D97-AF65-F5344CB8AC3E}">
        <p14:creationId xmlns:p14="http://schemas.microsoft.com/office/powerpoint/2010/main" val="235203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3B700BE-C200-4140-BBB0-35F7B9AC6FA8}"/>
              </a:ext>
            </a:extLst>
          </p:cNvPr>
          <p:cNvSpPr>
            <a:spLocks noGrp="1"/>
          </p:cNvSpPr>
          <p:nvPr>
            <p:ph type="title"/>
          </p:nvPr>
        </p:nvSpPr>
        <p:spPr>
          <a:xfrm>
            <a:off x="238539" y="263527"/>
            <a:ext cx="11115261" cy="779463"/>
          </a:xfrm>
        </p:spPr>
        <p:txBody>
          <a:bodyPr>
            <a:normAutofit/>
          </a:bodyPr>
          <a:lstStyle/>
          <a:p>
            <a:r>
              <a:rPr lang="en-US" sz="3600" dirty="0"/>
              <a:t>Pillars of the Well-Architected Framework</a:t>
            </a:r>
          </a:p>
        </p:txBody>
      </p:sp>
      <p:grpSp>
        <p:nvGrpSpPr>
          <p:cNvPr id="6" name="Group 5">
            <a:extLst>
              <a:ext uri="{FF2B5EF4-FFF2-40B4-BE49-F238E27FC236}">
                <a16:creationId xmlns:a16="http://schemas.microsoft.com/office/drawing/2014/main" id="{A4142C2B-EFC7-9D48-A925-42D76437181C}"/>
              </a:ext>
            </a:extLst>
          </p:cNvPr>
          <p:cNvGrpSpPr/>
          <p:nvPr/>
        </p:nvGrpSpPr>
        <p:grpSpPr>
          <a:xfrm>
            <a:off x="2644726" y="1491336"/>
            <a:ext cx="2229853" cy="4539916"/>
            <a:chOff x="2644726" y="1491336"/>
            <a:chExt cx="2229853" cy="4539916"/>
          </a:xfrm>
        </p:grpSpPr>
        <p:sp>
          <p:nvSpPr>
            <p:cNvPr id="7" name="Rectangle 6">
              <a:extLst>
                <a:ext uri="{FF2B5EF4-FFF2-40B4-BE49-F238E27FC236}">
                  <a16:creationId xmlns:a16="http://schemas.microsoft.com/office/drawing/2014/main" id="{93433D59-6C74-CB42-B5FE-D933E19C2A59}"/>
                </a:ext>
              </a:extLst>
            </p:cNvPr>
            <p:cNvSpPr/>
            <p:nvPr/>
          </p:nvSpPr>
          <p:spPr>
            <a:xfrm>
              <a:off x="2644726" y="1491336"/>
              <a:ext cx="2229853" cy="4539916"/>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Security</a:t>
              </a:r>
            </a:p>
          </p:txBody>
        </p:sp>
        <p:pic>
          <p:nvPicPr>
            <p:cNvPr id="8" name="Picture 7">
              <a:extLst>
                <a:ext uri="{FF2B5EF4-FFF2-40B4-BE49-F238E27FC236}">
                  <a16:creationId xmlns:a16="http://schemas.microsoft.com/office/drawing/2014/main" id="{6373DA4E-FB4A-1B4E-B04F-397E47CD4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838" y="3058709"/>
              <a:ext cx="1469457" cy="1469457"/>
            </a:xfrm>
            <a:prstGeom prst="rect">
              <a:avLst/>
            </a:prstGeom>
          </p:spPr>
        </p:pic>
        <p:sp>
          <p:nvSpPr>
            <p:cNvPr id="9" name="TextBox 8">
              <a:extLst>
                <a:ext uri="{FF2B5EF4-FFF2-40B4-BE49-F238E27FC236}">
                  <a16:creationId xmlns:a16="http://schemas.microsoft.com/office/drawing/2014/main" id="{BFC9A5D2-2836-CA41-B8AF-0C7630B2CB3F}"/>
                </a:ext>
              </a:extLst>
            </p:cNvPr>
            <p:cNvSpPr txBox="1"/>
            <p:nvPr/>
          </p:nvSpPr>
          <p:spPr>
            <a:xfrm>
              <a:off x="2945794" y="5066373"/>
              <a:ext cx="1627717" cy="954300"/>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Protect and monitor systems</a:t>
              </a:r>
            </a:p>
          </p:txBody>
        </p:sp>
      </p:grpSp>
      <p:grpSp>
        <p:nvGrpSpPr>
          <p:cNvPr id="10" name="Group 9">
            <a:extLst>
              <a:ext uri="{FF2B5EF4-FFF2-40B4-BE49-F238E27FC236}">
                <a16:creationId xmlns:a16="http://schemas.microsoft.com/office/drawing/2014/main" id="{BD8D7E48-6763-5346-8892-0002815564D1}"/>
              </a:ext>
            </a:extLst>
          </p:cNvPr>
          <p:cNvGrpSpPr/>
          <p:nvPr/>
        </p:nvGrpSpPr>
        <p:grpSpPr>
          <a:xfrm>
            <a:off x="4994895" y="1491336"/>
            <a:ext cx="2229853" cy="4539915"/>
            <a:chOff x="4994895" y="1491336"/>
            <a:chExt cx="2229853" cy="4539915"/>
          </a:xfrm>
        </p:grpSpPr>
        <p:sp>
          <p:nvSpPr>
            <p:cNvPr id="11" name="Rectangle 10">
              <a:extLst>
                <a:ext uri="{FF2B5EF4-FFF2-40B4-BE49-F238E27FC236}">
                  <a16:creationId xmlns:a16="http://schemas.microsoft.com/office/drawing/2014/main" id="{0AAD950C-A652-DA42-B141-5C9343373196}"/>
                </a:ext>
              </a:extLst>
            </p:cNvPr>
            <p:cNvSpPr/>
            <p:nvPr/>
          </p:nvSpPr>
          <p:spPr>
            <a:xfrm>
              <a:off x="4994895" y="1491336"/>
              <a:ext cx="2229853" cy="4539915"/>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Reliability</a:t>
              </a:r>
            </a:p>
          </p:txBody>
        </p:sp>
        <p:pic>
          <p:nvPicPr>
            <p:cNvPr id="12" name="Picture 11">
              <a:extLst>
                <a:ext uri="{FF2B5EF4-FFF2-40B4-BE49-F238E27FC236}">
                  <a16:creationId xmlns:a16="http://schemas.microsoft.com/office/drawing/2014/main" id="{3E03FFB2-15BE-0947-B23A-AD5518AB31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0011" y="3116462"/>
              <a:ext cx="1411705" cy="1411705"/>
            </a:xfrm>
            <a:prstGeom prst="rect">
              <a:avLst/>
            </a:prstGeom>
          </p:spPr>
        </p:pic>
        <p:sp>
          <p:nvSpPr>
            <p:cNvPr id="13" name="TextBox 12">
              <a:extLst>
                <a:ext uri="{FF2B5EF4-FFF2-40B4-BE49-F238E27FC236}">
                  <a16:creationId xmlns:a16="http://schemas.microsoft.com/office/drawing/2014/main" id="{ABD169C6-99C1-3B4F-A00E-8CA334ACEA89}"/>
                </a:ext>
              </a:extLst>
            </p:cNvPr>
            <p:cNvSpPr txBox="1"/>
            <p:nvPr/>
          </p:nvSpPr>
          <p:spPr>
            <a:xfrm>
              <a:off x="5287428" y="4788134"/>
              <a:ext cx="1627717" cy="1241621"/>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Recover from failure and mitigate disruption</a:t>
              </a:r>
            </a:p>
          </p:txBody>
        </p:sp>
      </p:grpSp>
      <p:grpSp>
        <p:nvGrpSpPr>
          <p:cNvPr id="14" name="Group 13">
            <a:extLst>
              <a:ext uri="{FF2B5EF4-FFF2-40B4-BE49-F238E27FC236}">
                <a16:creationId xmlns:a16="http://schemas.microsoft.com/office/drawing/2014/main" id="{D5B7A07D-317A-8443-B70B-B74DA4C1BC29}"/>
              </a:ext>
            </a:extLst>
          </p:cNvPr>
          <p:cNvGrpSpPr/>
          <p:nvPr/>
        </p:nvGrpSpPr>
        <p:grpSpPr>
          <a:xfrm>
            <a:off x="7345064" y="1491338"/>
            <a:ext cx="2229853" cy="4539914"/>
            <a:chOff x="7345064" y="1491338"/>
            <a:chExt cx="2229853" cy="4539914"/>
          </a:xfrm>
        </p:grpSpPr>
        <p:sp>
          <p:nvSpPr>
            <p:cNvPr id="15" name="Rectangle 14">
              <a:extLst>
                <a:ext uri="{FF2B5EF4-FFF2-40B4-BE49-F238E27FC236}">
                  <a16:creationId xmlns:a16="http://schemas.microsoft.com/office/drawing/2014/main" id="{5A91311B-4CF9-0F4D-8193-95B1511B8964}"/>
                </a:ext>
              </a:extLst>
            </p:cNvPr>
            <p:cNvSpPr/>
            <p:nvPr/>
          </p:nvSpPr>
          <p:spPr>
            <a:xfrm>
              <a:off x="7345064" y="1491338"/>
              <a:ext cx="2229853" cy="4539914"/>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Performance</a:t>
              </a:r>
              <a:r>
                <a:rPr lang="en-US" sz="2400" b="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Efficiency</a:t>
              </a:r>
            </a:p>
          </p:txBody>
        </p:sp>
        <p:pic>
          <p:nvPicPr>
            <p:cNvPr id="16" name="Picture 15">
              <a:extLst>
                <a:ext uri="{FF2B5EF4-FFF2-40B4-BE49-F238E27FC236}">
                  <a16:creationId xmlns:a16="http://schemas.microsoft.com/office/drawing/2014/main" id="{0A46801C-52EB-2A47-9378-7269D6585F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5380" y="2814872"/>
              <a:ext cx="1989221" cy="1989221"/>
            </a:xfrm>
            <a:prstGeom prst="rect">
              <a:avLst/>
            </a:prstGeom>
          </p:spPr>
        </p:pic>
        <p:sp>
          <p:nvSpPr>
            <p:cNvPr id="17" name="TextBox 16">
              <a:extLst>
                <a:ext uri="{FF2B5EF4-FFF2-40B4-BE49-F238E27FC236}">
                  <a16:creationId xmlns:a16="http://schemas.microsoft.com/office/drawing/2014/main" id="{7D885181-1928-3D47-B213-06859ECBC6DA}"/>
                </a:ext>
              </a:extLst>
            </p:cNvPr>
            <p:cNvSpPr txBox="1"/>
            <p:nvPr/>
          </p:nvSpPr>
          <p:spPr>
            <a:xfrm>
              <a:off x="7642943" y="5354549"/>
              <a:ext cx="1627717" cy="666977"/>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Use resources sparingly</a:t>
              </a:r>
            </a:p>
          </p:txBody>
        </p:sp>
      </p:grpSp>
      <p:grpSp>
        <p:nvGrpSpPr>
          <p:cNvPr id="18" name="Group 17">
            <a:extLst>
              <a:ext uri="{FF2B5EF4-FFF2-40B4-BE49-F238E27FC236}">
                <a16:creationId xmlns:a16="http://schemas.microsoft.com/office/drawing/2014/main" id="{3360AC46-CF82-4442-894B-234545FA3EE4}"/>
              </a:ext>
            </a:extLst>
          </p:cNvPr>
          <p:cNvGrpSpPr/>
          <p:nvPr/>
        </p:nvGrpSpPr>
        <p:grpSpPr>
          <a:xfrm>
            <a:off x="9695234" y="1491338"/>
            <a:ext cx="2229853" cy="4539914"/>
            <a:chOff x="9695234" y="1491338"/>
            <a:chExt cx="2229853" cy="4539914"/>
          </a:xfrm>
        </p:grpSpPr>
        <p:sp>
          <p:nvSpPr>
            <p:cNvPr id="19" name="Rectangle 18">
              <a:extLst>
                <a:ext uri="{FF2B5EF4-FFF2-40B4-BE49-F238E27FC236}">
                  <a16:creationId xmlns:a16="http://schemas.microsoft.com/office/drawing/2014/main" id="{A0A103D3-BEDD-D644-9DD4-75717B420A48}"/>
                </a:ext>
              </a:extLst>
            </p:cNvPr>
            <p:cNvSpPr/>
            <p:nvPr/>
          </p:nvSpPr>
          <p:spPr>
            <a:xfrm>
              <a:off x="9695234" y="1491338"/>
              <a:ext cx="2229853" cy="4539914"/>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Cost</a:t>
              </a:r>
              <a:r>
                <a:rPr lang="en-US" sz="2400" b="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Optimization</a:t>
              </a:r>
            </a:p>
          </p:txBody>
        </p:sp>
        <p:pic>
          <p:nvPicPr>
            <p:cNvPr id="20" name="Picture 19">
              <a:extLst>
                <a:ext uri="{FF2B5EF4-FFF2-40B4-BE49-F238E27FC236}">
                  <a16:creationId xmlns:a16="http://schemas.microsoft.com/office/drawing/2014/main" id="{C9448EEA-50F2-F143-846F-D2267D3AB7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08055" y="2943209"/>
              <a:ext cx="1729340" cy="1729340"/>
            </a:xfrm>
            <a:prstGeom prst="rect">
              <a:avLst/>
            </a:prstGeom>
          </p:spPr>
        </p:pic>
        <p:sp>
          <p:nvSpPr>
            <p:cNvPr id="21" name="TextBox 20">
              <a:extLst>
                <a:ext uri="{FF2B5EF4-FFF2-40B4-BE49-F238E27FC236}">
                  <a16:creationId xmlns:a16="http://schemas.microsoft.com/office/drawing/2014/main" id="{EB0D8A09-2477-AE49-B13F-660A8F4B76B4}"/>
                </a:ext>
              </a:extLst>
            </p:cNvPr>
            <p:cNvSpPr txBox="1"/>
            <p:nvPr/>
          </p:nvSpPr>
          <p:spPr>
            <a:xfrm>
              <a:off x="9991762" y="5067477"/>
              <a:ext cx="1627717" cy="954300"/>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Eliminate unneeded expense</a:t>
              </a:r>
            </a:p>
          </p:txBody>
        </p:sp>
      </p:grpSp>
      <p:grpSp>
        <p:nvGrpSpPr>
          <p:cNvPr id="22" name="Group 21">
            <a:extLst>
              <a:ext uri="{FF2B5EF4-FFF2-40B4-BE49-F238E27FC236}">
                <a16:creationId xmlns:a16="http://schemas.microsoft.com/office/drawing/2014/main" id="{0F2121F5-3D09-9649-80D9-80A7FFEDE455}"/>
              </a:ext>
            </a:extLst>
          </p:cNvPr>
          <p:cNvGrpSpPr/>
          <p:nvPr/>
        </p:nvGrpSpPr>
        <p:grpSpPr>
          <a:xfrm>
            <a:off x="304748" y="1491339"/>
            <a:ext cx="2229853" cy="4539913"/>
            <a:chOff x="304748" y="1491339"/>
            <a:chExt cx="2229853" cy="4539913"/>
          </a:xfrm>
        </p:grpSpPr>
        <p:sp>
          <p:nvSpPr>
            <p:cNvPr id="23" name="Rectangle 22">
              <a:extLst>
                <a:ext uri="{FF2B5EF4-FFF2-40B4-BE49-F238E27FC236}">
                  <a16:creationId xmlns:a16="http://schemas.microsoft.com/office/drawing/2014/main" id="{C569797B-7CCD-7247-8DF5-A026098976F3}"/>
                </a:ext>
              </a:extLst>
            </p:cNvPr>
            <p:cNvSpPr/>
            <p:nvPr/>
          </p:nvSpPr>
          <p:spPr>
            <a:xfrm>
              <a:off x="304748" y="1491339"/>
              <a:ext cx="2229853" cy="4539913"/>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Operational Excellence</a:t>
              </a:r>
            </a:p>
          </p:txBody>
        </p:sp>
        <p:pic>
          <p:nvPicPr>
            <p:cNvPr id="24" name="Picture 23">
              <a:extLst>
                <a:ext uri="{FF2B5EF4-FFF2-40B4-BE49-F238E27FC236}">
                  <a16:creationId xmlns:a16="http://schemas.microsoft.com/office/drawing/2014/main" id="{4D24FD3A-1640-C849-8411-CA9000363835}"/>
                </a:ext>
              </a:extLst>
            </p:cNvPr>
            <p:cNvPicPr>
              <a:picLocks noChangeAspect="1"/>
            </p:cNvPicPr>
            <p:nvPr/>
          </p:nvPicPr>
          <p:blipFill>
            <a:blip r:embed="rId7"/>
            <a:stretch>
              <a:fillRect/>
            </a:stretch>
          </p:blipFill>
          <p:spPr>
            <a:xfrm>
              <a:off x="651704" y="3004169"/>
              <a:ext cx="1535940" cy="1524000"/>
            </a:xfrm>
            <a:prstGeom prst="rect">
              <a:avLst/>
            </a:prstGeom>
          </p:spPr>
        </p:pic>
        <p:sp>
          <p:nvSpPr>
            <p:cNvPr id="25" name="TextBox 24">
              <a:extLst>
                <a:ext uri="{FF2B5EF4-FFF2-40B4-BE49-F238E27FC236}">
                  <a16:creationId xmlns:a16="http://schemas.microsoft.com/office/drawing/2014/main" id="{B61900C1-D0E9-6D46-87D0-6FE0AA96FB2C}"/>
                </a:ext>
              </a:extLst>
            </p:cNvPr>
            <p:cNvSpPr txBox="1"/>
            <p:nvPr/>
          </p:nvSpPr>
          <p:spPr>
            <a:xfrm>
              <a:off x="590999" y="5076270"/>
              <a:ext cx="1627717" cy="954300"/>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Deliver business value</a:t>
              </a:r>
            </a:p>
          </p:txBody>
        </p:sp>
      </p:grpSp>
    </p:spTree>
    <p:extLst>
      <p:ext uri="{BB962C8B-B14F-4D97-AF65-F5344CB8AC3E}">
        <p14:creationId xmlns:p14="http://schemas.microsoft.com/office/powerpoint/2010/main" val="303613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8498E-3B20-2A47-9B1F-49E4660F0A34}"/>
              </a:ext>
            </a:extLst>
          </p:cNvPr>
          <p:cNvSpPr txBox="1">
            <a:spLocks/>
          </p:cNvSpPr>
          <p:nvPr/>
        </p:nvSpPr>
        <p:spPr>
          <a:xfrm>
            <a:off x="3360310" y="1434093"/>
            <a:ext cx="8339103" cy="3217910"/>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3"/>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lnSpc>
                <a:spcPct val="90000"/>
              </a:lnSpc>
              <a:spcBef>
                <a:spcPts val="1800"/>
              </a:spcBef>
            </a:pPr>
            <a:r>
              <a:rPr lang="en-US" sz="2800" dirty="0">
                <a:latin typeface="Amazon Ember Light" charset="0"/>
                <a:ea typeface="Amazon Ember Light" charset="0"/>
                <a:cs typeface="Amazon Ember Light" charset="0"/>
              </a:rPr>
              <a:t>The ability to run and monitor systems:</a:t>
            </a:r>
          </a:p>
          <a:p>
            <a:pPr marL="840296" lvl="2" indent="-457200" defTabSz="914400">
              <a:lnSpc>
                <a:spcPct val="90000"/>
              </a:lnSpc>
              <a:spcBef>
                <a:spcPts val="1600"/>
              </a:spcBef>
              <a:buClr>
                <a:schemeClr val="bg2">
                  <a:lumMod val="10000"/>
                </a:schemeClr>
              </a:buClr>
              <a:buBlip>
                <a:blip r:embed="rId4"/>
              </a:buBlip>
            </a:pPr>
            <a:r>
              <a:rPr lang="en-US" sz="2600" dirty="0">
                <a:latin typeface="Amazon Ember Light" charset="0"/>
                <a:ea typeface="Amazon Ember Light" charset="0"/>
                <a:cs typeface="Amazon Ember Light" charset="0"/>
              </a:rPr>
              <a:t>To deliver business value.</a:t>
            </a:r>
          </a:p>
          <a:p>
            <a:pPr marL="840296" lvl="2" indent="-457200" defTabSz="914400">
              <a:lnSpc>
                <a:spcPct val="90000"/>
              </a:lnSpc>
              <a:spcBef>
                <a:spcPts val="1600"/>
              </a:spcBef>
              <a:buClr>
                <a:schemeClr val="bg2">
                  <a:lumMod val="10000"/>
                </a:schemeClr>
              </a:buClr>
              <a:buBlip>
                <a:blip r:embed="rId4"/>
              </a:buBlip>
            </a:pPr>
            <a:r>
              <a:rPr lang="en-US" sz="2600" dirty="0">
                <a:latin typeface="Amazon Ember Light" charset="0"/>
                <a:ea typeface="Amazon Ember Light" charset="0"/>
                <a:cs typeface="Amazon Ember Light" charset="0"/>
              </a:rPr>
              <a:t>To continually improve supporting processes and procedures. </a:t>
            </a:r>
            <a:r>
              <a:rPr lang="en-US" sz="2933" dirty="0"/>
              <a:t>	</a:t>
            </a:r>
          </a:p>
          <a:p>
            <a:pPr marL="102109" lvl="1" indent="0" defTabSz="914400">
              <a:lnSpc>
                <a:spcPct val="90000"/>
              </a:lnSpc>
              <a:spcBef>
                <a:spcPts val="1600"/>
              </a:spcBef>
              <a:buClr>
                <a:schemeClr val="bg2">
                  <a:lumMod val="10000"/>
                </a:schemeClr>
              </a:buClr>
              <a:buNone/>
            </a:pPr>
            <a:endParaRPr lang="en-US" sz="3133" dirty="0"/>
          </a:p>
          <a:p>
            <a:pPr marL="102109" lvl="1" indent="0" defTabSz="914400">
              <a:lnSpc>
                <a:spcPct val="90000"/>
              </a:lnSpc>
              <a:spcBef>
                <a:spcPts val="1600"/>
              </a:spcBef>
              <a:buClr>
                <a:schemeClr val="bg2">
                  <a:lumMod val="10000"/>
                </a:schemeClr>
              </a:buClr>
              <a:buNone/>
            </a:pPr>
            <a:r>
              <a:rPr lang="en-US" sz="2800" dirty="0">
                <a:latin typeface="Amazon Ember Light" charset="0"/>
                <a:ea typeface="Amazon Ember Light" charset="0"/>
                <a:cs typeface="Amazon Ember Light" charset="0"/>
              </a:rPr>
              <a:t>Key Topics:</a:t>
            </a:r>
          </a:p>
          <a:p>
            <a:pPr marL="840296" lvl="2" indent="-457200" defTabSz="914400">
              <a:lnSpc>
                <a:spcPct val="90000"/>
              </a:lnSpc>
              <a:spcBef>
                <a:spcPts val="1600"/>
              </a:spcBef>
              <a:buClr>
                <a:schemeClr val="bg2">
                  <a:lumMod val="10000"/>
                </a:schemeClr>
              </a:buClr>
              <a:buBlip>
                <a:blip r:embed="rId4"/>
              </a:buBlip>
            </a:pPr>
            <a:r>
              <a:rPr lang="en-US" sz="2600" dirty="0">
                <a:latin typeface="Amazon Ember Light" charset="0"/>
                <a:ea typeface="Amazon Ember Light" charset="0"/>
                <a:cs typeface="Amazon Ember Light" charset="0"/>
              </a:rPr>
              <a:t>Manage and automate changes</a:t>
            </a:r>
          </a:p>
          <a:p>
            <a:pPr marL="840296" lvl="2" indent="-457200" defTabSz="914400">
              <a:lnSpc>
                <a:spcPct val="90000"/>
              </a:lnSpc>
              <a:spcBef>
                <a:spcPts val="1600"/>
              </a:spcBef>
              <a:buClr>
                <a:schemeClr val="bg2">
                  <a:lumMod val="10000"/>
                </a:schemeClr>
              </a:buClr>
              <a:buBlip>
                <a:blip r:embed="rId4"/>
              </a:buBlip>
            </a:pPr>
            <a:r>
              <a:rPr lang="en-US" sz="2600" dirty="0">
                <a:latin typeface="Amazon Ember Light" charset="0"/>
                <a:ea typeface="Amazon Ember Light" charset="0"/>
                <a:cs typeface="Amazon Ember Light" charset="0"/>
              </a:rPr>
              <a:t>Respond to events</a:t>
            </a:r>
          </a:p>
          <a:p>
            <a:pPr marL="840296" lvl="2" indent="-457200" defTabSz="914400">
              <a:lnSpc>
                <a:spcPct val="90000"/>
              </a:lnSpc>
              <a:spcBef>
                <a:spcPts val="1600"/>
              </a:spcBef>
              <a:buClr>
                <a:schemeClr val="bg2">
                  <a:lumMod val="10000"/>
                </a:schemeClr>
              </a:buClr>
              <a:buBlip>
                <a:blip r:embed="rId4"/>
              </a:buBlip>
            </a:pPr>
            <a:r>
              <a:rPr lang="en-US" sz="2600" dirty="0">
                <a:latin typeface="Amazon Ember Light" charset="0"/>
                <a:ea typeface="Amazon Ember Light" charset="0"/>
                <a:cs typeface="Amazon Ember Light" charset="0"/>
              </a:rPr>
              <a:t>Respond to change</a:t>
            </a:r>
          </a:p>
        </p:txBody>
      </p:sp>
      <p:sp>
        <p:nvSpPr>
          <p:cNvPr id="4" name="Rectangle 3">
            <a:extLst>
              <a:ext uri="{FF2B5EF4-FFF2-40B4-BE49-F238E27FC236}">
                <a16:creationId xmlns:a16="http://schemas.microsoft.com/office/drawing/2014/main" id="{E09CCFBC-3E9D-0742-8692-2557FDE600D4}"/>
              </a:ext>
            </a:extLst>
          </p:cNvPr>
          <p:cNvSpPr/>
          <p:nvPr/>
        </p:nvSpPr>
        <p:spPr>
          <a:xfrm>
            <a:off x="384260" y="1491339"/>
            <a:ext cx="2229853" cy="4539913"/>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Operational Excellence</a:t>
            </a:r>
          </a:p>
        </p:txBody>
      </p:sp>
      <p:pic>
        <p:nvPicPr>
          <p:cNvPr id="5" name="Picture 4">
            <a:extLst>
              <a:ext uri="{FF2B5EF4-FFF2-40B4-BE49-F238E27FC236}">
                <a16:creationId xmlns:a16="http://schemas.microsoft.com/office/drawing/2014/main" id="{9E364CCB-2B4E-854F-9863-FCD640FB392A}"/>
              </a:ext>
            </a:extLst>
          </p:cNvPr>
          <p:cNvPicPr>
            <a:picLocks noChangeAspect="1"/>
          </p:cNvPicPr>
          <p:nvPr/>
        </p:nvPicPr>
        <p:blipFill>
          <a:blip r:embed="rId5"/>
          <a:stretch>
            <a:fillRect/>
          </a:stretch>
        </p:blipFill>
        <p:spPr>
          <a:xfrm>
            <a:off x="750728" y="3030944"/>
            <a:ext cx="1535940" cy="1524000"/>
          </a:xfrm>
          <a:prstGeom prst="rect">
            <a:avLst/>
          </a:prstGeom>
        </p:spPr>
      </p:pic>
      <p:sp>
        <p:nvSpPr>
          <p:cNvPr id="6" name="TextBox 5">
            <a:extLst>
              <a:ext uri="{FF2B5EF4-FFF2-40B4-BE49-F238E27FC236}">
                <a16:creationId xmlns:a16="http://schemas.microsoft.com/office/drawing/2014/main" id="{469AFC67-6E43-3644-8C0A-433E777BDADA}"/>
              </a:ext>
            </a:extLst>
          </p:cNvPr>
          <p:cNvSpPr txBox="1"/>
          <p:nvPr/>
        </p:nvSpPr>
        <p:spPr>
          <a:xfrm>
            <a:off x="704839" y="4825069"/>
            <a:ext cx="1627717" cy="954300"/>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Deliver business value</a:t>
            </a:r>
          </a:p>
        </p:txBody>
      </p:sp>
      <p:sp>
        <p:nvSpPr>
          <p:cNvPr id="9" name="Title 1">
            <a:extLst>
              <a:ext uri="{FF2B5EF4-FFF2-40B4-BE49-F238E27FC236}">
                <a16:creationId xmlns:a16="http://schemas.microsoft.com/office/drawing/2014/main" id="{49AE11E6-39B2-D14D-B371-1B52D9196BB7}"/>
              </a:ext>
            </a:extLst>
          </p:cNvPr>
          <p:cNvSpPr>
            <a:spLocks noGrp="1"/>
          </p:cNvSpPr>
          <p:nvPr>
            <p:ph type="title"/>
          </p:nvPr>
        </p:nvSpPr>
        <p:spPr>
          <a:xfrm>
            <a:off x="238539" y="263527"/>
            <a:ext cx="11115261" cy="779463"/>
          </a:xfrm>
        </p:spPr>
        <p:txBody>
          <a:bodyPr/>
          <a:lstStyle/>
          <a:p>
            <a:r>
              <a:rPr lang="en-US" dirty="0"/>
              <a:t>Operational Excellence</a:t>
            </a:r>
          </a:p>
        </p:txBody>
      </p:sp>
    </p:spTree>
    <p:extLst>
      <p:ext uri="{BB962C8B-B14F-4D97-AF65-F5344CB8AC3E}">
        <p14:creationId xmlns:p14="http://schemas.microsoft.com/office/powerpoint/2010/main" val="767302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69DB44-A80B-924E-B7AC-28678F084FC5}"/>
              </a:ext>
            </a:extLst>
          </p:cNvPr>
          <p:cNvSpPr>
            <a:spLocks noGrp="1"/>
          </p:cNvSpPr>
          <p:nvPr>
            <p:ph type="title"/>
          </p:nvPr>
        </p:nvSpPr>
        <p:spPr>
          <a:xfrm>
            <a:off x="238539" y="263527"/>
            <a:ext cx="11115261" cy="779463"/>
          </a:xfrm>
        </p:spPr>
        <p:txBody>
          <a:bodyPr/>
          <a:lstStyle/>
          <a:p>
            <a:r>
              <a:rPr lang="en-US" dirty="0"/>
              <a:t>Security</a:t>
            </a:r>
          </a:p>
        </p:txBody>
      </p:sp>
      <p:sp>
        <p:nvSpPr>
          <p:cNvPr id="6" name="Content Placeholder 2">
            <a:extLst>
              <a:ext uri="{FF2B5EF4-FFF2-40B4-BE49-F238E27FC236}">
                <a16:creationId xmlns:a16="http://schemas.microsoft.com/office/drawing/2014/main" id="{3E1D1E58-5F42-AD4F-A74D-6D386D83F0E6}"/>
              </a:ext>
            </a:extLst>
          </p:cNvPr>
          <p:cNvSpPr>
            <a:spLocks noGrp="1"/>
          </p:cNvSpPr>
          <p:nvPr>
            <p:ph idx="1"/>
          </p:nvPr>
        </p:nvSpPr>
        <p:spPr>
          <a:xfrm>
            <a:off x="3389244" y="1619207"/>
            <a:ext cx="6689034" cy="4913308"/>
          </a:xfrm>
        </p:spPr>
        <p:txBody>
          <a:bodyPr>
            <a:normAutofit/>
          </a:bodyPr>
          <a:lstStyle/>
          <a:p>
            <a:pPr marL="2118" lvl="1" indent="0">
              <a:spcBef>
                <a:spcPts val="1600"/>
              </a:spcBef>
              <a:buNone/>
            </a:pPr>
            <a:r>
              <a:rPr lang="en-US" dirty="0"/>
              <a:t>The ability to protect:</a:t>
            </a:r>
          </a:p>
          <a:p>
            <a:pPr marL="840296" lvl="2" indent="-457200">
              <a:spcBef>
                <a:spcPts val="1600"/>
              </a:spcBef>
            </a:pPr>
            <a:r>
              <a:rPr lang="en-US" sz="2400" dirty="0"/>
              <a:t>Information</a:t>
            </a:r>
          </a:p>
          <a:p>
            <a:pPr marL="840296" lvl="2" indent="-457200">
              <a:spcBef>
                <a:spcPts val="1600"/>
              </a:spcBef>
            </a:pPr>
            <a:r>
              <a:rPr lang="en-US" sz="2400" dirty="0"/>
              <a:t>Systems</a:t>
            </a:r>
          </a:p>
          <a:p>
            <a:pPr marL="840296" lvl="2" indent="-457200">
              <a:spcBef>
                <a:spcPts val="1600"/>
              </a:spcBef>
            </a:pPr>
            <a:r>
              <a:rPr lang="en-US" sz="2400" dirty="0"/>
              <a:t>Assets </a:t>
            </a:r>
          </a:p>
          <a:p>
            <a:pPr marL="2118" lvl="1" indent="0">
              <a:spcBef>
                <a:spcPts val="1600"/>
              </a:spcBef>
              <a:buNone/>
            </a:pPr>
            <a:endParaRPr lang="en-US" dirty="0"/>
          </a:p>
          <a:p>
            <a:pPr marL="2118" lvl="1" indent="0">
              <a:spcBef>
                <a:spcPts val="1600"/>
              </a:spcBef>
              <a:buNone/>
            </a:pPr>
            <a:r>
              <a:rPr lang="en-US" dirty="0"/>
              <a:t>While delivering business value through:</a:t>
            </a:r>
          </a:p>
          <a:p>
            <a:pPr marL="840296" lvl="2" indent="-457200">
              <a:spcBef>
                <a:spcPts val="1600"/>
              </a:spcBef>
            </a:pPr>
            <a:r>
              <a:rPr lang="en-US" sz="2400" dirty="0"/>
              <a:t>Risk assessments</a:t>
            </a:r>
          </a:p>
          <a:p>
            <a:pPr marL="840296" lvl="2" indent="-457200">
              <a:spcBef>
                <a:spcPts val="1600"/>
              </a:spcBef>
            </a:pPr>
            <a:r>
              <a:rPr lang="en-US" sz="2400" dirty="0"/>
              <a:t>Mitigation strategies</a:t>
            </a:r>
          </a:p>
        </p:txBody>
      </p:sp>
      <p:sp>
        <p:nvSpPr>
          <p:cNvPr id="7" name="Rectangle 6">
            <a:extLst>
              <a:ext uri="{FF2B5EF4-FFF2-40B4-BE49-F238E27FC236}">
                <a16:creationId xmlns:a16="http://schemas.microsoft.com/office/drawing/2014/main" id="{7316DD7A-526A-D54B-B6BF-134E1684A2EF}"/>
              </a:ext>
            </a:extLst>
          </p:cNvPr>
          <p:cNvSpPr/>
          <p:nvPr/>
        </p:nvSpPr>
        <p:spPr>
          <a:xfrm>
            <a:off x="378608" y="1487855"/>
            <a:ext cx="2229853" cy="4539916"/>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Security</a:t>
            </a:r>
          </a:p>
        </p:txBody>
      </p:sp>
      <p:pic>
        <p:nvPicPr>
          <p:cNvPr id="8" name="Picture 7">
            <a:extLst>
              <a:ext uri="{FF2B5EF4-FFF2-40B4-BE49-F238E27FC236}">
                <a16:creationId xmlns:a16="http://schemas.microsoft.com/office/drawing/2014/main" id="{77214C82-B9E4-374B-9BC7-8ACD3F622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289" y="2957371"/>
            <a:ext cx="1469457" cy="1469457"/>
          </a:xfrm>
          <a:prstGeom prst="rect">
            <a:avLst/>
          </a:prstGeom>
        </p:spPr>
      </p:pic>
      <p:sp>
        <p:nvSpPr>
          <p:cNvPr id="9" name="TextBox 8">
            <a:extLst>
              <a:ext uri="{FF2B5EF4-FFF2-40B4-BE49-F238E27FC236}">
                <a16:creationId xmlns:a16="http://schemas.microsoft.com/office/drawing/2014/main" id="{740081AF-0BDB-0F4E-AA36-A1167A9C2FDF}"/>
              </a:ext>
            </a:extLst>
          </p:cNvPr>
          <p:cNvSpPr txBox="1"/>
          <p:nvPr/>
        </p:nvSpPr>
        <p:spPr>
          <a:xfrm>
            <a:off x="679675" y="4889389"/>
            <a:ext cx="1627717" cy="954300"/>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Protect and monitor systems</a:t>
            </a:r>
          </a:p>
        </p:txBody>
      </p:sp>
    </p:spTree>
    <p:extLst>
      <p:ext uri="{BB962C8B-B14F-4D97-AF65-F5344CB8AC3E}">
        <p14:creationId xmlns:p14="http://schemas.microsoft.com/office/powerpoint/2010/main" val="7827604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24754</TotalTime>
  <Words>4877</Words>
  <Application>Microsoft Office PowerPoint</Application>
  <PresentationFormat>Widescreen</PresentationFormat>
  <Paragraphs>729</Paragraphs>
  <Slides>49</Slides>
  <Notes>49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Amazon Ember</vt:lpstr>
      <vt:lpstr>Amazon Ember Light</vt:lpstr>
      <vt:lpstr>Amazon Ember Medium</vt:lpstr>
      <vt:lpstr>Arial</vt:lpstr>
      <vt:lpstr>Calibri</vt:lpstr>
      <vt:lpstr>Helvetica Neue LT Std 65 Medium</vt:lpstr>
      <vt:lpstr>Wingdings</vt:lpstr>
      <vt:lpstr>Office Theme</vt:lpstr>
      <vt:lpstr>Module 4:                      Cloud Architecting</vt:lpstr>
      <vt:lpstr>What’s In This Module</vt:lpstr>
      <vt:lpstr>Module Overview</vt:lpstr>
      <vt:lpstr>Part 1: AWS Well-Architected Framework</vt:lpstr>
      <vt:lpstr>The AWS Well-Architected Framework</vt:lpstr>
      <vt:lpstr>The AWS Well-Architected Framework</vt:lpstr>
      <vt:lpstr>Pillars of the Well-Architected Framework</vt:lpstr>
      <vt:lpstr>Operational Excellence</vt:lpstr>
      <vt:lpstr>Security</vt:lpstr>
      <vt:lpstr>Security</vt:lpstr>
      <vt:lpstr>Security: Design Principles</vt:lpstr>
      <vt:lpstr>Reliability</vt:lpstr>
      <vt:lpstr>Reliability</vt:lpstr>
      <vt:lpstr>Reliability: Design Principles</vt:lpstr>
      <vt:lpstr>Performance Efficiency</vt:lpstr>
      <vt:lpstr>Performance Efficiency in the Cloud</vt:lpstr>
      <vt:lpstr>Performance Efficiency: Design Principles</vt:lpstr>
      <vt:lpstr>Cost Optimization</vt:lpstr>
      <vt:lpstr>Cost Optimization Elements</vt:lpstr>
      <vt:lpstr>Cost Optimization: Design Principles</vt:lpstr>
      <vt:lpstr>Pillars of the Well-Architected Framework</vt:lpstr>
      <vt:lpstr>Part 2: Well-Architected Design Principles</vt:lpstr>
      <vt:lpstr>Well-Architected Design Principles</vt:lpstr>
      <vt:lpstr>Design Principle: Stop Guessing Your  Capacity Needs</vt:lpstr>
      <vt:lpstr>Design Principle: Test Systems at Production Scale</vt:lpstr>
      <vt:lpstr>Design Principle: Automate to Make Architectural Experimentation Easier</vt:lpstr>
      <vt:lpstr>Design Principle: Allow for Evolutionary Architectures</vt:lpstr>
      <vt:lpstr>Design Principle: Drive Architectures  Using Data</vt:lpstr>
      <vt:lpstr>Design Principle: Improve Through Game Days</vt:lpstr>
      <vt:lpstr>Part 3: Understanding Reliability and High Availability</vt:lpstr>
      <vt:lpstr>PowerPoint Presentation</vt:lpstr>
      <vt:lpstr>What is Reliability?</vt:lpstr>
      <vt:lpstr>Reliability</vt:lpstr>
      <vt:lpstr>Reliability vs. Availability</vt:lpstr>
      <vt:lpstr>What is High Availability?</vt:lpstr>
      <vt:lpstr>What is High Availability?</vt:lpstr>
      <vt:lpstr>High Availability </vt:lpstr>
      <vt:lpstr>High Availability Factors</vt:lpstr>
      <vt:lpstr>On-Premises HA vs. HA on AWS</vt:lpstr>
      <vt:lpstr>Part 4: Example - Transitioning a Data Center to the Cloud</vt:lpstr>
      <vt:lpstr>Corporate Data Center Example</vt:lpstr>
      <vt:lpstr>Corporate Data Center Example</vt:lpstr>
      <vt:lpstr>Corporate Data Center Example</vt:lpstr>
      <vt:lpstr>Leveraging Cloud Computing Benefits </vt:lpstr>
      <vt:lpstr>Data Center Example</vt:lpstr>
      <vt:lpstr>Example Data Center </vt:lpstr>
      <vt:lpstr>Module 4 Review:                                                      </vt:lpstr>
      <vt:lpstr>Up Next: Module 5 – Cloud Support     Overview of AWS Technical Support Plans  </vt:lpstr>
      <vt:lpstr>Thanks for participating!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1.0.18</cp:keywords>
  <dc:description/>
  <cp:lastModifiedBy>Harris, Melissa</cp:lastModifiedBy>
  <cp:revision>423</cp:revision>
  <cp:lastPrinted>2018-04-04T16:44:32Z</cp:lastPrinted>
  <dcterms:created xsi:type="dcterms:W3CDTF">2017-05-11T23:06:57Z</dcterms:created>
  <dcterms:modified xsi:type="dcterms:W3CDTF">2019-09-30T14:47:20Z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A583E982-5746-4B74-AD8B-D57FF2FCAA79</vt:lpwstr>
  </property>
  <property fmtid="{D5CDD505-2E9C-101B-9397-08002B2CF9AE}" pid="3" name="ArticulatePath">
    <vt:lpwstr>40P-Architecting</vt:lpwstr>
  </property>
</Properties>
</file>