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336" r:id="rId2"/>
    <p:sldId id="335" r:id="rId3"/>
    <p:sldId id="331" r:id="rId4"/>
    <p:sldId id="317" r:id="rId5"/>
    <p:sldId id="334" r:id="rId6"/>
    <p:sldId id="322" r:id="rId7"/>
    <p:sldId id="339" r:id="rId8"/>
    <p:sldId id="347" r:id="rId9"/>
    <p:sldId id="337" r:id="rId10"/>
    <p:sldId id="346" r:id="rId11"/>
    <p:sldId id="333" r:id="rId12"/>
    <p:sldId id="517" r:id="rId13"/>
    <p:sldId id="403" r:id="rId14"/>
    <p:sldId id="408" r:id="rId15"/>
    <p:sldId id="518" r:id="rId16"/>
    <p:sldId id="349" r:id="rId17"/>
    <p:sldId id="315"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cmAuthor id="2" name="Brannon, Brooke" initials="BB" lastIdx="2" clrIdx="1">
    <p:extLst>
      <p:ext uri="{19B8F6BF-5375-455C-9EA6-DF929625EA0E}">
        <p15:presenceInfo xmlns:p15="http://schemas.microsoft.com/office/powerpoint/2012/main" userId="S-1-5-21-1407069837-2091007605-538272213-28211697" providerId="AD"/>
      </p:ext>
    </p:extLst>
  </p:cmAuthor>
  <p:cmAuthor id="3" name="Microsoft Office User" initials="MOU" lastIdx="2"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DF7"/>
    <a:srgbClr val="A4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447" autoAdjust="0"/>
    <p:restoredTop sz="52406" autoAdjust="0"/>
  </p:normalViewPr>
  <p:slideViewPr>
    <p:cSldViewPr snapToGrid="0" snapToObjects="1">
      <p:cViewPr varScale="1">
        <p:scale>
          <a:sx n="42" d="100"/>
          <a:sy n="42" d="100"/>
        </p:scale>
        <p:origin x="1589" y="43"/>
      </p:cViewPr>
      <p:guideLst/>
    </p:cSldViewPr>
  </p:slideViewPr>
  <p:notesTextViewPr>
    <p:cViewPr>
      <p:scale>
        <a:sx n="3" d="2"/>
        <a:sy n="3" d="2"/>
      </p:scale>
      <p:origin x="0" y="0"/>
    </p:cViewPr>
  </p:notesTextViewPr>
  <p:notesViewPr>
    <p:cSldViewPr snapToGrid="0" snapToObjects="1">
      <p:cViewPr>
        <p:scale>
          <a:sx n="50" d="100"/>
          <a:sy n="50" d="100"/>
        </p:scale>
        <p:origin x="2640" y="-1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8/31/2021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‹N°›</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8/31/2021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92397-0699-5249-96BB-FDA4CA85BF35}" type="slidenum">
              <a:rPr lang="en-US" smtClean="0"/>
              <a:t>‹N°›</a:t>
            </a:fld>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ws.amazon.com/compliance/data-cent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aws.amazon.com/cloudfront/detail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Dans </a:t>
            </a:r>
            <a:r>
              <a:rPr lang="en-US" sz="1100" kern="1200" dirty="0" err="1">
                <a:solidFill>
                  <a:schemeClr val="tx1"/>
                </a:solidFill>
                <a:effectLst/>
                <a:latin typeface="+mn-lt"/>
                <a:ea typeface="+mn-ea"/>
                <a:cs typeface="+mn-cs"/>
              </a:rPr>
              <a:t>ce</a:t>
            </a:r>
            <a:r>
              <a:rPr lang="en-US" sz="1100" kern="1200" dirty="0">
                <a:solidFill>
                  <a:schemeClr val="tx1"/>
                </a:solidFill>
                <a:effectLst/>
                <a:latin typeface="+mn-lt"/>
                <a:ea typeface="+mn-ea"/>
                <a:cs typeface="+mn-cs"/>
              </a:rPr>
              <a:t> module nous </a:t>
            </a:r>
            <a:r>
              <a:rPr lang="en-US" sz="1100" kern="1200" dirty="0" err="1">
                <a:solidFill>
                  <a:schemeClr val="tx1"/>
                </a:solidFill>
                <a:effectLst/>
                <a:latin typeface="+mn-lt"/>
                <a:ea typeface="+mn-ea"/>
                <a:cs typeface="+mn-cs"/>
              </a:rPr>
              <a:t>allons</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parler</a:t>
            </a:r>
            <a:r>
              <a:rPr lang="en-US" sz="1100" kern="1200" dirty="0">
                <a:solidFill>
                  <a:schemeClr val="tx1"/>
                </a:solidFill>
                <a:effectLst/>
                <a:latin typeface="+mn-lt"/>
                <a:ea typeface="+mn-ea"/>
                <a:cs typeface="+mn-cs"/>
              </a:rPr>
              <a:t> de </a:t>
            </a:r>
            <a:r>
              <a:rPr lang="en-US" sz="1100" kern="1200" dirty="0" err="1">
                <a:solidFill>
                  <a:schemeClr val="tx1"/>
                </a:solidFill>
                <a:effectLst/>
                <a:latin typeface="+mn-lt"/>
                <a:ea typeface="+mn-ea"/>
                <a:cs typeface="+mn-cs"/>
              </a:rPr>
              <a:t>l’infrastructure</a:t>
            </a:r>
            <a:r>
              <a:rPr lang="en-US" sz="1100" kern="1200" dirty="0">
                <a:solidFill>
                  <a:schemeClr val="tx1"/>
                </a:solidFill>
                <a:effectLst/>
                <a:latin typeface="+mn-lt"/>
                <a:ea typeface="+mn-ea"/>
                <a:cs typeface="+mn-cs"/>
              </a:rPr>
              <a:t> AWS.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36374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40625"/>
          </a:xfrm>
        </p:spPr>
        <p:txBody>
          <a:bodyPr/>
          <a:lstStyle/>
          <a:p>
            <a:pPr lvl="0"/>
            <a:r>
              <a:rPr lang="fr-FR" sz="1800" b="1" dirty="0">
                <a:effectLst/>
                <a:latin typeface="Calibri" panose="020F0502020204030204" pitchFamily="34" charset="0"/>
                <a:ea typeface="Calibri" panose="020F0502020204030204" pitchFamily="34" charset="0"/>
                <a:cs typeface="Times New Roman" panose="02020603050405020304" pitchFamily="18" charset="0"/>
              </a:rPr>
              <a:t>Edge Locations </a:t>
            </a:r>
            <a:r>
              <a:rPr lang="fr-FR" sz="1800" dirty="0">
                <a:effectLst/>
                <a:latin typeface="Calibri" panose="020F0502020204030204" pitchFamily="34" charset="0"/>
                <a:ea typeface="Calibri" panose="020F0502020204030204" pitchFamily="34" charset="0"/>
                <a:cs typeface="Times New Roman" panose="02020603050405020304" pitchFamily="18" charset="0"/>
              </a:rPr>
              <a:t>: Zones virtuelles ou datacenter temporaires qu’on déploie dans une zone n’ayant pas de datacenter AWS pour couvrir un besoin ponctuel.</a:t>
            </a:r>
          </a:p>
          <a:p>
            <a:pPr lvl="0"/>
            <a:r>
              <a:rPr lang="fr-FR" sz="1800" kern="1200" dirty="0">
                <a:solidFill>
                  <a:schemeClr val="tx1"/>
                </a:solidFill>
                <a:effectLst/>
                <a:latin typeface="Calibri" panose="020F0502020204030204" pitchFamily="34" charset="0"/>
                <a:ea typeface="+mn-ea"/>
                <a:cs typeface="Times New Roman" panose="02020603050405020304" pitchFamily="18" charset="0"/>
              </a:rPr>
              <a:t>Les </a:t>
            </a:r>
            <a:r>
              <a:rPr lang="fr-FR" sz="1800" kern="1200" dirty="0" err="1">
                <a:solidFill>
                  <a:schemeClr val="tx1"/>
                </a:solidFill>
                <a:effectLst/>
                <a:latin typeface="Calibri" panose="020F0502020204030204" pitchFamily="34" charset="0"/>
                <a:ea typeface="+mn-ea"/>
                <a:cs typeface="Times New Roman" panose="02020603050405020304" pitchFamily="18" charset="0"/>
              </a:rPr>
              <a:t>edges</a:t>
            </a:r>
            <a:r>
              <a:rPr lang="fr-FR" sz="1800" kern="1200" dirty="0">
                <a:solidFill>
                  <a:schemeClr val="tx1"/>
                </a:solidFill>
                <a:effectLst/>
                <a:latin typeface="Calibri" panose="020F0502020204030204" pitchFamily="34" charset="0"/>
                <a:ea typeface="+mn-ea"/>
                <a:cs typeface="Times New Roman" panose="02020603050405020304" pitchFamily="18" charset="0"/>
              </a:rPr>
              <a:t> location permettent d’avoir les services AWS au plus proche de nous là où il n’</a:t>
            </a:r>
            <a:r>
              <a:rPr lang="fr-FR" sz="1800" kern="1200" dirty="0" err="1">
                <a:solidFill>
                  <a:schemeClr val="tx1"/>
                </a:solidFill>
                <a:effectLst/>
                <a:latin typeface="Calibri" panose="020F0502020204030204" pitchFamily="34" charset="0"/>
                <a:ea typeface="+mn-ea"/>
                <a:cs typeface="Times New Roman" panose="02020603050405020304" pitchFamily="18" charset="0"/>
              </a:rPr>
              <a:t>ya</a:t>
            </a:r>
            <a:r>
              <a:rPr lang="fr-FR" sz="1800" kern="1200" dirty="0">
                <a:solidFill>
                  <a:schemeClr val="tx1"/>
                </a:solidFill>
                <a:effectLst/>
                <a:latin typeface="Calibri" panose="020F0502020204030204" pitchFamily="34" charset="0"/>
                <a:ea typeface="+mn-ea"/>
                <a:cs typeface="Times New Roman" panose="02020603050405020304" pitchFamily="18" charset="0"/>
              </a:rPr>
              <a:t> pas de zone de disponibilité.</a:t>
            </a:r>
          </a:p>
          <a:p>
            <a:pPr lvl="0"/>
            <a:endParaRPr lang="en-US" sz="1100" kern="1200" dirty="0">
              <a:solidFill>
                <a:schemeClr val="tx1"/>
              </a:solidFill>
              <a:effectLst/>
              <a:latin typeface="+mn-lt"/>
              <a:ea typeface="+mn-ea"/>
              <a:cs typeface="+mn-cs"/>
            </a:endParaRPr>
          </a:p>
          <a:p>
            <a:pPr lvl="0"/>
            <a:r>
              <a:rPr lang="en-US" sz="1100" kern="1200" dirty="0">
                <a:solidFill>
                  <a:schemeClr val="tx1"/>
                </a:solidFill>
                <a:effectLst/>
                <a:latin typeface="+mn-lt"/>
                <a:ea typeface="+mn-ea"/>
                <a:cs typeface="+mn-cs"/>
              </a:rPr>
              <a:t>An Edge Location is where end users access AWS services. </a:t>
            </a:r>
          </a:p>
          <a:p>
            <a:r>
              <a:rPr lang="en-US" sz="1100" kern="1200" dirty="0">
                <a:solidFill>
                  <a:schemeClr val="tx1"/>
                </a:solidFill>
                <a:effectLst/>
                <a:latin typeface="+mn-lt"/>
                <a:ea typeface="+mn-ea"/>
                <a:cs typeface="+mn-cs"/>
              </a:rPr>
              <a:t> </a:t>
            </a:r>
          </a:p>
          <a:p>
            <a:pPr lvl="0"/>
            <a:r>
              <a:rPr lang="en-US" sz="1100" kern="1200" dirty="0">
                <a:solidFill>
                  <a:schemeClr val="tx1"/>
                </a:solidFill>
                <a:effectLst/>
                <a:latin typeface="+mn-lt"/>
                <a:ea typeface="+mn-ea"/>
                <a:cs typeface="+mn-cs"/>
              </a:rPr>
              <a:t>It is a global network of 114 points of presence, with 103 Edge Locations and 11 regional Edge Caches in 56 cities, across 24 countries.  They are located in most of the major cities around the world and serve requests for Amazon CloudFront and Amazon Route 53. Edge Locations are currently located in North America, Europe, Asia, Australia, and South America. AWS Edge locations offer CloudFront, Amazon Route 53, AWS Shield, and AWS Web Application Firewall (or WAF) services. </a:t>
            </a:r>
          </a:p>
          <a:p>
            <a:r>
              <a:rPr lang="en-US" sz="1100" kern="1200" dirty="0">
                <a:solidFill>
                  <a:schemeClr val="tx1"/>
                </a:solidFill>
                <a:effectLst/>
                <a:latin typeface="+mn-lt"/>
                <a:ea typeface="+mn-ea"/>
                <a:cs typeface="+mn-cs"/>
              </a:rPr>
              <a:t> </a:t>
            </a:r>
          </a:p>
          <a:p>
            <a:pPr lvl="0"/>
            <a:r>
              <a:rPr lang="en-US" sz="1100" kern="1200" dirty="0">
                <a:solidFill>
                  <a:schemeClr val="tx1"/>
                </a:solidFill>
                <a:effectLst/>
                <a:latin typeface="+mn-lt"/>
                <a:ea typeface="+mn-ea"/>
                <a:cs typeface="+mn-cs"/>
              </a:rPr>
              <a:t>CloudFront is a Content Delivery Network (or CDN) used to distribute content to end users to reduce latency. Amazon Route 53 is a DNS service. Requests going to either one of these services will be routed to the nearest Edge Location automatically.</a:t>
            </a:r>
          </a:p>
          <a:p>
            <a:r>
              <a:rPr lang="en-US" sz="1100" kern="1200" dirty="0">
                <a:solidFill>
                  <a:schemeClr val="tx1"/>
                </a:solidFill>
                <a:effectLst/>
                <a:latin typeface="+mn-lt"/>
                <a:ea typeface="+mn-ea"/>
                <a:cs typeface="+mn-cs"/>
              </a:rPr>
              <a:t> </a:t>
            </a:r>
          </a:p>
          <a:p>
            <a:pPr lvl="0"/>
            <a:r>
              <a:rPr lang="en-US" sz="1100" kern="1200" dirty="0">
                <a:solidFill>
                  <a:schemeClr val="tx1"/>
                </a:solidFill>
                <a:effectLst/>
                <a:latin typeface="+mn-lt"/>
                <a:ea typeface="+mn-ea"/>
                <a:cs typeface="+mn-cs"/>
              </a:rPr>
              <a:t>Regional Edge Caches, used by default with Amazon CloudFront, are utilized when you have content that is not accessed frequently enough to remain in an Edge Location. Regional Edge Caches absorb this content and provide an alternative to that content having to be fetched from the origin server.</a:t>
            </a:r>
          </a:p>
        </p:txBody>
      </p:sp>
    </p:spTree>
    <p:extLst>
      <p:ext uri="{BB962C8B-B14F-4D97-AF65-F5344CB8AC3E}">
        <p14:creationId xmlns:p14="http://schemas.microsoft.com/office/powerpoint/2010/main" val="3596887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kern="1200" noProof="0" dirty="0">
                <a:solidFill>
                  <a:schemeClr val="tx1"/>
                </a:solidFill>
                <a:effectLst/>
                <a:latin typeface="+mn-lt"/>
                <a:ea typeface="+mn-ea"/>
                <a:cs typeface="+mn-cs"/>
              </a:rPr>
              <a:t>Plusieurs fonctionnalités sont disponibles au niveau de l’infrastructure AWS; on as :</a:t>
            </a:r>
          </a:p>
          <a:p>
            <a:pPr marL="171450" indent="-171450">
              <a:buFontTx/>
              <a:buChar char="-"/>
            </a:pPr>
            <a:r>
              <a:rPr lang="fr-FR" sz="1100" kern="1200" noProof="0" dirty="0">
                <a:solidFill>
                  <a:schemeClr val="tx1"/>
                </a:solidFill>
                <a:effectLst/>
                <a:latin typeface="+mn-lt"/>
                <a:ea typeface="+mn-ea"/>
                <a:cs typeface="+mn-cs"/>
              </a:rPr>
              <a:t>Un certain niveau d’élasticité et de scalabilité (création des ressources à souhait, gestion de la montée en charge)</a:t>
            </a:r>
          </a:p>
          <a:p>
            <a:pPr marL="171450" indent="-171450">
              <a:buFontTx/>
              <a:buChar char="-"/>
            </a:pPr>
            <a:r>
              <a:rPr lang="fr-FR" sz="1100" kern="1200" noProof="0" dirty="0">
                <a:solidFill>
                  <a:schemeClr val="tx1"/>
                </a:solidFill>
                <a:effectLst/>
                <a:latin typeface="+mn-lt"/>
                <a:ea typeface="+mn-ea"/>
                <a:cs typeface="+mn-cs"/>
              </a:rPr>
              <a:t>L’aspect </a:t>
            </a:r>
            <a:r>
              <a:rPr lang="fr-FR" sz="1100" kern="1200" noProof="0" dirty="0" err="1">
                <a:solidFill>
                  <a:schemeClr val="tx1"/>
                </a:solidFill>
                <a:effectLst/>
                <a:latin typeface="+mn-lt"/>
                <a:ea typeface="+mn-ea"/>
                <a:cs typeface="+mn-cs"/>
              </a:rPr>
              <a:t>Fault</a:t>
            </a:r>
            <a:r>
              <a:rPr lang="fr-FR" sz="1100" kern="1200" noProof="0" dirty="0">
                <a:solidFill>
                  <a:schemeClr val="tx1"/>
                </a:solidFill>
                <a:effectLst/>
                <a:latin typeface="+mn-lt"/>
                <a:ea typeface="+mn-ea"/>
                <a:cs typeface="+mn-cs"/>
              </a:rPr>
              <a:t> </a:t>
            </a:r>
            <a:r>
              <a:rPr lang="fr-FR" sz="1100" kern="1200" noProof="0" dirty="0" err="1">
                <a:solidFill>
                  <a:schemeClr val="tx1"/>
                </a:solidFill>
                <a:effectLst/>
                <a:latin typeface="+mn-lt"/>
                <a:ea typeface="+mn-ea"/>
                <a:cs typeface="+mn-cs"/>
              </a:rPr>
              <a:t>tolerance</a:t>
            </a:r>
            <a:r>
              <a:rPr lang="fr-FR" sz="1100" kern="1200" noProof="0" dirty="0">
                <a:solidFill>
                  <a:schemeClr val="tx1"/>
                </a:solidFill>
                <a:effectLst/>
                <a:latin typeface="+mn-lt"/>
                <a:ea typeface="+mn-ea"/>
                <a:cs typeface="+mn-cs"/>
              </a:rPr>
              <a:t> qui est garanti et l’aspect haute disponibilité,</a:t>
            </a:r>
          </a:p>
          <a:p>
            <a:pPr marL="171450" indent="-171450">
              <a:buFontTx/>
              <a:buChar char="-"/>
            </a:pPr>
            <a:endParaRPr lang="fr-FR" sz="1100" kern="1200" noProof="0" dirty="0">
              <a:solidFill>
                <a:schemeClr val="tx1"/>
              </a:solidFill>
              <a:effectLst/>
              <a:latin typeface="+mn-lt"/>
              <a:ea typeface="+mn-ea"/>
              <a:cs typeface="+mn-cs"/>
            </a:endParaRPr>
          </a:p>
          <a:p>
            <a:pPr marL="0" indent="0">
              <a:buFontTx/>
              <a:buNone/>
            </a:pPr>
            <a:r>
              <a:rPr lang="fr-FR" sz="1100" kern="1200" noProof="0" dirty="0">
                <a:solidFill>
                  <a:schemeClr val="tx1"/>
                </a:solidFill>
                <a:effectLst/>
                <a:latin typeface="+mn-lt"/>
                <a:ea typeface="+mn-ea"/>
                <a:cs typeface="+mn-cs"/>
              </a:rPr>
              <a:t>Cette infrastructure AWS mise en place en effet garantit un certain niveau de Sécurité et de résilience aux utilisateurs.</a:t>
            </a: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L'infrastructure du cloud AWS est construite autour de régions et de zones de disponibilité. Les régions AWS fournissent des zones de disponibilité multiples, physiquement séparées et isolées. Une région AWS contient au moins deux zones de disponibilité.</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Une zone de disponibilité est un centre de données ou un ensemble de centres de données connectés avec une faible latence, un débit élevé et une mise en réseau hautement redondante. Les zones de disponibilité sont physiquement distinctes et chacune dispose d'équipements tels que des alimentations sans coupure, des équipements de refroidissement, des générateurs de secours et des dispositifs de sécurité, pour garantir des opérations ininterrompues.</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Cette infrastructure présente plusieurs fonctionnalités intéressantes :</a:t>
            </a:r>
          </a:p>
          <a:p>
            <a:r>
              <a:rPr lang="fr-FR" sz="1100" kern="1200" dirty="0">
                <a:solidFill>
                  <a:schemeClr val="tx1"/>
                </a:solidFill>
                <a:effectLst/>
                <a:latin typeface="+mn-lt"/>
                <a:ea typeface="+mn-ea"/>
                <a:cs typeface="+mn-cs"/>
              </a:rPr>
              <a:t>Premièrement, il est élastique et évolutif. Cela signifie que les ressources peuvent s'adapter dynamiquement aux augmentations ou aux diminutions des besoins en capacité. Il peut également s'adapter rapidement pour s'adapter à la croissance.</a:t>
            </a:r>
          </a:p>
          <a:p>
            <a:r>
              <a:rPr lang="fr-FR" sz="1100" kern="1200" dirty="0">
                <a:solidFill>
                  <a:schemeClr val="tx1"/>
                </a:solidFill>
                <a:effectLst/>
                <a:latin typeface="+mn-lt"/>
                <a:ea typeface="+mn-ea"/>
                <a:cs typeface="+mn-cs"/>
              </a:rPr>
              <a:t>Deuxièmement, cette infrastructure est tolérante aux pannes, ce qui signifie qu'elle dispose d'une redondance de composants intégrée qui lui permet de continuer à fonctionner malgré un composant défaillant.</a:t>
            </a:r>
          </a:p>
          <a:p>
            <a:r>
              <a:rPr lang="fr-FR" sz="1100" kern="1200" dirty="0">
                <a:solidFill>
                  <a:schemeClr val="tx1"/>
                </a:solidFill>
                <a:effectLst/>
                <a:latin typeface="+mn-lt"/>
                <a:ea typeface="+mn-ea"/>
                <a:cs typeface="+mn-cs"/>
              </a:rPr>
              <a:t>Enfin, il ne nécessite qu'une intervention humaine minimale, voire nulle, tout en offrant une haute disponibilité avec un temps d'arrêt minimal.</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73897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kern="1200" noProof="0" dirty="0">
                <a:solidFill>
                  <a:schemeClr val="tx1"/>
                </a:solidFill>
                <a:effectLst/>
                <a:latin typeface="+mn-lt"/>
                <a:ea typeface="+mn-ea"/>
                <a:cs typeface="+mn-cs"/>
              </a:rPr>
              <a:t>Dans cette section, nous parlerons des services AWS et des différentes catégories de ces services là vous permettant ainsi de définir quelle catégorie correspond le mieux à votre scope. Car un développeur n’utilisera pas la même catégorie qu’un admin Sys.</a:t>
            </a:r>
          </a:p>
          <a:p>
            <a:endParaRPr lang="fr-FR" sz="1100" kern="1200" noProof="0" dirty="0">
              <a:solidFill>
                <a:schemeClr val="tx1"/>
              </a:solidFill>
              <a:effectLst/>
              <a:latin typeface="+mn-lt"/>
              <a:ea typeface="+mn-ea"/>
              <a:cs typeface="+mn-cs"/>
            </a:endParaRPr>
          </a:p>
          <a:p>
            <a:endParaRPr lang="fr-FR" sz="1100" kern="1200" noProof="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Introducing Part 2: AWS Service and Service Category Overview.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AWS offers a broad set of global cloud based products that can be used as building blocks for common cloud architectures. Let’s look at how these cloud based products are organized.</a:t>
            </a:r>
          </a:p>
        </p:txBody>
      </p:sp>
    </p:spTree>
    <p:extLst>
      <p:ext uri="{BB962C8B-B14F-4D97-AF65-F5344CB8AC3E}">
        <p14:creationId xmlns:p14="http://schemas.microsoft.com/office/powerpoint/2010/main" val="2179850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On a les Foundational services, les services de base </a:t>
            </a:r>
            <a:r>
              <a:rPr lang="en-US" sz="1100" kern="1200" dirty="0" err="1">
                <a:solidFill>
                  <a:schemeClr val="tx1"/>
                </a:solidFill>
                <a:effectLst/>
                <a:latin typeface="+mn-lt"/>
                <a:ea typeface="+mn-ea"/>
                <a:cs typeface="+mn-cs"/>
              </a:rPr>
              <a:t>constitué</a:t>
            </a:r>
            <a:r>
              <a:rPr lang="en-US" sz="1100" kern="1200" dirty="0">
                <a:solidFill>
                  <a:schemeClr val="tx1"/>
                </a:solidFill>
                <a:effectLst/>
                <a:latin typeface="+mn-lt"/>
                <a:ea typeface="+mn-ea"/>
                <a:cs typeface="+mn-cs"/>
              </a:rPr>
              <a:t> du </a:t>
            </a:r>
            <a:r>
              <a:rPr lang="en-US" sz="1100" kern="1200" dirty="0" err="1">
                <a:solidFill>
                  <a:schemeClr val="tx1"/>
                </a:solidFill>
                <a:effectLst/>
                <a:latin typeface="+mn-lt"/>
                <a:ea typeface="+mn-ea"/>
                <a:cs typeface="+mn-cs"/>
              </a:rPr>
              <a:t>calcul</a:t>
            </a:r>
            <a:r>
              <a:rPr lang="en-US" sz="1100" kern="1200" dirty="0">
                <a:solidFill>
                  <a:schemeClr val="tx1"/>
                </a:solidFill>
                <a:effectLst/>
                <a:latin typeface="+mn-lt"/>
                <a:ea typeface="+mn-ea"/>
                <a:cs typeface="+mn-cs"/>
              </a:rPr>
              <a:t>, du reseau et du stockage,</a:t>
            </a:r>
          </a:p>
          <a:p>
            <a:r>
              <a:rPr lang="en-US" sz="1100" kern="1200" dirty="0">
                <a:solidFill>
                  <a:schemeClr val="tx1"/>
                </a:solidFill>
                <a:effectLst/>
                <a:latin typeface="+mn-lt"/>
                <a:ea typeface="+mn-ea"/>
                <a:cs typeface="+mn-cs"/>
              </a:rPr>
              <a:t>Au dessus on a les platform services et tout </a:t>
            </a:r>
            <a:r>
              <a:rPr lang="en-US" sz="1100" kern="1200" dirty="0" err="1">
                <a:solidFill>
                  <a:schemeClr val="tx1"/>
                </a:solidFill>
                <a:effectLst/>
                <a:latin typeface="+mn-lt"/>
                <a:ea typeface="+mn-ea"/>
                <a:cs typeface="+mn-cs"/>
              </a:rPr>
              <a:t>en</a:t>
            </a:r>
            <a:r>
              <a:rPr lang="en-US" sz="1100" kern="1200" dirty="0">
                <a:solidFill>
                  <a:schemeClr val="tx1"/>
                </a:solidFill>
                <a:effectLst/>
                <a:latin typeface="+mn-lt"/>
                <a:ea typeface="+mn-ea"/>
                <a:cs typeface="+mn-cs"/>
              </a:rPr>
              <a:t> haut, on a les services de type applications.</a:t>
            </a:r>
          </a:p>
          <a:p>
            <a:endParaRPr lang="en-US"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Comme indiqué précédemment, l'infrastructure mondiale d'AWS peut être divisée en trois éléments : les régions, les zones de disponibilité et les emplacements périphériques. Cette infrastructure fournit la plate-forme pour un large éventail de services, tels que la mise en réseau, le stockage, la puissance de calcul et les bases de données fournies sous la forme d'un utilitaire à la demande disponible en quelques secondes, avec une tarification à l'utilisation.</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Maintenant, concentrons-nous sur les services de base et examinons plus en détail ce qu'ils sont et ce que chacun vous offre pour créer votre solution cloud.</a:t>
            </a:r>
            <a:endParaRPr lang="en-US" sz="105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33444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fr-FR" sz="1100" kern="1200" dirty="0">
                <a:solidFill>
                  <a:schemeClr val="tx1"/>
                </a:solidFill>
                <a:effectLst/>
                <a:latin typeface="+mn-lt"/>
                <a:ea typeface="+mn-ea"/>
                <a:cs typeface="+mn-cs"/>
              </a:rPr>
              <a:t>AWS propose un large éventail de services mondiaux basés sur le cloud qui peuvent être utilisés comme blocs de construction pour les architectures cloud courantes. Certaines des catégories dont nous discuterons dans ce module incluent le calcul, le stockage, la base de données, la mise en réseau et la diffusion de contenu et la sécurité, l'identité et la conformité.</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Si vous accédez à la page d'accueil AWS, aws.amazon.com, et faites défiler vers le bas pour trouver la section qui vous permet d'explorer les produits. Il place tous les produits et services dans différentes catégories. Par exemple, cliquez sur Calculer et vous verrez qu'Amazon EC2 est le premier sur la liste. Il existe également de nombreux autres produits et services qui apparaissent dans la catégorie calcul.</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Si vous cliquez sur Amazon EC2, cela vous amène à la page principale d'Amazon EC2. Sélectionnez le lien à consulter. Il vous donne une description détaillée du produit et énumère certains de ses avantages. De plus, il existe des liens pour les détails du produit, les types d'instances, la tarification, la mise en route, les FAQ et les ressources. Lorsque vous cliquez sur Détails du produit, vous obtenez des informations plus détaillées sur Amazon EC2.</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Explorez les différents groupes de services pour comprendre les catégories et les services qu'ils contiennent. Maintenant que vous savez comment localiser les informations sur les différents services, réduisons notre discussion aux services de base AWS.</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58168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kern="1200" dirty="0">
                <a:solidFill>
                  <a:schemeClr val="tx1"/>
                </a:solidFill>
                <a:effectLst/>
                <a:latin typeface="+mn-lt"/>
                <a:ea typeface="+mn-ea"/>
                <a:cs typeface="+mn-cs"/>
              </a:rPr>
              <a:t>En résumé, nous avons examiné l'infrastructure mondiale AWS pour comprendre les centres de données, les régions, les zones de disponibilité et les emplacements périphériques, et nous avons examiné différentes catégories de catégories de services AWS et leur organisation.</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Pour terminer ce module, veuillez compléter l'évaluation des connaissances correspondante.</a:t>
            </a:r>
            <a:endParaRPr lang="en-US" sz="1050" dirty="0"/>
          </a:p>
        </p:txBody>
      </p:sp>
    </p:spTree>
    <p:extLst>
      <p:ext uri="{BB962C8B-B14F-4D97-AF65-F5344CB8AC3E}">
        <p14:creationId xmlns:p14="http://schemas.microsoft.com/office/powerpoint/2010/main" val="3233498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Unit 2, we will look at the core of Amazon Web Services to better understand the specifics of each service. We will start in Module 2, Unit 1 with an introduction of compute services.</a:t>
            </a:r>
          </a:p>
        </p:txBody>
      </p:sp>
    </p:spTree>
    <p:extLst>
      <p:ext uri="{BB962C8B-B14F-4D97-AF65-F5344CB8AC3E}">
        <p14:creationId xmlns:p14="http://schemas.microsoft.com/office/powerpoint/2010/main" val="3355255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Thanks for participating! </a:t>
            </a:r>
          </a:p>
        </p:txBody>
      </p:sp>
    </p:spTree>
    <p:extLst>
      <p:ext uri="{BB962C8B-B14F-4D97-AF65-F5344CB8AC3E}">
        <p14:creationId xmlns:p14="http://schemas.microsoft.com/office/powerpoint/2010/main" val="405715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noProof="0" dirty="0">
                <a:solidFill>
                  <a:schemeClr val="tx1"/>
                </a:solidFill>
                <a:effectLst/>
                <a:latin typeface="+mn-lt"/>
                <a:ea typeface="+mn-ea"/>
                <a:cs typeface="+mn-cs"/>
              </a:rPr>
              <a:t>Dans la première partie de ce module, nous allons de l’AWS global Infrastructure, c’est à dire comment est ce que l’infra globale AWS se positionne physiquement ou alors comment est ce que les datacenter sont organisés géographiquement,  et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noProof="0" dirty="0">
                <a:solidFill>
                  <a:schemeClr val="tx1"/>
                </a:solidFill>
                <a:effectLst/>
                <a:latin typeface="+mn-lt"/>
                <a:ea typeface="+mn-ea"/>
                <a:cs typeface="+mn-cs"/>
              </a:rPr>
              <a:t>Dans la deuxième partie, nous allons parler des services AWS,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100" kern="1200" noProof="0" dirty="0">
              <a:solidFill>
                <a:schemeClr val="tx1"/>
              </a:solidFill>
              <a:effectLst/>
              <a:latin typeface="+mn-lt"/>
              <a:ea typeface="+mn-ea"/>
              <a:cs typeface="+mn-cs"/>
            </a:endParaRPr>
          </a:p>
        </p:txBody>
      </p:sp>
    </p:spTree>
    <p:extLst>
      <p:ext uri="{BB962C8B-B14F-4D97-AF65-F5344CB8AC3E}">
        <p14:creationId xmlns:p14="http://schemas.microsoft.com/office/powerpoint/2010/main" val="274545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err="1">
                <a:solidFill>
                  <a:schemeClr val="tx1"/>
                </a:solidFill>
                <a:effectLst/>
                <a:latin typeface="+mn-lt"/>
                <a:ea typeface="+mn-ea"/>
                <a:cs typeface="+mn-cs"/>
              </a:rPr>
              <a:t>L’objectif</a:t>
            </a:r>
            <a:r>
              <a:rPr lang="en-US" sz="1100" kern="1200" dirty="0">
                <a:solidFill>
                  <a:schemeClr val="tx1"/>
                </a:solidFill>
                <a:effectLst/>
                <a:latin typeface="+mn-lt"/>
                <a:ea typeface="+mn-ea"/>
                <a:cs typeface="+mn-cs"/>
              </a:rPr>
              <a:t> de </a:t>
            </a:r>
            <a:r>
              <a:rPr lang="en-US" sz="1100" kern="1200" dirty="0" err="1">
                <a:solidFill>
                  <a:schemeClr val="tx1"/>
                </a:solidFill>
                <a:effectLst/>
                <a:latin typeface="+mn-lt"/>
                <a:ea typeface="+mn-ea"/>
                <a:cs typeface="+mn-cs"/>
              </a:rPr>
              <a:t>ce</a:t>
            </a:r>
            <a:r>
              <a:rPr lang="en-US" sz="1100" kern="1200" dirty="0">
                <a:solidFill>
                  <a:schemeClr val="tx1"/>
                </a:solidFill>
                <a:effectLst/>
                <a:latin typeface="+mn-lt"/>
                <a:ea typeface="+mn-ea"/>
                <a:cs typeface="+mn-cs"/>
              </a:rPr>
              <a:t> module </a:t>
            </a:r>
            <a:r>
              <a:rPr lang="en-US" sz="1100" kern="1200" dirty="0" err="1">
                <a:solidFill>
                  <a:schemeClr val="tx1"/>
                </a:solidFill>
                <a:effectLst/>
                <a:latin typeface="+mn-lt"/>
                <a:ea typeface="+mn-ea"/>
                <a:cs typeface="+mn-cs"/>
              </a:rPr>
              <a:t>est</a:t>
            </a:r>
            <a:r>
              <a:rPr lang="en-US" sz="1100" kern="1200" dirty="0">
                <a:solidFill>
                  <a:schemeClr val="tx1"/>
                </a:solidFill>
                <a:effectLst/>
                <a:latin typeface="+mn-lt"/>
                <a:ea typeface="+mn-ea"/>
                <a:cs typeface="+mn-cs"/>
              </a:rPr>
              <a:t> de nous </a:t>
            </a:r>
            <a:r>
              <a:rPr lang="en-US" sz="1100" kern="1200" dirty="0" err="1">
                <a:solidFill>
                  <a:schemeClr val="tx1"/>
                </a:solidFill>
                <a:effectLst/>
                <a:latin typeface="+mn-lt"/>
                <a:ea typeface="+mn-ea"/>
                <a:cs typeface="+mn-cs"/>
              </a:rPr>
              <a:t>expliquer</a:t>
            </a:r>
            <a:r>
              <a:rPr lang="en-US" sz="1100" kern="1200" dirty="0">
                <a:solidFill>
                  <a:schemeClr val="tx1"/>
                </a:solidFill>
                <a:effectLst/>
                <a:latin typeface="+mn-lt"/>
                <a:ea typeface="+mn-ea"/>
                <a:cs typeface="+mn-cs"/>
              </a:rPr>
              <a:t> comment </a:t>
            </a:r>
            <a:r>
              <a:rPr lang="en-US" sz="1100" kern="1200" dirty="0" err="1">
                <a:solidFill>
                  <a:schemeClr val="tx1"/>
                </a:solidFill>
                <a:effectLst/>
                <a:latin typeface="+mn-lt"/>
                <a:ea typeface="+mn-ea"/>
                <a:cs typeface="+mn-cs"/>
              </a:rPr>
              <a:t>l’infrastructure</a:t>
            </a:r>
            <a:r>
              <a:rPr lang="en-US" sz="1100" kern="1200" dirty="0">
                <a:solidFill>
                  <a:schemeClr val="tx1"/>
                </a:solidFill>
                <a:effectLst/>
                <a:latin typeface="+mn-lt"/>
                <a:ea typeface="+mn-ea"/>
                <a:cs typeface="+mn-cs"/>
              </a:rPr>
              <a:t> AWS a </a:t>
            </a:r>
            <a:r>
              <a:rPr lang="en-US" sz="1100" kern="1200" dirty="0" err="1">
                <a:solidFill>
                  <a:schemeClr val="tx1"/>
                </a:solidFill>
                <a:effectLst/>
                <a:latin typeface="+mn-lt"/>
                <a:ea typeface="+mn-ea"/>
                <a:cs typeface="+mn-cs"/>
              </a:rPr>
              <a:t>été</a:t>
            </a:r>
            <a:r>
              <a:rPr lang="en-US" sz="1100" kern="1200" dirty="0">
                <a:solidFill>
                  <a:schemeClr val="tx1"/>
                </a:solidFill>
                <a:effectLst/>
                <a:latin typeface="+mn-lt"/>
                <a:ea typeface="+mn-ea"/>
                <a:cs typeface="+mn-cs"/>
              </a:rPr>
              <a:t> mise </a:t>
            </a:r>
            <a:r>
              <a:rPr lang="en-US" sz="1100" kern="1200" dirty="0" err="1">
                <a:solidFill>
                  <a:schemeClr val="tx1"/>
                </a:solidFill>
                <a:effectLst/>
                <a:latin typeface="+mn-lt"/>
                <a:ea typeface="+mn-ea"/>
                <a:cs typeface="+mn-cs"/>
              </a:rPr>
              <a:t>en</a:t>
            </a:r>
            <a:r>
              <a:rPr lang="en-US" sz="1100" kern="1200" dirty="0">
                <a:solidFill>
                  <a:schemeClr val="tx1"/>
                </a:solidFill>
                <a:effectLst/>
                <a:latin typeface="+mn-lt"/>
                <a:ea typeface="+mn-ea"/>
                <a:cs typeface="+mn-cs"/>
              </a:rPr>
              <a:t> place et comment </a:t>
            </a:r>
            <a:r>
              <a:rPr lang="en-US" sz="1100" kern="1200" dirty="0" err="1">
                <a:solidFill>
                  <a:schemeClr val="tx1"/>
                </a:solidFill>
                <a:effectLst/>
                <a:latin typeface="+mn-lt"/>
                <a:ea typeface="+mn-ea"/>
                <a:cs typeface="+mn-cs"/>
              </a:rPr>
              <a:t>est</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ce</a:t>
            </a:r>
            <a:r>
              <a:rPr lang="en-US" sz="1100" kern="1200" dirty="0">
                <a:solidFill>
                  <a:schemeClr val="tx1"/>
                </a:solidFill>
                <a:effectLst/>
                <a:latin typeface="+mn-lt"/>
                <a:ea typeface="+mn-ea"/>
                <a:cs typeface="+mn-cs"/>
              </a:rPr>
              <a:t> que nous </a:t>
            </a:r>
            <a:r>
              <a:rPr lang="en-US" sz="1100" kern="1200" dirty="0" err="1">
                <a:solidFill>
                  <a:schemeClr val="tx1"/>
                </a:solidFill>
                <a:effectLst/>
                <a:latin typeface="+mn-lt"/>
                <a:ea typeface="+mn-ea"/>
                <a:cs typeface="+mn-cs"/>
              </a:rPr>
              <a:t>allons</a:t>
            </a:r>
            <a:r>
              <a:rPr lang="en-US" sz="1100" kern="1200" dirty="0">
                <a:solidFill>
                  <a:schemeClr val="tx1"/>
                </a:solidFill>
                <a:effectLst/>
                <a:latin typeface="+mn-lt"/>
                <a:ea typeface="+mn-ea"/>
                <a:cs typeface="+mn-cs"/>
              </a:rPr>
              <a:t> faire </a:t>
            </a:r>
            <a:r>
              <a:rPr lang="en-US" sz="1100" kern="1200" dirty="0" err="1">
                <a:solidFill>
                  <a:schemeClr val="tx1"/>
                </a:solidFill>
                <a:effectLst/>
                <a:latin typeface="+mn-lt"/>
                <a:ea typeface="+mn-ea"/>
                <a:cs typeface="+mn-cs"/>
              </a:rPr>
              <a:t>nos</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choix</a:t>
            </a:r>
            <a:r>
              <a:rPr lang="en-US" sz="1100" kern="1200" dirty="0">
                <a:solidFill>
                  <a:schemeClr val="tx1"/>
                </a:solidFill>
                <a:effectLst/>
                <a:latin typeface="+mn-lt"/>
                <a:ea typeface="+mn-ea"/>
                <a:cs typeface="+mn-cs"/>
              </a:rPr>
              <a:t> pour determiner </a:t>
            </a:r>
            <a:r>
              <a:rPr lang="en-US" sz="1100" kern="1200" dirty="0" err="1">
                <a:solidFill>
                  <a:schemeClr val="tx1"/>
                </a:solidFill>
                <a:effectLst/>
                <a:latin typeface="+mn-lt"/>
                <a:ea typeface="+mn-ea"/>
                <a:cs typeface="+mn-cs"/>
              </a:rPr>
              <a:t>où</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est</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ce</a:t>
            </a:r>
            <a:r>
              <a:rPr lang="en-US" sz="1100" kern="1200" dirty="0">
                <a:solidFill>
                  <a:schemeClr val="tx1"/>
                </a:solidFill>
                <a:effectLst/>
                <a:latin typeface="+mn-lt"/>
                <a:ea typeface="+mn-ea"/>
                <a:cs typeface="+mn-cs"/>
              </a:rPr>
              <a:t> que </a:t>
            </a:r>
            <a:r>
              <a:rPr lang="en-US" sz="1100" kern="1200" dirty="0" err="1">
                <a:solidFill>
                  <a:schemeClr val="tx1"/>
                </a:solidFill>
                <a:effectLst/>
                <a:latin typeface="+mn-lt"/>
                <a:ea typeface="+mn-ea"/>
                <a:cs typeface="+mn-cs"/>
              </a:rPr>
              <a:t>notre</a:t>
            </a:r>
            <a:r>
              <a:rPr lang="en-US" sz="1100" kern="1200" dirty="0">
                <a:solidFill>
                  <a:schemeClr val="tx1"/>
                </a:solidFill>
                <a:effectLst/>
                <a:latin typeface="+mn-lt"/>
                <a:ea typeface="+mn-ea"/>
                <a:cs typeface="+mn-cs"/>
              </a:rPr>
              <a:t> infrastructures </a:t>
            </a:r>
            <a:r>
              <a:rPr lang="en-US" sz="1100" kern="1200" dirty="0" err="1">
                <a:solidFill>
                  <a:schemeClr val="tx1"/>
                </a:solidFill>
                <a:effectLst/>
                <a:latin typeface="+mn-lt"/>
                <a:ea typeface="+mn-ea"/>
                <a:cs typeface="+mn-cs"/>
              </a:rPr>
              <a:t>ou</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nos</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ressources</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seront</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déployés</a:t>
            </a:r>
            <a:r>
              <a:rPr lang="en-US" sz="11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Il </a:t>
            </a:r>
            <a:r>
              <a:rPr lang="en-US" sz="1100" kern="1200" dirty="0" err="1">
                <a:solidFill>
                  <a:schemeClr val="tx1"/>
                </a:solidFill>
                <a:effectLst/>
                <a:latin typeface="+mn-lt"/>
                <a:ea typeface="+mn-ea"/>
                <a:cs typeface="+mn-cs"/>
              </a:rPr>
              <a:t>est</a:t>
            </a:r>
            <a:r>
              <a:rPr lang="en-US" sz="1100" kern="1200" dirty="0">
                <a:solidFill>
                  <a:schemeClr val="tx1"/>
                </a:solidFill>
                <a:effectLst/>
                <a:latin typeface="+mn-lt"/>
                <a:ea typeface="+mn-ea"/>
                <a:cs typeface="+mn-cs"/>
              </a:rPr>
              <a:t> question de voir </a:t>
            </a:r>
            <a:r>
              <a:rPr lang="en-US" sz="1100" kern="1200" dirty="0" err="1">
                <a:solidFill>
                  <a:schemeClr val="tx1"/>
                </a:solidFill>
                <a:effectLst/>
                <a:latin typeface="+mn-lt"/>
                <a:ea typeface="+mn-ea"/>
                <a:cs typeface="+mn-cs"/>
              </a:rPr>
              <a:t>cette</a:t>
            </a:r>
            <a:r>
              <a:rPr lang="en-US" sz="1100" kern="1200" dirty="0">
                <a:solidFill>
                  <a:schemeClr val="tx1"/>
                </a:solidFill>
                <a:effectLst/>
                <a:latin typeface="+mn-lt"/>
                <a:ea typeface="+mn-ea"/>
                <a:cs typeface="+mn-cs"/>
              </a:rPr>
              <a:t> infrastructure </a:t>
            </a:r>
            <a:r>
              <a:rPr lang="en-US" sz="1100" kern="1200" dirty="0" err="1">
                <a:solidFill>
                  <a:schemeClr val="tx1"/>
                </a:solidFill>
                <a:effectLst/>
                <a:latin typeface="+mn-lt"/>
                <a:ea typeface="+mn-ea"/>
                <a:cs typeface="+mn-cs"/>
              </a:rPr>
              <a:t>là</a:t>
            </a:r>
            <a:r>
              <a:rPr lang="en-US" sz="1100" kern="1200" dirty="0">
                <a:solidFill>
                  <a:schemeClr val="tx1"/>
                </a:solidFill>
                <a:effectLst/>
                <a:latin typeface="+mn-lt"/>
                <a:ea typeface="+mn-ea"/>
                <a:cs typeface="+mn-cs"/>
              </a:rPr>
              <a:t> et les services </a:t>
            </a:r>
            <a:r>
              <a:rPr lang="en-US" sz="1100" kern="1200" dirty="0" err="1">
                <a:solidFill>
                  <a:schemeClr val="tx1"/>
                </a:solidFill>
                <a:effectLst/>
                <a:latin typeface="+mn-lt"/>
                <a:ea typeface="+mn-ea"/>
                <a:cs typeface="+mn-cs"/>
              </a:rPr>
              <a:t>qu’il</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va</a:t>
            </a:r>
            <a:r>
              <a:rPr lang="en-US" sz="1100" kern="1200" dirty="0">
                <a:solidFill>
                  <a:schemeClr val="tx1"/>
                </a:solidFill>
                <a:effectLst/>
                <a:latin typeface="+mn-lt"/>
                <a:ea typeface="+mn-ea"/>
                <a:cs typeface="+mn-cs"/>
              </a:rPr>
              <a:t> proposer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dirty="0">
                <a:solidFill>
                  <a:schemeClr val="tx1"/>
                </a:solidFill>
                <a:effectLst/>
                <a:latin typeface="+mn-lt"/>
                <a:ea typeface="+mn-ea"/>
                <a:cs typeface="+mn-cs"/>
              </a:rPr>
              <a:t>L'objectif de ce module est de comprendre l'infrastructure mondiale AWS et les types de services disponibles. Nous examinerons l'infrastructure mondiale AWS pour mieux comprendre ce que l'infrastructure comprend et comprendre les différences entre les régions AWS, les zones de disponibilité et les emplacements périphériques.</a:t>
            </a:r>
            <a:endParaRPr lang="en-US" sz="105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2260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dirty="0">
                <a:solidFill>
                  <a:schemeClr val="tx1"/>
                </a:solidFill>
                <a:effectLst/>
                <a:latin typeface="+mn-lt"/>
                <a:ea typeface="+mn-ea"/>
                <a:cs typeface="+mn-cs"/>
              </a:rPr>
              <a:t>Présentation de la partie 1 : Infrastructure mondiale AWS.</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0814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kern="1200" noProof="0" dirty="0">
                <a:solidFill>
                  <a:schemeClr val="tx1"/>
                </a:solidFill>
                <a:effectLst/>
                <a:latin typeface="+mn-lt"/>
                <a:ea typeface="+mn-ea"/>
                <a:cs typeface="+mn-cs"/>
              </a:rPr>
              <a:t>Comme nous l’avons vu </a:t>
            </a:r>
            <a:r>
              <a:rPr lang="fr-FR" sz="1100" kern="1200" noProof="0" dirty="0" err="1">
                <a:solidFill>
                  <a:schemeClr val="tx1"/>
                </a:solidFill>
                <a:effectLst/>
                <a:latin typeface="+mn-lt"/>
                <a:ea typeface="+mn-ea"/>
                <a:cs typeface="+mn-cs"/>
              </a:rPr>
              <a:t>précedemment</a:t>
            </a:r>
            <a:r>
              <a:rPr lang="fr-FR" sz="1100" kern="1200" noProof="0" dirty="0">
                <a:solidFill>
                  <a:schemeClr val="tx1"/>
                </a:solidFill>
                <a:effectLst/>
                <a:latin typeface="+mn-lt"/>
                <a:ea typeface="+mn-ea"/>
                <a:cs typeface="+mn-cs"/>
              </a:rPr>
              <a:t>, AWS est organisé en différents services et sur plusieurs couches.</a:t>
            </a:r>
          </a:p>
          <a:p>
            <a:r>
              <a:rPr lang="fr-FR" sz="1100" kern="1200" noProof="0" dirty="0">
                <a:solidFill>
                  <a:schemeClr val="tx1"/>
                </a:solidFill>
                <a:effectLst/>
                <a:latin typeface="+mn-lt"/>
                <a:ea typeface="+mn-ea"/>
                <a:cs typeface="+mn-cs"/>
              </a:rPr>
              <a:t>Concernant la partie infrastructure, AMAZON va prendre en charge la </a:t>
            </a:r>
            <a:r>
              <a:rPr lang="fr-FR" sz="1100" kern="1200" noProof="0" dirty="0" err="1">
                <a:solidFill>
                  <a:schemeClr val="tx1"/>
                </a:solidFill>
                <a:effectLst/>
                <a:latin typeface="+mn-lt"/>
                <a:ea typeface="+mn-ea"/>
                <a:cs typeface="+mn-cs"/>
              </a:rPr>
              <a:t>creation</a:t>
            </a:r>
            <a:r>
              <a:rPr lang="fr-FR" sz="1100" kern="1200" noProof="0" dirty="0">
                <a:solidFill>
                  <a:schemeClr val="tx1"/>
                </a:solidFill>
                <a:effectLst/>
                <a:latin typeface="+mn-lt"/>
                <a:ea typeface="+mn-ea"/>
                <a:cs typeface="+mn-cs"/>
              </a:rPr>
              <a:t> de l’infra physique (</a:t>
            </a:r>
            <a:r>
              <a:rPr lang="fr-FR" sz="1100" kern="1200" noProof="0" dirty="0" err="1">
                <a:solidFill>
                  <a:schemeClr val="tx1"/>
                </a:solidFill>
                <a:effectLst/>
                <a:latin typeface="+mn-lt"/>
                <a:ea typeface="+mn-ea"/>
                <a:cs typeface="+mn-cs"/>
              </a:rPr>
              <a:t>creation</a:t>
            </a:r>
            <a:r>
              <a:rPr lang="fr-FR" sz="1100" kern="1200" noProof="0" dirty="0">
                <a:solidFill>
                  <a:schemeClr val="tx1"/>
                </a:solidFill>
                <a:effectLst/>
                <a:latin typeface="+mn-lt"/>
                <a:ea typeface="+mn-ea"/>
                <a:cs typeface="+mn-cs"/>
              </a:rPr>
              <a:t> des datacenters physiques de part le monde). Au niveau de l’infrastructure, on va aborder 03 grands concepts : Les </a:t>
            </a:r>
            <a:r>
              <a:rPr lang="fr-FR" sz="1100" kern="1200" noProof="0" dirty="0" err="1">
                <a:solidFill>
                  <a:schemeClr val="tx1"/>
                </a:solidFill>
                <a:effectLst/>
                <a:latin typeface="+mn-lt"/>
                <a:ea typeface="+mn-ea"/>
                <a:cs typeface="+mn-cs"/>
              </a:rPr>
              <a:t>regions</a:t>
            </a:r>
            <a:r>
              <a:rPr lang="fr-FR" sz="1100" kern="1200" noProof="0" dirty="0">
                <a:solidFill>
                  <a:schemeClr val="tx1"/>
                </a:solidFill>
                <a:effectLst/>
                <a:latin typeface="+mn-lt"/>
                <a:ea typeface="+mn-ea"/>
                <a:cs typeface="+mn-cs"/>
              </a:rPr>
              <a:t>, les zones de disponibilité ou AZ et les </a:t>
            </a:r>
            <a:r>
              <a:rPr lang="fr-FR" sz="1100" kern="1200" noProof="0" dirty="0" err="1">
                <a:solidFill>
                  <a:schemeClr val="tx1"/>
                </a:solidFill>
                <a:effectLst/>
                <a:latin typeface="+mn-lt"/>
                <a:ea typeface="+mn-ea"/>
                <a:cs typeface="+mn-cs"/>
              </a:rPr>
              <a:t>edge</a:t>
            </a:r>
            <a:r>
              <a:rPr lang="fr-FR" sz="1100" kern="1200" noProof="0" dirty="0">
                <a:solidFill>
                  <a:schemeClr val="tx1"/>
                </a:solidFill>
                <a:effectLst/>
                <a:latin typeface="+mn-lt"/>
                <a:ea typeface="+mn-ea"/>
                <a:cs typeface="+mn-cs"/>
              </a:rPr>
              <a:t> location. Tous tournant autour de la notion de datacenter.</a:t>
            </a: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Comme nous l'avons vu précédemment, AWS fournit un large éventail de services, tels que la puissance de calcul, les options de stockage, la mise en réseau et les bases de données, fournis sous la forme d'un utilitaire à la demande disponible en quelques secondes, avec une tarification à l'utilisation. Tous ces services résident sur l'infrastructure mondiale AWS.</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L'infrastructure mondiale d'AWS peut être divisée en trois éléments : les régions, les zones de disponibilité et les emplacements périphériques.</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Examinons plus en profondeur l'infrastructure AWS et voyons de quoi il s'agit.</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69480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err="1">
                <a:solidFill>
                  <a:schemeClr val="tx1"/>
                </a:solidFill>
                <a:effectLst/>
                <a:latin typeface="+mn-lt"/>
                <a:ea typeface="+mn-ea"/>
                <a:cs typeface="+mn-cs"/>
              </a:rPr>
              <a:t>L’opérateur</a:t>
            </a:r>
            <a:r>
              <a:rPr lang="en-US" sz="1100" kern="1200" dirty="0">
                <a:solidFill>
                  <a:schemeClr val="tx1"/>
                </a:solidFill>
                <a:effectLst/>
                <a:latin typeface="+mn-lt"/>
                <a:ea typeface="+mn-ea"/>
                <a:cs typeface="+mn-cs"/>
              </a:rPr>
              <a:t> cloud Amazon, </a:t>
            </a:r>
            <a:r>
              <a:rPr lang="en-US" sz="1100" kern="1200" dirty="0" err="1">
                <a:solidFill>
                  <a:schemeClr val="tx1"/>
                </a:solidFill>
                <a:effectLst/>
                <a:latin typeface="+mn-lt"/>
                <a:ea typeface="+mn-ea"/>
                <a:cs typeface="+mn-cs"/>
              </a:rPr>
              <a:t>va</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donc</a:t>
            </a:r>
            <a:r>
              <a:rPr lang="en-US" sz="1100" kern="1200" dirty="0">
                <a:solidFill>
                  <a:schemeClr val="tx1"/>
                </a:solidFill>
                <a:effectLst/>
                <a:latin typeface="+mn-lt"/>
                <a:ea typeface="+mn-ea"/>
                <a:cs typeface="+mn-cs"/>
              </a:rPr>
              <a:t> deployer de part le monde un certain </a:t>
            </a:r>
            <a:r>
              <a:rPr lang="en-US" sz="1100" kern="1200" dirty="0" err="1">
                <a:solidFill>
                  <a:schemeClr val="tx1"/>
                </a:solidFill>
                <a:effectLst/>
                <a:latin typeface="+mn-lt"/>
                <a:ea typeface="+mn-ea"/>
                <a:cs typeface="+mn-cs"/>
              </a:rPr>
              <a:t>nombre</a:t>
            </a:r>
            <a:r>
              <a:rPr lang="en-US" sz="1100" kern="1200" dirty="0">
                <a:solidFill>
                  <a:schemeClr val="tx1"/>
                </a:solidFill>
                <a:effectLst/>
                <a:latin typeface="+mn-lt"/>
                <a:ea typeface="+mn-ea"/>
                <a:cs typeface="+mn-cs"/>
              </a:rPr>
              <a:t> de datacenter, pour </a:t>
            </a:r>
            <a:r>
              <a:rPr lang="en-US" sz="1100" kern="1200" dirty="0" err="1">
                <a:solidFill>
                  <a:schemeClr val="tx1"/>
                </a:solidFill>
                <a:effectLst/>
                <a:latin typeface="+mn-lt"/>
                <a:ea typeface="+mn-ea"/>
                <a:cs typeface="+mn-cs"/>
              </a:rPr>
              <a:t>ces</a:t>
            </a:r>
            <a:r>
              <a:rPr lang="en-US" sz="1100" kern="1200" dirty="0">
                <a:solidFill>
                  <a:schemeClr val="tx1"/>
                </a:solidFill>
                <a:effectLst/>
                <a:latin typeface="+mn-lt"/>
                <a:ea typeface="+mn-ea"/>
                <a:cs typeface="+mn-cs"/>
              </a:rPr>
              <a:t> datacenters, il met </a:t>
            </a:r>
            <a:r>
              <a:rPr lang="en-US" sz="1100" kern="1200" dirty="0" err="1">
                <a:solidFill>
                  <a:schemeClr val="tx1"/>
                </a:solidFill>
                <a:effectLst/>
                <a:latin typeface="+mn-lt"/>
                <a:ea typeface="+mn-ea"/>
                <a:cs typeface="+mn-cs"/>
              </a:rPr>
              <a:t>en</a:t>
            </a:r>
            <a:r>
              <a:rPr lang="en-US" sz="1100" kern="1200" dirty="0">
                <a:solidFill>
                  <a:schemeClr val="tx1"/>
                </a:solidFill>
                <a:effectLst/>
                <a:latin typeface="+mn-lt"/>
                <a:ea typeface="+mn-ea"/>
                <a:cs typeface="+mn-cs"/>
              </a:rPr>
              <a:t> place </a:t>
            </a:r>
            <a:r>
              <a:rPr lang="en-US" sz="1100" kern="1200" dirty="0" err="1">
                <a:solidFill>
                  <a:schemeClr val="tx1"/>
                </a:solidFill>
                <a:effectLst/>
                <a:latin typeface="+mn-lt"/>
                <a:ea typeface="+mn-ea"/>
                <a:cs typeface="+mn-cs"/>
              </a:rPr>
              <a:t>toute</a:t>
            </a:r>
            <a:r>
              <a:rPr lang="en-US" sz="1100" kern="1200" dirty="0">
                <a:solidFill>
                  <a:schemeClr val="tx1"/>
                </a:solidFill>
                <a:effectLst/>
                <a:latin typeface="+mn-lt"/>
                <a:ea typeface="+mn-ea"/>
                <a:cs typeface="+mn-cs"/>
              </a:rPr>
              <a:t> la </a:t>
            </a:r>
            <a:r>
              <a:rPr lang="en-US" sz="1100" kern="1200" dirty="0" err="1">
                <a:solidFill>
                  <a:schemeClr val="tx1"/>
                </a:solidFill>
                <a:effectLst/>
                <a:latin typeface="+mn-lt"/>
                <a:ea typeface="+mn-ea"/>
                <a:cs typeface="+mn-cs"/>
              </a:rPr>
              <a:t>partie</a:t>
            </a:r>
            <a:r>
              <a:rPr lang="en-US" sz="1100" kern="1200" dirty="0">
                <a:solidFill>
                  <a:schemeClr val="tx1"/>
                </a:solidFill>
                <a:effectLst/>
                <a:latin typeface="+mn-lt"/>
                <a:ea typeface="+mn-ea"/>
                <a:cs typeface="+mn-cs"/>
              </a:rPr>
              <a:t> Sécurité, il </a:t>
            </a:r>
            <a:r>
              <a:rPr lang="en-US" sz="1100" kern="1200" dirty="0" err="1">
                <a:solidFill>
                  <a:schemeClr val="tx1"/>
                </a:solidFill>
                <a:effectLst/>
                <a:latin typeface="+mn-lt"/>
                <a:ea typeface="+mn-ea"/>
                <a:cs typeface="+mn-cs"/>
              </a:rPr>
              <a:t>crée</a:t>
            </a:r>
            <a:r>
              <a:rPr lang="en-US" sz="1100" kern="1200" dirty="0">
                <a:solidFill>
                  <a:schemeClr val="tx1"/>
                </a:solidFill>
                <a:effectLst/>
                <a:latin typeface="+mn-lt"/>
                <a:ea typeface="+mn-ea"/>
                <a:cs typeface="+mn-cs"/>
              </a:rPr>
              <a:t> les reseaux, met </a:t>
            </a:r>
            <a:r>
              <a:rPr lang="en-US" sz="1100" kern="1200" dirty="0" err="1">
                <a:solidFill>
                  <a:schemeClr val="tx1"/>
                </a:solidFill>
                <a:effectLst/>
                <a:latin typeface="+mn-lt"/>
                <a:ea typeface="+mn-ea"/>
                <a:cs typeface="+mn-cs"/>
              </a:rPr>
              <a:t>en</a:t>
            </a:r>
            <a:r>
              <a:rPr lang="en-US" sz="1100" kern="1200" dirty="0">
                <a:solidFill>
                  <a:schemeClr val="tx1"/>
                </a:solidFill>
                <a:effectLst/>
                <a:latin typeface="+mn-lt"/>
                <a:ea typeface="+mn-ea"/>
                <a:cs typeface="+mn-cs"/>
              </a:rPr>
              <a:t> place les switch, les </a:t>
            </a:r>
            <a:r>
              <a:rPr lang="en-US" sz="1100" kern="1200" dirty="0" err="1">
                <a:solidFill>
                  <a:schemeClr val="tx1"/>
                </a:solidFill>
                <a:effectLst/>
                <a:latin typeface="+mn-lt"/>
                <a:ea typeface="+mn-ea"/>
                <a:cs typeface="+mn-cs"/>
              </a:rPr>
              <a:t>routeurs</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gere</a:t>
            </a:r>
            <a:r>
              <a:rPr lang="en-US" sz="1100" kern="1200" dirty="0">
                <a:solidFill>
                  <a:schemeClr val="tx1"/>
                </a:solidFill>
                <a:effectLst/>
                <a:latin typeface="+mn-lt"/>
                <a:ea typeface="+mn-ea"/>
                <a:cs typeface="+mn-cs"/>
              </a:rPr>
              <a:t> la </a:t>
            </a:r>
            <a:r>
              <a:rPr lang="en-US" sz="1100" kern="1200" dirty="0" err="1">
                <a:solidFill>
                  <a:schemeClr val="tx1"/>
                </a:solidFill>
                <a:effectLst/>
                <a:latin typeface="+mn-lt"/>
                <a:ea typeface="+mn-ea"/>
                <a:cs typeface="+mn-cs"/>
              </a:rPr>
              <a:t>partie</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énergique</a:t>
            </a:r>
            <a:r>
              <a:rPr lang="en-US" sz="1100" kern="1200" dirty="0">
                <a:solidFill>
                  <a:schemeClr val="tx1"/>
                </a:solidFill>
                <a:effectLst/>
                <a:latin typeface="+mn-lt"/>
                <a:ea typeface="+mn-ea"/>
                <a:cs typeface="+mn-cs"/>
              </a:rPr>
              <a:t>, ventilation </a:t>
            </a:r>
            <a:r>
              <a:rPr lang="en-US" sz="1100" kern="1200" dirty="0" err="1">
                <a:solidFill>
                  <a:schemeClr val="tx1"/>
                </a:solidFill>
                <a:effectLst/>
                <a:latin typeface="+mn-lt"/>
                <a:ea typeface="+mn-ea"/>
                <a:cs typeface="+mn-cs"/>
              </a:rPr>
              <a:t>ou</a:t>
            </a:r>
            <a:r>
              <a:rPr lang="en-US" sz="1100" kern="1200" dirty="0">
                <a:solidFill>
                  <a:schemeClr val="tx1"/>
                </a:solidFill>
                <a:effectLst/>
                <a:latin typeface="+mn-lt"/>
                <a:ea typeface="+mn-ea"/>
                <a:cs typeface="+mn-cs"/>
              </a:rPr>
              <a:t> climatization et </a:t>
            </a:r>
            <a:r>
              <a:rPr lang="en-US" sz="1100" kern="1200" dirty="0" err="1">
                <a:solidFill>
                  <a:schemeClr val="tx1"/>
                </a:solidFill>
                <a:effectLst/>
                <a:latin typeface="+mn-lt"/>
                <a:ea typeface="+mn-ea"/>
                <a:cs typeface="+mn-cs"/>
              </a:rPr>
              <a:t>autres</a:t>
            </a:r>
            <a:r>
              <a:rPr lang="en-US" sz="1100" kern="1200" dirty="0">
                <a:solidFill>
                  <a:schemeClr val="tx1"/>
                </a:solidFill>
                <a:effectLst/>
                <a:latin typeface="+mn-lt"/>
                <a:ea typeface="+mn-ea"/>
                <a:cs typeface="+mn-cs"/>
              </a:rPr>
              <a:t>.</a:t>
            </a: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Les centres de données constituent la base de l'infrastructure AWS. Un centre de données est un emplacement où résident les données physiques réelles. Les centres de données AWS sont construits en clusters dans diverses régions du monde.</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Les centres de données sont conçus de manière sécurisée en tenant compte de plusieurs facteurs.</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Chaque emplacement est soigneusement évalué pour atténuer les risques environnementaux.</a:t>
            </a:r>
          </a:p>
          <a:p>
            <a:r>
              <a:rPr lang="fr-FR" sz="1100" kern="1200" dirty="0">
                <a:solidFill>
                  <a:schemeClr val="tx1"/>
                </a:solidFill>
                <a:effectLst/>
                <a:latin typeface="+mn-lt"/>
                <a:ea typeface="+mn-ea"/>
                <a:cs typeface="+mn-cs"/>
              </a:rPr>
              <a:t>Les centres de données ont une conception redondante qui anticipe et tolère les pannes tout en maintenant les niveaux de service.</a:t>
            </a:r>
          </a:p>
          <a:p>
            <a:r>
              <a:rPr lang="fr-FR" sz="1100" kern="1200" dirty="0">
                <a:solidFill>
                  <a:schemeClr val="tx1"/>
                </a:solidFill>
                <a:effectLst/>
                <a:latin typeface="+mn-lt"/>
                <a:ea typeface="+mn-ea"/>
                <a:cs typeface="+mn-cs"/>
              </a:rPr>
              <a:t>Pour garantir la disponibilité, les composants système critiques sont sauvegardés sur plusieurs emplacements isolés appelés zones de disponibilité.</a:t>
            </a:r>
          </a:p>
          <a:p>
            <a:r>
              <a:rPr lang="fr-FR" sz="1100" kern="1200" dirty="0">
                <a:solidFill>
                  <a:schemeClr val="tx1"/>
                </a:solidFill>
                <a:effectLst/>
                <a:latin typeface="+mn-lt"/>
                <a:ea typeface="+mn-ea"/>
                <a:cs typeface="+mn-cs"/>
              </a:rPr>
              <a:t>Pour garantir la capacité, AWS surveille en permanence l'utilisation des services pour déployer l'infrastructure afin de prendre en charge les engagements et les exigences de disponibilité.</a:t>
            </a:r>
          </a:p>
          <a:p>
            <a:r>
              <a:rPr lang="fr-FR" sz="1100" kern="1200" dirty="0">
                <a:solidFill>
                  <a:schemeClr val="tx1"/>
                </a:solidFill>
                <a:effectLst/>
                <a:latin typeface="+mn-lt"/>
                <a:ea typeface="+mn-ea"/>
                <a:cs typeface="+mn-cs"/>
              </a:rPr>
              <a:t>Les emplacements des centres de données ne sont pas divulgués et tout accès à ceux-ci est restreint.</a:t>
            </a:r>
          </a:p>
          <a:p>
            <a:r>
              <a:rPr lang="fr-FR" sz="1100" kern="1200" dirty="0">
                <a:solidFill>
                  <a:schemeClr val="tx1"/>
                </a:solidFill>
                <a:effectLst/>
                <a:latin typeface="+mn-lt"/>
                <a:ea typeface="+mn-ea"/>
                <a:cs typeface="+mn-cs"/>
              </a:rPr>
              <a:t>En cas d'échec, les processus automatisés éloignent le trafic de données client de la zone affectée.</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Un seul centre de données abrite généralement de 50 000 à 80 000 serveurs physiques, car les centres de données plus grands ne sont pas souhaitables.</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Tous les centres de données sont en ligne et au service des clients, donc aucun centre de données n'est « froid ».</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AWS utilise un équipement réseau personnalisé et multi-ODM. Original Design Manufacturer (ou ODM) conçoit et fabrique des produits sur la base des spécifications d'une deuxième entreprise. La deuxième entreprise rebaptise ensuite les produits à vendre.</a:t>
            </a:r>
          </a:p>
          <a:p>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Select the link to learn more. </a:t>
            </a:r>
          </a:p>
          <a:p>
            <a:r>
              <a:rPr lang="en-US" sz="1100" baseline="0" dirty="0">
                <a:hlinkClick r:id="rId3"/>
              </a:rPr>
              <a:t>https://aws.amazon.com/compliance/data-center/</a:t>
            </a:r>
            <a:r>
              <a:rPr lang="en-US" sz="1100" baseline="0" dirty="0"/>
              <a:t>.</a:t>
            </a:r>
          </a:p>
        </p:txBody>
      </p:sp>
    </p:spTree>
    <p:extLst>
      <p:ext uri="{BB962C8B-B14F-4D97-AF65-F5344CB8AC3E}">
        <p14:creationId xmlns:p14="http://schemas.microsoft.com/office/powerpoint/2010/main" val="1917468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100" kern="1200" noProof="0" dirty="0">
                <a:solidFill>
                  <a:schemeClr val="tx1"/>
                </a:solidFill>
                <a:effectLst/>
                <a:latin typeface="+mn-lt"/>
                <a:ea typeface="+mn-ea"/>
                <a:cs typeface="+mn-cs"/>
              </a:rPr>
              <a:t>AWS organise ses datacenter de façon particulière, il les regroupe en régions ; les régions représentent un endroit dans le monde où Amazon a implanté ses datacenters. Dans chaque région on a 2 à 3 zones de disponibilités qui sont constituée en fait de datacenter,</a:t>
            </a:r>
          </a:p>
          <a:p>
            <a:endParaRPr lang="fr-FR" sz="1100" kern="1200" noProof="0" dirty="0">
              <a:solidFill>
                <a:schemeClr val="tx1"/>
              </a:solidFill>
              <a:effectLst/>
              <a:latin typeface="+mn-lt"/>
              <a:ea typeface="+mn-ea"/>
              <a:cs typeface="+mn-cs"/>
            </a:endParaRPr>
          </a:p>
          <a:p>
            <a:r>
              <a:rPr lang="fr-FR" sz="1100" kern="1200" noProof="0" dirty="0">
                <a:solidFill>
                  <a:schemeClr val="tx1"/>
                </a:solidFill>
                <a:effectLst/>
                <a:latin typeface="+mn-lt"/>
                <a:ea typeface="+mn-ea"/>
                <a:cs typeface="+mn-cs"/>
              </a:rPr>
              <a:t>Dans une zone on retrouve plusieurs datacenters, par exemple si on a une région qui se trouve en Californie, dans cette ville, on aura plusieurs zone de disponibilité contenant à leur tour plusieurs datacenter chacune. Tous les datacenter d’une même zone de disponibilité sont reliés par des liaisons fibre  extrêmement puissantes facilitant la communication entre les datacenter d’une même zone de dispo</a:t>
            </a:r>
          </a:p>
          <a:p>
            <a:endParaRPr lang="fr-FR" sz="1100" kern="1200" noProof="0" dirty="0">
              <a:solidFill>
                <a:schemeClr val="tx1"/>
              </a:solidFill>
              <a:effectLst/>
              <a:latin typeface="+mn-lt"/>
              <a:ea typeface="+mn-ea"/>
              <a:cs typeface="+mn-cs"/>
            </a:endParaRPr>
          </a:p>
          <a:p>
            <a:r>
              <a:rPr lang="fr-FR" sz="1100" kern="1200" noProof="0" dirty="0">
                <a:solidFill>
                  <a:schemeClr val="tx1"/>
                </a:solidFill>
                <a:effectLst/>
                <a:latin typeface="+mn-lt"/>
                <a:ea typeface="+mn-ea"/>
                <a:cs typeface="+mn-cs"/>
              </a:rPr>
              <a:t>Il est également possible de répliquer ses données dans une autre zone de disponibilité de la même région. </a:t>
            </a:r>
          </a:p>
          <a:p>
            <a:r>
              <a:rPr lang="fr-FR" sz="1100" kern="1200" noProof="0" dirty="0">
                <a:solidFill>
                  <a:schemeClr val="tx1"/>
                </a:solidFill>
                <a:effectLst/>
                <a:latin typeface="+mn-lt"/>
                <a:ea typeface="+mn-ea"/>
                <a:cs typeface="+mn-cs"/>
              </a:rPr>
              <a:t>Les régions contiennent les zone de disponibilité qui contiennent à leur tour les datacenter composés de serveurs qui hébergeront les applications des clients.</a:t>
            </a:r>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L'infrastructure du cloud AWS est construite autour de régions et de zones de disponibilité.</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Une région AWS est un emplacement géographique physique dans le monde où nous avons plusieurs zones de disponibilité. Pour atteindre la tolérance aux pannes et la stabilité, les régions sont isolées les unes des autres. Les ressources d'une région ne sont pas automatiquement répliquées dans d'autres régions. Chaque région AWS contient au moins deux zones de disponibilité. AWS compte 18 régions dans le monde.</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Lorsque vous stockez des données dans une région spécifique, elles ne sont pas répliquées en dehors de cette région. AWS ne déplace jamais vos données hors de la région dans laquelle vous les avez placées. Il est de votre responsabilité de répliquer les données entre les régions, si les besoins de votre entreprise l'exigent. AWS fournit des informations sur le pays et, le cas échéant, l'état où réside chaque région. Vous êtes responsable de la sélection de la région dans laquelle stocker les données, en fonction de vos exigences de conformité et de latence du réseau. Lorsque vous distribuez des applications sur plusieurs zones de disponibilité, tenez compte des exigences de confidentialité et de conformité dépendant de l'emplacement, telles que la directive européenne sur la confidentialité des données. Lors de la sélection d'une région, il est également important de considérer quelle région vous aidera à optimiser la latence tout en minimisant les coûts et en respectant les exigences réglementaires que vous pourriez avoir.</a:t>
            </a:r>
          </a:p>
          <a:p>
            <a:r>
              <a:rPr lang="fr-FR" sz="1100" kern="1200" dirty="0">
                <a:solidFill>
                  <a:schemeClr val="tx1"/>
                </a:solidFill>
                <a:effectLst/>
                <a:latin typeface="+mn-lt"/>
                <a:ea typeface="+mn-ea"/>
                <a:cs typeface="+mn-cs"/>
              </a:rPr>
              <a:t> </a:t>
            </a:r>
          </a:p>
          <a:p>
            <a:r>
              <a:rPr lang="fr-FR" sz="1100" kern="1200" dirty="0">
                <a:solidFill>
                  <a:schemeClr val="tx1"/>
                </a:solidFill>
                <a:effectLst/>
                <a:latin typeface="+mn-lt"/>
                <a:ea typeface="+mn-ea"/>
                <a:cs typeface="+mn-cs"/>
              </a:rPr>
              <a:t>Approfondissons ce point. Si vous utilisez des services de cloud </a:t>
            </a:r>
            <a:r>
              <a:rPr lang="fr-FR" sz="1100" kern="1200" dirty="0" err="1">
                <a:solidFill>
                  <a:schemeClr val="tx1"/>
                </a:solidFill>
                <a:effectLst/>
                <a:latin typeface="+mn-lt"/>
                <a:ea typeface="+mn-ea"/>
                <a:cs typeface="+mn-cs"/>
              </a:rPr>
              <a:t>computing</a:t>
            </a:r>
            <a:r>
              <a:rPr lang="fr-FR" sz="1100" kern="1200" dirty="0">
                <a:solidFill>
                  <a:schemeClr val="tx1"/>
                </a:solidFill>
                <a:effectLst/>
                <a:latin typeface="+mn-lt"/>
                <a:ea typeface="+mn-ea"/>
                <a:cs typeface="+mn-cs"/>
              </a:rPr>
              <a:t>, vous pouvez facilement déployer votre application dans plusieurs régions. Par exemple, vous pouvez avoir une application dans une région la plus proche de votre siège, comme San Diego, puis avoir également une application déployable dans une région de la côte est. Disons que votre plus grande clientèle se situe en Virginie. En quelques clics, vous pouvez facilement déployer dans la région Est des États-Unis pour offrir une meilleure expérience à vos clients qui s'y trouvent. Vous minimiserez la latence et augmenterez l'agilité de votre organisation en quelques minutes et à un coût minimal.</a:t>
            </a:r>
            <a:endParaRPr lang="en-US" sz="105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33081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To see the regions currently available, navigate to the AWS homepage </a:t>
            </a:r>
            <a:r>
              <a:rPr lang="en-US" sz="1100" kern="1200" baseline="0" dirty="0">
                <a:solidFill>
                  <a:schemeClr val="tx1"/>
                </a:solidFill>
                <a:effectLst/>
                <a:latin typeface="+mn-lt"/>
                <a:ea typeface="+mn-ea"/>
                <a:cs typeface="+mn-cs"/>
              </a:rPr>
              <a:t>(</a:t>
            </a:r>
            <a:r>
              <a:rPr lang="en-US" sz="1100" kern="1200" baseline="0" dirty="0">
                <a:solidFill>
                  <a:schemeClr val="tx1"/>
                </a:solidFill>
                <a:effectLst/>
                <a:latin typeface="+mn-lt"/>
                <a:ea typeface="+mn-ea"/>
                <a:cs typeface="+mn-cs"/>
                <a:hlinkClick r:id="rId3"/>
              </a:rPr>
              <a:t>https://aws.amazon.com</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 and scroll down to the global network of regions and edge locations. Edge Locations can be found by selecting the link</a:t>
            </a:r>
            <a:r>
              <a:rPr lang="en-US" sz="1100" kern="1200" baseline="0" dirty="0">
                <a:solidFill>
                  <a:schemeClr val="tx1"/>
                </a:solidFill>
                <a:effectLst/>
                <a:latin typeface="+mn-lt"/>
                <a:ea typeface="+mn-ea"/>
                <a:cs typeface="+mn-cs"/>
              </a:rPr>
              <a:t> </a:t>
            </a:r>
            <a:r>
              <a:rPr lang="en-US" sz="1100" kern="1200" baseline="0" dirty="0">
                <a:solidFill>
                  <a:schemeClr val="tx1"/>
                </a:solidFill>
                <a:effectLst/>
                <a:latin typeface="+mn-lt"/>
                <a:ea typeface="+mn-ea"/>
                <a:cs typeface="+mn-cs"/>
                <a:hlinkClick r:id="rId4"/>
              </a:rPr>
              <a:t>https://aws.amazon.com/cloudfront/details/</a:t>
            </a:r>
            <a:r>
              <a:rPr lang="en-US" sz="1100" kern="1200" baseline="0" dirty="0">
                <a:solidFill>
                  <a:schemeClr val="tx1"/>
                </a:solidFill>
                <a:effectLst/>
                <a:latin typeface="+mn-lt"/>
                <a:ea typeface="+mn-ea"/>
                <a:cs typeface="+mn-cs"/>
              </a:rPr>
              <a:t>).</a:t>
            </a:r>
          </a:p>
        </p:txBody>
      </p:sp>
    </p:spTree>
    <p:extLst>
      <p:ext uri="{BB962C8B-B14F-4D97-AF65-F5344CB8AC3E}">
        <p14:creationId xmlns:p14="http://schemas.microsoft.com/office/powerpoint/2010/main" val="5799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40625"/>
          </a:xfrm>
        </p:spPr>
        <p:txBody>
          <a:bodyPr/>
          <a:lstStyle/>
          <a:p>
            <a:r>
              <a:rPr lang="fr-FR" sz="1100" kern="1200" dirty="0">
                <a:solidFill>
                  <a:schemeClr val="tx1"/>
                </a:solidFill>
                <a:effectLst/>
                <a:latin typeface="+mn-lt"/>
                <a:ea typeface="+mn-ea"/>
                <a:cs typeface="+mn-cs"/>
              </a:rPr>
              <a:t>Les zones de disponibilité se composent d'un ou plusieurs centres de données discrets conçus pour l'isolation des pannes, chacun avec une alimentation, une mise en réseau et une connectivité redondantes hébergées dans des installations distinctes. Elles sont interconnectées avec d'autres zones de disponibilité à l'aide de liaisons privées à haut débit. Certaines zones de disponibilité ont jusqu'à six centres de données ; cependant, aucun centre de données ne peut faire partie de deux zones de disponibilité.</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Chaque zone de disponibilité est conçue comme une zone de défaillance indépendante. Cela signifie que les zones de disponibilité sont physiquement séparées au sein d'une région métropolitaine typique et sont situées dans des plaines inondables à faible risque avec une catégorisation spécifique des zones inondables qui varie selon la région. En plus d'avoir une alimentation électrique sans interruption discrète et des installations de production de secours sur site, ils sont chacun alimentés via différents réseaux de services publics indépendants pour réduire davantage les points de défaillance uniques. Les zones de disponibilité sont toutes connectées de manière redondante à plusieurs fournisseurs de transit de niveau 1. Les zones de disponibilité d'une région sont connectées via des liens à faible latence.</a:t>
            </a:r>
          </a:p>
          <a:p>
            <a:endParaRPr lang="fr-FR" sz="1100" kern="1200" dirty="0">
              <a:solidFill>
                <a:schemeClr val="tx1"/>
              </a:solidFill>
              <a:effectLst/>
              <a:latin typeface="+mn-lt"/>
              <a:ea typeface="+mn-ea"/>
              <a:cs typeface="+mn-cs"/>
            </a:endParaRPr>
          </a:p>
          <a:p>
            <a:r>
              <a:rPr lang="fr-FR" sz="1100" kern="1200" dirty="0">
                <a:solidFill>
                  <a:schemeClr val="tx1"/>
                </a:solidFill>
                <a:effectLst/>
                <a:latin typeface="+mn-lt"/>
                <a:ea typeface="+mn-ea"/>
                <a:cs typeface="+mn-cs"/>
              </a:rPr>
              <a:t>Vous êtes responsable de la sélection des zones de disponibilité dans lesquelles vos systèmes résideront. Les systèmes peuvent s'étendre sur plusieurs zones de disponibilité. AWS recommande la réplication entre les zones de disponibilité pour la résilience. Vous devez concevoir vos systèmes pour survivre à une panne temporaire ou prolongée d'une zone de disponibilité en cas de sinistre. La distribution des applications sur plusieurs zones de disponibilité leur permet de rester résilientes dans la plupart des situations de défaillance, y compris les catastrophes naturelles ou les défaillances du système.</a:t>
            </a:r>
            <a:endParaRPr lang="en-US" sz="1050" kern="1200" dirty="0">
              <a:solidFill>
                <a:schemeClr val="tx1"/>
              </a:solidFill>
              <a:effectLst/>
            </a:endParaRPr>
          </a:p>
        </p:txBody>
      </p:sp>
    </p:spTree>
    <p:extLst>
      <p:ext uri="{BB962C8B-B14F-4D97-AF65-F5344CB8AC3E}">
        <p14:creationId xmlns:p14="http://schemas.microsoft.com/office/powerpoint/2010/main" val="3893797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‹N°›</a:t>
            </a:fld>
            <a:endParaRPr lang="en-US" dirty="0"/>
          </a:p>
        </p:txBody>
      </p:sp>
      <p:sp>
        <p:nvSpPr>
          <p:cNvPr id="7" name="TextBox 6"/>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268" cy="6860237"/>
          </a:xfrm>
          <a:prstGeom prst="rect">
            <a:avLst/>
          </a:prstGeom>
        </p:spPr>
      </p:pic>
      <p:sp>
        <p:nvSpPr>
          <p:cNvPr id="2" name="Title 1"/>
          <p:cNvSpPr>
            <a:spLocks noGrp="1"/>
          </p:cNvSpPr>
          <p:nvPr userDrawn="1">
            <p:ph type="title"/>
          </p:nvPr>
        </p:nvSpPr>
        <p:spPr>
          <a:xfrm>
            <a:off x="238539" y="263527"/>
            <a:ext cx="9297347"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10515600"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‹N°›</a:t>
            </a:fld>
            <a:endParaRPr lang="en-US" dirty="0"/>
          </a:p>
        </p:txBody>
      </p:sp>
      <p:sp>
        <p:nvSpPr>
          <p:cNvPr id="4" name="TextBox 3"/>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268" cy="6860237"/>
          </a:xfrm>
          <a:prstGeom prst="rect">
            <a:avLst/>
          </a:prstGeom>
        </p:spPr>
      </p:pic>
      <p:sp>
        <p:nvSpPr>
          <p:cNvPr id="2" name="Title 1"/>
          <p:cNvSpPr>
            <a:spLocks noGrp="1"/>
          </p:cNvSpPr>
          <p:nvPr userDrawn="1">
            <p:ph type="title"/>
          </p:nvPr>
        </p:nvSpPr>
        <p:spPr>
          <a:xfrm>
            <a:off x="238539" y="263527"/>
            <a:ext cx="9390653"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‹N°›</a:t>
            </a:fld>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8/31/2021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‹N°›</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3.xml"/><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22.png"/><Relationship Id="rId5" Type="http://schemas.openxmlformats.org/officeDocument/2006/relationships/image" Target="../media/image21.gif"/><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5.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700016" y="3072795"/>
            <a:ext cx="7346209" cy="1303418"/>
          </a:xfrm>
        </p:spPr>
        <p:txBody>
          <a:bodyPr/>
          <a:lstStyle/>
          <a:p>
            <a:r>
              <a:rPr lang="fr-FR" sz="5400" dirty="0">
                <a:latin typeface="Amazon Ember Light" charset="0"/>
                <a:ea typeface="Amazon Ember Light" charset="0"/>
                <a:cs typeface="Amazon Ember Light" charset="0"/>
              </a:rPr>
              <a:t>Module 1, Section 3: Présentation de l’architecture mondiale de AWS</a:t>
            </a:r>
          </a:p>
        </p:txBody>
      </p:sp>
      <p:sp>
        <p:nvSpPr>
          <p:cNvPr id="3" name="TextBox 2">
            <a:extLst>
              <a:ext uri="{FF2B5EF4-FFF2-40B4-BE49-F238E27FC236}">
                <a16:creationId xmlns:a16="http://schemas.microsoft.com/office/drawing/2014/main" id="{41320F21-628C-7E47-BA41-83114E03CDA7}"/>
              </a:ext>
            </a:extLst>
          </p:cNvPr>
          <p:cNvSpPr txBox="1"/>
          <p:nvPr/>
        </p:nvSpPr>
        <p:spPr>
          <a:xfrm>
            <a:off x="251791" y="6480313"/>
            <a:ext cx="4108174" cy="230832"/>
          </a:xfrm>
          <a:prstGeom prst="rect">
            <a:avLst/>
          </a:prstGeom>
          <a:noFill/>
        </p:spPr>
        <p:txBody>
          <a:bodyPr wrap="square" rtlCol="0">
            <a:spAutoFit/>
          </a:bodyPr>
          <a:lstStyle/>
          <a:p>
            <a:r>
              <a:rPr lang="fr-FR" sz="900" b="0" i="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1"/>
    </p:custDataLst>
    <p:extLst>
      <p:ext uri="{BB962C8B-B14F-4D97-AF65-F5344CB8AC3E}">
        <p14:creationId xmlns:p14="http://schemas.microsoft.com/office/powerpoint/2010/main" val="310243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Emplacements </a:t>
            </a:r>
            <a:r>
              <a:rPr lang="en-US" dirty="0" err="1"/>
              <a:t>périphériques</a:t>
            </a:r>
            <a:r>
              <a:rPr lang="en-US" dirty="0"/>
              <a:t> AWS</a:t>
            </a:r>
          </a:p>
        </p:txBody>
      </p:sp>
      <p:pic>
        <p:nvPicPr>
          <p:cNvPr id="6" name="Picture 5">
            <a:extLst>
              <a:ext uri="{FF2B5EF4-FFF2-40B4-BE49-F238E27FC236}">
                <a16:creationId xmlns:a16="http://schemas.microsoft.com/office/drawing/2014/main" id="{28ECEA3E-0AC9-B345-96EA-77623BD690A3}"/>
              </a:ext>
            </a:extLst>
          </p:cNvPr>
          <p:cNvPicPr>
            <a:picLocks noChangeAspect="1"/>
          </p:cNvPicPr>
          <p:nvPr/>
        </p:nvPicPr>
        <p:blipFill>
          <a:blip r:embed="rId4"/>
          <a:stretch>
            <a:fillRect/>
          </a:stretch>
        </p:blipFill>
        <p:spPr>
          <a:xfrm>
            <a:off x="6742539" y="1973091"/>
            <a:ext cx="5449462" cy="3005309"/>
          </a:xfrm>
          <a:prstGeom prst="rect">
            <a:avLst/>
          </a:prstGeom>
        </p:spPr>
      </p:pic>
      <p:sp>
        <p:nvSpPr>
          <p:cNvPr id="3" name="Content Placeholder 2"/>
          <p:cNvSpPr>
            <a:spLocks noGrp="1"/>
          </p:cNvSpPr>
          <p:nvPr>
            <p:ph idx="1"/>
          </p:nvPr>
        </p:nvSpPr>
        <p:spPr>
          <a:xfrm>
            <a:off x="238540" y="1440305"/>
            <a:ext cx="6805727" cy="4913308"/>
          </a:xfrm>
        </p:spPr>
        <p:txBody>
          <a:bodyPr>
            <a:noAutofit/>
          </a:bodyPr>
          <a:lstStyle/>
          <a:p>
            <a:pPr marL="457200" indent="-457200"/>
            <a:r>
              <a:rPr lang="en-US" dirty="0"/>
              <a:t>Une </a:t>
            </a:r>
            <a:r>
              <a:rPr lang="en-US" b="1" dirty="0">
                <a:solidFill>
                  <a:srgbClr val="0070C0"/>
                </a:solidFill>
              </a:rPr>
              <a:t>Edge Location </a:t>
            </a:r>
            <a:r>
              <a:rPr lang="fr-FR" dirty="0"/>
              <a:t>est un emplacement où les utilisateurs peuvent également accéder aux services AWS</a:t>
            </a:r>
            <a:r>
              <a:rPr lang="en-US" dirty="0"/>
              <a:t>.</a:t>
            </a:r>
          </a:p>
          <a:p>
            <a:pPr marL="457200" indent="-457200"/>
            <a:r>
              <a:rPr lang="fr-FR" dirty="0"/>
              <a:t>Il s'agit d'un réseau mondial de 114 points de présence (103 emplacements périphériques et 11 caches périphériques régionaux) dans 56 villes à travers 24 pays</a:t>
            </a:r>
            <a:r>
              <a:rPr lang="en-US" dirty="0"/>
              <a:t>. </a:t>
            </a:r>
          </a:p>
        </p:txBody>
      </p:sp>
    </p:spTree>
    <p:custDataLst>
      <p:tags r:id="rId1"/>
    </p:custDataLst>
    <p:extLst>
      <p:ext uri="{BB962C8B-B14F-4D97-AF65-F5344CB8AC3E}">
        <p14:creationId xmlns:p14="http://schemas.microsoft.com/office/powerpoint/2010/main" val="3526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Fonctionnalités</a:t>
            </a:r>
            <a:r>
              <a:rPr lang="en-US" dirty="0"/>
              <a:t> de </a:t>
            </a:r>
            <a:r>
              <a:rPr lang="en-US" dirty="0" err="1"/>
              <a:t>l'infrastructure</a:t>
            </a:r>
            <a:r>
              <a:rPr lang="en-US" dirty="0"/>
              <a:t> AWS</a:t>
            </a:r>
          </a:p>
        </p:txBody>
      </p:sp>
      <p:sp>
        <p:nvSpPr>
          <p:cNvPr id="82" name="Content Placeholder 81"/>
          <p:cNvSpPr>
            <a:spLocks noGrp="1"/>
          </p:cNvSpPr>
          <p:nvPr>
            <p:ph idx="1"/>
          </p:nvPr>
        </p:nvSpPr>
        <p:spPr>
          <a:xfrm>
            <a:off x="92235" y="1225296"/>
            <a:ext cx="6383358" cy="5299791"/>
          </a:xfrm>
        </p:spPr>
        <p:txBody>
          <a:bodyPr>
            <a:noAutofit/>
          </a:bodyPr>
          <a:lstStyle/>
          <a:p>
            <a:pPr marL="457200" lvl="1" indent="-457200">
              <a:lnSpc>
                <a:spcPct val="110000"/>
              </a:lnSpc>
              <a:spcBef>
                <a:spcPts val="600"/>
              </a:spcBef>
              <a:spcAft>
                <a:spcPts val="600"/>
              </a:spcAft>
            </a:pPr>
            <a:r>
              <a:rPr lang="fr-FR" sz="2000" b="1" dirty="0"/>
              <a:t>High Availability (Haute disponibilité):</a:t>
            </a:r>
          </a:p>
          <a:p>
            <a:pPr marL="914400" lvl="2" indent="-457200">
              <a:lnSpc>
                <a:spcPct val="110000"/>
              </a:lnSpc>
              <a:spcBef>
                <a:spcPts val="600"/>
              </a:spcBef>
              <a:spcAft>
                <a:spcPts val="600"/>
              </a:spcAft>
            </a:pPr>
            <a:r>
              <a:rPr lang="fr-FR" sz="1800" dirty="0"/>
              <a:t>Accessible quand vous en avez besoin à tout moment</a:t>
            </a:r>
          </a:p>
          <a:p>
            <a:pPr marL="457200" lvl="1" indent="-457200">
              <a:lnSpc>
                <a:spcPct val="110000"/>
              </a:lnSpc>
              <a:spcBef>
                <a:spcPts val="600"/>
              </a:spcBef>
              <a:spcAft>
                <a:spcPts val="600"/>
              </a:spcAft>
            </a:pPr>
            <a:r>
              <a:rPr lang="fr-FR" sz="2000" b="1" dirty="0" err="1"/>
              <a:t>Fault</a:t>
            </a:r>
            <a:r>
              <a:rPr lang="fr-FR" sz="2000" b="1" dirty="0"/>
              <a:t> </a:t>
            </a:r>
            <a:r>
              <a:rPr lang="fr-FR" sz="2000" b="1" dirty="0" err="1"/>
              <a:t>Tolerance</a:t>
            </a:r>
            <a:r>
              <a:rPr lang="fr-FR" sz="2000" b="1" dirty="0"/>
              <a:t> (Tolérance aux pannes):</a:t>
            </a:r>
          </a:p>
          <a:p>
            <a:pPr marL="914400" lvl="2" indent="-457200">
              <a:lnSpc>
                <a:spcPct val="110000"/>
              </a:lnSpc>
              <a:spcBef>
                <a:spcPts val="600"/>
              </a:spcBef>
              <a:spcAft>
                <a:spcPts val="600"/>
              </a:spcAft>
            </a:pPr>
            <a:r>
              <a:rPr lang="fr-FR" sz="1800" dirty="0"/>
              <a:t>Capacité à résister à un certain nombre de défaillances tout en restant fonctionnel</a:t>
            </a:r>
          </a:p>
          <a:p>
            <a:pPr marL="457200" lvl="1" indent="-457200">
              <a:lnSpc>
                <a:spcPct val="110000"/>
              </a:lnSpc>
              <a:spcBef>
                <a:spcPts val="600"/>
              </a:spcBef>
              <a:spcAft>
                <a:spcPts val="600"/>
              </a:spcAft>
            </a:pPr>
            <a:r>
              <a:rPr lang="fr-FR" sz="2000" b="1" dirty="0" err="1"/>
              <a:t>Scalability</a:t>
            </a:r>
            <a:r>
              <a:rPr lang="fr-FR" sz="2000" b="1" dirty="0"/>
              <a:t> (Evolutif):</a:t>
            </a:r>
          </a:p>
          <a:p>
            <a:pPr marL="914400" lvl="2" indent="-457200">
              <a:lnSpc>
                <a:spcPct val="110000"/>
              </a:lnSpc>
              <a:spcBef>
                <a:spcPts val="600"/>
              </a:spcBef>
              <a:spcAft>
                <a:spcPts val="600"/>
              </a:spcAft>
            </a:pPr>
            <a:r>
              <a:rPr lang="fr-FR" sz="1800" dirty="0"/>
              <a:t>Capacité d'augmenter facilement la taille, la capacité et/ou la portée si nécessaire</a:t>
            </a:r>
          </a:p>
          <a:p>
            <a:pPr marL="914400" lvl="2" indent="-457200">
              <a:lnSpc>
                <a:spcPct val="110000"/>
              </a:lnSpc>
              <a:spcBef>
                <a:spcPts val="600"/>
              </a:spcBef>
              <a:spcAft>
                <a:spcPts val="600"/>
              </a:spcAft>
            </a:pPr>
            <a:r>
              <a:rPr lang="fr-FR" sz="1800" dirty="0"/>
              <a:t>La croissance est (généralement) basée sur la demande</a:t>
            </a:r>
          </a:p>
          <a:p>
            <a:pPr marL="457200" lvl="1" indent="-457200">
              <a:lnSpc>
                <a:spcPct val="110000"/>
              </a:lnSpc>
              <a:spcBef>
                <a:spcPts val="600"/>
              </a:spcBef>
              <a:spcAft>
                <a:spcPts val="600"/>
              </a:spcAft>
            </a:pPr>
            <a:r>
              <a:rPr lang="fr-FR" sz="2000" b="1" dirty="0" err="1"/>
              <a:t>Elasticity</a:t>
            </a:r>
            <a:r>
              <a:rPr lang="fr-FR" sz="2000" b="1" dirty="0"/>
              <a:t> (Elastique):</a:t>
            </a:r>
          </a:p>
          <a:p>
            <a:pPr marL="914400" lvl="2" indent="-457200">
              <a:lnSpc>
                <a:spcPct val="110000"/>
              </a:lnSpc>
              <a:spcBef>
                <a:spcPts val="600"/>
              </a:spcBef>
              <a:spcAft>
                <a:spcPts val="600"/>
              </a:spcAft>
            </a:pPr>
            <a:r>
              <a:rPr lang="fr-FR" sz="1800" dirty="0"/>
              <a:t>Capacité de croître (évoluer) si nécessaire et de réduire la taille lorsque les ressources ne sont plus nécessaires.</a:t>
            </a:r>
          </a:p>
        </p:txBody>
      </p:sp>
      <p:sp>
        <p:nvSpPr>
          <p:cNvPr id="76" name="TextBox 75"/>
          <p:cNvSpPr txBox="1"/>
          <p:nvPr/>
        </p:nvSpPr>
        <p:spPr>
          <a:xfrm>
            <a:off x="8614980" y="5794521"/>
            <a:ext cx="1821259" cy="40011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9933"/>
                </a:solidFill>
                <a:effectLst/>
                <a:uLnTx/>
                <a:uFillTx/>
                <a:latin typeface="Amazon Ember" panose="020B0603020204020204" pitchFamily="34" charset="0"/>
                <a:ea typeface="Amazon Ember" panose="020B0603020204020204" pitchFamily="34" charset="0"/>
                <a:cs typeface="Amazon Ember" panose="020B0603020204020204" pitchFamily="34" charset="0"/>
              </a:rPr>
              <a:t>AWS Region</a:t>
            </a:r>
          </a:p>
        </p:txBody>
      </p:sp>
      <p:sp>
        <p:nvSpPr>
          <p:cNvPr id="88" name="Rounded Rectangle 87"/>
          <p:cNvSpPr/>
          <p:nvPr/>
        </p:nvSpPr>
        <p:spPr>
          <a:xfrm>
            <a:off x="6547105" y="1481328"/>
            <a:ext cx="5423222" cy="4739719"/>
          </a:xfrm>
          <a:prstGeom prst="roundRect">
            <a:avLst>
              <a:gd name="adj" fmla="val 9818"/>
            </a:avLst>
          </a:prstGeom>
          <a:noFill/>
          <a:ln w="28575" cap="flat" cmpd="sng" algn="ctr">
            <a:solidFill>
              <a:srgbClr val="474746"/>
            </a:solidFill>
            <a:prstDash val="sysDot"/>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89" name="Group 88"/>
          <p:cNvGrpSpPr/>
          <p:nvPr/>
        </p:nvGrpSpPr>
        <p:grpSpPr>
          <a:xfrm>
            <a:off x="7611035" y="2197620"/>
            <a:ext cx="3749106" cy="3099682"/>
            <a:chOff x="5824622" y="1393367"/>
            <a:chExt cx="2753241" cy="2363417"/>
          </a:xfrm>
        </p:grpSpPr>
        <p:sp>
          <p:nvSpPr>
            <p:cNvPr id="90" name="Rounded Rectangle 89"/>
            <p:cNvSpPr>
              <a:spLocks noChangeAspect="1"/>
            </p:cNvSpPr>
            <p:nvPr/>
          </p:nvSpPr>
          <p:spPr>
            <a:xfrm>
              <a:off x="5824622" y="1393367"/>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sp>
          <p:nvSpPr>
            <p:cNvPr id="102" name="TextBox 32"/>
            <p:cNvSpPr txBox="1">
              <a:spLocks noChangeArrowheads="1"/>
            </p:cNvSpPr>
            <p:nvPr/>
          </p:nvSpPr>
          <p:spPr bwMode="auto">
            <a:xfrm>
              <a:off x="5841897" y="2306875"/>
              <a:ext cx="1205123" cy="162193"/>
            </a:xfrm>
            <a:prstGeom prst="rect">
              <a:avLst/>
            </a:prstGeom>
            <a:noFill/>
            <a:ln w="9525">
              <a:noFill/>
              <a:miter lim="800000"/>
              <a:headEnd/>
              <a:tailEnd/>
            </a:ln>
          </p:spPr>
          <p:txBody>
            <a:bodyPr wrap="squar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7981F"/>
                  </a:solidFill>
                  <a:effectLst/>
                  <a:uLnTx/>
                  <a:uFillTx/>
                  <a:latin typeface="Helvetica Neue"/>
                  <a:ea typeface="Verdana" pitchFamily="34" charset="0"/>
                  <a:cs typeface="Helvetica Neue"/>
                </a:rPr>
                <a:t>Availability Zone</a:t>
              </a:r>
            </a:p>
          </p:txBody>
        </p:sp>
        <p:grpSp>
          <p:nvGrpSpPr>
            <p:cNvPr id="103" name="Group 102"/>
            <p:cNvGrpSpPr/>
            <p:nvPr/>
          </p:nvGrpSpPr>
          <p:grpSpPr>
            <a:xfrm>
              <a:off x="5887498" y="1468928"/>
              <a:ext cx="534082" cy="359495"/>
              <a:chOff x="5073543" y="1559577"/>
              <a:chExt cx="1683987" cy="1133507"/>
            </a:xfrm>
            <a:solidFill>
              <a:srgbClr val="0C67AE">
                <a:lumMod val="40000"/>
                <a:lumOff val="60000"/>
              </a:srgbClr>
            </a:solidFill>
          </p:grpSpPr>
          <p:sp>
            <p:nvSpPr>
              <p:cNvPr id="151" name="Rectangle 150"/>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2" name="Picture 151"/>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04" name="Group 103"/>
            <p:cNvGrpSpPr/>
            <p:nvPr/>
          </p:nvGrpSpPr>
          <p:grpSpPr>
            <a:xfrm>
              <a:off x="6474097" y="1468928"/>
              <a:ext cx="534082" cy="359495"/>
              <a:chOff x="5073543" y="1559577"/>
              <a:chExt cx="1683987" cy="1133507"/>
            </a:xfrm>
            <a:solidFill>
              <a:srgbClr val="0C67AE">
                <a:lumMod val="40000"/>
                <a:lumOff val="60000"/>
              </a:srgbClr>
            </a:solidFill>
          </p:grpSpPr>
          <p:sp>
            <p:nvSpPr>
              <p:cNvPr id="149" name="Rectangle 148"/>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0" name="Picture 149"/>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05" name="Group 104"/>
            <p:cNvGrpSpPr/>
            <p:nvPr/>
          </p:nvGrpSpPr>
          <p:grpSpPr>
            <a:xfrm>
              <a:off x="5887498" y="1894938"/>
              <a:ext cx="534082" cy="359495"/>
              <a:chOff x="5073543" y="1559577"/>
              <a:chExt cx="1683987" cy="1133507"/>
            </a:xfrm>
            <a:solidFill>
              <a:srgbClr val="0C67AE">
                <a:lumMod val="40000"/>
                <a:lumOff val="60000"/>
              </a:srgbClr>
            </a:solidFill>
          </p:grpSpPr>
          <p:sp>
            <p:nvSpPr>
              <p:cNvPr id="147" name="Rectangle 146"/>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8" name="Picture 147"/>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06" name="Group 105"/>
            <p:cNvGrpSpPr/>
            <p:nvPr/>
          </p:nvGrpSpPr>
          <p:grpSpPr>
            <a:xfrm>
              <a:off x="6474097" y="1894938"/>
              <a:ext cx="534082" cy="359495"/>
              <a:chOff x="5073543" y="1559577"/>
              <a:chExt cx="1683987" cy="1133507"/>
            </a:xfrm>
            <a:solidFill>
              <a:srgbClr val="0C67AE">
                <a:lumMod val="40000"/>
                <a:lumOff val="60000"/>
              </a:srgbClr>
            </a:solidFill>
          </p:grpSpPr>
          <p:sp>
            <p:nvSpPr>
              <p:cNvPr id="145" name="Rectangle 144"/>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6" name="Picture 145"/>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107" name="TextBox 106"/>
            <p:cNvSpPr txBox="1"/>
            <p:nvPr/>
          </p:nvSpPr>
          <p:spPr>
            <a:xfrm>
              <a:off x="5927674" y="1711381"/>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08" name="TextBox 107"/>
            <p:cNvSpPr txBox="1"/>
            <p:nvPr/>
          </p:nvSpPr>
          <p:spPr>
            <a:xfrm>
              <a:off x="6514273" y="171365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09" name="TextBox 108"/>
            <p:cNvSpPr txBox="1"/>
            <p:nvPr/>
          </p:nvSpPr>
          <p:spPr>
            <a:xfrm>
              <a:off x="5922855" y="2136262"/>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0" name="TextBox 109"/>
            <p:cNvSpPr txBox="1"/>
            <p:nvPr/>
          </p:nvSpPr>
          <p:spPr>
            <a:xfrm>
              <a:off x="6514273" y="2136262"/>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1" name="Rounded Rectangle 110"/>
            <p:cNvSpPr>
              <a:spLocks noChangeAspect="1"/>
            </p:cNvSpPr>
            <p:nvPr/>
          </p:nvSpPr>
          <p:spPr>
            <a:xfrm>
              <a:off x="7330526" y="1397200"/>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112" name="Group 111"/>
            <p:cNvGrpSpPr/>
            <p:nvPr/>
          </p:nvGrpSpPr>
          <p:grpSpPr>
            <a:xfrm>
              <a:off x="7393402" y="1472761"/>
              <a:ext cx="534082" cy="359495"/>
              <a:chOff x="5073543" y="1559577"/>
              <a:chExt cx="1683987" cy="1133507"/>
            </a:xfrm>
            <a:solidFill>
              <a:srgbClr val="0C67AE">
                <a:lumMod val="40000"/>
                <a:lumOff val="60000"/>
              </a:srgbClr>
            </a:solidFill>
          </p:grpSpPr>
          <p:sp>
            <p:nvSpPr>
              <p:cNvPr id="143" name="Rectangle 142"/>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4" name="Picture 143"/>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13" name="Group 112"/>
            <p:cNvGrpSpPr/>
            <p:nvPr/>
          </p:nvGrpSpPr>
          <p:grpSpPr>
            <a:xfrm>
              <a:off x="7980001" y="1472761"/>
              <a:ext cx="534082" cy="359495"/>
              <a:chOff x="5073543" y="1559577"/>
              <a:chExt cx="1683987" cy="1133507"/>
            </a:xfrm>
            <a:solidFill>
              <a:srgbClr val="0C67AE">
                <a:lumMod val="40000"/>
                <a:lumOff val="60000"/>
              </a:srgbClr>
            </a:solidFill>
          </p:grpSpPr>
          <p:sp>
            <p:nvSpPr>
              <p:cNvPr id="141" name="Rectangle 140"/>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2" name="Picture 141"/>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14" name="Group 113"/>
            <p:cNvGrpSpPr/>
            <p:nvPr/>
          </p:nvGrpSpPr>
          <p:grpSpPr>
            <a:xfrm>
              <a:off x="7393402" y="1898771"/>
              <a:ext cx="534082" cy="359495"/>
              <a:chOff x="5073543" y="1559577"/>
              <a:chExt cx="1683987" cy="1133507"/>
            </a:xfrm>
            <a:solidFill>
              <a:srgbClr val="0C67AE">
                <a:lumMod val="40000"/>
                <a:lumOff val="60000"/>
              </a:srgbClr>
            </a:solidFill>
          </p:grpSpPr>
          <p:sp>
            <p:nvSpPr>
              <p:cNvPr id="139" name="Rectangle 138"/>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0" name="Picture 139"/>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15" name="Group 114"/>
            <p:cNvGrpSpPr/>
            <p:nvPr/>
          </p:nvGrpSpPr>
          <p:grpSpPr>
            <a:xfrm>
              <a:off x="7980001" y="1898771"/>
              <a:ext cx="534082" cy="359495"/>
              <a:chOff x="5073543" y="1559577"/>
              <a:chExt cx="1683987" cy="1133507"/>
            </a:xfrm>
            <a:solidFill>
              <a:srgbClr val="0C67AE">
                <a:lumMod val="40000"/>
                <a:lumOff val="60000"/>
              </a:srgbClr>
            </a:solidFill>
          </p:grpSpPr>
          <p:sp>
            <p:nvSpPr>
              <p:cNvPr id="137" name="Rectangle 136"/>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8" name="Picture 137"/>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116" name="TextBox 115"/>
            <p:cNvSpPr txBox="1"/>
            <p:nvPr/>
          </p:nvSpPr>
          <p:spPr>
            <a:xfrm>
              <a:off x="7433578" y="1715214"/>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7" name="TextBox 116"/>
            <p:cNvSpPr txBox="1"/>
            <p:nvPr/>
          </p:nvSpPr>
          <p:spPr>
            <a:xfrm>
              <a:off x="8020177" y="1717483"/>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8" name="TextBox 117"/>
            <p:cNvSpPr txBox="1"/>
            <p:nvPr/>
          </p:nvSpPr>
          <p:spPr>
            <a:xfrm>
              <a:off x="7428759" y="2140095"/>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9" name="TextBox 118"/>
            <p:cNvSpPr txBox="1"/>
            <p:nvPr/>
          </p:nvSpPr>
          <p:spPr>
            <a:xfrm>
              <a:off x="8020177" y="2140095"/>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20" name="Rounded Rectangle 119"/>
            <p:cNvSpPr>
              <a:spLocks noChangeAspect="1"/>
            </p:cNvSpPr>
            <p:nvPr/>
          </p:nvSpPr>
          <p:spPr>
            <a:xfrm>
              <a:off x="6567700" y="2648595"/>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121" name="Group 120"/>
            <p:cNvGrpSpPr/>
            <p:nvPr/>
          </p:nvGrpSpPr>
          <p:grpSpPr>
            <a:xfrm>
              <a:off x="6630576" y="2724156"/>
              <a:ext cx="534082" cy="359495"/>
              <a:chOff x="5073543" y="1559577"/>
              <a:chExt cx="1683987" cy="1133507"/>
            </a:xfrm>
            <a:solidFill>
              <a:srgbClr val="0C67AE">
                <a:lumMod val="40000"/>
                <a:lumOff val="60000"/>
              </a:srgbClr>
            </a:solidFill>
          </p:grpSpPr>
          <p:sp>
            <p:nvSpPr>
              <p:cNvPr id="135" name="Rectangle 134"/>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6" name="Picture 135"/>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22" name="Group 121"/>
            <p:cNvGrpSpPr/>
            <p:nvPr/>
          </p:nvGrpSpPr>
          <p:grpSpPr>
            <a:xfrm>
              <a:off x="7217175" y="2724156"/>
              <a:ext cx="534082" cy="359495"/>
              <a:chOff x="5073543" y="1559577"/>
              <a:chExt cx="1683987" cy="1133507"/>
            </a:xfrm>
            <a:solidFill>
              <a:srgbClr val="0C67AE">
                <a:lumMod val="40000"/>
                <a:lumOff val="60000"/>
              </a:srgbClr>
            </a:solidFill>
          </p:grpSpPr>
          <p:sp>
            <p:nvSpPr>
              <p:cNvPr id="133" name="Rectangle 132"/>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4" name="Picture 133"/>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23" name="Group 122"/>
            <p:cNvGrpSpPr/>
            <p:nvPr/>
          </p:nvGrpSpPr>
          <p:grpSpPr>
            <a:xfrm>
              <a:off x="6630576" y="3150166"/>
              <a:ext cx="534082" cy="359495"/>
              <a:chOff x="5073543" y="1559577"/>
              <a:chExt cx="1683987" cy="1133507"/>
            </a:xfrm>
            <a:solidFill>
              <a:srgbClr val="0C67AE">
                <a:lumMod val="40000"/>
                <a:lumOff val="60000"/>
              </a:srgbClr>
            </a:solidFill>
          </p:grpSpPr>
          <p:sp>
            <p:nvSpPr>
              <p:cNvPr id="131" name="Rectangle 130"/>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2" name="Picture 131"/>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24" name="Group 123"/>
            <p:cNvGrpSpPr/>
            <p:nvPr/>
          </p:nvGrpSpPr>
          <p:grpSpPr>
            <a:xfrm>
              <a:off x="7217175" y="3150166"/>
              <a:ext cx="534082" cy="359495"/>
              <a:chOff x="5073543" y="1559577"/>
              <a:chExt cx="1683987" cy="1133507"/>
            </a:xfrm>
            <a:solidFill>
              <a:srgbClr val="0C67AE">
                <a:lumMod val="40000"/>
                <a:lumOff val="60000"/>
              </a:srgbClr>
            </a:solidFill>
          </p:grpSpPr>
          <p:sp>
            <p:nvSpPr>
              <p:cNvPr id="129" name="Rectangle 128"/>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0" name="Picture 129"/>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125" name="TextBox 124"/>
            <p:cNvSpPr txBox="1"/>
            <p:nvPr/>
          </p:nvSpPr>
          <p:spPr>
            <a:xfrm>
              <a:off x="6670752" y="2966609"/>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26" name="TextBox 125"/>
            <p:cNvSpPr txBox="1"/>
            <p:nvPr/>
          </p:nvSpPr>
          <p:spPr>
            <a:xfrm>
              <a:off x="7257351" y="2968878"/>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27" name="TextBox 126"/>
            <p:cNvSpPr txBox="1"/>
            <p:nvPr/>
          </p:nvSpPr>
          <p:spPr>
            <a:xfrm>
              <a:off x="6665933" y="339149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28" name="TextBox 127"/>
            <p:cNvSpPr txBox="1"/>
            <p:nvPr/>
          </p:nvSpPr>
          <p:spPr>
            <a:xfrm>
              <a:off x="7257351" y="339149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grpSp>
      <p:sp>
        <p:nvSpPr>
          <p:cNvPr id="153" name="TextBox 32"/>
          <p:cNvSpPr txBox="1">
            <a:spLocks noChangeArrowheads="1"/>
          </p:cNvSpPr>
          <p:nvPr/>
        </p:nvSpPr>
        <p:spPr bwMode="auto">
          <a:xfrm>
            <a:off x="9699706" y="3401867"/>
            <a:ext cx="1641024" cy="184666"/>
          </a:xfrm>
          <a:prstGeom prst="rect">
            <a:avLst/>
          </a:prstGeom>
          <a:noFill/>
          <a:ln w="9525">
            <a:noFill/>
            <a:miter lim="800000"/>
            <a:headEnd/>
            <a:tailEnd/>
          </a:ln>
        </p:spPr>
        <p:txBody>
          <a:bodyPr wrap="square" lIns="0" tIns="0" rIns="0" bIns="0">
            <a:spAutoFit/>
          </a:bodyPr>
          <a:lstStyle/>
          <a:p>
            <a:pPr algn="ctr" defTabSz="457200"/>
            <a:r>
              <a:rPr lang="en-US" sz="1200" b="1" dirty="0">
                <a:solidFill>
                  <a:srgbClr val="F7981F"/>
                </a:solidFill>
                <a:latin typeface="Helvetica Neue"/>
                <a:ea typeface="Verdana" pitchFamily="34" charset="0"/>
                <a:cs typeface="Helvetica Neue"/>
              </a:rPr>
              <a:t>Availability Zone</a:t>
            </a:r>
          </a:p>
        </p:txBody>
      </p:sp>
      <p:sp>
        <p:nvSpPr>
          <p:cNvPr id="154" name="TextBox 32"/>
          <p:cNvSpPr txBox="1">
            <a:spLocks noChangeArrowheads="1"/>
          </p:cNvSpPr>
          <p:nvPr/>
        </p:nvSpPr>
        <p:spPr bwMode="auto">
          <a:xfrm>
            <a:off x="8504486" y="5047513"/>
            <a:ext cx="1641024" cy="184666"/>
          </a:xfrm>
          <a:prstGeom prst="rect">
            <a:avLst/>
          </a:prstGeom>
          <a:noFill/>
          <a:ln w="9525">
            <a:noFill/>
            <a:miter lim="800000"/>
            <a:headEnd/>
            <a:tailEnd/>
          </a:ln>
        </p:spPr>
        <p:txBody>
          <a:bodyPr wrap="square" lIns="0" tIns="0" rIns="0" bIns="0">
            <a:spAutoFit/>
          </a:bodyPr>
          <a:lstStyle/>
          <a:p>
            <a:pPr algn="ctr" defTabSz="457200"/>
            <a:r>
              <a:rPr lang="en-US" sz="1200" b="1" dirty="0">
                <a:solidFill>
                  <a:srgbClr val="F7981F"/>
                </a:solidFill>
                <a:latin typeface="Helvetica Neue"/>
                <a:ea typeface="Verdana" pitchFamily="34" charset="0"/>
                <a:cs typeface="Helvetica Neue"/>
              </a:rPr>
              <a:t>Availability Zone</a:t>
            </a:r>
          </a:p>
        </p:txBody>
      </p:sp>
      <p:sp>
        <p:nvSpPr>
          <p:cNvPr id="2" name="TextBox 1">
            <a:extLst>
              <a:ext uri="{FF2B5EF4-FFF2-40B4-BE49-F238E27FC236}">
                <a16:creationId xmlns:a16="http://schemas.microsoft.com/office/drawing/2014/main" id="{738F1031-98EA-EA4B-99BC-CFE5E045C071}"/>
              </a:ext>
            </a:extLst>
          </p:cNvPr>
          <p:cNvSpPr txBox="1"/>
          <p:nvPr/>
        </p:nvSpPr>
        <p:spPr>
          <a:xfrm>
            <a:off x="6386024" y="1531951"/>
            <a:ext cx="1674261"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Physically distinct</a:t>
            </a:r>
          </a:p>
        </p:txBody>
      </p:sp>
      <p:sp>
        <p:nvSpPr>
          <p:cNvPr id="62" name="TextBox 61">
            <a:extLst>
              <a:ext uri="{FF2B5EF4-FFF2-40B4-BE49-F238E27FC236}">
                <a16:creationId xmlns:a16="http://schemas.microsoft.com/office/drawing/2014/main" id="{808B9664-FF3A-7041-B5F5-EC74A096544D}"/>
              </a:ext>
            </a:extLst>
          </p:cNvPr>
          <p:cNvSpPr txBox="1"/>
          <p:nvPr/>
        </p:nvSpPr>
        <p:spPr>
          <a:xfrm>
            <a:off x="6386024" y="5526544"/>
            <a:ext cx="2006604"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Uninterruptible power supply</a:t>
            </a:r>
          </a:p>
        </p:txBody>
      </p:sp>
      <p:sp>
        <p:nvSpPr>
          <p:cNvPr id="63" name="TextBox 62">
            <a:extLst>
              <a:ext uri="{FF2B5EF4-FFF2-40B4-BE49-F238E27FC236}">
                <a16:creationId xmlns:a16="http://schemas.microsoft.com/office/drawing/2014/main" id="{6D506ACB-AAD4-134C-943D-A824C41D8D8C}"/>
              </a:ext>
            </a:extLst>
          </p:cNvPr>
          <p:cNvSpPr txBox="1"/>
          <p:nvPr/>
        </p:nvSpPr>
        <p:spPr>
          <a:xfrm>
            <a:off x="10718891" y="1531951"/>
            <a:ext cx="1220125"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Backup generators</a:t>
            </a:r>
          </a:p>
        </p:txBody>
      </p:sp>
      <p:sp>
        <p:nvSpPr>
          <p:cNvPr id="64" name="TextBox 63">
            <a:extLst>
              <a:ext uri="{FF2B5EF4-FFF2-40B4-BE49-F238E27FC236}">
                <a16:creationId xmlns:a16="http://schemas.microsoft.com/office/drawing/2014/main" id="{C66482AF-898C-B440-980C-282C2EC4A953}"/>
              </a:ext>
            </a:extLst>
          </p:cNvPr>
          <p:cNvSpPr txBox="1"/>
          <p:nvPr/>
        </p:nvSpPr>
        <p:spPr>
          <a:xfrm>
            <a:off x="10743737" y="5526544"/>
            <a:ext cx="1220125"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Cooling equipment</a:t>
            </a:r>
          </a:p>
        </p:txBody>
      </p:sp>
      <p:pic>
        <p:nvPicPr>
          <p:cNvPr id="4" name="Picture 3">
            <a:extLst>
              <a:ext uri="{FF2B5EF4-FFF2-40B4-BE49-F238E27FC236}">
                <a16:creationId xmlns:a16="http://schemas.microsoft.com/office/drawing/2014/main" id="{9A4C7010-E04F-A945-8528-16B0AB1C324F}"/>
              </a:ext>
            </a:extLst>
          </p:cNvPr>
          <p:cNvPicPr>
            <a:picLocks noChangeAspect="1"/>
          </p:cNvPicPr>
          <p:nvPr/>
        </p:nvPicPr>
        <p:blipFill>
          <a:blip r:embed="rId5"/>
          <a:stretch>
            <a:fillRect/>
          </a:stretch>
        </p:blipFill>
        <p:spPr>
          <a:xfrm>
            <a:off x="10329683" y="3790943"/>
            <a:ext cx="1117600" cy="1358900"/>
          </a:xfrm>
          <a:prstGeom prst="rect">
            <a:avLst/>
          </a:prstGeom>
        </p:spPr>
      </p:pic>
      <p:pic>
        <p:nvPicPr>
          <p:cNvPr id="7" name="Picture 6">
            <a:extLst>
              <a:ext uri="{FF2B5EF4-FFF2-40B4-BE49-F238E27FC236}">
                <a16:creationId xmlns:a16="http://schemas.microsoft.com/office/drawing/2014/main" id="{C796E603-9867-0543-81CE-B18CBE9C76F7}"/>
              </a:ext>
            </a:extLst>
          </p:cNvPr>
          <p:cNvPicPr>
            <a:picLocks noChangeAspect="1"/>
          </p:cNvPicPr>
          <p:nvPr/>
        </p:nvPicPr>
        <p:blipFill>
          <a:blip r:embed="rId6"/>
          <a:stretch>
            <a:fillRect/>
          </a:stretch>
        </p:blipFill>
        <p:spPr>
          <a:xfrm>
            <a:off x="8657431" y="1528951"/>
            <a:ext cx="1511300" cy="546100"/>
          </a:xfrm>
          <a:prstGeom prst="rect">
            <a:avLst/>
          </a:prstGeom>
        </p:spPr>
      </p:pic>
      <p:pic>
        <p:nvPicPr>
          <p:cNvPr id="9" name="Picture 8">
            <a:extLst>
              <a:ext uri="{FF2B5EF4-FFF2-40B4-BE49-F238E27FC236}">
                <a16:creationId xmlns:a16="http://schemas.microsoft.com/office/drawing/2014/main" id="{DD36F52F-86A8-5549-8DD2-B1D397B6238C}"/>
              </a:ext>
            </a:extLst>
          </p:cNvPr>
          <p:cNvPicPr>
            <a:picLocks noChangeAspect="1"/>
          </p:cNvPicPr>
          <p:nvPr/>
        </p:nvPicPr>
        <p:blipFill>
          <a:blip r:embed="rId7"/>
          <a:stretch>
            <a:fillRect/>
          </a:stretch>
        </p:blipFill>
        <p:spPr>
          <a:xfrm>
            <a:off x="7497446" y="3682834"/>
            <a:ext cx="1079500" cy="1422400"/>
          </a:xfrm>
          <a:prstGeom prst="rect">
            <a:avLst/>
          </a:prstGeom>
        </p:spPr>
      </p:pic>
      <p:sp>
        <p:nvSpPr>
          <p:cNvPr id="65" name="TextBox 64">
            <a:extLst>
              <a:ext uri="{FF2B5EF4-FFF2-40B4-BE49-F238E27FC236}">
                <a16:creationId xmlns:a16="http://schemas.microsoft.com/office/drawing/2014/main" id="{3E45CA22-D52C-C140-90F7-299E9B07846A}"/>
              </a:ext>
            </a:extLst>
          </p:cNvPr>
          <p:cNvSpPr txBox="1"/>
          <p:nvPr/>
        </p:nvSpPr>
        <p:spPr>
          <a:xfrm>
            <a:off x="6521731" y="4310049"/>
            <a:ext cx="1404847"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Network connectivity</a:t>
            </a:r>
          </a:p>
        </p:txBody>
      </p:sp>
    </p:spTree>
    <p:custDataLst>
      <p:tags r:id="rId1"/>
    </p:custDataLst>
    <p:extLst>
      <p:ext uri="{BB962C8B-B14F-4D97-AF65-F5344CB8AC3E}">
        <p14:creationId xmlns:p14="http://schemas.microsoft.com/office/powerpoint/2010/main" val="358127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932909"/>
            <a:ext cx="10617928" cy="826291"/>
          </a:xfrm>
        </p:spPr>
        <p:txBody>
          <a:bodyPr>
            <a:noAutofit/>
          </a:bodyPr>
          <a:lstStyle/>
          <a:p>
            <a:r>
              <a:rPr lang="en-US" sz="4800" dirty="0"/>
              <a:t>Part 2: </a:t>
            </a:r>
            <a:br>
              <a:rPr lang="en-US" sz="4800" dirty="0"/>
            </a:br>
            <a:r>
              <a:rPr lang="fr-FR" sz="4800" dirty="0"/>
              <a:t>Présentation des services AWS et des catégories de services</a:t>
            </a:r>
            <a:endParaRPr lang="en-US" sz="4800" dirty="0"/>
          </a:p>
        </p:txBody>
      </p:sp>
    </p:spTree>
    <p:custDataLst>
      <p:tags r:id="rId1"/>
    </p:custDataLst>
    <p:extLst>
      <p:ext uri="{BB962C8B-B14F-4D97-AF65-F5344CB8AC3E}">
        <p14:creationId xmlns:p14="http://schemas.microsoft.com/office/powerpoint/2010/main" val="337359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a:t>AWS Foundational Services</a:t>
            </a:r>
          </a:p>
        </p:txBody>
      </p:sp>
      <p:sp>
        <p:nvSpPr>
          <p:cNvPr id="72" name="Rounded Rectangle 71"/>
          <p:cNvSpPr/>
          <p:nvPr>
            <p:custDataLst>
              <p:tags r:id="rId2"/>
            </p:custDataLst>
          </p:nvPr>
        </p:nvSpPr>
        <p:spPr>
          <a:xfrm>
            <a:off x="533400" y="1357305"/>
            <a:ext cx="11201400" cy="5076995"/>
          </a:xfrm>
          <a:prstGeom prst="roundRect">
            <a:avLst>
              <a:gd name="adj" fmla="val 5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 </a:t>
            </a:r>
          </a:p>
        </p:txBody>
      </p:sp>
      <p:grpSp>
        <p:nvGrpSpPr>
          <p:cNvPr id="73" name="Group 72"/>
          <p:cNvGrpSpPr/>
          <p:nvPr/>
        </p:nvGrpSpPr>
        <p:grpSpPr>
          <a:xfrm>
            <a:off x="1229830" y="5745362"/>
            <a:ext cx="9916498" cy="602914"/>
            <a:chOff x="-57435" y="4193653"/>
            <a:chExt cx="8685984" cy="528100"/>
          </a:xfrm>
          <a:solidFill>
            <a:schemeClr val="bg1"/>
          </a:solidFill>
        </p:grpSpPr>
        <p:sp>
          <p:nvSpPr>
            <p:cNvPr id="74" name="TextBox 73"/>
            <p:cNvSpPr txBox="1"/>
            <p:nvPr/>
          </p:nvSpPr>
          <p:spPr>
            <a:xfrm>
              <a:off x="-57435" y="4313380"/>
              <a:ext cx="1409631" cy="278593"/>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88A57F"/>
                  </a:solidFill>
                  <a:latin typeface="Arial"/>
                  <a:cs typeface="Arial"/>
                </a:rPr>
                <a:t>Infrastructure</a:t>
              </a:r>
            </a:p>
          </p:txBody>
        </p:sp>
        <p:sp>
          <p:nvSpPr>
            <p:cNvPr id="75" name="Rectangle 74"/>
            <p:cNvSpPr/>
            <p:nvPr/>
          </p:nvSpPr>
          <p:spPr>
            <a:xfrm>
              <a:off x="1404491" y="4193653"/>
              <a:ext cx="7224058" cy="528100"/>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grpSp>
          <p:nvGrpSpPr>
            <p:cNvPr id="76" name="Group 75"/>
            <p:cNvGrpSpPr/>
            <p:nvPr/>
          </p:nvGrpSpPr>
          <p:grpSpPr>
            <a:xfrm>
              <a:off x="1993984" y="4311714"/>
              <a:ext cx="1701831" cy="269760"/>
              <a:chOff x="1993984" y="4281830"/>
              <a:chExt cx="1701831" cy="269760"/>
            </a:xfrm>
            <a:grpFill/>
          </p:grpSpPr>
          <p:sp>
            <p:nvSpPr>
              <p:cNvPr id="116" name="TextBox 115"/>
              <p:cNvSpPr txBox="1"/>
              <p:nvPr/>
            </p:nvSpPr>
            <p:spPr>
              <a:xfrm>
                <a:off x="2784433" y="4285905"/>
                <a:ext cx="911382"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Regions</a:t>
                </a:r>
              </a:p>
            </p:txBody>
          </p:sp>
          <p:grpSp>
            <p:nvGrpSpPr>
              <p:cNvPr id="117" name="Group 937"/>
              <p:cNvGrpSpPr/>
              <p:nvPr/>
            </p:nvGrpSpPr>
            <p:grpSpPr>
              <a:xfrm>
                <a:off x="1993984" y="4281830"/>
                <a:ext cx="269760" cy="269760"/>
                <a:chOff x="0" y="0"/>
                <a:chExt cx="723900" cy="723900"/>
              </a:xfrm>
              <a:grpFill/>
            </p:grpSpPr>
            <p:sp>
              <p:nvSpPr>
                <p:cNvPr id="118" name="Shape 919"/>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9" name="Shape 920"/>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0" name="Shape 921"/>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1" name="Shape 922"/>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2" name="Shape 923"/>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3" name="Shape 924"/>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4" name="Shape 925"/>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5" name="Shape 926"/>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6" name="Shape 927"/>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7" name="Shape 928"/>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8" name="Shape 929"/>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9" name="Shape 930"/>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0" name="Shape 931"/>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1" name="Shape 932"/>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2" name="Shape 933"/>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3" name="Shape 934"/>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4" name="Shape 935"/>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5" name="Shape 936"/>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77" name="Group 76"/>
            <p:cNvGrpSpPr/>
            <p:nvPr/>
          </p:nvGrpSpPr>
          <p:grpSpPr>
            <a:xfrm>
              <a:off x="5912642" y="4311714"/>
              <a:ext cx="2184468" cy="269760"/>
              <a:chOff x="5912642" y="4281830"/>
              <a:chExt cx="2184468" cy="269760"/>
            </a:xfrm>
            <a:grpFill/>
          </p:grpSpPr>
          <p:sp>
            <p:nvSpPr>
              <p:cNvPr id="92" name="TextBox 91"/>
              <p:cNvSpPr txBox="1"/>
              <p:nvPr/>
            </p:nvSpPr>
            <p:spPr>
              <a:xfrm>
                <a:off x="6762605" y="4285904"/>
                <a:ext cx="1334505"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Edge Locations</a:t>
                </a:r>
              </a:p>
            </p:txBody>
          </p:sp>
          <p:grpSp>
            <p:nvGrpSpPr>
              <p:cNvPr id="93" name="Group 1239"/>
              <p:cNvGrpSpPr/>
              <p:nvPr/>
            </p:nvGrpSpPr>
            <p:grpSpPr>
              <a:xfrm>
                <a:off x="5912642" y="4281830"/>
                <a:ext cx="269760" cy="269760"/>
                <a:chOff x="0" y="0"/>
                <a:chExt cx="723901" cy="723901"/>
              </a:xfrm>
              <a:grpFill/>
            </p:grpSpPr>
            <p:sp>
              <p:nvSpPr>
                <p:cNvPr id="94" name="Shape 1215"/>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5" name="Shape 1216"/>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6" name="Shape 1217"/>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7" name="Shape 1218"/>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8" name="Shape 1219"/>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9" name="Shape 1220"/>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0" name="Shape 1221"/>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1" name="Shape 1222"/>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2" name="Shape 1223"/>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3" name="Shape 1224"/>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4" name="Shape 1225"/>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5" name="Shape 1226"/>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6" name="Shape 1227"/>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7" name="Shape 1228"/>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8" name="Shape 1229"/>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9" name="Shape 1230"/>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0" name="Shape 1231"/>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1" name="Shape 1232"/>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2" name="Shape 1233"/>
                <p:cNvSpPr/>
                <p:nvPr/>
              </p:nvSpPr>
              <p:spPr>
                <a:xfrm>
                  <a:off x="82686" y="23535"/>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3" name="Shape 1234"/>
                <p:cNvSpPr/>
                <p:nvPr/>
              </p:nvSpPr>
              <p:spPr>
                <a:xfrm>
                  <a:off x="72119" y="12906"/>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4" name="Shape 1235"/>
                <p:cNvSpPr/>
                <p:nvPr/>
              </p:nvSpPr>
              <p:spPr>
                <a:xfrm>
                  <a:off x="407245" y="161710"/>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5" name="Shape 1236"/>
                <p:cNvSpPr/>
                <p:nvPr/>
              </p:nvSpPr>
              <p:spPr>
                <a:xfrm>
                  <a:off x="396678" y="150701"/>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78" name="Group 77"/>
            <p:cNvGrpSpPr/>
            <p:nvPr/>
          </p:nvGrpSpPr>
          <p:grpSpPr>
            <a:xfrm>
              <a:off x="3796057" y="4311714"/>
              <a:ext cx="2102574" cy="273661"/>
              <a:chOff x="3796057" y="4281830"/>
              <a:chExt cx="2102574" cy="273661"/>
            </a:xfrm>
            <a:grpFill/>
          </p:grpSpPr>
          <p:sp>
            <p:nvSpPr>
              <p:cNvPr id="79" name="TextBox 78"/>
              <p:cNvSpPr txBox="1"/>
              <p:nvPr/>
            </p:nvSpPr>
            <p:spPr>
              <a:xfrm>
                <a:off x="4513811" y="4285905"/>
                <a:ext cx="1384820" cy="269586"/>
              </a:xfrm>
              <a:prstGeom prst="rect">
                <a:avLst/>
              </a:prstGeom>
              <a:grpFill/>
            </p:spPr>
            <p:txBody>
              <a:bodyPr wrap="square" rtlCol="0">
                <a:spAutoFit/>
              </a:bodyPr>
              <a:lstStyle/>
              <a:p>
                <a:pPr defTabSz="609585" fontAlgn="base">
                  <a:spcBef>
                    <a:spcPct val="0"/>
                  </a:spcBef>
                  <a:spcAft>
                    <a:spcPct val="0"/>
                  </a:spcAft>
                </a:pPr>
                <a:r>
                  <a:rPr lang="en-US" sz="1400" dirty="0">
                    <a:solidFill>
                      <a:srgbClr val="636466"/>
                    </a:solidFill>
                    <a:latin typeface="Arial"/>
                    <a:cs typeface="Arial"/>
                  </a:rPr>
                  <a:t>Availability Zones</a:t>
                </a:r>
              </a:p>
            </p:txBody>
          </p:sp>
          <p:grpSp>
            <p:nvGrpSpPr>
              <p:cNvPr id="80" name="Group 1251"/>
              <p:cNvGrpSpPr/>
              <p:nvPr/>
            </p:nvGrpSpPr>
            <p:grpSpPr>
              <a:xfrm>
                <a:off x="3796057" y="4281830"/>
                <a:ext cx="269760" cy="269760"/>
                <a:chOff x="0" y="0"/>
                <a:chExt cx="723900" cy="723900"/>
              </a:xfrm>
              <a:grpFill/>
            </p:grpSpPr>
            <p:sp>
              <p:nvSpPr>
                <p:cNvPr id="81" name="Shape 1240"/>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7682" y="21600"/>
                        <a:pt x="7682" y="21600"/>
                        <a:pt x="7682" y="21600"/>
                      </a:cubicBezTo>
                      <a:cubicBezTo>
                        <a:pt x="8859" y="21600"/>
                        <a:pt x="8859" y="21600"/>
                        <a:pt x="8859" y="21600"/>
                      </a:cubicBezTo>
                      <a:cubicBezTo>
                        <a:pt x="10171" y="21600"/>
                        <a:pt x="10171" y="21600"/>
                        <a:pt x="10171" y="21600"/>
                      </a:cubicBezTo>
                      <a:cubicBezTo>
                        <a:pt x="10760" y="21600"/>
                        <a:pt x="10760" y="21600"/>
                        <a:pt x="10760" y="21600"/>
                      </a:cubicBezTo>
                      <a:cubicBezTo>
                        <a:pt x="20048" y="21600"/>
                        <a:pt x="20048" y="21600"/>
                        <a:pt x="20048" y="21600"/>
                      </a:cubicBezTo>
                      <a:cubicBezTo>
                        <a:pt x="20904" y="21600"/>
                        <a:pt x="21600" y="20904"/>
                        <a:pt x="21600" y="20048"/>
                      </a:cubicBezTo>
                      <a:cubicBezTo>
                        <a:pt x="21600" y="19271"/>
                        <a:pt x="21600" y="19271"/>
                        <a:pt x="21600" y="19271"/>
                      </a:cubicBezTo>
                      <a:cubicBezTo>
                        <a:pt x="21600" y="18790"/>
                        <a:pt x="21600" y="18790"/>
                        <a:pt x="21600" y="18790"/>
                      </a:cubicBezTo>
                      <a:cubicBezTo>
                        <a:pt x="21600" y="18683"/>
                        <a:pt x="21600" y="18683"/>
                        <a:pt x="21600" y="18683"/>
                      </a:cubicBezTo>
                      <a:cubicBezTo>
                        <a:pt x="21600" y="10760"/>
                        <a:pt x="21600" y="10760"/>
                        <a:pt x="21600" y="10760"/>
                      </a:cubicBezTo>
                      <a:cubicBezTo>
                        <a:pt x="21600" y="9877"/>
                        <a:pt x="21600" y="9877"/>
                        <a:pt x="21600" y="9877"/>
                      </a:cubicBezTo>
                      <a:cubicBezTo>
                        <a:pt x="21600" y="9850"/>
                        <a:pt x="21600" y="9850"/>
                        <a:pt x="21600" y="9850"/>
                      </a:cubicBezTo>
                      <a:cubicBezTo>
                        <a:pt x="21600" y="7655"/>
                        <a:pt x="21600" y="7655"/>
                        <a:pt x="21600" y="7655"/>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256" y="15685"/>
                        <a:pt x="4256" y="15685"/>
                        <a:pt x="4256" y="15685"/>
                      </a:cubicBezTo>
                      <a:cubicBezTo>
                        <a:pt x="4336" y="15765"/>
                        <a:pt x="4336" y="15765"/>
                        <a:pt x="4336" y="1576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2" name="Shape 1241"/>
                <p:cNvSpPr/>
                <p:nvPr/>
              </p:nvSpPr>
              <p:spPr>
                <a:xfrm>
                  <a:off x="92622" y="147285"/>
                  <a:ext cx="539795" cy="4107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513" y="21600"/>
                        <a:pt x="10190" y="21553"/>
                        <a:pt x="9939" y="21553"/>
                      </a:cubicBezTo>
                      <a:cubicBezTo>
                        <a:pt x="9688" y="21553"/>
                        <a:pt x="9508" y="21270"/>
                        <a:pt x="9508" y="20940"/>
                      </a:cubicBezTo>
                      <a:cubicBezTo>
                        <a:pt x="9544" y="20657"/>
                        <a:pt x="9724" y="20421"/>
                        <a:pt x="9975" y="20421"/>
                      </a:cubicBezTo>
                      <a:cubicBezTo>
                        <a:pt x="10513" y="20468"/>
                        <a:pt x="11051" y="20468"/>
                        <a:pt x="11589" y="20421"/>
                      </a:cubicBezTo>
                      <a:cubicBezTo>
                        <a:pt x="11841" y="20421"/>
                        <a:pt x="12056" y="20657"/>
                        <a:pt x="12056" y="20940"/>
                      </a:cubicBezTo>
                      <a:cubicBezTo>
                        <a:pt x="12092" y="21270"/>
                        <a:pt x="11912" y="21506"/>
                        <a:pt x="11661" y="21553"/>
                      </a:cubicBezTo>
                      <a:cubicBezTo>
                        <a:pt x="11374" y="21553"/>
                        <a:pt x="11087" y="21600"/>
                        <a:pt x="10800" y="21600"/>
                      </a:cubicBezTo>
                      <a:close/>
                      <a:moveTo>
                        <a:pt x="8288" y="21270"/>
                      </a:moveTo>
                      <a:cubicBezTo>
                        <a:pt x="8252" y="21270"/>
                        <a:pt x="8217" y="21270"/>
                        <a:pt x="8181" y="21270"/>
                      </a:cubicBezTo>
                      <a:cubicBezTo>
                        <a:pt x="7607" y="21128"/>
                        <a:pt x="7068" y="20940"/>
                        <a:pt x="6494" y="20704"/>
                      </a:cubicBezTo>
                      <a:cubicBezTo>
                        <a:pt x="6279" y="20610"/>
                        <a:pt x="6171" y="20279"/>
                        <a:pt x="6243" y="19997"/>
                      </a:cubicBezTo>
                      <a:cubicBezTo>
                        <a:pt x="6315" y="19714"/>
                        <a:pt x="6566" y="19525"/>
                        <a:pt x="6781" y="19619"/>
                      </a:cubicBezTo>
                      <a:cubicBezTo>
                        <a:pt x="7284" y="19855"/>
                        <a:pt x="7822" y="20044"/>
                        <a:pt x="8360" y="20138"/>
                      </a:cubicBezTo>
                      <a:cubicBezTo>
                        <a:pt x="8575" y="20232"/>
                        <a:pt x="8755" y="20515"/>
                        <a:pt x="8683" y="20798"/>
                      </a:cubicBezTo>
                      <a:cubicBezTo>
                        <a:pt x="8647" y="21081"/>
                        <a:pt x="8468" y="21270"/>
                        <a:pt x="8288" y="21270"/>
                      </a:cubicBezTo>
                      <a:close/>
                      <a:moveTo>
                        <a:pt x="13312" y="21270"/>
                      </a:moveTo>
                      <a:cubicBezTo>
                        <a:pt x="13096" y="21270"/>
                        <a:pt x="12917" y="21081"/>
                        <a:pt x="12881" y="20798"/>
                      </a:cubicBezTo>
                      <a:cubicBezTo>
                        <a:pt x="12845" y="20515"/>
                        <a:pt x="12989" y="20232"/>
                        <a:pt x="13240" y="20138"/>
                      </a:cubicBezTo>
                      <a:cubicBezTo>
                        <a:pt x="13778" y="20044"/>
                        <a:pt x="14280" y="19855"/>
                        <a:pt x="14819" y="19619"/>
                      </a:cubicBezTo>
                      <a:cubicBezTo>
                        <a:pt x="15034" y="19525"/>
                        <a:pt x="15285" y="19666"/>
                        <a:pt x="15357" y="19997"/>
                      </a:cubicBezTo>
                      <a:cubicBezTo>
                        <a:pt x="15429" y="20279"/>
                        <a:pt x="15285" y="20610"/>
                        <a:pt x="15070" y="20704"/>
                      </a:cubicBezTo>
                      <a:cubicBezTo>
                        <a:pt x="14532" y="20940"/>
                        <a:pt x="13957" y="21128"/>
                        <a:pt x="13383" y="21270"/>
                      </a:cubicBezTo>
                      <a:cubicBezTo>
                        <a:pt x="13348" y="21270"/>
                        <a:pt x="13348" y="21270"/>
                        <a:pt x="13312" y="21270"/>
                      </a:cubicBezTo>
                      <a:close/>
                      <a:moveTo>
                        <a:pt x="5095" y="19902"/>
                      </a:moveTo>
                      <a:cubicBezTo>
                        <a:pt x="5023" y="19902"/>
                        <a:pt x="4951" y="19902"/>
                        <a:pt x="4880" y="19855"/>
                      </a:cubicBezTo>
                      <a:cubicBezTo>
                        <a:pt x="4342" y="19478"/>
                        <a:pt x="3839" y="19100"/>
                        <a:pt x="3373" y="18676"/>
                      </a:cubicBezTo>
                      <a:cubicBezTo>
                        <a:pt x="3193" y="18487"/>
                        <a:pt x="3157" y="18110"/>
                        <a:pt x="3301" y="17874"/>
                      </a:cubicBezTo>
                      <a:cubicBezTo>
                        <a:pt x="3409" y="17638"/>
                        <a:pt x="3696" y="17544"/>
                        <a:pt x="3875" y="17733"/>
                      </a:cubicBezTo>
                      <a:cubicBezTo>
                        <a:pt x="4306" y="18157"/>
                        <a:pt x="4772" y="18487"/>
                        <a:pt x="5274" y="18817"/>
                      </a:cubicBezTo>
                      <a:cubicBezTo>
                        <a:pt x="5490" y="18959"/>
                        <a:pt x="5561" y="19289"/>
                        <a:pt x="5454" y="19572"/>
                      </a:cubicBezTo>
                      <a:cubicBezTo>
                        <a:pt x="5382" y="19761"/>
                        <a:pt x="5239" y="19902"/>
                        <a:pt x="5095" y="19902"/>
                      </a:cubicBezTo>
                      <a:close/>
                      <a:moveTo>
                        <a:pt x="16505" y="19902"/>
                      </a:moveTo>
                      <a:cubicBezTo>
                        <a:pt x="16326" y="19902"/>
                        <a:pt x="16182" y="19761"/>
                        <a:pt x="16110" y="19572"/>
                      </a:cubicBezTo>
                      <a:cubicBezTo>
                        <a:pt x="16003" y="19289"/>
                        <a:pt x="16074" y="18959"/>
                        <a:pt x="16290" y="18817"/>
                      </a:cubicBezTo>
                      <a:cubicBezTo>
                        <a:pt x="16792" y="18487"/>
                        <a:pt x="17258" y="18110"/>
                        <a:pt x="17689" y="17733"/>
                      </a:cubicBezTo>
                      <a:cubicBezTo>
                        <a:pt x="17868" y="17544"/>
                        <a:pt x="18155" y="17591"/>
                        <a:pt x="18299" y="17874"/>
                      </a:cubicBezTo>
                      <a:cubicBezTo>
                        <a:pt x="18443" y="18110"/>
                        <a:pt x="18371" y="18487"/>
                        <a:pt x="18191" y="18629"/>
                      </a:cubicBezTo>
                      <a:cubicBezTo>
                        <a:pt x="17725" y="19100"/>
                        <a:pt x="17223" y="19478"/>
                        <a:pt x="16684" y="19855"/>
                      </a:cubicBezTo>
                      <a:cubicBezTo>
                        <a:pt x="16613" y="19855"/>
                        <a:pt x="16577" y="19902"/>
                        <a:pt x="16505" y="19902"/>
                      </a:cubicBezTo>
                      <a:close/>
                      <a:moveTo>
                        <a:pt x="2368" y="17308"/>
                      </a:moveTo>
                      <a:cubicBezTo>
                        <a:pt x="2260" y="17308"/>
                        <a:pt x="2153" y="17261"/>
                        <a:pt x="2045" y="17167"/>
                      </a:cubicBezTo>
                      <a:cubicBezTo>
                        <a:pt x="1615" y="16554"/>
                        <a:pt x="1256" y="15941"/>
                        <a:pt x="969" y="15280"/>
                      </a:cubicBezTo>
                      <a:cubicBezTo>
                        <a:pt x="825" y="15045"/>
                        <a:pt x="897" y="14667"/>
                        <a:pt x="1112" y="14526"/>
                      </a:cubicBezTo>
                      <a:cubicBezTo>
                        <a:pt x="1328" y="14337"/>
                        <a:pt x="1579" y="14431"/>
                        <a:pt x="1686" y="14714"/>
                      </a:cubicBezTo>
                      <a:cubicBezTo>
                        <a:pt x="1973" y="15280"/>
                        <a:pt x="2296" y="15846"/>
                        <a:pt x="2655" y="16365"/>
                      </a:cubicBezTo>
                      <a:cubicBezTo>
                        <a:pt x="2835" y="16601"/>
                        <a:pt x="2835" y="16931"/>
                        <a:pt x="2655" y="17167"/>
                      </a:cubicBezTo>
                      <a:cubicBezTo>
                        <a:pt x="2583" y="17261"/>
                        <a:pt x="2476" y="17308"/>
                        <a:pt x="2368" y="17308"/>
                      </a:cubicBezTo>
                      <a:close/>
                      <a:moveTo>
                        <a:pt x="19232" y="17308"/>
                      </a:moveTo>
                      <a:cubicBezTo>
                        <a:pt x="19124" y="17308"/>
                        <a:pt x="19017" y="17261"/>
                        <a:pt x="18909" y="17167"/>
                      </a:cubicBezTo>
                      <a:cubicBezTo>
                        <a:pt x="18730" y="16931"/>
                        <a:pt x="18730" y="16554"/>
                        <a:pt x="18909" y="16365"/>
                      </a:cubicBezTo>
                      <a:cubicBezTo>
                        <a:pt x="19268" y="15846"/>
                        <a:pt x="19591" y="15280"/>
                        <a:pt x="19878" y="14714"/>
                      </a:cubicBezTo>
                      <a:cubicBezTo>
                        <a:pt x="19985" y="14431"/>
                        <a:pt x="20272" y="14337"/>
                        <a:pt x="20452" y="14526"/>
                      </a:cubicBezTo>
                      <a:cubicBezTo>
                        <a:pt x="20667" y="14667"/>
                        <a:pt x="20739" y="14997"/>
                        <a:pt x="20595" y="15280"/>
                      </a:cubicBezTo>
                      <a:cubicBezTo>
                        <a:pt x="20308" y="15941"/>
                        <a:pt x="19950" y="16554"/>
                        <a:pt x="19519" y="17120"/>
                      </a:cubicBezTo>
                      <a:cubicBezTo>
                        <a:pt x="19447" y="17261"/>
                        <a:pt x="19340" y="17308"/>
                        <a:pt x="19232" y="17308"/>
                      </a:cubicBezTo>
                      <a:close/>
                      <a:moveTo>
                        <a:pt x="646" y="13535"/>
                      </a:moveTo>
                      <a:cubicBezTo>
                        <a:pt x="466" y="13535"/>
                        <a:pt x="287" y="13394"/>
                        <a:pt x="251" y="13158"/>
                      </a:cubicBezTo>
                      <a:cubicBezTo>
                        <a:pt x="72" y="12403"/>
                        <a:pt x="0" y="11602"/>
                        <a:pt x="0" y="10800"/>
                      </a:cubicBezTo>
                      <a:cubicBezTo>
                        <a:pt x="0" y="10470"/>
                        <a:pt x="179" y="10234"/>
                        <a:pt x="395" y="10234"/>
                      </a:cubicBezTo>
                      <a:cubicBezTo>
                        <a:pt x="395" y="10234"/>
                        <a:pt x="431" y="10234"/>
                        <a:pt x="431" y="10234"/>
                      </a:cubicBezTo>
                      <a:cubicBezTo>
                        <a:pt x="646" y="10234"/>
                        <a:pt x="861" y="10470"/>
                        <a:pt x="861" y="10800"/>
                      </a:cubicBezTo>
                      <a:cubicBezTo>
                        <a:pt x="861" y="11460"/>
                        <a:pt x="933" y="12168"/>
                        <a:pt x="1076" y="12828"/>
                      </a:cubicBezTo>
                      <a:cubicBezTo>
                        <a:pt x="1148" y="13111"/>
                        <a:pt x="1005" y="13441"/>
                        <a:pt x="789" y="13535"/>
                      </a:cubicBezTo>
                      <a:cubicBezTo>
                        <a:pt x="718" y="13535"/>
                        <a:pt x="682" y="13535"/>
                        <a:pt x="646" y="13535"/>
                      </a:cubicBezTo>
                      <a:close/>
                      <a:moveTo>
                        <a:pt x="20918" y="13535"/>
                      </a:moveTo>
                      <a:cubicBezTo>
                        <a:pt x="20882" y="13535"/>
                        <a:pt x="20847" y="13535"/>
                        <a:pt x="20811" y="13488"/>
                      </a:cubicBezTo>
                      <a:cubicBezTo>
                        <a:pt x="20559" y="13441"/>
                        <a:pt x="20452" y="13111"/>
                        <a:pt x="20488" y="12828"/>
                      </a:cubicBezTo>
                      <a:cubicBezTo>
                        <a:pt x="20631" y="12168"/>
                        <a:pt x="20739" y="11460"/>
                        <a:pt x="20739" y="10800"/>
                      </a:cubicBezTo>
                      <a:cubicBezTo>
                        <a:pt x="20739" y="10753"/>
                        <a:pt x="20739" y="10753"/>
                        <a:pt x="20739" y="10753"/>
                      </a:cubicBezTo>
                      <a:cubicBezTo>
                        <a:pt x="20739" y="10423"/>
                        <a:pt x="20918" y="10187"/>
                        <a:pt x="21169" y="10187"/>
                      </a:cubicBezTo>
                      <a:cubicBezTo>
                        <a:pt x="21385" y="10187"/>
                        <a:pt x="21600" y="10423"/>
                        <a:pt x="21600" y="10753"/>
                      </a:cubicBezTo>
                      <a:cubicBezTo>
                        <a:pt x="21600" y="10753"/>
                        <a:pt x="21600" y="10753"/>
                        <a:pt x="21600" y="10753"/>
                      </a:cubicBezTo>
                      <a:cubicBezTo>
                        <a:pt x="21600" y="11555"/>
                        <a:pt x="21492" y="12356"/>
                        <a:pt x="21313" y="13111"/>
                      </a:cubicBezTo>
                      <a:cubicBezTo>
                        <a:pt x="21277" y="13394"/>
                        <a:pt x="21098" y="13535"/>
                        <a:pt x="20918" y="13535"/>
                      </a:cubicBezTo>
                      <a:close/>
                      <a:moveTo>
                        <a:pt x="646" y="9197"/>
                      </a:moveTo>
                      <a:cubicBezTo>
                        <a:pt x="610" y="9197"/>
                        <a:pt x="574" y="9197"/>
                        <a:pt x="538" y="9149"/>
                      </a:cubicBezTo>
                      <a:cubicBezTo>
                        <a:pt x="287" y="9055"/>
                        <a:pt x="179" y="8772"/>
                        <a:pt x="215" y="8442"/>
                      </a:cubicBezTo>
                      <a:cubicBezTo>
                        <a:pt x="395" y="7734"/>
                        <a:pt x="646" y="6980"/>
                        <a:pt x="933" y="6320"/>
                      </a:cubicBezTo>
                      <a:cubicBezTo>
                        <a:pt x="1076" y="6037"/>
                        <a:pt x="1328" y="5942"/>
                        <a:pt x="1543" y="6131"/>
                      </a:cubicBezTo>
                      <a:cubicBezTo>
                        <a:pt x="1758" y="6272"/>
                        <a:pt x="1794" y="6603"/>
                        <a:pt x="1686" y="6886"/>
                      </a:cubicBezTo>
                      <a:cubicBezTo>
                        <a:pt x="1399" y="7499"/>
                        <a:pt x="1184" y="8112"/>
                        <a:pt x="1076" y="8772"/>
                      </a:cubicBezTo>
                      <a:cubicBezTo>
                        <a:pt x="1005" y="9008"/>
                        <a:pt x="825" y="9197"/>
                        <a:pt x="646" y="9197"/>
                      </a:cubicBezTo>
                      <a:close/>
                      <a:moveTo>
                        <a:pt x="20918" y="9149"/>
                      </a:moveTo>
                      <a:cubicBezTo>
                        <a:pt x="20739" y="9149"/>
                        <a:pt x="20559" y="8961"/>
                        <a:pt x="20488" y="8725"/>
                      </a:cubicBezTo>
                      <a:cubicBezTo>
                        <a:pt x="20344" y="8065"/>
                        <a:pt x="20129" y="7452"/>
                        <a:pt x="19842" y="6838"/>
                      </a:cubicBezTo>
                      <a:cubicBezTo>
                        <a:pt x="19734" y="6555"/>
                        <a:pt x="19806" y="6225"/>
                        <a:pt x="19985" y="6084"/>
                      </a:cubicBezTo>
                      <a:cubicBezTo>
                        <a:pt x="20201" y="5895"/>
                        <a:pt x="20452" y="5990"/>
                        <a:pt x="20595" y="6272"/>
                      </a:cubicBezTo>
                      <a:cubicBezTo>
                        <a:pt x="20918" y="6933"/>
                        <a:pt x="21169" y="7640"/>
                        <a:pt x="21313" y="8395"/>
                      </a:cubicBezTo>
                      <a:cubicBezTo>
                        <a:pt x="21385" y="8725"/>
                        <a:pt x="21241" y="9008"/>
                        <a:pt x="21026" y="9102"/>
                      </a:cubicBezTo>
                      <a:cubicBezTo>
                        <a:pt x="20990" y="9102"/>
                        <a:pt x="20954" y="9149"/>
                        <a:pt x="20918" y="9149"/>
                      </a:cubicBezTo>
                      <a:close/>
                      <a:moveTo>
                        <a:pt x="2332" y="5424"/>
                      </a:moveTo>
                      <a:cubicBezTo>
                        <a:pt x="2225" y="5424"/>
                        <a:pt x="2117" y="5329"/>
                        <a:pt x="2045" y="5235"/>
                      </a:cubicBezTo>
                      <a:cubicBezTo>
                        <a:pt x="1866" y="5046"/>
                        <a:pt x="1866" y="4669"/>
                        <a:pt x="2045" y="4433"/>
                      </a:cubicBezTo>
                      <a:cubicBezTo>
                        <a:pt x="2440" y="3914"/>
                        <a:pt x="2870" y="3396"/>
                        <a:pt x="3373" y="2924"/>
                      </a:cubicBezTo>
                      <a:cubicBezTo>
                        <a:pt x="3552" y="2735"/>
                        <a:pt x="3839" y="2783"/>
                        <a:pt x="3947" y="3066"/>
                      </a:cubicBezTo>
                      <a:cubicBezTo>
                        <a:pt x="4090" y="3301"/>
                        <a:pt x="4054" y="3679"/>
                        <a:pt x="3875" y="3867"/>
                      </a:cubicBezTo>
                      <a:cubicBezTo>
                        <a:pt x="3409" y="4292"/>
                        <a:pt x="3014" y="4716"/>
                        <a:pt x="2655" y="5235"/>
                      </a:cubicBezTo>
                      <a:cubicBezTo>
                        <a:pt x="2583" y="5329"/>
                        <a:pt x="2440" y="5424"/>
                        <a:pt x="2332" y="5424"/>
                      </a:cubicBezTo>
                      <a:close/>
                      <a:moveTo>
                        <a:pt x="19196" y="5376"/>
                      </a:moveTo>
                      <a:cubicBezTo>
                        <a:pt x="19088" y="5376"/>
                        <a:pt x="18981" y="5282"/>
                        <a:pt x="18873" y="5188"/>
                      </a:cubicBezTo>
                      <a:cubicBezTo>
                        <a:pt x="18514" y="4716"/>
                        <a:pt x="18120" y="4245"/>
                        <a:pt x="17653" y="3820"/>
                      </a:cubicBezTo>
                      <a:cubicBezTo>
                        <a:pt x="17474" y="3631"/>
                        <a:pt x="17438" y="3301"/>
                        <a:pt x="17581" y="3018"/>
                      </a:cubicBezTo>
                      <a:cubicBezTo>
                        <a:pt x="17689" y="2783"/>
                        <a:pt x="17976" y="2735"/>
                        <a:pt x="18155" y="2877"/>
                      </a:cubicBezTo>
                      <a:cubicBezTo>
                        <a:pt x="18658" y="3348"/>
                        <a:pt x="19124" y="3867"/>
                        <a:pt x="19519" y="4386"/>
                      </a:cubicBezTo>
                      <a:cubicBezTo>
                        <a:pt x="19662" y="4622"/>
                        <a:pt x="19662" y="4999"/>
                        <a:pt x="19483" y="5188"/>
                      </a:cubicBezTo>
                      <a:cubicBezTo>
                        <a:pt x="19411" y="5329"/>
                        <a:pt x="19304" y="5376"/>
                        <a:pt x="19196" y="5376"/>
                      </a:cubicBezTo>
                      <a:close/>
                      <a:moveTo>
                        <a:pt x="5059" y="2830"/>
                      </a:moveTo>
                      <a:cubicBezTo>
                        <a:pt x="4916" y="2830"/>
                        <a:pt x="4736" y="2688"/>
                        <a:pt x="4664" y="2500"/>
                      </a:cubicBezTo>
                      <a:cubicBezTo>
                        <a:pt x="4557" y="2217"/>
                        <a:pt x="4664" y="1886"/>
                        <a:pt x="4880" y="1745"/>
                      </a:cubicBezTo>
                      <a:cubicBezTo>
                        <a:pt x="5382" y="1415"/>
                        <a:pt x="5920" y="1132"/>
                        <a:pt x="6494" y="849"/>
                      </a:cubicBezTo>
                      <a:cubicBezTo>
                        <a:pt x="6710" y="755"/>
                        <a:pt x="6961" y="943"/>
                        <a:pt x="7033" y="1226"/>
                      </a:cubicBezTo>
                      <a:cubicBezTo>
                        <a:pt x="7104" y="1509"/>
                        <a:pt x="6961" y="1839"/>
                        <a:pt x="6746" y="1934"/>
                      </a:cubicBezTo>
                      <a:cubicBezTo>
                        <a:pt x="6243" y="2169"/>
                        <a:pt x="5741" y="2452"/>
                        <a:pt x="5239" y="2735"/>
                      </a:cubicBezTo>
                      <a:cubicBezTo>
                        <a:pt x="5203" y="2783"/>
                        <a:pt x="5131" y="2830"/>
                        <a:pt x="5059" y="2830"/>
                      </a:cubicBezTo>
                      <a:close/>
                      <a:moveTo>
                        <a:pt x="16469" y="2783"/>
                      </a:moveTo>
                      <a:cubicBezTo>
                        <a:pt x="16397" y="2783"/>
                        <a:pt x="16326" y="2783"/>
                        <a:pt x="16290" y="2735"/>
                      </a:cubicBezTo>
                      <a:cubicBezTo>
                        <a:pt x="15787" y="2405"/>
                        <a:pt x="15285" y="2169"/>
                        <a:pt x="14783" y="1934"/>
                      </a:cubicBezTo>
                      <a:cubicBezTo>
                        <a:pt x="14532" y="1839"/>
                        <a:pt x="14424" y="1509"/>
                        <a:pt x="14496" y="1226"/>
                      </a:cubicBezTo>
                      <a:cubicBezTo>
                        <a:pt x="14567" y="896"/>
                        <a:pt x="14819" y="755"/>
                        <a:pt x="15034" y="849"/>
                      </a:cubicBezTo>
                      <a:cubicBezTo>
                        <a:pt x="15608" y="1085"/>
                        <a:pt x="16146" y="1368"/>
                        <a:pt x="16649" y="1698"/>
                      </a:cubicBezTo>
                      <a:cubicBezTo>
                        <a:pt x="16864" y="1839"/>
                        <a:pt x="16971" y="2217"/>
                        <a:pt x="16864" y="2452"/>
                      </a:cubicBezTo>
                      <a:cubicBezTo>
                        <a:pt x="16792" y="2688"/>
                        <a:pt x="16613" y="2783"/>
                        <a:pt x="16469" y="2783"/>
                      </a:cubicBezTo>
                      <a:close/>
                      <a:moveTo>
                        <a:pt x="8252" y="1415"/>
                      </a:moveTo>
                      <a:cubicBezTo>
                        <a:pt x="8037" y="1415"/>
                        <a:pt x="7858" y="1226"/>
                        <a:pt x="7822" y="943"/>
                      </a:cubicBezTo>
                      <a:cubicBezTo>
                        <a:pt x="7786" y="660"/>
                        <a:pt x="7930" y="377"/>
                        <a:pt x="8181" y="283"/>
                      </a:cubicBezTo>
                      <a:cubicBezTo>
                        <a:pt x="8719" y="141"/>
                        <a:pt x="9293" y="47"/>
                        <a:pt x="9903" y="0"/>
                      </a:cubicBezTo>
                      <a:cubicBezTo>
                        <a:pt x="10118" y="0"/>
                        <a:pt x="10334" y="236"/>
                        <a:pt x="10334" y="566"/>
                      </a:cubicBezTo>
                      <a:cubicBezTo>
                        <a:pt x="10369" y="849"/>
                        <a:pt x="10190" y="1132"/>
                        <a:pt x="9939" y="1132"/>
                      </a:cubicBezTo>
                      <a:cubicBezTo>
                        <a:pt x="9401" y="1179"/>
                        <a:pt x="8862" y="1273"/>
                        <a:pt x="8324" y="1415"/>
                      </a:cubicBezTo>
                      <a:cubicBezTo>
                        <a:pt x="8288" y="1415"/>
                        <a:pt x="8288" y="1415"/>
                        <a:pt x="8252" y="1415"/>
                      </a:cubicBezTo>
                      <a:close/>
                      <a:moveTo>
                        <a:pt x="13276" y="1415"/>
                      </a:moveTo>
                      <a:cubicBezTo>
                        <a:pt x="13240" y="1415"/>
                        <a:pt x="13240" y="1415"/>
                        <a:pt x="13204" y="1415"/>
                      </a:cubicBezTo>
                      <a:cubicBezTo>
                        <a:pt x="12666" y="1273"/>
                        <a:pt x="12128" y="1179"/>
                        <a:pt x="11589" y="1132"/>
                      </a:cubicBezTo>
                      <a:cubicBezTo>
                        <a:pt x="11338" y="1132"/>
                        <a:pt x="11159" y="849"/>
                        <a:pt x="11159" y="566"/>
                      </a:cubicBezTo>
                      <a:cubicBezTo>
                        <a:pt x="11195" y="236"/>
                        <a:pt x="11410" y="0"/>
                        <a:pt x="11625" y="0"/>
                      </a:cubicBezTo>
                      <a:cubicBezTo>
                        <a:pt x="12199" y="47"/>
                        <a:pt x="12773" y="141"/>
                        <a:pt x="13348" y="283"/>
                      </a:cubicBezTo>
                      <a:cubicBezTo>
                        <a:pt x="13599" y="330"/>
                        <a:pt x="13742" y="660"/>
                        <a:pt x="13706" y="943"/>
                      </a:cubicBezTo>
                      <a:cubicBezTo>
                        <a:pt x="13670" y="1226"/>
                        <a:pt x="13491" y="1415"/>
                        <a:pt x="13276" y="141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3" name="Shape 1242"/>
                <p:cNvSpPr/>
                <p:nvPr/>
              </p:nvSpPr>
              <p:spPr>
                <a:xfrm>
                  <a:off x="65671" y="111223"/>
                  <a:ext cx="204226"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4" name="Shape 1243"/>
                <p:cNvSpPr/>
                <p:nvPr/>
              </p:nvSpPr>
              <p:spPr>
                <a:xfrm>
                  <a:off x="60356" y="105908"/>
                  <a:ext cx="21523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5" name="Shape 1244"/>
                <p:cNvSpPr/>
                <p:nvPr/>
              </p:nvSpPr>
              <p:spPr>
                <a:xfrm>
                  <a:off x="56560" y="102492"/>
                  <a:ext cx="222448"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6" name="Shape 1245"/>
                <p:cNvSpPr/>
                <p:nvPr/>
              </p:nvSpPr>
              <p:spPr>
                <a:xfrm>
                  <a:off x="459317" y="111223"/>
                  <a:ext cx="204227"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7" name="Shape 1246"/>
                <p:cNvSpPr/>
                <p:nvPr/>
              </p:nvSpPr>
              <p:spPr>
                <a:xfrm>
                  <a:off x="454003" y="105908"/>
                  <a:ext cx="21485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8" name="Shape 1247"/>
                <p:cNvSpPr/>
                <p:nvPr/>
              </p:nvSpPr>
              <p:spPr>
                <a:xfrm>
                  <a:off x="450207" y="102492"/>
                  <a:ext cx="222447"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9" name="Shape 1248"/>
                <p:cNvSpPr/>
                <p:nvPr/>
              </p:nvSpPr>
              <p:spPr>
                <a:xfrm>
                  <a:off x="253194" y="417181"/>
                  <a:ext cx="216753" cy="216754"/>
                </a:xfrm>
                <a:custGeom>
                  <a:avLst/>
                  <a:gdLst/>
                  <a:ahLst/>
                  <a:cxnLst>
                    <a:cxn ang="0">
                      <a:pos x="wd2" y="hd2"/>
                    </a:cxn>
                    <a:cxn ang="5400000">
                      <a:pos x="wd2" y="hd2"/>
                    </a:cxn>
                    <a:cxn ang="10800000">
                      <a:pos x="wd2" y="hd2"/>
                    </a:cxn>
                    <a:cxn ang="16200000">
                      <a:pos x="wd2" y="hd2"/>
                    </a:cxn>
                  </a:cxnLst>
                  <a:rect l="0" t="0" r="r" b="b"/>
                  <a:pathLst>
                    <a:path w="21600" h="21600" extrusionOk="0">
                      <a:moveTo>
                        <a:pt x="1607" y="21600"/>
                      </a:moveTo>
                      <a:cubicBezTo>
                        <a:pt x="714" y="21600"/>
                        <a:pt x="0" y="20886"/>
                        <a:pt x="0" y="19993"/>
                      </a:cubicBezTo>
                      <a:cubicBezTo>
                        <a:pt x="0" y="1607"/>
                        <a:pt x="0" y="1607"/>
                        <a:pt x="0" y="1607"/>
                      </a:cubicBezTo>
                      <a:cubicBezTo>
                        <a:pt x="0" y="714"/>
                        <a:pt x="714" y="0"/>
                        <a:pt x="1607" y="0"/>
                      </a:cubicBezTo>
                      <a:cubicBezTo>
                        <a:pt x="19993" y="0"/>
                        <a:pt x="19993" y="0"/>
                        <a:pt x="19993" y="0"/>
                      </a:cubicBezTo>
                      <a:cubicBezTo>
                        <a:pt x="20886" y="0"/>
                        <a:pt x="21600" y="714"/>
                        <a:pt x="21600" y="1607"/>
                      </a:cubicBezTo>
                      <a:cubicBezTo>
                        <a:pt x="21600" y="19993"/>
                        <a:pt x="21600" y="19993"/>
                        <a:pt x="21600" y="19993"/>
                      </a:cubicBezTo>
                      <a:cubicBezTo>
                        <a:pt x="21600" y="20886"/>
                        <a:pt x="20886" y="21600"/>
                        <a:pt x="19993" y="21600"/>
                      </a:cubicBezTo>
                      <a:lnTo>
                        <a:pt x="1607"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0" name="Shape 1249"/>
                <p:cNvSpPr/>
                <p:nvPr/>
              </p:nvSpPr>
              <p:spPr>
                <a:xfrm>
                  <a:off x="247500" y="411867"/>
                  <a:ext cx="227762" cy="227762"/>
                </a:xfrm>
                <a:custGeom>
                  <a:avLst/>
                  <a:gdLst/>
                  <a:ahLst/>
                  <a:cxnLst>
                    <a:cxn ang="0">
                      <a:pos x="wd2" y="hd2"/>
                    </a:cxn>
                    <a:cxn ang="5400000">
                      <a:pos x="wd2" y="hd2"/>
                    </a:cxn>
                    <a:cxn ang="10800000">
                      <a:pos x="wd2" y="hd2"/>
                    </a:cxn>
                    <a:cxn ang="16200000">
                      <a:pos x="wd2" y="hd2"/>
                    </a:cxn>
                  </a:cxnLst>
                  <a:rect l="0" t="0" r="r" b="b"/>
                  <a:pathLst>
                    <a:path w="21600" h="21600" extrusionOk="0">
                      <a:moveTo>
                        <a:pt x="19559" y="1020"/>
                      </a:moveTo>
                      <a:cubicBezTo>
                        <a:pt x="20069" y="1020"/>
                        <a:pt x="20580" y="1531"/>
                        <a:pt x="20580" y="2041"/>
                      </a:cubicBezTo>
                      <a:cubicBezTo>
                        <a:pt x="20580" y="19559"/>
                        <a:pt x="20580" y="19559"/>
                        <a:pt x="20580" y="19559"/>
                      </a:cubicBezTo>
                      <a:cubicBezTo>
                        <a:pt x="20580" y="20069"/>
                        <a:pt x="20069" y="20580"/>
                        <a:pt x="19559" y="20580"/>
                      </a:cubicBezTo>
                      <a:cubicBezTo>
                        <a:pt x="2041" y="20580"/>
                        <a:pt x="2041" y="20580"/>
                        <a:pt x="2041" y="20580"/>
                      </a:cubicBezTo>
                      <a:cubicBezTo>
                        <a:pt x="1531" y="20580"/>
                        <a:pt x="1020" y="20069"/>
                        <a:pt x="1020" y="19559"/>
                      </a:cubicBezTo>
                      <a:cubicBezTo>
                        <a:pt x="1020" y="2041"/>
                        <a:pt x="1020" y="2041"/>
                        <a:pt x="1020" y="2041"/>
                      </a:cubicBezTo>
                      <a:cubicBezTo>
                        <a:pt x="1020" y="1531"/>
                        <a:pt x="1531" y="1020"/>
                        <a:pt x="2041" y="1020"/>
                      </a:cubicBezTo>
                      <a:cubicBezTo>
                        <a:pt x="19559" y="1020"/>
                        <a:pt x="19559" y="1020"/>
                        <a:pt x="19559" y="1020"/>
                      </a:cubicBezTo>
                      <a:moveTo>
                        <a:pt x="19559" y="0"/>
                      </a:moveTo>
                      <a:cubicBezTo>
                        <a:pt x="2041" y="0"/>
                        <a:pt x="2041" y="0"/>
                        <a:pt x="2041" y="0"/>
                      </a:cubicBezTo>
                      <a:cubicBezTo>
                        <a:pt x="935" y="0"/>
                        <a:pt x="0" y="935"/>
                        <a:pt x="0" y="2041"/>
                      </a:cubicBezTo>
                      <a:cubicBezTo>
                        <a:pt x="0" y="19559"/>
                        <a:pt x="0" y="19559"/>
                        <a:pt x="0" y="19559"/>
                      </a:cubicBezTo>
                      <a:cubicBezTo>
                        <a:pt x="0" y="20665"/>
                        <a:pt x="935" y="21600"/>
                        <a:pt x="2041" y="21600"/>
                      </a:cubicBezTo>
                      <a:cubicBezTo>
                        <a:pt x="19559" y="21600"/>
                        <a:pt x="19559" y="21600"/>
                        <a:pt x="19559" y="21600"/>
                      </a:cubicBezTo>
                      <a:cubicBezTo>
                        <a:pt x="20665" y="21600"/>
                        <a:pt x="21600" y="20665"/>
                        <a:pt x="21600" y="19559"/>
                      </a:cubicBezTo>
                      <a:cubicBezTo>
                        <a:pt x="21600" y="2041"/>
                        <a:pt x="21600" y="2041"/>
                        <a:pt x="21600" y="2041"/>
                      </a:cubicBezTo>
                      <a:cubicBezTo>
                        <a:pt x="21600" y="935"/>
                        <a:pt x="20665" y="0"/>
                        <a:pt x="19559"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1" name="Shape 1250"/>
                <p:cNvSpPr/>
                <p:nvPr/>
              </p:nvSpPr>
              <p:spPr>
                <a:xfrm>
                  <a:off x="244083" y="408071"/>
                  <a:ext cx="234975" cy="234974"/>
                </a:xfrm>
                <a:custGeom>
                  <a:avLst/>
                  <a:gdLst/>
                  <a:ahLst/>
                  <a:cxnLst>
                    <a:cxn ang="0">
                      <a:pos x="wd2" y="hd2"/>
                    </a:cxn>
                    <a:cxn ang="5400000">
                      <a:pos x="wd2" y="hd2"/>
                    </a:cxn>
                    <a:cxn ang="10800000">
                      <a:pos x="wd2" y="hd2"/>
                    </a:cxn>
                    <a:cxn ang="16200000">
                      <a:pos x="wd2" y="hd2"/>
                    </a:cxn>
                  </a:cxnLst>
                  <a:rect l="0" t="0" r="r" b="b"/>
                  <a:pathLst>
                    <a:path w="21600" h="21600" extrusionOk="0">
                      <a:moveTo>
                        <a:pt x="19292" y="21600"/>
                      </a:moveTo>
                      <a:cubicBezTo>
                        <a:pt x="2308" y="21600"/>
                        <a:pt x="2308" y="21600"/>
                        <a:pt x="2308" y="21600"/>
                      </a:cubicBezTo>
                      <a:cubicBezTo>
                        <a:pt x="1072" y="21600"/>
                        <a:pt x="0" y="20528"/>
                        <a:pt x="0" y="19292"/>
                      </a:cubicBezTo>
                      <a:cubicBezTo>
                        <a:pt x="0" y="2308"/>
                        <a:pt x="0" y="2308"/>
                        <a:pt x="0" y="2308"/>
                      </a:cubicBezTo>
                      <a:cubicBezTo>
                        <a:pt x="0" y="1072"/>
                        <a:pt x="1072" y="0"/>
                        <a:pt x="2308" y="0"/>
                      </a:cubicBezTo>
                      <a:cubicBezTo>
                        <a:pt x="19292" y="0"/>
                        <a:pt x="19292" y="0"/>
                        <a:pt x="19292" y="0"/>
                      </a:cubicBezTo>
                      <a:cubicBezTo>
                        <a:pt x="20528" y="0"/>
                        <a:pt x="21600" y="1072"/>
                        <a:pt x="21600" y="2308"/>
                      </a:cubicBezTo>
                      <a:cubicBezTo>
                        <a:pt x="21600" y="19292"/>
                        <a:pt x="21600" y="19292"/>
                        <a:pt x="21600" y="19292"/>
                      </a:cubicBezTo>
                      <a:cubicBezTo>
                        <a:pt x="21600" y="20528"/>
                        <a:pt x="20528" y="21600"/>
                        <a:pt x="19292" y="21600"/>
                      </a:cubicBezTo>
                      <a:close/>
                      <a:moveTo>
                        <a:pt x="2308" y="660"/>
                      </a:moveTo>
                      <a:cubicBezTo>
                        <a:pt x="1402" y="660"/>
                        <a:pt x="660" y="1402"/>
                        <a:pt x="660" y="2308"/>
                      </a:cubicBezTo>
                      <a:cubicBezTo>
                        <a:pt x="660" y="19292"/>
                        <a:pt x="660" y="19292"/>
                        <a:pt x="660" y="19292"/>
                      </a:cubicBezTo>
                      <a:cubicBezTo>
                        <a:pt x="660" y="20198"/>
                        <a:pt x="1402" y="20940"/>
                        <a:pt x="2308" y="20940"/>
                      </a:cubicBezTo>
                      <a:cubicBezTo>
                        <a:pt x="19292" y="20940"/>
                        <a:pt x="19292" y="20940"/>
                        <a:pt x="19292" y="20940"/>
                      </a:cubicBezTo>
                      <a:cubicBezTo>
                        <a:pt x="20198" y="20940"/>
                        <a:pt x="20940" y="20198"/>
                        <a:pt x="20940" y="19292"/>
                      </a:cubicBezTo>
                      <a:cubicBezTo>
                        <a:pt x="20940" y="2308"/>
                        <a:pt x="20940" y="2308"/>
                        <a:pt x="20940" y="2308"/>
                      </a:cubicBezTo>
                      <a:cubicBezTo>
                        <a:pt x="20940" y="1402"/>
                        <a:pt x="20198" y="660"/>
                        <a:pt x="19292" y="660"/>
                      </a:cubicBezTo>
                      <a:lnTo>
                        <a:pt x="2308" y="66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nvGrpSpPr>
          <p:cNvPr id="136" name="Group 135"/>
          <p:cNvGrpSpPr/>
          <p:nvPr/>
        </p:nvGrpSpPr>
        <p:grpSpPr>
          <a:xfrm>
            <a:off x="1199429" y="4845427"/>
            <a:ext cx="9961252" cy="778328"/>
            <a:chOff x="-96636" y="3405385"/>
            <a:chExt cx="8725185" cy="681747"/>
          </a:xfrm>
          <a:solidFill>
            <a:schemeClr val="bg1"/>
          </a:solidFill>
        </p:grpSpPr>
        <p:sp>
          <p:nvSpPr>
            <p:cNvPr id="137" name="TextBox 136"/>
            <p:cNvSpPr txBox="1"/>
            <p:nvPr/>
          </p:nvSpPr>
          <p:spPr>
            <a:xfrm>
              <a:off x="-96636" y="3527097"/>
              <a:ext cx="1448834" cy="476380"/>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7B9AC8"/>
                  </a:solidFill>
                  <a:latin typeface="Arial"/>
                  <a:cs typeface="Arial"/>
                </a:rPr>
                <a:t>Foundation</a:t>
              </a:r>
            </a:p>
            <a:p>
              <a:pPr algn="r" defTabSz="609585" fontAlgn="base">
                <a:spcBef>
                  <a:spcPct val="0"/>
                </a:spcBef>
                <a:spcAft>
                  <a:spcPct val="0"/>
                </a:spcAft>
              </a:pPr>
              <a:r>
                <a:rPr lang="en-US" sz="1467" b="1" dirty="0">
                  <a:solidFill>
                    <a:srgbClr val="7B9AC8"/>
                  </a:solidFill>
                  <a:latin typeface="Arial"/>
                  <a:cs typeface="Arial"/>
                </a:rPr>
                <a:t>Services</a:t>
              </a:r>
            </a:p>
          </p:txBody>
        </p:sp>
        <p:grpSp>
          <p:nvGrpSpPr>
            <p:cNvPr id="138" name="Group 137"/>
            <p:cNvGrpSpPr/>
            <p:nvPr/>
          </p:nvGrpSpPr>
          <p:grpSpPr>
            <a:xfrm>
              <a:off x="1404491" y="3405385"/>
              <a:ext cx="7224058" cy="681747"/>
              <a:chOff x="1404491" y="3397914"/>
              <a:chExt cx="7224058" cy="681747"/>
            </a:xfrm>
            <a:grpFill/>
          </p:grpSpPr>
          <p:sp>
            <p:nvSpPr>
              <p:cNvPr id="139" name="Rectangle 138"/>
              <p:cNvSpPr/>
              <p:nvPr/>
            </p:nvSpPr>
            <p:spPr>
              <a:xfrm>
                <a:off x="1404491" y="3397914"/>
                <a:ext cx="7224058" cy="681747"/>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grpSp>
            <p:nvGrpSpPr>
              <p:cNvPr id="140" name="Group 139"/>
              <p:cNvGrpSpPr/>
              <p:nvPr/>
            </p:nvGrpSpPr>
            <p:grpSpPr>
              <a:xfrm>
                <a:off x="1637558" y="3455635"/>
                <a:ext cx="2411436" cy="515574"/>
                <a:chOff x="1655700" y="3284438"/>
                <a:chExt cx="2411436" cy="515574"/>
              </a:xfrm>
              <a:grpFill/>
            </p:grpSpPr>
            <p:sp>
              <p:nvSpPr>
                <p:cNvPr id="242" name="TextBox 241"/>
                <p:cNvSpPr txBox="1"/>
                <p:nvPr/>
              </p:nvSpPr>
              <p:spPr>
                <a:xfrm>
                  <a:off x="2488987" y="3284438"/>
                  <a:ext cx="1578149" cy="515574"/>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Compute</a:t>
                  </a:r>
                </a:p>
                <a:p>
                  <a:pPr defTabSz="609585" fontAlgn="base">
                    <a:spcBef>
                      <a:spcPct val="0"/>
                    </a:spcBef>
                    <a:spcAft>
                      <a:spcPct val="0"/>
                    </a:spcAft>
                  </a:pPr>
                  <a:r>
                    <a:rPr lang="en-US" sz="1200" dirty="0">
                      <a:solidFill>
                        <a:srgbClr val="636466"/>
                      </a:solidFill>
                      <a:latin typeface="Arial"/>
                      <a:cs typeface="Arial"/>
                    </a:rPr>
                    <a:t>(Virtual, Auto-scaling and Load Balancing)</a:t>
                  </a:r>
                </a:p>
              </p:txBody>
            </p:sp>
            <p:grpSp>
              <p:nvGrpSpPr>
                <p:cNvPr id="243" name="Group 876"/>
                <p:cNvGrpSpPr/>
                <p:nvPr/>
              </p:nvGrpSpPr>
              <p:grpSpPr>
                <a:xfrm>
                  <a:off x="1655700" y="3422868"/>
                  <a:ext cx="261748" cy="261748"/>
                  <a:chOff x="0" y="0"/>
                  <a:chExt cx="723900" cy="723900"/>
                </a:xfrm>
                <a:grpFill/>
              </p:grpSpPr>
              <p:sp>
                <p:nvSpPr>
                  <p:cNvPr id="244" name="Shape 872"/>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20048" y="21600"/>
                          <a:pt x="20048" y="21600"/>
                          <a:pt x="20048" y="21600"/>
                        </a:cubicBezTo>
                        <a:cubicBezTo>
                          <a:pt x="20904" y="21600"/>
                          <a:pt x="21600" y="20904"/>
                          <a:pt x="21600" y="20048"/>
                        </a:cubicBezTo>
                        <a:cubicBezTo>
                          <a:pt x="21600" y="9877"/>
                          <a:pt x="21600" y="9877"/>
                          <a:pt x="21600" y="9877"/>
                        </a:cubicBezTo>
                        <a:cubicBezTo>
                          <a:pt x="21600" y="6397"/>
                          <a:pt x="21600" y="6397"/>
                          <a:pt x="21600" y="6397"/>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5" name="Shape 873"/>
                  <p:cNvSpPr/>
                  <p:nvPr/>
                </p:nvSpPr>
                <p:spPr>
                  <a:xfrm>
                    <a:off x="51246" y="34164"/>
                    <a:ext cx="321144" cy="321143"/>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6" name="Shape 874"/>
                  <p:cNvSpPr/>
                  <p:nvPr/>
                </p:nvSpPr>
                <p:spPr>
                  <a:xfrm>
                    <a:off x="351510" y="105908"/>
                    <a:ext cx="321144" cy="321144"/>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7" name="Shape 875"/>
                  <p:cNvSpPr/>
                  <p:nvPr/>
                </p:nvSpPr>
                <p:spPr>
                  <a:xfrm>
                    <a:off x="192837" y="367833"/>
                    <a:ext cx="321144" cy="320765"/>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141" name="Group 885"/>
              <p:cNvGrpSpPr/>
              <p:nvPr/>
            </p:nvGrpSpPr>
            <p:grpSpPr>
              <a:xfrm>
                <a:off x="3718197" y="3640458"/>
                <a:ext cx="160042" cy="174453"/>
                <a:chOff x="141970" y="128305"/>
                <a:chExt cx="442617" cy="482474"/>
              </a:xfrm>
              <a:grpFill/>
            </p:grpSpPr>
            <p:sp>
              <p:nvSpPr>
                <p:cNvPr id="237" name="Shape 878"/>
                <p:cNvSpPr/>
                <p:nvPr/>
              </p:nvSpPr>
              <p:spPr>
                <a:xfrm>
                  <a:off x="392128" y="250157"/>
                  <a:ext cx="192459" cy="355308"/>
                </a:xfrm>
                <a:custGeom>
                  <a:avLst/>
                  <a:gdLst/>
                  <a:ahLst/>
                  <a:cxnLst>
                    <a:cxn ang="0">
                      <a:pos x="wd2" y="hd2"/>
                    </a:cxn>
                    <a:cxn ang="5400000">
                      <a:pos x="wd2" y="hd2"/>
                    </a:cxn>
                    <a:cxn ang="10800000">
                      <a:pos x="wd2" y="hd2"/>
                    </a:cxn>
                    <a:cxn ang="16200000">
                      <a:pos x="wd2" y="hd2"/>
                    </a:cxn>
                  </a:cxnLst>
                  <a:rect l="0" t="0" r="r" b="b"/>
                  <a:pathLst>
                    <a:path w="21600" h="21600" extrusionOk="0">
                      <a:moveTo>
                        <a:pt x="20796" y="55"/>
                      </a:moveTo>
                      <a:cubicBezTo>
                        <a:pt x="20495" y="0"/>
                        <a:pt x="20294" y="0"/>
                        <a:pt x="19993" y="0"/>
                      </a:cubicBezTo>
                      <a:cubicBezTo>
                        <a:pt x="19691" y="0"/>
                        <a:pt x="19390" y="55"/>
                        <a:pt x="19088" y="109"/>
                      </a:cubicBezTo>
                      <a:cubicBezTo>
                        <a:pt x="703" y="6982"/>
                        <a:pt x="703" y="6982"/>
                        <a:pt x="703" y="6982"/>
                      </a:cubicBezTo>
                      <a:cubicBezTo>
                        <a:pt x="301" y="7145"/>
                        <a:pt x="0" y="7418"/>
                        <a:pt x="0" y="7691"/>
                      </a:cubicBezTo>
                      <a:cubicBezTo>
                        <a:pt x="0" y="20727"/>
                        <a:pt x="0" y="20727"/>
                        <a:pt x="0" y="20727"/>
                      </a:cubicBezTo>
                      <a:cubicBezTo>
                        <a:pt x="0" y="21055"/>
                        <a:pt x="301" y="21327"/>
                        <a:pt x="904" y="21491"/>
                      </a:cubicBezTo>
                      <a:cubicBezTo>
                        <a:pt x="1105" y="21545"/>
                        <a:pt x="1407" y="21600"/>
                        <a:pt x="1607" y="21600"/>
                      </a:cubicBezTo>
                      <a:cubicBezTo>
                        <a:pt x="1909" y="21600"/>
                        <a:pt x="2210" y="21545"/>
                        <a:pt x="2512" y="21436"/>
                      </a:cubicBezTo>
                      <a:cubicBezTo>
                        <a:pt x="20897" y="14618"/>
                        <a:pt x="20897" y="14618"/>
                        <a:pt x="20897" y="14618"/>
                      </a:cubicBezTo>
                      <a:cubicBezTo>
                        <a:pt x="21399" y="14455"/>
                        <a:pt x="21600" y="14182"/>
                        <a:pt x="21600" y="13909"/>
                      </a:cubicBezTo>
                      <a:cubicBezTo>
                        <a:pt x="21600" y="873"/>
                        <a:pt x="21600" y="873"/>
                        <a:pt x="21600" y="873"/>
                      </a:cubicBezTo>
                      <a:cubicBezTo>
                        <a:pt x="21600" y="545"/>
                        <a:pt x="21299" y="218"/>
                        <a:pt x="20796" y="55"/>
                      </a:cubicBezTo>
                      <a:close/>
                      <a:moveTo>
                        <a:pt x="19993" y="13909"/>
                      </a:moveTo>
                      <a:cubicBezTo>
                        <a:pt x="1607" y="20727"/>
                        <a:pt x="1607" y="20727"/>
                        <a:pt x="1607" y="20727"/>
                      </a:cubicBezTo>
                      <a:cubicBezTo>
                        <a:pt x="1607" y="7691"/>
                        <a:pt x="1607" y="7691"/>
                        <a:pt x="1607" y="7691"/>
                      </a:cubicBezTo>
                      <a:cubicBezTo>
                        <a:pt x="19993" y="873"/>
                        <a:pt x="19993" y="873"/>
                        <a:pt x="19993" y="873"/>
                      </a:cubicBezTo>
                      <a:lnTo>
                        <a:pt x="19993" y="1390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8" name="Shape 880"/>
                <p:cNvSpPr/>
                <p:nvPr/>
              </p:nvSpPr>
              <p:spPr>
                <a:xfrm>
                  <a:off x="151840" y="128305"/>
                  <a:ext cx="406934" cy="221688"/>
                </a:xfrm>
                <a:custGeom>
                  <a:avLst/>
                  <a:gdLst/>
                  <a:ahLst/>
                  <a:cxnLst>
                    <a:cxn ang="0">
                      <a:pos x="wd2" y="hd2"/>
                    </a:cxn>
                    <a:cxn ang="5400000">
                      <a:pos x="wd2" y="hd2"/>
                    </a:cxn>
                    <a:cxn ang="10800000">
                      <a:pos x="wd2" y="hd2"/>
                    </a:cxn>
                    <a:cxn ang="16200000">
                      <a:pos x="wd2" y="hd2"/>
                    </a:cxn>
                  </a:cxnLst>
                  <a:rect l="0" t="0" r="r" b="b"/>
                  <a:pathLst>
                    <a:path w="21600" h="21600" extrusionOk="0">
                      <a:moveTo>
                        <a:pt x="21600" y="9007"/>
                      </a:moveTo>
                      <a:cubicBezTo>
                        <a:pt x="21552" y="8483"/>
                        <a:pt x="21362" y="8045"/>
                        <a:pt x="21124" y="7870"/>
                      </a:cubicBezTo>
                      <a:cubicBezTo>
                        <a:pt x="10229" y="87"/>
                        <a:pt x="10229" y="87"/>
                        <a:pt x="10229" y="87"/>
                      </a:cubicBezTo>
                      <a:cubicBezTo>
                        <a:pt x="10134" y="0"/>
                        <a:pt x="10039" y="0"/>
                        <a:pt x="9944" y="0"/>
                      </a:cubicBezTo>
                      <a:cubicBezTo>
                        <a:pt x="9801" y="0"/>
                        <a:pt x="9658" y="87"/>
                        <a:pt x="9563" y="175"/>
                      </a:cubicBezTo>
                      <a:cubicBezTo>
                        <a:pt x="381" y="10931"/>
                        <a:pt x="381" y="10931"/>
                        <a:pt x="381" y="10931"/>
                      </a:cubicBezTo>
                      <a:cubicBezTo>
                        <a:pt x="143" y="11281"/>
                        <a:pt x="0" y="11718"/>
                        <a:pt x="0" y="12243"/>
                      </a:cubicBezTo>
                      <a:cubicBezTo>
                        <a:pt x="48" y="12768"/>
                        <a:pt x="238" y="13292"/>
                        <a:pt x="476" y="13467"/>
                      </a:cubicBezTo>
                      <a:cubicBezTo>
                        <a:pt x="11847" y="21513"/>
                        <a:pt x="11847" y="21513"/>
                        <a:pt x="11847" y="21513"/>
                      </a:cubicBezTo>
                      <a:cubicBezTo>
                        <a:pt x="11942" y="21513"/>
                        <a:pt x="12037" y="21600"/>
                        <a:pt x="12132" y="21600"/>
                      </a:cubicBezTo>
                      <a:cubicBezTo>
                        <a:pt x="12275" y="21600"/>
                        <a:pt x="12418" y="21513"/>
                        <a:pt x="12560" y="21338"/>
                      </a:cubicBezTo>
                      <a:cubicBezTo>
                        <a:pt x="21267" y="10319"/>
                        <a:pt x="21267" y="10319"/>
                        <a:pt x="21267" y="10319"/>
                      </a:cubicBezTo>
                      <a:cubicBezTo>
                        <a:pt x="21505" y="10057"/>
                        <a:pt x="21600" y="9532"/>
                        <a:pt x="21600" y="9007"/>
                      </a:cubicBezTo>
                      <a:close/>
                      <a:moveTo>
                        <a:pt x="12132" y="20201"/>
                      </a:moveTo>
                      <a:cubicBezTo>
                        <a:pt x="761" y="12155"/>
                        <a:pt x="761" y="12155"/>
                        <a:pt x="761" y="12155"/>
                      </a:cubicBezTo>
                      <a:cubicBezTo>
                        <a:pt x="9944" y="1399"/>
                        <a:pt x="9944" y="1399"/>
                        <a:pt x="9944" y="1399"/>
                      </a:cubicBezTo>
                      <a:cubicBezTo>
                        <a:pt x="20839" y="9182"/>
                        <a:pt x="20839" y="9182"/>
                        <a:pt x="20839" y="9182"/>
                      </a:cubicBezTo>
                      <a:lnTo>
                        <a:pt x="12132" y="2020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9" name="Shape 881"/>
                <p:cNvSpPr/>
                <p:nvPr/>
              </p:nvSpPr>
              <p:spPr>
                <a:xfrm>
                  <a:off x="162469" y="140832"/>
                  <a:ext cx="385676" cy="196634"/>
                </a:xfrm>
                <a:custGeom>
                  <a:avLst/>
                  <a:gdLst/>
                  <a:ahLst/>
                  <a:cxnLst>
                    <a:cxn ang="0">
                      <a:pos x="wd2" y="hd2"/>
                    </a:cxn>
                    <a:cxn ang="5400000">
                      <a:pos x="wd2" y="hd2"/>
                    </a:cxn>
                    <a:cxn ang="10800000">
                      <a:pos x="wd2" y="hd2"/>
                    </a:cxn>
                    <a:cxn ang="16200000">
                      <a:pos x="wd2" y="hd2"/>
                    </a:cxn>
                  </a:cxnLst>
                  <a:rect l="0" t="0" r="r" b="b"/>
                  <a:pathLst>
                    <a:path w="21600" h="21600" extrusionOk="0">
                      <a:moveTo>
                        <a:pt x="0" y="12343"/>
                      </a:moveTo>
                      <a:lnTo>
                        <a:pt x="12203" y="21600"/>
                      </a:lnTo>
                      <a:lnTo>
                        <a:pt x="21600" y="8882"/>
                      </a:lnTo>
                      <a:lnTo>
                        <a:pt x="9886" y="0"/>
                      </a:lnTo>
                      <a:lnTo>
                        <a:pt x="0" y="1234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0" name="Shape 882"/>
                <p:cNvSpPr/>
                <p:nvPr/>
              </p:nvSpPr>
              <p:spPr>
                <a:xfrm>
                  <a:off x="141970" y="282423"/>
                  <a:ext cx="231938" cy="328356"/>
                </a:xfrm>
                <a:custGeom>
                  <a:avLst/>
                  <a:gdLst/>
                  <a:ahLst/>
                  <a:cxnLst>
                    <a:cxn ang="0">
                      <a:pos x="wd2" y="hd2"/>
                    </a:cxn>
                    <a:cxn ang="5400000">
                      <a:pos x="wd2" y="hd2"/>
                    </a:cxn>
                    <a:cxn ang="10800000">
                      <a:pos x="wd2" y="hd2"/>
                    </a:cxn>
                    <a:cxn ang="16200000">
                      <a:pos x="wd2" y="hd2"/>
                    </a:cxn>
                  </a:cxnLst>
                  <a:rect l="0" t="0" r="r" b="b"/>
                  <a:pathLst>
                    <a:path w="21600" h="21600" extrusionOk="0">
                      <a:moveTo>
                        <a:pt x="20766" y="5370"/>
                      </a:moveTo>
                      <a:cubicBezTo>
                        <a:pt x="1751" y="118"/>
                        <a:pt x="1751" y="118"/>
                        <a:pt x="1751" y="118"/>
                      </a:cubicBezTo>
                      <a:cubicBezTo>
                        <a:pt x="1668" y="59"/>
                        <a:pt x="1501" y="0"/>
                        <a:pt x="1334" y="0"/>
                      </a:cubicBezTo>
                      <a:cubicBezTo>
                        <a:pt x="1001" y="0"/>
                        <a:pt x="751" y="59"/>
                        <a:pt x="584" y="177"/>
                      </a:cubicBezTo>
                      <a:cubicBezTo>
                        <a:pt x="167" y="354"/>
                        <a:pt x="0" y="649"/>
                        <a:pt x="0" y="944"/>
                      </a:cubicBezTo>
                      <a:cubicBezTo>
                        <a:pt x="0" y="15462"/>
                        <a:pt x="0" y="15462"/>
                        <a:pt x="0" y="15462"/>
                      </a:cubicBezTo>
                      <a:cubicBezTo>
                        <a:pt x="0" y="15875"/>
                        <a:pt x="334" y="16230"/>
                        <a:pt x="834" y="16348"/>
                      </a:cubicBezTo>
                      <a:cubicBezTo>
                        <a:pt x="19765" y="21541"/>
                        <a:pt x="19765" y="21541"/>
                        <a:pt x="19765" y="21541"/>
                      </a:cubicBezTo>
                      <a:cubicBezTo>
                        <a:pt x="19932" y="21600"/>
                        <a:pt x="20099" y="21600"/>
                        <a:pt x="20266" y="21600"/>
                      </a:cubicBezTo>
                      <a:cubicBezTo>
                        <a:pt x="20516" y="21600"/>
                        <a:pt x="20766" y="21541"/>
                        <a:pt x="21016" y="21423"/>
                      </a:cubicBezTo>
                      <a:cubicBezTo>
                        <a:pt x="21350" y="21246"/>
                        <a:pt x="21600" y="21010"/>
                        <a:pt x="21600" y="20656"/>
                      </a:cubicBezTo>
                      <a:cubicBezTo>
                        <a:pt x="21600" y="6256"/>
                        <a:pt x="21600" y="6256"/>
                        <a:pt x="21600" y="6256"/>
                      </a:cubicBezTo>
                      <a:cubicBezTo>
                        <a:pt x="21600" y="5843"/>
                        <a:pt x="21266" y="5489"/>
                        <a:pt x="20766" y="5370"/>
                      </a:cubicBezTo>
                      <a:close/>
                      <a:moveTo>
                        <a:pt x="20266" y="20656"/>
                      </a:moveTo>
                      <a:cubicBezTo>
                        <a:pt x="1334" y="15462"/>
                        <a:pt x="1334" y="15462"/>
                        <a:pt x="1334" y="15462"/>
                      </a:cubicBezTo>
                      <a:cubicBezTo>
                        <a:pt x="1334" y="944"/>
                        <a:pt x="1334" y="944"/>
                        <a:pt x="1334" y="944"/>
                      </a:cubicBezTo>
                      <a:cubicBezTo>
                        <a:pt x="20266" y="6256"/>
                        <a:pt x="20266" y="6256"/>
                        <a:pt x="20266" y="6256"/>
                      </a:cubicBezTo>
                      <a:lnTo>
                        <a:pt x="20266" y="2065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1" name="Shape 884"/>
                <p:cNvSpPr/>
                <p:nvPr/>
              </p:nvSpPr>
              <p:spPr>
                <a:xfrm>
                  <a:off x="157155" y="133619"/>
                  <a:ext cx="181830" cy="193978"/>
                </a:xfrm>
                <a:custGeom>
                  <a:avLst/>
                  <a:gdLst/>
                  <a:ahLst/>
                  <a:cxnLst>
                    <a:cxn ang="0">
                      <a:pos x="wd2" y="hd2"/>
                    </a:cxn>
                    <a:cxn ang="5400000">
                      <a:pos x="wd2" y="hd2"/>
                    </a:cxn>
                    <a:cxn ang="10800000">
                      <a:pos x="wd2" y="hd2"/>
                    </a:cxn>
                    <a:cxn ang="16200000">
                      <a:pos x="wd2" y="hd2"/>
                    </a:cxn>
                  </a:cxnLst>
                  <a:rect l="0" t="0" r="r" b="b"/>
                  <a:pathLst>
                    <a:path w="21600" h="21600" extrusionOk="0">
                      <a:moveTo>
                        <a:pt x="21600" y="211"/>
                      </a:moveTo>
                      <a:lnTo>
                        <a:pt x="21600" y="21600"/>
                      </a:lnTo>
                      <a:lnTo>
                        <a:pt x="722" y="14076"/>
                      </a:lnTo>
                      <a:lnTo>
                        <a:pt x="0" y="13104"/>
                      </a:lnTo>
                      <a:lnTo>
                        <a:pt x="21284" y="0"/>
                      </a:lnTo>
                      <a:lnTo>
                        <a:pt x="21600" y="21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nvGrpSpPr>
              <p:cNvPr id="142" name="Group 891"/>
              <p:cNvGrpSpPr/>
              <p:nvPr/>
            </p:nvGrpSpPr>
            <p:grpSpPr>
              <a:xfrm>
                <a:off x="5362656" y="3594065"/>
                <a:ext cx="261748" cy="261748"/>
                <a:chOff x="0" y="0"/>
                <a:chExt cx="723900" cy="723900"/>
              </a:xfrm>
              <a:grpFill/>
            </p:grpSpPr>
            <p:sp>
              <p:nvSpPr>
                <p:cNvPr id="232" name="Shape 886"/>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256" y="15685"/>
                      </a:moveTo>
                      <a:cubicBezTo>
                        <a:pt x="4336" y="15765"/>
                        <a:pt x="4336" y="15765"/>
                        <a:pt x="4336" y="15765"/>
                      </a:cubicBezTo>
                      <a:cubicBezTo>
                        <a:pt x="4336" y="15765"/>
                        <a:pt x="4336" y="15765"/>
                        <a:pt x="4336" y="15765"/>
                      </a:cubicBezTo>
                      <a:lnTo>
                        <a:pt x="4256" y="1568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3" name="Shape 887"/>
                <p:cNvSpPr/>
                <p:nvPr/>
              </p:nvSpPr>
              <p:spPr>
                <a:xfrm>
                  <a:off x="44033" y="149942"/>
                  <a:ext cx="634695" cy="423257"/>
                </a:xfrm>
                <a:custGeom>
                  <a:avLst/>
                  <a:gdLst/>
                  <a:ahLst/>
                  <a:cxnLst>
                    <a:cxn ang="0">
                      <a:pos x="wd2" y="hd2"/>
                    </a:cxn>
                    <a:cxn ang="5400000">
                      <a:pos x="wd2" y="hd2"/>
                    </a:cxn>
                    <a:cxn ang="10800000">
                      <a:pos x="wd2" y="hd2"/>
                    </a:cxn>
                    <a:cxn ang="16200000">
                      <a:pos x="wd2" y="hd2"/>
                    </a:cxn>
                  </a:cxnLst>
                  <a:rect l="0" t="0" r="r" b="b"/>
                  <a:pathLst>
                    <a:path w="21600" h="21600" extrusionOk="0">
                      <a:moveTo>
                        <a:pt x="17481" y="9747"/>
                      </a:moveTo>
                      <a:cubicBezTo>
                        <a:pt x="17512" y="9336"/>
                        <a:pt x="17542" y="8924"/>
                        <a:pt x="17542" y="8512"/>
                      </a:cubicBezTo>
                      <a:cubicBezTo>
                        <a:pt x="17542" y="3844"/>
                        <a:pt x="14980" y="0"/>
                        <a:pt x="11868" y="0"/>
                      </a:cubicBezTo>
                      <a:cubicBezTo>
                        <a:pt x="10617" y="0"/>
                        <a:pt x="9427" y="595"/>
                        <a:pt x="8420" y="1739"/>
                      </a:cubicBezTo>
                      <a:cubicBezTo>
                        <a:pt x="7505" y="2792"/>
                        <a:pt x="6834" y="4210"/>
                        <a:pt x="6468" y="5858"/>
                      </a:cubicBezTo>
                      <a:cubicBezTo>
                        <a:pt x="6163" y="5675"/>
                        <a:pt x="5827" y="5629"/>
                        <a:pt x="5522" y="5629"/>
                      </a:cubicBezTo>
                      <a:cubicBezTo>
                        <a:pt x="3905" y="5629"/>
                        <a:pt x="2593" y="7551"/>
                        <a:pt x="2593" y="9931"/>
                      </a:cubicBezTo>
                      <a:cubicBezTo>
                        <a:pt x="2593" y="9976"/>
                        <a:pt x="2593" y="10022"/>
                        <a:pt x="2593" y="10068"/>
                      </a:cubicBezTo>
                      <a:cubicBezTo>
                        <a:pt x="1007" y="11075"/>
                        <a:pt x="0" y="13408"/>
                        <a:pt x="0" y="16017"/>
                      </a:cubicBezTo>
                      <a:cubicBezTo>
                        <a:pt x="0" y="18259"/>
                        <a:pt x="763" y="20319"/>
                        <a:pt x="2044" y="21554"/>
                      </a:cubicBezTo>
                      <a:cubicBezTo>
                        <a:pt x="2075" y="21600"/>
                        <a:pt x="2075" y="21600"/>
                        <a:pt x="2075" y="21600"/>
                      </a:cubicBezTo>
                      <a:cubicBezTo>
                        <a:pt x="19373" y="21600"/>
                        <a:pt x="19373" y="21600"/>
                        <a:pt x="19373" y="21600"/>
                      </a:cubicBezTo>
                      <a:cubicBezTo>
                        <a:pt x="19586" y="21371"/>
                        <a:pt x="19586" y="21371"/>
                        <a:pt x="19586" y="21371"/>
                      </a:cubicBezTo>
                      <a:cubicBezTo>
                        <a:pt x="20868" y="20227"/>
                        <a:pt x="21600" y="18214"/>
                        <a:pt x="21600" y="16017"/>
                      </a:cubicBezTo>
                      <a:cubicBezTo>
                        <a:pt x="21600" y="12585"/>
                        <a:pt x="19769" y="9793"/>
                        <a:pt x="17481" y="9747"/>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4" name="Shape 888"/>
                <p:cNvSpPr/>
                <p:nvPr/>
              </p:nvSpPr>
              <p:spPr>
                <a:xfrm>
                  <a:off x="302162" y="215234"/>
                  <a:ext cx="184108" cy="94142"/>
                </a:xfrm>
                <a:custGeom>
                  <a:avLst/>
                  <a:gdLst/>
                  <a:ahLst/>
                  <a:cxnLst>
                    <a:cxn ang="0">
                      <a:pos x="wd2" y="hd2"/>
                    </a:cxn>
                    <a:cxn ang="5400000">
                      <a:pos x="wd2" y="hd2"/>
                    </a:cxn>
                    <a:cxn ang="10800000">
                      <a:pos x="wd2" y="hd2"/>
                    </a:cxn>
                    <a:cxn ang="16200000">
                      <a:pos x="wd2" y="hd2"/>
                    </a:cxn>
                  </a:cxnLst>
                  <a:rect l="0" t="0" r="r" b="b"/>
                  <a:pathLst>
                    <a:path w="21600" h="21600" extrusionOk="0">
                      <a:moveTo>
                        <a:pt x="3899" y="21600"/>
                      </a:moveTo>
                      <a:cubicBezTo>
                        <a:pt x="3899" y="21394"/>
                        <a:pt x="3899" y="21394"/>
                        <a:pt x="3899" y="21189"/>
                      </a:cubicBezTo>
                      <a:cubicBezTo>
                        <a:pt x="3899" y="13783"/>
                        <a:pt x="6954" y="7611"/>
                        <a:pt x="10747" y="7611"/>
                      </a:cubicBezTo>
                      <a:cubicBezTo>
                        <a:pt x="14646" y="7611"/>
                        <a:pt x="17701" y="13783"/>
                        <a:pt x="17701" y="21189"/>
                      </a:cubicBezTo>
                      <a:cubicBezTo>
                        <a:pt x="17701" y="21394"/>
                        <a:pt x="17701" y="21394"/>
                        <a:pt x="17701" y="21600"/>
                      </a:cubicBezTo>
                      <a:cubicBezTo>
                        <a:pt x="21284" y="21600"/>
                        <a:pt x="21284" y="21600"/>
                        <a:pt x="21284" y="21600"/>
                      </a:cubicBezTo>
                      <a:cubicBezTo>
                        <a:pt x="21389" y="21600"/>
                        <a:pt x="21495" y="21600"/>
                        <a:pt x="21600" y="21600"/>
                      </a:cubicBezTo>
                      <a:cubicBezTo>
                        <a:pt x="21600" y="21394"/>
                        <a:pt x="21600" y="21394"/>
                        <a:pt x="21600" y="21189"/>
                      </a:cubicBezTo>
                      <a:cubicBezTo>
                        <a:pt x="21600" y="9463"/>
                        <a:pt x="16753" y="0"/>
                        <a:pt x="10747" y="0"/>
                      </a:cubicBezTo>
                      <a:cubicBezTo>
                        <a:pt x="4847" y="0"/>
                        <a:pt x="0" y="9463"/>
                        <a:pt x="0" y="21189"/>
                      </a:cubicBezTo>
                      <a:cubicBezTo>
                        <a:pt x="0" y="21394"/>
                        <a:pt x="0" y="21394"/>
                        <a:pt x="0" y="21600"/>
                      </a:cubicBezTo>
                      <a:cubicBezTo>
                        <a:pt x="105" y="21600"/>
                        <a:pt x="211" y="21600"/>
                        <a:pt x="211" y="21600"/>
                      </a:cubicBezTo>
                      <a:lnTo>
                        <a:pt x="3899"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5" name="Shape 889"/>
                <p:cNvSpPr/>
                <p:nvPr/>
              </p:nvSpPr>
              <p:spPr>
                <a:xfrm>
                  <a:off x="279007" y="321902"/>
                  <a:ext cx="230419" cy="75541"/>
                </a:xfrm>
                <a:custGeom>
                  <a:avLst/>
                  <a:gdLst/>
                  <a:ahLst/>
                  <a:cxnLst>
                    <a:cxn ang="0">
                      <a:pos x="wd2" y="hd2"/>
                    </a:cxn>
                    <a:cxn ang="5400000">
                      <a:pos x="wd2" y="hd2"/>
                    </a:cxn>
                    <a:cxn ang="10800000">
                      <a:pos x="wd2" y="hd2"/>
                    </a:cxn>
                    <a:cxn ang="16200000">
                      <a:pos x="wd2" y="hd2"/>
                    </a:cxn>
                  </a:cxnLst>
                  <a:rect l="0" t="0" r="r" b="b"/>
                  <a:pathLst>
                    <a:path w="21600" h="21600" extrusionOk="0">
                      <a:moveTo>
                        <a:pt x="21600" y="7971"/>
                      </a:moveTo>
                      <a:cubicBezTo>
                        <a:pt x="21600" y="3600"/>
                        <a:pt x="20423" y="0"/>
                        <a:pt x="18995" y="0"/>
                      </a:cubicBezTo>
                      <a:cubicBezTo>
                        <a:pt x="2605" y="0"/>
                        <a:pt x="2605" y="0"/>
                        <a:pt x="2605" y="0"/>
                      </a:cubicBezTo>
                      <a:cubicBezTo>
                        <a:pt x="1177" y="0"/>
                        <a:pt x="0" y="3600"/>
                        <a:pt x="0" y="7971"/>
                      </a:cubicBezTo>
                      <a:cubicBezTo>
                        <a:pt x="0" y="21600"/>
                        <a:pt x="0" y="21600"/>
                        <a:pt x="0" y="21600"/>
                      </a:cubicBezTo>
                      <a:cubicBezTo>
                        <a:pt x="21600" y="21600"/>
                        <a:pt x="21600" y="21600"/>
                        <a:pt x="21600" y="21600"/>
                      </a:cubicBezTo>
                      <a:lnTo>
                        <a:pt x="21600" y="797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6" name="Shape 890"/>
                <p:cNvSpPr/>
                <p:nvPr/>
              </p:nvSpPr>
              <p:spPr>
                <a:xfrm>
                  <a:off x="279007" y="429708"/>
                  <a:ext cx="230419" cy="80477"/>
                </a:xfrm>
                <a:custGeom>
                  <a:avLst/>
                  <a:gdLst/>
                  <a:ahLst/>
                  <a:cxnLst>
                    <a:cxn ang="0">
                      <a:pos x="wd2" y="hd2"/>
                    </a:cxn>
                    <a:cxn ang="5400000">
                      <a:pos x="wd2" y="hd2"/>
                    </a:cxn>
                    <a:cxn ang="10800000">
                      <a:pos x="wd2" y="hd2"/>
                    </a:cxn>
                    <a:cxn ang="16200000">
                      <a:pos x="wd2" y="hd2"/>
                    </a:cxn>
                  </a:cxnLst>
                  <a:rect l="0" t="0" r="r" b="b"/>
                  <a:pathLst>
                    <a:path w="21600" h="21600" extrusionOk="0">
                      <a:moveTo>
                        <a:pt x="0" y="14160"/>
                      </a:moveTo>
                      <a:cubicBezTo>
                        <a:pt x="0" y="18240"/>
                        <a:pt x="1177" y="21600"/>
                        <a:pt x="2605" y="21600"/>
                      </a:cubicBezTo>
                      <a:cubicBezTo>
                        <a:pt x="18995" y="21600"/>
                        <a:pt x="18995" y="21600"/>
                        <a:pt x="18995" y="21600"/>
                      </a:cubicBezTo>
                      <a:cubicBezTo>
                        <a:pt x="20423" y="21600"/>
                        <a:pt x="21600" y="18240"/>
                        <a:pt x="21600" y="14160"/>
                      </a:cubicBezTo>
                      <a:cubicBezTo>
                        <a:pt x="21600" y="0"/>
                        <a:pt x="21600" y="0"/>
                        <a:pt x="21600" y="0"/>
                      </a:cubicBezTo>
                      <a:cubicBezTo>
                        <a:pt x="0" y="0"/>
                        <a:pt x="0" y="0"/>
                        <a:pt x="0" y="0"/>
                      </a:cubicBezTo>
                      <a:lnTo>
                        <a:pt x="0" y="1416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nvGrpSpPr>
              <p:cNvPr id="143" name="Group 142"/>
              <p:cNvGrpSpPr/>
              <p:nvPr/>
            </p:nvGrpSpPr>
            <p:grpSpPr>
              <a:xfrm>
                <a:off x="4848227" y="3476002"/>
                <a:ext cx="2669764" cy="357539"/>
                <a:chOff x="4839156" y="3304805"/>
                <a:chExt cx="2669764" cy="357539"/>
              </a:xfrm>
              <a:grpFill/>
            </p:grpSpPr>
            <p:sp>
              <p:nvSpPr>
                <p:cNvPr id="144" name="TextBox 143"/>
                <p:cNvSpPr txBox="1"/>
                <p:nvPr/>
              </p:nvSpPr>
              <p:spPr>
                <a:xfrm>
                  <a:off x="4839156" y="3304805"/>
                  <a:ext cx="1138618" cy="278628"/>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Networking</a:t>
                  </a:r>
                </a:p>
              </p:txBody>
            </p:sp>
            <p:grpSp>
              <p:nvGrpSpPr>
                <p:cNvPr id="145" name="Group 918"/>
                <p:cNvGrpSpPr/>
                <p:nvPr/>
              </p:nvGrpSpPr>
              <p:grpSpPr>
                <a:xfrm>
                  <a:off x="7291580" y="3440220"/>
                  <a:ext cx="217340" cy="222124"/>
                  <a:chOff x="102960" y="55789"/>
                  <a:chExt cx="721180" cy="737054"/>
                </a:xfrm>
                <a:grpFill/>
              </p:grpSpPr>
              <p:sp>
                <p:nvSpPr>
                  <p:cNvPr id="146" name="Shape 893"/>
                  <p:cNvSpPr/>
                  <p:nvPr/>
                </p:nvSpPr>
                <p:spPr>
                  <a:xfrm>
                    <a:off x="678542" y="526142"/>
                    <a:ext cx="145598" cy="266701"/>
                  </a:xfrm>
                  <a:custGeom>
                    <a:avLst/>
                    <a:gdLst/>
                    <a:ahLst/>
                    <a:cxnLst>
                      <a:cxn ang="0">
                        <a:pos x="wd2" y="hd2"/>
                      </a:cxn>
                      <a:cxn ang="5400000">
                        <a:pos x="wd2" y="hd2"/>
                      </a:cxn>
                      <a:cxn ang="10800000">
                        <a:pos x="wd2" y="hd2"/>
                      </a:cxn>
                      <a:cxn ang="16200000">
                        <a:pos x="wd2" y="hd2"/>
                      </a:cxn>
                    </a:cxnLst>
                    <a:rect l="0" t="0" r="r" b="b"/>
                    <a:pathLst>
                      <a:path w="21600" h="21600" extrusionOk="0">
                        <a:moveTo>
                          <a:pt x="20647" y="87"/>
                        </a:moveTo>
                        <a:cubicBezTo>
                          <a:pt x="20488" y="0"/>
                          <a:pt x="20171" y="0"/>
                          <a:pt x="20012" y="0"/>
                        </a:cubicBezTo>
                        <a:cubicBezTo>
                          <a:pt x="19694" y="0"/>
                          <a:pt x="19376" y="0"/>
                          <a:pt x="19059" y="173"/>
                        </a:cubicBezTo>
                        <a:cubicBezTo>
                          <a:pt x="794" y="7027"/>
                          <a:pt x="794" y="7027"/>
                          <a:pt x="794" y="7027"/>
                        </a:cubicBezTo>
                        <a:cubicBezTo>
                          <a:pt x="318" y="7200"/>
                          <a:pt x="0" y="7460"/>
                          <a:pt x="0" y="7720"/>
                        </a:cubicBezTo>
                        <a:cubicBezTo>
                          <a:pt x="0" y="20733"/>
                          <a:pt x="0" y="20733"/>
                          <a:pt x="0" y="20733"/>
                        </a:cubicBezTo>
                        <a:cubicBezTo>
                          <a:pt x="0" y="21080"/>
                          <a:pt x="476" y="21340"/>
                          <a:pt x="953" y="21513"/>
                        </a:cubicBezTo>
                        <a:cubicBezTo>
                          <a:pt x="1112" y="21600"/>
                          <a:pt x="1429" y="21600"/>
                          <a:pt x="1747" y="21600"/>
                        </a:cubicBezTo>
                        <a:cubicBezTo>
                          <a:pt x="2065" y="21600"/>
                          <a:pt x="2224" y="21513"/>
                          <a:pt x="2541" y="21427"/>
                        </a:cubicBezTo>
                        <a:cubicBezTo>
                          <a:pt x="20806" y="14660"/>
                          <a:pt x="20806" y="14660"/>
                          <a:pt x="20806" y="14660"/>
                        </a:cubicBezTo>
                        <a:cubicBezTo>
                          <a:pt x="21282" y="14487"/>
                          <a:pt x="21600" y="14227"/>
                          <a:pt x="21600" y="13880"/>
                        </a:cubicBezTo>
                        <a:cubicBezTo>
                          <a:pt x="21600" y="867"/>
                          <a:pt x="21600" y="867"/>
                          <a:pt x="21600" y="867"/>
                        </a:cubicBezTo>
                        <a:cubicBezTo>
                          <a:pt x="21600" y="520"/>
                          <a:pt x="21282" y="260"/>
                          <a:pt x="20647" y="87"/>
                        </a:cubicBezTo>
                        <a:close/>
                        <a:moveTo>
                          <a:pt x="20012" y="13880"/>
                        </a:moveTo>
                        <a:cubicBezTo>
                          <a:pt x="1747" y="20733"/>
                          <a:pt x="1747" y="20733"/>
                          <a:pt x="1747" y="20733"/>
                        </a:cubicBezTo>
                        <a:cubicBezTo>
                          <a:pt x="1747" y="7720"/>
                          <a:pt x="1747" y="7720"/>
                          <a:pt x="1747" y="7720"/>
                        </a:cubicBezTo>
                        <a:cubicBezTo>
                          <a:pt x="20012" y="867"/>
                          <a:pt x="20012" y="867"/>
                          <a:pt x="20012" y="867"/>
                        </a:cubicBezTo>
                        <a:lnTo>
                          <a:pt x="20012" y="1388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7" name="Shape 900"/>
                  <p:cNvSpPr/>
                  <p:nvPr/>
                </p:nvSpPr>
                <p:spPr>
                  <a:xfrm>
                    <a:off x="268967" y="137432"/>
                    <a:ext cx="128816" cy="235404"/>
                  </a:xfrm>
                  <a:custGeom>
                    <a:avLst/>
                    <a:gdLst/>
                    <a:ahLst/>
                    <a:cxnLst>
                      <a:cxn ang="0">
                        <a:pos x="wd2" y="hd2"/>
                      </a:cxn>
                      <a:cxn ang="5400000">
                        <a:pos x="wd2" y="hd2"/>
                      </a:cxn>
                      <a:cxn ang="10800000">
                        <a:pos x="wd2" y="hd2"/>
                      </a:cxn>
                      <a:cxn ang="16200000">
                        <a:pos x="wd2" y="hd2"/>
                      </a:cxn>
                    </a:cxnLst>
                    <a:rect l="0" t="0" r="r" b="b"/>
                    <a:pathLst>
                      <a:path w="21600" h="21600" extrusionOk="0">
                        <a:moveTo>
                          <a:pt x="20700" y="98"/>
                        </a:moveTo>
                        <a:cubicBezTo>
                          <a:pt x="20520" y="0"/>
                          <a:pt x="20160" y="0"/>
                          <a:pt x="19980" y="0"/>
                        </a:cubicBezTo>
                        <a:cubicBezTo>
                          <a:pt x="19620" y="0"/>
                          <a:pt x="19260" y="0"/>
                          <a:pt x="19080" y="98"/>
                        </a:cubicBezTo>
                        <a:cubicBezTo>
                          <a:pt x="720" y="6971"/>
                          <a:pt x="720" y="6971"/>
                          <a:pt x="720" y="6971"/>
                        </a:cubicBezTo>
                        <a:cubicBezTo>
                          <a:pt x="360" y="7167"/>
                          <a:pt x="0" y="7462"/>
                          <a:pt x="0" y="7658"/>
                        </a:cubicBezTo>
                        <a:cubicBezTo>
                          <a:pt x="0" y="20716"/>
                          <a:pt x="0" y="20716"/>
                          <a:pt x="0" y="20716"/>
                        </a:cubicBezTo>
                        <a:cubicBezTo>
                          <a:pt x="0" y="21011"/>
                          <a:pt x="360" y="21305"/>
                          <a:pt x="900" y="21502"/>
                        </a:cubicBezTo>
                        <a:cubicBezTo>
                          <a:pt x="1080" y="21502"/>
                          <a:pt x="1440" y="21600"/>
                          <a:pt x="1620" y="21600"/>
                        </a:cubicBezTo>
                        <a:cubicBezTo>
                          <a:pt x="1980" y="21600"/>
                          <a:pt x="2340" y="21502"/>
                          <a:pt x="2520" y="21404"/>
                        </a:cubicBezTo>
                        <a:cubicBezTo>
                          <a:pt x="20880" y="14629"/>
                          <a:pt x="20880" y="14629"/>
                          <a:pt x="20880" y="14629"/>
                        </a:cubicBezTo>
                        <a:cubicBezTo>
                          <a:pt x="21240" y="14433"/>
                          <a:pt x="21600" y="14138"/>
                          <a:pt x="21600" y="13844"/>
                        </a:cubicBezTo>
                        <a:cubicBezTo>
                          <a:pt x="21600" y="785"/>
                          <a:pt x="21600" y="785"/>
                          <a:pt x="21600" y="785"/>
                        </a:cubicBezTo>
                        <a:cubicBezTo>
                          <a:pt x="21600" y="491"/>
                          <a:pt x="21240" y="196"/>
                          <a:pt x="20700" y="98"/>
                        </a:cubicBezTo>
                        <a:close/>
                        <a:moveTo>
                          <a:pt x="19980" y="13844"/>
                        </a:moveTo>
                        <a:cubicBezTo>
                          <a:pt x="1620" y="20716"/>
                          <a:pt x="1620" y="20716"/>
                          <a:pt x="1620" y="20716"/>
                        </a:cubicBezTo>
                        <a:cubicBezTo>
                          <a:pt x="1620" y="7658"/>
                          <a:pt x="1620" y="7658"/>
                          <a:pt x="1620" y="7658"/>
                        </a:cubicBezTo>
                        <a:cubicBezTo>
                          <a:pt x="19980" y="785"/>
                          <a:pt x="19980" y="785"/>
                          <a:pt x="19980" y="785"/>
                        </a:cubicBezTo>
                        <a:lnTo>
                          <a:pt x="19980" y="138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8" name="Shape 901"/>
                  <p:cNvSpPr/>
                  <p:nvPr/>
                </p:nvSpPr>
                <p:spPr>
                  <a:xfrm>
                    <a:off x="276678" y="142875"/>
                    <a:ext cx="113394" cy="223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52"/>
                        </a:lnTo>
                        <a:lnTo>
                          <a:pt x="21600" y="0"/>
                        </a:lnTo>
                        <a:lnTo>
                          <a:pt x="0" y="7448"/>
                        </a:lnTo>
                        <a:lnTo>
                          <a:pt x="0"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9" name="Shape 902"/>
                  <p:cNvSpPr/>
                  <p:nvPr/>
                </p:nvSpPr>
                <p:spPr>
                  <a:xfrm>
                    <a:off x="109310" y="55789"/>
                    <a:ext cx="270444" cy="146958"/>
                  </a:xfrm>
                  <a:custGeom>
                    <a:avLst/>
                    <a:gdLst/>
                    <a:ahLst/>
                    <a:cxnLst>
                      <a:cxn ang="0">
                        <a:pos x="wd2" y="hd2"/>
                      </a:cxn>
                      <a:cxn ang="5400000">
                        <a:pos x="wd2" y="hd2"/>
                      </a:cxn>
                      <a:cxn ang="10800000">
                        <a:pos x="wd2" y="hd2"/>
                      </a:cxn>
                      <a:cxn ang="16200000">
                        <a:pos x="wd2" y="hd2"/>
                      </a:cxn>
                    </a:cxnLst>
                    <a:rect l="0" t="0" r="r" b="b"/>
                    <a:pathLst>
                      <a:path w="21537" h="21600" extrusionOk="0">
                        <a:moveTo>
                          <a:pt x="21515" y="8987"/>
                        </a:moveTo>
                        <a:cubicBezTo>
                          <a:pt x="21515" y="8514"/>
                          <a:pt x="21344" y="8041"/>
                          <a:pt x="21088" y="7883"/>
                        </a:cubicBezTo>
                        <a:cubicBezTo>
                          <a:pt x="10245" y="158"/>
                          <a:pt x="10245" y="158"/>
                          <a:pt x="10245" y="158"/>
                        </a:cubicBezTo>
                        <a:cubicBezTo>
                          <a:pt x="10160" y="0"/>
                          <a:pt x="9989" y="0"/>
                          <a:pt x="9904" y="0"/>
                        </a:cubicBezTo>
                        <a:cubicBezTo>
                          <a:pt x="9818" y="0"/>
                          <a:pt x="9647" y="0"/>
                          <a:pt x="9562" y="158"/>
                        </a:cubicBezTo>
                        <a:cubicBezTo>
                          <a:pt x="342" y="11036"/>
                          <a:pt x="342" y="11036"/>
                          <a:pt x="342" y="11036"/>
                        </a:cubicBezTo>
                        <a:cubicBezTo>
                          <a:pt x="85" y="11352"/>
                          <a:pt x="0" y="11825"/>
                          <a:pt x="0" y="12298"/>
                        </a:cubicBezTo>
                        <a:cubicBezTo>
                          <a:pt x="85" y="12928"/>
                          <a:pt x="256" y="13244"/>
                          <a:pt x="512" y="13559"/>
                        </a:cubicBezTo>
                        <a:cubicBezTo>
                          <a:pt x="11782" y="21600"/>
                          <a:pt x="11782" y="21600"/>
                          <a:pt x="11782" y="21600"/>
                        </a:cubicBezTo>
                        <a:cubicBezTo>
                          <a:pt x="11867" y="21600"/>
                          <a:pt x="11953" y="21600"/>
                          <a:pt x="12123" y="21600"/>
                        </a:cubicBezTo>
                        <a:cubicBezTo>
                          <a:pt x="12209" y="21600"/>
                          <a:pt x="12379" y="21600"/>
                          <a:pt x="12550" y="21442"/>
                        </a:cubicBezTo>
                        <a:cubicBezTo>
                          <a:pt x="21173" y="10406"/>
                          <a:pt x="21173" y="10406"/>
                          <a:pt x="21173" y="10406"/>
                        </a:cubicBezTo>
                        <a:cubicBezTo>
                          <a:pt x="21429" y="10091"/>
                          <a:pt x="21600" y="9618"/>
                          <a:pt x="21515" y="8987"/>
                        </a:cubicBezTo>
                        <a:close/>
                        <a:moveTo>
                          <a:pt x="12123" y="20181"/>
                        </a:moveTo>
                        <a:cubicBezTo>
                          <a:pt x="768" y="12140"/>
                          <a:pt x="768" y="12140"/>
                          <a:pt x="768" y="12140"/>
                        </a:cubicBezTo>
                        <a:cubicBezTo>
                          <a:pt x="9904" y="1419"/>
                          <a:pt x="9904" y="1419"/>
                          <a:pt x="9904" y="1419"/>
                        </a:cubicBezTo>
                        <a:cubicBezTo>
                          <a:pt x="20746" y="9145"/>
                          <a:pt x="20746" y="9145"/>
                          <a:pt x="20746" y="9145"/>
                        </a:cubicBezTo>
                        <a:lnTo>
                          <a:pt x="12123" y="2018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0" name="Shape 903"/>
                  <p:cNvSpPr/>
                  <p:nvPr/>
                </p:nvSpPr>
                <p:spPr>
                  <a:xfrm>
                    <a:off x="117021" y="64407"/>
                    <a:ext cx="255815" cy="130629"/>
                  </a:xfrm>
                  <a:custGeom>
                    <a:avLst/>
                    <a:gdLst/>
                    <a:ahLst/>
                    <a:cxnLst>
                      <a:cxn ang="0">
                        <a:pos x="wd2" y="hd2"/>
                      </a:cxn>
                      <a:cxn ang="5400000">
                        <a:pos x="wd2" y="hd2"/>
                      </a:cxn>
                      <a:cxn ang="10800000">
                        <a:pos x="wd2" y="hd2"/>
                      </a:cxn>
                      <a:cxn ang="16200000">
                        <a:pos x="wd2" y="hd2"/>
                      </a:cxn>
                    </a:cxnLst>
                    <a:rect l="0" t="0" r="r" b="b"/>
                    <a:pathLst>
                      <a:path w="21600" h="21600" extrusionOk="0">
                        <a:moveTo>
                          <a:pt x="0" y="12450"/>
                        </a:moveTo>
                        <a:lnTo>
                          <a:pt x="12217" y="21600"/>
                        </a:lnTo>
                        <a:lnTo>
                          <a:pt x="21600" y="8850"/>
                        </a:lnTo>
                        <a:lnTo>
                          <a:pt x="9843" y="0"/>
                        </a:lnTo>
                        <a:lnTo>
                          <a:pt x="0" y="1245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1" name="Shape 904"/>
                  <p:cNvSpPr/>
                  <p:nvPr/>
                </p:nvSpPr>
                <p:spPr>
                  <a:xfrm>
                    <a:off x="102960" y="158750"/>
                    <a:ext cx="154216" cy="217715"/>
                  </a:xfrm>
                  <a:custGeom>
                    <a:avLst/>
                    <a:gdLst/>
                    <a:ahLst/>
                    <a:cxnLst>
                      <a:cxn ang="0">
                        <a:pos x="wd2" y="hd2"/>
                      </a:cxn>
                      <a:cxn ang="5400000">
                        <a:pos x="wd2" y="hd2"/>
                      </a:cxn>
                      <a:cxn ang="10800000">
                        <a:pos x="wd2" y="hd2"/>
                      </a:cxn>
                      <a:cxn ang="16200000">
                        <a:pos x="wd2" y="hd2"/>
                      </a:cxn>
                    </a:cxnLst>
                    <a:rect l="0" t="0" r="r" b="b"/>
                    <a:pathLst>
                      <a:path w="21600" h="21600" extrusionOk="0">
                        <a:moveTo>
                          <a:pt x="20700" y="5320"/>
                        </a:moveTo>
                        <a:cubicBezTo>
                          <a:pt x="1800" y="106"/>
                          <a:pt x="1800" y="106"/>
                          <a:pt x="1800" y="106"/>
                        </a:cubicBezTo>
                        <a:cubicBezTo>
                          <a:pt x="1650" y="0"/>
                          <a:pt x="1500" y="0"/>
                          <a:pt x="1350" y="0"/>
                        </a:cubicBezTo>
                        <a:cubicBezTo>
                          <a:pt x="1050" y="0"/>
                          <a:pt x="750" y="106"/>
                          <a:pt x="600" y="213"/>
                        </a:cubicBezTo>
                        <a:cubicBezTo>
                          <a:pt x="150" y="319"/>
                          <a:pt x="0" y="638"/>
                          <a:pt x="0" y="958"/>
                        </a:cubicBezTo>
                        <a:cubicBezTo>
                          <a:pt x="0" y="15535"/>
                          <a:pt x="0" y="15535"/>
                          <a:pt x="0" y="15535"/>
                        </a:cubicBezTo>
                        <a:cubicBezTo>
                          <a:pt x="0" y="15854"/>
                          <a:pt x="300" y="16280"/>
                          <a:pt x="750" y="16386"/>
                        </a:cubicBezTo>
                        <a:cubicBezTo>
                          <a:pt x="19800" y="21600"/>
                          <a:pt x="19800" y="21600"/>
                          <a:pt x="19800" y="21600"/>
                        </a:cubicBezTo>
                        <a:cubicBezTo>
                          <a:pt x="19950" y="21600"/>
                          <a:pt x="20100" y="21600"/>
                          <a:pt x="20250" y="21600"/>
                        </a:cubicBezTo>
                        <a:cubicBezTo>
                          <a:pt x="20550" y="21600"/>
                          <a:pt x="20700" y="21600"/>
                          <a:pt x="21000" y="21494"/>
                        </a:cubicBezTo>
                        <a:cubicBezTo>
                          <a:pt x="21300" y="21281"/>
                          <a:pt x="21600" y="21068"/>
                          <a:pt x="21600" y="20749"/>
                        </a:cubicBezTo>
                        <a:cubicBezTo>
                          <a:pt x="21600" y="6278"/>
                          <a:pt x="21600" y="6278"/>
                          <a:pt x="21600" y="6278"/>
                        </a:cubicBezTo>
                        <a:cubicBezTo>
                          <a:pt x="21600" y="5852"/>
                          <a:pt x="21300" y="5533"/>
                          <a:pt x="20700" y="5320"/>
                        </a:cubicBezTo>
                        <a:close/>
                        <a:moveTo>
                          <a:pt x="20250" y="20749"/>
                        </a:moveTo>
                        <a:cubicBezTo>
                          <a:pt x="1350" y="15535"/>
                          <a:pt x="1350" y="15535"/>
                          <a:pt x="1350" y="15535"/>
                        </a:cubicBezTo>
                        <a:cubicBezTo>
                          <a:pt x="1350" y="958"/>
                          <a:pt x="1350" y="958"/>
                          <a:pt x="1350" y="958"/>
                        </a:cubicBezTo>
                        <a:cubicBezTo>
                          <a:pt x="20250" y="6278"/>
                          <a:pt x="20250" y="6278"/>
                          <a:pt x="20250" y="6278"/>
                        </a:cubicBezTo>
                        <a:lnTo>
                          <a:pt x="20250" y="2074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2" name="Shape 906"/>
                  <p:cNvSpPr/>
                  <p:nvPr/>
                </p:nvSpPr>
                <p:spPr>
                  <a:xfrm>
                    <a:off x="112485" y="60324"/>
                    <a:ext cx="121105" cy="128362"/>
                  </a:xfrm>
                  <a:custGeom>
                    <a:avLst/>
                    <a:gdLst/>
                    <a:ahLst/>
                    <a:cxnLst>
                      <a:cxn ang="0">
                        <a:pos x="wd2" y="hd2"/>
                      </a:cxn>
                      <a:cxn ang="5400000">
                        <a:pos x="wd2" y="hd2"/>
                      </a:cxn>
                      <a:cxn ang="10800000">
                        <a:pos x="wd2" y="hd2"/>
                      </a:cxn>
                      <a:cxn ang="16200000">
                        <a:pos x="wd2" y="hd2"/>
                      </a:cxn>
                    </a:cxnLst>
                    <a:rect l="0" t="0" r="r" b="b"/>
                    <a:pathLst>
                      <a:path w="21600" h="21600" extrusionOk="0">
                        <a:moveTo>
                          <a:pt x="21600" y="153"/>
                        </a:moveTo>
                        <a:lnTo>
                          <a:pt x="21600" y="21600"/>
                        </a:lnTo>
                        <a:lnTo>
                          <a:pt x="809" y="14044"/>
                        </a:lnTo>
                        <a:lnTo>
                          <a:pt x="0" y="12975"/>
                        </a:lnTo>
                        <a:lnTo>
                          <a:pt x="21438" y="0"/>
                        </a:lnTo>
                        <a:lnTo>
                          <a:pt x="21600" y="15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2" name="Shape 907"/>
                  <p:cNvSpPr/>
                  <p:nvPr/>
                </p:nvSpPr>
                <p:spPr>
                  <a:xfrm>
                    <a:off x="342900" y="643164"/>
                    <a:ext cx="99786" cy="71665"/>
                  </a:xfrm>
                  <a:custGeom>
                    <a:avLst/>
                    <a:gdLst/>
                    <a:ahLst/>
                    <a:cxnLst>
                      <a:cxn ang="0">
                        <a:pos x="wd2" y="hd2"/>
                      </a:cxn>
                      <a:cxn ang="5400000">
                        <a:pos x="wd2" y="hd2"/>
                      </a:cxn>
                      <a:cxn ang="10800000">
                        <a:pos x="wd2" y="hd2"/>
                      </a:cxn>
                      <a:cxn ang="16200000">
                        <a:pos x="wd2" y="hd2"/>
                      </a:cxn>
                    </a:cxnLst>
                    <a:rect l="0" t="0" r="r" b="b"/>
                    <a:pathLst>
                      <a:path w="21600" h="21600" extrusionOk="0">
                        <a:moveTo>
                          <a:pt x="10452" y="15797"/>
                        </a:moveTo>
                        <a:cubicBezTo>
                          <a:pt x="8361" y="15797"/>
                          <a:pt x="6735" y="13540"/>
                          <a:pt x="6735" y="10961"/>
                        </a:cubicBezTo>
                        <a:cubicBezTo>
                          <a:pt x="6735" y="8060"/>
                          <a:pt x="8361" y="5803"/>
                          <a:pt x="10452" y="5803"/>
                        </a:cubicBezTo>
                        <a:cubicBezTo>
                          <a:pt x="21600" y="5803"/>
                          <a:pt x="21600" y="5803"/>
                          <a:pt x="21600" y="5803"/>
                        </a:cubicBezTo>
                        <a:cubicBezTo>
                          <a:pt x="21600" y="0"/>
                          <a:pt x="21600" y="0"/>
                          <a:pt x="21600" y="0"/>
                        </a:cubicBezTo>
                        <a:cubicBezTo>
                          <a:pt x="3716" y="0"/>
                          <a:pt x="3716" y="0"/>
                          <a:pt x="3716" y="0"/>
                        </a:cubicBezTo>
                        <a:cubicBezTo>
                          <a:pt x="1626" y="0"/>
                          <a:pt x="0" y="2257"/>
                          <a:pt x="0" y="5158"/>
                        </a:cubicBezTo>
                        <a:cubicBezTo>
                          <a:pt x="0" y="16442"/>
                          <a:pt x="0" y="16442"/>
                          <a:pt x="0" y="16442"/>
                        </a:cubicBezTo>
                        <a:cubicBezTo>
                          <a:pt x="0" y="19343"/>
                          <a:pt x="1626" y="21600"/>
                          <a:pt x="3716" y="21600"/>
                        </a:cubicBezTo>
                        <a:cubicBezTo>
                          <a:pt x="21600" y="21600"/>
                          <a:pt x="21600" y="21600"/>
                          <a:pt x="21600" y="21600"/>
                        </a:cubicBezTo>
                        <a:cubicBezTo>
                          <a:pt x="21600" y="15797"/>
                          <a:pt x="21600" y="15797"/>
                          <a:pt x="21600" y="15797"/>
                        </a:cubicBezTo>
                        <a:lnTo>
                          <a:pt x="10452" y="157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3" name="Shape 908"/>
                  <p:cNvSpPr/>
                  <p:nvPr/>
                </p:nvSpPr>
                <p:spPr>
                  <a:xfrm>
                    <a:off x="382814" y="669925"/>
                    <a:ext cx="59872" cy="18143"/>
                  </a:xfrm>
                  <a:custGeom>
                    <a:avLst/>
                    <a:gdLst/>
                    <a:ahLst/>
                    <a:cxnLst>
                      <a:cxn ang="0">
                        <a:pos x="wd2" y="hd2"/>
                      </a:cxn>
                      <a:cxn ang="5400000">
                        <a:pos x="wd2" y="hd2"/>
                      </a:cxn>
                      <a:cxn ang="10800000">
                        <a:pos x="wd2" y="hd2"/>
                      </a:cxn>
                      <a:cxn ang="16200000">
                        <a:pos x="wd2" y="hd2"/>
                      </a:cxn>
                    </a:cxnLst>
                    <a:rect l="0" t="0" r="r" b="b"/>
                    <a:pathLst>
                      <a:path w="21600" h="21600" extrusionOk="0">
                        <a:moveTo>
                          <a:pt x="0" y="11435"/>
                        </a:moveTo>
                        <a:cubicBezTo>
                          <a:pt x="0" y="16518"/>
                          <a:pt x="1157" y="21600"/>
                          <a:pt x="3086" y="21600"/>
                        </a:cubicBezTo>
                        <a:cubicBezTo>
                          <a:pt x="21600" y="21600"/>
                          <a:pt x="21600" y="21600"/>
                          <a:pt x="21600" y="21600"/>
                        </a:cubicBezTo>
                        <a:cubicBezTo>
                          <a:pt x="21600" y="0"/>
                          <a:pt x="21600" y="0"/>
                          <a:pt x="21600" y="0"/>
                        </a:cubicBezTo>
                        <a:cubicBezTo>
                          <a:pt x="3086" y="0"/>
                          <a:pt x="3086" y="0"/>
                          <a:pt x="3086" y="0"/>
                        </a:cubicBezTo>
                        <a:cubicBezTo>
                          <a:pt x="1157" y="0"/>
                          <a:pt x="0" y="5082"/>
                          <a:pt x="0" y="1143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4" name="Shape 909"/>
                  <p:cNvSpPr/>
                  <p:nvPr/>
                </p:nvSpPr>
                <p:spPr>
                  <a:xfrm>
                    <a:off x="446767" y="653596"/>
                    <a:ext cx="14062" cy="50347"/>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5" name="Shape 910"/>
                  <p:cNvSpPr/>
                  <p:nvPr/>
                </p:nvSpPr>
                <p:spPr>
                  <a:xfrm>
                    <a:off x="324757" y="664482"/>
                    <a:ext cx="1270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6" name="Shape 911"/>
                  <p:cNvSpPr/>
                  <p:nvPr/>
                </p:nvSpPr>
                <p:spPr>
                  <a:xfrm>
                    <a:off x="306614" y="664482"/>
                    <a:ext cx="1406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7" name="Shape 912"/>
                  <p:cNvSpPr/>
                  <p:nvPr/>
                </p:nvSpPr>
                <p:spPr>
                  <a:xfrm>
                    <a:off x="449035" y="194128"/>
                    <a:ext cx="98426" cy="70758"/>
                  </a:xfrm>
                  <a:custGeom>
                    <a:avLst/>
                    <a:gdLst/>
                    <a:ahLst/>
                    <a:cxnLst>
                      <a:cxn ang="0">
                        <a:pos x="wd2" y="hd2"/>
                      </a:cxn>
                      <a:cxn ang="5400000">
                        <a:pos x="wd2" y="hd2"/>
                      </a:cxn>
                      <a:cxn ang="10800000">
                        <a:pos x="wd2" y="hd2"/>
                      </a:cxn>
                      <a:cxn ang="16200000">
                        <a:pos x="wd2" y="hd2"/>
                      </a:cxn>
                    </a:cxnLst>
                    <a:rect l="0" t="0" r="r" b="b"/>
                    <a:pathLst>
                      <a:path w="21600" h="21600" extrusionOk="0">
                        <a:moveTo>
                          <a:pt x="11270" y="5891"/>
                        </a:moveTo>
                        <a:cubicBezTo>
                          <a:pt x="13148" y="5891"/>
                          <a:pt x="14791" y="8182"/>
                          <a:pt x="14791" y="10800"/>
                        </a:cubicBezTo>
                        <a:cubicBezTo>
                          <a:pt x="14791" y="13418"/>
                          <a:pt x="13148" y="15709"/>
                          <a:pt x="11270" y="15709"/>
                        </a:cubicBezTo>
                        <a:cubicBezTo>
                          <a:pt x="0" y="15709"/>
                          <a:pt x="0" y="15709"/>
                          <a:pt x="0" y="15709"/>
                        </a:cubicBezTo>
                        <a:cubicBezTo>
                          <a:pt x="0" y="21600"/>
                          <a:pt x="0" y="21600"/>
                          <a:pt x="0" y="21600"/>
                        </a:cubicBezTo>
                        <a:cubicBezTo>
                          <a:pt x="17843" y="21600"/>
                          <a:pt x="17843" y="21600"/>
                          <a:pt x="17843" y="21600"/>
                        </a:cubicBezTo>
                        <a:cubicBezTo>
                          <a:pt x="19957" y="21600"/>
                          <a:pt x="21600" y="19309"/>
                          <a:pt x="21600" y="16691"/>
                        </a:cubicBezTo>
                        <a:cubicBezTo>
                          <a:pt x="21600" y="4909"/>
                          <a:pt x="21600" y="4909"/>
                          <a:pt x="21600" y="4909"/>
                        </a:cubicBezTo>
                        <a:cubicBezTo>
                          <a:pt x="21600" y="2291"/>
                          <a:pt x="19957" y="0"/>
                          <a:pt x="17843" y="0"/>
                        </a:cubicBezTo>
                        <a:cubicBezTo>
                          <a:pt x="0" y="0"/>
                          <a:pt x="0" y="0"/>
                          <a:pt x="0" y="0"/>
                        </a:cubicBezTo>
                        <a:cubicBezTo>
                          <a:pt x="0" y="5891"/>
                          <a:pt x="0" y="5891"/>
                          <a:pt x="0" y="5891"/>
                        </a:cubicBezTo>
                        <a:lnTo>
                          <a:pt x="11270" y="589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8" name="Shape 913"/>
                  <p:cNvSpPr/>
                  <p:nvPr/>
                </p:nvSpPr>
                <p:spPr>
                  <a:xfrm>
                    <a:off x="449035" y="220889"/>
                    <a:ext cx="59873" cy="172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0057" y="0"/>
                          <a:pt x="18514" y="0"/>
                        </a:cubicBezTo>
                        <a:cubicBezTo>
                          <a:pt x="0" y="0"/>
                          <a:pt x="0" y="0"/>
                          <a:pt x="0" y="0"/>
                        </a:cubicBezTo>
                        <a:cubicBezTo>
                          <a:pt x="0" y="21600"/>
                          <a:pt x="0" y="21600"/>
                          <a:pt x="0" y="21600"/>
                        </a:cubicBezTo>
                        <a:cubicBezTo>
                          <a:pt x="18514" y="21600"/>
                          <a:pt x="18514" y="21600"/>
                          <a:pt x="18514" y="21600"/>
                        </a:cubicBezTo>
                        <a:cubicBezTo>
                          <a:pt x="20057" y="21600"/>
                          <a:pt x="21600" y="16200"/>
                          <a:pt x="21600"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9" name="Shape 914"/>
                  <p:cNvSpPr/>
                  <p:nvPr/>
                </p:nvSpPr>
                <p:spPr>
                  <a:xfrm>
                    <a:off x="430892" y="203653"/>
                    <a:ext cx="12701" cy="51708"/>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0" name="Shape 915"/>
                  <p:cNvSpPr/>
                  <p:nvPr/>
                </p:nvSpPr>
                <p:spPr>
                  <a:xfrm>
                    <a:off x="552903" y="215446"/>
                    <a:ext cx="13155"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1" name="Shape 916"/>
                  <p:cNvSpPr/>
                  <p:nvPr/>
                </p:nvSpPr>
                <p:spPr>
                  <a:xfrm>
                    <a:off x="570139" y="215446"/>
                    <a:ext cx="14061"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grpSp>
        <p:nvGrpSpPr>
          <p:cNvPr id="248" name="Group 247"/>
          <p:cNvGrpSpPr/>
          <p:nvPr/>
        </p:nvGrpSpPr>
        <p:grpSpPr>
          <a:xfrm>
            <a:off x="1229830" y="1451468"/>
            <a:ext cx="9916497" cy="628638"/>
            <a:chOff x="-57434" y="432576"/>
            <a:chExt cx="8685983" cy="550632"/>
          </a:xfrm>
          <a:solidFill>
            <a:schemeClr val="bg1"/>
          </a:solidFill>
        </p:grpSpPr>
        <p:sp>
          <p:nvSpPr>
            <p:cNvPr id="249" name="Rectangle 248"/>
            <p:cNvSpPr/>
            <p:nvPr/>
          </p:nvSpPr>
          <p:spPr>
            <a:xfrm>
              <a:off x="1404491" y="432576"/>
              <a:ext cx="7224058" cy="550632"/>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sp>
          <p:nvSpPr>
            <p:cNvPr id="250" name="TextBox 249"/>
            <p:cNvSpPr txBox="1"/>
            <p:nvPr/>
          </p:nvSpPr>
          <p:spPr>
            <a:xfrm>
              <a:off x="-57434" y="563411"/>
              <a:ext cx="1409631" cy="278628"/>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636466"/>
                  </a:solidFill>
                  <a:latin typeface="Arial"/>
                  <a:cs typeface="Arial"/>
                </a:rPr>
                <a:t>Applications</a:t>
              </a:r>
            </a:p>
          </p:txBody>
        </p:sp>
        <p:grpSp>
          <p:nvGrpSpPr>
            <p:cNvPr id="251" name="Group 250"/>
            <p:cNvGrpSpPr/>
            <p:nvPr/>
          </p:nvGrpSpPr>
          <p:grpSpPr>
            <a:xfrm>
              <a:off x="2509907" y="558411"/>
              <a:ext cx="2254388" cy="279043"/>
              <a:chOff x="2509907" y="558411"/>
              <a:chExt cx="2254388" cy="279043"/>
            </a:xfrm>
            <a:grpFill/>
          </p:grpSpPr>
          <p:sp>
            <p:nvSpPr>
              <p:cNvPr id="271" name="TextBox 270"/>
              <p:cNvSpPr txBox="1"/>
              <p:nvPr/>
            </p:nvSpPr>
            <p:spPr>
              <a:xfrm>
                <a:off x="2751946" y="558411"/>
                <a:ext cx="2012349" cy="279043"/>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Virtual Desktops</a:t>
                </a:r>
              </a:p>
            </p:txBody>
          </p:sp>
          <p:grpSp>
            <p:nvGrpSpPr>
              <p:cNvPr id="272" name="Group 1164"/>
              <p:cNvGrpSpPr/>
              <p:nvPr/>
            </p:nvGrpSpPr>
            <p:grpSpPr>
              <a:xfrm>
                <a:off x="2509907" y="569937"/>
                <a:ext cx="258330" cy="258466"/>
                <a:chOff x="17794" y="0"/>
                <a:chExt cx="723900" cy="724280"/>
              </a:xfrm>
              <a:grpFill/>
            </p:grpSpPr>
            <p:sp>
              <p:nvSpPr>
                <p:cNvPr id="273" name="Shape 1146"/>
                <p:cNvSpPr/>
                <p:nvPr/>
              </p:nvSpPr>
              <p:spPr>
                <a:xfrm>
                  <a:off x="17794" y="0"/>
                  <a:ext cx="723900" cy="724280"/>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4309" y="21600"/>
                        <a:pt x="4309" y="21600"/>
                        <a:pt x="4309" y="21600"/>
                      </a:cubicBezTo>
                      <a:cubicBezTo>
                        <a:pt x="6531" y="21600"/>
                        <a:pt x="6531" y="21600"/>
                        <a:pt x="6531"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904"/>
                        <a:pt x="21600" y="20048"/>
                      </a:cubicBezTo>
                      <a:cubicBezTo>
                        <a:pt x="21600" y="10733"/>
                        <a:pt x="21600" y="10733"/>
                        <a:pt x="21600" y="10733"/>
                      </a:cubicBezTo>
                      <a:cubicBezTo>
                        <a:pt x="21600" y="6772"/>
                        <a:pt x="21600" y="6772"/>
                        <a:pt x="21600" y="6772"/>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4" name="Shape 1147"/>
                <p:cNvSpPr/>
                <p:nvPr/>
              </p:nvSpPr>
              <p:spPr>
                <a:xfrm>
                  <a:off x="71123" y="78998"/>
                  <a:ext cx="609961" cy="565144"/>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635" y="0"/>
                        <a:pt x="635" y="0"/>
                        <a:pt x="635" y="0"/>
                      </a:cubicBezTo>
                      <a:cubicBezTo>
                        <a:pt x="286" y="0"/>
                        <a:pt x="0" y="309"/>
                        <a:pt x="0" y="686"/>
                      </a:cubicBezTo>
                      <a:cubicBezTo>
                        <a:pt x="0" y="18000"/>
                        <a:pt x="0" y="18000"/>
                        <a:pt x="0" y="18000"/>
                      </a:cubicBezTo>
                      <a:cubicBezTo>
                        <a:pt x="0" y="18343"/>
                        <a:pt x="286" y="18651"/>
                        <a:pt x="635" y="18651"/>
                      </a:cubicBezTo>
                      <a:cubicBezTo>
                        <a:pt x="8227" y="18651"/>
                        <a:pt x="8227" y="18651"/>
                        <a:pt x="8227" y="18651"/>
                      </a:cubicBezTo>
                      <a:cubicBezTo>
                        <a:pt x="7973" y="20777"/>
                        <a:pt x="8132" y="20674"/>
                        <a:pt x="7655" y="20983"/>
                      </a:cubicBezTo>
                      <a:cubicBezTo>
                        <a:pt x="7179" y="21257"/>
                        <a:pt x="6829" y="21600"/>
                        <a:pt x="7433" y="21600"/>
                      </a:cubicBezTo>
                      <a:cubicBezTo>
                        <a:pt x="8068" y="21600"/>
                        <a:pt x="10800" y="21600"/>
                        <a:pt x="10800" y="21600"/>
                      </a:cubicBezTo>
                      <a:cubicBezTo>
                        <a:pt x="10800" y="21600"/>
                        <a:pt x="10800" y="21600"/>
                        <a:pt x="10800" y="21600"/>
                      </a:cubicBezTo>
                      <a:cubicBezTo>
                        <a:pt x="10800" y="21600"/>
                        <a:pt x="13532" y="21600"/>
                        <a:pt x="14167" y="21600"/>
                      </a:cubicBezTo>
                      <a:cubicBezTo>
                        <a:pt x="14771" y="21600"/>
                        <a:pt x="14421" y="21257"/>
                        <a:pt x="13945" y="20983"/>
                      </a:cubicBezTo>
                      <a:cubicBezTo>
                        <a:pt x="13468" y="20674"/>
                        <a:pt x="13627" y="20777"/>
                        <a:pt x="13373" y="18651"/>
                      </a:cubicBezTo>
                      <a:cubicBezTo>
                        <a:pt x="20965" y="18651"/>
                        <a:pt x="20965" y="18651"/>
                        <a:pt x="20965" y="18651"/>
                      </a:cubicBezTo>
                      <a:cubicBezTo>
                        <a:pt x="21314" y="18651"/>
                        <a:pt x="21600" y="18343"/>
                        <a:pt x="21600" y="18000"/>
                      </a:cubicBezTo>
                      <a:cubicBezTo>
                        <a:pt x="21600" y="686"/>
                        <a:pt x="21600" y="686"/>
                        <a:pt x="21600" y="686"/>
                      </a:cubicBezTo>
                      <a:cubicBezTo>
                        <a:pt x="21600" y="309"/>
                        <a:pt x="21314" y="0"/>
                        <a:pt x="20965" y="0"/>
                      </a:cubicBezTo>
                      <a:close/>
                      <a:moveTo>
                        <a:pt x="20965" y="14400"/>
                      </a:moveTo>
                      <a:cubicBezTo>
                        <a:pt x="20965" y="14777"/>
                        <a:pt x="20679" y="15086"/>
                        <a:pt x="20361" y="15086"/>
                      </a:cubicBezTo>
                      <a:cubicBezTo>
                        <a:pt x="1239" y="15086"/>
                        <a:pt x="1239" y="15086"/>
                        <a:pt x="1239" y="15086"/>
                      </a:cubicBezTo>
                      <a:cubicBezTo>
                        <a:pt x="921" y="15086"/>
                        <a:pt x="635" y="14777"/>
                        <a:pt x="635" y="14400"/>
                      </a:cubicBezTo>
                      <a:cubicBezTo>
                        <a:pt x="635" y="1269"/>
                        <a:pt x="635" y="1269"/>
                        <a:pt x="635" y="1269"/>
                      </a:cubicBezTo>
                      <a:cubicBezTo>
                        <a:pt x="635" y="891"/>
                        <a:pt x="921" y="583"/>
                        <a:pt x="1239" y="583"/>
                      </a:cubicBezTo>
                      <a:cubicBezTo>
                        <a:pt x="20361" y="583"/>
                        <a:pt x="20361" y="583"/>
                        <a:pt x="20361" y="583"/>
                      </a:cubicBezTo>
                      <a:cubicBezTo>
                        <a:pt x="20679" y="583"/>
                        <a:pt x="20965" y="891"/>
                        <a:pt x="20965" y="1269"/>
                      </a:cubicBezTo>
                      <a:lnTo>
                        <a:pt x="20965" y="144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5" name="Shape 1148"/>
                <p:cNvSpPr/>
                <p:nvPr/>
              </p:nvSpPr>
              <p:spPr>
                <a:xfrm>
                  <a:off x="102546"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6" name="Shape 1149"/>
                <p:cNvSpPr/>
                <p:nvPr/>
              </p:nvSpPr>
              <p:spPr>
                <a:xfrm>
                  <a:off x="102546"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7" name="Shape 1150"/>
                <p:cNvSpPr/>
                <p:nvPr/>
              </p:nvSpPr>
              <p:spPr>
                <a:xfrm>
                  <a:off x="581474" y="107103"/>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8" name="Shape 1151"/>
                <p:cNvSpPr/>
                <p:nvPr/>
              </p:nvSpPr>
              <p:spPr>
                <a:xfrm>
                  <a:off x="581474" y="182304"/>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9" name="Shape 1152"/>
                <p:cNvSpPr/>
                <p:nvPr/>
              </p:nvSpPr>
              <p:spPr>
                <a:xfrm>
                  <a:off x="102546"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0" name="Shape 1153"/>
                <p:cNvSpPr/>
                <p:nvPr/>
              </p:nvSpPr>
              <p:spPr>
                <a:xfrm>
                  <a:off x="174328"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1" name="Shape 1154"/>
                <p:cNvSpPr/>
                <p:nvPr/>
              </p:nvSpPr>
              <p:spPr>
                <a:xfrm>
                  <a:off x="174328"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2" name="Shape 1155"/>
                <p:cNvSpPr/>
                <p:nvPr/>
              </p:nvSpPr>
              <p:spPr>
                <a:xfrm>
                  <a:off x="174328"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3" name="Shape 1156"/>
                <p:cNvSpPr/>
                <p:nvPr/>
              </p:nvSpPr>
              <p:spPr>
                <a:xfrm>
                  <a:off x="246110" y="107103"/>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4" name="Shape 1157"/>
                <p:cNvSpPr/>
                <p:nvPr/>
              </p:nvSpPr>
              <p:spPr>
                <a:xfrm>
                  <a:off x="437910" y="408285"/>
                  <a:ext cx="52033"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5" name="Shape 1158"/>
                <p:cNvSpPr/>
                <p:nvPr/>
              </p:nvSpPr>
              <p:spPr>
                <a:xfrm>
                  <a:off x="509692"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6" name="Shape 1159"/>
                <p:cNvSpPr/>
                <p:nvPr/>
              </p:nvSpPr>
              <p:spPr>
                <a:xfrm>
                  <a:off x="581474"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7" name="Shape 1160"/>
                <p:cNvSpPr/>
                <p:nvPr/>
              </p:nvSpPr>
              <p:spPr>
                <a:xfrm>
                  <a:off x="246110" y="1823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8" name="Shape 1161"/>
                <p:cNvSpPr/>
                <p:nvPr/>
              </p:nvSpPr>
              <p:spPr>
                <a:xfrm>
                  <a:off x="246110" y="2575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9" name="Shape 1162"/>
                <p:cNvSpPr/>
                <p:nvPr/>
              </p:nvSpPr>
              <p:spPr>
                <a:xfrm>
                  <a:off x="102546" y="333085"/>
                  <a:ext cx="50894" cy="52033"/>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90" name="Shape 1163"/>
                <p:cNvSpPr/>
                <p:nvPr/>
              </p:nvSpPr>
              <p:spPr>
                <a:xfrm>
                  <a:off x="102546" y="408285"/>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252" name="Group 251"/>
            <p:cNvGrpSpPr/>
            <p:nvPr/>
          </p:nvGrpSpPr>
          <p:grpSpPr>
            <a:xfrm>
              <a:off x="5443804" y="565277"/>
              <a:ext cx="2565538" cy="278628"/>
              <a:chOff x="5443804" y="565277"/>
              <a:chExt cx="2565538" cy="278628"/>
            </a:xfrm>
            <a:grpFill/>
          </p:grpSpPr>
          <p:sp>
            <p:nvSpPr>
              <p:cNvPr id="253" name="TextBox 252"/>
              <p:cNvSpPr txBox="1"/>
              <p:nvPr/>
            </p:nvSpPr>
            <p:spPr>
              <a:xfrm>
                <a:off x="5687276" y="565277"/>
                <a:ext cx="2322066" cy="278628"/>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Collaboration and Sharing</a:t>
                </a:r>
              </a:p>
            </p:txBody>
          </p:sp>
          <p:grpSp>
            <p:nvGrpSpPr>
              <p:cNvPr id="254" name="Group 6061"/>
              <p:cNvGrpSpPr/>
              <p:nvPr/>
            </p:nvGrpSpPr>
            <p:grpSpPr>
              <a:xfrm>
                <a:off x="5443804" y="573444"/>
                <a:ext cx="260487" cy="253443"/>
                <a:chOff x="0" y="0"/>
                <a:chExt cx="723900" cy="704325"/>
              </a:xfrm>
              <a:grpFill/>
            </p:grpSpPr>
            <p:sp>
              <p:nvSpPr>
                <p:cNvPr id="255" name="Shape 6045"/>
                <p:cNvSpPr/>
                <p:nvPr/>
              </p:nvSpPr>
              <p:spPr>
                <a:xfrm>
                  <a:off x="40313" y="30526"/>
                  <a:ext cx="643274" cy="6432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3175" cap="flat">
                  <a:noFill/>
                  <a:miter lim="400000"/>
                </a:ln>
                <a:effectLst/>
              </p:spPr>
              <p:txBody>
                <a:bodyPr wrap="square" lIns="60959" tIns="60959" rIns="60959" bIns="60959" numCol="1" anchor="ctr">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nvGrpSpPr>
                <p:cNvPr id="256" name="Group 6060"/>
                <p:cNvGrpSpPr/>
                <p:nvPr/>
              </p:nvGrpSpPr>
              <p:grpSpPr>
                <a:xfrm>
                  <a:off x="-1" y="0"/>
                  <a:ext cx="723901" cy="704326"/>
                  <a:chOff x="0" y="0"/>
                  <a:chExt cx="723899" cy="704325"/>
                </a:xfrm>
                <a:grpFill/>
              </p:grpSpPr>
              <p:sp>
                <p:nvSpPr>
                  <p:cNvPr id="257" name="Shape 6046"/>
                  <p:cNvSpPr/>
                  <p:nvPr/>
                </p:nvSpPr>
                <p:spPr>
                  <a:xfrm>
                    <a:off x="10341" y="163901"/>
                    <a:ext cx="498103" cy="270893"/>
                  </a:xfrm>
                  <a:custGeom>
                    <a:avLst/>
                    <a:gdLst/>
                    <a:ahLst/>
                    <a:cxnLst>
                      <a:cxn ang="0">
                        <a:pos x="wd2" y="hd2"/>
                      </a:cxn>
                      <a:cxn ang="5400000">
                        <a:pos x="wd2" y="hd2"/>
                      </a:cxn>
                      <a:cxn ang="10800000">
                        <a:pos x="wd2" y="hd2"/>
                      </a:cxn>
                      <a:cxn ang="16200000">
                        <a:pos x="wd2" y="hd2"/>
                      </a:cxn>
                    </a:cxnLst>
                    <a:rect l="0" t="0" r="r" b="b"/>
                    <a:pathLst>
                      <a:path w="21562" h="21496" extrusionOk="0">
                        <a:moveTo>
                          <a:pt x="21449" y="14348"/>
                        </a:moveTo>
                        <a:cubicBezTo>
                          <a:pt x="19334" y="10471"/>
                          <a:pt x="19334" y="10471"/>
                          <a:pt x="19334" y="10471"/>
                        </a:cubicBezTo>
                        <a:cubicBezTo>
                          <a:pt x="17031" y="6248"/>
                          <a:pt x="17031" y="6248"/>
                          <a:pt x="17031" y="6248"/>
                        </a:cubicBezTo>
                        <a:cubicBezTo>
                          <a:pt x="17031" y="6248"/>
                          <a:pt x="17031" y="6248"/>
                          <a:pt x="17031" y="6248"/>
                        </a:cubicBezTo>
                        <a:cubicBezTo>
                          <a:pt x="13708" y="156"/>
                          <a:pt x="13708" y="156"/>
                          <a:pt x="13708" y="156"/>
                        </a:cubicBezTo>
                        <a:cubicBezTo>
                          <a:pt x="13557" y="-52"/>
                          <a:pt x="13368" y="-52"/>
                          <a:pt x="13255" y="156"/>
                        </a:cubicBezTo>
                        <a:cubicBezTo>
                          <a:pt x="11404" y="3479"/>
                          <a:pt x="11404" y="3479"/>
                          <a:pt x="11404" y="3479"/>
                        </a:cubicBezTo>
                        <a:cubicBezTo>
                          <a:pt x="11366" y="3548"/>
                          <a:pt x="11366" y="3617"/>
                          <a:pt x="11329" y="3686"/>
                        </a:cubicBezTo>
                        <a:cubicBezTo>
                          <a:pt x="9252" y="7494"/>
                          <a:pt x="9252" y="7494"/>
                          <a:pt x="9252" y="7494"/>
                        </a:cubicBezTo>
                        <a:cubicBezTo>
                          <a:pt x="0" y="7494"/>
                          <a:pt x="0" y="7494"/>
                          <a:pt x="0" y="7494"/>
                        </a:cubicBezTo>
                        <a:cubicBezTo>
                          <a:pt x="0" y="18017"/>
                          <a:pt x="0" y="18017"/>
                          <a:pt x="0" y="18017"/>
                        </a:cubicBezTo>
                        <a:cubicBezTo>
                          <a:pt x="12046" y="18017"/>
                          <a:pt x="12046" y="18017"/>
                          <a:pt x="12046" y="18017"/>
                        </a:cubicBezTo>
                        <a:cubicBezTo>
                          <a:pt x="13897" y="21340"/>
                          <a:pt x="13897" y="21340"/>
                          <a:pt x="13897" y="21340"/>
                        </a:cubicBezTo>
                        <a:cubicBezTo>
                          <a:pt x="14010" y="21548"/>
                          <a:pt x="14199" y="21548"/>
                          <a:pt x="14350" y="21340"/>
                        </a:cubicBezTo>
                        <a:cubicBezTo>
                          <a:pt x="15407" y="19402"/>
                          <a:pt x="15407" y="19402"/>
                          <a:pt x="15407" y="19402"/>
                        </a:cubicBezTo>
                        <a:cubicBezTo>
                          <a:pt x="15558" y="19125"/>
                          <a:pt x="15558" y="18779"/>
                          <a:pt x="15407" y="18502"/>
                        </a:cubicBezTo>
                        <a:cubicBezTo>
                          <a:pt x="15407" y="18502"/>
                          <a:pt x="15407" y="18502"/>
                          <a:pt x="15407" y="18502"/>
                        </a:cubicBezTo>
                        <a:cubicBezTo>
                          <a:pt x="15898" y="17671"/>
                          <a:pt x="15898" y="17671"/>
                          <a:pt x="15898" y="17671"/>
                        </a:cubicBezTo>
                        <a:cubicBezTo>
                          <a:pt x="15973" y="17810"/>
                          <a:pt x="16124" y="17879"/>
                          <a:pt x="16238" y="17810"/>
                        </a:cubicBezTo>
                        <a:cubicBezTo>
                          <a:pt x="17899" y="20856"/>
                          <a:pt x="17899" y="20856"/>
                          <a:pt x="17899" y="20856"/>
                        </a:cubicBezTo>
                        <a:cubicBezTo>
                          <a:pt x="18050" y="21133"/>
                          <a:pt x="18239" y="21133"/>
                          <a:pt x="18352" y="20856"/>
                        </a:cubicBezTo>
                        <a:cubicBezTo>
                          <a:pt x="19448" y="18917"/>
                          <a:pt x="19448" y="18917"/>
                          <a:pt x="19448" y="18917"/>
                        </a:cubicBezTo>
                        <a:cubicBezTo>
                          <a:pt x="19561" y="18710"/>
                          <a:pt x="19561" y="18294"/>
                          <a:pt x="19448" y="18086"/>
                        </a:cubicBezTo>
                        <a:cubicBezTo>
                          <a:pt x="17522" y="14556"/>
                          <a:pt x="17522" y="14556"/>
                          <a:pt x="17522" y="14556"/>
                        </a:cubicBezTo>
                        <a:cubicBezTo>
                          <a:pt x="18013" y="13725"/>
                          <a:pt x="18013" y="13725"/>
                          <a:pt x="18013" y="13725"/>
                        </a:cubicBezTo>
                        <a:cubicBezTo>
                          <a:pt x="19938" y="17186"/>
                          <a:pt x="19938" y="17186"/>
                          <a:pt x="19938" y="17186"/>
                        </a:cubicBezTo>
                        <a:cubicBezTo>
                          <a:pt x="20052" y="17394"/>
                          <a:pt x="20241" y="17394"/>
                          <a:pt x="20392" y="17186"/>
                        </a:cubicBezTo>
                        <a:cubicBezTo>
                          <a:pt x="21449" y="15248"/>
                          <a:pt x="21449" y="15248"/>
                          <a:pt x="21449" y="15248"/>
                        </a:cubicBezTo>
                        <a:cubicBezTo>
                          <a:pt x="21600" y="14971"/>
                          <a:pt x="21600" y="14625"/>
                          <a:pt x="21449" y="14348"/>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58" name="Shape 6047"/>
                  <p:cNvSpPr/>
                  <p:nvPr/>
                </p:nvSpPr>
                <p:spPr>
                  <a:xfrm>
                    <a:off x="0" y="152905"/>
                    <a:ext cx="519021" cy="292885"/>
                  </a:xfrm>
                  <a:custGeom>
                    <a:avLst/>
                    <a:gdLst/>
                    <a:ahLst/>
                    <a:cxnLst>
                      <a:cxn ang="0">
                        <a:pos x="wd2" y="hd2"/>
                      </a:cxn>
                      <a:cxn ang="5400000">
                        <a:pos x="wd2" y="hd2"/>
                      </a:cxn>
                      <a:cxn ang="10800000">
                        <a:pos x="wd2" y="hd2"/>
                      </a:cxn>
                      <a:cxn ang="16200000">
                        <a:pos x="wd2" y="hd2"/>
                      </a:cxn>
                    </a:cxnLst>
                    <a:rect l="0" t="0" r="r" b="b"/>
                    <a:pathLst>
                      <a:path w="21528" h="21600" extrusionOk="0">
                        <a:moveTo>
                          <a:pt x="13351" y="771"/>
                        </a:moveTo>
                        <a:cubicBezTo>
                          <a:pt x="13423" y="771"/>
                          <a:pt x="13495" y="836"/>
                          <a:pt x="13568" y="964"/>
                        </a:cubicBezTo>
                        <a:cubicBezTo>
                          <a:pt x="16752" y="6621"/>
                          <a:pt x="16752" y="6621"/>
                          <a:pt x="16752" y="6621"/>
                        </a:cubicBezTo>
                        <a:cubicBezTo>
                          <a:pt x="16752" y="6621"/>
                          <a:pt x="16752" y="6621"/>
                          <a:pt x="16752" y="6621"/>
                        </a:cubicBezTo>
                        <a:cubicBezTo>
                          <a:pt x="18959" y="10543"/>
                          <a:pt x="18959" y="10543"/>
                          <a:pt x="18959" y="10543"/>
                        </a:cubicBezTo>
                        <a:cubicBezTo>
                          <a:pt x="20985" y="14143"/>
                          <a:pt x="20985" y="14143"/>
                          <a:pt x="20985" y="14143"/>
                        </a:cubicBezTo>
                        <a:cubicBezTo>
                          <a:pt x="21130" y="14400"/>
                          <a:pt x="21130" y="14721"/>
                          <a:pt x="20985" y="14979"/>
                        </a:cubicBezTo>
                        <a:cubicBezTo>
                          <a:pt x="19972" y="16779"/>
                          <a:pt x="19972" y="16779"/>
                          <a:pt x="19972" y="16779"/>
                        </a:cubicBezTo>
                        <a:cubicBezTo>
                          <a:pt x="19899" y="16907"/>
                          <a:pt x="19827" y="16971"/>
                          <a:pt x="19755" y="16971"/>
                        </a:cubicBezTo>
                        <a:cubicBezTo>
                          <a:pt x="19646" y="16971"/>
                          <a:pt x="19574" y="16907"/>
                          <a:pt x="19538" y="16779"/>
                        </a:cubicBezTo>
                        <a:cubicBezTo>
                          <a:pt x="17692" y="13564"/>
                          <a:pt x="17692" y="13564"/>
                          <a:pt x="17692" y="13564"/>
                        </a:cubicBezTo>
                        <a:cubicBezTo>
                          <a:pt x="17222" y="14336"/>
                          <a:pt x="17222" y="14336"/>
                          <a:pt x="17222" y="14336"/>
                        </a:cubicBezTo>
                        <a:cubicBezTo>
                          <a:pt x="19067" y="17614"/>
                          <a:pt x="19067" y="17614"/>
                          <a:pt x="19067" y="17614"/>
                        </a:cubicBezTo>
                        <a:cubicBezTo>
                          <a:pt x="19176" y="17807"/>
                          <a:pt x="19176" y="18193"/>
                          <a:pt x="19067" y="18386"/>
                        </a:cubicBezTo>
                        <a:cubicBezTo>
                          <a:pt x="18018" y="20186"/>
                          <a:pt x="18018" y="20186"/>
                          <a:pt x="18018" y="20186"/>
                        </a:cubicBezTo>
                        <a:cubicBezTo>
                          <a:pt x="17982" y="20314"/>
                          <a:pt x="17873" y="20379"/>
                          <a:pt x="17801" y="20379"/>
                        </a:cubicBezTo>
                        <a:cubicBezTo>
                          <a:pt x="17729" y="20379"/>
                          <a:pt x="17656" y="20314"/>
                          <a:pt x="17584" y="20186"/>
                        </a:cubicBezTo>
                        <a:cubicBezTo>
                          <a:pt x="15992" y="17357"/>
                          <a:pt x="15992" y="17357"/>
                          <a:pt x="15992" y="17357"/>
                        </a:cubicBezTo>
                        <a:cubicBezTo>
                          <a:pt x="15956" y="17357"/>
                          <a:pt x="15920" y="17357"/>
                          <a:pt x="15883" y="17357"/>
                        </a:cubicBezTo>
                        <a:cubicBezTo>
                          <a:pt x="15811" y="17357"/>
                          <a:pt x="15739" y="17293"/>
                          <a:pt x="15666" y="17229"/>
                        </a:cubicBezTo>
                        <a:cubicBezTo>
                          <a:pt x="15196" y="18000"/>
                          <a:pt x="15196" y="18000"/>
                          <a:pt x="15196" y="18000"/>
                        </a:cubicBezTo>
                        <a:cubicBezTo>
                          <a:pt x="15196" y="18000"/>
                          <a:pt x="15196" y="18000"/>
                          <a:pt x="15196" y="18000"/>
                        </a:cubicBezTo>
                        <a:cubicBezTo>
                          <a:pt x="15341" y="18257"/>
                          <a:pt x="15341" y="18579"/>
                          <a:pt x="15196" y="18836"/>
                        </a:cubicBezTo>
                        <a:cubicBezTo>
                          <a:pt x="14183" y="20636"/>
                          <a:pt x="14183" y="20636"/>
                          <a:pt x="14183" y="20636"/>
                        </a:cubicBezTo>
                        <a:cubicBezTo>
                          <a:pt x="14111" y="20764"/>
                          <a:pt x="14038" y="20829"/>
                          <a:pt x="13966" y="20829"/>
                        </a:cubicBezTo>
                        <a:cubicBezTo>
                          <a:pt x="13857" y="20829"/>
                          <a:pt x="13785" y="20764"/>
                          <a:pt x="13749" y="20636"/>
                        </a:cubicBezTo>
                        <a:cubicBezTo>
                          <a:pt x="11976" y="17550"/>
                          <a:pt x="11976" y="17550"/>
                          <a:pt x="11976" y="17550"/>
                        </a:cubicBezTo>
                        <a:cubicBezTo>
                          <a:pt x="434" y="17550"/>
                          <a:pt x="434" y="17550"/>
                          <a:pt x="434" y="17550"/>
                        </a:cubicBezTo>
                        <a:cubicBezTo>
                          <a:pt x="434" y="7779"/>
                          <a:pt x="434" y="7779"/>
                          <a:pt x="434" y="7779"/>
                        </a:cubicBezTo>
                        <a:cubicBezTo>
                          <a:pt x="9298" y="7779"/>
                          <a:pt x="9298" y="7779"/>
                          <a:pt x="9298" y="7779"/>
                        </a:cubicBezTo>
                        <a:cubicBezTo>
                          <a:pt x="11288" y="4243"/>
                          <a:pt x="11288" y="4243"/>
                          <a:pt x="11288" y="4243"/>
                        </a:cubicBezTo>
                        <a:cubicBezTo>
                          <a:pt x="11325" y="4179"/>
                          <a:pt x="11325" y="4114"/>
                          <a:pt x="11361" y="4050"/>
                        </a:cubicBezTo>
                        <a:cubicBezTo>
                          <a:pt x="13134" y="964"/>
                          <a:pt x="13134" y="964"/>
                          <a:pt x="13134" y="964"/>
                        </a:cubicBezTo>
                        <a:cubicBezTo>
                          <a:pt x="13170" y="836"/>
                          <a:pt x="13242" y="771"/>
                          <a:pt x="13351" y="771"/>
                        </a:cubicBezTo>
                        <a:moveTo>
                          <a:pt x="13351" y="0"/>
                        </a:moveTo>
                        <a:cubicBezTo>
                          <a:pt x="13134" y="0"/>
                          <a:pt x="12953" y="129"/>
                          <a:pt x="12808" y="386"/>
                        </a:cubicBezTo>
                        <a:cubicBezTo>
                          <a:pt x="11071" y="3536"/>
                          <a:pt x="11071" y="3536"/>
                          <a:pt x="11071" y="3536"/>
                        </a:cubicBezTo>
                        <a:cubicBezTo>
                          <a:pt x="10999" y="3600"/>
                          <a:pt x="10999" y="3664"/>
                          <a:pt x="10963" y="3729"/>
                        </a:cubicBezTo>
                        <a:cubicBezTo>
                          <a:pt x="9118" y="7007"/>
                          <a:pt x="9118" y="7007"/>
                          <a:pt x="9118" y="7007"/>
                        </a:cubicBezTo>
                        <a:cubicBezTo>
                          <a:pt x="434" y="7007"/>
                          <a:pt x="434" y="7007"/>
                          <a:pt x="434" y="7007"/>
                        </a:cubicBezTo>
                        <a:cubicBezTo>
                          <a:pt x="181" y="7007"/>
                          <a:pt x="0" y="7329"/>
                          <a:pt x="0" y="7779"/>
                        </a:cubicBezTo>
                        <a:cubicBezTo>
                          <a:pt x="0" y="17550"/>
                          <a:pt x="0" y="17550"/>
                          <a:pt x="0" y="17550"/>
                        </a:cubicBezTo>
                        <a:cubicBezTo>
                          <a:pt x="0" y="18000"/>
                          <a:pt x="181" y="18321"/>
                          <a:pt x="434" y="18321"/>
                        </a:cubicBezTo>
                        <a:cubicBezTo>
                          <a:pt x="11795" y="18321"/>
                          <a:pt x="11795" y="18321"/>
                          <a:pt x="11795" y="18321"/>
                        </a:cubicBezTo>
                        <a:cubicBezTo>
                          <a:pt x="13423" y="21214"/>
                          <a:pt x="13423" y="21214"/>
                          <a:pt x="13423" y="21214"/>
                        </a:cubicBezTo>
                        <a:cubicBezTo>
                          <a:pt x="13568" y="21471"/>
                          <a:pt x="13749" y="21600"/>
                          <a:pt x="13966" y="21600"/>
                        </a:cubicBezTo>
                        <a:cubicBezTo>
                          <a:pt x="14147" y="21600"/>
                          <a:pt x="14328" y="21471"/>
                          <a:pt x="14472" y="21214"/>
                        </a:cubicBezTo>
                        <a:cubicBezTo>
                          <a:pt x="15522" y="19350"/>
                          <a:pt x="15522" y="19350"/>
                          <a:pt x="15522" y="19350"/>
                        </a:cubicBezTo>
                        <a:cubicBezTo>
                          <a:pt x="15666" y="19093"/>
                          <a:pt x="15739" y="18771"/>
                          <a:pt x="15739" y="18386"/>
                        </a:cubicBezTo>
                        <a:cubicBezTo>
                          <a:pt x="15739" y="18321"/>
                          <a:pt x="15739" y="18257"/>
                          <a:pt x="15703" y="18193"/>
                        </a:cubicBezTo>
                        <a:cubicBezTo>
                          <a:pt x="15739" y="18129"/>
                          <a:pt x="15739" y="18129"/>
                          <a:pt x="15739" y="18129"/>
                        </a:cubicBezTo>
                        <a:cubicBezTo>
                          <a:pt x="15775" y="18129"/>
                          <a:pt x="15775" y="18129"/>
                          <a:pt x="15811" y="18129"/>
                        </a:cubicBezTo>
                        <a:cubicBezTo>
                          <a:pt x="17294" y="20764"/>
                          <a:pt x="17294" y="20764"/>
                          <a:pt x="17294" y="20764"/>
                        </a:cubicBezTo>
                        <a:cubicBezTo>
                          <a:pt x="17439" y="21021"/>
                          <a:pt x="17620" y="21150"/>
                          <a:pt x="17801" y="21150"/>
                        </a:cubicBezTo>
                        <a:cubicBezTo>
                          <a:pt x="18018" y="21150"/>
                          <a:pt x="18199" y="21021"/>
                          <a:pt x="18344" y="20764"/>
                        </a:cubicBezTo>
                        <a:cubicBezTo>
                          <a:pt x="19357" y="18900"/>
                          <a:pt x="19357" y="18900"/>
                          <a:pt x="19357" y="18900"/>
                        </a:cubicBezTo>
                        <a:cubicBezTo>
                          <a:pt x="19502" y="18707"/>
                          <a:pt x="19574" y="18321"/>
                          <a:pt x="19574" y="18000"/>
                        </a:cubicBezTo>
                        <a:cubicBezTo>
                          <a:pt x="19574" y="17871"/>
                          <a:pt x="19574" y="17807"/>
                          <a:pt x="19574" y="17679"/>
                        </a:cubicBezTo>
                        <a:cubicBezTo>
                          <a:pt x="19610" y="17679"/>
                          <a:pt x="19682" y="17743"/>
                          <a:pt x="19755" y="17743"/>
                        </a:cubicBezTo>
                        <a:cubicBezTo>
                          <a:pt x="19936" y="17743"/>
                          <a:pt x="20117" y="17614"/>
                          <a:pt x="20261" y="17357"/>
                        </a:cubicBezTo>
                        <a:cubicBezTo>
                          <a:pt x="21311" y="15493"/>
                          <a:pt x="21311" y="15493"/>
                          <a:pt x="21311" y="15493"/>
                        </a:cubicBezTo>
                        <a:cubicBezTo>
                          <a:pt x="21600" y="14979"/>
                          <a:pt x="21600" y="14143"/>
                          <a:pt x="21311" y="13629"/>
                        </a:cubicBezTo>
                        <a:cubicBezTo>
                          <a:pt x="19248" y="9964"/>
                          <a:pt x="19248" y="9964"/>
                          <a:pt x="19248" y="9964"/>
                        </a:cubicBezTo>
                        <a:cubicBezTo>
                          <a:pt x="17077" y="6107"/>
                          <a:pt x="17077" y="6107"/>
                          <a:pt x="17077" y="6107"/>
                        </a:cubicBezTo>
                        <a:cubicBezTo>
                          <a:pt x="17077" y="6107"/>
                          <a:pt x="17077" y="6107"/>
                          <a:pt x="17077" y="6107"/>
                        </a:cubicBezTo>
                        <a:cubicBezTo>
                          <a:pt x="13857" y="386"/>
                          <a:pt x="13857" y="386"/>
                          <a:pt x="13857" y="386"/>
                        </a:cubicBezTo>
                        <a:cubicBezTo>
                          <a:pt x="13713" y="129"/>
                          <a:pt x="13532" y="0"/>
                          <a:pt x="1335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59" name="Shape 6048"/>
                  <p:cNvSpPr/>
                  <p:nvPr/>
                </p:nvSpPr>
                <p:spPr>
                  <a:xfrm>
                    <a:off x="9602" y="258535"/>
                    <a:ext cx="703957" cy="445791"/>
                  </a:xfrm>
                  <a:custGeom>
                    <a:avLst/>
                    <a:gdLst/>
                    <a:ahLst/>
                    <a:cxnLst>
                      <a:cxn ang="0">
                        <a:pos x="wd2" y="hd2"/>
                      </a:cxn>
                      <a:cxn ang="5400000">
                        <a:pos x="wd2" y="hd2"/>
                      </a:cxn>
                      <a:cxn ang="10800000">
                        <a:pos x="wd2" y="hd2"/>
                      </a:cxn>
                      <a:cxn ang="16200000">
                        <a:pos x="wd2" y="hd2"/>
                      </a:cxn>
                    </a:cxnLst>
                    <a:rect l="0" t="0" r="r" b="b"/>
                    <a:pathLst>
                      <a:path w="21600" h="21600" extrusionOk="0">
                        <a:moveTo>
                          <a:pt x="20021" y="6932"/>
                        </a:moveTo>
                        <a:cubicBezTo>
                          <a:pt x="19271" y="13865"/>
                          <a:pt x="15471" y="19106"/>
                          <a:pt x="10894" y="19106"/>
                        </a:cubicBezTo>
                        <a:cubicBezTo>
                          <a:pt x="5781" y="19106"/>
                          <a:pt x="1659" y="12596"/>
                          <a:pt x="1659" y="4523"/>
                        </a:cubicBezTo>
                        <a:cubicBezTo>
                          <a:pt x="1659" y="2959"/>
                          <a:pt x="1820" y="1437"/>
                          <a:pt x="2114" y="0"/>
                        </a:cubicBezTo>
                        <a:cubicBezTo>
                          <a:pt x="0" y="0"/>
                          <a:pt x="0" y="0"/>
                          <a:pt x="0" y="0"/>
                        </a:cubicBezTo>
                        <a:cubicBezTo>
                          <a:pt x="0" y="19148"/>
                          <a:pt x="0" y="19148"/>
                          <a:pt x="0" y="19148"/>
                        </a:cubicBezTo>
                        <a:cubicBezTo>
                          <a:pt x="0" y="20501"/>
                          <a:pt x="696" y="21600"/>
                          <a:pt x="1552" y="21600"/>
                        </a:cubicBezTo>
                        <a:cubicBezTo>
                          <a:pt x="4309" y="21600"/>
                          <a:pt x="4309" y="21600"/>
                          <a:pt x="4309" y="21600"/>
                        </a:cubicBezTo>
                        <a:cubicBezTo>
                          <a:pt x="6531" y="21600"/>
                          <a:pt x="6531" y="21600"/>
                          <a:pt x="6531" y="21600"/>
                        </a:cubicBezTo>
                        <a:cubicBezTo>
                          <a:pt x="6799" y="21600"/>
                          <a:pt x="6799" y="21600"/>
                          <a:pt x="6799"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501"/>
                          <a:pt x="21600" y="19148"/>
                        </a:cubicBezTo>
                        <a:cubicBezTo>
                          <a:pt x="21600" y="6932"/>
                          <a:pt x="21600" y="6932"/>
                          <a:pt x="21600" y="6932"/>
                        </a:cubicBezTo>
                        <a:lnTo>
                          <a:pt x="20021" y="6932"/>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0" name="Shape 6049"/>
                  <p:cNvSpPr/>
                  <p:nvPr/>
                </p:nvSpPr>
                <p:spPr>
                  <a:xfrm>
                    <a:off x="180152" y="163900"/>
                    <a:ext cx="533407" cy="411242"/>
                  </a:xfrm>
                  <a:custGeom>
                    <a:avLst/>
                    <a:gdLst/>
                    <a:ahLst/>
                    <a:cxnLst>
                      <a:cxn ang="0">
                        <a:pos x="wd2" y="hd2"/>
                      </a:cxn>
                      <a:cxn ang="5400000">
                        <a:pos x="wd2" y="hd2"/>
                      </a:cxn>
                      <a:cxn ang="10800000">
                        <a:pos x="wd2" y="hd2"/>
                      </a:cxn>
                      <a:cxn ang="16200000">
                        <a:pos x="wd2" y="hd2"/>
                      </a:cxn>
                    </a:cxnLst>
                    <a:rect l="0" t="0" r="r" b="b"/>
                    <a:pathLst>
                      <a:path w="21574" h="21531" extrusionOk="0">
                        <a:moveTo>
                          <a:pt x="12750" y="4944"/>
                        </a:moveTo>
                        <a:cubicBezTo>
                          <a:pt x="9009" y="103"/>
                          <a:pt x="9009" y="103"/>
                          <a:pt x="9009" y="103"/>
                        </a:cubicBezTo>
                        <a:cubicBezTo>
                          <a:pt x="8903" y="-34"/>
                          <a:pt x="8692" y="-34"/>
                          <a:pt x="8586" y="103"/>
                        </a:cubicBezTo>
                        <a:cubicBezTo>
                          <a:pt x="7562" y="1427"/>
                          <a:pt x="7562" y="1427"/>
                          <a:pt x="7562" y="1427"/>
                        </a:cubicBezTo>
                        <a:cubicBezTo>
                          <a:pt x="9362" y="3756"/>
                          <a:pt x="9362" y="3756"/>
                          <a:pt x="9362" y="3756"/>
                        </a:cubicBezTo>
                        <a:cubicBezTo>
                          <a:pt x="9574" y="4030"/>
                          <a:pt x="9574" y="4533"/>
                          <a:pt x="9362" y="4807"/>
                        </a:cubicBezTo>
                        <a:cubicBezTo>
                          <a:pt x="7527" y="7181"/>
                          <a:pt x="7527" y="7181"/>
                          <a:pt x="7527" y="7181"/>
                        </a:cubicBezTo>
                        <a:cubicBezTo>
                          <a:pt x="7421" y="7318"/>
                          <a:pt x="7280" y="7410"/>
                          <a:pt x="7139" y="7410"/>
                        </a:cubicBezTo>
                        <a:cubicBezTo>
                          <a:pt x="6962" y="7410"/>
                          <a:pt x="6821" y="7318"/>
                          <a:pt x="6715" y="7181"/>
                        </a:cubicBezTo>
                        <a:cubicBezTo>
                          <a:pt x="5833" y="5994"/>
                          <a:pt x="5833" y="5994"/>
                          <a:pt x="5833" y="5994"/>
                        </a:cubicBezTo>
                        <a:cubicBezTo>
                          <a:pt x="3468" y="9054"/>
                          <a:pt x="3468" y="9054"/>
                          <a:pt x="3468" y="9054"/>
                        </a:cubicBezTo>
                        <a:cubicBezTo>
                          <a:pt x="3433" y="9099"/>
                          <a:pt x="3433" y="9099"/>
                          <a:pt x="3433" y="9099"/>
                        </a:cubicBezTo>
                        <a:cubicBezTo>
                          <a:pt x="80" y="13437"/>
                          <a:pt x="80" y="13437"/>
                          <a:pt x="80" y="13437"/>
                        </a:cubicBezTo>
                        <a:cubicBezTo>
                          <a:pt x="-26" y="13574"/>
                          <a:pt x="-26" y="13803"/>
                          <a:pt x="80" y="13940"/>
                        </a:cubicBezTo>
                        <a:cubicBezTo>
                          <a:pt x="962" y="15036"/>
                          <a:pt x="962" y="15036"/>
                          <a:pt x="962" y="15036"/>
                        </a:cubicBezTo>
                        <a:cubicBezTo>
                          <a:pt x="1068" y="15173"/>
                          <a:pt x="1209" y="15173"/>
                          <a:pt x="1315" y="15036"/>
                        </a:cubicBezTo>
                        <a:cubicBezTo>
                          <a:pt x="2268" y="13803"/>
                          <a:pt x="2268" y="13803"/>
                          <a:pt x="2268" y="13803"/>
                        </a:cubicBezTo>
                        <a:cubicBezTo>
                          <a:pt x="2656" y="14305"/>
                          <a:pt x="2656" y="14305"/>
                          <a:pt x="2656" y="14305"/>
                        </a:cubicBezTo>
                        <a:cubicBezTo>
                          <a:pt x="1703" y="15538"/>
                          <a:pt x="1703" y="15538"/>
                          <a:pt x="1703" y="15538"/>
                        </a:cubicBezTo>
                        <a:cubicBezTo>
                          <a:pt x="1598" y="15675"/>
                          <a:pt x="1598" y="15903"/>
                          <a:pt x="1703" y="16040"/>
                        </a:cubicBezTo>
                        <a:cubicBezTo>
                          <a:pt x="2586" y="17182"/>
                          <a:pt x="2586" y="17182"/>
                          <a:pt x="2586" y="17182"/>
                        </a:cubicBezTo>
                        <a:cubicBezTo>
                          <a:pt x="2692" y="17319"/>
                          <a:pt x="2868" y="17319"/>
                          <a:pt x="2974" y="17182"/>
                        </a:cubicBezTo>
                        <a:cubicBezTo>
                          <a:pt x="3927" y="15949"/>
                          <a:pt x="3927" y="15949"/>
                          <a:pt x="3927" y="15949"/>
                        </a:cubicBezTo>
                        <a:cubicBezTo>
                          <a:pt x="4315" y="16451"/>
                          <a:pt x="4315" y="16451"/>
                          <a:pt x="4315" y="16451"/>
                        </a:cubicBezTo>
                        <a:cubicBezTo>
                          <a:pt x="3362" y="17684"/>
                          <a:pt x="3362" y="17684"/>
                          <a:pt x="3362" y="17684"/>
                        </a:cubicBezTo>
                        <a:cubicBezTo>
                          <a:pt x="3256" y="17821"/>
                          <a:pt x="3256" y="18050"/>
                          <a:pt x="3362" y="18187"/>
                        </a:cubicBezTo>
                        <a:cubicBezTo>
                          <a:pt x="4245" y="19328"/>
                          <a:pt x="4245" y="19328"/>
                          <a:pt x="4245" y="19328"/>
                        </a:cubicBezTo>
                        <a:cubicBezTo>
                          <a:pt x="4350" y="19465"/>
                          <a:pt x="4527" y="19465"/>
                          <a:pt x="4598" y="19328"/>
                        </a:cubicBezTo>
                        <a:cubicBezTo>
                          <a:pt x="5586" y="18095"/>
                          <a:pt x="5586" y="18095"/>
                          <a:pt x="5586" y="18095"/>
                        </a:cubicBezTo>
                        <a:cubicBezTo>
                          <a:pt x="5974" y="18598"/>
                          <a:pt x="5974" y="18598"/>
                          <a:pt x="5974" y="18598"/>
                        </a:cubicBezTo>
                        <a:cubicBezTo>
                          <a:pt x="4986" y="19831"/>
                          <a:pt x="4986" y="19831"/>
                          <a:pt x="4986" y="19831"/>
                        </a:cubicBezTo>
                        <a:cubicBezTo>
                          <a:pt x="4915" y="19968"/>
                          <a:pt x="4915" y="20150"/>
                          <a:pt x="4986" y="20287"/>
                        </a:cubicBezTo>
                        <a:cubicBezTo>
                          <a:pt x="5868" y="21429"/>
                          <a:pt x="5868" y="21429"/>
                          <a:pt x="5868" y="21429"/>
                        </a:cubicBezTo>
                        <a:cubicBezTo>
                          <a:pt x="5974" y="21566"/>
                          <a:pt x="6150" y="21566"/>
                          <a:pt x="6256" y="21429"/>
                        </a:cubicBezTo>
                        <a:cubicBezTo>
                          <a:pt x="7209" y="20196"/>
                          <a:pt x="7209" y="20196"/>
                          <a:pt x="7209" y="20196"/>
                        </a:cubicBezTo>
                        <a:cubicBezTo>
                          <a:pt x="7245" y="20242"/>
                          <a:pt x="7245" y="20242"/>
                          <a:pt x="7245" y="20242"/>
                        </a:cubicBezTo>
                        <a:cubicBezTo>
                          <a:pt x="13739" y="11885"/>
                          <a:pt x="13739" y="11885"/>
                          <a:pt x="13739" y="11885"/>
                        </a:cubicBezTo>
                        <a:cubicBezTo>
                          <a:pt x="21574" y="11885"/>
                          <a:pt x="21574" y="11885"/>
                          <a:pt x="21574" y="11885"/>
                        </a:cubicBezTo>
                        <a:cubicBezTo>
                          <a:pt x="21574" y="4944"/>
                          <a:pt x="21574" y="4944"/>
                          <a:pt x="21574" y="4944"/>
                        </a:cubicBezTo>
                        <a:lnTo>
                          <a:pt x="12750" y="49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1" name="Shape 6050"/>
                  <p:cNvSpPr/>
                  <p:nvPr/>
                </p:nvSpPr>
                <p:spPr>
                  <a:xfrm>
                    <a:off x="404793" y="321322"/>
                    <a:ext cx="138502" cy="138503"/>
                  </a:xfrm>
                  <a:custGeom>
                    <a:avLst/>
                    <a:gdLst/>
                    <a:ahLst/>
                    <a:cxnLst>
                      <a:cxn ang="0">
                        <a:pos x="wd2" y="hd2"/>
                      </a:cxn>
                      <a:cxn ang="5400000">
                        <a:pos x="wd2" y="hd2"/>
                      </a:cxn>
                      <a:cxn ang="10800000">
                        <a:pos x="wd2" y="hd2"/>
                      </a:cxn>
                      <a:cxn ang="16200000">
                        <a:pos x="wd2" y="hd2"/>
                      </a:cxn>
                    </a:cxnLst>
                    <a:rect l="0" t="0" r="r" b="b"/>
                    <a:pathLst>
                      <a:path w="21600" h="21600" extrusionOk="0">
                        <a:moveTo>
                          <a:pt x="6113" y="1630"/>
                        </a:moveTo>
                        <a:cubicBezTo>
                          <a:pt x="6385" y="1630"/>
                          <a:pt x="6657" y="1766"/>
                          <a:pt x="6792" y="1902"/>
                        </a:cubicBezTo>
                        <a:cubicBezTo>
                          <a:pt x="19698" y="14808"/>
                          <a:pt x="19698" y="14808"/>
                          <a:pt x="19698" y="14808"/>
                        </a:cubicBezTo>
                        <a:cubicBezTo>
                          <a:pt x="20106" y="15215"/>
                          <a:pt x="20106" y="15894"/>
                          <a:pt x="19698" y="16302"/>
                        </a:cubicBezTo>
                        <a:cubicBezTo>
                          <a:pt x="16302" y="19562"/>
                          <a:pt x="16302" y="19562"/>
                          <a:pt x="16302" y="19562"/>
                        </a:cubicBezTo>
                        <a:cubicBezTo>
                          <a:pt x="16030" y="19834"/>
                          <a:pt x="15758" y="19970"/>
                          <a:pt x="15623" y="19970"/>
                        </a:cubicBezTo>
                        <a:cubicBezTo>
                          <a:pt x="15351" y="19970"/>
                          <a:pt x="15079" y="19834"/>
                          <a:pt x="14808" y="19562"/>
                        </a:cubicBezTo>
                        <a:cubicBezTo>
                          <a:pt x="1902" y="6792"/>
                          <a:pt x="1902" y="6792"/>
                          <a:pt x="1902" y="6792"/>
                        </a:cubicBezTo>
                        <a:cubicBezTo>
                          <a:pt x="1630" y="6385"/>
                          <a:pt x="1630" y="5706"/>
                          <a:pt x="1902" y="5298"/>
                        </a:cubicBezTo>
                        <a:cubicBezTo>
                          <a:pt x="5298" y="1902"/>
                          <a:pt x="5298" y="1902"/>
                          <a:pt x="5298" y="1902"/>
                        </a:cubicBezTo>
                        <a:cubicBezTo>
                          <a:pt x="5570" y="1766"/>
                          <a:pt x="5842" y="1630"/>
                          <a:pt x="6113" y="1630"/>
                        </a:cubicBezTo>
                        <a:moveTo>
                          <a:pt x="6113" y="0"/>
                        </a:moveTo>
                        <a:cubicBezTo>
                          <a:pt x="6113" y="0"/>
                          <a:pt x="6113" y="0"/>
                          <a:pt x="6113" y="0"/>
                        </a:cubicBezTo>
                        <a:cubicBezTo>
                          <a:pt x="5298" y="0"/>
                          <a:pt x="4755" y="272"/>
                          <a:pt x="4211" y="815"/>
                        </a:cubicBezTo>
                        <a:cubicBezTo>
                          <a:pt x="815" y="4211"/>
                          <a:pt x="815" y="4211"/>
                          <a:pt x="815" y="4211"/>
                        </a:cubicBezTo>
                        <a:cubicBezTo>
                          <a:pt x="272" y="4619"/>
                          <a:pt x="0" y="5298"/>
                          <a:pt x="0" y="5977"/>
                        </a:cubicBezTo>
                        <a:cubicBezTo>
                          <a:pt x="0" y="6792"/>
                          <a:pt x="272" y="7472"/>
                          <a:pt x="815" y="7879"/>
                        </a:cubicBezTo>
                        <a:cubicBezTo>
                          <a:pt x="13721" y="20785"/>
                          <a:pt x="13721" y="20785"/>
                          <a:pt x="13721" y="20785"/>
                        </a:cubicBezTo>
                        <a:cubicBezTo>
                          <a:pt x="14128" y="21328"/>
                          <a:pt x="14808" y="21600"/>
                          <a:pt x="15623" y="21600"/>
                        </a:cubicBezTo>
                        <a:cubicBezTo>
                          <a:pt x="16302" y="21600"/>
                          <a:pt x="16981" y="21328"/>
                          <a:pt x="17389" y="20785"/>
                        </a:cubicBezTo>
                        <a:cubicBezTo>
                          <a:pt x="20785" y="17389"/>
                          <a:pt x="20785" y="17389"/>
                          <a:pt x="20785" y="17389"/>
                        </a:cubicBezTo>
                        <a:cubicBezTo>
                          <a:pt x="21328" y="16845"/>
                          <a:pt x="21600" y="16166"/>
                          <a:pt x="21600" y="15487"/>
                        </a:cubicBezTo>
                        <a:cubicBezTo>
                          <a:pt x="21600" y="14808"/>
                          <a:pt x="21328" y="14128"/>
                          <a:pt x="20785" y="13585"/>
                        </a:cubicBezTo>
                        <a:cubicBezTo>
                          <a:pt x="8015" y="815"/>
                          <a:pt x="8015" y="815"/>
                          <a:pt x="8015" y="815"/>
                        </a:cubicBezTo>
                        <a:cubicBezTo>
                          <a:pt x="7472" y="272"/>
                          <a:pt x="6792" y="0"/>
                          <a:pt x="6113"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2" name="Shape 6051"/>
                  <p:cNvSpPr/>
                  <p:nvPr/>
                </p:nvSpPr>
                <p:spPr>
                  <a:xfrm>
                    <a:off x="364216" y="362319"/>
                    <a:ext cx="138401" cy="13776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765"/>
                          <a:pt x="19234" y="14765"/>
                          <a:pt x="19234" y="14765"/>
                        </a:cubicBezTo>
                        <a:cubicBezTo>
                          <a:pt x="19634" y="15175"/>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900" y="0"/>
                          <a:pt x="5900" y="0"/>
                          <a:pt x="5900" y="0"/>
                        </a:cubicBez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3" name="Shape 6052"/>
                  <p:cNvSpPr/>
                  <p:nvPr/>
                </p:nvSpPr>
                <p:spPr>
                  <a:xfrm>
                    <a:off x="323437" y="402207"/>
                    <a:ext cx="138706" cy="138872"/>
                  </a:xfrm>
                  <a:custGeom>
                    <a:avLst/>
                    <a:gdLst/>
                    <a:ahLst/>
                    <a:cxnLst>
                      <a:cxn ang="0">
                        <a:pos x="wd2" y="hd2"/>
                      </a:cxn>
                      <a:cxn ang="5400000">
                        <a:pos x="wd2" y="hd2"/>
                      </a:cxn>
                      <a:cxn ang="10800000">
                        <a:pos x="wd2" y="hd2"/>
                      </a:cxn>
                      <a:cxn ang="16200000">
                        <a:pos x="wd2" y="hd2"/>
                      </a:cxn>
                    </a:cxnLst>
                    <a:rect l="0" t="0" r="r" b="b"/>
                    <a:pathLst>
                      <a:path w="21070" h="21600" extrusionOk="0">
                        <a:moveTo>
                          <a:pt x="5963" y="1630"/>
                        </a:moveTo>
                        <a:cubicBezTo>
                          <a:pt x="6228" y="1630"/>
                          <a:pt x="6361" y="1766"/>
                          <a:pt x="6626" y="1902"/>
                        </a:cubicBezTo>
                        <a:cubicBezTo>
                          <a:pt x="19215" y="14808"/>
                          <a:pt x="19215" y="14808"/>
                          <a:pt x="19215" y="14808"/>
                        </a:cubicBezTo>
                        <a:cubicBezTo>
                          <a:pt x="19612" y="15215"/>
                          <a:pt x="19612" y="15894"/>
                          <a:pt x="19215" y="16302"/>
                        </a:cubicBezTo>
                        <a:cubicBezTo>
                          <a:pt x="15902" y="19698"/>
                          <a:pt x="15902" y="19698"/>
                          <a:pt x="15902" y="19698"/>
                        </a:cubicBezTo>
                        <a:cubicBezTo>
                          <a:pt x="15637" y="19834"/>
                          <a:pt x="15372" y="19970"/>
                          <a:pt x="15107" y="19970"/>
                        </a:cubicBezTo>
                        <a:cubicBezTo>
                          <a:pt x="14842" y="19970"/>
                          <a:pt x="14709" y="19834"/>
                          <a:pt x="14444" y="19698"/>
                        </a:cubicBezTo>
                        <a:cubicBezTo>
                          <a:pt x="1855" y="6792"/>
                          <a:pt x="1855" y="6792"/>
                          <a:pt x="1855" y="6792"/>
                        </a:cubicBezTo>
                        <a:cubicBezTo>
                          <a:pt x="1458" y="6385"/>
                          <a:pt x="1458" y="5706"/>
                          <a:pt x="1855" y="5298"/>
                        </a:cubicBezTo>
                        <a:cubicBezTo>
                          <a:pt x="5168" y="1902"/>
                          <a:pt x="5168" y="1902"/>
                          <a:pt x="5168" y="1902"/>
                        </a:cubicBezTo>
                        <a:cubicBezTo>
                          <a:pt x="5433" y="1766"/>
                          <a:pt x="5698" y="1630"/>
                          <a:pt x="5963" y="1630"/>
                        </a:cubicBezTo>
                        <a:moveTo>
                          <a:pt x="5963" y="0"/>
                        </a:moveTo>
                        <a:cubicBezTo>
                          <a:pt x="5168" y="0"/>
                          <a:pt x="4506" y="272"/>
                          <a:pt x="4108" y="815"/>
                        </a:cubicBezTo>
                        <a:cubicBezTo>
                          <a:pt x="795" y="4211"/>
                          <a:pt x="795" y="4211"/>
                          <a:pt x="795" y="4211"/>
                        </a:cubicBezTo>
                        <a:cubicBezTo>
                          <a:pt x="-265" y="5162"/>
                          <a:pt x="-265" y="6928"/>
                          <a:pt x="795" y="7879"/>
                        </a:cubicBezTo>
                        <a:cubicBezTo>
                          <a:pt x="13384" y="20785"/>
                          <a:pt x="13384" y="20785"/>
                          <a:pt x="13384" y="20785"/>
                        </a:cubicBezTo>
                        <a:cubicBezTo>
                          <a:pt x="13782" y="21328"/>
                          <a:pt x="14444" y="21600"/>
                          <a:pt x="15107" y="21600"/>
                        </a:cubicBezTo>
                        <a:cubicBezTo>
                          <a:pt x="15902" y="21600"/>
                          <a:pt x="16564" y="21328"/>
                          <a:pt x="16962" y="20785"/>
                        </a:cubicBezTo>
                        <a:cubicBezTo>
                          <a:pt x="20275" y="17389"/>
                          <a:pt x="20275" y="17389"/>
                          <a:pt x="20275" y="17389"/>
                        </a:cubicBezTo>
                        <a:cubicBezTo>
                          <a:pt x="21335" y="16438"/>
                          <a:pt x="21335" y="14672"/>
                          <a:pt x="20275" y="13721"/>
                        </a:cubicBezTo>
                        <a:cubicBezTo>
                          <a:pt x="7686" y="815"/>
                          <a:pt x="7686" y="815"/>
                          <a:pt x="7686" y="815"/>
                        </a:cubicBezTo>
                        <a:cubicBezTo>
                          <a:pt x="7288" y="272"/>
                          <a:pt x="6626" y="0"/>
                          <a:pt x="5963"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4" name="Shape 6053"/>
                  <p:cNvSpPr/>
                  <p:nvPr/>
                </p:nvSpPr>
                <p:spPr>
                  <a:xfrm>
                    <a:off x="283328" y="443204"/>
                    <a:ext cx="138039" cy="13813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901"/>
                          <a:pt x="19234" y="14901"/>
                          <a:pt x="19234" y="14901"/>
                        </a:cubicBezTo>
                        <a:cubicBezTo>
                          <a:pt x="19634" y="15311"/>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5" name="Shape 6054"/>
                  <p:cNvSpPr/>
                  <p:nvPr/>
                </p:nvSpPr>
                <p:spPr>
                  <a:xfrm>
                    <a:off x="169894" y="153644"/>
                    <a:ext cx="554006" cy="431755"/>
                  </a:xfrm>
                  <a:custGeom>
                    <a:avLst/>
                    <a:gdLst/>
                    <a:ahLst/>
                    <a:cxnLst>
                      <a:cxn ang="0">
                        <a:pos x="wd2" y="hd2"/>
                      </a:cxn>
                      <a:cxn ang="5400000">
                        <a:pos x="wd2" y="hd2"/>
                      </a:cxn>
                      <a:cxn ang="10800000">
                        <a:pos x="wd2" y="hd2"/>
                      </a:cxn>
                      <a:cxn ang="16200000">
                        <a:pos x="wd2" y="hd2"/>
                      </a:cxn>
                    </a:cxnLst>
                    <a:rect l="0" t="0" r="r" b="b"/>
                    <a:pathLst>
                      <a:path w="21600" h="21600" extrusionOk="0">
                        <a:moveTo>
                          <a:pt x="21192" y="4713"/>
                        </a:moveTo>
                        <a:cubicBezTo>
                          <a:pt x="12858" y="4713"/>
                          <a:pt x="12858" y="4713"/>
                          <a:pt x="12858" y="4713"/>
                        </a:cubicBezTo>
                        <a:cubicBezTo>
                          <a:pt x="9354" y="262"/>
                          <a:pt x="9354" y="262"/>
                          <a:pt x="9354" y="262"/>
                        </a:cubicBezTo>
                        <a:cubicBezTo>
                          <a:pt x="9252" y="87"/>
                          <a:pt x="9048" y="0"/>
                          <a:pt x="8878" y="0"/>
                        </a:cubicBezTo>
                        <a:cubicBezTo>
                          <a:pt x="8674" y="0"/>
                          <a:pt x="8504" y="87"/>
                          <a:pt x="8368" y="262"/>
                        </a:cubicBezTo>
                        <a:cubicBezTo>
                          <a:pt x="7381" y="1527"/>
                          <a:pt x="7381" y="1527"/>
                          <a:pt x="7381" y="1527"/>
                        </a:cubicBezTo>
                        <a:cubicBezTo>
                          <a:pt x="7245" y="1702"/>
                          <a:pt x="7245" y="2051"/>
                          <a:pt x="7381" y="2269"/>
                        </a:cubicBezTo>
                        <a:cubicBezTo>
                          <a:pt x="9116" y="4451"/>
                          <a:pt x="9116" y="4451"/>
                          <a:pt x="9116" y="4451"/>
                        </a:cubicBezTo>
                        <a:cubicBezTo>
                          <a:pt x="9150" y="4538"/>
                          <a:pt x="9184" y="4582"/>
                          <a:pt x="9184" y="4625"/>
                        </a:cubicBezTo>
                        <a:cubicBezTo>
                          <a:pt x="9184" y="4625"/>
                          <a:pt x="9150" y="4713"/>
                          <a:pt x="9116" y="4756"/>
                        </a:cubicBezTo>
                        <a:cubicBezTo>
                          <a:pt x="7381" y="6982"/>
                          <a:pt x="7381" y="6982"/>
                          <a:pt x="7381" y="6982"/>
                        </a:cubicBezTo>
                        <a:cubicBezTo>
                          <a:pt x="7347" y="7025"/>
                          <a:pt x="7313" y="7069"/>
                          <a:pt x="7279" y="7069"/>
                        </a:cubicBezTo>
                        <a:cubicBezTo>
                          <a:pt x="7211" y="7069"/>
                          <a:pt x="7177" y="7025"/>
                          <a:pt x="7143" y="6982"/>
                        </a:cubicBezTo>
                        <a:cubicBezTo>
                          <a:pt x="6293" y="5891"/>
                          <a:pt x="6293" y="5891"/>
                          <a:pt x="6293" y="5891"/>
                        </a:cubicBezTo>
                        <a:cubicBezTo>
                          <a:pt x="6225" y="5804"/>
                          <a:pt x="6123" y="5716"/>
                          <a:pt x="6021" y="5716"/>
                        </a:cubicBezTo>
                        <a:cubicBezTo>
                          <a:pt x="5885" y="5716"/>
                          <a:pt x="5783" y="5804"/>
                          <a:pt x="5715" y="5891"/>
                        </a:cubicBezTo>
                        <a:cubicBezTo>
                          <a:pt x="3470" y="8771"/>
                          <a:pt x="3470" y="8771"/>
                          <a:pt x="3470" y="8771"/>
                        </a:cubicBezTo>
                        <a:cubicBezTo>
                          <a:pt x="3436" y="8815"/>
                          <a:pt x="3436" y="8815"/>
                          <a:pt x="3402" y="8858"/>
                        </a:cubicBezTo>
                        <a:cubicBezTo>
                          <a:pt x="170" y="12960"/>
                          <a:pt x="170" y="12960"/>
                          <a:pt x="170" y="12960"/>
                        </a:cubicBezTo>
                        <a:cubicBezTo>
                          <a:pt x="68" y="13135"/>
                          <a:pt x="0" y="13353"/>
                          <a:pt x="0" y="13571"/>
                        </a:cubicBezTo>
                        <a:cubicBezTo>
                          <a:pt x="0" y="13833"/>
                          <a:pt x="68" y="14007"/>
                          <a:pt x="170" y="14182"/>
                        </a:cubicBezTo>
                        <a:cubicBezTo>
                          <a:pt x="1020" y="15273"/>
                          <a:pt x="1020" y="15273"/>
                          <a:pt x="1020" y="15273"/>
                        </a:cubicBezTo>
                        <a:cubicBezTo>
                          <a:pt x="1157" y="15447"/>
                          <a:pt x="1327" y="15535"/>
                          <a:pt x="1497" y="15535"/>
                        </a:cubicBezTo>
                        <a:cubicBezTo>
                          <a:pt x="1531" y="15535"/>
                          <a:pt x="1565" y="15535"/>
                          <a:pt x="1565" y="15535"/>
                        </a:cubicBezTo>
                        <a:cubicBezTo>
                          <a:pt x="1565" y="15753"/>
                          <a:pt x="1633" y="16015"/>
                          <a:pt x="1769" y="16233"/>
                        </a:cubicBezTo>
                        <a:cubicBezTo>
                          <a:pt x="2619" y="17324"/>
                          <a:pt x="2619" y="17324"/>
                          <a:pt x="2619" y="17324"/>
                        </a:cubicBezTo>
                        <a:cubicBezTo>
                          <a:pt x="2721" y="17455"/>
                          <a:pt x="2891" y="17542"/>
                          <a:pt x="3095" y="17542"/>
                        </a:cubicBezTo>
                        <a:cubicBezTo>
                          <a:pt x="3095" y="17542"/>
                          <a:pt x="3129" y="17542"/>
                          <a:pt x="3163" y="17542"/>
                        </a:cubicBezTo>
                        <a:cubicBezTo>
                          <a:pt x="3129" y="17804"/>
                          <a:pt x="3197" y="18065"/>
                          <a:pt x="3334" y="18240"/>
                        </a:cubicBezTo>
                        <a:cubicBezTo>
                          <a:pt x="4184" y="19331"/>
                          <a:pt x="4184" y="19331"/>
                          <a:pt x="4184" y="19331"/>
                        </a:cubicBezTo>
                        <a:cubicBezTo>
                          <a:pt x="4320" y="19505"/>
                          <a:pt x="4490" y="19593"/>
                          <a:pt x="4660" y="19593"/>
                        </a:cubicBezTo>
                        <a:cubicBezTo>
                          <a:pt x="4694" y="19593"/>
                          <a:pt x="4728" y="19593"/>
                          <a:pt x="4728" y="19593"/>
                        </a:cubicBezTo>
                        <a:cubicBezTo>
                          <a:pt x="4728" y="19593"/>
                          <a:pt x="4728" y="19636"/>
                          <a:pt x="4728" y="19680"/>
                        </a:cubicBezTo>
                        <a:cubicBezTo>
                          <a:pt x="4728" y="19898"/>
                          <a:pt x="4796" y="20116"/>
                          <a:pt x="4932" y="20291"/>
                        </a:cubicBezTo>
                        <a:cubicBezTo>
                          <a:pt x="5783" y="21382"/>
                          <a:pt x="5783" y="21382"/>
                          <a:pt x="5783" y="21382"/>
                        </a:cubicBezTo>
                        <a:cubicBezTo>
                          <a:pt x="5919" y="21513"/>
                          <a:pt x="6055" y="21600"/>
                          <a:pt x="6259" y="21600"/>
                        </a:cubicBezTo>
                        <a:cubicBezTo>
                          <a:pt x="6429" y="21600"/>
                          <a:pt x="6599" y="21513"/>
                          <a:pt x="6735" y="21382"/>
                        </a:cubicBezTo>
                        <a:cubicBezTo>
                          <a:pt x="7517" y="20335"/>
                          <a:pt x="7517" y="20335"/>
                          <a:pt x="7517" y="20335"/>
                        </a:cubicBezTo>
                        <a:cubicBezTo>
                          <a:pt x="7586" y="20291"/>
                          <a:pt x="7620" y="20247"/>
                          <a:pt x="7654" y="20204"/>
                        </a:cubicBezTo>
                        <a:cubicBezTo>
                          <a:pt x="13810" y="12393"/>
                          <a:pt x="13810" y="12393"/>
                          <a:pt x="13810" y="12393"/>
                        </a:cubicBezTo>
                        <a:cubicBezTo>
                          <a:pt x="21192" y="12393"/>
                          <a:pt x="21192" y="12393"/>
                          <a:pt x="21192" y="12393"/>
                        </a:cubicBezTo>
                        <a:cubicBezTo>
                          <a:pt x="21396" y="12393"/>
                          <a:pt x="21600" y="12175"/>
                          <a:pt x="21600" y="11869"/>
                        </a:cubicBezTo>
                        <a:cubicBezTo>
                          <a:pt x="21600" y="5236"/>
                          <a:pt x="21600" y="5236"/>
                          <a:pt x="21600" y="5236"/>
                        </a:cubicBezTo>
                        <a:cubicBezTo>
                          <a:pt x="21600" y="4931"/>
                          <a:pt x="21396" y="4713"/>
                          <a:pt x="21192" y="4713"/>
                        </a:cubicBezTo>
                        <a:close/>
                        <a:moveTo>
                          <a:pt x="21192" y="11869"/>
                        </a:moveTo>
                        <a:cubicBezTo>
                          <a:pt x="13640" y="11869"/>
                          <a:pt x="13640" y="11869"/>
                          <a:pt x="13640" y="11869"/>
                        </a:cubicBezTo>
                        <a:cubicBezTo>
                          <a:pt x="7381" y="19855"/>
                          <a:pt x="7381" y="19855"/>
                          <a:pt x="7381" y="19855"/>
                        </a:cubicBezTo>
                        <a:cubicBezTo>
                          <a:pt x="7347" y="19811"/>
                          <a:pt x="7347" y="19811"/>
                          <a:pt x="7347" y="19811"/>
                        </a:cubicBezTo>
                        <a:cubicBezTo>
                          <a:pt x="6429" y="20989"/>
                          <a:pt x="6429" y="20989"/>
                          <a:pt x="6429" y="20989"/>
                        </a:cubicBezTo>
                        <a:cubicBezTo>
                          <a:pt x="6395" y="21076"/>
                          <a:pt x="6327" y="21076"/>
                          <a:pt x="6259" y="21076"/>
                        </a:cubicBezTo>
                        <a:cubicBezTo>
                          <a:pt x="6191" y="21076"/>
                          <a:pt x="6123" y="21076"/>
                          <a:pt x="6055" y="20989"/>
                        </a:cubicBezTo>
                        <a:cubicBezTo>
                          <a:pt x="5204" y="19898"/>
                          <a:pt x="5204" y="19898"/>
                          <a:pt x="5204" y="19898"/>
                        </a:cubicBezTo>
                        <a:cubicBezTo>
                          <a:pt x="5136" y="19767"/>
                          <a:pt x="5136" y="19593"/>
                          <a:pt x="5204" y="19462"/>
                        </a:cubicBezTo>
                        <a:cubicBezTo>
                          <a:pt x="6157" y="18284"/>
                          <a:pt x="6157" y="18284"/>
                          <a:pt x="6157" y="18284"/>
                        </a:cubicBezTo>
                        <a:cubicBezTo>
                          <a:pt x="5783" y="17804"/>
                          <a:pt x="5783" y="17804"/>
                          <a:pt x="5783" y="17804"/>
                        </a:cubicBezTo>
                        <a:cubicBezTo>
                          <a:pt x="4830" y="18982"/>
                          <a:pt x="4830" y="18982"/>
                          <a:pt x="4830" y="18982"/>
                        </a:cubicBezTo>
                        <a:cubicBezTo>
                          <a:pt x="4796" y="19025"/>
                          <a:pt x="4728" y="19069"/>
                          <a:pt x="4660" y="19069"/>
                        </a:cubicBezTo>
                        <a:cubicBezTo>
                          <a:pt x="4592" y="19069"/>
                          <a:pt x="4524" y="19025"/>
                          <a:pt x="4490" y="18982"/>
                        </a:cubicBezTo>
                        <a:cubicBezTo>
                          <a:pt x="3640" y="17891"/>
                          <a:pt x="3640" y="17891"/>
                          <a:pt x="3640" y="17891"/>
                        </a:cubicBezTo>
                        <a:cubicBezTo>
                          <a:pt x="3538" y="17760"/>
                          <a:pt x="3538" y="17542"/>
                          <a:pt x="3640" y="17411"/>
                        </a:cubicBezTo>
                        <a:cubicBezTo>
                          <a:pt x="4524" y="16276"/>
                          <a:pt x="4524" y="16276"/>
                          <a:pt x="4524" y="16276"/>
                        </a:cubicBezTo>
                        <a:cubicBezTo>
                          <a:pt x="4524" y="16276"/>
                          <a:pt x="4558" y="16233"/>
                          <a:pt x="4558" y="16233"/>
                        </a:cubicBezTo>
                        <a:cubicBezTo>
                          <a:pt x="4558" y="16233"/>
                          <a:pt x="4558" y="16233"/>
                          <a:pt x="4558" y="16233"/>
                        </a:cubicBezTo>
                        <a:cubicBezTo>
                          <a:pt x="4558" y="16233"/>
                          <a:pt x="4558" y="16233"/>
                          <a:pt x="4558" y="16233"/>
                        </a:cubicBezTo>
                        <a:cubicBezTo>
                          <a:pt x="4592" y="16189"/>
                          <a:pt x="4626" y="16102"/>
                          <a:pt x="4626" y="16015"/>
                        </a:cubicBezTo>
                        <a:cubicBezTo>
                          <a:pt x="4626" y="15840"/>
                          <a:pt x="4490" y="15665"/>
                          <a:pt x="4354" y="15665"/>
                        </a:cubicBezTo>
                        <a:cubicBezTo>
                          <a:pt x="4286" y="15665"/>
                          <a:pt x="4218" y="15709"/>
                          <a:pt x="4184" y="15753"/>
                        </a:cubicBezTo>
                        <a:cubicBezTo>
                          <a:pt x="4184" y="15753"/>
                          <a:pt x="4184" y="15753"/>
                          <a:pt x="4184" y="15753"/>
                        </a:cubicBezTo>
                        <a:cubicBezTo>
                          <a:pt x="4184" y="15753"/>
                          <a:pt x="4184" y="15753"/>
                          <a:pt x="4184" y="15753"/>
                        </a:cubicBezTo>
                        <a:cubicBezTo>
                          <a:pt x="4150" y="15796"/>
                          <a:pt x="4150" y="15796"/>
                          <a:pt x="4150" y="15796"/>
                        </a:cubicBezTo>
                        <a:cubicBezTo>
                          <a:pt x="3266" y="16931"/>
                          <a:pt x="3266" y="16931"/>
                          <a:pt x="3266" y="16931"/>
                        </a:cubicBezTo>
                        <a:cubicBezTo>
                          <a:pt x="3197" y="17018"/>
                          <a:pt x="3163" y="17018"/>
                          <a:pt x="3095" y="17018"/>
                        </a:cubicBezTo>
                        <a:cubicBezTo>
                          <a:pt x="3027" y="17018"/>
                          <a:pt x="2959" y="17018"/>
                          <a:pt x="2891" y="16931"/>
                        </a:cubicBezTo>
                        <a:cubicBezTo>
                          <a:pt x="2041" y="15840"/>
                          <a:pt x="2041" y="15840"/>
                          <a:pt x="2041" y="15840"/>
                        </a:cubicBezTo>
                        <a:cubicBezTo>
                          <a:pt x="1939" y="15709"/>
                          <a:pt x="1939" y="15491"/>
                          <a:pt x="2041" y="15360"/>
                        </a:cubicBezTo>
                        <a:cubicBezTo>
                          <a:pt x="2925" y="14225"/>
                          <a:pt x="2925" y="14225"/>
                          <a:pt x="2925" y="14225"/>
                        </a:cubicBezTo>
                        <a:cubicBezTo>
                          <a:pt x="2959" y="14225"/>
                          <a:pt x="2959" y="14225"/>
                          <a:pt x="2959" y="14225"/>
                        </a:cubicBezTo>
                        <a:cubicBezTo>
                          <a:pt x="2959" y="14182"/>
                          <a:pt x="2959" y="14182"/>
                          <a:pt x="2959" y="14182"/>
                        </a:cubicBezTo>
                        <a:cubicBezTo>
                          <a:pt x="2959" y="14182"/>
                          <a:pt x="2959" y="14182"/>
                          <a:pt x="2959" y="14182"/>
                        </a:cubicBezTo>
                        <a:cubicBezTo>
                          <a:pt x="2993" y="14138"/>
                          <a:pt x="3027" y="14051"/>
                          <a:pt x="3027" y="14007"/>
                        </a:cubicBezTo>
                        <a:cubicBezTo>
                          <a:pt x="3027" y="13789"/>
                          <a:pt x="2925" y="13658"/>
                          <a:pt x="2755" y="13658"/>
                        </a:cubicBezTo>
                        <a:cubicBezTo>
                          <a:pt x="2721" y="13658"/>
                          <a:pt x="2653" y="13658"/>
                          <a:pt x="2585" y="13702"/>
                        </a:cubicBezTo>
                        <a:cubicBezTo>
                          <a:pt x="2585" y="13702"/>
                          <a:pt x="2585" y="13702"/>
                          <a:pt x="2585" y="13702"/>
                        </a:cubicBezTo>
                        <a:cubicBezTo>
                          <a:pt x="2585" y="13745"/>
                          <a:pt x="2585" y="13745"/>
                          <a:pt x="2585" y="13745"/>
                        </a:cubicBezTo>
                        <a:cubicBezTo>
                          <a:pt x="2585" y="13745"/>
                          <a:pt x="2585" y="13745"/>
                          <a:pt x="2585" y="13745"/>
                        </a:cubicBezTo>
                        <a:cubicBezTo>
                          <a:pt x="1667" y="14880"/>
                          <a:pt x="1667" y="14880"/>
                          <a:pt x="1667" y="14880"/>
                        </a:cubicBezTo>
                        <a:cubicBezTo>
                          <a:pt x="1633" y="14967"/>
                          <a:pt x="1565" y="15011"/>
                          <a:pt x="1497" y="15011"/>
                        </a:cubicBezTo>
                        <a:cubicBezTo>
                          <a:pt x="1429" y="15011"/>
                          <a:pt x="1361" y="14967"/>
                          <a:pt x="1327" y="14880"/>
                        </a:cubicBezTo>
                        <a:cubicBezTo>
                          <a:pt x="476" y="13833"/>
                          <a:pt x="476" y="13833"/>
                          <a:pt x="476" y="13833"/>
                        </a:cubicBezTo>
                        <a:cubicBezTo>
                          <a:pt x="374" y="13702"/>
                          <a:pt x="374" y="13484"/>
                          <a:pt x="476" y="13353"/>
                        </a:cubicBezTo>
                        <a:cubicBezTo>
                          <a:pt x="3708" y="9207"/>
                          <a:pt x="3708" y="9207"/>
                          <a:pt x="3708" y="9207"/>
                        </a:cubicBezTo>
                        <a:cubicBezTo>
                          <a:pt x="3708" y="9207"/>
                          <a:pt x="3708" y="9207"/>
                          <a:pt x="3742" y="9164"/>
                        </a:cubicBezTo>
                        <a:cubicBezTo>
                          <a:pt x="6021" y="6240"/>
                          <a:pt x="6021" y="6240"/>
                          <a:pt x="6021" y="6240"/>
                        </a:cubicBezTo>
                        <a:cubicBezTo>
                          <a:pt x="6871" y="7375"/>
                          <a:pt x="6871" y="7375"/>
                          <a:pt x="6871" y="7375"/>
                        </a:cubicBezTo>
                        <a:cubicBezTo>
                          <a:pt x="6973" y="7505"/>
                          <a:pt x="7109" y="7593"/>
                          <a:pt x="7279" y="7593"/>
                        </a:cubicBezTo>
                        <a:cubicBezTo>
                          <a:pt x="7415" y="7593"/>
                          <a:pt x="7551" y="7505"/>
                          <a:pt x="7654" y="7375"/>
                        </a:cubicBezTo>
                        <a:cubicBezTo>
                          <a:pt x="9422" y="5105"/>
                          <a:pt x="9422" y="5105"/>
                          <a:pt x="9422" y="5105"/>
                        </a:cubicBezTo>
                        <a:cubicBezTo>
                          <a:pt x="9626" y="4844"/>
                          <a:pt x="9626" y="4364"/>
                          <a:pt x="9422" y="4102"/>
                        </a:cubicBezTo>
                        <a:cubicBezTo>
                          <a:pt x="7688" y="1876"/>
                          <a:pt x="7688" y="1876"/>
                          <a:pt x="7688" y="1876"/>
                        </a:cubicBezTo>
                        <a:cubicBezTo>
                          <a:pt x="8674" y="611"/>
                          <a:pt x="8674" y="611"/>
                          <a:pt x="8674" y="611"/>
                        </a:cubicBezTo>
                        <a:cubicBezTo>
                          <a:pt x="8708" y="567"/>
                          <a:pt x="8810" y="524"/>
                          <a:pt x="8878" y="524"/>
                        </a:cubicBezTo>
                        <a:cubicBezTo>
                          <a:pt x="8946" y="524"/>
                          <a:pt x="9014" y="567"/>
                          <a:pt x="9082" y="611"/>
                        </a:cubicBezTo>
                        <a:cubicBezTo>
                          <a:pt x="12688" y="5236"/>
                          <a:pt x="12688" y="5236"/>
                          <a:pt x="12688" y="5236"/>
                        </a:cubicBezTo>
                        <a:cubicBezTo>
                          <a:pt x="21192" y="5236"/>
                          <a:pt x="21192" y="5236"/>
                          <a:pt x="21192" y="5236"/>
                        </a:cubicBezTo>
                        <a:lnTo>
                          <a:pt x="21192" y="1186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6" name="Shape 6055"/>
                  <p:cNvSpPr/>
                  <p:nvPr/>
                </p:nvSpPr>
                <p:spPr>
                  <a:xfrm>
                    <a:off x="415570" y="331579"/>
                    <a:ext cx="117468" cy="117251"/>
                  </a:xfrm>
                  <a:custGeom>
                    <a:avLst/>
                    <a:gdLst/>
                    <a:ahLst/>
                    <a:cxnLst>
                      <a:cxn ang="0">
                        <a:pos x="wd2" y="hd2"/>
                      </a:cxn>
                      <a:cxn ang="5400000">
                        <a:pos x="wd2" y="hd2"/>
                      </a:cxn>
                      <a:cxn ang="10800000">
                        <a:pos x="wd2" y="hd2"/>
                      </a:cxn>
                      <a:cxn ang="16200000">
                        <a:pos x="wd2" y="hd2"/>
                      </a:cxn>
                    </a:cxnLst>
                    <a:rect l="0" t="0" r="r" b="b"/>
                    <a:pathLst>
                      <a:path w="21401" h="21362" extrusionOk="0">
                        <a:moveTo>
                          <a:pt x="21045" y="15446"/>
                        </a:moveTo>
                        <a:cubicBezTo>
                          <a:pt x="21521" y="15922"/>
                          <a:pt x="21521" y="16716"/>
                          <a:pt x="21045" y="17193"/>
                        </a:cubicBezTo>
                        <a:cubicBezTo>
                          <a:pt x="17074" y="21005"/>
                          <a:pt x="17074" y="21005"/>
                          <a:pt x="17074" y="21005"/>
                        </a:cubicBezTo>
                        <a:cubicBezTo>
                          <a:pt x="16597" y="21481"/>
                          <a:pt x="15803" y="21481"/>
                          <a:pt x="15327" y="21005"/>
                        </a:cubicBezTo>
                        <a:cubicBezTo>
                          <a:pt x="239" y="6075"/>
                          <a:pt x="239" y="6075"/>
                          <a:pt x="239" y="6075"/>
                        </a:cubicBezTo>
                        <a:cubicBezTo>
                          <a:pt x="-79" y="5599"/>
                          <a:pt x="-79" y="4805"/>
                          <a:pt x="239" y="4328"/>
                        </a:cubicBezTo>
                        <a:cubicBezTo>
                          <a:pt x="4209" y="357"/>
                          <a:pt x="4209" y="357"/>
                          <a:pt x="4209" y="357"/>
                        </a:cubicBezTo>
                        <a:cubicBezTo>
                          <a:pt x="4686" y="-119"/>
                          <a:pt x="5480" y="-119"/>
                          <a:pt x="5956" y="357"/>
                        </a:cubicBezTo>
                        <a:lnTo>
                          <a:pt x="21045" y="1544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7" name="Shape 6056"/>
                  <p:cNvSpPr/>
                  <p:nvPr/>
                </p:nvSpPr>
                <p:spPr>
                  <a:xfrm>
                    <a:off x="374791" y="372575"/>
                    <a:ext cx="117251" cy="117251"/>
                  </a:xfrm>
                  <a:custGeom>
                    <a:avLst/>
                    <a:gdLst/>
                    <a:ahLst/>
                    <a:cxnLst>
                      <a:cxn ang="0">
                        <a:pos x="wd2" y="hd2"/>
                      </a:cxn>
                      <a:cxn ang="5400000">
                        <a:pos x="wd2" y="hd2"/>
                      </a:cxn>
                      <a:cxn ang="10800000">
                        <a:pos x="wd2" y="hd2"/>
                      </a:cxn>
                      <a:cxn ang="16200000">
                        <a:pos x="wd2" y="hd2"/>
                      </a:cxn>
                    </a:cxnLst>
                    <a:rect l="0" t="0" r="r" b="b"/>
                    <a:pathLst>
                      <a:path w="21362" h="21362" extrusionOk="0">
                        <a:moveTo>
                          <a:pt x="21005" y="15287"/>
                        </a:moveTo>
                        <a:cubicBezTo>
                          <a:pt x="21481" y="15763"/>
                          <a:pt x="21481" y="16557"/>
                          <a:pt x="21005" y="17034"/>
                        </a:cubicBezTo>
                        <a:cubicBezTo>
                          <a:pt x="17034" y="21005"/>
                          <a:pt x="17034" y="21005"/>
                          <a:pt x="17034" y="21005"/>
                        </a:cubicBezTo>
                        <a:cubicBezTo>
                          <a:pt x="16557" y="21481"/>
                          <a:pt x="15922" y="21481"/>
                          <a:pt x="15446" y="21005"/>
                        </a:cubicBezTo>
                        <a:cubicBezTo>
                          <a:pt x="357" y="5916"/>
                          <a:pt x="357" y="5916"/>
                          <a:pt x="357" y="5916"/>
                        </a:cubicBezTo>
                        <a:cubicBezTo>
                          <a:pt x="-119" y="5440"/>
                          <a:pt x="-119" y="4805"/>
                          <a:pt x="357" y="4328"/>
                        </a:cubicBezTo>
                        <a:cubicBezTo>
                          <a:pt x="4328" y="357"/>
                          <a:pt x="4328" y="357"/>
                          <a:pt x="4328" y="357"/>
                        </a:cubicBezTo>
                        <a:cubicBezTo>
                          <a:pt x="4805" y="-119"/>
                          <a:pt x="5599" y="-119"/>
                          <a:pt x="5916" y="357"/>
                        </a:cubicBezTo>
                        <a:lnTo>
                          <a:pt x="21005" y="1528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8" name="Shape 6057"/>
                  <p:cNvSpPr/>
                  <p:nvPr/>
                </p:nvSpPr>
                <p:spPr>
                  <a:xfrm>
                    <a:off x="333796" y="412465"/>
                    <a:ext cx="118356" cy="118356"/>
                  </a:xfrm>
                  <a:custGeom>
                    <a:avLst/>
                    <a:gdLst/>
                    <a:ahLst/>
                    <a:cxnLst>
                      <a:cxn ang="0">
                        <a:pos x="wd2" y="hd2"/>
                      </a:cxn>
                      <a:cxn ang="5400000">
                        <a:pos x="wd2" y="hd2"/>
                      </a:cxn>
                      <a:cxn ang="10800000">
                        <a:pos x="wd2" y="hd2"/>
                      </a:cxn>
                      <a:cxn ang="16200000">
                        <a:pos x="wd2" y="hd2"/>
                      </a:cxn>
                    </a:cxnLst>
                    <a:rect l="0" t="0" r="r" b="b"/>
                    <a:pathLst>
                      <a:path w="21364" h="21364" extrusionOk="0">
                        <a:moveTo>
                          <a:pt x="21009" y="15333"/>
                        </a:moveTo>
                        <a:cubicBezTo>
                          <a:pt x="21482" y="15806"/>
                          <a:pt x="21482" y="16594"/>
                          <a:pt x="21009" y="17067"/>
                        </a:cubicBezTo>
                        <a:cubicBezTo>
                          <a:pt x="17067" y="21009"/>
                          <a:pt x="17067" y="21009"/>
                          <a:pt x="17067" y="21009"/>
                        </a:cubicBezTo>
                        <a:cubicBezTo>
                          <a:pt x="16594" y="21482"/>
                          <a:pt x="15806" y="21482"/>
                          <a:pt x="15333" y="21009"/>
                        </a:cubicBezTo>
                        <a:cubicBezTo>
                          <a:pt x="355" y="6031"/>
                          <a:pt x="355" y="6031"/>
                          <a:pt x="355" y="6031"/>
                        </a:cubicBezTo>
                        <a:cubicBezTo>
                          <a:pt x="-118" y="5558"/>
                          <a:pt x="-118" y="4770"/>
                          <a:pt x="355" y="4297"/>
                        </a:cubicBezTo>
                        <a:cubicBezTo>
                          <a:pt x="4297" y="355"/>
                          <a:pt x="4297" y="355"/>
                          <a:pt x="4297" y="355"/>
                        </a:cubicBezTo>
                        <a:cubicBezTo>
                          <a:pt x="4770" y="-118"/>
                          <a:pt x="5558" y="-118"/>
                          <a:pt x="6031" y="355"/>
                        </a:cubicBezTo>
                        <a:lnTo>
                          <a:pt x="21009" y="1533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9" name="Shape 6058"/>
                  <p:cNvSpPr/>
                  <p:nvPr/>
                </p:nvSpPr>
                <p:spPr>
                  <a:xfrm>
                    <a:off x="293539" y="453462"/>
                    <a:ext cx="117616" cy="117616"/>
                  </a:xfrm>
                  <a:custGeom>
                    <a:avLst/>
                    <a:gdLst/>
                    <a:ahLst/>
                    <a:cxnLst>
                      <a:cxn ang="0">
                        <a:pos x="wd2" y="hd2"/>
                      </a:cxn>
                      <a:cxn ang="5400000">
                        <a:pos x="wd2" y="hd2"/>
                      </a:cxn>
                      <a:cxn ang="10800000">
                        <a:pos x="wd2" y="hd2"/>
                      </a:cxn>
                      <a:cxn ang="16200000">
                        <a:pos x="wd2" y="hd2"/>
                      </a:cxn>
                    </a:cxnLst>
                    <a:rect l="0" t="0" r="r" b="b"/>
                    <a:pathLst>
                      <a:path w="21362" h="21362" extrusionOk="0">
                        <a:moveTo>
                          <a:pt x="21005" y="15446"/>
                        </a:moveTo>
                        <a:cubicBezTo>
                          <a:pt x="21481" y="15922"/>
                          <a:pt x="21481" y="16557"/>
                          <a:pt x="21005" y="17034"/>
                        </a:cubicBezTo>
                        <a:cubicBezTo>
                          <a:pt x="17034" y="21005"/>
                          <a:pt x="17034" y="21005"/>
                          <a:pt x="17034" y="21005"/>
                        </a:cubicBezTo>
                        <a:cubicBezTo>
                          <a:pt x="16557" y="21481"/>
                          <a:pt x="15763" y="21481"/>
                          <a:pt x="15446" y="21005"/>
                        </a:cubicBezTo>
                        <a:cubicBezTo>
                          <a:pt x="357" y="5916"/>
                          <a:pt x="357" y="5916"/>
                          <a:pt x="357" y="5916"/>
                        </a:cubicBezTo>
                        <a:cubicBezTo>
                          <a:pt x="-119" y="5440"/>
                          <a:pt x="-119" y="4805"/>
                          <a:pt x="357" y="4328"/>
                        </a:cubicBezTo>
                        <a:cubicBezTo>
                          <a:pt x="4328" y="357"/>
                          <a:pt x="4328" y="357"/>
                          <a:pt x="4328" y="357"/>
                        </a:cubicBezTo>
                        <a:cubicBezTo>
                          <a:pt x="4805" y="-119"/>
                          <a:pt x="5440" y="-119"/>
                          <a:pt x="5916" y="357"/>
                        </a:cubicBezTo>
                        <a:lnTo>
                          <a:pt x="21005" y="1544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0" name="Shape 6059"/>
                  <p:cNvSpPr/>
                  <p:nvPr/>
                </p:nvSpPr>
                <p:spPr>
                  <a:xfrm>
                    <a:off x="9602" y="0"/>
                    <a:ext cx="703957" cy="391128"/>
                  </a:xfrm>
                  <a:custGeom>
                    <a:avLst/>
                    <a:gdLst/>
                    <a:ahLst/>
                    <a:cxnLst>
                      <a:cxn ang="0">
                        <a:pos x="wd2" y="hd2"/>
                      </a:cxn>
                      <a:cxn ang="5400000">
                        <a:pos x="wd2" y="hd2"/>
                      </a:cxn>
                      <a:cxn ang="10800000">
                        <a:pos x="wd2" y="hd2"/>
                      </a:cxn>
                      <a:cxn ang="16200000">
                        <a:pos x="wd2" y="hd2"/>
                      </a:cxn>
                    </a:cxnLst>
                    <a:rect l="0" t="0" r="r" b="b"/>
                    <a:pathLst>
                      <a:path w="21600" h="21600" extrusionOk="0">
                        <a:moveTo>
                          <a:pt x="2222" y="13693"/>
                        </a:moveTo>
                        <a:cubicBezTo>
                          <a:pt x="3506" y="7329"/>
                          <a:pt x="6906" y="2796"/>
                          <a:pt x="10894" y="2796"/>
                        </a:cubicBezTo>
                        <a:cubicBezTo>
                          <a:pt x="16006" y="2796"/>
                          <a:pt x="20128" y="10221"/>
                          <a:pt x="20128" y="19430"/>
                        </a:cubicBezTo>
                        <a:cubicBezTo>
                          <a:pt x="20128" y="20154"/>
                          <a:pt x="20101" y="20877"/>
                          <a:pt x="20048" y="21600"/>
                        </a:cubicBezTo>
                        <a:cubicBezTo>
                          <a:pt x="21600" y="21600"/>
                          <a:pt x="21600" y="21600"/>
                          <a:pt x="21600" y="21600"/>
                        </a:cubicBezTo>
                        <a:cubicBezTo>
                          <a:pt x="21600" y="19334"/>
                          <a:pt x="21600" y="19334"/>
                          <a:pt x="21600" y="19334"/>
                        </a:cubicBezTo>
                        <a:cubicBezTo>
                          <a:pt x="21600" y="12198"/>
                          <a:pt x="21600" y="12198"/>
                          <a:pt x="21600" y="12198"/>
                        </a:cubicBezTo>
                        <a:cubicBezTo>
                          <a:pt x="21600" y="7618"/>
                          <a:pt x="21600" y="7618"/>
                          <a:pt x="21600" y="7618"/>
                        </a:cubicBezTo>
                        <a:cubicBezTo>
                          <a:pt x="21600" y="2796"/>
                          <a:pt x="21600" y="2796"/>
                          <a:pt x="21600" y="2796"/>
                        </a:cubicBezTo>
                        <a:cubicBezTo>
                          <a:pt x="21600" y="1254"/>
                          <a:pt x="20904" y="0"/>
                          <a:pt x="20048" y="0"/>
                        </a:cubicBezTo>
                        <a:cubicBezTo>
                          <a:pt x="1552" y="0"/>
                          <a:pt x="1552" y="0"/>
                          <a:pt x="1552" y="0"/>
                        </a:cubicBezTo>
                        <a:cubicBezTo>
                          <a:pt x="696" y="0"/>
                          <a:pt x="0" y="1254"/>
                          <a:pt x="0" y="2796"/>
                        </a:cubicBezTo>
                        <a:cubicBezTo>
                          <a:pt x="0" y="13693"/>
                          <a:pt x="0" y="13693"/>
                          <a:pt x="0" y="13693"/>
                        </a:cubicBezTo>
                        <a:lnTo>
                          <a:pt x="2222" y="1369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grpSp>
        <p:nvGrpSpPr>
          <p:cNvPr id="291" name="Group 290"/>
          <p:cNvGrpSpPr/>
          <p:nvPr/>
        </p:nvGrpSpPr>
        <p:grpSpPr>
          <a:xfrm>
            <a:off x="1547248" y="2211086"/>
            <a:ext cx="9599079" cy="2506953"/>
            <a:chOff x="220596" y="1097935"/>
            <a:chExt cx="8407953" cy="2195871"/>
          </a:xfrm>
          <a:solidFill>
            <a:schemeClr val="bg1"/>
          </a:solidFill>
        </p:grpSpPr>
        <p:sp>
          <p:nvSpPr>
            <p:cNvPr id="292" name="Rectangle 291"/>
            <p:cNvSpPr/>
            <p:nvPr/>
          </p:nvSpPr>
          <p:spPr>
            <a:xfrm>
              <a:off x="1404491" y="1097935"/>
              <a:ext cx="7224058" cy="2195871"/>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sp>
          <p:nvSpPr>
            <p:cNvPr id="293" name="TextBox 292"/>
            <p:cNvSpPr txBox="1"/>
            <p:nvPr/>
          </p:nvSpPr>
          <p:spPr>
            <a:xfrm>
              <a:off x="220596" y="1949829"/>
              <a:ext cx="1131602" cy="476380"/>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FAA634"/>
                  </a:solidFill>
                  <a:latin typeface="Arial"/>
                  <a:cs typeface="Arial"/>
                </a:rPr>
                <a:t>Platform</a:t>
              </a:r>
              <a:br>
                <a:rPr lang="en-US" sz="1467" b="1" dirty="0">
                  <a:solidFill>
                    <a:srgbClr val="FAA634"/>
                  </a:solidFill>
                  <a:latin typeface="Arial"/>
                  <a:cs typeface="Arial"/>
                </a:rPr>
              </a:br>
              <a:r>
                <a:rPr lang="en-US" sz="1467" b="1" dirty="0">
                  <a:solidFill>
                    <a:srgbClr val="FAA634"/>
                  </a:solidFill>
                  <a:latin typeface="Arial"/>
                  <a:cs typeface="Arial"/>
                </a:rPr>
                <a:t>Services</a:t>
              </a:r>
            </a:p>
          </p:txBody>
        </p:sp>
        <p:cxnSp>
          <p:nvCxnSpPr>
            <p:cNvPr id="294" name="Straight Connector 293"/>
            <p:cNvCxnSpPr/>
            <p:nvPr/>
          </p:nvCxnSpPr>
          <p:spPr>
            <a:xfrm flipH="1">
              <a:off x="2567038" y="1237228"/>
              <a:ext cx="11213"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762147"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5101133"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p:nvCxnSpPr>
          <p:spPr>
            <a:xfrm>
              <a:off x="7139162"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grpSp>
          <p:nvGrpSpPr>
            <p:cNvPr id="298" name="Group 297"/>
            <p:cNvGrpSpPr/>
            <p:nvPr/>
          </p:nvGrpSpPr>
          <p:grpSpPr>
            <a:xfrm>
              <a:off x="1555663" y="1758441"/>
              <a:ext cx="847855" cy="1195921"/>
              <a:chOff x="1555663" y="1710543"/>
              <a:chExt cx="847855" cy="1060068"/>
            </a:xfrm>
            <a:grpFill/>
          </p:grpSpPr>
          <p:sp>
            <p:nvSpPr>
              <p:cNvPr id="322" name="TextBox 321"/>
              <p:cNvSpPr txBox="1"/>
              <p:nvPr/>
            </p:nvSpPr>
            <p:spPr>
              <a:xfrm>
                <a:off x="1620259" y="2586461"/>
                <a:ext cx="718663" cy="184150"/>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Caching</a:t>
                </a:r>
              </a:p>
            </p:txBody>
          </p:sp>
          <p:sp>
            <p:nvSpPr>
              <p:cNvPr id="323" name="TextBox 322"/>
              <p:cNvSpPr txBox="1"/>
              <p:nvPr/>
            </p:nvSpPr>
            <p:spPr>
              <a:xfrm>
                <a:off x="1555663" y="1710543"/>
                <a:ext cx="847855" cy="215065"/>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Relational</a:t>
                </a:r>
              </a:p>
            </p:txBody>
          </p:sp>
          <p:sp>
            <p:nvSpPr>
              <p:cNvPr id="324" name="TextBox 323"/>
              <p:cNvSpPr txBox="1"/>
              <p:nvPr/>
            </p:nvSpPr>
            <p:spPr>
              <a:xfrm>
                <a:off x="1620259" y="2154937"/>
                <a:ext cx="718663" cy="184150"/>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No SQL</a:t>
                </a:r>
              </a:p>
            </p:txBody>
          </p:sp>
        </p:grpSp>
        <p:grpSp>
          <p:nvGrpSpPr>
            <p:cNvPr id="299" name="Group 298"/>
            <p:cNvGrpSpPr/>
            <p:nvPr/>
          </p:nvGrpSpPr>
          <p:grpSpPr>
            <a:xfrm>
              <a:off x="2643000" y="1589190"/>
              <a:ext cx="1052816" cy="1529637"/>
              <a:chOff x="2552788" y="1574854"/>
              <a:chExt cx="1052816" cy="1442750"/>
            </a:xfrm>
            <a:grpFill/>
          </p:grpSpPr>
          <p:sp>
            <p:nvSpPr>
              <p:cNvPr id="318" name="TextBox 317"/>
              <p:cNvSpPr txBox="1"/>
              <p:nvPr/>
            </p:nvSpPr>
            <p:spPr>
              <a:xfrm>
                <a:off x="2675331" y="1574854"/>
                <a:ext cx="930273" cy="384399"/>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Cluster Computing</a:t>
                </a:r>
              </a:p>
            </p:txBody>
          </p:sp>
          <p:sp>
            <p:nvSpPr>
              <p:cNvPr id="319" name="TextBox 318"/>
              <p:cNvSpPr txBox="1"/>
              <p:nvPr/>
            </p:nvSpPr>
            <p:spPr>
              <a:xfrm>
                <a:off x="2592901" y="1936342"/>
                <a:ext cx="928634" cy="228845"/>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Real-time</a:t>
                </a:r>
              </a:p>
            </p:txBody>
          </p:sp>
          <p:sp>
            <p:nvSpPr>
              <p:cNvPr id="320" name="TextBox 319"/>
              <p:cNvSpPr txBox="1"/>
              <p:nvPr/>
            </p:nvSpPr>
            <p:spPr>
              <a:xfrm>
                <a:off x="2552788" y="2636196"/>
                <a:ext cx="1008862" cy="381408"/>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Data Workflows</a:t>
                </a:r>
              </a:p>
            </p:txBody>
          </p:sp>
          <p:sp>
            <p:nvSpPr>
              <p:cNvPr id="321" name="TextBox 320"/>
              <p:cNvSpPr txBox="1"/>
              <p:nvPr/>
            </p:nvSpPr>
            <p:spPr>
              <a:xfrm>
                <a:off x="2592900" y="2204938"/>
                <a:ext cx="928636" cy="381408"/>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Data Warehouse</a:t>
                </a:r>
              </a:p>
            </p:txBody>
          </p:sp>
        </p:grpSp>
        <p:grpSp>
          <p:nvGrpSpPr>
            <p:cNvPr id="300" name="Group 299"/>
            <p:cNvGrpSpPr/>
            <p:nvPr/>
          </p:nvGrpSpPr>
          <p:grpSpPr>
            <a:xfrm>
              <a:off x="3853333" y="1607220"/>
              <a:ext cx="1185657" cy="1537570"/>
              <a:chOff x="3709551" y="1594677"/>
              <a:chExt cx="1185657" cy="1466258"/>
            </a:xfrm>
            <a:grpFill/>
          </p:grpSpPr>
          <p:sp>
            <p:nvSpPr>
              <p:cNvPr id="312" name="TextBox 311"/>
              <p:cNvSpPr txBox="1"/>
              <p:nvPr/>
            </p:nvSpPr>
            <p:spPr>
              <a:xfrm>
                <a:off x="3940792" y="1594677"/>
                <a:ext cx="679721"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Queuing</a:t>
                </a:r>
              </a:p>
            </p:txBody>
          </p:sp>
          <p:sp>
            <p:nvSpPr>
              <p:cNvPr id="313" name="TextBox 312"/>
              <p:cNvSpPr txBox="1"/>
              <p:nvPr/>
            </p:nvSpPr>
            <p:spPr>
              <a:xfrm>
                <a:off x="3832316" y="1848306"/>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Orchestration</a:t>
                </a:r>
              </a:p>
            </p:txBody>
          </p:sp>
          <p:sp>
            <p:nvSpPr>
              <p:cNvPr id="314" name="TextBox 313"/>
              <p:cNvSpPr txBox="1"/>
              <p:nvPr/>
            </p:nvSpPr>
            <p:spPr>
              <a:xfrm>
                <a:off x="3709551" y="2079666"/>
                <a:ext cx="1185657" cy="23137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App Streaming</a:t>
                </a:r>
              </a:p>
            </p:txBody>
          </p:sp>
          <p:sp>
            <p:nvSpPr>
              <p:cNvPr id="315" name="TextBox 314"/>
              <p:cNvSpPr txBox="1"/>
              <p:nvPr/>
            </p:nvSpPr>
            <p:spPr>
              <a:xfrm>
                <a:off x="3832316" y="2355564"/>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Transcoding</a:t>
                </a:r>
              </a:p>
            </p:txBody>
          </p:sp>
          <p:sp>
            <p:nvSpPr>
              <p:cNvPr id="316" name="TextBox 315"/>
              <p:cNvSpPr txBox="1"/>
              <p:nvPr/>
            </p:nvSpPr>
            <p:spPr>
              <a:xfrm>
                <a:off x="3832316" y="2609193"/>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Email</a:t>
                </a:r>
              </a:p>
            </p:txBody>
          </p:sp>
          <p:sp>
            <p:nvSpPr>
              <p:cNvPr id="317" name="TextBox 316"/>
              <p:cNvSpPr txBox="1"/>
              <p:nvPr/>
            </p:nvSpPr>
            <p:spPr>
              <a:xfrm>
                <a:off x="3832316" y="2862821"/>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Search</a:t>
                </a:r>
              </a:p>
            </p:txBody>
          </p:sp>
        </p:grpSp>
        <p:grpSp>
          <p:nvGrpSpPr>
            <p:cNvPr id="301" name="Group 300"/>
            <p:cNvGrpSpPr/>
            <p:nvPr/>
          </p:nvGrpSpPr>
          <p:grpSpPr>
            <a:xfrm>
              <a:off x="5404864" y="1651638"/>
              <a:ext cx="1423702" cy="1445530"/>
              <a:chOff x="5304779" y="1629002"/>
              <a:chExt cx="1423702" cy="1341609"/>
            </a:xfrm>
            <a:grpFill/>
          </p:grpSpPr>
          <p:sp>
            <p:nvSpPr>
              <p:cNvPr id="307" name="TextBox 306"/>
              <p:cNvSpPr txBox="1"/>
              <p:nvPr/>
            </p:nvSpPr>
            <p:spPr>
              <a:xfrm>
                <a:off x="5474486" y="1629002"/>
                <a:ext cx="1084289"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Containers</a:t>
                </a:r>
              </a:p>
            </p:txBody>
          </p:sp>
          <p:sp>
            <p:nvSpPr>
              <p:cNvPr id="308" name="TextBox 307"/>
              <p:cNvSpPr txBox="1"/>
              <p:nvPr/>
            </p:nvSpPr>
            <p:spPr>
              <a:xfrm>
                <a:off x="5474486" y="1916201"/>
                <a:ext cx="1084289"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Dev/ops Tools</a:t>
                </a:r>
              </a:p>
            </p:txBody>
          </p:sp>
          <p:sp>
            <p:nvSpPr>
              <p:cNvPr id="309" name="TextBox 308"/>
              <p:cNvSpPr txBox="1"/>
              <p:nvPr/>
            </p:nvSpPr>
            <p:spPr>
              <a:xfrm>
                <a:off x="5304779" y="2203400"/>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Resource Templates</a:t>
                </a:r>
              </a:p>
            </p:txBody>
          </p:sp>
          <p:sp>
            <p:nvSpPr>
              <p:cNvPr id="310" name="TextBox 309"/>
              <p:cNvSpPr txBox="1"/>
              <p:nvPr/>
            </p:nvSpPr>
            <p:spPr>
              <a:xfrm>
                <a:off x="5304779" y="2490599"/>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Usage Tracking</a:t>
                </a:r>
              </a:p>
            </p:txBody>
          </p:sp>
          <p:sp>
            <p:nvSpPr>
              <p:cNvPr id="311" name="TextBox 310"/>
              <p:cNvSpPr txBox="1"/>
              <p:nvPr/>
            </p:nvSpPr>
            <p:spPr>
              <a:xfrm>
                <a:off x="5304779" y="2777797"/>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Monitoring and Logs</a:t>
                </a:r>
              </a:p>
            </p:txBody>
          </p:sp>
        </p:grpSp>
        <p:grpSp>
          <p:nvGrpSpPr>
            <p:cNvPr id="302" name="Group 301"/>
            <p:cNvGrpSpPr/>
            <p:nvPr/>
          </p:nvGrpSpPr>
          <p:grpSpPr>
            <a:xfrm>
              <a:off x="7296613" y="1700903"/>
              <a:ext cx="1140311" cy="1319929"/>
              <a:chOff x="7241693" y="1660685"/>
              <a:chExt cx="1140311" cy="1174141"/>
            </a:xfrm>
            <a:grpFill/>
          </p:grpSpPr>
          <p:sp>
            <p:nvSpPr>
              <p:cNvPr id="303" name="TextBox 302"/>
              <p:cNvSpPr txBox="1"/>
              <p:nvPr/>
            </p:nvSpPr>
            <p:spPr>
              <a:xfrm>
                <a:off x="7241693" y="1660685"/>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Identity</a:t>
                </a:r>
              </a:p>
            </p:txBody>
          </p:sp>
          <p:sp>
            <p:nvSpPr>
              <p:cNvPr id="304" name="TextBox 303"/>
              <p:cNvSpPr txBox="1"/>
              <p:nvPr/>
            </p:nvSpPr>
            <p:spPr>
              <a:xfrm>
                <a:off x="7241693" y="1990464"/>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Sync</a:t>
                </a:r>
              </a:p>
            </p:txBody>
          </p:sp>
          <p:sp>
            <p:nvSpPr>
              <p:cNvPr id="305" name="TextBox 304"/>
              <p:cNvSpPr txBox="1"/>
              <p:nvPr/>
            </p:nvSpPr>
            <p:spPr>
              <a:xfrm>
                <a:off x="7241693" y="2320243"/>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Mobile Analytics</a:t>
                </a:r>
              </a:p>
            </p:txBody>
          </p:sp>
          <p:sp>
            <p:nvSpPr>
              <p:cNvPr id="306" name="TextBox 305"/>
              <p:cNvSpPr txBox="1"/>
              <p:nvPr/>
            </p:nvSpPr>
            <p:spPr>
              <a:xfrm>
                <a:off x="7241693" y="2650023"/>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Notifications</a:t>
                </a:r>
              </a:p>
            </p:txBody>
          </p:sp>
        </p:grpSp>
      </p:grpSp>
      <p:pic>
        <p:nvPicPr>
          <p:cNvPr id="325" name="Picture 324" descr="Users.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250074" y="1459763"/>
            <a:ext cx="564422" cy="564422"/>
          </a:xfrm>
          <a:prstGeom prst="rect">
            <a:avLst/>
          </a:prstGeom>
        </p:spPr>
      </p:pic>
      <p:pic>
        <p:nvPicPr>
          <p:cNvPr id="326" name="Picture 325" descr="Client.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975717" y="1495716"/>
            <a:ext cx="528470" cy="528470"/>
          </a:xfrm>
          <a:prstGeom prst="rect">
            <a:avLst/>
          </a:prstGeom>
        </p:spPr>
      </p:pic>
      <p:sp>
        <p:nvSpPr>
          <p:cNvPr id="327" name="Rounded Rectangle 326"/>
          <p:cNvSpPr/>
          <p:nvPr/>
        </p:nvSpPr>
        <p:spPr>
          <a:xfrm>
            <a:off x="4286877" y="5859065"/>
            <a:ext cx="1177732" cy="38349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328" name="Rounded Rectangle 327"/>
          <p:cNvSpPr/>
          <p:nvPr/>
        </p:nvSpPr>
        <p:spPr>
          <a:xfrm>
            <a:off x="6302414" y="5883033"/>
            <a:ext cx="1774291" cy="364965"/>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nvGrpSpPr>
          <p:cNvPr id="329" name="Group 1239"/>
          <p:cNvGrpSpPr/>
          <p:nvPr/>
        </p:nvGrpSpPr>
        <p:grpSpPr>
          <a:xfrm>
            <a:off x="8668175" y="5892134"/>
            <a:ext cx="307976" cy="307976"/>
            <a:chOff x="0" y="0"/>
            <a:chExt cx="723900" cy="723900"/>
          </a:xfrm>
        </p:grpSpPr>
        <p:sp>
          <p:nvSpPr>
            <p:cNvPr id="330" name="Shape 1215"/>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solidFill>
              <a:srgbClr val="88A57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1" name="Shape 1216"/>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2" name="Shape 1217"/>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3" name="Shape 1218"/>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4" name="Shape 1219"/>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5" name="Shape 1220"/>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6" name="Shape 1221"/>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7" name="Shape 1222"/>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8" name="Shape 1223"/>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9" name="Shape 1224"/>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0" name="Shape 1225"/>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1" name="Shape 1226"/>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2" name="Shape 1227"/>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3" name="Shape 1228"/>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4" name="Shape 1229"/>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5" name="Shape 1230"/>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6" name="Shape 1231"/>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7" name="Shape 1232"/>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8" name="Shape 1233"/>
            <p:cNvSpPr/>
            <p:nvPr/>
          </p:nvSpPr>
          <p:spPr>
            <a:xfrm>
              <a:off x="82686" y="23535"/>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9" name="Shape 1234"/>
            <p:cNvSpPr/>
            <p:nvPr/>
          </p:nvSpPr>
          <p:spPr>
            <a:xfrm>
              <a:off x="72119" y="12906"/>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0" name="Shape 1235"/>
            <p:cNvSpPr/>
            <p:nvPr/>
          </p:nvSpPr>
          <p:spPr>
            <a:xfrm>
              <a:off x="407245" y="161710"/>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1" name="Shape 1236"/>
            <p:cNvSpPr/>
            <p:nvPr/>
          </p:nvSpPr>
          <p:spPr>
            <a:xfrm>
              <a:off x="396678" y="150701"/>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2" name="Shape 1237"/>
            <p:cNvSpPr/>
            <p:nvPr/>
          </p:nvSpPr>
          <p:spPr>
            <a:xfrm>
              <a:off x="170752" y="373148"/>
              <a:ext cx="234352" cy="224345"/>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solidFill>
                <a:srgbClr val="88A57F"/>
              </a:solid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3" name="Shape 1238"/>
            <p:cNvSpPr/>
            <p:nvPr/>
          </p:nvSpPr>
          <p:spPr>
            <a:xfrm>
              <a:off x="160186" y="362519"/>
              <a:ext cx="255863"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sp>
        <p:nvSpPr>
          <p:cNvPr id="354" name="TextBox 353"/>
          <p:cNvSpPr txBox="1"/>
          <p:nvPr/>
        </p:nvSpPr>
        <p:spPr>
          <a:xfrm>
            <a:off x="2971050" y="2253129"/>
            <a:ext cx="1188720"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Databases</a:t>
            </a:r>
          </a:p>
        </p:txBody>
      </p:sp>
      <p:sp>
        <p:nvSpPr>
          <p:cNvPr id="355" name="TextBox 354"/>
          <p:cNvSpPr txBox="1"/>
          <p:nvPr/>
        </p:nvSpPr>
        <p:spPr>
          <a:xfrm>
            <a:off x="4394327" y="2253121"/>
            <a:ext cx="1052657"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Analytics</a:t>
            </a:r>
          </a:p>
        </p:txBody>
      </p:sp>
      <p:sp>
        <p:nvSpPr>
          <p:cNvPr id="356" name="TextBox 355"/>
          <p:cNvSpPr txBox="1"/>
          <p:nvPr/>
        </p:nvSpPr>
        <p:spPr>
          <a:xfrm>
            <a:off x="5759666" y="2253127"/>
            <a:ext cx="1215994" cy="52322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App Services</a:t>
            </a:r>
          </a:p>
        </p:txBody>
      </p:sp>
      <p:sp>
        <p:nvSpPr>
          <p:cNvPr id="357" name="TextBox 356"/>
          <p:cNvSpPr txBox="1"/>
          <p:nvPr/>
        </p:nvSpPr>
        <p:spPr>
          <a:xfrm>
            <a:off x="7190141" y="2253127"/>
            <a:ext cx="2230215" cy="52322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Deployment and Management</a:t>
            </a:r>
          </a:p>
        </p:txBody>
      </p:sp>
      <p:sp>
        <p:nvSpPr>
          <p:cNvPr id="358" name="TextBox 357"/>
          <p:cNvSpPr txBox="1"/>
          <p:nvPr/>
        </p:nvSpPr>
        <p:spPr>
          <a:xfrm>
            <a:off x="9625700" y="2253126"/>
            <a:ext cx="1443844"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Mobile Services</a:t>
            </a:r>
          </a:p>
        </p:txBody>
      </p:sp>
      <p:sp>
        <p:nvSpPr>
          <p:cNvPr id="359" name="TextBox 358"/>
          <p:cNvSpPr txBox="1"/>
          <p:nvPr/>
        </p:nvSpPr>
        <p:spPr>
          <a:xfrm>
            <a:off x="9049992" y="4920547"/>
            <a:ext cx="1919888" cy="430493"/>
          </a:xfrm>
          <a:prstGeom prst="rect">
            <a:avLst/>
          </a:prstGeom>
          <a:solidFill>
            <a:schemeClr val="bg1"/>
          </a:solid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Storage</a:t>
            </a:r>
          </a:p>
          <a:p>
            <a:pPr defTabSz="609585" fontAlgn="base">
              <a:spcBef>
                <a:spcPct val="0"/>
              </a:spcBef>
              <a:spcAft>
                <a:spcPct val="0"/>
              </a:spcAft>
            </a:pPr>
            <a:r>
              <a:rPr lang="en-US" sz="1200" dirty="0">
                <a:solidFill>
                  <a:srgbClr val="636466"/>
                </a:solidFill>
                <a:latin typeface="Arial"/>
                <a:cs typeface="Arial"/>
              </a:rPr>
              <a:t>(Object, Block and Archive)</a:t>
            </a:r>
          </a:p>
        </p:txBody>
      </p:sp>
      <p:sp>
        <p:nvSpPr>
          <p:cNvPr id="360" name="Rounded Rectangle 359"/>
          <p:cNvSpPr/>
          <p:nvPr/>
        </p:nvSpPr>
        <p:spPr>
          <a:xfrm>
            <a:off x="3434775" y="4938985"/>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1" name="Picture 2" descr="product-category-icons_compute_24x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4439" y="4973405"/>
            <a:ext cx="494978" cy="494978"/>
          </a:xfrm>
          <a:prstGeom prst="rect">
            <a:avLst/>
          </a:prstGeom>
          <a:noFill/>
          <a:extLst>
            <a:ext uri="{909E8E84-426E-40DD-AFC4-6F175D3DCCD1}">
              <a14:hiddenFill xmlns:a14="http://schemas.microsoft.com/office/drawing/2010/main">
                <a:solidFill>
                  <a:srgbClr val="FFFFFF"/>
                </a:solidFill>
              </a14:hiddenFill>
            </a:ext>
          </a:extLst>
        </p:spPr>
      </p:pic>
      <p:sp>
        <p:nvSpPr>
          <p:cNvPr id="362" name="Rounded Rectangle 361"/>
          <p:cNvSpPr/>
          <p:nvPr/>
        </p:nvSpPr>
        <p:spPr>
          <a:xfrm>
            <a:off x="6159733" y="4927183"/>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3" name="Picture 4" descr="product-category-icons_networking-content-delivery_24x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3914" y="4980735"/>
            <a:ext cx="487647" cy="487647"/>
          </a:xfrm>
          <a:prstGeom prst="rect">
            <a:avLst/>
          </a:prstGeom>
          <a:noFill/>
          <a:extLst>
            <a:ext uri="{909E8E84-426E-40DD-AFC4-6F175D3DCCD1}">
              <a14:hiddenFill xmlns:a14="http://schemas.microsoft.com/office/drawing/2010/main">
                <a:solidFill>
                  <a:srgbClr val="FFFFFF"/>
                </a:solidFill>
              </a14:hiddenFill>
            </a:ext>
          </a:extLst>
        </p:spPr>
      </p:pic>
      <p:sp>
        <p:nvSpPr>
          <p:cNvPr id="364" name="Rounded Rectangle 363"/>
          <p:cNvSpPr/>
          <p:nvPr/>
        </p:nvSpPr>
        <p:spPr>
          <a:xfrm>
            <a:off x="8339915" y="4913032"/>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5" name="Picture 6" descr="product-category-icons_storage_24x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67919" y="4949923"/>
            <a:ext cx="505163" cy="505163"/>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a:extLst>
              <a:ext uri="{FF2B5EF4-FFF2-40B4-BE49-F238E27FC236}">
                <a16:creationId xmlns:a16="http://schemas.microsoft.com/office/drawing/2014/main" id="{3C53E359-A416-7444-9EBB-D1CE4F3793C8}"/>
              </a:ext>
            </a:extLst>
          </p:cNvPr>
          <p:cNvSpPr/>
          <p:nvPr/>
        </p:nvSpPr>
        <p:spPr>
          <a:xfrm>
            <a:off x="1394847" y="4812838"/>
            <a:ext cx="9875520" cy="8312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761830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8539" y="263527"/>
            <a:ext cx="11115261" cy="779463"/>
          </a:xfrm>
        </p:spPr>
        <p:txBody>
          <a:bodyPr>
            <a:normAutofit/>
          </a:bodyPr>
          <a:lstStyle/>
          <a:p>
            <a:r>
              <a:rPr lang="en-US" sz="4200" dirty="0"/>
              <a:t>AWS Services and Categories</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pic>
        <p:nvPicPr>
          <p:cNvPr id="10" name="Content Placeholder 9"/>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96982" y="1481027"/>
            <a:ext cx="11927159" cy="5077429"/>
          </a:xfrm>
        </p:spPr>
      </p:pic>
      <p:sp>
        <p:nvSpPr>
          <p:cNvPr id="2" name="Rectangle 1">
            <a:extLst>
              <a:ext uri="{FF2B5EF4-FFF2-40B4-BE49-F238E27FC236}">
                <a16:creationId xmlns:a16="http://schemas.microsoft.com/office/drawing/2014/main" id="{92BA382E-F3AA-054F-AD2E-0DC454B4B1B9}"/>
              </a:ext>
            </a:extLst>
          </p:cNvPr>
          <p:cNvSpPr/>
          <p:nvPr/>
        </p:nvSpPr>
        <p:spPr>
          <a:xfrm>
            <a:off x="433137" y="1422033"/>
            <a:ext cx="1106905" cy="1107007"/>
          </a:xfrm>
          <a:prstGeom prst="rect">
            <a:avLst/>
          </a:prstGeom>
          <a:noFill/>
          <a:ln w="1016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8C269E56-A913-7542-AC22-1A57229D07BD}"/>
              </a:ext>
            </a:extLst>
          </p:cNvPr>
          <p:cNvSpPr/>
          <p:nvPr/>
        </p:nvSpPr>
        <p:spPr>
          <a:xfrm>
            <a:off x="2886290" y="1422033"/>
            <a:ext cx="1106905" cy="1107007"/>
          </a:xfrm>
          <a:prstGeom prst="rect">
            <a:avLst/>
          </a:prstGeom>
          <a:noFill/>
          <a:ln w="1016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440906B-A586-7D4E-8B4C-06153593B7F1}"/>
              </a:ext>
            </a:extLst>
          </p:cNvPr>
          <p:cNvSpPr/>
          <p:nvPr/>
        </p:nvSpPr>
        <p:spPr>
          <a:xfrm>
            <a:off x="5339440" y="1422033"/>
            <a:ext cx="1106905" cy="1107007"/>
          </a:xfrm>
          <a:prstGeom prst="rect">
            <a:avLst/>
          </a:prstGeom>
          <a:noFill/>
          <a:ln w="1016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713E587-2515-674E-911D-BF91BBAA45B9}"/>
              </a:ext>
            </a:extLst>
          </p:cNvPr>
          <p:cNvSpPr/>
          <p:nvPr/>
        </p:nvSpPr>
        <p:spPr>
          <a:xfrm>
            <a:off x="9886859" y="1422033"/>
            <a:ext cx="1831441" cy="1107007"/>
          </a:xfrm>
          <a:prstGeom prst="rect">
            <a:avLst/>
          </a:prstGeom>
          <a:noFill/>
          <a:ln w="1016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E641C94-A009-5F4B-864F-6FB1FEDBCE24}"/>
              </a:ext>
            </a:extLst>
          </p:cNvPr>
          <p:cNvSpPr/>
          <p:nvPr/>
        </p:nvSpPr>
        <p:spPr>
          <a:xfrm>
            <a:off x="7443542" y="2912734"/>
            <a:ext cx="1831441" cy="1107007"/>
          </a:xfrm>
          <a:prstGeom prst="rect">
            <a:avLst/>
          </a:prstGeom>
          <a:noFill/>
          <a:ln w="1016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98823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58621"/>
            <a:ext cx="11115261" cy="989044"/>
          </a:xfrm>
        </p:spPr>
        <p:txBody>
          <a:bodyPr>
            <a:noAutofit/>
          </a:bodyPr>
          <a:lstStyle/>
          <a:p>
            <a:r>
              <a:rPr lang="en-US" sz="3400" dirty="0"/>
              <a:t>Section 1.0.3 Resumé:                                                      </a:t>
            </a:r>
          </a:p>
        </p:txBody>
      </p:sp>
      <p:sp>
        <p:nvSpPr>
          <p:cNvPr id="62" name="Subtitle 10"/>
          <p:cNvSpPr txBox="1">
            <a:spLocks/>
          </p:cNvSpPr>
          <p:nvPr/>
        </p:nvSpPr>
        <p:spPr>
          <a:xfrm>
            <a:off x="628877" y="1506125"/>
            <a:ext cx="8157572" cy="2645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lnSpc>
                <a:spcPct val="150000"/>
              </a:lnSpc>
              <a:buBlip>
                <a:blip r:embed="rId5"/>
              </a:buBlip>
            </a:pPr>
            <a:r>
              <a:rPr lang="fr-FR" sz="2000" dirty="0"/>
              <a:t>Examen de l'infrastructure mondiale AWS pour comprendre</a:t>
            </a:r>
            <a:r>
              <a:rPr lang="en-US" sz="2000" dirty="0"/>
              <a:t>:</a:t>
            </a:r>
          </a:p>
          <a:p>
            <a:pPr marL="800100" lvl="1" indent="-342900">
              <a:lnSpc>
                <a:spcPct val="150000"/>
              </a:lnSpc>
              <a:buBlip>
                <a:blip r:embed="rId5"/>
              </a:buBlip>
            </a:pPr>
            <a:r>
              <a:rPr lang="en-US" sz="2000" dirty="0"/>
              <a:t>Data Centers</a:t>
            </a:r>
          </a:p>
          <a:p>
            <a:pPr marL="800100" lvl="1" indent="-342900">
              <a:lnSpc>
                <a:spcPct val="150000"/>
              </a:lnSpc>
              <a:buBlip>
                <a:blip r:embed="rId5"/>
              </a:buBlip>
            </a:pPr>
            <a:r>
              <a:rPr lang="en-US" sz="2000" dirty="0"/>
              <a:t>Regions</a:t>
            </a:r>
          </a:p>
          <a:p>
            <a:pPr marL="800100" lvl="1" indent="-342900">
              <a:lnSpc>
                <a:spcPct val="150000"/>
              </a:lnSpc>
              <a:buBlip>
                <a:blip r:embed="rId5"/>
              </a:buBlip>
            </a:pPr>
            <a:r>
              <a:rPr lang="en-US" sz="2000" dirty="0"/>
              <a:t>Availability Zones</a:t>
            </a:r>
          </a:p>
          <a:p>
            <a:pPr marL="800100" lvl="1" indent="-342900">
              <a:lnSpc>
                <a:spcPct val="150000"/>
              </a:lnSpc>
              <a:buBlip>
                <a:blip r:embed="rId5"/>
              </a:buBlip>
            </a:pPr>
            <a:r>
              <a:rPr lang="en-US" sz="2000" dirty="0"/>
              <a:t>Edge Locations</a:t>
            </a:r>
          </a:p>
          <a:p>
            <a:pPr marL="342900" indent="-342900">
              <a:lnSpc>
                <a:spcPct val="150000"/>
              </a:lnSpc>
              <a:buBlip>
                <a:blip r:embed="rId5"/>
              </a:buBlip>
            </a:pPr>
            <a:r>
              <a:rPr lang="fr-FR" sz="2000" dirty="0"/>
              <a:t>Examen des catégories de services AWS et de leur organisation</a:t>
            </a:r>
            <a:endParaRPr lang="en-US" sz="2400" dirty="0"/>
          </a:p>
        </p:txBody>
      </p:sp>
      <p:grpSp>
        <p:nvGrpSpPr>
          <p:cNvPr id="63" name="Group 62"/>
          <p:cNvGrpSpPr/>
          <p:nvPr/>
        </p:nvGrpSpPr>
        <p:grpSpPr>
          <a:xfrm>
            <a:off x="2254689" y="5418100"/>
            <a:ext cx="3541480" cy="532323"/>
            <a:chOff x="4188879" y="4810544"/>
            <a:chExt cx="3541480" cy="532323"/>
          </a:xfrm>
        </p:grpSpPr>
        <p:sp>
          <p:nvSpPr>
            <p:cNvPr id="64" name="TextBox 63"/>
            <p:cNvSpPr txBox="1"/>
            <p:nvPr/>
          </p:nvSpPr>
          <p:spPr>
            <a:xfrm>
              <a:off x="4721202" y="4892040"/>
              <a:ext cx="3009157" cy="400110"/>
            </a:xfrm>
            <a:prstGeom prst="rect">
              <a:avLst/>
            </a:prstGeom>
            <a:noFill/>
          </p:spPr>
          <p:txBody>
            <a:bodyPr wrap="none" rtlCol="0">
              <a:spAutoFit/>
            </a:bodyPr>
            <a:lstStyle/>
            <a:p>
              <a:r>
                <a:rPr lang="en-US" sz="2000" b="1" dirty="0">
                  <a:latin typeface="Amazon Ember" panose="020B0603020204020204" pitchFamily="34" charset="0"/>
                  <a:ea typeface="Amazon Ember" panose="020B0603020204020204" pitchFamily="34" charset="0"/>
                  <a:cs typeface="Amazon Ember" panose="020B0603020204020204" pitchFamily="34" charset="0"/>
                </a:rPr>
                <a:t>Knowledge Assessment</a:t>
              </a:r>
            </a:p>
          </p:txBody>
        </p:sp>
        <p:pic>
          <p:nvPicPr>
            <p:cNvPr id="65" name="Picture 64"/>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88879" y="4810544"/>
              <a:ext cx="532323" cy="532323"/>
            </a:xfrm>
            <a:prstGeom prst="rect">
              <a:avLst/>
            </a:prstGeom>
          </p:spPr>
        </p:pic>
      </p:grpSp>
    </p:spTree>
    <p:custDataLst>
      <p:tags r:id="rId1"/>
    </p:custDataLst>
    <p:extLst>
      <p:ext uri="{BB962C8B-B14F-4D97-AF65-F5344CB8AC3E}">
        <p14:creationId xmlns:p14="http://schemas.microsoft.com/office/powerpoint/2010/main" val="4177966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a:xfrm>
            <a:off x="662608" y="2390378"/>
            <a:ext cx="11115261" cy="2218198"/>
          </a:xfrm>
        </p:spPr>
        <p:txBody>
          <a:bodyPr/>
          <a:lstStyle/>
          <a:p>
            <a:pPr>
              <a:lnSpc>
                <a:spcPct val="100000"/>
              </a:lnSpc>
              <a:spcBef>
                <a:spcPts val="1400"/>
              </a:spcBef>
            </a:pPr>
            <a:r>
              <a:rPr lang="en-US" sz="3400" b="1"/>
              <a:t>Prochainement</a:t>
            </a:r>
            <a:r>
              <a:rPr lang="en-US" sz="3400"/>
              <a:t>: </a:t>
            </a:r>
            <a:r>
              <a:rPr lang="en-US" sz="3400" dirty="0"/>
              <a:t>Module 2 – AWS Core Services - Compute</a:t>
            </a:r>
            <a:br>
              <a:rPr lang="en-US" sz="3600" dirty="0"/>
            </a:br>
            <a:r>
              <a:rPr lang="en-US" sz="3600" dirty="0"/>
              <a:t>				</a:t>
            </a:r>
            <a:r>
              <a:rPr lang="en-US" sz="2400" dirty="0"/>
              <a:t>Introduction to Compute Services</a:t>
            </a:r>
            <a:br>
              <a:rPr lang="en-US" sz="2400" dirty="0"/>
            </a:br>
            <a:endParaRPr lang="en-US" sz="3600" dirty="0"/>
          </a:p>
        </p:txBody>
      </p:sp>
    </p:spTree>
    <p:extLst>
      <p:ext uri="{BB962C8B-B14F-4D97-AF65-F5344CB8AC3E}">
        <p14:creationId xmlns:p14="http://schemas.microsoft.com/office/powerpoint/2010/main" val="1908348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967115"/>
            <a:ext cx="11294532" cy="1246495"/>
          </a:xfrm>
          <a:prstGeom prst="rect">
            <a:avLst/>
          </a:prstGeom>
          <a:noFill/>
        </p:spPr>
        <p:txBody>
          <a:bodyPr wrap="square" rtlCol="0">
            <a:spAutoFit/>
          </a:bodyPr>
          <a:lstStyle/>
          <a:p>
            <a:pPr algn="just"/>
            <a:r>
              <a:rPr lang="en-US" sz="1500" dirty="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dirty="0">
                <a:solidFill>
                  <a:schemeClr val="bg1"/>
                </a:solidFill>
                <a:latin typeface="Amazon Ember Light" charset="0"/>
                <a:ea typeface="Amazon Ember Light" charset="0"/>
                <a:cs typeface="Amazon Ember Light" charset="0"/>
              </a:rPr>
              <a:t>aws-course-feedback@amazon.com</a:t>
            </a:r>
            <a:r>
              <a:rPr lang="en-US" sz="1500" dirty="0">
                <a:solidFill>
                  <a:schemeClr val="bg1"/>
                </a:solidFill>
                <a:latin typeface="Amazon Ember Light" charset="0"/>
                <a:ea typeface="Amazon Ember Light" charset="0"/>
                <a:cs typeface="Amazon Ember Light" charset="0"/>
              </a:rPr>
              <a:t>. For all other questions, contact us at: </a:t>
            </a:r>
            <a:r>
              <a:rPr lang="en-US" sz="1500" u="sng" dirty="0">
                <a:solidFill>
                  <a:schemeClr val="bg1"/>
                </a:solidFill>
                <a:latin typeface="Amazon Ember Light" charset="0"/>
                <a:ea typeface="Amazon Ember Light" charset="0"/>
                <a:cs typeface="Amazon Ember Light" charset="0"/>
              </a:rPr>
              <a:t>https://aws.amazon.com/contact-us/aws-training/</a:t>
            </a:r>
            <a:r>
              <a:rPr lang="en-US" sz="1500" dirty="0">
                <a:solidFill>
                  <a:schemeClr val="bg1"/>
                </a:solidFill>
                <a:latin typeface="Amazon Ember Light" charset="0"/>
                <a:ea typeface="Amazon Ember Light" charset="0"/>
                <a:cs typeface="Amazon Ember Light" charset="0"/>
              </a:rPr>
              <a:t>. All trademarks are the property of their owners.</a:t>
            </a:r>
          </a:p>
          <a:p>
            <a:pPr algn="just"/>
            <a:endParaRPr lang="en-US" sz="1500" dirty="0"/>
          </a:p>
        </p:txBody>
      </p:sp>
      <p:sp>
        <p:nvSpPr>
          <p:cNvPr id="6" name="Title 1"/>
          <p:cNvSpPr>
            <a:spLocks noGrp="1"/>
          </p:cNvSpPr>
          <p:nvPr>
            <p:ph type="ctrTitle"/>
          </p:nvPr>
        </p:nvSpPr>
        <p:spPr>
          <a:xfrm>
            <a:off x="5933197" y="2810934"/>
            <a:ext cx="6056583" cy="834496"/>
          </a:xfrm>
        </p:spPr>
        <p:txBody>
          <a:bodyPr>
            <a:normAutofit/>
          </a:bodyPr>
          <a:lstStyle/>
          <a:p>
            <a:r>
              <a:rPr lang="en-US" dirty="0"/>
              <a:t>Thanks for participating!</a:t>
            </a:r>
            <a:endParaRPr lang="en-US"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57453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Contenu de </a:t>
            </a:r>
            <a:r>
              <a:rPr lang="en-US" dirty="0" err="1"/>
              <a:t>ce</a:t>
            </a:r>
            <a:r>
              <a:rPr lang="en-US" dirty="0"/>
              <a:t> module</a:t>
            </a:r>
          </a:p>
        </p:txBody>
      </p:sp>
      <p:sp>
        <p:nvSpPr>
          <p:cNvPr id="5" name="Content Placeholder 4"/>
          <p:cNvSpPr>
            <a:spLocks noGrp="1"/>
          </p:cNvSpPr>
          <p:nvPr>
            <p:ph idx="1"/>
          </p:nvPr>
        </p:nvSpPr>
        <p:spPr/>
        <p:txBody>
          <a:bodyPr>
            <a:noAutofit/>
          </a:bodyPr>
          <a:lstStyle/>
          <a:p>
            <a:pPr marL="493713" indent="-493713">
              <a:spcBef>
                <a:spcPts val="1800"/>
              </a:spcBef>
            </a:pPr>
            <a:r>
              <a:rPr lang="en-US" dirty="0"/>
              <a:t>Part 1: Architecture </a:t>
            </a:r>
            <a:r>
              <a:rPr lang="en-US" dirty="0" err="1"/>
              <a:t>mondiale</a:t>
            </a:r>
            <a:r>
              <a:rPr lang="en-US" dirty="0"/>
              <a:t> de AWS</a:t>
            </a:r>
          </a:p>
          <a:p>
            <a:pPr marL="493713" indent="-493713">
              <a:spcBef>
                <a:spcPts val="1800"/>
              </a:spcBef>
            </a:pPr>
            <a:r>
              <a:rPr lang="en-US" dirty="0"/>
              <a:t>Part 2: </a:t>
            </a:r>
            <a:r>
              <a:rPr lang="fr-FR" dirty="0"/>
              <a:t>Présentation des services AWS et des catégories de services</a:t>
            </a:r>
            <a:endParaRPr lang="en-US" dirty="0"/>
          </a:p>
        </p:txBody>
      </p:sp>
    </p:spTree>
    <p:custDataLst>
      <p:tags r:id="rId1"/>
    </p:custDataLst>
    <p:extLst>
      <p:ext uri="{BB962C8B-B14F-4D97-AF65-F5344CB8AC3E}">
        <p14:creationId xmlns:p14="http://schemas.microsoft.com/office/powerpoint/2010/main" val="89268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err="1"/>
              <a:t>Objectifs</a:t>
            </a:r>
            <a:r>
              <a:rPr lang="en-US" dirty="0"/>
              <a:t> du module</a:t>
            </a:r>
          </a:p>
        </p:txBody>
      </p:sp>
      <p:sp>
        <p:nvSpPr>
          <p:cNvPr id="4" name="Content Placeholder 2">
            <a:extLst>
              <a:ext uri="{FF2B5EF4-FFF2-40B4-BE49-F238E27FC236}">
                <a16:creationId xmlns:a16="http://schemas.microsoft.com/office/drawing/2014/main" id="{AA03B58E-9CA1-F041-8923-2FE03FDDD563}"/>
              </a:ext>
            </a:extLst>
          </p:cNvPr>
          <p:cNvSpPr>
            <a:spLocks noGrp="1"/>
          </p:cNvSpPr>
          <p:nvPr>
            <p:ph idx="1"/>
          </p:nvPr>
        </p:nvSpPr>
        <p:spPr>
          <a:xfrm>
            <a:off x="527538" y="1593920"/>
            <a:ext cx="10470662" cy="3296978"/>
          </a:xfrm>
        </p:spPr>
        <p:txBody>
          <a:bodyPr anchor="ctr">
            <a:noAutofit/>
          </a:bodyPr>
          <a:lstStyle/>
          <a:p>
            <a:pPr marL="219075" lvl="1" indent="0" defTabSz="342900">
              <a:lnSpc>
                <a:spcPct val="150000"/>
              </a:lnSpc>
              <a:spcBef>
                <a:spcPts val="0"/>
              </a:spcBef>
              <a:spcAft>
                <a:spcPts val="600"/>
              </a:spcAft>
              <a:buClr>
                <a:schemeClr val="accent1"/>
              </a:buClr>
              <a:buNone/>
              <a:tabLst>
                <a:tab pos="8461375" algn="r"/>
              </a:tabLst>
            </a:pPr>
            <a:r>
              <a:rPr lang="fr-FR" sz="2800" dirty="0"/>
              <a:t>Comprendre l'infrastructure mondiale AWS et les types de services disponibles</a:t>
            </a:r>
            <a:r>
              <a:rPr lang="en-US" sz="2800" dirty="0"/>
              <a:t>:</a:t>
            </a:r>
          </a:p>
          <a:p>
            <a:pPr marL="682625" lvl="1" indent="-463550" defTabSz="342900">
              <a:lnSpc>
                <a:spcPct val="150000"/>
              </a:lnSpc>
              <a:spcBef>
                <a:spcPts val="0"/>
              </a:spcBef>
              <a:spcAft>
                <a:spcPts val="600"/>
              </a:spcAft>
              <a:buClr>
                <a:schemeClr val="accent1"/>
              </a:buClr>
              <a:tabLst>
                <a:tab pos="8461375" algn="r"/>
              </a:tabLst>
            </a:pPr>
            <a:r>
              <a:rPr lang="en-US" sz="2800" dirty="0"/>
              <a:t>Examiner </a:t>
            </a:r>
            <a:r>
              <a:rPr lang="en-US" sz="2800" dirty="0" err="1"/>
              <a:t>l'infrastructure</a:t>
            </a:r>
            <a:r>
              <a:rPr lang="en-US" sz="2800" dirty="0"/>
              <a:t> </a:t>
            </a:r>
            <a:r>
              <a:rPr lang="en-US" sz="2800" dirty="0" err="1"/>
              <a:t>mondiale</a:t>
            </a:r>
            <a:r>
              <a:rPr lang="en-US" sz="2800" dirty="0"/>
              <a:t> AWS.</a:t>
            </a:r>
          </a:p>
          <a:p>
            <a:pPr marL="682625" lvl="1" indent="-463550" defTabSz="342900">
              <a:lnSpc>
                <a:spcPct val="150000"/>
              </a:lnSpc>
              <a:spcBef>
                <a:spcPts val="0"/>
              </a:spcBef>
              <a:spcAft>
                <a:spcPts val="600"/>
              </a:spcAft>
              <a:buClr>
                <a:schemeClr val="accent1"/>
              </a:buClr>
              <a:tabLst>
                <a:tab pos="8461375" algn="r"/>
              </a:tabLst>
            </a:pPr>
            <a:r>
              <a:rPr lang="fr-FR" sz="2800" dirty="0"/>
              <a:t>Comprenez la différence entre les régions AWS, les zones de disponibilité (Availability Zones/AZ) et les emplacements périphériques (</a:t>
            </a:r>
            <a:r>
              <a:rPr lang="fr-FR" sz="2800" dirty="0" err="1"/>
              <a:t>Edges</a:t>
            </a:r>
            <a:r>
              <a:rPr lang="fr-FR" sz="2800" dirty="0"/>
              <a:t> Locations)</a:t>
            </a:r>
            <a:r>
              <a:rPr lang="en-US" sz="2800" dirty="0"/>
              <a:t>.</a:t>
            </a:r>
          </a:p>
        </p:txBody>
      </p:sp>
    </p:spTree>
    <p:extLst>
      <p:ext uri="{BB962C8B-B14F-4D97-AF65-F5344CB8AC3E}">
        <p14:creationId xmlns:p14="http://schemas.microsoft.com/office/powerpoint/2010/main" val="307235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3044878"/>
            <a:ext cx="11095836" cy="779463"/>
          </a:xfrm>
        </p:spPr>
        <p:txBody>
          <a:bodyPr>
            <a:noAutofit/>
          </a:bodyPr>
          <a:lstStyle/>
          <a:p>
            <a:r>
              <a:rPr lang="en-US" sz="6000" dirty="0"/>
              <a:t>Part 1: Architecture </a:t>
            </a:r>
            <a:r>
              <a:rPr lang="en-US" sz="6000" dirty="0" err="1"/>
              <a:t>mondiale</a:t>
            </a:r>
            <a:r>
              <a:rPr lang="en-US" sz="6000" dirty="0"/>
              <a:t> de AWS</a:t>
            </a:r>
          </a:p>
        </p:txBody>
      </p:sp>
    </p:spTree>
    <p:custDataLst>
      <p:tags r:id="rId1"/>
    </p:custDataLst>
    <p:extLst>
      <p:ext uri="{BB962C8B-B14F-4D97-AF65-F5344CB8AC3E}">
        <p14:creationId xmlns:p14="http://schemas.microsoft.com/office/powerpoint/2010/main" val="38567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Architecture </a:t>
            </a:r>
            <a:r>
              <a:rPr lang="en-US" sz="4000" dirty="0" err="1"/>
              <a:t>mondiale</a:t>
            </a:r>
            <a:r>
              <a:rPr lang="en-US" sz="4000" dirty="0"/>
              <a:t> de AWS</a:t>
            </a:r>
          </a:p>
        </p:txBody>
      </p:sp>
      <p:sp>
        <p:nvSpPr>
          <p:cNvPr id="72" name="Rounded Rectangle 71"/>
          <p:cNvSpPr/>
          <p:nvPr>
            <p:custDataLst>
              <p:tags r:id="rId2"/>
            </p:custDataLst>
          </p:nvPr>
        </p:nvSpPr>
        <p:spPr>
          <a:xfrm>
            <a:off x="533400" y="1357305"/>
            <a:ext cx="11201400" cy="5076995"/>
          </a:xfrm>
          <a:prstGeom prst="roundRect">
            <a:avLst>
              <a:gd name="adj" fmla="val 5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 </a:t>
            </a:r>
          </a:p>
        </p:txBody>
      </p:sp>
      <p:grpSp>
        <p:nvGrpSpPr>
          <p:cNvPr id="73" name="Group 72"/>
          <p:cNvGrpSpPr/>
          <p:nvPr/>
        </p:nvGrpSpPr>
        <p:grpSpPr>
          <a:xfrm>
            <a:off x="1229830" y="5745362"/>
            <a:ext cx="9916498" cy="602914"/>
            <a:chOff x="-57435" y="4193653"/>
            <a:chExt cx="8685984" cy="528100"/>
          </a:xfrm>
          <a:solidFill>
            <a:schemeClr val="bg1"/>
          </a:solidFill>
        </p:grpSpPr>
        <p:sp>
          <p:nvSpPr>
            <p:cNvPr id="74" name="TextBox 73"/>
            <p:cNvSpPr txBox="1"/>
            <p:nvPr/>
          </p:nvSpPr>
          <p:spPr>
            <a:xfrm>
              <a:off x="-57435" y="4313380"/>
              <a:ext cx="1409631" cy="278593"/>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88A57F"/>
                  </a:solidFill>
                  <a:latin typeface="Arial"/>
                  <a:cs typeface="Arial"/>
                </a:rPr>
                <a:t>Infrastructure</a:t>
              </a:r>
            </a:p>
          </p:txBody>
        </p:sp>
        <p:sp>
          <p:nvSpPr>
            <p:cNvPr id="75" name="Rectangle 74"/>
            <p:cNvSpPr/>
            <p:nvPr/>
          </p:nvSpPr>
          <p:spPr>
            <a:xfrm>
              <a:off x="1404491" y="4193653"/>
              <a:ext cx="7224058" cy="528100"/>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grpSp>
          <p:nvGrpSpPr>
            <p:cNvPr id="76" name="Group 75"/>
            <p:cNvGrpSpPr/>
            <p:nvPr/>
          </p:nvGrpSpPr>
          <p:grpSpPr>
            <a:xfrm>
              <a:off x="1993984" y="4311714"/>
              <a:ext cx="1701831" cy="269760"/>
              <a:chOff x="1993984" y="4281830"/>
              <a:chExt cx="1701831" cy="269760"/>
            </a:xfrm>
            <a:grpFill/>
          </p:grpSpPr>
          <p:sp>
            <p:nvSpPr>
              <p:cNvPr id="116" name="TextBox 115"/>
              <p:cNvSpPr txBox="1"/>
              <p:nvPr/>
            </p:nvSpPr>
            <p:spPr>
              <a:xfrm>
                <a:off x="2784433" y="4285905"/>
                <a:ext cx="911382"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Regions</a:t>
                </a:r>
              </a:p>
            </p:txBody>
          </p:sp>
          <p:grpSp>
            <p:nvGrpSpPr>
              <p:cNvPr id="117" name="Group 937"/>
              <p:cNvGrpSpPr/>
              <p:nvPr/>
            </p:nvGrpSpPr>
            <p:grpSpPr>
              <a:xfrm>
                <a:off x="1993984" y="4281830"/>
                <a:ext cx="269760" cy="269760"/>
                <a:chOff x="0" y="0"/>
                <a:chExt cx="723900" cy="723900"/>
              </a:xfrm>
              <a:grpFill/>
            </p:grpSpPr>
            <p:sp>
              <p:nvSpPr>
                <p:cNvPr id="118" name="Shape 919"/>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9" name="Shape 920"/>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0" name="Shape 921"/>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1" name="Shape 922"/>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2" name="Shape 923"/>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3" name="Shape 924"/>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4" name="Shape 925"/>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5" name="Shape 926"/>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6" name="Shape 927"/>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7" name="Shape 928"/>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8" name="Shape 929"/>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9" name="Shape 930"/>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0" name="Shape 931"/>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1" name="Shape 932"/>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2" name="Shape 933"/>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3" name="Shape 934"/>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4" name="Shape 935"/>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5" name="Shape 936"/>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77" name="Group 76"/>
            <p:cNvGrpSpPr/>
            <p:nvPr/>
          </p:nvGrpSpPr>
          <p:grpSpPr>
            <a:xfrm>
              <a:off x="5912642" y="4311714"/>
              <a:ext cx="2184468" cy="269760"/>
              <a:chOff x="5912642" y="4281830"/>
              <a:chExt cx="2184468" cy="269760"/>
            </a:xfrm>
            <a:grpFill/>
          </p:grpSpPr>
          <p:sp>
            <p:nvSpPr>
              <p:cNvPr id="92" name="TextBox 91"/>
              <p:cNvSpPr txBox="1"/>
              <p:nvPr/>
            </p:nvSpPr>
            <p:spPr>
              <a:xfrm>
                <a:off x="6762605" y="4285904"/>
                <a:ext cx="1334505"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Edge Locations</a:t>
                </a:r>
              </a:p>
            </p:txBody>
          </p:sp>
          <p:grpSp>
            <p:nvGrpSpPr>
              <p:cNvPr id="93" name="Group 1239"/>
              <p:cNvGrpSpPr/>
              <p:nvPr/>
            </p:nvGrpSpPr>
            <p:grpSpPr>
              <a:xfrm>
                <a:off x="5912642" y="4281830"/>
                <a:ext cx="269760" cy="269760"/>
                <a:chOff x="0" y="0"/>
                <a:chExt cx="723901" cy="723901"/>
              </a:xfrm>
              <a:grpFill/>
            </p:grpSpPr>
            <p:sp>
              <p:nvSpPr>
                <p:cNvPr id="94" name="Shape 1215"/>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5" name="Shape 1216"/>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6" name="Shape 1217"/>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7" name="Shape 1218"/>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8" name="Shape 1219"/>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9" name="Shape 1220"/>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0" name="Shape 1221"/>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1" name="Shape 1222"/>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2" name="Shape 1223"/>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3" name="Shape 1224"/>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4" name="Shape 1225"/>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5" name="Shape 1226"/>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6" name="Shape 1227"/>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7" name="Shape 1228"/>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8" name="Shape 1229"/>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9" name="Shape 1230"/>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0" name="Shape 1231"/>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1" name="Shape 1232"/>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2" name="Shape 1233"/>
                <p:cNvSpPr/>
                <p:nvPr/>
              </p:nvSpPr>
              <p:spPr>
                <a:xfrm>
                  <a:off x="82686" y="23535"/>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3" name="Shape 1234"/>
                <p:cNvSpPr/>
                <p:nvPr/>
              </p:nvSpPr>
              <p:spPr>
                <a:xfrm>
                  <a:off x="72119" y="12906"/>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4" name="Shape 1235"/>
                <p:cNvSpPr/>
                <p:nvPr/>
              </p:nvSpPr>
              <p:spPr>
                <a:xfrm>
                  <a:off x="407245" y="161710"/>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5" name="Shape 1236"/>
                <p:cNvSpPr/>
                <p:nvPr/>
              </p:nvSpPr>
              <p:spPr>
                <a:xfrm>
                  <a:off x="396678" y="150701"/>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78" name="Group 77"/>
            <p:cNvGrpSpPr/>
            <p:nvPr/>
          </p:nvGrpSpPr>
          <p:grpSpPr>
            <a:xfrm>
              <a:off x="3796057" y="4311714"/>
              <a:ext cx="2102574" cy="273661"/>
              <a:chOff x="3796057" y="4281830"/>
              <a:chExt cx="2102574" cy="273661"/>
            </a:xfrm>
            <a:grpFill/>
          </p:grpSpPr>
          <p:sp>
            <p:nvSpPr>
              <p:cNvPr id="79" name="TextBox 78"/>
              <p:cNvSpPr txBox="1"/>
              <p:nvPr/>
            </p:nvSpPr>
            <p:spPr>
              <a:xfrm>
                <a:off x="4513811" y="4285905"/>
                <a:ext cx="1384820" cy="269586"/>
              </a:xfrm>
              <a:prstGeom prst="rect">
                <a:avLst/>
              </a:prstGeom>
              <a:grpFill/>
            </p:spPr>
            <p:txBody>
              <a:bodyPr wrap="square" rtlCol="0">
                <a:spAutoFit/>
              </a:bodyPr>
              <a:lstStyle/>
              <a:p>
                <a:pPr defTabSz="609585" fontAlgn="base">
                  <a:spcBef>
                    <a:spcPct val="0"/>
                  </a:spcBef>
                  <a:spcAft>
                    <a:spcPct val="0"/>
                  </a:spcAft>
                </a:pPr>
                <a:r>
                  <a:rPr lang="en-US" sz="1400" dirty="0">
                    <a:solidFill>
                      <a:srgbClr val="636466"/>
                    </a:solidFill>
                    <a:latin typeface="Arial"/>
                    <a:cs typeface="Arial"/>
                  </a:rPr>
                  <a:t>Availability Zones</a:t>
                </a:r>
              </a:p>
            </p:txBody>
          </p:sp>
          <p:grpSp>
            <p:nvGrpSpPr>
              <p:cNvPr id="80" name="Group 1251"/>
              <p:cNvGrpSpPr/>
              <p:nvPr/>
            </p:nvGrpSpPr>
            <p:grpSpPr>
              <a:xfrm>
                <a:off x="3796057" y="4281830"/>
                <a:ext cx="269760" cy="269760"/>
                <a:chOff x="0" y="0"/>
                <a:chExt cx="723900" cy="723900"/>
              </a:xfrm>
              <a:grpFill/>
            </p:grpSpPr>
            <p:sp>
              <p:nvSpPr>
                <p:cNvPr id="81" name="Shape 1240"/>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7682" y="21600"/>
                        <a:pt x="7682" y="21600"/>
                        <a:pt x="7682" y="21600"/>
                      </a:cubicBezTo>
                      <a:cubicBezTo>
                        <a:pt x="8859" y="21600"/>
                        <a:pt x="8859" y="21600"/>
                        <a:pt x="8859" y="21600"/>
                      </a:cubicBezTo>
                      <a:cubicBezTo>
                        <a:pt x="10171" y="21600"/>
                        <a:pt x="10171" y="21600"/>
                        <a:pt x="10171" y="21600"/>
                      </a:cubicBezTo>
                      <a:cubicBezTo>
                        <a:pt x="10760" y="21600"/>
                        <a:pt x="10760" y="21600"/>
                        <a:pt x="10760" y="21600"/>
                      </a:cubicBezTo>
                      <a:cubicBezTo>
                        <a:pt x="20048" y="21600"/>
                        <a:pt x="20048" y="21600"/>
                        <a:pt x="20048" y="21600"/>
                      </a:cubicBezTo>
                      <a:cubicBezTo>
                        <a:pt x="20904" y="21600"/>
                        <a:pt x="21600" y="20904"/>
                        <a:pt x="21600" y="20048"/>
                      </a:cubicBezTo>
                      <a:cubicBezTo>
                        <a:pt x="21600" y="19271"/>
                        <a:pt x="21600" y="19271"/>
                        <a:pt x="21600" y="19271"/>
                      </a:cubicBezTo>
                      <a:cubicBezTo>
                        <a:pt x="21600" y="18790"/>
                        <a:pt x="21600" y="18790"/>
                        <a:pt x="21600" y="18790"/>
                      </a:cubicBezTo>
                      <a:cubicBezTo>
                        <a:pt x="21600" y="18683"/>
                        <a:pt x="21600" y="18683"/>
                        <a:pt x="21600" y="18683"/>
                      </a:cubicBezTo>
                      <a:cubicBezTo>
                        <a:pt x="21600" y="10760"/>
                        <a:pt x="21600" y="10760"/>
                        <a:pt x="21600" y="10760"/>
                      </a:cubicBezTo>
                      <a:cubicBezTo>
                        <a:pt x="21600" y="9877"/>
                        <a:pt x="21600" y="9877"/>
                        <a:pt x="21600" y="9877"/>
                      </a:cubicBezTo>
                      <a:cubicBezTo>
                        <a:pt x="21600" y="9850"/>
                        <a:pt x="21600" y="9850"/>
                        <a:pt x="21600" y="9850"/>
                      </a:cubicBezTo>
                      <a:cubicBezTo>
                        <a:pt x="21600" y="7655"/>
                        <a:pt x="21600" y="7655"/>
                        <a:pt x="21600" y="7655"/>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256" y="15685"/>
                        <a:pt x="4256" y="15685"/>
                        <a:pt x="4256" y="15685"/>
                      </a:cubicBezTo>
                      <a:cubicBezTo>
                        <a:pt x="4336" y="15765"/>
                        <a:pt x="4336" y="15765"/>
                        <a:pt x="4336" y="1576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2" name="Shape 1241"/>
                <p:cNvSpPr/>
                <p:nvPr/>
              </p:nvSpPr>
              <p:spPr>
                <a:xfrm>
                  <a:off x="92622" y="147285"/>
                  <a:ext cx="539795" cy="4107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513" y="21600"/>
                        <a:pt x="10190" y="21553"/>
                        <a:pt x="9939" y="21553"/>
                      </a:cubicBezTo>
                      <a:cubicBezTo>
                        <a:pt x="9688" y="21553"/>
                        <a:pt x="9508" y="21270"/>
                        <a:pt x="9508" y="20940"/>
                      </a:cubicBezTo>
                      <a:cubicBezTo>
                        <a:pt x="9544" y="20657"/>
                        <a:pt x="9724" y="20421"/>
                        <a:pt x="9975" y="20421"/>
                      </a:cubicBezTo>
                      <a:cubicBezTo>
                        <a:pt x="10513" y="20468"/>
                        <a:pt x="11051" y="20468"/>
                        <a:pt x="11589" y="20421"/>
                      </a:cubicBezTo>
                      <a:cubicBezTo>
                        <a:pt x="11841" y="20421"/>
                        <a:pt x="12056" y="20657"/>
                        <a:pt x="12056" y="20940"/>
                      </a:cubicBezTo>
                      <a:cubicBezTo>
                        <a:pt x="12092" y="21270"/>
                        <a:pt x="11912" y="21506"/>
                        <a:pt x="11661" y="21553"/>
                      </a:cubicBezTo>
                      <a:cubicBezTo>
                        <a:pt x="11374" y="21553"/>
                        <a:pt x="11087" y="21600"/>
                        <a:pt x="10800" y="21600"/>
                      </a:cubicBezTo>
                      <a:close/>
                      <a:moveTo>
                        <a:pt x="8288" y="21270"/>
                      </a:moveTo>
                      <a:cubicBezTo>
                        <a:pt x="8252" y="21270"/>
                        <a:pt x="8217" y="21270"/>
                        <a:pt x="8181" y="21270"/>
                      </a:cubicBezTo>
                      <a:cubicBezTo>
                        <a:pt x="7607" y="21128"/>
                        <a:pt x="7068" y="20940"/>
                        <a:pt x="6494" y="20704"/>
                      </a:cubicBezTo>
                      <a:cubicBezTo>
                        <a:pt x="6279" y="20610"/>
                        <a:pt x="6171" y="20279"/>
                        <a:pt x="6243" y="19997"/>
                      </a:cubicBezTo>
                      <a:cubicBezTo>
                        <a:pt x="6315" y="19714"/>
                        <a:pt x="6566" y="19525"/>
                        <a:pt x="6781" y="19619"/>
                      </a:cubicBezTo>
                      <a:cubicBezTo>
                        <a:pt x="7284" y="19855"/>
                        <a:pt x="7822" y="20044"/>
                        <a:pt x="8360" y="20138"/>
                      </a:cubicBezTo>
                      <a:cubicBezTo>
                        <a:pt x="8575" y="20232"/>
                        <a:pt x="8755" y="20515"/>
                        <a:pt x="8683" y="20798"/>
                      </a:cubicBezTo>
                      <a:cubicBezTo>
                        <a:pt x="8647" y="21081"/>
                        <a:pt x="8468" y="21270"/>
                        <a:pt x="8288" y="21270"/>
                      </a:cubicBezTo>
                      <a:close/>
                      <a:moveTo>
                        <a:pt x="13312" y="21270"/>
                      </a:moveTo>
                      <a:cubicBezTo>
                        <a:pt x="13096" y="21270"/>
                        <a:pt x="12917" y="21081"/>
                        <a:pt x="12881" y="20798"/>
                      </a:cubicBezTo>
                      <a:cubicBezTo>
                        <a:pt x="12845" y="20515"/>
                        <a:pt x="12989" y="20232"/>
                        <a:pt x="13240" y="20138"/>
                      </a:cubicBezTo>
                      <a:cubicBezTo>
                        <a:pt x="13778" y="20044"/>
                        <a:pt x="14280" y="19855"/>
                        <a:pt x="14819" y="19619"/>
                      </a:cubicBezTo>
                      <a:cubicBezTo>
                        <a:pt x="15034" y="19525"/>
                        <a:pt x="15285" y="19666"/>
                        <a:pt x="15357" y="19997"/>
                      </a:cubicBezTo>
                      <a:cubicBezTo>
                        <a:pt x="15429" y="20279"/>
                        <a:pt x="15285" y="20610"/>
                        <a:pt x="15070" y="20704"/>
                      </a:cubicBezTo>
                      <a:cubicBezTo>
                        <a:pt x="14532" y="20940"/>
                        <a:pt x="13957" y="21128"/>
                        <a:pt x="13383" y="21270"/>
                      </a:cubicBezTo>
                      <a:cubicBezTo>
                        <a:pt x="13348" y="21270"/>
                        <a:pt x="13348" y="21270"/>
                        <a:pt x="13312" y="21270"/>
                      </a:cubicBezTo>
                      <a:close/>
                      <a:moveTo>
                        <a:pt x="5095" y="19902"/>
                      </a:moveTo>
                      <a:cubicBezTo>
                        <a:pt x="5023" y="19902"/>
                        <a:pt x="4951" y="19902"/>
                        <a:pt x="4880" y="19855"/>
                      </a:cubicBezTo>
                      <a:cubicBezTo>
                        <a:pt x="4342" y="19478"/>
                        <a:pt x="3839" y="19100"/>
                        <a:pt x="3373" y="18676"/>
                      </a:cubicBezTo>
                      <a:cubicBezTo>
                        <a:pt x="3193" y="18487"/>
                        <a:pt x="3157" y="18110"/>
                        <a:pt x="3301" y="17874"/>
                      </a:cubicBezTo>
                      <a:cubicBezTo>
                        <a:pt x="3409" y="17638"/>
                        <a:pt x="3696" y="17544"/>
                        <a:pt x="3875" y="17733"/>
                      </a:cubicBezTo>
                      <a:cubicBezTo>
                        <a:pt x="4306" y="18157"/>
                        <a:pt x="4772" y="18487"/>
                        <a:pt x="5274" y="18817"/>
                      </a:cubicBezTo>
                      <a:cubicBezTo>
                        <a:pt x="5490" y="18959"/>
                        <a:pt x="5561" y="19289"/>
                        <a:pt x="5454" y="19572"/>
                      </a:cubicBezTo>
                      <a:cubicBezTo>
                        <a:pt x="5382" y="19761"/>
                        <a:pt x="5239" y="19902"/>
                        <a:pt x="5095" y="19902"/>
                      </a:cubicBezTo>
                      <a:close/>
                      <a:moveTo>
                        <a:pt x="16505" y="19902"/>
                      </a:moveTo>
                      <a:cubicBezTo>
                        <a:pt x="16326" y="19902"/>
                        <a:pt x="16182" y="19761"/>
                        <a:pt x="16110" y="19572"/>
                      </a:cubicBezTo>
                      <a:cubicBezTo>
                        <a:pt x="16003" y="19289"/>
                        <a:pt x="16074" y="18959"/>
                        <a:pt x="16290" y="18817"/>
                      </a:cubicBezTo>
                      <a:cubicBezTo>
                        <a:pt x="16792" y="18487"/>
                        <a:pt x="17258" y="18110"/>
                        <a:pt x="17689" y="17733"/>
                      </a:cubicBezTo>
                      <a:cubicBezTo>
                        <a:pt x="17868" y="17544"/>
                        <a:pt x="18155" y="17591"/>
                        <a:pt x="18299" y="17874"/>
                      </a:cubicBezTo>
                      <a:cubicBezTo>
                        <a:pt x="18443" y="18110"/>
                        <a:pt x="18371" y="18487"/>
                        <a:pt x="18191" y="18629"/>
                      </a:cubicBezTo>
                      <a:cubicBezTo>
                        <a:pt x="17725" y="19100"/>
                        <a:pt x="17223" y="19478"/>
                        <a:pt x="16684" y="19855"/>
                      </a:cubicBezTo>
                      <a:cubicBezTo>
                        <a:pt x="16613" y="19855"/>
                        <a:pt x="16577" y="19902"/>
                        <a:pt x="16505" y="19902"/>
                      </a:cubicBezTo>
                      <a:close/>
                      <a:moveTo>
                        <a:pt x="2368" y="17308"/>
                      </a:moveTo>
                      <a:cubicBezTo>
                        <a:pt x="2260" y="17308"/>
                        <a:pt x="2153" y="17261"/>
                        <a:pt x="2045" y="17167"/>
                      </a:cubicBezTo>
                      <a:cubicBezTo>
                        <a:pt x="1615" y="16554"/>
                        <a:pt x="1256" y="15941"/>
                        <a:pt x="969" y="15280"/>
                      </a:cubicBezTo>
                      <a:cubicBezTo>
                        <a:pt x="825" y="15045"/>
                        <a:pt x="897" y="14667"/>
                        <a:pt x="1112" y="14526"/>
                      </a:cubicBezTo>
                      <a:cubicBezTo>
                        <a:pt x="1328" y="14337"/>
                        <a:pt x="1579" y="14431"/>
                        <a:pt x="1686" y="14714"/>
                      </a:cubicBezTo>
                      <a:cubicBezTo>
                        <a:pt x="1973" y="15280"/>
                        <a:pt x="2296" y="15846"/>
                        <a:pt x="2655" y="16365"/>
                      </a:cubicBezTo>
                      <a:cubicBezTo>
                        <a:pt x="2835" y="16601"/>
                        <a:pt x="2835" y="16931"/>
                        <a:pt x="2655" y="17167"/>
                      </a:cubicBezTo>
                      <a:cubicBezTo>
                        <a:pt x="2583" y="17261"/>
                        <a:pt x="2476" y="17308"/>
                        <a:pt x="2368" y="17308"/>
                      </a:cubicBezTo>
                      <a:close/>
                      <a:moveTo>
                        <a:pt x="19232" y="17308"/>
                      </a:moveTo>
                      <a:cubicBezTo>
                        <a:pt x="19124" y="17308"/>
                        <a:pt x="19017" y="17261"/>
                        <a:pt x="18909" y="17167"/>
                      </a:cubicBezTo>
                      <a:cubicBezTo>
                        <a:pt x="18730" y="16931"/>
                        <a:pt x="18730" y="16554"/>
                        <a:pt x="18909" y="16365"/>
                      </a:cubicBezTo>
                      <a:cubicBezTo>
                        <a:pt x="19268" y="15846"/>
                        <a:pt x="19591" y="15280"/>
                        <a:pt x="19878" y="14714"/>
                      </a:cubicBezTo>
                      <a:cubicBezTo>
                        <a:pt x="19985" y="14431"/>
                        <a:pt x="20272" y="14337"/>
                        <a:pt x="20452" y="14526"/>
                      </a:cubicBezTo>
                      <a:cubicBezTo>
                        <a:pt x="20667" y="14667"/>
                        <a:pt x="20739" y="14997"/>
                        <a:pt x="20595" y="15280"/>
                      </a:cubicBezTo>
                      <a:cubicBezTo>
                        <a:pt x="20308" y="15941"/>
                        <a:pt x="19950" y="16554"/>
                        <a:pt x="19519" y="17120"/>
                      </a:cubicBezTo>
                      <a:cubicBezTo>
                        <a:pt x="19447" y="17261"/>
                        <a:pt x="19340" y="17308"/>
                        <a:pt x="19232" y="17308"/>
                      </a:cubicBezTo>
                      <a:close/>
                      <a:moveTo>
                        <a:pt x="646" y="13535"/>
                      </a:moveTo>
                      <a:cubicBezTo>
                        <a:pt x="466" y="13535"/>
                        <a:pt x="287" y="13394"/>
                        <a:pt x="251" y="13158"/>
                      </a:cubicBezTo>
                      <a:cubicBezTo>
                        <a:pt x="72" y="12403"/>
                        <a:pt x="0" y="11602"/>
                        <a:pt x="0" y="10800"/>
                      </a:cubicBezTo>
                      <a:cubicBezTo>
                        <a:pt x="0" y="10470"/>
                        <a:pt x="179" y="10234"/>
                        <a:pt x="395" y="10234"/>
                      </a:cubicBezTo>
                      <a:cubicBezTo>
                        <a:pt x="395" y="10234"/>
                        <a:pt x="431" y="10234"/>
                        <a:pt x="431" y="10234"/>
                      </a:cubicBezTo>
                      <a:cubicBezTo>
                        <a:pt x="646" y="10234"/>
                        <a:pt x="861" y="10470"/>
                        <a:pt x="861" y="10800"/>
                      </a:cubicBezTo>
                      <a:cubicBezTo>
                        <a:pt x="861" y="11460"/>
                        <a:pt x="933" y="12168"/>
                        <a:pt x="1076" y="12828"/>
                      </a:cubicBezTo>
                      <a:cubicBezTo>
                        <a:pt x="1148" y="13111"/>
                        <a:pt x="1005" y="13441"/>
                        <a:pt x="789" y="13535"/>
                      </a:cubicBezTo>
                      <a:cubicBezTo>
                        <a:pt x="718" y="13535"/>
                        <a:pt x="682" y="13535"/>
                        <a:pt x="646" y="13535"/>
                      </a:cubicBezTo>
                      <a:close/>
                      <a:moveTo>
                        <a:pt x="20918" y="13535"/>
                      </a:moveTo>
                      <a:cubicBezTo>
                        <a:pt x="20882" y="13535"/>
                        <a:pt x="20847" y="13535"/>
                        <a:pt x="20811" y="13488"/>
                      </a:cubicBezTo>
                      <a:cubicBezTo>
                        <a:pt x="20559" y="13441"/>
                        <a:pt x="20452" y="13111"/>
                        <a:pt x="20488" y="12828"/>
                      </a:cubicBezTo>
                      <a:cubicBezTo>
                        <a:pt x="20631" y="12168"/>
                        <a:pt x="20739" y="11460"/>
                        <a:pt x="20739" y="10800"/>
                      </a:cubicBezTo>
                      <a:cubicBezTo>
                        <a:pt x="20739" y="10753"/>
                        <a:pt x="20739" y="10753"/>
                        <a:pt x="20739" y="10753"/>
                      </a:cubicBezTo>
                      <a:cubicBezTo>
                        <a:pt x="20739" y="10423"/>
                        <a:pt x="20918" y="10187"/>
                        <a:pt x="21169" y="10187"/>
                      </a:cubicBezTo>
                      <a:cubicBezTo>
                        <a:pt x="21385" y="10187"/>
                        <a:pt x="21600" y="10423"/>
                        <a:pt x="21600" y="10753"/>
                      </a:cubicBezTo>
                      <a:cubicBezTo>
                        <a:pt x="21600" y="10753"/>
                        <a:pt x="21600" y="10753"/>
                        <a:pt x="21600" y="10753"/>
                      </a:cubicBezTo>
                      <a:cubicBezTo>
                        <a:pt x="21600" y="11555"/>
                        <a:pt x="21492" y="12356"/>
                        <a:pt x="21313" y="13111"/>
                      </a:cubicBezTo>
                      <a:cubicBezTo>
                        <a:pt x="21277" y="13394"/>
                        <a:pt x="21098" y="13535"/>
                        <a:pt x="20918" y="13535"/>
                      </a:cubicBezTo>
                      <a:close/>
                      <a:moveTo>
                        <a:pt x="646" y="9197"/>
                      </a:moveTo>
                      <a:cubicBezTo>
                        <a:pt x="610" y="9197"/>
                        <a:pt x="574" y="9197"/>
                        <a:pt x="538" y="9149"/>
                      </a:cubicBezTo>
                      <a:cubicBezTo>
                        <a:pt x="287" y="9055"/>
                        <a:pt x="179" y="8772"/>
                        <a:pt x="215" y="8442"/>
                      </a:cubicBezTo>
                      <a:cubicBezTo>
                        <a:pt x="395" y="7734"/>
                        <a:pt x="646" y="6980"/>
                        <a:pt x="933" y="6320"/>
                      </a:cubicBezTo>
                      <a:cubicBezTo>
                        <a:pt x="1076" y="6037"/>
                        <a:pt x="1328" y="5942"/>
                        <a:pt x="1543" y="6131"/>
                      </a:cubicBezTo>
                      <a:cubicBezTo>
                        <a:pt x="1758" y="6272"/>
                        <a:pt x="1794" y="6603"/>
                        <a:pt x="1686" y="6886"/>
                      </a:cubicBezTo>
                      <a:cubicBezTo>
                        <a:pt x="1399" y="7499"/>
                        <a:pt x="1184" y="8112"/>
                        <a:pt x="1076" y="8772"/>
                      </a:cubicBezTo>
                      <a:cubicBezTo>
                        <a:pt x="1005" y="9008"/>
                        <a:pt x="825" y="9197"/>
                        <a:pt x="646" y="9197"/>
                      </a:cubicBezTo>
                      <a:close/>
                      <a:moveTo>
                        <a:pt x="20918" y="9149"/>
                      </a:moveTo>
                      <a:cubicBezTo>
                        <a:pt x="20739" y="9149"/>
                        <a:pt x="20559" y="8961"/>
                        <a:pt x="20488" y="8725"/>
                      </a:cubicBezTo>
                      <a:cubicBezTo>
                        <a:pt x="20344" y="8065"/>
                        <a:pt x="20129" y="7452"/>
                        <a:pt x="19842" y="6838"/>
                      </a:cubicBezTo>
                      <a:cubicBezTo>
                        <a:pt x="19734" y="6555"/>
                        <a:pt x="19806" y="6225"/>
                        <a:pt x="19985" y="6084"/>
                      </a:cubicBezTo>
                      <a:cubicBezTo>
                        <a:pt x="20201" y="5895"/>
                        <a:pt x="20452" y="5990"/>
                        <a:pt x="20595" y="6272"/>
                      </a:cubicBezTo>
                      <a:cubicBezTo>
                        <a:pt x="20918" y="6933"/>
                        <a:pt x="21169" y="7640"/>
                        <a:pt x="21313" y="8395"/>
                      </a:cubicBezTo>
                      <a:cubicBezTo>
                        <a:pt x="21385" y="8725"/>
                        <a:pt x="21241" y="9008"/>
                        <a:pt x="21026" y="9102"/>
                      </a:cubicBezTo>
                      <a:cubicBezTo>
                        <a:pt x="20990" y="9102"/>
                        <a:pt x="20954" y="9149"/>
                        <a:pt x="20918" y="9149"/>
                      </a:cubicBezTo>
                      <a:close/>
                      <a:moveTo>
                        <a:pt x="2332" y="5424"/>
                      </a:moveTo>
                      <a:cubicBezTo>
                        <a:pt x="2225" y="5424"/>
                        <a:pt x="2117" y="5329"/>
                        <a:pt x="2045" y="5235"/>
                      </a:cubicBezTo>
                      <a:cubicBezTo>
                        <a:pt x="1866" y="5046"/>
                        <a:pt x="1866" y="4669"/>
                        <a:pt x="2045" y="4433"/>
                      </a:cubicBezTo>
                      <a:cubicBezTo>
                        <a:pt x="2440" y="3914"/>
                        <a:pt x="2870" y="3396"/>
                        <a:pt x="3373" y="2924"/>
                      </a:cubicBezTo>
                      <a:cubicBezTo>
                        <a:pt x="3552" y="2735"/>
                        <a:pt x="3839" y="2783"/>
                        <a:pt x="3947" y="3066"/>
                      </a:cubicBezTo>
                      <a:cubicBezTo>
                        <a:pt x="4090" y="3301"/>
                        <a:pt x="4054" y="3679"/>
                        <a:pt x="3875" y="3867"/>
                      </a:cubicBezTo>
                      <a:cubicBezTo>
                        <a:pt x="3409" y="4292"/>
                        <a:pt x="3014" y="4716"/>
                        <a:pt x="2655" y="5235"/>
                      </a:cubicBezTo>
                      <a:cubicBezTo>
                        <a:pt x="2583" y="5329"/>
                        <a:pt x="2440" y="5424"/>
                        <a:pt x="2332" y="5424"/>
                      </a:cubicBezTo>
                      <a:close/>
                      <a:moveTo>
                        <a:pt x="19196" y="5376"/>
                      </a:moveTo>
                      <a:cubicBezTo>
                        <a:pt x="19088" y="5376"/>
                        <a:pt x="18981" y="5282"/>
                        <a:pt x="18873" y="5188"/>
                      </a:cubicBezTo>
                      <a:cubicBezTo>
                        <a:pt x="18514" y="4716"/>
                        <a:pt x="18120" y="4245"/>
                        <a:pt x="17653" y="3820"/>
                      </a:cubicBezTo>
                      <a:cubicBezTo>
                        <a:pt x="17474" y="3631"/>
                        <a:pt x="17438" y="3301"/>
                        <a:pt x="17581" y="3018"/>
                      </a:cubicBezTo>
                      <a:cubicBezTo>
                        <a:pt x="17689" y="2783"/>
                        <a:pt x="17976" y="2735"/>
                        <a:pt x="18155" y="2877"/>
                      </a:cubicBezTo>
                      <a:cubicBezTo>
                        <a:pt x="18658" y="3348"/>
                        <a:pt x="19124" y="3867"/>
                        <a:pt x="19519" y="4386"/>
                      </a:cubicBezTo>
                      <a:cubicBezTo>
                        <a:pt x="19662" y="4622"/>
                        <a:pt x="19662" y="4999"/>
                        <a:pt x="19483" y="5188"/>
                      </a:cubicBezTo>
                      <a:cubicBezTo>
                        <a:pt x="19411" y="5329"/>
                        <a:pt x="19304" y="5376"/>
                        <a:pt x="19196" y="5376"/>
                      </a:cubicBezTo>
                      <a:close/>
                      <a:moveTo>
                        <a:pt x="5059" y="2830"/>
                      </a:moveTo>
                      <a:cubicBezTo>
                        <a:pt x="4916" y="2830"/>
                        <a:pt x="4736" y="2688"/>
                        <a:pt x="4664" y="2500"/>
                      </a:cubicBezTo>
                      <a:cubicBezTo>
                        <a:pt x="4557" y="2217"/>
                        <a:pt x="4664" y="1886"/>
                        <a:pt x="4880" y="1745"/>
                      </a:cubicBezTo>
                      <a:cubicBezTo>
                        <a:pt x="5382" y="1415"/>
                        <a:pt x="5920" y="1132"/>
                        <a:pt x="6494" y="849"/>
                      </a:cubicBezTo>
                      <a:cubicBezTo>
                        <a:pt x="6710" y="755"/>
                        <a:pt x="6961" y="943"/>
                        <a:pt x="7033" y="1226"/>
                      </a:cubicBezTo>
                      <a:cubicBezTo>
                        <a:pt x="7104" y="1509"/>
                        <a:pt x="6961" y="1839"/>
                        <a:pt x="6746" y="1934"/>
                      </a:cubicBezTo>
                      <a:cubicBezTo>
                        <a:pt x="6243" y="2169"/>
                        <a:pt x="5741" y="2452"/>
                        <a:pt x="5239" y="2735"/>
                      </a:cubicBezTo>
                      <a:cubicBezTo>
                        <a:pt x="5203" y="2783"/>
                        <a:pt x="5131" y="2830"/>
                        <a:pt x="5059" y="2830"/>
                      </a:cubicBezTo>
                      <a:close/>
                      <a:moveTo>
                        <a:pt x="16469" y="2783"/>
                      </a:moveTo>
                      <a:cubicBezTo>
                        <a:pt x="16397" y="2783"/>
                        <a:pt x="16326" y="2783"/>
                        <a:pt x="16290" y="2735"/>
                      </a:cubicBezTo>
                      <a:cubicBezTo>
                        <a:pt x="15787" y="2405"/>
                        <a:pt x="15285" y="2169"/>
                        <a:pt x="14783" y="1934"/>
                      </a:cubicBezTo>
                      <a:cubicBezTo>
                        <a:pt x="14532" y="1839"/>
                        <a:pt x="14424" y="1509"/>
                        <a:pt x="14496" y="1226"/>
                      </a:cubicBezTo>
                      <a:cubicBezTo>
                        <a:pt x="14567" y="896"/>
                        <a:pt x="14819" y="755"/>
                        <a:pt x="15034" y="849"/>
                      </a:cubicBezTo>
                      <a:cubicBezTo>
                        <a:pt x="15608" y="1085"/>
                        <a:pt x="16146" y="1368"/>
                        <a:pt x="16649" y="1698"/>
                      </a:cubicBezTo>
                      <a:cubicBezTo>
                        <a:pt x="16864" y="1839"/>
                        <a:pt x="16971" y="2217"/>
                        <a:pt x="16864" y="2452"/>
                      </a:cubicBezTo>
                      <a:cubicBezTo>
                        <a:pt x="16792" y="2688"/>
                        <a:pt x="16613" y="2783"/>
                        <a:pt x="16469" y="2783"/>
                      </a:cubicBezTo>
                      <a:close/>
                      <a:moveTo>
                        <a:pt x="8252" y="1415"/>
                      </a:moveTo>
                      <a:cubicBezTo>
                        <a:pt x="8037" y="1415"/>
                        <a:pt x="7858" y="1226"/>
                        <a:pt x="7822" y="943"/>
                      </a:cubicBezTo>
                      <a:cubicBezTo>
                        <a:pt x="7786" y="660"/>
                        <a:pt x="7930" y="377"/>
                        <a:pt x="8181" y="283"/>
                      </a:cubicBezTo>
                      <a:cubicBezTo>
                        <a:pt x="8719" y="141"/>
                        <a:pt x="9293" y="47"/>
                        <a:pt x="9903" y="0"/>
                      </a:cubicBezTo>
                      <a:cubicBezTo>
                        <a:pt x="10118" y="0"/>
                        <a:pt x="10334" y="236"/>
                        <a:pt x="10334" y="566"/>
                      </a:cubicBezTo>
                      <a:cubicBezTo>
                        <a:pt x="10369" y="849"/>
                        <a:pt x="10190" y="1132"/>
                        <a:pt x="9939" y="1132"/>
                      </a:cubicBezTo>
                      <a:cubicBezTo>
                        <a:pt x="9401" y="1179"/>
                        <a:pt x="8862" y="1273"/>
                        <a:pt x="8324" y="1415"/>
                      </a:cubicBezTo>
                      <a:cubicBezTo>
                        <a:pt x="8288" y="1415"/>
                        <a:pt x="8288" y="1415"/>
                        <a:pt x="8252" y="1415"/>
                      </a:cubicBezTo>
                      <a:close/>
                      <a:moveTo>
                        <a:pt x="13276" y="1415"/>
                      </a:moveTo>
                      <a:cubicBezTo>
                        <a:pt x="13240" y="1415"/>
                        <a:pt x="13240" y="1415"/>
                        <a:pt x="13204" y="1415"/>
                      </a:cubicBezTo>
                      <a:cubicBezTo>
                        <a:pt x="12666" y="1273"/>
                        <a:pt x="12128" y="1179"/>
                        <a:pt x="11589" y="1132"/>
                      </a:cubicBezTo>
                      <a:cubicBezTo>
                        <a:pt x="11338" y="1132"/>
                        <a:pt x="11159" y="849"/>
                        <a:pt x="11159" y="566"/>
                      </a:cubicBezTo>
                      <a:cubicBezTo>
                        <a:pt x="11195" y="236"/>
                        <a:pt x="11410" y="0"/>
                        <a:pt x="11625" y="0"/>
                      </a:cubicBezTo>
                      <a:cubicBezTo>
                        <a:pt x="12199" y="47"/>
                        <a:pt x="12773" y="141"/>
                        <a:pt x="13348" y="283"/>
                      </a:cubicBezTo>
                      <a:cubicBezTo>
                        <a:pt x="13599" y="330"/>
                        <a:pt x="13742" y="660"/>
                        <a:pt x="13706" y="943"/>
                      </a:cubicBezTo>
                      <a:cubicBezTo>
                        <a:pt x="13670" y="1226"/>
                        <a:pt x="13491" y="1415"/>
                        <a:pt x="13276" y="141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3" name="Shape 1242"/>
                <p:cNvSpPr/>
                <p:nvPr/>
              </p:nvSpPr>
              <p:spPr>
                <a:xfrm>
                  <a:off x="65671" y="111223"/>
                  <a:ext cx="204226"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4" name="Shape 1243"/>
                <p:cNvSpPr/>
                <p:nvPr/>
              </p:nvSpPr>
              <p:spPr>
                <a:xfrm>
                  <a:off x="60356" y="105908"/>
                  <a:ext cx="21523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5" name="Shape 1244"/>
                <p:cNvSpPr/>
                <p:nvPr/>
              </p:nvSpPr>
              <p:spPr>
                <a:xfrm>
                  <a:off x="56560" y="102492"/>
                  <a:ext cx="222448"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6" name="Shape 1245"/>
                <p:cNvSpPr/>
                <p:nvPr/>
              </p:nvSpPr>
              <p:spPr>
                <a:xfrm>
                  <a:off x="459317" y="111223"/>
                  <a:ext cx="204227"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7" name="Shape 1246"/>
                <p:cNvSpPr/>
                <p:nvPr/>
              </p:nvSpPr>
              <p:spPr>
                <a:xfrm>
                  <a:off x="454003" y="105908"/>
                  <a:ext cx="21485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8" name="Shape 1247"/>
                <p:cNvSpPr/>
                <p:nvPr/>
              </p:nvSpPr>
              <p:spPr>
                <a:xfrm>
                  <a:off x="450207" y="102492"/>
                  <a:ext cx="222447"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9" name="Shape 1248"/>
                <p:cNvSpPr/>
                <p:nvPr/>
              </p:nvSpPr>
              <p:spPr>
                <a:xfrm>
                  <a:off x="253194" y="417181"/>
                  <a:ext cx="216753" cy="216754"/>
                </a:xfrm>
                <a:custGeom>
                  <a:avLst/>
                  <a:gdLst/>
                  <a:ahLst/>
                  <a:cxnLst>
                    <a:cxn ang="0">
                      <a:pos x="wd2" y="hd2"/>
                    </a:cxn>
                    <a:cxn ang="5400000">
                      <a:pos x="wd2" y="hd2"/>
                    </a:cxn>
                    <a:cxn ang="10800000">
                      <a:pos x="wd2" y="hd2"/>
                    </a:cxn>
                    <a:cxn ang="16200000">
                      <a:pos x="wd2" y="hd2"/>
                    </a:cxn>
                  </a:cxnLst>
                  <a:rect l="0" t="0" r="r" b="b"/>
                  <a:pathLst>
                    <a:path w="21600" h="21600" extrusionOk="0">
                      <a:moveTo>
                        <a:pt x="1607" y="21600"/>
                      </a:moveTo>
                      <a:cubicBezTo>
                        <a:pt x="714" y="21600"/>
                        <a:pt x="0" y="20886"/>
                        <a:pt x="0" y="19993"/>
                      </a:cubicBezTo>
                      <a:cubicBezTo>
                        <a:pt x="0" y="1607"/>
                        <a:pt x="0" y="1607"/>
                        <a:pt x="0" y="1607"/>
                      </a:cubicBezTo>
                      <a:cubicBezTo>
                        <a:pt x="0" y="714"/>
                        <a:pt x="714" y="0"/>
                        <a:pt x="1607" y="0"/>
                      </a:cubicBezTo>
                      <a:cubicBezTo>
                        <a:pt x="19993" y="0"/>
                        <a:pt x="19993" y="0"/>
                        <a:pt x="19993" y="0"/>
                      </a:cubicBezTo>
                      <a:cubicBezTo>
                        <a:pt x="20886" y="0"/>
                        <a:pt x="21600" y="714"/>
                        <a:pt x="21600" y="1607"/>
                      </a:cubicBezTo>
                      <a:cubicBezTo>
                        <a:pt x="21600" y="19993"/>
                        <a:pt x="21600" y="19993"/>
                        <a:pt x="21600" y="19993"/>
                      </a:cubicBezTo>
                      <a:cubicBezTo>
                        <a:pt x="21600" y="20886"/>
                        <a:pt x="20886" y="21600"/>
                        <a:pt x="19993" y="21600"/>
                      </a:cubicBezTo>
                      <a:lnTo>
                        <a:pt x="1607"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0" name="Shape 1249"/>
                <p:cNvSpPr/>
                <p:nvPr/>
              </p:nvSpPr>
              <p:spPr>
                <a:xfrm>
                  <a:off x="247500" y="411867"/>
                  <a:ext cx="227762" cy="227762"/>
                </a:xfrm>
                <a:custGeom>
                  <a:avLst/>
                  <a:gdLst/>
                  <a:ahLst/>
                  <a:cxnLst>
                    <a:cxn ang="0">
                      <a:pos x="wd2" y="hd2"/>
                    </a:cxn>
                    <a:cxn ang="5400000">
                      <a:pos x="wd2" y="hd2"/>
                    </a:cxn>
                    <a:cxn ang="10800000">
                      <a:pos x="wd2" y="hd2"/>
                    </a:cxn>
                    <a:cxn ang="16200000">
                      <a:pos x="wd2" y="hd2"/>
                    </a:cxn>
                  </a:cxnLst>
                  <a:rect l="0" t="0" r="r" b="b"/>
                  <a:pathLst>
                    <a:path w="21600" h="21600" extrusionOk="0">
                      <a:moveTo>
                        <a:pt x="19559" y="1020"/>
                      </a:moveTo>
                      <a:cubicBezTo>
                        <a:pt x="20069" y="1020"/>
                        <a:pt x="20580" y="1531"/>
                        <a:pt x="20580" y="2041"/>
                      </a:cubicBezTo>
                      <a:cubicBezTo>
                        <a:pt x="20580" y="19559"/>
                        <a:pt x="20580" y="19559"/>
                        <a:pt x="20580" y="19559"/>
                      </a:cubicBezTo>
                      <a:cubicBezTo>
                        <a:pt x="20580" y="20069"/>
                        <a:pt x="20069" y="20580"/>
                        <a:pt x="19559" y="20580"/>
                      </a:cubicBezTo>
                      <a:cubicBezTo>
                        <a:pt x="2041" y="20580"/>
                        <a:pt x="2041" y="20580"/>
                        <a:pt x="2041" y="20580"/>
                      </a:cubicBezTo>
                      <a:cubicBezTo>
                        <a:pt x="1531" y="20580"/>
                        <a:pt x="1020" y="20069"/>
                        <a:pt x="1020" y="19559"/>
                      </a:cubicBezTo>
                      <a:cubicBezTo>
                        <a:pt x="1020" y="2041"/>
                        <a:pt x="1020" y="2041"/>
                        <a:pt x="1020" y="2041"/>
                      </a:cubicBezTo>
                      <a:cubicBezTo>
                        <a:pt x="1020" y="1531"/>
                        <a:pt x="1531" y="1020"/>
                        <a:pt x="2041" y="1020"/>
                      </a:cubicBezTo>
                      <a:cubicBezTo>
                        <a:pt x="19559" y="1020"/>
                        <a:pt x="19559" y="1020"/>
                        <a:pt x="19559" y="1020"/>
                      </a:cubicBezTo>
                      <a:moveTo>
                        <a:pt x="19559" y="0"/>
                      </a:moveTo>
                      <a:cubicBezTo>
                        <a:pt x="2041" y="0"/>
                        <a:pt x="2041" y="0"/>
                        <a:pt x="2041" y="0"/>
                      </a:cubicBezTo>
                      <a:cubicBezTo>
                        <a:pt x="935" y="0"/>
                        <a:pt x="0" y="935"/>
                        <a:pt x="0" y="2041"/>
                      </a:cubicBezTo>
                      <a:cubicBezTo>
                        <a:pt x="0" y="19559"/>
                        <a:pt x="0" y="19559"/>
                        <a:pt x="0" y="19559"/>
                      </a:cubicBezTo>
                      <a:cubicBezTo>
                        <a:pt x="0" y="20665"/>
                        <a:pt x="935" y="21600"/>
                        <a:pt x="2041" y="21600"/>
                      </a:cubicBezTo>
                      <a:cubicBezTo>
                        <a:pt x="19559" y="21600"/>
                        <a:pt x="19559" y="21600"/>
                        <a:pt x="19559" y="21600"/>
                      </a:cubicBezTo>
                      <a:cubicBezTo>
                        <a:pt x="20665" y="21600"/>
                        <a:pt x="21600" y="20665"/>
                        <a:pt x="21600" y="19559"/>
                      </a:cubicBezTo>
                      <a:cubicBezTo>
                        <a:pt x="21600" y="2041"/>
                        <a:pt x="21600" y="2041"/>
                        <a:pt x="21600" y="2041"/>
                      </a:cubicBezTo>
                      <a:cubicBezTo>
                        <a:pt x="21600" y="935"/>
                        <a:pt x="20665" y="0"/>
                        <a:pt x="19559"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1" name="Shape 1250"/>
                <p:cNvSpPr/>
                <p:nvPr/>
              </p:nvSpPr>
              <p:spPr>
                <a:xfrm>
                  <a:off x="244083" y="408071"/>
                  <a:ext cx="234975" cy="234974"/>
                </a:xfrm>
                <a:custGeom>
                  <a:avLst/>
                  <a:gdLst/>
                  <a:ahLst/>
                  <a:cxnLst>
                    <a:cxn ang="0">
                      <a:pos x="wd2" y="hd2"/>
                    </a:cxn>
                    <a:cxn ang="5400000">
                      <a:pos x="wd2" y="hd2"/>
                    </a:cxn>
                    <a:cxn ang="10800000">
                      <a:pos x="wd2" y="hd2"/>
                    </a:cxn>
                    <a:cxn ang="16200000">
                      <a:pos x="wd2" y="hd2"/>
                    </a:cxn>
                  </a:cxnLst>
                  <a:rect l="0" t="0" r="r" b="b"/>
                  <a:pathLst>
                    <a:path w="21600" h="21600" extrusionOk="0">
                      <a:moveTo>
                        <a:pt x="19292" y="21600"/>
                      </a:moveTo>
                      <a:cubicBezTo>
                        <a:pt x="2308" y="21600"/>
                        <a:pt x="2308" y="21600"/>
                        <a:pt x="2308" y="21600"/>
                      </a:cubicBezTo>
                      <a:cubicBezTo>
                        <a:pt x="1072" y="21600"/>
                        <a:pt x="0" y="20528"/>
                        <a:pt x="0" y="19292"/>
                      </a:cubicBezTo>
                      <a:cubicBezTo>
                        <a:pt x="0" y="2308"/>
                        <a:pt x="0" y="2308"/>
                        <a:pt x="0" y="2308"/>
                      </a:cubicBezTo>
                      <a:cubicBezTo>
                        <a:pt x="0" y="1072"/>
                        <a:pt x="1072" y="0"/>
                        <a:pt x="2308" y="0"/>
                      </a:cubicBezTo>
                      <a:cubicBezTo>
                        <a:pt x="19292" y="0"/>
                        <a:pt x="19292" y="0"/>
                        <a:pt x="19292" y="0"/>
                      </a:cubicBezTo>
                      <a:cubicBezTo>
                        <a:pt x="20528" y="0"/>
                        <a:pt x="21600" y="1072"/>
                        <a:pt x="21600" y="2308"/>
                      </a:cubicBezTo>
                      <a:cubicBezTo>
                        <a:pt x="21600" y="19292"/>
                        <a:pt x="21600" y="19292"/>
                        <a:pt x="21600" y="19292"/>
                      </a:cubicBezTo>
                      <a:cubicBezTo>
                        <a:pt x="21600" y="20528"/>
                        <a:pt x="20528" y="21600"/>
                        <a:pt x="19292" y="21600"/>
                      </a:cubicBezTo>
                      <a:close/>
                      <a:moveTo>
                        <a:pt x="2308" y="660"/>
                      </a:moveTo>
                      <a:cubicBezTo>
                        <a:pt x="1402" y="660"/>
                        <a:pt x="660" y="1402"/>
                        <a:pt x="660" y="2308"/>
                      </a:cubicBezTo>
                      <a:cubicBezTo>
                        <a:pt x="660" y="19292"/>
                        <a:pt x="660" y="19292"/>
                        <a:pt x="660" y="19292"/>
                      </a:cubicBezTo>
                      <a:cubicBezTo>
                        <a:pt x="660" y="20198"/>
                        <a:pt x="1402" y="20940"/>
                        <a:pt x="2308" y="20940"/>
                      </a:cubicBezTo>
                      <a:cubicBezTo>
                        <a:pt x="19292" y="20940"/>
                        <a:pt x="19292" y="20940"/>
                        <a:pt x="19292" y="20940"/>
                      </a:cubicBezTo>
                      <a:cubicBezTo>
                        <a:pt x="20198" y="20940"/>
                        <a:pt x="20940" y="20198"/>
                        <a:pt x="20940" y="19292"/>
                      </a:cubicBezTo>
                      <a:cubicBezTo>
                        <a:pt x="20940" y="2308"/>
                        <a:pt x="20940" y="2308"/>
                        <a:pt x="20940" y="2308"/>
                      </a:cubicBezTo>
                      <a:cubicBezTo>
                        <a:pt x="20940" y="1402"/>
                        <a:pt x="20198" y="660"/>
                        <a:pt x="19292" y="660"/>
                      </a:cubicBezTo>
                      <a:lnTo>
                        <a:pt x="2308" y="66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nvGrpSpPr>
          <p:cNvPr id="136" name="Group 135"/>
          <p:cNvGrpSpPr/>
          <p:nvPr/>
        </p:nvGrpSpPr>
        <p:grpSpPr>
          <a:xfrm>
            <a:off x="1199429" y="4845427"/>
            <a:ext cx="9961252" cy="778328"/>
            <a:chOff x="-96636" y="3405385"/>
            <a:chExt cx="8725185" cy="681747"/>
          </a:xfrm>
          <a:solidFill>
            <a:schemeClr val="bg1"/>
          </a:solidFill>
        </p:grpSpPr>
        <p:sp>
          <p:nvSpPr>
            <p:cNvPr id="137" name="TextBox 136"/>
            <p:cNvSpPr txBox="1"/>
            <p:nvPr/>
          </p:nvSpPr>
          <p:spPr>
            <a:xfrm>
              <a:off x="-96636" y="3527097"/>
              <a:ext cx="1448834" cy="476380"/>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7B9AC8"/>
                  </a:solidFill>
                  <a:latin typeface="Arial"/>
                  <a:cs typeface="Arial"/>
                </a:rPr>
                <a:t>Foundation</a:t>
              </a:r>
            </a:p>
            <a:p>
              <a:pPr algn="r" defTabSz="609585" fontAlgn="base">
                <a:spcBef>
                  <a:spcPct val="0"/>
                </a:spcBef>
                <a:spcAft>
                  <a:spcPct val="0"/>
                </a:spcAft>
              </a:pPr>
              <a:r>
                <a:rPr lang="en-US" sz="1467" b="1" dirty="0">
                  <a:solidFill>
                    <a:srgbClr val="7B9AC8"/>
                  </a:solidFill>
                  <a:latin typeface="Arial"/>
                  <a:cs typeface="Arial"/>
                </a:rPr>
                <a:t>Services</a:t>
              </a:r>
            </a:p>
          </p:txBody>
        </p:sp>
        <p:grpSp>
          <p:nvGrpSpPr>
            <p:cNvPr id="138" name="Group 137"/>
            <p:cNvGrpSpPr/>
            <p:nvPr/>
          </p:nvGrpSpPr>
          <p:grpSpPr>
            <a:xfrm>
              <a:off x="1404491" y="3405385"/>
              <a:ext cx="7224058" cy="681747"/>
              <a:chOff x="1404491" y="3397914"/>
              <a:chExt cx="7224058" cy="681747"/>
            </a:xfrm>
            <a:grpFill/>
          </p:grpSpPr>
          <p:sp>
            <p:nvSpPr>
              <p:cNvPr id="139" name="Rectangle 138"/>
              <p:cNvSpPr/>
              <p:nvPr/>
            </p:nvSpPr>
            <p:spPr>
              <a:xfrm>
                <a:off x="1404491" y="3397914"/>
                <a:ext cx="7224058" cy="681747"/>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grpSp>
            <p:nvGrpSpPr>
              <p:cNvPr id="140" name="Group 139"/>
              <p:cNvGrpSpPr/>
              <p:nvPr/>
            </p:nvGrpSpPr>
            <p:grpSpPr>
              <a:xfrm>
                <a:off x="1637558" y="3455635"/>
                <a:ext cx="2411436" cy="515574"/>
                <a:chOff x="1655700" y="3284438"/>
                <a:chExt cx="2411436" cy="515574"/>
              </a:xfrm>
              <a:grpFill/>
            </p:grpSpPr>
            <p:sp>
              <p:nvSpPr>
                <p:cNvPr id="242" name="TextBox 241"/>
                <p:cNvSpPr txBox="1"/>
                <p:nvPr/>
              </p:nvSpPr>
              <p:spPr>
                <a:xfrm>
                  <a:off x="2488987" y="3284438"/>
                  <a:ext cx="1578149" cy="515574"/>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Compute</a:t>
                  </a:r>
                </a:p>
                <a:p>
                  <a:pPr defTabSz="609585" fontAlgn="base">
                    <a:spcBef>
                      <a:spcPct val="0"/>
                    </a:spcBef>
                    <a:spcAft>
                      <a:spcPct val="0"/>
                    </a:spcAft>
                  </a:pPr>
                  <a:r>
                    <a:rPr lang="en-US" sz="1200" dirty="0">
                      <a:solidFill>
                        <a:srgbClr val="636466"/>
                      </a:solidFill>
                      <a:latin typeface="Arial"/>
                      <a:cs typeface="Arial"/>
                    </a:rPr>
                    <a:t>(Virtual, Auto-scaling and Load Balancing)</a:t>
                  </a:r>
                </a:p>
              </p:txBody>
            </p:sp>
            <p:grpSp>
              <p:nvGrpSpPr>
                <p:cNvPr id="243" name="Group 876"/>
                <p:cNvGrpSpPr/>
                <p:nvPr/>
              </p:nvGrpSpPr>
              <p:grpSpPr>
                <a:xfrm>
                  <a:off x="1655700" y="3422868"/>
                  <a:ext cx="261748" cy="261748"/>
                  <a:chOff x="0" y="0"/>
                  <a:chExt cx="723900" cy="723900"/>
                </a:xfrm>
                <a:grpFill/>
              </p:grpSpPr>
              <p:sp>
                <p:nvSpPr>
                  <p:cNvPr id="244" name="Shape 872"/>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20048" y="21600"/>
                          <a:pt x="20048" y="21600"/>
                          <a:pt x="20048" y="21600"/>
                        </a:cubicBezTo>
                        <a:cubicBezTo>
                          <a:pt x="20904" y="21600"/>
                          <a:pt x="21600" y="20904"/>
                          <a:pt x="21600" y="20048"/>
                        </a:cubicBezTo>
                        <a:cubicBezTo>
                          <a:pt x="21600" y="9877"/>
                          <a:pt x="21600" y="9877"/>
                          <a:pt x="21600" y="9877"/>
                        </a:cubicBezTo>
                        <a:cubicBezTo>
                          <a:pt x="21600" y="6397"/>
                          <a:pt x="21600" y="6397"/>
                          <a:pt x="21600" y="6397"/>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5" name="Shape 873"/>
                  <p:cNvSpPr/>
                  <p:nvPr/>
                </p:nvSpPr>
                <p:spPr>
                  <a:xfrm>
                    <a:off x="51246" y="34164"/>
                    <a:ext cx="321144" cy="321143"/>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6" name="Shape 874"/>
                  <p:cNvSpPr/>
                  <p:nvPr/>
                </p:nvSpPr>
                <p:spPr>
                  <a:xfrm>
                    <a:off x="351510" y="105908"/>
                    <a:ext cx="321144" cy="321144"/>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7" name="Shape 875"/>
                  <p:cNvSpPr/>
                  <p:nvPr/>
                </p:nvSpPr>
                <p:spPr>
                  <a:xfrm>
                    <a:off x="192837" y="367833"/>
                    <a:ext cx="321144" cy="320765"/>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141" name="Group 885"/>
              <p:cNvGrpSpPr/>
              <p:nvPr/>
            </p:nvGrpSpPr>
            <p:grpSpPr>
              <a:xfrm>
                <a:off x="3718197" y="3640458"/>
                <a:ext cx="160042" cy="174453"/>
                <a:chOff x="141970" y="128305"/>
                <a:chExt cx="442617" cy="482474"/>
              </a:xfrm>
              <a:grpFill/>
            </p:grpSpPr>
            <p:sp>
              <p:nvSpPr>
                <p:cNvPr id="237" name="Shape 878"/>
                <p:cNvSpPr/>
                <p:nvPr/>
              </p:nvSpPr>
              <p:spPr>
                <a:xfrm>
                  <a:off x="392128" y="250157"/>
                  <a:ext cx="192459" cy="355308"/>
                </a:xfrm>
                <a:custGeom>
                  <a:avLst/>
                  <a:gdLst/>
                  <a:ahLst/>
                  <a:cxnLst>
                    <a:cxn ang="0">
                      <a:pos x="wd2" y="hd2"/>
                    </a:cxn>
                    <a:cxn ang="5400000">
                      <a:pos x="wd2" y="hd2"/>
                    </a:cxn>
                    <a:cxn ang="10800000">
                      <a:pos x="wd2" y="hd2"/>
                    </a:cxn>
                    <a:cxn ang="16200000">
                      <a:pos x="wd2" y="hd2"/>
                    </a:cxn>
                  </a:cxnLst>
                  <a:rect l="0" t="0" r="r" b="b"/>
                  <a:pathLst>
                    <a:path w="21600" h="21600" extrusionOk="0">
                      <a:moveTo>
                        <a:pt x="20796" y="55"/>
                      </a:moveTo>
                      <a:cubicBezTo>
                        <a:pt x="20495" y="0"/>
                        <a:pt x="20294" y="0"/>
                        <a:pt x="19993" y="0"/>
                      </a:cubicBezTo>
                      <a:cubicBezTo>
                        <a:pt x="19691" y="0"/>
                        <a:pt x="19390" y="55"/>
                        <a:pt x="19088" y="109"/>
                      </a:cubicBezTo>
                      <a:cubicBezTo>
                        <a:pt x="703" y="6982"/>
                        <a:pt x="703" y="6982"/>
                        <a:pt x="703" y="6982"/>
                      </a:cubicBezTo>
                      <a:cubicBezTo>
                        <a:pt x="301" y="7145"/>
                        <a:pt x="0" y="7418"/>
                        <a:pt x="0" y="7691"/>
                      </a:cubicBezTo>
                      <a:cubicBezTo>
                        <a:pt x="0" y="20727"/>
                        <a:pt x="0" y="20727"/>
                        <a:pt x="0" y="20727"/>
                      </a:cubicBezTo>
                      <a:cubicBezTo>
                        <a:pt x="0" y="21055"/>
                        <a:pt x="301" y="21327"/>
                        <a:pt x="904" y="21491"/>
                      </a:cubicBezTo>
                      <a:cubicBezTo>
                        <a:pt x="1105" y="21545"/>
                        <a:pt x="1407" y="21600"/>
                        <a:pt x="1607" y="21600"/>
                      </a:cubicBezTo>
                      <a:cubicBezTo>
                        <a:pt x="1909" y="21600"/>
                        <a:pt x="2210" y="21545"/>
                        <a:pt x="2512" y="21436"/>
                      </a:cubicBezTo>
                      <a:cubicBezTo>
                        <a:pt x="20897" y="14618"/>
                        <a:pt x="20897" y="14618"/>
                        <a:pt x="20897" y="14618"/>
                      </a:cubicBezTo>
                      <a:cubicBezTo>
                        <a:pt x="21399" y="14455"/>
                        <a:pt x="21600" y="14182"/>
                        <a:pt x="21600" y="13909"/>
                      </a:cubicBezTo>
                      <a:cubicBezTo>
                        <a:pt x="21600" y="873"/>
                        <a:pt x="21600" y="873"/>
                        <a:pt x="21600" y="873"/>
                      </a:cubicBezTo>
                      <a:cubicBezTo>
                        <a:pt x="21600" y="545"/>
                        <a:pt x="21299" y="218"/>
                        <a:pt x="20796" y="55"/>
                      </a:cubicBezTo>
                      <a:close/>
                      <a:moveTo>
                        <a:pt x="19993" y="13909"/>
                      </a:moveTo>
                      <a:cubicBezTo>
                        <a:pt x="1607" y="20727"/>
                        <a:pt x="1607" y="20727"/>
                        <a:pt x="1607" y="20727"/>
                      </a:cubicBezTo>
                      <a:cubicBezTo>
                        <a:pt x="1607" y="7691"/>
                        <a:pt x="1607" y="7691"/>
                        <a:pt x="1607" y="7691"/>
                      </a:cubicBezTo>
                      <a:cubicBezTo>
                        <a:pt x="19993" y="873"/>
                        <a:pt x="19993" y="873"/>
                        <a:pt x="19993" y="873"/>
                      </a:cubicBezTo>
                      <a:lnTo>
                        <a:pt x="19993" y="1390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8" name="Shape 880"/>
                <p:cNvSpPr/>
                <p:nvPr/>
              </p:nvSpPr>
              <p:spPr>
                <a:xfrm>
                  <a:off x="151840" y="128305"/>
                  <a:ext cx="406934" cy="221688"/>
                </a:xfrm>
                <a:custGeom>
                  <a:avLst/>
                  <a:gdLst/>
                  <a:ahLst/>
                  <a:cxnLst>
                    <a:cxn ang="0">
                      <a:pos x="wd2" y="hd2"/>
                    </a:cxn>
                    <a:cxn ang="5400000">
                      <a:pos x="wd2" y="hd2"/>
                    </a:cxn>
                    <a:cxn ang="10800000">
                      <a:pos x="wd2" y="hd2"/>
                    </a:cxn>
                    <a:cxn ang="16200000">
                      <a:pos x="wd2" y="hd2"/>
                    </a:cxn>
                  </a:cxnLst>
                  <a:rect l="0" t="0" r="r" b="b"/>
                  <a:pathLst>
                    <a:path w="21600" h="21600" extrusionOk="0">
                      <a:moveTo>
                        <a:pt x="21600" y="9007"/>
                      </a:moveTo>
                      <a:cubicBezTo>
                        <a:pt x="21552" y="8483"/>
                        <a:pt x="21362" y="8045"/>
                        <a:pt x="21124" y="7870"/>
                      </a:cubicBezTo>
                      <a:cubicBezTo>
                        <a:pt x="10229" y="87"/>
                        <a:pt x="10229" y="87"/>
                        <a:pt x="10229" y="87"/>
                      </a:cubicBezTo>
                      <a:cubicBezTo>
                        <a:pt x="10134" y="0"/>
                        <a:pt x="10039" y="0"/>
                        <a:pt x="9944" y="0"/>
                      </a:cubicBezTo>
                      <a:cubicBezTo>
                        <a:pt x="9801" y="0"/>
                        <a:pt x="9658" y="87"/>
                        <a:pt x="9563" y="175"/>
                      </a:cubicBezTo>
                      <a:cubicBezTo>
                        <a:pt x="381" y="10931"/>
                        <a:pt x="381" y="10931"/>
                        <a:pt x="381" y="10931"/>
                      </a:cubicBezTo>
                      <a:cubicBezTo>
                        <a:pt x="143" y="11281"/>
                        <a:pt x="0" y="11718"/>
                        <a:pt x="0" y="12243"/>
                      </a:cubicBezTo>
                      <a:cubicBezTo>
                        <a:pt x="48" y="12768"/>
                        <a:pt x="238" y="13292"/>
                        <a:pt x="476" y="13467"/>
                      </a:cubicBezTo>
                      <a:cubicBezTo>
                        <a:pt x="11847" y="21513"/>
                        <a:pt x="11847" y="21513"/>
                        <a:pt x="11847" y="21513"/>
                      </a:cubicBezTo>
                      <a:cubicBezTo>
                        <a:pt x="11942" y="21513"/>
                        <a:pt x="12037" y="21600"/>
                        <a:pt x="12132" y="21600"/>
                      </a:cubicBezTo>
                      <a:cubicBezTo>
                        <a:pt x="12275" y="21600"/>
                        <a:pt x="12418" y="21513"/>
                        <a:pt x="12560" y="21338"/>
                      </a:cubicBezTo>
                      <a:cubicBezTo>
                        <a:pt x="21267" y="10319"/>
                        <a:pt x="21267" y="10319"/>
                        <a:pt x="21267" y="10319"/>
                      </a:cubicBezTo>
                      <a:cubicBezTo>
                        <a:pt x="21505" y="10057"/>
                        <a:pt x="21600" y="9532"/>
                        <a:pt x="21600" y="9007"/>
                      </a:cubicBezTo>
                      <a:close/>
                      <a:moveTo>
                        <a:pt x="12132" y="20201"/>
                      </a:moveTo>
                      <a:cubicBezTo>
                        <a:pt x="761" y="12155"/>
                        <a:pt x="761" y="12155"/>
                        <a:pt x="761" y="12155"/>
                      </a:cubicBezTo>
                      <a:cubicBezTo>
                        <a:pt x="9944" y="1399"/>
                        <a:pt x="9944" y="1399"/>
                        <a:pt x="9944" y="1399"/>
                      </a:cubicBezTo>
                      <a:cubicBezTo>
                        <a:pt x="20839" y="9182"/>
                        <a:pt x="20839" y="9182"/>
                        <a:pt x="20839" y="9182"/>
                      </a:cubicBezTo>
                      <a:lnTo>
                        <a:pt x="12132" y="2020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9" name="Shape 881"/>
                <p:cNvSpPr/>
                <p:nvPr/>
              </p:nvSpPr>
              <p:spPr>
                <a:xfrm>
                  <a:off x="162469" y="140832"/>
                  <a:ext cx="385676" cy="196634"/>
                </a:xfrm>
                <a:custGeom>
                  <a:avLst/>
                  <a:gdLst/>
                  <a:ahLst/>
                  <a:cxnLst>
                    <a:cxn ang="0">
                      <a:pos x="wd2" y="hd2"/>
                    </a:cxn>
                    <a:cxn ang="5400000">
                      <a:pos x="wd2" y="hd2"/>
                    </a:cxn>
                    <a:cxn ang="10800000">
                      <a:pos x="wd2" y="hd2"/>
                    </a:cxn>
                    <a:cxn ang="16200000">
                      <a:pos x="wd2" y="hd2"/>
                    </a:cxn>
                  </a:cxnLst>
                  <a:rect l="0" t="0" r="r" b="b"/>
                  <a:pathLst>
                    <a:path w="21600" h="21600" extrusionOk="0">
                      <a:moveTo>
                        <a:pt x="0" y="12343"/>
                      </a:moveTo>
                      <a:lnTo>
                        <a:pt x="12203" y="21600"/>
                      </a:lnTo>
                      <a:lnTo>
                        <a:pt x="21600" y="8882"/>
                      </a:lnTo>
                      <a:lnTo>
                        <a:pt x="9886" y="0"/>
                      </a:lnTo>
                      <a:lnTo>
                        <a:pt x="0" y="1234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0" name="Shape 882"/>
                <p:cNvSpPr/>
                <p:nvPr/>
              </p:nvSpPr>
              <p:spPr>
                <a:xfrm>
                  <a:off x="141970" y="282423"/>
                  <a:ext cx="231938" cy="328356"/>
                </a:xfrm>
                <a:custGeom>
                  <a:avLst/>
                  <a:gdLst/>
                  <a:ahLst/>
                  <a:cxnLst>
                    <a:cxn ang="0">
                      <a:pos x="wd2" y="hd2"/>
                    </a:cxn>
                    <a:cxn ang="5400000">
                      <a:pos x="wd2" y="hd2"/>
                    </a:cxn>
                    <a:cxn ang="10800000">
                      <a:pos x="wd2" y="hd2"/>
                    </a:cxn>
                    <a:cxn ang="16200000">
                      <a:pos x="wd2" y="hd2"/>
                    </a:cxn>
                  </a:cxnLst>
                  <a:rect l="0" t="0" r="r" b="b"/>
                  <a:pathLst>
                    <a:path w="21600" h="21600" extrusionOk="0">
                      <a:moveTo>
                        <a:pt x="20766" y="5370"/>
                      </a:moveTo>
                      <a:cubicBezTo>
                        <a:pt x="1751" y="118"/>
                        <a:pt x="1751" y="118"/>
                        <a:pt x="1751" y="118"/>
                      </a:cubicBezTo>
                      <a:cubicBezTo>
                        <a:pt x="1668" y="59"/>
                        <a:pt x="1501" y="0"/>
                        <a:pt x="1334" y="0"/>
                      </a:cubicBezTo>
                      <a:cubicBezTo>
                        <a:pt x="1001" y="0"/>
                        <a:pt x="751" y="59"/>
                        <a:pt x="584" y="177"/>
                      </a:cubicBezTo>
                      <a:cubicBezTo>
                        <a:pt x="167" y="354"/>
                        <a:pt x="0" y="649"/>
                        <a:pt x="0" y="944"/>
                      </a:cubicBezTo>
                      <a:cubicBezTo>
                        <a:pt x="0" y="15462"/>
                        <a:pt x="0" y="15462"/>
                        <a:pt x="0" y="15462"/>
                      </a:cubicBezTo>
                      <a:cubicBezTo>
                        <a:pt x="0" y="15875"/>
                        <a:pt x="334" y="16230"/>
                        <a:pt x="834" y="16348"/>
                      </a:cubicBezTo>
                      <a:cubicBezTo>
                        <a:pt x="19765" y="21541"/>
                        <a:pt x="19765" y="21541"/>
                        <a:pt x="19765" y="21541"/>
                      </a:cubicBezTo>
                      <a:cubicBezTo>
                        <a:pt x="19932" y="21600"/>
                        <a:pt x="20099" y="21600"/>
                        <a:pt x="20266" y="21600"/>
                      </a:cubicBezTo>
                      <a:cubicBezTo>
                        <a:pt x="20516" y="21600"/>
                        <a:pt x="20766" y="21541"/>
                        <a:pt x="21016" y="21423"/>
                      </a:cubicBezTo>
                      <a:cubicBezTo>
                        <a:pt x="21350" y="21246"/>
                        <a:pt x="21600" y="21010"/>
                        <a:pt x="21600" y="20656"/>
                      </a:cubicBezTo>
                      <a:cubicBezTo>
                        <a:pt x="21600" y="6256"/>
                        <a:pt x="21600" y="6256"/>
                        <a:pt x="21600" y="6256"/>
                      </a:cubicBezTo>
                      <a:cubicBezTo>
                        <a:pt x="21600" y="5843"/>
                        <a:pt x="21266" y="5489"/>
                        <a:pt x="20766" y="5370"/>
                      </a:cubicBezTo>
                      <a:close/>
                      <a:moveTo>
                        <a:pt x="20266" y="20656"/>
                      </a:moveTo>
                      <a:cubicBezTo>
                        <a:pt x="1334" y="15462"/>
                        <a:pt x="1334" y="15462"/>
                        <a:pt x="1334" y="15462"/>
                      </a:cubicBezTo>
                      <a:cubicBezTo>
                        <a:pt x="1334" y="944"/>
                        <a:pt x="1334" y="944"/>
                        <a:pt x="1334" y="944"/>
                      </a:cubicBezTo>
                      <a:cubicBezTo>
                        <a:pt x="20266" y="6256"/>
                        <a:pt x="20266" y="6256"/>
                        <a:pt x="20266" y="6256"/>
                      </a:cubicBezTo>
                      <a:lnTo>
                        <a:pt x="20266" y="2065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1" name="Shape 884"/>
                <p:cNvSpPr/>
                <p:nvPr/>
              </p:nvSpPr>
              <p:spPr>
                <a:xfrm>
                  <a:off x="157155" y="133619"/>
                  <a:ext cx="181830" cy="193978"/>
                </a:xfrm>
                <a:custGeom>
                  <a:avLst/>
                  <a:gdLst/>
                  <a:ahLst/>
                  <a:cxnLst>
                    <a:cxn ang="0">
                      <a:pos x="wd2" y="hd2"/>
                    </a:cxn>
                    <a:cxn ang="5400000">
                      <a:pos x="wd2" y="hd2"/>
                    </a:cxn>
                    <a:cxn ang="10800000">
                      <a:pos x="wd2" y="hd2"/>
                    </a:cxn>
                    <a:cxn ang="16200000">
                      <a:pos x="wd2" y="hd2"/>
                    </a:cxn>
                  </a:cxnLst>
                  <a:rect l="0" t="0" r="r" b="b"/>
                  <a:pathLst>
                    <a:path w="21600" h="21600" extrusionOk="0">
                      <a:moveTo>
                        <a:pt x="21600" y="211"/>
                      </a:moveTo>
                      <a:lnTo>
                        <a:pt x="21600" y="21600"/>
                      </a:lnTo>
                      <a:lnTo>
                        <a:pt x="722" y="14076"/>
                      </a:lnTo>
                      <a:lnTo>
                        <a:pt x="0" y="13104"/>
                      </a:lnTo>
                      <a:lnTo>
                        <a:pt x="21284" y="0"/>
                      </a:lnTo>
                      <a:lnTo>
                        <a:pt x="21600" y="21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nvGrpSpPr>
              <p:cNvPr id="142" name="Group 891"/>
              <p:cNvGrpSpPr/>
              <p:nvPr/>
            </p:nvGrpSpPr>
            <p:grpSpPr>
              <a:xfrm>
                <a:off x="5362656" y="3594065"/>
                <a:ext cx="261748" cy="261748"/>
                <a:chOff x="0" y="0"/>
                <a:chExt cx="723900" cy="723900"/>
              </a:xfrm>
              <a:grpFill/>
            </p:grpSpPr>
            <p:sp>
              <p:nvSpPr>
                <p:cNvPr id="232" name="Shape 886"/>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256" y="15685"/>
                      </a:moveTo>
                      <a:cubicBezTo>
                        <a:pt x="4336" y="15765"/>
                        <a:pt x="4336" y="15765"/>
                        <a:pt x="4336" y="15765"/>
                      </a:cubicBezTo>
                      <a:cubicBezTo>
                        <a:pt x="4336" y="15765"/>
                        <a:pt x="4336" y="15765"/>
                        <a:pt x="4336" y="15765"/>
                      </a:cubicBezTo>
                      <a:lnTo>
                        <a:pt x="4256" y="1568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3" name="Shape 887"/>
                <p:cNvSpPr/>
                <p:nvPr/>
              </p:nvSpPr>
              <p:spPr>
                <a:xfrm>
                  <a:off x="44033" y="149942"/>
                  <a:ext cx="634695" cy="423257"/>
                </a:xfrm>
                <a:custGeom>
                  <a:avLst/>
                  <a:gdLst/>
                  <a:ahLst/>
                  <a:cxnLst>
                    <a:cxn ang="0">
                      <a:pos x="wd2" y="hd2"/>
                    </a:cxn>
                    <a:cxn ang="5400000">
                      <a:pos x="wd2" y="hd2"/>
                    </a:cxn>
                    <a:cxn ang="10800000">
                      <a:pos x="wd2" y="hd2"/>
                    </a:cxn>
                    <a:cxn ang="16200000">
                      <a:pos x="wd2" y="hd2"/>
                    </a:cxn>
                  </a:cxnLst>
                  <a:rect l="0" t="0" r="r" b="b"/>
                  <a:pathLst>
                    <a:path w="21600" h="21600" extrusionOk="0">
                      <a:moveTo>
                        <a:pt x="17481" y="9747"/>
                      </a:moveTo>
                      <a:cubicBezTo>
                        <a:pt x="17512" y="9336"/>
                        <a:pt x="17542" y="8924"/>
                        <a:pt x="17542" y="8512"/>
                      </a:cubicBezTo>
                      <a:cubicBezTo>
                        <a:pt x="17542" y="3844"/>
                        <a:pt x="14980" y="0"/>
                        <a:pt x="11868" y="0"/>
                      </a:cubicBezTo>
                      <a:cubicBezTo>
                        <a:pt x="10617" y="0"/>
                        <a:pt x="9427" y="595"/>
                        <a:pt x="8420" y="1739"/>
                      </a:cubicBezTo>
                      <a:cubicBezTo>
                        <a:pt x="7505" y="2792"/>
                        <a:pt x="6834" y="4210"/>
                        <a:pt x="6468" y="5858"/>
                      </a:cubicBezTo>
                      <a:cubicBezTo>
                        <a:pt x="6163" y="5675"/>
                        <a:pt x="5827" y="5629"/>
                        <a:pt x="5522" y="5629"/>
                      </a:cubicBezTo>
                      <a:cubicBezTo>
                        <a:pt x="3905" y="5629"/>
                        <a:pt x="2593" y="7551"/>
                        <a:pt x="2593" y="9931"/>
                      </a:cubicBezTo>
                      <a:cubicBezTo>
                        <a:pt x="2593" y="9976"/>
                        <a:pt x="2593" y="10022"/>
                        <a:pt x="2593" y="10068"/>
                      </a:cubicBezTo>
                      <a:cubicBezTo>
                        <a:pt x="1007" y="11075"/>
                        <a:pt x="0" y="13408"/>
                        <a:pt x="0" y="16017"/>
                      </a:cubicBezTo>
                      <a:cubicBezTo>
                        <a:pt x="0" y="18259"/>
                        <a:pt x="763" y="20319"/>
                        <a:pt x="2044" y="21554"/>
                      </a:cubicBezTo>
                      <a:cubicBezTo>
                        <a:pt x="2075" y="21600"/>
                        <a:pt x="2075" y="21600"/>
                        <a:pt x="2075" y="21600"/>
                      </a:cubicBezTo>
                      <a:cubicBezTo>
                        <a:pt x="19373" y="21600"/>
                        <a:pt x="19373" y="21600"/>
                        <a:pt x="19373" y="21600"/>
                      </a:cubicBezTo>
                      <a:cubicBezTo>
                        <a:pt x="19586" y="21371"/>
                        <a:pt x="19586" y="21371"/>
                        <a:pt x="19586" y="21371"/>
                      </a:cubicBezTo>
                      <a:cubicBezTo>
                        <a:pt x="20868" y="20227"/>
                        <a:pt x="21600" y="18214"/>
                        <a:pt x="21600" y="16017"/>
                      </a:cubicBezTo>
                      <a:cubicBezTo>
                        <a:pt x="21600" y="12585"/>
                        <a:pt x="19769" y="9793"/>
                        <a:pt x="17481" y="9747"/>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4" name="Shape 888"/>
                <p:cNvSpPr/>
                <p:nvPr/>
              </p:nvSpPr>
              <p:spPr>
                <a:xfrm>
                  <a:off x="302162" y="215234"/>
                  <a:ext cx="184108" cy="94142"/>
                </a:xfrm>
                <a:custGeom>
                  <a:avLst/>
                  <a:gdLst/>
                  <a:ahLst/>
                  <a:cxnLst>
                    <a:cxn ang="0">
                      <a:pos x="wd2" y="hd2"/>
                    </a:cxn>
                    <a:cxn ang="5400000">
                      <a:pos x="wd2" y="hd2"/>
                    </a:cxn>
                    <a:cxn ang="10800000">
                      <a:pos x="wd2" y="hd2"/>
                    </a:cxn>
                    <a:cxn ang="16200000">
                      <a:pos x="wd2" y="hd2"/>
                    </a:cxn>
                  </a:cxnLst>
                  <a:rect l="0" t="0" r="r" b="b"/>
                  <a:pathLst>
                    <a:path w="21600" h="21600" extrusionOk="0">
                      <a:moveTo>
                        <a:pt x="3899" y="21600"/>
                      </a:moveTo>
                      <a:cubicBezTo>
                        <a:pt x="3899" y="21394"/>
                        <a:pt x="3899" y="21394"/>
                        <a:pt x="3899" y="21189"/>
                      </a:cubicBezTo>
                      <a:cubicBezTo>
                        <a:pt x="3899" y="13783"/>
                        <a:pt x="6954" y="7611"/>
                        <a:pt x="10747" y="7611"/>
                      </a:cubicBezTo>
                      <a:cubicBezTo>
                        <a:pt x="14646" y="7611"/>
                        <a:pt x="17701" y="13783"/>
                        <a:pt x="17701" y="21189"/>
                      </a:cubicBezTo>
                      <a:cubicBezTo>
                        <a:pt x="17701" y="21394"/>
                        <a:pt x="17701" y="21394"/>
                        <a:pt x="17701" y="21600"/>
                      </a:cubicBezTo>
                      <a:cubicBezTo>
                        <a:pt x="21284" y="21600"/>
                        <a:pt x="21284" y="21600"/>
                        <a:pt x="21284" y="21600"/>
                      </a:cubicBezTo>
                      <a:cubicBezTo>
                        <a:pt x="21389" y="21600"/>
                        <a:pt x="21495" y="21600"/>
                        <a:pt x="21600" y="21600"/>
                      </a:cubicBezTo>
                      <a:cubicBezTo>
                        <a:pt x="21600" y="21394"/>
                        <a:pt x="21600" y="21394"/>
                        <a:pt x="21600" y="21189"/>
                      </a:cubicBezTo>
                      <a:cubicBezTo>
                        <a:pt x="21600" y="9463"/>
                        <a:pt x="16753" y="0"/>
                        <a:pt x="10747" y="0"/>
                      </a:cubicBezTo>
                      <a:cubicBezTo>
                        <a:pt x="4847" y="0"/>
                        <a:pt x="0" y="9463"/>
                        <a:pt x="0" y="21189"/>
                      </a:cubicBezTo>
                      <a:cubicBezTo>
                        <a:pt x="0" y="21394"/>
                        <a:pt x="0" y="21394"/>
                        <a:pt x="0" y="21600"/>
                      </a:cubicBezTo>
                      <a:cubicBezTo>
                        <a:pt x="105" y="21600"/>
                        <a:pt x="211" y="21600"/>
                        <a:pt x="211" y="21600"/>
                      </a:cubicBezTo>
                      <a:lnTo>
                        <a:pt x="3899"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5" name="Shape 889"/>
                <p:cNvSpPr/>
                <p:nvPr/>
              </p:nvSpPr>
              <p:spPr>
                <a:xfrm>
                  <a:off x="279007" y="321902"/>
                  <a:ext cx="230419" cy="75541"/>
                </a:xfrm>
                <a:custGeom>
                  <a:avLst/>
                  <a:gdLst/>
                  <a:ahLst/>
                  <a:cxnLst>
                    <a:cxn ang="0">
                      <a:pos x="wd2" y="hd2"/>
                    </a:cxn>
                    <a:cxn ang="5400000">
                      <a:pos x="wd2" y="hd2"/>
                    </a:cxn>
                    <a:cxn ang="10800000">
                      <a:pos x="wd2" y="hd2"/>
                    </a:cxn>
                    <a:cxn ang="16200000">
                      <a:pos x="wd2" y="hd2"/>
                    </a:cxn>
                  </a:cxnLst>
                  <a:rect l="0" t="0" r="r" b="b"/>
                  <a:pathLst>
                    <a:path w="21600" h="21600" extrusionOk="0">
                      <a:moveTo>
                        <a:pt x="21600" y="7971"/>
                      </a:moveTo>
                      <a:cubicBezTo>
                        <a:pt x="21600" y="3600"/>
                        <a:pt x="20423" y="0"/>
                        <a:pt x="18995" y="0"/>
                      </a:cubicBezTo>
                      <a:cubicBezTo>
                        <a:pt x="2605" y="0"/>
                        <a:pt x="2605" y="0"/>
                        <a:pt x="2605" y="0"/>
                      </a:cubicBezTo>
                      <a:cubicBezTo>
                        <a:pt x="1177" y="0"/>
                        <a:pt x="0" y="3600"/>
                        <a:pt x="0" y="7971"/>
                      </a:cubicBezTo>
                      <a:cubicBezTo>
                        <a:pt x="0" y="21600"/>
                        <a:pt x="0" y="21600"/>
                        <a:pt x="0" y="21600"/>
                      </a:cubicBezTo>
                      <a:cubicBezTo>
                        <a:pt x="21600" y="21600"/>
                        <a:pt x="21600" y="21600"/>
                        <a:pt x="21600" y="21600"/>
                      </a:cubicBezTo>
                      <a:lnTo>
                        <a:pt x="21600" y="797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6" name="Shape 890"/>
                <p:cNvSpPr/>
                <p:nvPr/>
              </p:nvSpPr>
              <p:spPr>
                <a:xfrm>
                  <a:off x="279007" y="429708"/>
                  <a:ext cx="230419" cy="80477"/>
                </a:xfrm>
                <a:custGeom>
                  <a:avLst/>
                  <a:gdLst/>
                  <a:ahLst/>
                  <a:cxnLst>
                    <a:cxn ang="0">
                      <a:pos x="wd2" y="hd2"/>
                    </a:cxn>
                    <a:cxn ang="5400000">
                      <a:pos x="wd2" y="hd2"/>
                    </a:cxn>
                    <a:cxn ang="10800000">
                      <a:pos x="wd2" y="hd2"/>
                    </a:cxn>
                    <a:cxn ang="16200000">
                      <a:pos x="wd2" y="hd2"/>
                    </a:cxn>
                  </a:cxnLst>
                  <a:rect l="0" t="0" r="r" b="b"/>
                  <a:pathLst>
                    <a:path w="21600" h="21600" extrusionOk="0">
                      <a:moveTo>
                        <a:pt x="0" y="14160"/>
                      </a:moveTo>
                      <a:cubicBezTo>
                        <a:pt x="0" y="18240"/>
                        <a:pt x="1177" y="21600"/>
                        <a:pt x="2605" y="21600"/>
                      </a:cubicBezTo>
                      <a:cubicBezTo>
                        <a:pt x="18995" y="21600"/>
                        <a:pt x="18995" y="21600"/>
                        <a:pt x="18995" y="21600"/>
                      </a:cubicBezTo>
                      <a:cubicBezTo>
                        <a:pt x="20423" y="21600"/>
                        <a:pt x="21600" y="18240"/>
                        <a:pt x="21600" y="14160"/>
                      </a:cubicBezTo>
                      <a:cubicBezTo>
                        <a:pt x="21600" y="0"/>
                        <a:pt x="21600" y="0"/>
                        <a:pt x="21600" y="0"/>
                      </a:cubicBezTo>
                      <a:cubicBezTo>
                        <a:pt x="0" y="0"/>
                        <a:pt x="0" y="0"/>
                        <a:pt x="0" y="0"/>
                      </a:cubicBezTo>
                      <a:lnTo>
                        <a:pt x="0" y="1416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nvGrpSpPr>
              <p:cNvPr id="143" name="Group 142"/>
              <p:cNvGrpSpPr/>
              <p:nvPr/>
            </p:nvGrpSpPr>
            <p:grpSpPr>
              <a:xfrm>
                <a:off x="4848227" y="3476002"/>
                <a:ext cx="2669764" cy="357539"/>
                <a:chOff x="4839156" y="3304805"/>
                <a:chExt cx="2669764" cy="357539"/>
              </a:xfrm>
              <a:grpFill/>
            </p:grpSpPr>
            <p:sp>
              <p:nvSpPr>
                <p:cNvPr id="144" name="TextBox 143"/>
                <p:cNvSpPr txBox="1"/>
                <p:nvPr/>
              </p:nvSpPr>
              <p:spPr>
                <a:xfrm>
                  <a:off x="4839156" y="3304805"/>
                  <a:ext cx="1138618" cy="278628"/>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Networking</a:t>
                  </a:r>
                </a:p>
              </p:txBody>
            </p:sp>
            <p:grpSp>
              <p:nvGrpSpPr>
                <p:cNvPr id="145" name="Group 918"/>
                <p:cNvGrpSpPr/>
                <p:nvPr/>
              </p:nvGrpSpPr>
              <p:grpSpPr>
                <a:xfrm>
                  <a:off x="7291580" y="3440220"/>
                  <a:ext cx="217340" cy="222124"/>
                  <a:chOff x="102960" y="55789"/>
                  <a:chExt cx="721180" cy="737054"/>
                </a:xfrm>
                <a:grpFill/>
              </p:grpSpPr>
              <p:sp>
                <p:nvSpPr>
                  <p:cNvPr id="146" name="Shape 893"/>
                  <p:cNvSpPr/>
                  <p:nvPr/>
                </p:nvSpPr>
                <p:spPr>
                  <a:xfrm>
                    <a:off x="678542" y="526142"/>
                    <a:ext cx="145598" cy="266701"/>
                  </a:xfrm>
                  <a:custGeom>
                    <a:avLst/>
                    <a:gdLst/>
                    <a:ahLst/>
                    <a:cxnLst>
                      <a:cxn ang="0">
                        <a:pos x="wd2" y="hd2"/>
                      </a:cxn>
                      <a:cxn ang="5400000">
                        <a:pos x="wd2" y="hd2"/>
                      </a:cxn>
                      <a:cxn ang="10800000">
                        <a:pos x="wd2" y="hd2"/>
                      </a:cxn>
                      <a:cxn ang="16200000">
                        <a:pos x="wd2" y="hd2"/>
                      </a:cxn>
                    </a:cxnLst>
                    <a:rect l="0" t="0" r="r" b="b"/>
                    <a:pathLst>
                      <a:path w="21600" h="21600" extrusionOk="0">
                        <a:moveTo>
                          <a:pt x="20647" y="87"/>
                        </a:moveTo>
                        <a:cubicBezTo>
                          <a:pt x="20488" y="0"/>
                          <a:pt x="20171" y="0"/>
                          <a:pt x="20012" y="0"/>
                        </a:cubicBezTo>
                        <a:cubicBezTo>
                          <a:pt x="19694" y="0"/>
                          <a:pt x="19376" y="0"/>
                          <a:pt x="19059" y="173"/>
                        </a:cubicBezTo>
                        <a:cubicBezTo>
                          <a:pt x="794" y="7027"/>
                          <a:pt x="794" y="7027"/>
                          <a:pt x="794" y="7027"/>
                        </a:cubicBezTo>
                        <a:cubicBezTo>
                          <a:pt x="318" y="7200"/>
                          <a:pt x="0" y="7460"/>
                          <a:pt x="0" y="7720"/>
                        </a:cubicBezTo>
                        <a:cubicBezTo>
                          <a:pt x="0" y="20733"/>
                          <a:pt x="0" y="20733"/>
                          <a:pt x="0" y="20733"/>
                        </a:cubicBezTo>
                        <a:cubicBezTo>
                          <a:pt x="0" y="21080"/>
                          <a:pt x="476" y="21340"/>
                          <a:pt x="953" y="21513"/>
                        </a:cubicBezTo>
                        <a:cubicBezTo>
                          <a:pt x="1112" y="21600"/>
                          <a:pt x="1429" y="21600"/>
                          <a:pt x="1747" y="21600"/>
                        </a:cubicBezTo>
                        <a:cubicBezTo>
                          <a:pt x="2065" y="21600"/>
                          <a:pt x="2224" y="21513"/>
                          <a:pt x="2541" y="21427"/>
                        </a:cubicBezTo>
                        <a:cubicBezTo>
                          <a:pt x="20806" y="14660"/>
                          <a:pt x="20806" y="14660"/>
                          <a:pt x="20806" y="14660"/>
                        </a:cubicBezTo>
                        <a:cubicBezTo>
                          <a:pt x="21282" y="14487"/>
                          <a:pt x="21600" y="14227"/>
                          <a:pt x="21600" y="13880"/>
                        </a:cubicBezTo>
                        <a:cubicBezTo>
                          <a:pt x="21600" y="867"/>
                          <a:pt x="21600" y="867"/>
                          <a:pt x="21600" y="867"/>
                        </a:cubicBezTo>
                        <a:cubicBezTo>
                          <a:pt x="21600" y="520"/>
                          <a:pt x="21282" y="260"/>
                          <a:pt x="20647" y="87"/>
                        </a:cubicBezTo>
                        <a:close/>
                        <a:moveTo>
                          <a:pt x="20012" y="13880"/>
                        </a:moveTo>
                        <a:cubicBezTo>
                          <a:pt x="1747" y="20733"/>
                          <a:pt x="1747" y="20733"/>
                          <a:pt x="1747" y="20733"/>
                        </a:cubicBezTo>
                        <a:cubicBezTo>
                          <a:pt x="1747" y="7720"/>
                          <a:pt x="1747" y="7720"/>
                          <a:pt x="1747" y="7720"/>
                        </a:cubicBezTo>
                        <a:cubicBezTo>
                          <a:pt x="20012" y="867"/>
                          <a:pt x="20012" y="867"/>
                          <a:pt x="20012" y="867"/>
                        </a:cubicBezTo>
                        <a:lnTo>
                          <a:pt x="20012" y="1388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7" name="Shape 900"/>
                  <p:cNvSpPr/>
                  <p:nvPr/>
                </p:nvSpPr>
                <p:spPr>
                  <a:xfrm>
                    <a:off x="268967" y="137432"/>
                    <a:ext cx="128816" cy="235404"/>
                  </a:xfrm>
                  <a:custGeom>
                    <a:avLst/>
                    <a:gdLst/>
                    <a:ahLst/>
                    <a:cxnLst>
                      <a:cxn ang="0">
                        <a:pos x="wd2" y="hd2"/>
                      </a:cxn>
                      <a:cxn ang="5400000">
                        <a:pos x="wd2" y="hd2"/>
                      </a:cxn>
                      <a:cxn ang="10800000">
                        <a:pos x="wd2" y="hd2"/>
                      </a:cxn>
                      <a:cxn ang="16200000">
                        <a:pos x="wd2" y="hd2"/>
                      </a:cxn>
                    </a:cxnLst>
                    <a:rect l="0" t="0" r="r" b="b"/>
                    <a:pathLst>
                      <a:path w="21600" h="21600" extrusionOk="0">
                        <a:moveTo>
                          <a:pt x="20700" y="98"/>
                        </a:moveTo>
                        <a:cubicBezTo>
                          <a:pt x="20520" y="0"/>
                          <a:pt x="20160" y="0"/>
                          <a:pt x="19980" y="0"/>
                        </a:cubicBezTo>
                        <a:cubicBezTo>
                          <a:pt x="19620" y="0"/>
                          <a:pt x="19260" y="0"/>
                          <a:pt x="19080" y="98"/>
                        </a:cubicBezTo>
                        <a:cubicBezTo>
                          <a:pt x="720" y="6971"/>
                          <a:pt x="720" y="6971"/>
                          <a:pt x="720" y="6971"/>
                        </a:cubicBezTo>
                        <a:cubicBezTo>
                          <a:pt x="360" y="7167"/>
                          <a:pt x="0" y="7462"/>
                          <a:pt x="0" y="7658"/>
                        </a:cubicBezTo>
                        <a:cubicBezTo>
                          <a:pt x="0" y="20716"/>
                          <a:pt x="0" y="20716"/>
                          <a:pt x="0" y="20716"/>
                        </a:cubicBezTo>
                        <a:cubicBezTo>
                          <a:pt x="0" y="21011"/>
                          <a:pt x="360" y="21305"/>
                          <a:pt x="900" y="21502"/>
                        </a:cubicBezTo>
                        <a:cubicBezTo>
                          <a:pt x="1080" y="21502"/>
                          <a:pt x="1440" y="21600"/>
                          <a:pt x="1620" y="21600"/>
                        </a:cubicBezTo>
                        <a:cubicBezTo>
                          <a:pt x="1980" y="21600"/>
                          <a:pt x="2340" y="21502"/>
                          <a:pt x="2520" y="21404"/>
                        </a:cubicBezTo>
                        <a:cubicBezTo>
                          <a:pt x="20880" y="14629"/>
                          <a:pt x="20880" y="14629"/>
                          <a:pt x="20880" y="14629"/>
                        </a:cubicBezTo>
                        <a:cubicBezTo>
                          <a:pt x="21240" y="14433"/>
                          <a:pt x="21600" y="14138"/>
                          <a:pt x="21600" y="13844"/>
                        </a:cubicBezTo>
                        <a:cubicBezTo>
                          <a:pt x="21600" y="785"/>
                          <a:pt x="21600" y="785"/>
                          <a:pt x="21600" y="785"/>
                        </a:cubicBezTo>
                        <a:cubicBezTo>
                          <a:pt x="21600" y="491"/>
                          <a:pt x="21240" y="196"/>
                          <a:pt x="20700" y="98"/>
                        </a:cubicBezTo>
                        <a:close/>
                        <a:moveTo>
                          <a:pt x="19980" y="13844"/>
                        </a:moveTo>
                        <a:cubicBezTo>
                          <a:pt x="1620" y="20716"/>
                          <a:pt x="1620" y="20716"/>
                          <a:pt x="1620" y="20716"/>
                        </a:cubicBezTo>
                        <a:cubicBezTo>
                          <a:pt x="1620" y="7658"/>
                          <a:pt x="1620" y="7658"/>
                          <a:pt x="1620" y="7658"/>
                        </a:cubicBezTo>
                        <a:cubicBezTo>
                          <a:pt x="19980" y="785"/>
                          <a:pt x="19980" y="785"/>
                          <a:pt x="19980" y="785"/>
                        </a:cubicBezTo>
                        <a:lnTo>
                          <a:pt x="19980" y="138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8" name="Shape 901"/>
                  <p:cNvSpPr/>
                  <p:nvPr/>
                </p:nvSpPr>
                <p:spPr>
                  <a:xfrm>
                    <a:off x="276678" y="142875"/>
                    <a:ext cx="113394" cy="223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52"/>
                        </a:lnTo>
                        <a:lnTo>
                          <a:pt x="21600" y="0"/>
                        </a:lnTo>
                        <a:lnTo>
                          <a:pt x="0" y="7448"/>
                        </a:lnTo>
                        <a:lnTo>
                          <a:pt x="0"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9" name="Shape 902"/>
                  <p:cNvSpPr/>
                  <p:nvPr/>
                </p:nvSpPr>
                <p:spPr>
                  <a:xfrm>
                    <a:off x="109310" y="55789"/>
                    <a:ext cx="270444" cy="146958"/>
                  </a:xfrm>
                  <a:custGeom>
                    <a:avLst/>
                    <a:gdLst/>
                    <a:ahLst/>
                    <a:cxnLst>
                      <a:cxn ang="0">
                        <a:pos x="wd2" y="hd2"/>
                      </a:cxn>
                      <a:cxn ang="5400000">
                        <a:pos x="wd2" y="hd2"/>
                      </a:cxn>
                      <a:cxn ang="10800000">
                        <a:pos x="wd2" y="hd2"/>
                      </a:cxn>
                      <a:cxn ang="16200000">
                        <a:pos x="wd2" y="hd2"/>
                      </a:cxn>
                    </a:cxnLst>
                    <a:rect l="0" t="0" r="r" b="b"/>
                    <a:pathLst>
                      <a:path w="21537" h="21600" extrusionOk="0">
                        <a:moveTo>
                          <a:pt x="21515" y="8987"/>
                        </a:moveTo>
                        <a:cubicBezTo>
                          <a:pt x="21515" y="8514"/>
                          <a:pt x="21344" y="8041"/>
                          <a:pt x="21088" y="7883"/>
                        </a:cubicBezTo>
                        <a:cubicBezTo>
                          <a:pt x="10245" y="158"/>
                          <a:pt x="10245" y="158"/>
                          <a:pt x="10245" y="158"/>
                        </a:cubicBezTo>
                        <a:cubicBezTo>
                          <a:pt x="10160" y="0"/>
                          <a:pt x="9989" y="0"/>
                          <a:pt x="9904" y="0"/>
                        </a:cubicBezTo>
                        <a:cubicBezTo>
                          <a:pt x="9818" y="0"/>
                          <a:pt x="9647" y="0"/>
                          <a:pt x="9562" y="158"/>
                        </a:cubicBezTo>
                        <a:cubicBezTo>
                          <a:pt x="342" y="11036"/>
                          <a:pt x="342" y="11036"/>
                          <a:pt x="342" y="11036"/>
                        </a:cubicBezTo>
                        <a:cubicBezTo>
                          <a:pt x="85" y="11352"/>
                          <a:pt x="0" y="11825"/>
                          <a:pt x="0" y="12298"/>
                        </a:cubicBezTo>
                        <a:cubicBezTo>
                          <a:pt x="85" y="12928"/>
                          <a:pt x="256" y="13244"/>
                          <a:pt x="512" y="13559"/>
                        </a:cubicBezTo>
                        <a:cubicBezTo>
                          <a:pt x="11782" y="21600"/>
                          <a:pt x="11782" y="21600"/>
                          <a:pt x="11782" y="21600"/>
                        </a:cubicBezTo>
                        <a:cubicBezTo>
                          <a:pt x="11867" y="21600"/>
                          <a:pt x="11953" y="21600"/>
                          <a:pt x="12123" y="21600"/>
                        </a:cubicBezTo>
                        <a:cubicBezTo>
                          <a:pt x="12209" y="21600"/>
                          <a:pt x="12379" y="21600"/>
                          <a:pt x="12550" y="21442"/>
                        </a:cubicBezTo>
                        <a:cubicBezTo>
                          <a:pt x="21173" y="10406"/>
                          <a:pt x="21173" y="10406"/>
                          <a:pt x="21173" y="10406"/>
                        </a:cubicBezTo>
                        <a:cubicBezTo>
                          <a:pt x="21429" y="10091"/>
                          <a:pt x="21600" y="9618"/>
                          <a:pt x="21515" y="8987"/>
                        </a:cubicBezTo>
                        <a:close/>
                        <a:moveTo>
                          <a:pt x="12123" y="20181"/>
                        </a:moveTo>
                        <a:cubicBezTo>
                          <a:pt x="768" y="12140"/>
                          <a:pt x="768" y="12140"/>
                          <a:pt x="768" y="12140"/>
                        </a:cubicBezTo>
                        <a:cubicBezTo>
                          <a:pt x="9904" y="1419"/>
                          <a:pt x="9904" y="1419"/>
                          <a:pt x="9904" y="1419"/>
                        </a:cubicBezTo>
                        <a:cubicBezTo>
                          <a:pt x="20746" y="9145"/>
                          <a:pt x="20746" y="9145"/>
                          <a:pt x="20746" y="9145"/>
                        </a:cubicBezTo>
                        <a:lnTo>
                          <a:pt x="12123" y="2018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0" name="Shape 903"/>
                  <p:cNvSpPr/>
                  <p:nvPr/>
                </p:nvSpPr>
                <p:spPr>
                  <a:xfrm>
                    <a:off x="117021" y="64407"/>
                    <a:ext cx="255815" cy="130629"/>
                  </a:xfrm>
                  <a:custGeom>
                    <a:avLst/>
                    <a:gdLst/>
                    <a:ahLst/>
                    <a:cxnLst>
                      <a:cxn ang="0">
                        <a:pos x="wd2" y="hd2"/>
                      </a:cxn>
                      <a:cxn ang="5400000">
                        <a:pos x="wd2" y="hd2"/>
                      </a:cxn>
                      <a:cxn ang="10800000">
                        <a:pos x="wd2" y="hd2"/>
                      </a:cxn>
                      <a:cxn ang="16200000">
                        <a:pos x="wd2" y="hd2"/>
                      </a:cxn>
                    </a:cxnLst>
                    <a:rect l="0" t="0" r="r" b="b"/>
                    <a:pathLst>
                      <a:path w="21600" h="21600" extrusionOk="0">
                        <a:moveTo>
                          <a:pt x="0" y="12450"/>
                        </a:moveTo>
                        <a:lnTo>
                          <a:pt x="12217" y="21600"/>
                        </a:lnTo>
                        <a:lnTo>
                          <a:pt x="21600" y="8850"/>
                        </a:lnTo>
                        <a:lnTo>
                          <a:pt x="9843" y="0"/>
                        </a:lnTo>
                        <a:lnTo>
                          <a:pt x="0" y="1245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1" name="Shape 904"/>
                  <p:cNvSpPr/>
                  <p:nvPr/>
                </p:nvSpPr>
                <p:spPr>
                  <a:xfrm>
                    <a:off x="102960" y="158750"/>
                    <a:ext cx="154216" cy="217715"/>
                  </a:xfrm>
                  <a:custGeom>
                    <a:avLst/>
                    <a:gdLst/>
                    <a:ahLst/>
                    <a:cxnLst>
                      <a:cxn ang="0">
                        <a:pos x="wd2" y="hd2"/>
                      </a:cxn>
                      <a:cxn ang="5400000">
                        <a:pos x="wd2" y="hd2"/>
                      </a:cxn>
                      <a:cxn ang="10800000">
                        <a:pos x="wd2" y="hd2"/>
                      </a:cxn>
                      <a:cxn ang="16200000">
                        <a:pos x="wd2" y="hd2"/>
                      </a:cxn>
                    </a:cxnLst>
                    <a:rect l="0" t="0" r="r" b="b"/>
                    <a:pathLst>
                      <a:path w="21600" h="21600" extrusionOk="0">
                        <a:moveTo>
                          <a:pt x="20700" y="5320"/>
                        </a:moveTo>
                        <a:cubicBezTo>
                          <a:pt x="1800" y="106"/>
                          <a:pt x="1800" y="106"/>
                          <a:pt x="1800" y="106"/>
                        </a:cubicBezTo>
                        <a:cubicBezTo>
                          <a:pt x="1650" y="0"/>
                          <a:pt x="1500" y="0"/>
                          <a:pt x="1350" y="0"/>
                        </a:cubicBezTo>
                        <a:cubicBezTo>
                          <a:pt x="1050" y="0"/>
                          <a:pt x="750" y="106"/>
                          <a:pt x="600" y="213"/>
                        </a:cubicBezTo>
                        <a:cubicBezTo>
                          <a:pt x="150" y="319"/>
                          <a:pt x="0" y="638"/>
                          <a:pt x="0" y="958"/>
                        </a:cubicBezTo>
                        <a:cubicBezTo>
                          <a:pt x="0" y="15535"/>
                          <a:pt x="0" y="15535"/>
                          <a:pt x="0" y="15535"/>
                        </a:cubicBezTo>
                        <a:cubicBezTo>
                          <a:pt x="0" y="15854"/>
                          <a:pt x="300" y="16280"/>
                          <a:pt x="750" y="16386"/>
                        </a:cubicBezTo>
                        <a:cubicBezTo>
                          <a:pt x="19800" y="21600"/>
                          <a:pt x="19800" y="21600"/>
                          <a:pt x="19800" y="21600"/>
                        </a:cubicBezTo>
                        <a:cubicBezTo>
                          <a:pt x="19950" y="21600"/>
                          <a:pt x="20100" y="21600"/>
                          <a:pt x="20250" y="21600"/>
                        </a:cubicBezTo>
                        <a:cubicBezTo>
                          <a:pt x="20550" y="21600"/>
                          <a:pt x="20700" y="21600"/>
                          <a:pt x="21000" y="21494"/>
                        </a:cubicBezTo>
                        <a:cubicBezTo>
                          <a:pt x="21300" y="21281"/>
                          <a:pt x="21600" y="21068"/>
                          <a:pt x="21600" y="20749"/>
                        </a:cubicBezTo>
                        <a:cubicBezTo>
                          <a:pt x="21600" y="6278"/>
                          <a:pt x="21600" y="6278"/>
                          <a:pt x="21600" y="6278"/>
                        </a:cubicBezTo>
                        <a:cubicBezTo>
                          <a:pt x="21600" y="5852"/>
                          <a:pt x="21300" y="5533"/>
                          <a:pt x="20700" y="5320"/>
                        </a:cubicBezTo>
                        <a:close/>
                        <a:moveTo>
                          <a:pt x="20250" y="20749"/>
                        </a:moveTo>
                        <a:cubicBezTo>
                          <a:pt x="1350" y="15535"/>
                          <a:pt x="1350" y="15535"/>
                          <a:pt x="1350" y="15535"/>
                        </a:cubicBezTo>
                        <a:cubicBezTo>
                          <a:pt x="1350" y="958"/>
                          <a:pt x="1350" y="958"/>
                          <a:pt x="1350" y="958"/>
                        </a:cubicBezTo>
                        <a:cubicBezTo>
                          <a:pt x="20250" y="6278"/>
                          <a:pt x="20250" y="6278"/>
                          <a:pt x="20250" y="6278"/>
                        </a:cubicBezTo>
                        <a:lnTo>
                          <a:pt x="20250" y="2074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2" name="Shape 906"/>
                  <p:cNvSpPr/>
                  <p:nvPr/>
                </p:nvSpPr>
                <p:spPr>
                  <a:xfrm>
                    <a:off x="112485" y="60324"/>
                    <a:ext cx="121105" cy="128362"/>
                  </a:xfrm>
                  <a:custGeom>
                    <a:avLst/>
                    <a:gdLst/>
                    <a:ahLst/>
                    <a:cxnLst>
                      <a:cxn ang="0">
                        <a:pos x="wd2" y="hd2"/>
                      </a:cxn>
                      <a:cxn ang="5400000">
                        <a:pos x="wd2" y="hd2"/>
                      </a:cxn>
                      <a:cxn ang="10800000">
                        <a:pos x="wd2" y="hd2"/>
                      </a:cxn>
                      <a:cxn ang="16200000">
                        <a:pos x="wd2" y="hd2"/>
                      </a:cxn>
                    </a:cxnLst>
                    <a:rect l="0" t="0" r="r" b="b"/>
                    <a:pathLst>
                      <a:path w="21600" h="21600" extrusionOk="0">
                        <a:moveTo>
                          <a:pt x="21600" y="153"/>
                        </a:moveTo>
                        <a:lnTo>
                          <a:pt x="21600" y="21600"/>
                        </a:lnTo>
                        <a:lnTo>
                          <a:pt x="809" y="14044"/>
                        </a:lnTo>
                        <a:lnTo>
                          <a:pt x="0" y="12975"/>
                        </a:lnTo>
                        <a:lnTo>
                          <a:pt x="21438" y="0"/>
                        </a:lnTo>
                        <a:lnTo>
                          <a:pt x="21600" y="15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2" name="Shape 907"/>
                  <p:cNvSpPr/>
                  <p:nvPr/>
                </p:nvSpPr>
                <p:spPr>
                  <a:xfrm>
                    <a:off x="342900" y="643164"/>
                    <a:ext cx="99786" cy="71665"/>
                  </a:xfrm>
                  <a:custGeom>
                    <a:avLst/>
                    <a:gdLst/>
                    <a:ahLst/>
                    <a:cxnLst>
                      <a:cxn ang="0">
                        <a:pos x="wd2" y="hd2"/>
                      </a:cxn>
                      <a:cxn ang="5400000">
                        <a:pos x="wd2" y="hd2"/>
                      </a:cxn>
                      <a:cxn ang="10800000">
                        <a:pos x="wd2" y="hd2"/>
                      </a:cxn>
                      <a:cxn ang="16200000">
                        <a:pos x="wd2" y="hd2"/>
                      </a:cxn>
                    </a:cxnLst>
                    <a:rect l="0" t="0" r="r" b="b"/>
                    <a:pathLst>
                      <a:path w="21600" h="21600" extrusionOk="0">
                        <a:moveTo>
                          <a:pt x="10452" y="15797"/>
                        </a:moveTo>
                        <a:cubicBezTo>
                          <a:pt x="8361" y="15797"/>
                          <a:pt x="6735" y="13540"/>
                          <a:pt x="6735" y="10961"/>
                        </a:cubicBezTo>
                        <a:cubicBezTo>
                          <a:pt x="6735" y="8060"/>
                          <a:pt x="8361" y="5803"/>
                          <a:pt x="10452" y="5803"/>
                        </a:cubicBezTo>
                        <a:cubicBezTo>
                          <a:pt x="21600" y="5803"/>
                          <a:pt x="21600" y="5803"/>
                          <a:pt x="21600" y="5803"/>
                        </a:cubicBezTo>
                        <a:cubicBezTo>
                          <a:pt x="21600" y="0"/>
                          <a:pt x="21600" y="0"/>
                          <a:pt x="21600" y="0"/>
                        </a:cubicBezTo>
                        <a:cubicBezTo>
                          <a:pt x="3716" y="0"/>
                          <a:pt x="3716" y="0"/>
                          <a:pt x="3716" y="0"/>
                        </a:cubicBezTo>
                        <a:cubicBezTo>
                          <a:pt x="1626" y="0"/>
                          <a:pt x="0" y="2257"/>
                          <a:pt x="0" y="5158"/>
                        </a:cubicBezTo>
                        <a:cubicBezTo>
                          <a:pt x="0" y="16442"/>
                          <a:pt x="0" y="16442"/>
                          <a:pt x="0" y="16442"/>
                        </a:cubicBezTo>
                        <a:cubicBezTo>
                          <a:pt x="0" y="19343"/>
                          <a:pt x="1626" y="21600"/>
                          <a:pt x="3716" y="21600"/>
                        </a:cubicBezTo>
                        <a:cubicBezTo>
                          <a:pt x="21600" y="21600"/>
                          <a:pt x="21600" y="21600"/>
                          <a:pt x="21600" y="21600"/>
                        </a:cubicBezTo>
                        <a:cubicBezTo>
                          <a:pt x="21600" y="15797"/>
                          <a:pt x="21600" y="15797"/>
                          <a:pt x="21600" y="15797"/>
                        </a:cubicBezTo>
                        <a:lnTo>
                          <a:pt x="10452" y="157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3" name="Shape 908"/>
                  <p:cNvSpPr/>
                  <p:nvPr/>
                </p:nvSpPr>
                <p:spPr>
                  <a:xfrm>
                    <a:off x="382814" y="669925"/>
                    <a:ext cx="59872" cy="18143"/>
                  </a:xfrm>
                  <a:custGeom>
                    <a:avLst/>
                    <a:gdLst/>
                    <a:ahLst/>
                    <a:cxnLst>
                      <a:cxn ang="0">
                        <a:pos x="wd2" y="hd2"/>
                      </a:cxn>
                      <a:cxn ang="5400000">
                        <a:pos x="wd2" y="hd2"/>
                      </a:cxn>
                      <a:cxn ang="10800000">
                        <a:pos x="wd2" y="hd2"/>
                      </a:cxn>
                      <a:cxn ang="16200000">
                        <a:pos x="wd2" y="hd2"/>
                      </a:cxn>
                    </a:cxnLst>
                    <a:rect l="0" t="0" r="r" b="b"/>
                    <a:pathLst>
                      <a:path w="21600" h="21600" extrusionOk="0">
                        <a:moveTo>
                          <a:pt x="0" y="11435"/>
                        </a:moveTo>
                        <a:cubicBezTo>
                          <a:pt x="0" y="16518"/>
                          <a:pt x="1157" y="21600"/>
                          <a:pt x="3086" y="21600"/>
                        </a:cubicBezTo>
                        <a:cubicBezTo>
                          <a:pt x="21600" y="21600"/>
                          <a:pt x="21600" y="21600"/>
                          <a:pt x="21600" y="21600"/>
                        </a:cubicBezTo>
                        <a:cubicBezTo>
                          <a:pt x="21600" y="0"/>
                          <a:pt x="21600" y="0"/>
                          <a:pt x="21600" y="0"/>
                        </a:cubicBezTo>
                        <a:cubicBezTo>
                          <a:pt x="3086" y="0"/>
                          <a:pt x="3086" y="0"/>
                          <a:pt x="3086" y="0"/>
                        </a:cubicBezTo>
                        <a:cubicBezTo>
                          <a:pt x="1157" y="0"/>
                          <a:pt x="0" y="5082"/>
                          <a:pt x="0" y="1143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4" name="Shape 909"/>
                  <p:cNvSpPr/>
                  <p:nvPr/>
                </p:nvSpPr>
                <p:spPr>
                  <a:xfrm>
                    <a:off x="446767" y="653596"/>
                    <a:ext cx="14062" cy="50347"/>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5" name="Shape 910"/>
                  <p:cNvSpPr/>
                  <p:nvPr/>
                </p:nvSpPr>
                <p:spPr>
                  <a:xfrm>
                    <a:off x="324757" y="664482"/>
                    <a:ext cx="1270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6" name="Shape 911"/>
                  <p:cNvSpPr/>
                  <p:nvPr/>
                </p:nvSpPr>
                <p:spPr>
                  <a:xfrm>
                    <a:off x="306614" y="664482"/>
                    <a:ext cx="1406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7" name="Shape 912"/>
                  <p:cNvSpPr/>
                  <p:nvPr/>
                </p:nvSpPr>
                <p:spPr>
                  <a:xfrm>
                    <a:off x="449035" y="194128"/>
                    <a:ext cx="98426" cy="70758"/>
                  </a:xfrm>
                  <a:custGeom>
                    <a:avLst/>
                    <a:gdLst/>
                    <a:ahLst/>
                    <a:cxnLst>
                      <a:cxn ang="0">
                        <a:pos x="wd2" y="hd2"/>
                      </a:cxn>
                      <a:cxn ang="5400000">
                        <a:pos x="wd2" y="hd2"/>
                      </a:cxn>
                      <a:cxn ang="10800000">
                        <a:pos x="wd2" y="hd2"/>
                      </a:cxn>
                      <a:cxn ang="16200000">
                        <a:pos x="wd2" y="hd2"/>
                      </a:cxn>
                    </a:cxnLst>
                    <a:rect l="0" t="0" r="r" b="b"/>
                    <a:pathLst>
                      <a:path w="21600" h="21600" extrusionOk="0">
                        <a:moveTo>
                          <a:pt x="11270" y="5891"/>
                        </a:moveTo>
                        <a:cubicBezTo>
                          <a:pt x="13148" y="5891"/>
                          <a:pt x="14791" y="8182"/>
                          <a:pt x="14791" y="10800"/>
                        </a:cubicBezTo>
                        <a:cubicBezTo>
                          <a:pt x="14791" y="13418"/>
                          <a:pt x="13148" y="15709"/>
                          <a:pt x="11270" y="15709"/>
                        </a:cubicBezTo>
                        <a:cubicBezTo>
                          <a:pt x="0" y="15709"/>
                          <a:pt x="0" y="15709"/>
                          <a:pt x="0" y="15709"/>
                        </a:cubicBezTo>
                        <a:cubicBezTo>
                          <a:pt x="0" y="21600"/>
                          <a:pt x="0" y="21600"/>
                          <a:pt x="0" y="21600"/>
                        </a:cubicBezTo>
                        <a:cubicBezTo>
                          <a:pt x="17843" y="21600"/>
                          <a:pt x="17843" y="21600"/>
                          <a:pt x="17843" y="21600"/>
                        </a:cubicBezTo>
                        <a:cubicBezTo>
                          <a:pt x="19957" y="21600"/>
                          <a:pt x="21600" y="19309"/>
                          <a:pt x="21600" y="16691"/>
                        </a:cubicBezTo>
                        <a:cubicBezTo>
                          <a:pt x="21600" y="4909"/>
                          <a:pt x="21600" y="4909"/>
                          <a:pt x="21600" y="4909"/>
                        </a:cubicBezTo>
                        <a:cubicBezTo>
                          <a:pt x="21600" y="2291"/>
                          <a:pt x="19957" y="0"/>
                          <a:pt x="17843" y="0"/>
                        </a:cubicBezTo>
                        <a:cubicBezTo>
                          <a:pt x="0" y="0"/>
                          <a:pt x="0" y="0"/>
                          <a:pt x="0" y="0"/>
                        </a:cubicBezTo>
                        <a:cubicBezTo>
                          <a:pt x="0" y="5891"/>
                          <a:pt x="0" y="5891"/>
                          <a:pt x="0" y="5891"/>
                        </a:cubicBezTo>
                        <a:lnTo>
                          <a:pt x="11270" y="589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8" name="Shape 913"/>
                  <p:cNvSpPr/>
                  <p:nvPr/>
                </p:nvSpPr>
                <p:spPr>
                  <a:xfrm>
                    <a:off x="449035" y="220889"/>
                    <a:ext cx="59873" cy="172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0057" y="0"/>
                          <a:pt x="18514" y="0"/>
                        </a:cubicBezTo>
                        <a:cubicBezTo>
                          <a:pt x="0" y="0"/>
                          <a:pt x="0" y="0"/>
                          <a:pt x="0" y="0"/>
                        </a:cubicBezTo>
                        <a:cubicBezTo>
                          <a:pt x="0" y="21600"/>
                          <a:pt x="0" y="21600"/>
                          <a:pt x="0" y="21600"/>
                        </a:cubicBezTo>
                        <a:cubicBezTo>
                          <a:pt x="18514" y="21600"/>
                          <a:pt x="18514" y="21600"/>
                          <a:pt x="18514" y="21600"/>
                        </a:cubicBezTo>
                        <a:cubicBezTo>
                          <a:pt x="20057" y="21600"/>
                          <a:pt x="21600" y="16200"/>
                          <a:pt x="21600"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9" name="Shape 914"/>
                  <p:cNvSpPr/>
                  <p:nvPr/>
                </p:nvSpPr>
                <p:spPr>
                  <a:xfrm>
                    <a:off x="430892" y="203653"/>
                    <a:ext cx="12701" cy="51708"/>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0" name="Shape 915"/>
                  <p:cNvSpPr/>
                  <p:nvPr/>
                </p:nvSpPr>
                <p:spPr>
                  <a:xfrm>
                    <a:off x="552903" y="215446"/>
                    <a:ext cx="13155"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1" name="Shape 916"/>
                  <p:cNvSpPr/>
                  <p:nvPr/>
                </p:nvSpPr>
                <p:spPr>
                  <a:xfrm>
                    <a:off x="570139" y="215446"/>
                    <a:ext cx="14061"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grpSp>
        <p:nvGrpSpPr>
          <p:cNvPr id="248" name="Group 247"/>
          <p:cNvGrpSpPr/>
          <p:nvPr/>
        </p:nvGrpSpPr>
        <p:grpSpPr>
          <a:xfrm>
            <a:off x="1229830" y="1451468"/>
            <a:ext cx="9916497" cy="628638"/>
            <a:chOff x="-57434" y="432576"/>
            <a:chExt cx="8685983" cy="550632"/>
          </a:xfrm>
          <a:solidFill>
            <a:schemeClr val="bg1"/>
          </a:solidFill>
        </p:grpSpPr>
        <p:sp>
          <p:nvSpPr>
            <p:cNvPr id="249" name="Rectangle 248"/>
            <p:cNvSpPr/>
            <p:nvPr/>
          </p:nvSpPr>
          <p:spPr>
            <a:xfrm>
              <a:off x="1404491" y="432576"/>
              <a:ext cx="7224058" cy="550632"/>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sp>
          <p:nvSpPr>
            <p:cNvPr id="250" name="TextBox 249"/>
            <p:cNvSpPr txBox="1"/>
            <p:nvPr/>
          </p:nvSpPr>
          <p:spPr>
            <a:xfrm>
              <a:off x="-57434" y="563411"/>
              <a:ext cx="1409631" cy="278628"/>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636466"/>
                  </a:solidFill>
                  <a:latin typeface="Arial"/>
                  <a:cs typeface="Arial"/>
                </a:rPr>
                <a:t>Applications</a:t>
              </a:r>
            </a:p>
          </p:txBody>
        </p:sp>
        <p:grpSp>
          <p:nvGrpSpPr>
            <p:cNvPr id="251" name="Group 250"/>
            <p:cNvGrpSpPr/>
            <p:nvPr/>
          </p:nvGrpSpPr>
          <p:grpSpPr>
            <a:xfrm>
              <a:off x="2509907" y="558411"/>
              <a:ext cx="2254388" cy="279043"/>
              <a:chOff x="2509907" y="558411"/>
              <a:chExt cx="2254388" cy="279043"/>
            </a:xfrm>
            <a:grpFill/>
          </p:grpSpPr>
          <p:sp>
            <p:nvSpPr>
              <p:cNvPr id="271" name="TextBox 270"/>
              <p:cNvSpPr txBox="1"/>
              <p:nvPr/>
            </p:nvSpPr>
            <p:spPr>
              <a:xfrm>
                <a:off x="2751946" y="558411"/>
                <a:ext cx="2012349" cy="279043"/>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Virtual Desktops</a:t>
                </a:r>
              </a:p>
            </p:txBody>
          </p:sp>
          <p:grpSp>
            <p:nvGrpSpPr>
              <p:cNvPr id="272" name="Group 1164"/>
              <p:cNvGrpSpPr/>
              <p:nvPr/>
            </p:nvGrpSpPr>
            <p:grpSpPr>
              <a:xfrm>
                <a:off x="2509907" y="569937"/>
                <a:ext cx="258330" cy="258466"/>
                <a:chOff x="17794" y="0"/>
                <a:chExt cx="723900" cy="724280"/>
              </a:xfrm>
              <a:grpFill/>
            </p:grpSpPr>
            <p:sp>
              <p:nvSpPr>
                <p:cNvPr id="273" name="Shape 1146"/>
                <p:cNvSpPr/>
                <p:nvPr/>
              </p:nvSpPr>
              <p:spPr>
                <a:xfrm>
                  <a:off x="17794" y="0"/>
                  <a:ext cx="723900" cy="724280"/>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4309" y="21600"/>
                        <a:pt x="4309" y="21600"/>
                        <a:pt x="4309" y="21600"/>
                      </a:cubicBezTo>
                      <a:cubicBezTo>
                        <a:pt x="6531" y="21600"/>
                        <a:pt x="6531" y="21600"/>
                        <a:pt x="6531"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904"/>
                        <a:pt x="21600" y="20048"/>
                      </a:cubicBezTo>
                      <a:cubicBezTo>
                        <a:pt x="21600" y="10733"/>
                        <a:pt x="21600" y="10733"/>
                        <a:pt x="21600" y="10733"/>
                      </a:cubicBezTo>
                      <a:cubicBezTo>
                        <a:pt x="21600" y="6772"/>
                        <a:pt x="21600" y="6772"/>
                        <a:pt x="21600" y="6772"/>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4" name="Shape 1147"/>
                <p:cNvSpPr/>
                <p:nvPr/>
              </p:nvSpPr>
              <p:spPr>
                <a:xfrm>
                  <a:off x="71123" y="78998"/>
                  <a:ext cx="609961" cy="565144"/>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635" y="0"/>
                        <a:pt x="635" y="0"/>
                        <a:pt x="635" y="0"/>
                      </a:cubicBezTo>
                      <a:cubicBezTo>
                        <a:pt x="286" y="0"/>
                        <a:pt x="0" y="309"/>
                        <a:pt x="0" y="686"/>
                      </a:cubicBezTo>
                      <a:cubicBezTo>
                        <a:pt x="0" y="18000"/>
                        <a:pt x="0" y="18000"/>
                        <a:pt x="0" y="18000"/>
                      </a:cubicBezTo>
                      <a:cubicBezTo>
                        <a:pt x="0" y="18343"/>
                        <a:pt x="286" y="18651"/>
                        <a:pt x="635" y="18651"/>
                      </a:cubicBezTo>
                      <a:cubicBezTo>
                        <a:pt x="8227" y="18651"/>
                        <a:pt x="8227" y="18651"/>
                        <a:pt x="8227" y="18651"/>
                      </a:cubicBezTo>
                      <a:cubicBezTo>
                        <a:pt x="7973" y="20777"/>
                        <a:pt x="8132" y="20674"/>
                        <a:pt x="7655" y="20983"/>
                      </a:cubicBezTo>
                      <a:cubicBezTo>
                        <a:pt x="7179" y="21257"/>
                        <a:pt x="6829" y="21600"/>
                        <a:pt x="7433" y="21600"/>
                      </a:cubicBezTo>
                      <a:cubicBezTo>
                        <a:pt x="8068" y="21600"/>
                        <a:pt x="10800" y="21600"/>
                        <a:pt x="10800" y="21600"/>
                      </a:cubicBezTo>
                      <a:cubicBezTo>
                        <a:pt x="10800" y="21600"/>
                        <a:pt x="10800" y="21600"/>
                        <a:pt x="10800" y="21600"/>
                      </a:cubicBezTo>
                      <a:cubicBezTo>
                        <a:pt x="10800" y="21600"/>
                        <a:pt x="13532" y="21600"/>
                        <a:pt x="14167" y="21600"/>
                      </a:cubicBezTo>
                      <a:cubicBezTo>
                        <a:pt x="14771" y="21600"/>
                        <a:pt x="14421" y="21257"/>
                        <a:pt x="13945" y="20983"/>
                      </a:cubicBezTo>
                      <a:cubicBezTo>
                        <a:pt x="13468" y="20674"/>
                        <a:pt x="13627" y="20777"/>
                        <a:pt x="13373" y="18651"/>
                      </a:cubicBezTo>
                      <a:cubicBezTo>
                        <a:pt x="20965" y="18651"/>
                        <a:pt x="20965" y="18651"/>
                        <a:pt x="20965" y="18651"/>
                      </a:cubicBezTo>
                      <a:cubicBezTo>
                        <a:pt x="21314" y="18651"/>
                        <a:pt x="21600" y="18343"/>
                        <a:pt x="21600" y="18000"/>
                      </a:cubicBezTo>
                      <a:cubicBezTo>
                        <a:pt x="21600" y="686"/>
                        <a:pt x="21600" y="686"/>
                        <a:pt x="21600" y="686"/>
                      </a:cubicBezTo>
                      <a:cubicBezTo>
                        <a:pt x="21600" y="309"/>
                        <a:pt x="21314" y="0"/>
                        <a:pt x="20965" y="0"/>
                      </a:cubicBezTo>
                      <a:close/>
                      <a:moveTo>
                        <a:pt x="20965" y="14400"/>
                      </a:moveTo>
                      <a:cubicBezTo>
                        <a:pt x="20965" y="14777"/>
                        <a:pt x="20679" y="15086"/>
                        <a:pt x="20361" y="15086"/>
                      </a:cubicBezTo>
                      <a:cubicBezTo>
                        <a:pt x="1239" y="15086"/>
                        <a:pt x="1239" y="15086"/>
                        <a:pt x="1239" y="15086"/>
                      </a:cubicBezTo>
                      <a:cubicBezTo>
                        <a:pt x="921" y="15086"/>
                        <a:pt x="635" y="14777"/>
                        <a:pt x="635" y="14400"/>
                      </a:cubicBezTo>
                      <a:cubicBezTo>
                        <a:pt x="635" y="1269"/>
                        <a:pt x="635" y="1269"/>
                        <a:pt x="635" y="1269"/>
                      </a:cubicBezTo>
                      <a:cubicBezTo>
                        <a:pt x="635" y="891"/>
                        <a:pt x="921" y="583"/>
                        <a:pt x="1239" y="583"/>
                      </a:cubicBezTo>
                      <a:cubicBezTo>
                        <a:pt x="20361" y="583"/>
                        <a:pt x="20361" y="583"/>
                        <a:pt x="20361" y="583"/>
                      </a:cubicBezTo>
                      <a:cubicBezTo>
                        <a:pt x="20679" y="583"/>
                        <a:pt x="20965" y="891"/>
                        <a:pt x="20965" y="1269"/>
                      </a:cubicBezTo>
                      <a:lnTo>
                        <a:pt x="20965" y="144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5" name="Shape 1148"/>
                <p:cNvSpPr/>
                <p:nvPr/>
              </p:nvSpPr>
              <p:spPr>
                <a:xfrm>
                  <a:off x="102546"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6" name="Shape 1149"/>
                <p:cNvSpPr/>
                <p:nvPr/>
              </p:nvSpPr>
              <p:spPr>
                <a:xfrm>
                  <a:off x="102546"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7" name="Shape 1150"/>
                <p:cNvSpPr/>
                <p:nvPr/>
              </p:nvSpPr>
              <p:spPr>
                <a:xfrm>
                  <a:off x="581474" y="107103"/>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8" name="Shape 1151"/>
                <p:cNvSpPr/>
                <p:nvPr/>
              </p:nvSpPr>
              <p:spPr>
                <a:xfrm>
                  <a:off x="581474" y="182304"/>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9" name="Shape 1152"/>
                <p:cNvSpPr/>
                <p:nvPr/>
              </p:nvSpPr>
              <p:spPr>
                <a:xfrm>
                  <a:off x="102546"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0" name="Shape 1153"/>
                <p:cNvSpPr/>
                <p:nvPr/>
              </p:nvSpPr>
              <p:spPr>
                <a:xfrm>
                  <a:off x="174328"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1" name="Shape 1154"/>
                <p:cNvSpPr/>
                <p:nvPr/>
              </p:nvSpPr>
              <p:spPr>
                <a:xfrm>
                  <a:off x="174328"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2" name="Shape 1155"/>
                <p:cNvSpPr/>
                <p:nvPr/>
              </p:nvSpPr>
              <p:spPr>
                <a:xfrm>
                  <a:off x="174328"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3" name="Shape 1156"/>
                <p:cNvSpPr/>
                <p:nvPr/>
              </p:nvSpPr>
              <p:spPr>
                <a:xfrm>
                  <a:off x="246110" y="107103"/>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4" name="Shape 1157"/>
                <p:cNvSpPr/>
                <p:nvPr/>
              </p:nvSpPr>
              <p:spPr>
                <a:xfrm>
                  <a:off x="437910" y="408285"/>
                  <a:ext cx="52033"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5" name="Shape 1158"/>
                <p:cNvSpPr/>
                <p:nvPr/>
              </p:nvSpPr>
              <p:spPr>
                <a:xfrm>
                  <a:off x="509692"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6" name="Shape 1159"/>
                <p:cNvSpPr/>
                <p:nvPr/>
              </p:nvSpPr>
              <p:spPr>
                <a:xfrm>
                  <a:off x="581474"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7" name="Shape 1160"/>
                <p:cNvSpPr/>
                <p:nvPr/>
              </p:nvSpPr>
              <p:spPr>
                <a:xfrm>
                  <a:off x="246110" y="1823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8" name="Shape 1161"/>
                <p:cNvSpPr/>
                <p:nvPr/>
              </p:nvSpPr>
              <p:spPr>
                <a:xfrm>
                  <a:off x="246110" y="2575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9" name="Shape 1162"/>
                <p:cNvSpPr/>
                <p:nvPr/>
              </p:nvSpPr>
              <p:spPr>
                <a:xfrm>
                  <a:off x="102546" y="333085"/>
                  <a:ext cx="50894" cy="52033"/>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90" name="Shape 1163"/>
                <p:cNvSpPr/>
                <p:nvPr/>
              </p:nvSpPr>
              <p:spPr>
                <a:xfrm>
                  <a:off x="102546" y="408285"/>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252" name="Group 251"/>
            <p:cNvGrpSpPr/>
            <p:nvPr/>
          </p:nvGrpSpPr>
          <p:grpSpPr>
            <a:xfrm>
              <a:off x="5443804" y="565277"/>
              <a:ext cx="2565538" cy="278628"/>
              <a:chOff x="5443804" y="565277"/>
              <a:chExt cx="2565538" cy="278628"/>
            </a:xfrm>
            <a:grpFill/>
          </p:grpSpPr>
          <p:sp>
            <p:nvSpPr>
              <p:cNvPr id="253" name="TextBox 252"/>
              <p:cNvSpPr txBox="1"/>
              <p:nvPr/>
            </p:nvSpPr>
            <p:spPr>
              <a:xfrm>
                <a:off x="5687276" y="565277"/>
                <a:ext cx="2322066" cy="278628"/>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Collaboration and Sharing</a:t>
                </a:r>
              </a:p>
            </p:txBody>
          </p:sp>
          <p:grpSp>
            <p:nvGrpSpPr>
              <p:cNvPr id="254" name="Group 6061"/>
              <p:cNvGrpSpPr/>
              <p:nvPr/>
            </p:nvGrpSpPr>
            <p:grpSpPr>
              <a:xfrm>
                <a:off x="5443804" y="573444"/>
                <a:ext cx="260487" cy="253443"/>
                <a:chOff x="0" y="0"/>
                <a:chExt cx="723900" cy="704325"/>
              </a:xfrm>
              <a:grpFill/>
            </p:grpSpPr>
            <p:sp>
              <p:nvSpPr>
                <p:cNvPr id="255" name="Shape 6045"/>
                <p:cNvSpPr/>
                <p:nvPr/>
              </p:nvSpPr>
              <p:spPr>
                <a:xfrm>
                  <a:off x="40313" y="30526"/>
                  <a:ext cx="643274" cy="6432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3175" cap="flat">
                  <a:noFill/>
                  <a:miter lim="400000"/>
                </a:ln>
                <a:effectLst/>
              </p:spPr>
              <p:txBody>
                <a:bodyPr wrap="square" lIns="60959" tIns="60959" rIns="60959" bIns="60959" numCol="1" anchor="ctr">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nvGrpSpPr>
                <p:cNvPr id="256" name="Group 6060"/>
                <p:cNvGrpSpPr/>
                <p:nvPr/>
              </p:nvGrpSpPr>
              <p:grpSpPr>
                <a:xfrm>
                  <a:off x="-1" y="0"/>
                  <a:ext cx="723901" cy="704326"/>
                  <a:chOff x="0" y="0"/>
                  <a:chExt cx="723899" cy="704325"/>
                </a:xfrm>
                <a:grpFill/>
              </p:grpSpPr>
              <p:sp>
                <p:nvSpPr>
                  <p:cNvPr id="257" name="Shape 6046"/>
                  <p:cNvSpPr/>
                  <p:nvPr/>
                </p:nvSpPr>
                <p:spPr>
                  <a:xfrm>
                    <a:off x="10341" y="163901"/>
                    <a:ext cx="498103" cy="270893"/>
                  </a:xfrm>
                  <a:custGeom>
                    <a:avLst/>
                    <a:gdLst/>
                    <a:ahLst/>
                    <a:cxnLst>
                      <a:cxn ang="0">
                        <a:pos x="wd2" y="hd2"/>
                      </a:cxn>
                      <a:cxn ang="5400000">
                        <a:pos x="wd2" y="hd2"/>
                      </a:cxn>
                      <a:cxn ang="10800000">
                        <a:pos x="wd2" y="hd2"/>
                      </a:cxn>
                      <a:cxn ang="16200000">
                        <a:pos x="wd2" y="hd2"/>
                      </a:cxn>
                    </a:cxnLst>
                    <a:rect l="0" t="0" r="r" b="b"/>
                    <a:pathLst>
                      <a:path w="21562" h="21496" extrusionOk="0">
                        <a:moveTo>
                          <a:pt x="21449" y="14348"/>
                        </a:moveTo>
                        <a:cubicBezTo>
                          <a:pt x="19334" y="10471"/>
                          <a:pt x="19334" y="10471"/>
                          <a:pt x="19334" y="10471"/>
                        </a:cubicBezTo>
                        <a:cubicBezTo>
                          <a:pt x="17031" y="6248"/>
                          <a:pt x="17031" y="6248"/>
                          <a:pt x="17031" y="6248"/>
                        </a:cubicBezTo>
                        <a:cubicBezTo>
                          <a:pt x="17031" y="6248"/>
                          <a:pt x="17031" y="6248"/>
                          <a:pt x="17031" y="6248"/>
                        </a:cubicBezTo>
                        <a:cubicBezTo>
                          <a:pt x="13708" y="156"/>
                          <a:pt x="13708" y="156"/>
                          <a:pt x="13708" y="156"/>
                        </a:cubicBezTo>
                        <a:cubicBezTo>
                          <a:pt x="13557" y="-52"/>
                          <a:pt x="13368" y="-52"/>
                          <a:pt x="13255" y="156"/>
                        </a:cubicBezTo>
                        <a:cubicBezTo>
                          <a:pt x="11404" y="3479"/>
                          <a:pt x="11404" y="3479"/>
                          <a:pt x="11404" y="3479"/>
                        </a:cubicBezTo>
                        <a:cubicBezTo>
                          <a:pt x="11366" y="3548"/>
                          <a:pt x="11366" y="3617"/>
                          <a:pt x="11329" y="3686"/>
                        </a:cubicBezTo>
                        <a:cubicBezTo>
                          <a:pt x="9252" y="7494"/>
                          <a:pt x="9252" y="7494"/>
                          <a:pt x="9252" y="7494"/>
                        </a:cubicBezTo>
                        <a:cubicBezTo>
                          <a:pt x="0" y="7494"/>
                          <a:pt x="0" y="7494"/>
                          <a:pt x="0" y="7494"/>
                        </a:cubicBezTo>
                        <a:cubicBezTo>
                          <a:pt x="0" y="18017"/>
                          <a:pt x="0" y="18017"/>
                          <a:pt x="0" y="18017"/>
                        </a:cubicBezTo>
                        <a:cubicBezTo>
                          <a:pt x="12046" y="18017"/>
                          <a:pt x="12046" y="18017"/>
                          <a:pt x="12046" y="18017"/>
                        </a:cubicBezTo>
                        <a:cubicBezTo>
                          <a:pt x="13897" y="21340"/>
                          <a:pt x="13897" y="21340"/>
                          <a:pt x="13897" y="21340"/>
                        </a:cubicBezTo>
                        <a:cubicBezTo>
                          <a:pt x="14010" y="21548"/>
                          <a:pt x="14199" y="21548"/>
                          <a:pt x="14350" y="21340"/>
                        </a:cubicBezTo>
                        <a:cubicBezTo>
                          <a:pt x="15407" y="19402"/>
                          <a:pt x="15407" y="19402"/>
                          <a:pt x="15407" y="19402"/>
                        </a:cubicBezTo>
                        <a:cubicBezTo>
                          <a:pt x="15558" y="19125"/>
                          <a:pt x="15558" y="18779"/>
                          <a:pt x="15407" y="18502"/>
                        </a:cubicBezTo>
                        <a:cubicBezTo>
                          <a:pt x="15407" y="18502"/>
                          <a:pt x="15407" y="18502"/>
                          <a:pt x="15407" y="18502"/>
                        </a:cubicBezTo>
                        <a:cubicBezTo>
                          <a:pt x="15898" y="17671"/>
                          <a:pt x="15898" y="17671"/>
                          <a:pt x="15898" y="17671"/>
                        </a:cubicBezTo>
                        <a:cubicBezTo>
                          <a:pt x="15973" y="17810"/>
                          <a:pt x="16124" y="17879"/>
                          <a:pt x="16238" y="17810"/>
                        </a:cubicBezTo>
                        <a:cubicBezTo>
                          <a:pt x="17899" y="20856"/>
                          <a:pt x="17899" y="20856"/>
                          <a:pt x="17899" y="20856"/>
                        </a:cubicBezTo>
                        <a:cubicBezTo>
                          <a:pt x="18050" y="21133"/>
                          <a:pt x="18239" y="21133"/>
                          <a:pt x="18352" y="20856"/>
                        </a:cubicBezTo>
                        <a:cubicBezTo>
                          <a:pt x="19448" y="18917"/>
                          <a:pt x="19448" y="18917"/>
                          <a:pt x="19448" y="18917"/>
                        </a:cubicBezTo>
                        <a:cubicBezTo>
                          <a:pt x="19561" y="18710"/>
                          <a:pt x="19561" y="18294"/>
                          <a:pt x="19448" y="18086"/>
                        </a:cubicBezTo>
                        <a:cubicBezTo>
                          <a:pt x="17522" y="14556"/>
                          <a:pt x="17522" y="14556"/>
                          <a:pt x="17522" y="14556"/>
                        </a:cubicBezTo>
                        <a:cubicBezTo>
                          <a:pt x="18013" y="13725"/>
                          <a:pt x="18013" y="13725"/>
                          <a:pt x="18013" y="13725"/>
                        </a:cubicBezTo>
                        <a:cubicBezTo>
                          <a:pt x="19938" y="17186"/>
                          <a:pt x="19938" y="17186"/>
                          <a:pt x="19938" y="17186"/>
                        </a:cubicBezTo>
                        <a:cubicBezTo>
                          <a:pt x="20052" y="17394"/>
                          <a:pt x="20241" y="17394"/>
                          <a:pt x="20392" y="17186"/>
                        </a:cubicBezTo>
                        <a:cubicBezTo>
                          <a:pt x="21449" y="15248"/>
                          <a:pt x="21449" y="15248"/>
                          <a:pt x="21449" y="15248"/>
                        </a:cubicBezTo>
                        <a:cubicBezTo>
                          <a:pt x="21600" y="14971"/>
                          <a:pt x="21600" y="14625"/>
                          <a:pt x="21449" y="14348"/>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58" name="Shape 6047"/>
                  <p:cNvSpPr/>
                  <p:nvPr/>
                </p:nvSpPr>
                <p:spPr>
                  <a:xfrm>
                    <a:off x="0" y="152905"/>
                    <a:ext cx="519021" cy="292885"/>
                  </a:xfrm>
                  <a:custGeom>
                    <a:avLst/>
                    <a:gdLst/>
                    <a:ahLst/>
                    <a:cxnLst>
                      <a:cxn ang="0">
                        <a:pos x="wd2" y="hd2"/>
                      </a:cxn>
                      <a:cxn ang="5400000">
                        <a:pos x="wd2" y="hd2"/>
                      </a:cxn>
                      <a:cxn ang="10800000">
                        <a:pos x="wd2" y="hd2"/>
                      </a:cxn>
                      <a:cxn ang="16200000">
                        <a:pos x="wd2" y="hd2"/>
                      </a:cxn>
                    </a:cxnLst>
                    <a:rect l="0" t="0" r="r" b="b"/>
                    <a:pathLst>
                      <a:path w="21528" h="21600" extrusionOk="0">
                        <a:moveTo>
                          <a:pt x="13351" y="771"/>
                        </a:moveTo>
                        <a:cubicBezTo>
                          <a:pt x="13423" y="771"/>
                          <a:pt x="13495" y="836"/>
                          <a:pt x="13568" y="964"/>
                        </a:cubicBezTo>
                        <a:cubicBezTo>
                          <a:pt x="16752" y="6621"/>
                          <a:pt x="16752" y="6621"/>
                          <a:pt x="16752" y="6621"/>
                        </a:cubicBezTo>
                        <a:cubicBezTo>
                          <a:pt x="16752" y="6621"/>
                          <a:pt x="16752" y="6621"/>
                          <a:pt x="16752" y="6621"/>
                        </a:cubicBezTo>
                        <a:cubicBezTo>
                          <a:pt x="18959" y="10543"/>
                          <a:pt x="18959" y="10543"/>
                          <a:pt x="18959" y="10543"/>
                        </a:cubicBezTo>
                        <a:cubicBezTo>
                          <a:pt x="20985" y="14143"/>
                          <a:pt x="20985" y="14143"/>
                          <a:pt x="20985" y="14143"/>
                        </a:cubicBezTo>
                        <a:cubicBezTo>
                          <a:pt x="21130" y="14400"/>
                          <a:pt x="21130" y="14721"/>
                          <a:pt x="20985" y="14979"/>
                        </a:cubicBezTo>
                        <a:cubicBezTo>
                          <a:pt x="19972" y="16779"/>
                          <a:pt x="19972" y="16779"/>
                          <a:pt x="19972" y="16779"/>
                        </a:cubicBezTo>
                        <a:cubicBezTo>
                          <a:pt x="19899" y="16907"/>
                          <a:pt x="19827" y="16971"/>
                          <a:pt x="19755" y="16971"/>
                        </a:cubicBezTo>
                        <a:cubicBezTo>
                          <a:pt x="19646" y="16971"/>
                          <a:pt x="19574" y="16907"/>
                          <a:pt x="19538" y="16779"/>
                        </a:cubicBezTo>
                        <a:cubicBezTo>
                          <a:pt x="17692" y="13564"/>
                          <a:pt x="17692" y="13564"/>
                          <a:pt x="17692" y="13564"/>
                        </a:cubicBezTo>
                        <a:cubicBezTo>
                          <a:pt x="17222" y="14336"/>
                          <a:pt x="17222" y="14336"/>
                          <a:pt x="17222" y="14336"/>
                        </a:cubicBezTo>
                        <a:cubicBezTo>
                          <a:pt x="19067" y="17614"/>
                          <a:pt x="19067" y="17614"/>
                          <a:pt x="19067" y="17614"/>
                        </a:cubicBezTo>
                        <a:cubicBezTo>
                          <a:pt x="19176" y="17807"/>
                          <a:pt x="19176" y="18193"/>
                          <a:pt x="19067" y="18386"/>
                        </a:cubicBezTo>
                        <a:cubicBezTo>
                          <a:pt x="18018" y="20186"/>
                          <a:pt x="18018" y="20186"/>
                          <a:pt x="18018" y="20186"/>
                        </a:cubicBezTo>
                        <a:cubicBezTo>
                          <a:pt x="17982" y="20314"/>
                          <a:pt x="17873" y="20379"/>
                          <a:pt x="17801" y="20379"/>
                        </a:cubicBezTo>
                        <a:cubicBezTo>
                          <a:pt x="17729" y="20379"/>
                          <a:pt x="17656" y="20314"/>
                          <a:pt x="17584" y="20186"/>
                        </a:cubicBezTo>
                        <a:cubicBezTo>
                          <a:pt x="15992" y="17357"/>
                          <a:pt x="15992" y="17357"/>
                          <a:pt x="15992" y="17357"/>
                        </a:cubicBezTo>
                        <a:cubicBezTo>
                          <a:pt x="15956" y="17357"/>
                          <a:pt x="15920" y="17357"/>
                          <a:pt x="15883" y="17357"/>
                        </a:cubicBezTo>
                        <a:cubicBezTo>
                          <a:pt x="15811" y="17357"/>
                          <a:pt x="15739" y="17293"/>
                          <a:pt x="15666" y="17229"/>
                        </a:cubicBezTo>
                        <a:cubicBezTo>
                          <a:pt x="15196" y="18000"/>
                          <a:pt x="15196" y="18000"/>
                          <a:pt x="15196" y="18000"/>
                        </a:cubicBezTo>
                        <a:cubicBezTo>
                          <a:pt x="15196" y="18000"/>
                          <a:pt x="15196" y="18000"/>
                          <a:pt x="15196" y="18000"/>
                        </a:cubicBezTo>
                        <a:cubicBezTo>
                          <a:pt x="15341" y="18257"/>
                          <a:pt x="15341" y="18579"/>
                          <a:pt x="15196" y="18836"/>
                        </a:cubicBezTo>
                        <a:cubicBezTo>
                          <a:pt x="14183" y="20636"/>
                          <a:pt x="14183" y="20636"/>
                          <a:pt x="14183" y="20636"/>
                        </a:cubicBezTo>
                        <a:cubicBezTo>
                          <a:pt x="14111" y="20764"/>
                          <a:pt x="14038" y="20829"/>
                          <a:pt x="13966" y="20829"/>
                        </a:cubicBezTo>
                        <a:cubicBezTo>
                          <a:pt x="13857" y="20829"/>
                          <a:pt x="13785" y="20764"/>
                          <a:pt x="13749" y="20636"/>
                        </a:cubicBezTo>
                        <a:cubicBezTo>
                          <a:pt x="11976" y="17550"/>
                          <a:pt x="11976" y="17550"/>
                          <a:pt x="11976" y="17550"/>
                        </a:cubicBezTo>
                        <a:cubicBezTo>
                          <a:pt x="434" y="17550"/>
                          <a:pt x="434" y="17550"/>
                          <a:pt x="434" y="17550"/>
                        </a:cubicBezTo>
                        <a:cubicBezTo>
                          <a:pt x="434" y="7779"/>
                          <a:pt x="434" y="7779"/>
                          <a:pt x="434" y="7779"/>
                        </a:cubicBezTo>
                        <a:cubicBezTo>
                          <a:pt x="9298" y="7779"/>
                          <a:pt x="9298" y="7779"/>
                          <a:pt x="9298" y="7779"/>
                        </a:cubicBezTo>
                        <a:cubicBezTo>
                          <a:pt x="11288" y="4243"/>
                          <a:pt x="11288" y="4243"/>
                          <a:pt x="11288" y="4243"/>
                        </a:cubicBezTo>
                        <a:cubicBezTo>
                          <a:pt x="11325" y="4179"/>
                          <a:pt x="11325" y="4114"/>
                          <a:pt x="11361" y="4050"/>
                        </a:cubicBezTo>
                        <a:cubicBezTo>
                          <a:pt x="13134" y="964"/>
                          <a:pt x="13134" y="964"/>
                          <a:pt x="13134" y="964"/>
                        </a:cubicBezTo>
                        <a:cubicBezTo>
                          <a:pt x="13170" y="836"/>
                          <a:pt x="13242" y="771"/>
                          <a:pt x="13351" y="771"/>
                        </a:cubicBezTo>
                        <a:moveTo>
                          <a:pt x="13351" y="0"/>
                        </a:moveTo>
                        <a:cubicBezTo>
                          <a:pt x="13134" y="0"/>
                          <a:pt x="12953" y="129"/>
                          <a:pt x="12808" y="386"/>
                        </a:cubicBezTo>
                        <a:cubicBezTo>
                          <a:pt x="11071" y="3536"/>
                          <a:pt x="11071" y="3536"/>
                          <a:pt x="11071" y="3536"/>
                        </a:cubicBezTo>
                        <a:cubicBezTo>
                          <a:pt x="10999" y="3600"/>
                          <a:pt x="10999" y="3664"/>
                          <a:pt x="10963" y="3729"/>
                        </a:cubicBezTo>
                        <a:cubicBezTo>
                          <a:pt x="9118" y="7007"/>
                          <a:pt x="9118" y="7007"/>
                          <a:pt x="9118" y="7007"/>
                        </a:cubicBezTo>
                        <a:cubicBezTo>
                          <a:pt x="434" y="7007"/>
                          <a:pt x="434" y="7007"/>
                          <a:pt x="434" y="7007"/>
                        </a:cubicBezTo>
                        <a:cubicBezTo>
                          <a:pt x="181" y="7007"/>
                          <a:pt x="0" y="7329"/>
                          <a:pt x="0" y="7779"/>
                        </a:cubicBezTo>
                        <a:cubicBezTo>
                          <a:pt x="0" y="17550"/>
                          <a:pt x="0" y="17550"/>
                          <a:pt x="0" y="17550"/>
                        </a:cubicBezTo>
                        <a:cubicBezTo>
                          <a:pt x="0" y="18000"/>
                          <a:pt x="181" y="18321"/>
                          <a:pt x="434" y="18321"/>
                        </a:cubicBezTo>
                        <a:cubicBezTo>
                          <a:pt x="11795" y="18321"/>
                          <a:pt x="11795" y="18321"/>
                          <a:pt x="11795" y="18321"/>
                        </a:cubicBezTo>
                        <a:cubicBezTo>
                          <a:pt x="13423" y="21214"/>
                          <a:pt x="13423" y="21214"/>
                          <a:pt x="13423" y="21214"/>
                        </a:cubicBezTo>
                        <a:cubicBezTo>
                          <a:pt x="13568" y="21471"/>
                          <a:pt x="13749" y="21600"/>
                          <a:pt x="13966" y="21600"/>
                        </a:cubicBezTo>
                        <a:cubicBezTo>
                          <a:pt x="14147" y="21600"/>
                          <a:pt x="14328" y="21471"/>
                          <a:pt x="14472" y="21214"/>
                        </a:cubicBezTo>
                        <a:cubicBezTo>
                          <a:pt x="15522" y="19350"/>
                          <a:pt x="15522" y="19350"/>
                          <a:pt x="15522" y="19350"/>
                        </a:cubicBezTo>
                        <a:cubicBezTo>
                          <a:pt x="15666" y="19093"/>
                          <a:pt x="15739" y="18771"/>
                          <a:pt x="15739" y="18386"/>
                        </a:cubicBezTo>
                        <a:cubicBezTo>
                          <a:pt x="15739" y="18321"/>
                          <a:pt x="15739" y="18257"/>
                          <a:pt x="15703" y="18193"/>
                        </a:cubicBezTo>
                        <a:cubicBezTo>
                          <a:pt x="15739" y="18129"/>
                          <a:pt x="15739" y="18129"/>
                          <a:pt x="15739" y="18129"/>
                        </a:cubicBezTo>
                        <a:cubicBezTo>
                          <a:pt x="15775" y="18129"/>
                          <a:pt x="15775" y="18129"/>
                          <a:pt x="15811" y="18129"/>
                        </a:cubicBezTo>
                        <a:cubicBezTo>
                          <a:pt x="17294" y="20764"/>
                          <a:pt x="17294" y="20764"/>
                          <a:pt x="17294" y="20764"/>
                        </a:cubicBezTo>
                        <a:cubicBezTo>
                          <a:pt x="17439" y="21021"/>
                          <a:pt x="17620" y="21150"/>
                          <a:pt x="17801" y="21150"/>
                        </a:cubicBezTo>
                        <a:cubicBezTo>
                          <a:pt x="18018" y="21150"/>
                          <a:pt x="18199" y="21021"/>
                          <a:pt x="18344" y="20764"/>
                        </a:cubicBezTo>
                        <a:cubicBezTo>
                          <a:pt x="19357" y="18900"/>
                          <a:pt x="19357" y="18900"/>
                          <a:pt x="19357" y="18900"/>
                        </a:cubicBezTo>
                        <a:cubicBezTo>
                          <a:pt x="19502" y="18707"/>
                          <a:pt x="19574" y="18321"/>
                          <a:pt x="19574" y="18000"/>
                        </a:cubicBezTo>
                        <a:cubicBezTo>
                          <a:pt x="19574" y="17871"/>
                          <a:pt x="19574" y="17807"/>
                          <a:pt x="19574" y="17679"/>
                        </a:cubicBezTo>
                        <a:cubicBezTo>
                          <a:pt x="19610" y="17679"/>
                          <a:pt x="19682" y="17743"/>
                          <a:pt x="19755" y="17743"/>
                        </a:cubicBezTo>
                        <a:cubicBezTo>
                          <a:pt x="19936" y="17743"/>
                          <a:pt x="20117" y="17614"/>
                          <a:pt x="20261" y="17357"/>
                        </a:cubicBezTo>
                        <a:cubicBezTo>
                          <a:pt x="21311" y="15493"/>
                          <a:pt x="21311" y="15493"/>
                          <a:pt x="21311" y="15493"/>
                        </a:cubicBezTo>
                        <a:cubicBezTo>
                          <a:pt x="21600" y="14979"/>
                          <a:pt x="21600" y="14143"/>
                          <a:pt x="21311" y="13629"/>
                        </a:cubicBezTo>
                        <a:cubicBezTo>
                          <a:pt x="19248" y="9964"/>
                          <a:pt x="19248" y="9964"/>
                          <a:pt x="19248" y="9964"/>
                        </a:cubicBezTo>
                        <a:cubicBezTo>
                          <a:pt x="17077" y="6107"/>
                          <a:pt x="17077" y="6107"/>
                          <a:pt x="17077" y="6107"/>
                        </a:cubicBezTo>
                        <a:cubicBezTo>
                          <a:pt x="17077" y="6107"/>
                          <a:pt x="17077" y="6107"/>
                          <a:pt x="17077" y="6107"/>
                        </a:cubicBezTo>
                        <a:cubicBezTo>
                          <a:pt x="13857" y="386"/>
                          <a:pt x="13857" y="386"/>
                          <a:pt x="13857" y="386"/>
                        </a:cubicBezTo>
                        <a:cubicBezTo>
                          <a:pt x="13713" y="129"/>
                          <a:pt x="13532" y="0"/>
                          <a:pt x="1335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59" name="Shape 6048"/>
                  <p:cNvSpPr/>
                  <p:nvPr/>
                </p:nvSpPr>
                <p:spPr>
                  <a:xfrm>
                    <a:off x="9602" y="258535"/>
                    <a:ext cx="703957" cy="445791"/>
                  </a:xfrm>
                  <a:custGeom>
                    <a:avLst/>
                    <a:gdLst/>
                    <a:ahLst/>
                    <a:cxnLst>
                      <a:cxn ang="0">
                        <a:pos x="wd2" y="hd2"/>
                      </a:cxn>
                      <a:cxn ang="5400000">
                        <a:pos x="wd2" y="hd2"/>
                      </a:cxn>
                      <a:cxn ang="10800000">
                        <a:pos x="wd2" y="hd2"/>
                      </a:cxn>
                      <a:cxn ang="16200000">
                        <a:pos x="wd2" y="hd2"/>
                      </a:cxn>
                    </a:cxnLst>
                    <a:rect l="0" t="0" r="r" b="b"/>
                    <a:pathLst>
                      <a:path w="21600" h="21600" extrusionOk="0">
                        <a:moveTo>
                          <a:pt x="20021" y="6932"/>
                        </a:moveTo>
                        <a:cubicBezTo>
                          <a:pt x="19271" y="13865"/>
                          <a:pt x="15471" y="19106"/>
                          <a:pt x="10894" y="19106"/>
                        </a:cubicBezTo>
                        <a:cubicBezTo>
                          <a:pt x="5781" y="19106"/>
                          <a:pt x="1659" y="12596"/>
                          <a:pt x="1659" y="4523"/>
                        </a:cubicBezTo>
                        <a:cubicBezTo>
                          <a:pt x="1659" y="2959"/>
                          <a:pt x="1820" y="1437"/>
                          <a:pt x="2114" y="0"/>
                        </a:cubicBezTo>
                        <a:cubicBezTo>
                          <a:pt x="0" y="0"/>
                          <a:pt x="0" y="0"/>
                          <a:pt x="0" y="0"/>
                        </a:cubicBezTo>
                        <a:cubicBezTo>
                          <a:pt x="0" y="19148"/>
                          <a:pt x="0" y="19148"/>
                          <a:pt x="0" y="19148"/>
                        </a:cubicBezTo>
                        <a:cubicBezTo>
                          <a:pt x="0" y="20501"/>
                          <a:pt x="696" y="21600"/>
                          <a:pt x="1552" y="21600"/>
                        </a:cubicBezTo>
                        <a:cubicBezTo>
                          <a:pt x="4309" y="21600"/>
                          <a:pt x="4309" y="21600"/>
                          <a:pt x="4309" y="21600"/>
                        </a:cubicBezTo>
                        <a:cubicBezTo>
                          <a:pt x="6531" y="21600"/>
                          <a:pt x="6531" y="21600"/>
                          <a:pt x="6531" y="21600"/>
                        </a:cubicBezTo>
                        <a:cubicBezTo>
                          <a:pt x="6799" y="21600"/>
                          <a:pt x="6799" y="21600"/>
                          <a:pt x="6799"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501"/>
                          <a:pt x="21600" y="19148"/>
                        </a:cubicBezTo>
                        <a:cubicBezTo>
                          <a:pt x="21600" y="6932"/>
                          <a:pt x="21600" y="6932"/>
                          <a:pt x="21600" y="6932"/>
                        </a:cubicBezTo>
                        <a:lnTo>
                          <a:pt x="20021" y="6932"/>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0" name="Shape 6049"/>
                  <p:cNvSpPr/>
                  <p:nvPr/>
                </p:nvSpPr>
                <p:spPr>
                  <a:xfrm>
                    <a:off x="180152" y="163900"/>
                    <a:ext cx="533407" cy="411242"/>
                  </a:xfrm>
                  <a:custGeom>
                    <a:avLst/>
                    <a:gdLst/>
                    <a:ahLst/>
                    <a:cxnLst>
                      <a:cxn ang="0">
                        <a:pos x="wd2" y="hd2"/>
                      </a:cxn>
                      <a:cxn ang="5400000">
                        <a:pos x="wd2" y="hd2"/>
                      </a:cxn>
                      <a:cxn ang="10800000">
                        <a:pos x="wd2" y="hd2"/>
                      </a:cxn>
                      <a:cxn ang="16200000">
                        <a:pos x="wd2" y="hd2"/>
                      </a:cxn>
                    </a:cxnLst>
                    <a:rect l="0" t="0" r="r" b="b"/>
                    <a:pathLst>
                      <a:path w="21574" h="21531" extrusionOk="0">
                        <a:moveTo>
                          <a:pt x="12750" y="4944"/>
                        </a:moveTo>
                        <a:cubicBezTo>
                          <a:pt x="9009" y="103"/>
                          <a:pt x="9009" y="103"/>
                          <a:pt x="9009" y="103"/>
                        </a:cubicBezTo>
                        <a:cubicBezTo>
                          <a:pt x="8903" y="-34"/>
                          <a:pt x="8692" y="-34"/>
                          <a:pt x="8586" y="103"/>
                        </a:cubicBezTo>
                        <a:cubicBezTo>
                          <a:pt x="7562" y="1427"/>
                          <a:pt x="7562" y="1427"/>
                          <a:pt x="7562" y="1427"/>
                        </a:cubicBezTo>
                        <a:cubicBezTo>
                          <a:pt x="9362" y="3756"/>
                          <a:pt x="9362" y="3756"/>
                          <a:pt x="9362" y="3756"/>
                        </a:cubicBezTo>
                        <a:cubicBezTo>
                          <a:pt x="9574" y="4030"/>
                          <a:pt x="9574" y="4533"/>
                          <a:pt x="9362" y="4807"/>
                        </a:cubicBezTo>
                        <a:cubicBezTo>
                          <a:pt x="7527" y="7181"/>
                          <a:pt x="7527" y="7181"/>
                          <a:pt x="7527" y="7181"/>
                        </a:cubicBezTo>
                        <a:cubicBezTo>
                          <a:pt x="7421" y="7318"/>
                          <a:pt x="7280" y="7410"/>
                          <a:pt x="7139" y="7410"/>
                        </a:cubicBezTo>
                        <a:cubicBezTo>
                          <a:pt x="6962" y="7410"/>
                          <a:pt x="6821" y="7318"/>
                          <a:pt x="6715" y="7181"/>
                        </a:cubicBezTo>
                        <a:cubicBezTo>
                          <a:pt x="5833" y="5994"/>
                          <a:pt x="5833" y="5994"/>
                          <a:pt x="5833" y="5994"/>
                        </a:cubicBezTo>
                        <a:cubicBezTo>
                          <a:pt x="3468" y="9054"/>
                          <a:pt x="3468" y="9054"/>
                          <a:pt x="3468" y="9054"/>
                        </a:cubicBezTo>
                        <a:cubicBezTo>
                          <a:pt x="3433" y="9099"/>
                          <a:pt x="3433" y="9099"/>
                          <a:pt x="3433" y="9099"/>
                        </a:cubicBezTo>
                        <a:cubicBezTo>
                          <a:pt x="80" y="13437"/>
                          <a:pt x="80" y="13437"/>
                          <a:pt x="80" y="13437"/>
                        </a:cubicBezTo>
                        <a:cubicBezTo>
                          <a:pt x="-26" y="13574"/>
                          <a:pt x="-26" y="13803"/>
                          <a:pt x="80" y="13940"/>
                        </a:cubicBezTo>
                        <a:cubicBezTo>
                          <a:pt x="962" y="15036"/>
                          <a:pt x="962" y="15036"/>
                          <a:pt x="962" y="15036"/>
                        </a:cubicBezTo>
                        <a:cubicBezTo>
                          <a:pt x="1068" y="15173"/>
                          <a:pt x="1209" y="15173"/>
                          <a:pt x="1315" y="15036"/>
                        </a:cubicBezTo>
                        <a:cubicBezTo>
                          <a:pt x="2268" y="13803"/>
                          <a:pt x="2268" y="13803"/>
                          <a:pt x="2268" y="13803"/>
                        </a:cubicBezTo>
                        <a:cubicBezTo>
                          <a:pt x="2656" y="14305"/>
                          <a:pt x="2656" y="14305"/>
                          <a:pt x="2656" y="14305"/>
                        </a:cubicBezTo>
                        <a:cubicBezTo>
                          <a:pt x="1703" y="15538"/>
                          <a:pt x="1703" y="15538"/>
                          <a:pt x="1703" y="15538"/>
                        </a:cubicBezTo>
                        <a:cubicBezTo>
                          <a:pt x="1598" y="15675"/>
                          <a:pt x="1598" y="15903"/>
                          <a:pt x="1703" y="16040"/>
                        </a:cubicBezTo>
                        <a:cubicBezTo>
                          <a:pt x="2586" y="17182"/>
                          <a:pt x="2586" y="17182"/>
                          <a:pt x="2586" y="17182"/>
                        </a:cubicBezTo>
                        <a:cubicBezTo>
                          <a:pt x="2692" y="17319"/>
                          <a:pt x="2868" y="17319"/>
                          <a:pt x="2974" y="17182"/>
                        </a:cubicBezTo>
                        <a:cubicBezTo>
                          <a:pt x="3927" y="15949"/>
                          <a:pt x="3927" y="15949"/>
                          <a:pt x="3927" y="15949"/>
                        </a:cubicBezTo>
                        <a:cubicBezTo>
                          <a:pt x="4315" y="16451"/>
                          <a:pt x="4315" y="16451"/>
                          <a:pt x="4315" y="16451"/>
                        </a:cubicBezTo>
                        <a:cubicBezTo>
                          <a:pt x="3362" y="17684"/>
                          <a:pt x="3362" y="17684"/>
                          <a:pt x="3362" y="17684"/>
                        </a:cubicBezTo>
                        <a:cubicBezTo>
                          <a:pt x="3256" y="17821"/>
                          <a:pt x="3256" y="18050"/>
                          <a:pt x="3362" y="18187"/>
                        </a:cubicBezTo>
                        <a:cubicBezTo>
                          <a:pt x="4245" y="19328"/>
                          <a:pt x="4245" y="19328"/>
                          <a:pt x="4245" y="19328"/>
                        </a:cubicBezTo>
                        <a:cubicBezTo>
                          <a:pt x="4350" y="19465"/>
                          <a:pt x="4527" y="19465"/>
                          <a:pt x="4598" y="19328"/>
                        </a:cubicBezTo>
                        <a:cubicBezTo>
                          <a:pt x="5586" y="18095"/>
                          <a:pt x="5586" y="18095"/>
                          <a:pt x="5586" y="18095"/>
                        </a:cubicBezTo>
                        <a:cubicBezTo>
                          <a:pt x="5974" y="18598"/>
                          <a:pt x="5974" y="18598"/>
                          <a:pt x="5974" y="18598"/>
                        </a:cubicBezTo>
                        <a:cubicBezTo>
                          <a:pt x="4986" y="19831"/>
                          <a:pt x="4986" y="19831"/>
                          <a:pt x="4986" y="19831"/>
                        </a:cubicBezTo>
                        <a:cubicBezTo>
                          <a:pt x="4915" y="19968"/>
                          <a:pt x="4915" y="20150"/>
                          <a:pt x="4986" y="20287"/>
                        </a:cubicBezTo>
                        <a:cubicBezTo>
                          <a:pt x="5868" y="21429"/>
                          <a:pt x="5868" y="21429"/>
                          <a:pt x="5868" y="21429"/>
                        </a:cubicBezTo>
                        <a:cubicBezTo>
                          <a:pt x="5974" y="21566"/>
                          <a:pt x="6150" y="21566"/>
                          <a:pt x="6256" y="21429"/>
                        </a:cubicBezTo>
                        <a:cubicBezTo>
                          <a:pt x="7209" y="20196"/>
                          <a:pt x="7209" y="20196"/>
                          <a:pt x="7209" y="20196"/>
                        </a:cubicBezTo>
                        <a:cubicBezTo>
                          <a:pt x="7245" y="20242"/>
                          <a:pt x="7245" y="20242"/>
                          <a:pt x="7245" y="20242"/>
                        </a:cubicBezTo>
                        <a:cubicBezTo>
                          <a:pt x="13739" y="11885"/>
                          <a:pt x="13739" y="11885"/>
                          <a:pt x="13739" y="11885"/>
                        </a:cubicBezTo>
                        <a:cubicBezTo>
                          <a:pt x="21574" y="11885"/>
                          <a:pt x="21574" y="11885"/>
                          <a:pt x="21574" y="11885"/>
                        </a:cubicBezTo>
                        <a:cubicBezTo>
                          <a:pt x="21574" y="4944"/>
                          <a:pt x="21574" y="4944"/>
                          <a:pt x="21574" y="4944"/>
                        </a:cubicBezTo>
                        <a:lnTo>
                          <a:pt x="12750" y="49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1" name="Shape 6050"/>
                  <p:cNvSpPr/>
                  <p:nvPr/>
                </p:nvSpPr>
                <p:spPr>
                  <a:xfrm>
                    <a:off x="404793" y="321322"/>
                    <a:ext cx="138502" cy="138503"/>
                  </a:xfrm>
                  <a:custGeom>
                    <a:avLst/>
                    <a:gdLst/>
                    <a:ahLst/>
                    <a:cxnLst>
                      <a:cxn ang="0">
                        <a:pos x="wd2" y="hd2"/>
                      </a:cxn>
                      <a:cxn ang="5400000">
                        <a:pos x="wd2" y="hd2"/>
                      </a:cxn>
                      <a:cxn ang="10800000">
                        <a:pos x="wd2" y="hd2"/>
                      </a:cxn>
                      <a:cxn ang="16200000">
                        <a:pos x="wd2" y="hd2"/>
                      </a:cxn>
                    </a:cxnLst>
                    <a:rect l="0" t="0" r="r" b="b"/>
                    <a:pathLst>
                      <a:path w="21600" h="21600" extrusionOk="0">
                        <a:moveTo>
                          <a:pt x="6113" y="1630"/>
                        </a:moveTo>
                        <a:cubicBezTo>
                          <a:pt x="6385" y="1630"/>
                          <a:pt x="6657" y="1766"/>
                          <a:pt x="6792" y="1902"/>
                        </a:cubicBezTo>
                        <a:cubicBezTo>
                          <a:pt x="19698" y="14808"/>
                          <a:pt x="19698" y="14808"/>
                          <a:pt x="19698" y="14808"/>
                        </a:cubicBezTo>
                        <a:cubicBezTo>
                          <a:pt x="20106" y="15215"/>
                          <a:pt x="20106" y="15894"/>
                          <a:pt x="19698" y="16302"/>
                        </a:cubicBezTo>
                        <a:cubicBezTo>
                          <a:pt x="16302" y="19562"/>
                          <a:pt x="16302" y="19562"/>
                          <a:pt x="16302" y="19562"/>
                        </a:cubicBezTo>
                        <a:cubicBezTo>
                          <a:pt x="16030" y="19834"/>
                          <a:pt x="15758" y="19970"/>
                          <a:pt x="15623" y="19970"/>
                        </a:cubicBezTo>
                        <a:cubicBezTo>
                          <a:pt x="15351" y="19970"/>
                          <a:pt x="15079" y="19834"/>
                          <a:pt x="14808" y="19562"/>
                        </a:cubicBezTo>
                        <a:cubicBezTo>
                          <a:pt x="1902" y="6792"/>
                          <a:pt x="1902" y="6792"/>
                          <a:pt x="1902" y="6792"/>
                        </a:cubicBezTo>
                        <a:cubicBezTo>
                          <a:pt x="1630" y="6385"/>
                          <a:pt x="1630" y="5706"/>
                          <a:pt x="1902" y="5298"/>
                        </a:cubicBezTo>
                        <a:cubicBezTo>
                          <a:pt x="5298" y="1902"/>
                          <a:pt x="5298" y="1902"/>
                          <a:pt x="5298" y="1902"/>
                        </a:cubicBezTo>
                        <a:cubicBezTo>
                          <a:pt x="5570" y="1766"/>
                          <a:pt x="5842" y="1630"/>
                          <a:pt x="6113" y="1630"/>
                        </a:cubicBezTo>
                        <a:moveTo>
                          <a:pt x="6113" y="0"/>
                        </a:moveTo>
                        <a:cubicBezTo>
                          <a:pt x="6113" y="0"/>
                          <a:pt x="6113" y="0"/>
                          <a:pt x="6113" y="0"/>
                        </a:cubicBezTo>
                        <a:cubicBezTo>
                          <a:pt x="5298" y="0"/>
                          <a:pt x="4755" y="272"/>
                          <a:pt x="4211" y="815"/>
                        </a:cubicBezTo>
                        <a:cubicBezTo>
                          <a:pt x="815" y="4211"/>
                          <a:pt x="815" y="4211"/>
                          <a:pt x="815" y="4211"/>
                        </a:cubicBezTo>
                        <a:cubicBezTo>
                          <a:pt x="272" y="4619"/>
                          <a:pt x="0" y="5298"/>
                          <a:pt x="0" y="5977"/>
                        </a:cubicBezTo>
                        <a:cubicBezTo>
                          <a:pt x="0" y="6792"/>
                          <a:pt x="272" y="7472"/>
                          <a:pt x="815" y="7879"/>
                        </a:cubicBezTo>
                        <a:cubicBezTo>
                          <a:pt x="13721" y="20785"/>
                          <a:pt x="13721" y="20785"/>
                          <a:pt x="13721" y="20785"/>
                        </a:cubicBezTo>
                        <a:cubicBezTo>
                          <a:pt x="14128" y="21328"/>
                          <a:pt x="14808" y="21600"/>
                          <a:pt x="15623" y="21600"/>
                        </a:cubicBezTo>
                        <a:cubicBezTo>
                          <a:pt x="16302" y="21600"/>
                          <a:pt x="16981" y="21328"/>
                          <a:pt x="17389" y="20785"/>
                        </a:cubicBezTo>
                        <a:cubicBezTo>
                          <a:pt x="20785" y="17389"/>
                          <a:pt x="20785" y="17389"/>
                          <a:pt x="20785" y="17389"/>
                        </a:cubicBezTo>
                        <a:cubicBezTo>
                          <a:pt x="21328" y="16845"/>
                          <a:pt x="21600" y="16166"/>
                          <a:pt x="21600" y="15487"/>
                        </a:cubicBezTo>
                        <a:cubicBezTo>
                          <a:pt x="21600" y="14808"/>
                          <a:pt x="21328" y="14128"/>
                          <a:pt x="20785" y="13585"/>
                        </a:cubicBezTo>
                        <a:cubicBezTo>
                          <a:pt x="8015" y="815"/>
                          <a:pt x="8015" y="815"/>
                          <a:pt x="8015" y="815"/>
                        </a:cubicBezTo>
                        <a:cubicBezTo>
                          <a:pt x="7472" y="272"/>
                          <a:pt x="6792" y="0"/>
                          <a:pt x="6113"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2" name="Shape 6051"/>
                  <p:cNvSpPr/>
                  <p:nvPr/>
                </p:nvSpPr>
                <p:spPr>
                  <a:xfrm>
                    <a:off x="364216" y="362319"/>
                    <a:ext cx="138401" cy="13776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765"/>
                          <a:pt x="19234" y="14765"/>
                          <a:pt x="19234" y="14765"/>
                        </a:cubicBezTo>
                        <a:cubicBezTo>
                          <a:pt x="19634" y="15175"/>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900" y="0"/>
                          <a:pt x="5900" y="0"/>
                          <a:pt x="5900" y="0"/>
                        </a:cubicBez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3" name="Shape 6052"/>
                  <p:cNvSpPr/>
                  <p:nvPr/>
                </p:nvSpPr>
                <p:spPr>
                  <a:xfrm>
                    <a:off x="323437" y="402207"/>
                    <a:ext cx="138706" cy="138872"/>
                  </a:xfrm>
                  <a:custGeom>
                    <a:avLst/>
                    <a:gdLst/>
                    <a:ahLst/>
                    <a:cxnLst>
                      <a:cxn ang="0">
                        <a:pos x="wd2" y="hd2"/>
                      </a:cxn>
                      <a:cxn ang="5400000">
                        <a:pos x="wd2" y="hd2"/>
                      </a:cxn>
                      <a:cxn ang="10800000">
                        <a:pos x="wd2" y="hd2"/>
                      </a:cxn>
                      <a:cxn ang="16200000">
                        <a:pos x="wd2" y="hd2"/>
                      </a:cxn>
                    </a:cxnLst>
                    <a:rect l="0" t="0" r="r" b="b"/>
                    <a:pathLst>
                      <a:path w="21070" h="21600" extrusionOk="0">
                        <a:moveTo>
                          <a:pt x="5963" y="1630"/>
                        </a:moveTo>
                        <a:cubicBezTo>
                          <a:pt x="6228" y="1630"/>
                          <a:pt x="6361" y="1766"/>
                          <a:pt x="6626" y="1902"/>
                        </a:cubicBezTo>
                        <a:cubicBezTo>
                          <a:pt x="19215" y="14808"/>
                          <a:pt x="19215" y="14808"/>
                          <a:pt x="19215" y="14808"/>
                        </a:cubicBezTo>
                        <a:cubicBezTo>
                          <a:pt x="19612" y="15215"/>
                          <a:pt x="19612" y="15894"/>
                          <a:pt x="19215" y="16302"/>
                        </a:cubicBezTo>
                        <a:cubicBezTo>
                          <a:pt x="15902" y="19698"/>
                          <a:pt x="15902" y="19698"/>
                          <a:pt x="15902" y="19698"/>
                        </a:cubicBezTo>
                        <a:cubicBezTo>
                          <a:pt x="15637" y="19834"/>
                          <a:pt x="15372" y="19970"/>
                          <a:pt x="15107" y="19970"/>
                        </a:cubicBezTo>
                        <a:cubicBezTo>
                          <a:pt x="14842" y="19970"/>
                          <a:pt x="14709" y="19834"/>
                          <a:pt x="14444" y="19698"/>
                        </a:cubicBezTo>
                        <a:cubicBezTo>
                          <a:pt x="1855" y="6792"/>
                          <a:pt x="1855" y="6792"/>
                          <a:pt x="1855" y="6792"/>
                        </a:cubicBezTo>
                        <a:cubicBezTo>
                          <a:pt x="1458" y="6385"/>
                          <a:pt x="1458" y="5706"/>
                          <a:pt x="1855" y="5298"/>
                        </a:cubicBezTo>
                        <a:cubicBezTo>
                          <a:pt x="5168" y="1902"/>
                          <a:pt x="5168" y="1902"/>
                          <a:pt x="5168" y="1902"/>
                        </a:cubicBezTo>
                        <a:cubicBezTo>
                          <a:pt x="5433" y="1766"/>
                          <a:pt x="5698" y="1630"/>
                          <a:pt x="5963" y="1630"/>
                        </a:cubicBezTo>
                        <a:moveTo>
                          <a:pt x="5963" y="0"/>
                        </a:moveTo>
                        <a:cubicBezTo>
                          <a:pt x="5168" y="0"/>
                          <a:pt x="4506" y="272"/>
                          <a:pt x="4108" y="815"/>
                        </a:cubicBezTo>
                        <a:cubicBezTo>
                          <a:pt x="795" y="4211"/>
                          <a:pt x="795" y="4211"/>
                          <a:pt x="795" y="4211"/>
                        </a:cubicBezTo>
                        <a:cubicBezTo>
                          <a:pt x="-265" y="5162"/>
                          <a:pt x="-265" y="6928"/>
                          <a:pt x="795" y="7879"/>
                        </a:cubicBezTo>
                        <a:cubicBezTo>
                          <a:pt x="13384" y="20785"/>
                          <a:pt x="13384" y="20785"/>
                          <a:pt x="13384" y="20785"/>
                        </a:cubicBezTo>
                        <a:cubicBezTo>
                          <a:pt x="13782" y="21328"/>
                          <a:pt x="14444" y="21600"/>
                          <a:pt x="15107" y="21600"/>
                        </a:cubicBezTo>
                        <a:cubicBezTo>
                          <a:pt x="15902" y="21600"/>
                          <a:pt x="16564" y="21328"/>
                          <a:pt x="16962" y="20785"/>
                        </a:cubicBezTo>
                        <a:cubicBezTo>
                          <a:pt x="20275" y="17389"/>
                          <a:pt x="20275" y="17389"/>
                          <a:pt x="20275" y="17389"/>
                        </a:cubicBezTo>
                        <a:cubicBezTo>
                          <a:pt x="21335" y="16438"/>
                          <a:pt x="21335" y="14672"/>
                          <a:pt x="20275" y="13721"/>
                        </a:cubicBezTo>
                        <a:cubicBezTo>
                          <a:pt x="7686" y="815"/>
                          <a:pt x="7686" y="815"/>
                          <a:pt x="7686" y="815"/>
                        </a:cubicBezTo>
                        <a:cubicBezTo>
                          <a:pt x="7288" y="272"/>
                          <a:pt x="6626" y="0"/>
                          <a:pt x="5963"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4" name="Shape 6053"/>
                  <p:cNvSpPr/>
                  <p:nvPr/>
                </p:nvSpPr>
                <p:spPr>
                  <a:xfrm>
                    <a:off x="283328" y="443204"/>
                    <a:ext cx="138039" cy="13813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901"/>
                          <a:pt x="19234" y="14901"/>
                          <a:pt x="19234" y="14901"/>
                        </a:cubicBezTo>
                        <a:cubicBezTo>
                          <a:pt x="19634" y="15311"/>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5" name="Shape 6054"/>
                  <p:cNvSpPr/>
                  <p:nvPr/>
                </p:nvSpPr>
                <p:spPr>
                  <a:xfrm>
                    <a:off x="169894" y="153644"/>
                    <a:ext cx="554006" cy="431755"/>
                  </a:xfrm>
                  <a:custGeom>
                    <a:avLst/>
                    <a:gdLst/>
                    <a:ahLst/>
                    <a:cxnLst>
                      <a:cxn ang="0">
                        <a:pos x="wd2" y="hd2"/>
                      </a:cxn>
                      <a:cxn ang="5400000">
                        <a:pos x="wd2" y="hd2"/>
                      </a:cxn>
                      <a:cxn ang="10800000">
                        <a:pos x="wd2" y="hd2"/>
                      </a:cxn>
                      <a:cxn ang="16200000">
                        <a:pos x="wd2" y="hd2"/>
                      </a:cxn>
                    </a:cxnLst>
                    <a:rect l="0" t="0" r="r" b="b"/>
                    <a:pathLst>
                      <a:path w="21600" h="21600" extrusionOk="0">
                        <a:moveTo>
                          <a:pt x="21192" y="4713"/>
                        </a:moveTo>
                        <a:cubicBezTo>
                          <a:pt x="12858" y="4713"/>
                          <a:pt x="12858" y="4713"/>
                          <a:pt x="12858" y="4713"/>
                        </a:cubicBezTo>
                        <a:cubicBezTo>
                          <a:pt x="9354" y="262"/>
                          <a:pt x="9354" y="262"/>
                          <a:pt x="9354" y="262"/>
                        </a:cubicBezTo>
                        <a:cubicBezTo>
                          <a:pt x="9252" y="87"/>
                          <a:pt x="9048" y="0"/>
                          <a:pt x="8878" y="0"/>
                        </a:cubicBezTo>
                        <a:cubicBezTo>
                          <a:pt x="8674" y="0"/>
                          <a:pt x="8504" y="87"/>
                          <a:pt x="8368" y="262"/>
                        </a:cubicBezTo>
                        <a:cubicBezTo>
                          <a:pt x="7381" y="1527"/>
                          <a:pt x="7381" y="1527"/>
                          <a:pt x="7381" y="1527"/>
                        </a:cubicBezTo>
                        <a:cubicBezTo>
                          <a:pt x="7245" y="1702"/>
                          <a:pt x="7245" y="2051"/>
                          <a:pt x="7381" y="2269"/>
                        </a:cubicBezTo>
                        <a:cubicBezTo>
                          <a:pt x="9116" y="4451"/>
                          <a:pt x="9116" y="4451"/>
                          <a:pt x="9116" y="4451"/>
                        </a:cubicBezTo>
                        <a:cubicBezTo>
                          <a:pt x="9150" y="4538"/>
                          <a:pt x="9184" y="4582"/>
                          <a:pt x="9184" y="4625"/>
                        </a:cubicBezTo>
                        <a:cubicBezTo>
                          <a:pt x="9184" y="4625"/>
                          <a:pt x="9150" y="4713"/>
                          <a:pt x="9116" y="4756"/>
                        </a:cubicBezTo>
                        <a:cubicBezTo>
                          <a:pt x="7381" y="6982"/>
                          <a:pt x="7381" y="6982"/>
                          <a:pt x="7381" y="6982"/>
                        </a:cubicBezTo>
                        <a:cubicBezTo>
                          <a:pt x="7347" y="7025"/>
                          <a:pt x="7313" y="7069"/>
                          <a:pt x="7279" y="7069"/>
                        </a:cubicBezTo>
                        <a:cubicBezTo>
                          <a:pt x="7211" y="7069"/>
                          <a:pt x="7177" y="7025"/>
                          <a:pt x="7143" y="6982"/>
                        </a:cubicBezTo>
                        <a:cubicBezTo>
                          <a:pt x="6293" y="5891"/>
                          <a:pt x="6293" y="5891"/>
                          <a:pt x="6293" y="5891"/>
                        </a:cubicBezTo>
                        <a:cubicBezTo>
                          <a:pt x="6225" y="5804"/>
                          <a:pt x="6123" y="5716"/>
                          <a:pt x="6021" y="5716"/>
                        </a:cubicBezTo>
                        <a:cubicBezTo>
                          <a:pt x="5885" y="5716"/>
                          <a:pt x="5783" y="5804"/>
                          <a:pt x="5715" y="5891"/>
                        </a:cubicBezTo>
                        <a:cubicBezTo>
                          <a:pt x="3470" y="8771"/>
                          <a:pt x="3470" y="8771"/>
                          <a:pt x="3470" y="8771"/>
                        </a:cubicBezTo>
                        <a:cubicBezTo>
                          <a:pt x="3436" y="8815"/>
                          <a:pt x="3436" y="8815"/>
                          <a:pt x="3402" y="8858"/>
                        </a:cubicBezTo>
                        <a:cubicBezTo>
                          <a:pt x="170" y="12960"/>
                          <a:pt x="170" y="12960"/>
                          <a:pt x="170" y="12960"/>
                        </a:cubicBezTo>
                        <a:cubicBezTo>
                          <a:pt x="68" y="13135"/>
                          <a:pt x="0" y="13353"/>
                          <a:pt x="0" y="13571"/>
                        </a:cubicBezTo>
                        <a:cubicBezTo>
                          <a:pt x="0" y="13833"/>
                          <a:pt x="68" y="14007"/>
                          <a:pt x="170" y="14182"/>
                        </a:cubicBezTo>
                        <a:cubicBezTo>
                          <a:pt x="1020" y="15273"/>
                          <a:pt x="1020" y="15273"/>
                          <a:pt x="1020" y="15273"/>
                        </a:cubicBezTo>
                        <a:cubicBezTo>
                          <a:pt x="1157" y="15447"/>
                          <a:pt x="1327" y="15535"/>
                          <a:pt x="1497" y="15535"/>
                        </a:cubicBezTo>
                        <a:cubicBezTo>
                          <a:pt x="1531" y="15535"/>
                          <a:pt x="1565" y="15535"/>
                          <a:pt x="1565" y="15535"/>
                        </a:cubicBezTo>
                        <a:cubicBezTo>
                          <a:pt x="1565" y="15753"/>
                          <a:pt x="1633" y="16015"/>
                          <a:pt x="1769" y="16233"/>
                        </a:cubicBezTo>
                        <a:cubicBezTo>
                          <a:pt x="2619" y="17324"/>
                          <a:pt x="2619" y="17324"/>
                          <a:pt x="2619" y="17324"/>
                        </a:cubicBezTo>
                        <a:cubicBezTo>
                          <a:pt x="2721" y="17455"/>
                          <a:pt x="2891" y="17542"/>
                          <a:pt x="3095" y="17542"/>
                        </a:cubicBezTo>
                        <a:cubicBezTo>
                          <a:pt x="3095" y="17542"/>
                          <a:pt x="3129" y="17542"/>
                          <a:pt x="3163" y="17542"/>
                        </a:cubicBezTo>
                        <a:cubicBezTo>
                          <a:pt x="3129" y="17804"/>
                          <a:pt x="3197" y="18065"/>
                          <a:pt x="3334" y="18240"/>
                        </a:cubicBezTo>
                        <a:cubicBezTo>
                          <a:pt x="4184" y="19331"/>
                          <a:pt x="4184" y="19331"/>
                          <a:pt x="4184" y="19331"/>
                        </a:cubicBezTo>
                        <a:cubicBezTo>
                          <a:pt x="4320" y="19505"/>
                          <a:pt x="4490" y="19593"/>
                          <a:pt x="4660" y="19593"/>
                        </a:cubicBezTo>
                        <a:cubicBezTo>
                          <a:pt x="4694" y="19593"/>
                          <a:pt x="4728" y="19593"/>
                          <a:pt x="4728" y="19593"/>
                        </a:cubicBezTo>
                        <a:cubicBezTo>
                          <a:pt x="4728" y="19593"/>
                          <a:pt x="4728" y="19636"/>
                          <a:pt x="4728" y="19680"/>
                        </a:cubicBezTo>
                        <a:cubicBezTo>
                          <a:pt x="4728" y="19898"/>
                          <a:pt x="4796" y="20116"/>
                          <a:pt x="4932" y="20291"/>
                        </a:cubicBezTo>
                        <a:cubicBezTo>
                          <a:pt x="5783" y="21382"/>
                          <a:pt x="5783" y="21382"/>
                          <a:pt x="5783" y="21382"/>
                        </a:cubicBezTo>
                        <a:cubicBezTo>
                          <a:pt x="5919" y="21513"/>
                          <a:pt x="6055" y="21600"/>
                          <a:pt x="6259" y="21600"/>
                        </a:cubicBezTo>
                        <a:cubicBezTo>
                          <a:pt x="6429" y="21600"/>
                          <a:pt x="6599" y="21513"/>
                          <a:pt x="6735" y="21382"/>
                        </a:cubicBezTo>
                        <a:cubicBezTo>
                          <a:pt x="7517" y="20335"/>
                          <a:pt x="7517" y="20335"/>
                          <a:pt x="7517" y="20335"/>
                        </a:cubicBezTo>
                        <a:cubicBezTo>
                          <a:pt x="7586" y="20291"/>
                          <a:pt x="7620" y="20247"/>
                          <a:pt x="7654" y="20204"/>
                        </a:cubicBezTo>
                        <a:cubicBezTo>
                          <a:pt x="13810" y="12393"/>
                          <a:pt x="13810" y="12393"/>
                          <a:pt x="13810" y="12393"/>
                        </a:cubicBezTo>
                        <a:cubicBezTo>
                          <a:pt x="21192" y="12393"/>
                          <a:pt x="21192" y="12393"/>
                          <a:pt x="21192" y="12393"/>
                        </a:cubicBezTo>
                        <a:cubicBezTo>
                          <a:pt x="21396" y="12393"/>
                          <a:pt x="21600" y="12175"/>
                          <a:pt x="21600" y="11869"/>
                        </a:cubicBezTo>
                        <a:cubicBezTo>
                          <a:pt x="21600" y="5236"/>
                          <a:pt x="21600" y="5236"/>
                          <a:pt x="21600" y="5236"/>
                        </a:cubicBezTo>
                        <a:cubicBezTo>
                          <a:pt x="21600" y="4931"/>
                          <a:pt x="21396" y="4713"/>
                          <a:pt x="21192" y="4713"/>
                        </a:cubicBezTo>
                        <a:close/>
                        <a:moveTo>
                          <a:pt x="21192" y="11869"/>
                        </a:moveTo>
                        <a:cubicBezTo>
                          <a:pt x="13640" y="11869"/>
                          <a:pt x="13640" y="11869"/>
                          <a:pt x="13640" y="11869"/>
                        </a:cubicBezTo>
                        <a:cubicBezTo>
                          <a:pt x="7381" y="19855"/>
                          <a:pt x="7381" y="19855"/>
                          <a:pt x="7381" y="19855"/>
                        </a:cubicBezTo>
                        <a:cubicBezTo>
                          <a:pt x="7347" y="19811"/>
                          <a:pt x="7347" y="19811"/>
                          <a:pt x="7347" y="19811"/>
                        </a:cubicBezTo>
                        <a:cubicBezTo>
                          <a:pt x="6429" y="20989"/>
                          <a:pt x="6429" y="20989"/>
                          <a:pt x="6429" y="20989"/>
                        </a:cubicBezTo>
                        <a:cubicBezTo>
                          <a:pt x="6395" y="21076"/>
                          <a:pt x="6327" y="21076"/>
                          <a:pt x="6259" y="21076"/>
                        </a:cubicBezTo>
                        <a:cubicBezTo>
                          <a:pt x="6191" y="21076"/>
                          <a:pt x="6123" y="21076"/>
                          <a:pt x="6055" y="20989"/>
                        </a:cubicBezTo>
                        <a:cubicBezTo>
                          <a:pt x="5204" y="19898"/>
                          <a:pt x="5204" y="19898"/>
                          <a:pt x="5204" y="19898"/>
                        </a:cubicBezTo>
                        <a:cubicBezTo>
                          <a:pt x="5136" y="19767"/>
                          <a:pt x="5136" y="19593"/>
                          <a:pt x="5204" y="19462"/>
                        </a:cubicBezTo>
                        <a:cubicBezTo>
                          <a:pt x="6157" y="18284"/>
                          <a:pt x="6157" y="18284"/>
                          <a:pt x="6157" y="18284"/>
                        </a:cubicBezTo>
                        <a:cubicBezTo>
                          <a:pt x="5783" y="17804"/>
                          <a:pt x="5783" y="17804"/>
                          <a:pt x="5783" y="17804"/>
                        </a:cubicBezTo>
                        <a:cubicBezTo>
                          <a:pt x="4830" y="18982"/>
                          <a:pt x="4830" y="18982"/>
                          <a:pt x="4830" y="18982"/>
                        </a:cubicBezTo>
                        <a:cubicBezTo>
                          <a:pt x="4796" y="19025"/>
                          <a:pt x="4728" y="19069"/>
                          <a:pt x="4660" y="19069"/>
                        </a:cubicBezTo>
                        <a:cubicBezTo>
                          <a:pt x="4592" y="19069"/>
                          <a:pt x="4524" y="19025"/>
                          <a:pt x="4490" y="18982"/>
                        </a:cubicBezTo>
                        <a:cubicBezTo>
                          <a:pt x="3640" y="17891"/>
                          <a:pt x="3640" y="17891"/>
                          <a:pt x="3640" y="17891"/>
                        </a:cubicBezTo>
                        <a:cubicBezTo>
                          <a:pt x="3538" y="17760"/>
                          <a:pt x="3538" y="17542"/>
                          <a:pt x="3640" y="17411"/>
                        </a:cubicBezTo>
                        <a:cubicBezTo>
                          <a:pt x="4524" y="16276"/>
                          <a:pt x="4524" y="16276"/>
                          <a:pt x="4524" y="16276"/>
                        </a:cubicBezTo>
                        <a:cubicBezTo>
                          <a:pt x="4524" y="16276"/>
                          <a:pt x="4558" y="16233"/>
                          <a:pt x="4558" y="16233"/>
                        </a:cubicBezTo>
                        <a:cubicBezTo>
                          <a:pt x="4558" y="16233"/>
                          <a:pt x="4558" y="16233"/>
                          <a:pt x="4558" y="16233"/>
                        </a:cubicBezTo>
                        <a:cubicBezTo>
                          <a:pt x="4558" y="16233"/>
                          <a:pt x="4558" y="16233"/>
                          <a:pt x="4558" y="16233"/>
                        </a:cubicBezTo>
                        <a:cubicBezTo>
                          <a:pt x="4592" y="16189"/>
                          <a:pt x="4626" y="16102"/>
                          <a:pt x="4626" y="16015"/>
                        </a:cubicBezTo>
                        <a:cubicBezTo>
                          <a:pt x="4626" y="15840"/>
                          <a:pt x="4490" y="15665"/>
                          <a:pt x="4354" y="15665"/>
                        </a:cubicBezTo>
                        <a:cubicBezTo>
                          <a:pt x="4286" y="15665"/>
                          <a:pt x="4218" y="15709"/>
                          <a:pt x="4184" y="15753"/>
                        </a:cubicBezTo>
                        <a:cubicBezTo>
                          <a:pt x="4184" y="15753"/>
                          <a:pt x="4184" y="15753"/>
                          <a:pt x="4184" y="15753"/>
                        </a:cubicBezTo>
                        <a:cubicBezTo>
                          <a:pt x="4184" y="15753"/>
                          <a:pt x="4184" y="15753"/>
                          <a:pt x="4184" y="15753"/>
                        </a:cubicBezTo>
                        <a:cubicBezTo>
                          <a:pt x="4150" y="15796"/>
                          <a:pt x="4150" y="15796"/>
                          <a:pt x="4150" y="15796"/>
                        </a:cubicBezTo>
                        <a:cubicBezTo>
                          <a:pt x="3266" y="16931"/>
                          <a:pt x="3266" y="16931"/>
                          <a:pt x="3266" y="16931"/>
                        </a:cubicBezTo>
                        <a:cubicBezTo>
                          <a:pt x="3197" y="17018"/>
                          <a:pt x="3163" y="17018"/>
                          <a:pt x="3095" y="17018"/>
                        </a:cubicBezTo>
                        <a:cubicBezTo>
                          <a:pt x="3027" y="17018"/>
                          <a:pt x="2959" y="17018"/>
                          <a:pt x="2891" y="16931"/>
                        </a:cubicBezTo>
                        <a:cubicBezTo>
                          <a:pt x="2041" y="15840"/>
                          <a:pt x="2041" y="15840"/>
                          <a:pt x="2041" y="15840"/>
                        </a:cubicBezTo>
                        <a:cubicBezTo>
                          <a:pt x="1939" y="15709"/>
                          <a:pt x="1939" y="15491"/>
                          <a:pt x="2041" y="15360"/>
                        </a:cubicBezTo>
                        <a:cubicBezTo>
                          <a:pt x="2925" y="14225"/>
                          <a:pt x="2925" y="14225"/>
                          <a:pt x="2925" y="14225"/>
                        </a:cubicBezTo>
                        <a:cubicBezTo>
                          <a:pt x="2959" y="14225"/>
                          <a:pt x="2959" y="14225"/>
                          <a:pt x="2959" y="14225"/>
                        </a:cubicBezTo>
                        <a:cubicBezTo>
                          <a:pt x="2959" y="14182"/>
                          <a:pt x="2959" y="14182"/>
                          <a:pt x="2959" y="14182"/>
                        </a:cubicBezTo>
                        <a:cubicBezTo>
                          <a:pt x="2959" y="14182"/>
                          <a:pt x="2959" y="14182"/>
                          <a:pt x="2959" y="14182"/>
                        </a:cubicBezTo>
                        <a:cubicBezTo>
                          <a:pt x="2993" y="14138"/>
                          <a:pt x="3027" y="14051"/>
                          <a:pt x="3027" y="14007"/>
                        </a:cubicBezTo>
                        <a:cubicBezTo>
                          <a:pt x="3027" y="13789"/>
                          <a:pt x="2925" y="13658"/>
                          <a:pt x="2755" y="13658"/>
                        </a:cubicBezTo>
                        <a:cubicBezTo>
                          <a:pt x="2721" y="13658"/>
                          <a:pt x="2653" y="13658"/>
                          <a:pt x="2585" y="13702"/>
                        </a:cubicBezTo>
                        <a:cubicBezTo>
                          <a:pt x="2585" y="13702"/>
                          <a:pt x="2585" y="13702"/>
                          <a:pt x="2585" y="13702"/>
                        </a:cubicBezTo>
                        <a:cubicBezTo>
                          <a:pt x="2585" y="13745"/>
                          <a:pt x="2585" y="13745"/>
                          <a:pt x="2585" y="13745"/>
                        </a:cubicBezTo>
                        <a:cubicBezTo>
                          <a:pt x="2585" y="13745"/>
                          <a:pt x="2585" y="13745"/>
                          <a:pt x="2585" y="13745"/>
                        </a:cubicBezTo>
                        <a:cubicBezTo>
                          <a:pt x="1667" y="14880"/>
                          <a:pt x="1667" y="14880"/>
                          <a:pt x="1667" y="14880"/>
                        </a:cubicBezTo>
                        <a:cubicBezTo>
                          <a:pt x="1633" y="14967"/>
                          <a:pt x="1565" y="15011"/>
                          <a:pt x="1497" y="15011"/>
                        </a:cubicBezTo>
                        <a:cubicBezTo>
                          <a:pt x="1429" y="15011"/>
                          <a:pt x="1361" y="14967"/>
                          <a:pt x="1327" y="14880"/>
                        </a:cubicBezTo>
                        <a:cubicBezTo>
                          <a:pt x="476" y="13833"/>
                          <a:pt x="476" y="13833"/>
                          <a:pt x="476" y="13833"/>
                        </a:cubicBezTo>
                        <a:cubicBezTo>
                          <a:pt x="374" y="13702"/>
                          <a:pt x="374" y="13484"/>
                          <a:pt x="476" y="13353"/>
                        </a:cubicBezTo>
                        <a:cubicBezTo>
                          <a:pt x="3708" y="9207"/>
                          <a:pt x="3708" y="9207"/>
                          <a:pt x="3708" y="9207"/>
                        </a:cubicBezTo>
                        <a:cubicBezTo>
                          <a:pt x="3708" y="9207"/>
                          <a:pt x="3708" y="9207"/>
                          <a:pt x="3742" y="9164"/>
                        </a:cubicBezTo>
                        <a:cubicBezTo>
                          <a:pt x="6021" y="6240"/>
                          <a:pt x="6021" y="6240"/>
                          <a:pt x="6021" y="6240"/>
                        </a:cubicBezTo>
                        <a:cubicBezTo>
                          <a:pt x="6871" y="7375"/>
                          <a:pt x="6871" y="7375"/>
                          <a:pt x="6871" y="7375"/>
                        </a:cubicBezTo>
                        <a:cubicBezTo>
                          <a:pt x="6973" y="7505"/>
                          <a:pt x="7109" y="7593"/>
                          <a:pt x="7279" y="7593"/>
                        </a:cubicBezTo>
                        <a:cubicBezTo>
                          <a:pt x="7415" y="7593"/>
                          <a:pt x="7551" y="7505"/>
                          <a:pt x="7654" y="7375"/>
                        </a:cubicBezTo>
                        <a:cubicBezTo>
                          <a:pt x="9422" y="5105"/>
                          <a:pt x="9422" y="5105"/>
                          <a:pt x="9422" y="5105"/>
                        </a:cubicBezTo>
                        <a:cubicBezTo>
                          <a:pt x="9626" y="4844"/>
                          <a:pt x="9626" y="4364"/>
                          <a:pt x="9422" y="4102"/>
                        </a:cubicBezTo>
                        <a:cubicBezTo>
                          <a:pt x="7688" y="1876"/>
                          <a:pt x="7688" y="1876"/>
                          <a:pt x="7688" y="1876"/>
                        </a:cubicBezTo>
                        <a:cubicBezTo>
                          <a:pt x="8674" y="611"/>
                          <a:pt x="8674" y="611"/>
                          <a:pt x="8674" y="611"/>
                        </a:cubicBezTo>
                        <a:cubicBezTo>
                          <a:pt x="8708" y="567"/>
                          <a:pt x="8810" y="524"/>
                          <a:pt x="8878" y="524"/>
                        </a:cubicBezTo>
                        <a:cubicBezTo>
                          <a:pt x="8946" y="524"/>
                          <a:pt x="9014" y="567"/>
                          <a:pt x="9082" y="611"/>
                        </a:cubicBezTo>
                        <a:cubicBezTo>
                          <a:pt x="12688" y="5236"/>
                          <a:pt x="12688" y="5236"/>
                          <a:pt x="12688" y="5236"/>
                        </a:cubicBezTo>
                        <a:cubicBezTo>
                          <a:pt x="21192" y="5236"/>
                          <a:pt x="21192" y="5236"/>
                          <a:pt x="21192" y="5236"/>
                        </a:cubicBezTo>
                        <a:lnTo>
                          <a:pt x="21192" y="1186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6" name="Shape 6055"/>
                  <p:cNvSpPr/>
                  <p:nvPr/>
                </p:nvSpPr>
                <p:spPr>
                  <a:xfrm>
                    <a:off x="415570" y="331579"/>
                    <a:ext cx="117468" cy="117251"/>
                  </a:xfrm>
                  <a:custGeom>
                    <a:avLst/>
                    <a:gdLst/>
                    <a:ahLst/>
                    <a:cxnLst>
                      <a:cxn ang="0">
                        <a:pos x="wd2" y="hd2"/>
                      </a:cxn>
                      <a:cxn ang="5400000">
                        <a:pos x="wd2" y="hd2"/>
                      </a:cxn>
                      <a:cxn ang="10800000">
                        <a:pos x="wd2" y="hd2"/>
                      </a:cxn>
                      <a:cxn ang="16200000">
                        <a:pos x="wd2" y="hd2"/>
                      </a:cxn>
                    </a:cxnLst>
                    <a:rect l="0" t="0" r="r" b="b"/>
                    <a:pathLst>
                      <a:path w="21401" h="21362" extrusionOk="0">
                        <a:moveTo>
                          <a:pt x="21045" y="15446"/>
                        </a:moveTo>
                        <a:cubicBezTo>
                          <a:pt x="21521" y="15922"/>
                          <a:pt x="21521" y="16716"/>
                          <a:pt x="21045" y="17193"/>
                        </a:cubicBezTo>
                        <a:cubicBezTo>
                          <a:pt x="17074" y="21005"/>
                          <a:pt x="17074" y="21005"/>
                          <a:pt x="17074" y="21005"/>
                        </a:cubicBezTo>
                        <a:cubicBezTo>
                          <a:pt x="16597" y="21481"/>
                          <a:pt x="15803" y="21481"/>
                          <a:pt x="15327" y="21005"/>
                        </a:cubicBezTo>
                        <a:cubicBezTo>
                          <a:pt x="239" y="6075"/>
                          <a:pt x="239" y="6075"/>
                          <a:pt x="239" y="6075"/>
                        </a:cubicBezTo>
                        <a:cubicBezTo>
                          <a:pt x="-79" y="5599"/>
                          <a:pt x="-79" y="4805"/>
                          <a:pt x="239" y="4328"/>
                        </a:cubicBezTo>
                        <a:cubicBezTo>
                          <a:pt x="4209" y="357"/>
                          <a:pt x="4209" y="357"/>
                          <a:pt x="4209" y="357"/>
                        </a:cubicBezTo>
                        <a:cubicBezTo>
                          <a:pt x="4686" y="-119"/>
                          <a:pt x="5480" y="-119"/>
                          <a:pt x="5956" y="357"/>
                        </a:cubicBezTo>
                        <a:lnTo>
                          <a:pt x="21045" y="1544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7" name="Shape 6056"/>
                  <p:cNvSpPr/>
                  <p:nvPr/>
                </p:nvSpPr>
                <p:spPr>
                  <a:xfrm>
                    <a:off x="374791" y="372575"/>
                    <a:ext cx="117251" cy="117251"/>
                  </a:xfrm>
                  <a:custGeom>
                    <a:avLst/>
                    <a:gdLst/>
                    <a:ahLst/>
                    <a:cxnLst>
                      <a:cxn ang="0">
                        <a:pos x="wd2" y="hd2"/>
                      </a:cxn>
                      <a:cxn ang="5400000">
                        <a:pos x="wd2" y="hd2"/>
                      </a:cxn>
                      <a:cxn ang="10800000">
                        <a:pos x="wd2" y="hd2"/>
                      </a:cxn>
                      <a:cxn ang="16200000">
                        <a:pos x="wd2" y="hd2"/>
                      </a:cxn>
                    </a:cxnLst>
                    <a:rect l="0" t="0" r="r" b="b"/>
                    <a:pathLst>
                      <a:path w="21362" h="21362" extrusionOk="0">
                        <a:moveTo>
                          <a:pt x="21005" y="15287"/>
                        </a:moveTo>
                        <a:cubicBezTo>
                          <a:pt x="21481" y="15763"/>
                          <a:pt x="21481" y="16557"/>
                          <a:pt x="21005" y="17034"/>
                        </a:cubicBezTo>
                        <a:cubicBezTo>
                          <a:pt x="17034" y="21005"/>
                          <a:pt x="17034" y="21005"/>
                          <a:pt x="17034" y="21005"/>
                        </a:cubicBezTo>
                        <a:cubicBezTo>
                          <a:pt x="16557" y="21481"/>
                          <a:pt x="15922" y="21481"/>
                          <a:pt x="15446" y="21005"/>
                        </a:cubicBezTo>
                        <a:cubicBezTo>
                          <a:pt x="357" y="5916"/>
                          <a:pt x="357" y="5916"/>
                          <a:pt x="357" y="5916"/>
                        </a:cubicBezTo>
                        <a:cubicBezTo>
                          <a:pt x="-119" y="5440"/>
                          <a:pt x="-119" y="4805"/>
                          <a:pt x="357" y="4328"/>
                        </a:cubicBezTo>
                        <a:cubicBezTo>
                          <a:pt x="4328" y="357"/>
                          <a:pt x="4328" y="357"/>
                          <a:pt x="4328" y="357"/>
                        </a:cubicBezTo>
                        <a:cubicBezTo>
                          <a:pt x="4805" y="-119"/>
                          <a:pt x="5599" y="-119"/>
                          <a:pt x="5916" y="357"/>
                        </a:cubicBezTo>
                        <a:lnTo>
                          <a:pt x="21005" y="1528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8" name="Shape 6057"/>
                  <p:cNvSpPr/>
                  <p:nvPr/>
                </p:nvSpPr>
                <p:spPr>
                  <a:xfrm>
                    <a:off x="333796" y="412465"/>
                    <a:ext cx="118356" cy="118356"/>
                  </a:xfrm>
                  <a:custGeom>
                    <a:avLst/>
                    <a:gdLst/>
                    <a:ahLst/>
                    <a:cxnLst>
                      <a:cxn ang="0">
                        <a:pos x="wd2" y="hd2"/>
                      </a:cxn>
                      <a:cxn ang="5400000">
                        <a:pos x="wd2" y="hd2"/>
                      </a:cxn>
                      <a:cxn ang="10800000">
                        <a:pos x="wd2" y="hd2"/>
                      </a:cxn>
                      <a:cxn ang="16200000">
                        <a:pos x="wd2" y="hd2"/>
                      </a:cxn>
                    </a:cxnLst>
                    <a:rect l="0" t="0" r="r" b="b"/>
                    <a:pathLst>
                      <a:path w="21364" h="21364" extrusionOk="0">
                        <a:moveTo>
                          <a:pt x="21009" y="15333"/>
                        </a:moveTo>
                        <a:cubicBezTo>
                          <a:pt x="21482" y="15806"/>
                          <a:pt x="21482" y="16594"/>
                          <a:pt x="21009" y="17067"/>
                        </a:cubicBezTo>
                        <a:cubicBezTo>
                          <a:pt x="17067" y="21009"/>
                          <a:pt x="17067" y="21009"/>
                          <a:pt x="17067" y="21009"/>
                        </a:cubicBezTo>
                        <a:cubicBezTo>
                          <a:pt x="16594" y="21482"/>
                          <a:pt x="15806" y="21482"/>
                          <a:pt x="15333" y="21009"/>
                        </a:cubicBezTo>
                        <a:cubicBezTo>
                          <a:pt x="355" y="6031"/>
                          <a:pt x="355" y="6031"/>
                          <a:pt x="355" y="6031"/>
                        </a:cubicBezTo>
                        <a:cubicBezTo>
                          <a:pt x="-118" y="5558"/>
                          <a:pt x="-118" y="4770"/>
                          <a:pt x="355" y="4297"/>
                        </a:cubicBezTo>
                        <a:cubicBezTo>
                          <a:pt x="4297" y="355"/>
                          <a:pt x="4297" y="355"/>
                          <a:pt x="4297" y="355"/>
                        </a:cubicBezTo>
                        <a:cubicBezTo>
                          <a:pt x="4770" y="-118"/>
                          <a:pt x="5558" y="-118"/>
                          <a:pt x="6031" y="355"/>
                        </a:cubicBezTo>
                        <a:lnTo>
                          <a:pt x="21009" y="1533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9" name="Shape 6058"/>
                  <p:cNvSpPr/>
                  <p:nvPr/>
                </p:nvSpPr>
                <p:spPr>
                  <a:xfrm>
                    <a:off x="293539" y="453462"/>
                    <a:ext cx="117616" cy="117616"/>
                  </a:xfrm>
                  <a:custGeom>
                    <a:avLst/>
                    <a:gdLst/>
                    <a:ahLst/>
                    <a:cxnLst>
                      <a:cxn ang="0">
                        <a:pos x="wd2" y="hd2"/>
                      </a:cxn>
                      <a:cxn ang="5400000">
                        <a:pos x="wd2" y="hd2"/>
                      </a:cxn>
                      <a:cxn ang="10800000">
                        <a:pos x="wd2" y="hd2"/>
                      </a:cxn>
                      <a:cxn ang="16200000">
                        <a:pos x="wd2" y="hd2"/>
                      </a:cxn>
                    </a:cxnLst>
                    <a:rect l="0" t="0" r="r" b="b"/>
                    <a:pathLst>
                      <a:path w="21362" h="21362" extrusionOk="0">
                        <a:moveTo>
                          <a:pt x="21005" y="15446"/>
                        </a:moveTo>
                        <a:cubicBezTo>
                          <a:pt x="21481" y="15922"/>
                          <a:pt x="21481" y="16557"/>
                          <a:pt x="21005" y="17034"/>
                        </a:cubicBezTo>
                        <a:cubicBezTo>
                          <a:pt x="17034" y="21005"/>
                          <a:pt x="17034" y="21005"/>
                          <a:pt x="17034" y="21005"/>
                        </a:cubicBezTo>
                        <a:cubicBezTo>
                          <a:pt x="16557" y="21481"/>
                          <a:pt x="15763" y="21481"/>
                          <a:pt x="15446" y="21005"/>
                        </a:cubicBezTo>
                        <a:cubicBezTo>
                          <a:pt x="357" y="5916"/>
                          <a:pt x="357" y="5916"/>
                          <a:pt x="357" y="5916"/>
                        </a:cubicBezTo>
                        <a:cubicBezTo>
                          <a:pt x="-119" y="5440"/>
                          <a:pt x="-119" y="4805"/>
                          <a:pt x="357" y="4328"/>
                        </a:cubicBezTo>
                        <a:cubicBezTo>
                          <a:pt x="4328" y="357"/>
                          <a:pt x="4328" y="357"/>
                          <a:pt x="4328" y="357"/>
                        </a:cubicBezTo>
                        <a:cubicBezTo>
                          <a:pt x="4805" y="-119"/>
                          <a:pt x="5440" y="-119"/>
                          <a:pt x="5916" y="357"/>
                        </a:cubicBezTo>
                        <a:lnTo>
                          <a:pt x="21005" y="1544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0" name="Shape 6059"/>
                  <p:cNvSpPr/>
                  <p:nvPr/>
                </p:nvSpPr>
                <p:spPr>
                  <a:xfrm>
                    <a:off x="9602" y="0"/>
                    <a:ext cx="703957" cy="391128"/>
                  </a:xfrm>
                  <a:custGeom>
                    <a:avLst/>
                    <a:gdLst/>
                    <a:ahLst/>
                    <a:cxnLst>
                      <a:cxn ang="0">
                        <a:pos x="wd2" y="hd2"/>
                      </a:cxn>
                      <a:cxn ang="5400000">
                        <a:pos x="wd2" y="hd2"/>
                      </a:cxn>
                      <a:cxn ang="10800000">
                        <a:pos x="wd2" y="hd2"/>
                      </a:cxn>
                      <a:cxn ang="16200000">
                        <a:pos x="wd2" y="hd2"/>
                      </a:cxn>
                    </a:cxnLst>
                    <a:rect l="0" t="0" r="r" b="b"/>
                    <a:pathLst>
                      <a:path w="21600" h="21600" extrusionOk="0">
                        <a:moveTo>
                          <a:pt x="2222" y="13693"/>
                        </a:moveTo>
                        <a:cubicBezTo>
                          <a:pt x="3506" y="7329"/>
                          <a:pt x="6906" y="2796"/>
                          <a:pt x="10894" y="2796"/>
                        </a:cubicBezTo>
                        <a:cubicBezTo>
                          <a:pt x="16006" y="2796"/>
                          <a:pt x="20128" y="10221"/>
                          <a:pt x="20128" y="19430"/>
                        </a:cubicBezTo>
                        <a:cubicBezTo>
                          <a:pt x="20128" y="20154"/>
                          <a:pt x="20101" y="20877"/>
                          <a:pt x="20048" y="21600"/>
                        </a:cubicBezTo>
                        <a:cubicBezTo>
                          <a:pt x="21600" y="21600"/>
                          <a:pt x="21600" y="21600"/>
                          <a:pt x="21600" y="21600"/>
                        </a:cubicBezTo>
                        <a:cubicBezTo>
                          <a:pt x="21600" y="19334"/>
                          <a:pt x="21600" y="19334"/>
                          <a:pt x="21600" y="19334"/>
                        </a:cubicBezTo>
                        <a:cubicBezTo>
                          <a:pt x="21600" y="12198"/>
                          <a:pt x="21600" y="12198"/>
                          <a:pt x="21600" y="12198"/>
                        </a:cubicBezTo>
                        <a:cubicBezTo>
                          <a:pt x="21600" y="7618"/>
                          <a:pt x="21600" y="7618"/>
                          <a:pt x="21600" y="7618"/>
                        </a:cubicBezTo>
                        <a:cubicBezTo>
                          <a:pt x="21600" y="2796"/>
                          <a:pt x="21600" y="2796"/>
                          <a:pt x="21600" y="2796"/>
                        </a:cubicBezTo>
                        <a:cubicBezTo>
                          <a:pt x="21600" y="1254"/>
                          <a:pt x="20904" y="0"/>
                          <a:pt x="20048" y="0"/>
                        </a:cubicBezTo>
                        <a:cubicBezTo>
                          <a:pt x="1552" y="0"/>
                          <a:pt x="1552" y="0"/>
                          <a:pt x="1552" y="0"/>
                        </a:cubicBezTo>
                        <a:cubicBezTo>
                          <a:pt x="696" y="0"/>
                          <a:pt x="0" y="1254"/>
                          <a:pt x="0" y="2796"/>
                        </a:cubicBezTo>
                        <a:cubicBezTo>
                          <a:pt x="0" y="13693"/>
                          <a:pt x="0" y="13693"/>
                          <a:pt x="0" y="13693"/>
                        </a:cubicBezTo>
                        <a:lnTo>
                          <a:pt x="2222" y="1369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grpSp>
        <p:nvGrpSpPr>
          <p:cNvPr id="291" name="Group 290"/>
          <p:cNvGrpSpPr/>
          <p:nvPr/>
        </p:nvGrpSpPr>
        <p:grpSpPr>
          <a:xfrm>
            <a:off x="1547248" y="2211086"/>
            <a:ext cx="9599079" cy="2506953"/>
            <a:chOff x="220596" y="1097935"/>
            <a:chExt cx="8407953" cy="2195871"/>
          </a:xfrm>
          <a:solidFill>
            <a:schemeClr val="bg1"/>
          </a:solidFill>
        </p:grpSpPr>
        <p:sp>
          <p:nvSpPr>
            <p:cNvPr id="292" name="Rectangle 291"/>
            <p:cNvSpPr/>
            <p:nvPr/>
          </p:nvSpPr>
          <p:spPr>
            <a:xfrm>
              <a:off x="1404491" y="1097935"/>
              <a:ext cx="7224058" cy="2195871"/>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sp>
          <p:nvSpPr>
            <p:cNvPr id="293" name="TextBox 292"/>
            <p:cNvSpPr txBox="1"/>
            <p:nvPr/>
          </p:nvSpPr>
          <p:spPr>
            <a:xfrm>
              <a:off x="220596" y="1949829"/>
              <a:ext cx="1131602" cy="476380"/>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FAA634"/>
                  </a:solidFill>
                  <a:latin typeface="Arial"/>
                  <a:cs typeface="Arial"/>
                </a:rPr>
                <a:t>Platform</a:t>
              </a:r>
              <a:br>
                <a:rPr lang="en-US" sz="1467" b="1" dirty="0">
                  <a:solidFill>
                    <a:srgbClr val="FAA634"/>
                  </a:solidFill>
                  <a:latin typeface="Arial"/>
                  <a:cs typeface="Arial"/>
                </a:rPr>
              </a:br>
              <a:r>
                <a:rPr lang="en-US" sz="1467" b="1" dirty="0">
                  <a:solidFill>
                    <a:srgbClr val="FAA634"/>
                  </a:solidFill>
                  <a:latin typeface="Arial"/>
                  <a:cs typeface="Arial"/>
                </a:rPr>
                <a:t>Services</a:t>
              </a:r>
            </a:p>
          </p:txBody>
        </p:sp>
        <p:cxnSp>
          <p:nvCxnSpPr>
            <p:cNvPr id="294" name="Straight Connector 293"/>
            <p:cNvCxnSpPr/>
            <p:nvPr/>
          </p:nvCxnSpPr>
          <p:spPr>
            <a:xfrm flipH="1">
              <a:off x="2567038" y="1237228"/>
              <a:ext cx="11213"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762147"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5101133"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p:nvCxnSpPr>
          <p:spPr>
            <a:xfrm>
              <a:off x="7139162"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grpSp>
          <p:nvGrpSpPr>
            <p:cNvPr id="298" name="Group 297"/>
            <p:cNvGrpSpPr/>
            <p:nvPr/>
          </p:nvGrpSpPr>
          <p:grpSpPr>
            <a:xfrm>
              <a:off x="1555663" y="1758441"/>
              <a:ext cx="847855" cy="1195921"/>
              <a:chOff x="1555663" y="1710543"/>
              <a:chExt cx="847855" cy="1060068"/>
            </a:xfrm>
            <a:grpFill/>
          </p:grpSpPr>
          <p:sp>
            <p:nvSpPr>
              <p:cNvPr id="322" name="TextBox 321"/>
              <p:cNvSpPr txBox="1"/>
              <p:nvPr/>
            </p:nvSpPr>
            <p:spPr>
              <a:xfrm>
                <a:off x="1620259" y="2586461"/>
                <a:ext cx="718663" cy="184150"/>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Caching</a:t>
                </a:r>
              </a:p>
            </p:txBody>
          </p:sp>
          <p:sp>
            <p:nvSpPr>
              <p:cNvPr id="323" name="TextBox 322"/>
              <p:cNvSpPr txBox="1"/>
              <p:nvPr/>
            </p:nvSpPr>
            <p:spPr>
              <a:xfrm>
                <a:off x="1555663" y="1710543"/>
                <a:ext cx="847855" cy="215065"/>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Relational</a:t>
                </a:r>
              </a:p>
            </p:txBody>
          </p:sp>
          <p:sp>
            <p:nvSpPr>
              <p:cNvPr id="324" name="TextBox 323"/>
              <p:cNvSpPr txBox="1"/>
              <p:nvPr/>
            </p:nvSpPr>
            <p:spPr>
              <a:xfrm>
                <a:off x="1620259" y="2154937"/>
                <a:ext cx="718663" cy="184150"/>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No SQL</a:t>
                </a:r>
              </a:p>
            </p:txBody>
          </p:sp>
        </p:grpSp>
        <p:grpSp>
          <p:nvGrpSpPr>
            <p:cNvPr id="299" name="Group 298"/>
            <p:cNvGrpSpPr/>
            <p:nvPr/>
          </p:nvGrpSpPr>
          <p:grpSpPr>
            <a:xfrm>
              <a:off x="2643000" y="1589190"/>
              <a:ext cx="1052816" cy="1529637"/>
              <a:chOff x="2552788" y="1574854"/>
              <a:chExt cx="1052816" cy="1442750"/>
            </a:xfrm>
            <a:grpFill/>
          </p:grpSpPr>
          <p:sp>
            <p:nvSpPr>
              <p:cNvPr id="318" name="TextBox 317"/>
              <p:cNvSpPr txBox="1"/>
              <p:nvPr/>
            </p:nvSpPr>
            <p:spPr>
              <a:xfrm>
                <a:off x="2675331" y="1574854"/>
                <a:ext cx="930273" cy="384399"/>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Cluster Computing</a:t>
                </a:r>
              </a:p>
            </p:txBody>
          </p:sp>
          <p:sp>
            <p:nvSpPr>
              <p:cNvPr id="319" name="TextBox 318"/>
              <p:cNvSpPr txBox="1"/>
              <p:nvPr/>
            </p:nvSpPr>
            <p:spPr>
              <a:xfrm>
                <a:off x="2592901" y="1936342"/>
                <a:ext cx="928634" cy="228845"/>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Real-time</a:t>
                </a:r>
              </a:p>
            </p:txBody>
          </p:sp>
          <p:sp>
            <p:nvSpPr>
              <p:cNvPr id="320" name="TextBox 319"/>
              <p:cNvSpPr txBox="1"/>
              <p:nvPr/>
            </p:nvSpPr>
            <p:spPr>
              <a:xfrm>
                <a:off x="2552788" y="2636196"/>
                <a:ext cx="1008862" cy="381408"/>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Data Workflows</a:t>
                </a:r>
              </a:p>
            </p:txBody>
          </p:sp>
          <p:sp>
            <p:nvSpPr>
              <p:cNvPr id="321" name="TextBox 320"/>
              <p:cNvSpPr txBox="1"/>
              <p:nvPr/>
            </p:nvSpPr>
            <p:spPr>
              <a:xfrm>
                <a:off x="2592900" y="2204938"/>
                <a:ext cx="928636" cy="381408"/>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Data Warehouse</a:t>
                </a:r>
              </a:p>
            </p:txBody>
          </p:sp>
        </p:grpSp>
        <p:grpSp>
          <p:nvGrpSpPr>
            <p:cNvPr id="300" name="Group 299"/>
            <p:cNvGrpSpPr/>
            <p:nvPr/>
          </p:nvGrpSpPr>
          <p:grpSpPr>
            <a:xfrm>
              <a:off x="3853333" y="1607220"/>
              <a:ext cx="1185657" cy="1537570"/>
              <a:chOff x="3709551" y="1594677"/>
              <a:chExt cx="1185657" cy="1466258"/>
            </a:xfrm>
            <a:grpFill/>
          </p:grpSpPr>
          <p:sp>
            <p:nvSpPr>
              <p:cNvPr id="312" name="TextBox 311"/>
              <p:cNvSpPr txBox="1"/>
              <p:nvPr/>
            </p:nvSpPr>
            <p:spPr>
              <a:xfrm>
                <a:off x="3940792" y="1594677"/>
                <a:ext cx="679721"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Queuing</a:t>
                </a:r>
              </a:p>
            </p:txBody>
          </p:sp>
          <p:sp>
            <p:nvSpPr>
              <p:cNvPr id="313" name="TextBox 312"/>
              <p:cNvSpPr txBox="1"/>
              <p:nvPr/>
            </p:nvSpPr>
            <p:spPr>
              <a:xfrm>
                <a:off x="3832316" y="1848306"/>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Orchestration</a:t>
                </a:r>
              </a:p>
            </p:txBody>
          </p:sp>
          <p:sp>
            <p:nvSpPr>
              <p:cNvPr id="314" name="TextBox 313"/>
              <p:cNvSpPr txBox="1"/>
              <p:nvPr/>
            </p:nvSpPr>
            <p:spPr>
              <a:xfrm>
                <a:off x="3709551" y="2079666"/>
                <a:ext cx="1185657" cy="23137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App Streaming</a:t>
                </a:r>
              </a:p>
            </p:txBody>
          </p:sp>
          <p:sp>
            <p:nvSpPr>
              <p:cNvPr id="315" name="TextBox 314"/>
              <p:cNvSpPr txBox="1"/>
              <p:nvPr/>
            </p:nvSpPr>
            <p:spPr>
              <a:xfrm>
                <a:off x="3832316" y="2355564"/>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Transcoding</a:t>
                </a:r>
              </a:p>
            </p:txBody>
          </p:sp>
          <p:sp>
            <p:nvSpPr>
              <p:cNvPr id="316" name="TextBox 315"/>
              <p:cNvSpPr txBox="1"/>
              <p:nvPr/>
            </p:nvSpPr>
            <p:spPr>
              <a:xfrm>
                <a:off x="3832316" y="2609193"/>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Email</a:t>
                </a:r>
              </a:p>
            </p:txBody>
          </p:sp>
          <p:sp>
            <p:nvSpPr>
              <p:cNvPr id="317" name="TextBox 316"/>
              <p:cNvSpPr txBox="1"/>
              <p:nvPr/>
            </p:nvSpPr>
            <p:spPr>
              <a:xfrm>
                <a:off x="3832316" y="2862821"/>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Search</a:t>
                </a:r>
              </a:p>
            </p:txBody>
          </p:sp>
        </p:grpSp>
        <p:grpSp>
          <p:nvGrpSpPr>
            <p:cNvPr id="301" name="Group 300"/>
            <p:cNvGrpSpPr/>
            <p:nvPr/>
          </p:nvGrpSpPr>
          <p:grpSpPr>
            <a:xfrm>
              <a:off x="5404864" y="1651638"/>
              <a:ext cx="1423702" cy="1445530"/>
              <a:chOff x="5304779" y="1629002"/>
              <a:chExt cx="1423702" cy="1341609"/>
            </a:xfrm>
            <a:grpFill/>
          </p:grpSpPr>
          <p:sp>
            <p:nvSpPr>
              <p:cNvPr id="307" name="TextBox 306"/>
              <p:cNvSpPr txBox="1"/>
              <p:nvPr/>
            </p:nvSpPr>
            <p:spPr>
              <a:xfrm>
                <a:off x="5474486" y="1629002"/>
                <a:ext cx="1084289"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Containers</a:t>
                </a:r>
              </a:p>
            </p:txBody>
          </p:sp>
          <p:sp>
            <p:nvSpPr>
              <p:cNvPr id="308" name="TextBox 307"/>
              <p:cNvSpPr txBox="1"/>
              <p:nvPr/>
            </p:nvSpPr>
            <p:spPr>
              <a:xfrm>
                <a:off x="5474486" y="1916201"/>
                <a:ext cx="1084289"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Dev/ops Tools</a:t>
                </a:r>
              </a:p>
            </p:txBody>
          </p:sp>
          <p:sp>
            <p:nvSpPr>
              <p:cNvPr id="309" name="TextBox 308"/>
              <p:cNvSpPr txBox="1"/>
              <p:nvPr/>
            </p:nvSpPr>
            <p:spPr>
              <a:xfrm>
                <a:off x="5304779" y="2203400"/>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Resource Templates</a:t>
                </a:r>
              </a:p>
            </p:txBody>
          </p:sp>
          <p:sp>
            <p:nvSpPr>
              <p:cNvPr id="310" name="TextBox 309"/>
              <p:cNvSpPr txBox="1"/>
              <p:nvPr/>
            </p:nvSpPr>
            <p:spPr>
              <a:xfrm>
                <a:off x="5304779" y="2490599"/>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Usage Tracking</a:t>
                </a:r>
              </a:p>
            </p:txBody>
          </p:sp>
          <p:sp>
            <p:nvSpPr>
              <p:cNvPr id="311" name="TextBox 310"/>
              <p:cNvSpPr txBox="1"/>
              <p:nvPr/>
            </p:nvSpPr>
            <p:spPr>
              <a:xfrm>
                <a:off x="5304779" y="2777797"/>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Monitoring and Logs</a:t>
                </a:r>
              </a:p>
            </p:txBody>
          </p:sp>
        </p:grpSp>
        <p:grpSp>
          <p:nvGrpSpPr>
            <p:cNvPr id="302" name="Group 301"/>
            <p:cNvGrpSpPr/>
            <p:nvPr/>
          </p:nvGrpSpPr>
          <p:grpSpPr>
            <a:xfrm>
              <a:off x="7296613" y="1700903"/>
              <a:ext cx="1140311" cy="1319929"/>
              <a:chOff x="7241693" y="1660685"/>
              <a:chExt cx="1140311" cy="1174141"/>
            </a:xfrm>
            <a:grpFill/>
          </p:grpSpPr>
          <p:sp>
            <p:nvSpPr>
              <p:cNvPr id="303" name="TextBox 302"/>
              <p:cNvSpPr txBox="1"/>
              <p:nvPr/>
            </p:nvSpPr>
            <p:spPr>
              <a:xfrm>
                <a:off x="7241693" y="1660685"/>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Identity</a:t>
                </a:r>
              </a:p>
            </p:txBody>
          </p:sp>
          <p:sp>
            <p:nvSpPr>
              <p:cNvPr id="304" name="TextBox 303"/>
              <p:cNvSpPr txBox="1"/>
              <p:nvPr/>
            </p:nvSpPr>
            <p:spPr>
              <a:xfrm>
                <a:off x="7241693" y="1990464"/>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Sync</a:t>
                </a:r>
              </a:p>
            </p:txBody>
          </p:sp>
          <p:sp>
            <p:nvSpPr>
              <p:cNvPr id="305" name="TextBox 304"/>
              <p:cNvSpPr txBox="1"/>
              <p:nvPr/>
            </p:nvSpPr>
            <p:spPr>
              <a:xfrm>
                <a:off x="7241693" y="2320243"/>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Mobile Analytics</a:t>
                </a:r>
              </a:p>
            </p:txBody>
          </p:sp>
          <p:sp>
            <p:nvSpPr>
              <p:cNvPr id="306" name="TextBox 305"/>
              <p:cNvSpPr txBox="1"/>
              <p:nvPr/>
            </p:nvSpPr>
            <p:spPr>
              <a:xfrm>
                <a:off x="7241693" y="2650023"/>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Notifications</a:t>
                </a:r>
              </a:p>
            </p:txBody>
          </p:sp>
        </p:grpSp>
      </p:grpSp>
      <p:pic>
        <p:nvPicPr>
          <p:cNvPr id="325" name="Picture 324" descr="Users.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250074" y="1459763"/>
            <a:ext cx="564422" cy="564422"/>
          </a:xfrm>
          <a:prstGeom prst="rect">
            <a:avLst/>
          </a:prstGeom>
        </p:spPr>
      </p:pic>
      <p:pic>
        <p:nvPicPr>
          <p:cNvPr id="326" name="Picture 325" descr="Client.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975717" y="1495716"/>
            <a:ext cx="528470" cy="528470"/>
          </a:xfrm>
          <a:prstGeom prst="rect">
            <a:avLst/>
          </a:prstGeom>
        </p:spPr>
      </p:pic>
      <p:sp>
        <p:nvSpPr>
          <p:cNvPr id="327" name="Rounded Rectangle 326"/>
          <p:cNvSpPr/>
          <p:nvPr/>
        </p:nvSpPr>
        <p:spPr>
          <a:xfrm>
            <a:off x="4286877" y="5859065"/>
            <a:ext cx="1177732" cy="38349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328" name="Rounded Rectangle 327"/>
          <p:cNvSpPr/>
          <p:nvPr/>
        </p:nvSpPr>
        <p:spPr>
          <a:xfrm>
            <a:off x="6302414" y="5883033"/>
            <a:ext cx="1774291" cy="364965"/>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nvGrpSpPr>
          <p:cNvPr id="329" name="Group 1239"/>
          <p:cNvGrpSpPr/>
          <p:nvPr/>
        </p:nvGrpSpPr>
        <p:grpSpPr>
          <a:xfrm>
            <a:off x="8668175" y="5892134"/>
            <a:ext cx="307976" cy="307976"/>
            <a:chOff x="0" y="0"/>
            <a:chExt cx="723900" cy="723900"/>
          </a:xfrm>
        </p:grpSpPr>
        <p:sp>
          <p:nvSpPr>
            <p:cNvPr id="330" name="Shape 1215"/>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solidFill>
              <a:srgbClr val="88A57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1" name="Shape 1216"/>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2" name="Shape 1217"/>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3" name="Shape 1218"/>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4" name="Shape 1219"/>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5" name="Shape 1220"/>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6" name="Shape 1221"/>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7" name="Shape 1222"/>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8" name="Shape 1223"/>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9" name="Shape 1224"/>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0" name="Shape 1225"/>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1" name="Shape 1226"/>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2" name="Shape 1227"/>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3" name="Shape 1228"/>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4" name="Shape 1229"/>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5" name="Shape 1230"/>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6" name="Shape 1231"/>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7" name="Shape 1232"/>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8" name="Shape 1233"/>
            <p:cNvSpPr/>
            <p:nvPr/>
          </p:nvSpPr>
          <p:spPr>
            <a:xfrm>
              <a:off x="82686" y="23535"/>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9" name="Shape 1234"/>
            <p:cNvSpPr/>
            <p:nvPr/>
          </p:nvSpPr>
          <p:spPr>
            <a:xfrm>
              <a:off x="72119" y="12906"/>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0" name="Shape 1235"/>
            <p:cNvSpPr/>
            <p:nvPr/>
          </p:nvSpPr>
          <p:spPr>
            <a:xfrm>
              <a:off x="407245" y="161710"/>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1" name="Shape 1236"/>
            <p:cNvSpPr/>
            <p:nvPr/>
          </p:nvSpPr>
          <p:spPr>
            <a:xfrm>
              <a:off x="396678" y="150701"/>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2" name="Shape 1237"/>
            <p:cNvSpPr/>
            <p:nvPr/>
          </p:nvSpPr>
          <p:spPr>
            <a:xfrm>
              <a:off x="170752" y="373148"/>
              <a:ext cx="234352" cy="224345"/>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solidFill>
                <a:srgbClr val="88A57F"/>
              </a:solid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3" name="Shape 1238"/>
            <p:cNvSpPr/>
            <p:nvPr/>
          </p:nvSpPr>
          <p:spPr>
            <a:xfrm>
              <a:off x="160186" y="362519"/>
              <a:ext cx="255863"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sp>
        <p:nvSpPr>
          <p:cNvPr id="354" name="TextBox 353"/>
          <p:cNvSpPr txBox="1"/>
          <p:nvPr/>
        </p:nvSpPr>
        <p:spPr>
          <a:xfrm>
            <a:off x="2971050" y="2253129"/>
            <a:ext cx="1188720"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Databases</a:t>
            </a:r>
          </a:p>
        </p:txBody>
      </p:sp>
      <p:sp>
        <p:nvSpPr>
          <p:cNvPr id="355" name="TextBox 354"/>
          <p:cNvSpPr txBox="1"/>
          <p:nvPr/>
        </p:nvSpPr>
        <p:spPr>
          <a:xfrm>
            <a:off x="4394327" y="2253121"/>
            <a:ext cx="1052657"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Analytics</a:t>
            </a:r>
          </a:p>
        </p:txBody>
      </p:sp>
      <p:sp>
        <p:nvSpPr>
          <p:cNvPr id="356" name="TextBox 355"/>
          <p:cNvSpPr txBox="1"/>
          <p:nvPr/>
        </p:nvSpPr>
        <p:spPr>
          <a:xfrm>
            <a:off x="5759666" y="2253127"/>
            <a:ext cx="1215994" cy="52322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App Services</a:t>
            </a:r>
          </a:p>
        </p:txBody>
      </p:sp>
      <p:sp>
        <p:nvSpPr>
          <p:cNvPr id="357" name="TextBox 356"/>
          <p:cNvSpPr txBox="1"/>
          <p:nvPr/>
        </p:nvSpPr>
        <p:spPr>
          <a:xfrm>
            <a:off x="7190141" y="2253127"/>
            <a:ext cx="2230215" cy="52322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Deployment and Management</a:t>
            </a:r>
          </a:p>
        </p:txBody>
      </p:sp>
      <p:sp>
        <p:nvSpPr>
          <p:cNvPr id="358" name="TextBox 357"/>
          <p:cNvSpPr txBox="1"/>
          <p:nvPr/>
        </p:nvSpPr>
        <p:spPr>
          <a:xfrm>
            <a:off x="9625700" y="2253126"/>
            <a:ext cx="1443844"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Mobile Services</a:t>
            </a:r>
          </a:p>
        </p:txBody>
      </p:sp>
      <p:sp>
        <p:nvSpPr>
          <p:cNvPr id="359" name="TextBox 358"/>
          <p:cNvSpPr txBox="1"/>
          <p:nvPr/>
        </p:nvSpPr>
        <p:spPr>
          <a:xfrm>
            <a:off x="9049992" y="4920547"/>
            <a:ext cx="1919888" cy="430493"/>
          </a:xfrm>
          <a:prstGeom prst="rect">
            <a:avLst/>
          </a:prstGeom>
          <a:solidFill>
            <a:schemeClr val="bg1"/>
          </a:solid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Storage</a:t>
            </a:r>
          </a:p>
          <a:p>
            <a:pPr defTabSz="609585" fontAlgn="base">
              <a:spcBef>
                <a:spcPct val="0"/>
              </a:spcBef>
              <a:spcAft>
                <a:spcPct val="0"/>
              </a:spcAft>
            </a:pPr>
            <a:r>
              <a:rPr lang="en-US" sz="1200" dirty="0">
                <a:solidFill>
                  <a:srgbClr val="636466"/>
                </a:solidFill>
                <a:latin typeface="Arial"/>
                <a:cs typeface="Arial"/>
              </a:rPr>
              <a:t>(Object, Block and Archive)</a:t>
            </a:r>
          </a:p>
        </p:txBody>
      </p:sp>
      <p:sp>
        <p:nvSpPr>
          <p:cNvPr id="360" name="Rounded Rectangle 359"/>
          <p:cNvSpPr/>
          <p:nvPr/>
        </p:nvSpPr>
        <p:spPr>
          <a:xfrm>
            <a:off x="3434775" y="4938985"/>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1" name="Picture 2" descr="product-category-icons_compute_24x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4439" y="4973405"/>
            <a:ext cx="494978" cy="494978"/>
          </a:xfrm>
          <a:prstGeom prst="rect">
            <a:avLst/>
          </a:prstGeom>
          <a:noFill/>
          <a:extLst>
            <a:ext uri="{909E8E84-426E-40DD-AFC4-6F175D3DCCD1}">
              <a14:hiddenFill xmlns:a14="http://schemas.microsoft.com/office/drawing/2010/main">
                <a:solidFill>
                  <a:srgbClr val="FFFFFF"/>
                </a:solidFill>
              </a14:hiddenFill>
            </a:ext>
          </a:extLst>
        </p:spPr>
      </p:pic>
      <p:sp>
        <p:nvSpPr>
          <p:cNvPr id="362" name="Rounded Rectangle 361"/>
          <p:cNvSpPr/>
          <p:nvPr/>
        </p:nvSpPr>
        <p:spPr>
          <a:xfrm>
            <a:off x="6159733" y="4927183"/>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3" name="Picture 4" descr="product-category-icons_networking-content-delivery_24x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3914" y="4980735"/>
            <a:ext cx="487647" cy="487647"/>
          </a:xfrm>
          <a:prstGeom prst="rect">
            <a:avLst/>
          </a:prstGeom>
          <a:noFill/>
          <a:extLst>
            <a:ext uri="{909E8E84-426E-40DD-AFC4-6F175D3DCCD1}">
              <a14:hiddenFill xmlns:a14="http://schemas.microsoft.com/office/drawing/2010/main">
                <a:solidFill>
                  <a:srgbClr val="FFFFFF"/>
                </a:solidFill>
              </a14:hiddenFill>
            </a:ext>
          </a:extLst>
        </p:spPr>
      </p:pic>
      <p:sp>
        <p:nvSpPr>
          <p:cNvPr id="364" name="Rounded Rectangle 363"/>
          <p:cNvSpPr/>
          <p:nvPr/>
        </p:nvSpPr>
        <p:spPr>
          <a:xfrm>
            <a:off x="8339915" y="4913032"/>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5" name="Picture 6" descr="product-category-icons_storage_24x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67919" y="4949923"/>
            <a:ext cx="505163" cy="505163"/>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a:extLst>
              <a:ext uri="{FF2B5EF4-FFF2-40B4-BE49-F238E27FC236}">
                <a16:creationId xmlns:a16="http://schemas.microsoft.com/office/drawing/2014/main" id="{3C53E359-A416-7444-9EBB-D1CE4F3793C8}"/>
              </a:ext>
            </a:extLst>
          </p:cNvPr>
          <p:cNvSpPr/>
          <p:nvPr/>
        </p:nvSpPr>
        <p:spPr>
          <a:xfrm>
            <a:off x="1394847" y="5682547"/>
            <a:ext cx="9875520" cy="731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70991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Datacenters AWS</a:t>
            </a:r>
          </a:p>
        </p:txBody>
      </p:sp>
      <p:sp>
        <p:nvSpPr>
          <p:cNvPr id="4" name="Content Placeholder 3"/>
          <p:cNvSpPr>
            <a:spLocks noGrp="1"/>
          </p:cNvSpPr>
          <p:nvPr>
            <p:ph idx="1"/>
          </p:nvPr>
        </p:nvSpPr>
        <p:spPr>
          <a:xfrm>
            <a:off x="238539" y="1440305"/>
            <a:ext cx="6848061" cy="4913308"/>
          </a:xfrm>
        </p:spPr>
        <p:txBody>
          <a:bodyPr>
            <a:noAutofit/>
          </a:bodyPr>
          <a:lstStyle/>
          <a:p>
            <a:pPr marL="457200" indent="-457200"/>
            <a:r>
              <a:rPr lang="en-US" dirty="0"/>
              <a:t>Les Datacenters AWS </a:t>
            </a:r>
            <a:r>
              <a:rPr lang="fr-FR" dirty="0"/>
              <a:t>sont conçus en toute sécurité</a:t>
            </a:r>
            <a:endParaRPr lang="en-US" dirty="0"/>
          </a:p>
          <a:p>
            <a:pPr marL="457200" indent="-457200"/>
            <a:r>
              <a:rPr lang="en-US" dirty="0"/>
              <a:t>Un datacenter </a:t>
            </a:r>
            <a:r>
              <a:rPr lang="fr-FR" dirty="0"/>
              <a:t>est un emplacement où sont stockées les données physiques réelles</a:t>
            </a:r>
            <a:endParaRPr lang="en-US" dirty="0"/>
          </a:p>
          <a:p>
            <a:pPr marL="457200" indent="-457200"/>
            <a:r>
              <a:rPr lang="en-US" dirty="0"/>
              <a:t>Un datacenter </a:t>
            </a:r>
            <a:r>
              <a:rPr lang="fr-FR" dirty="0"/>
              <a:t>compte généralement de 50 000 à 80 000 serveurs physiques</a:t>
            </a:r>
            <a:endParaRPr lang="en-US" dirty="0"/>
          </a:p>
          <a:p>
            <a:pPr marL="457200" indent="-457200"/>
            <a:r>
              <a:rPr lang="en-US" dirty="0" err="1"/>
              <a:t>Tous</a:t>
            </a:r>
            <a:r>
              <a:rPr lang="en-US" dirty="0"/>
              <a:t> les data centers </a:t>
            </a:r>
            <a:r>
              <a:rPr lang="en-US" dirty="0" err="1"/>
              <a:t>sont</a:t>
            </a:r>
            <a:r>
              <a:rPr lang="en-US" dirty="0"/>
              <a:t> online. </a:t>
            </a:r>
            <a:r>
              <a:rPr lang="en-US" dirty="0" err="1"/>
              <a:t>Aucun</a:t>
            </a:r>
            <a:r>
              <a:rPr lang="en-US" dirty="0"/>
              <a:t> datacenter </a:t>
            </a:r>
            <a:r>
              <a:rPr lang="en-US" dirty="0" err="1"/>
              <a:t>n’est</a:t>
            </a:r>
            <a:r>
              <a:rPr lang="en-US" dirty="0"/>
              <a:t> </a:t>
            </a:r>
            <a:r>
              <a:rPr lang="en-US" dirty="0" err="1"/>
              <a:t>isolé</a:t>
            </a:r>
            <a:r>
              <a:rPr lang="en-US" dirty="0"/>
              <a:t>.</a:t>
            </a:r>
          </a:p>
          <a:p>
            <a:pPr marL="0" indent="0">
              <a:buNone/>
            </a:pPr>
            <a:endParaRPr lang="en-US" dirty="0"/>
          </a:p>
        </p:txBody>
      </p:sp>
      <p:grpSp>
        <p:nvGrpSpPr>
          <p:cNvPr id="9" name="Group 8"/>
          <p:cNvGrpSpPr/>
          <p:nvPr/>
        </p:nvGrpSpPr>
        <p:grpSpPr>
          <a:xfrm>
            <a:off x="7380514" y="2453951"/>
            <a:ext cx="4188530" cy="2567480"/>
            <a:chOff x="5859518" y="2644201"/>
            <a:chExt cx="3153724" cy="1845874"/>
          </a:xfrm>
        </p:grpSpPr>
        <p:pic>
          <p:nvPicPr>
            <p:cNvPr id="10" name="Picture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859518" y="2644201"/>
              <a:ext cx="3153724" cy="1845874"/>
            </a:xfrm>
            <a:prstGeom prst="rect">
              <a:avLst/>
            </a:prstGeom>
            <a:solidFill>
              <a:srgbClr val="0C67AE">
                <a:lumMod val="20000"/>
                <a:lumOff val="80000"/>
              </a:srgbClr>
            </a:solidFill>
            <a:ln w="19050">
              <a:solidFill>
                <a:srgbClr val="F7A028"/>
              </a:solidFill>
            </a:ln>
          </p:spPr>
        </p:pic>
        <p:sp>
          <p:nvSpPr>
            <p:cNvPr id="11" name="TextBox 10"/>
            <p:cNvSpPr txBox="1"/>
            <p:nvPr/>
          </p:nvSpPr>
          <p:spPr>
            <a:xfrm>
              <a:off x="7903561" y="2644201"/>
              <a:ext cx="1025236" cy="199147"/>
            </a:xfrm>
            <a:prstGeom prst="rect">
              <a:avLst/>
            </a:prstGeom>
            <a:noFill/>
          </p:spPr>
          <p:txBody>
            <a:bodyPr wrap="square" rtlCol="0">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Data center</a:t>
              </a:r>
            </a:p>
          </p:txBody>
        </p:sp>
      </p:grpSp>
    </p:spTree>
    <p:custDataLst>
      <p:tags r:id="rId1"/>
    </p:custDataLst>
    <p:extLst>
      <p:ext uri="{BB962C8B-B14F-4D97-AF65-F5344CB8AC3E}">
        <p14:creationId xmlns:p14="http://schemas.microsoft.com/office/powerpoint/2010/main" val="98639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Regions AWS </a:t>
            </a:r>
          </a:p>
        </p:txBody>
      </p:sp>
      <p:sp>
        <p:nvSpPr>
          <p:cNvPr id="82" name="Content Placeholder 81"/>
          <p:cNvSpPr>
            <a:spLocks noGrp="1"/>
          </p:cNvSpPr>
          <p:nvPr>
            <p:ph idx="1"/>
          </p:nvPr>
        </p:nvSpPr>
        <p:spPr>
          <a:xfrm>
            <a:off x="238538" y="1387230"/>
            <a:ext cx="7384913" cy="4913308"/>
          </a:xfrm>
        </p:spPr>
        <p:txBody>
          <a:bodyPr>
            <a:normAutofit/>
          </a:bodyPr>
          <a:lstStyle/>
          <a:p>
            <a:pPr marL="457200" indent="-457200">
              <a:spcBef>
                <a:spcPts val="1800"/>
              </a:spcBef>
              <a:spcAft>
                <a:spcPts val="800"/>
              </a:spcAft>
            </a:pPr>
            <a:r>
              <a:rPr lang="fr-FR" dirty="0"/>
              <a:t>Une région AWS est une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zone </a:t>
            </a:r>
            <a:r>
              <a:rPr lang="en-US" b="1" dirty="0" err="1">
                <a:solidFill>
                  <a:srgbClr val="0070C0"/>
                </a:solidFill>
                <a:latin typeface="Amazon Ember" panose="020B0603020204020204" pitchFamily="34" charset="0"/>
                <a:ea typeface="Amazon Ember" panose="020B0603020204020204" pitchFamily="34" charset="0"/>
                <a:cs typeface="Amazon Ember" panose="020B0603020204020204" pitchFamily="34" charset="0"/>
              </a:rPr>
              <a:t>géographique</a:t>
            </a:r>
            <a:r>
              <a:rPr lang="en-US" dirty="0"/>
              <a:t>.</a:t>
            </a:r>
          </a:p>
          <a:p>
            <a:pPr marL="457200" indent="-457200">
              <a:spcBef>
                <a:spcPts val="1800"/>
              </a:spcBef>
              <a:spcAft>
                <a:spcPts val="800"/>
              </a:spcAft>
            </a:pPr>
            <a:r>
              <a:rPr lang="en-US" dirty="0" err="1"/>
              <a:t>Chaque</a:t>
            </a:r>
            <a:r>
              <a:rPr lang="en-US" dirty="0"/>
              <a:t> </a:t>
            </a:r>
            <a:r>
              <a:rPr lang="en-US" dirty="0" err="1"/>
              <a:t>région</a:t>
            </a:r>
            <a:r>
              <a:rPr lang="en-US" dirty="0"/>
              <a:t> </a:t>
            </a:r>
            <a:r>
              <a:rPr lang="en-US" dirty="0" err="1"/>
              <a:t>est</a:t>
            </a:r>
            <a:r>
              <a:rPr lang="en-US" dirty="0"/>
              <a:t> </a:t>
            </a:r>
            <a:r>
              <a:rPr lang="en-US" dirty="0" err="1"/>
              <a:t>composée</a:t>
            </a:r>
            <a:r>
              <a:rPr lang="en-US" dirty="0"/>
              <a:t>  de </a:t>
            </a:r>
            <a:r>
              <a:rPr lang="en-US" b="1" dirty="0">
                <a:solidFill>
                  <a:srgbClr val="0070C0"/>
                </a:solidFill>
                <a:latin typeface="Amazon Ember" panose="020B0603020204020204" pitchFamily="34" charset="0"/>
              </a:rPr>
              <a:t>deux</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 zones de </a:t>
            </a:r>
            <a:r>
              <a:rPr lang="en-US" b="1" dirty="0" err="1">
                <a:solidFill>
                  <a:srgbClr val="0070C0"/>
                </a:solidFill>
                <a:latin typeface="Amazon Ember" panose="020B0603020204020204" pitchFamily="34" charset="0"/>
                <a:ea typeface="Amazon Ember" panose="020B0603020204020204" pitchFamily="34" charset="0"/>
                <a:cs typeface="Amazon Ember" panose="020B0603020204020204" pitchFamily="34" charset="0"/>
              </a:rPr>
              <a:t>disponibilité</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 (Availability Zones) </a:t>
            </a:r>
            <a:r>
              <a:rPr lang="en-US" b="1" dirty="0" err="1">
                <a:solidFill>
                  <a:srgbClr val="0070C0"/>
                </a:solidFill>
                <a:latin typeface="Amazon Ember" panose="020B0603020204020204" pitchFamily="34" charset="0"/>
                <a:ea typeface="Amazon Ember" panose="020B0603020204020204" pitchFamily="34" charset="0"/>
                <a:cs typeface="Amazon Ember" panose="020B0603020204020204" pitchFamily="34" charset="0"/>
              </a:rPr>
              <a:t>ou</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 plus</a:t>
            </a:r>
            <a:r>
              <a:rPr lang="en-US" dirty="0"/>
              <a:t>.</a:t>
            </a:r>
          </a:p>
          <a:p>
            <a:pPr marL="457200" indent="-457200">
              <a:spcBef>
                <a:spcPts val="1800"/>
              </a:spcBef>
              <a:spcAft>
                <a:spcPts val="800"/>
              </a:spcAft>
            </a:pPr>
            <a:r>
              <a:rPr lang="en-US" dirty="0"/>
              <a:t>AWS </a:t>
            </a:r>
            <a:r>
              <a:rPr lang="en-US" dirty="0" err="1"/>
              <a:t>compte</a:t>
            </a:r>
            <a:r>
              <a:rPr lang="en-US" dirty="0"/>
              <a:t>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18 Regions </a:t>
            </a:r>
            <a:r>
              <a:rPr lang="en-US" dirty="0"/>
              <a:t>dans le monde.</a:t>
            </a:r>
          </a:p>
          <a:p>
            <a:pPr marL="457200" indent="-457200">
              <a:spcBef>
                <a:spcPts val="1800"/>
              </a:spcBef>
              <a:spcAft>
                <a:spcPts val="800"/>
              </a:spcAft>
            </a:pPr>
            <a:r>
              <a:rPr lang="en-US" dirty="0" err="1"/>
              <a:t>Vous</a:t>
            </a:r>
            <a:r>
              <a:rPr lang="en-US" dirty="0"/>
              <a:t> </a:t>
            </a:r>
            <a:r>
              <a:rPr lang="en-US" dirty="0" err="1"/>
              <a:t>activez</a:t>
            </a:r>
            <a:r>
              <a:rPr lang="en-US" dirty="0"/>
              <a:t> et </a:t>
            </a:r>
            <a:r>
              <a:rPr lang="en-US" dirty="0" err="1"/>
              <a:t>controlez</a:t>
            </a:r>
            <a:r>
              <a:rPr lang="en-US" dirty="0"/>
              <a:t> la</a:t>
            </a:r>
            <a:r>
              <a:rPr lang="en-US" dirty="0">
                <a:solidFill>
                  <a:srgbClr val="FF9933"/>
                </a:solidFill>
              </a:rPr>
              <a:t>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replication de </a:t>
            </a:r>
            <a:r>
              <a:rPr lang="en-US" b="1" dirty="0" err="1">
                <a:solidFill>
                  <a:srgbClr val="0070C0"/>
                </a:solidFill>
                <a:latin typeface="Amazon Ember" panose="020B0603020204020204" pitchFamily="34" charset="0"/>
                <a:ea typeface="Amazon Ember" panose="020B0603020204020204" pitchFamily="34" charset="0"/>
                <a:cs typeface="Amazon Ember" panose="020B0603020204020204" pitchFamily="34" charset="0"/>
              </a:rPr>
              <a:t>données</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  </a:t>
            </a:r>
            <a:r>
              <a:rPr lang="en-US" dirty="0"/>
              <a:t>entre les Regions.</a:t>
            </a:r>
          </a:p>
          <a:p>
            <a:pPr marL="457200" indent="-457200">
              <a:spcBef>
                <a:spcPts val="1800"/>
              </a:spcBef>
              <a:spcAft>
                <a:spcPts val="800"/>
              </a:spcAft>
            </a:pPr>
            <a:r>
              <a:rPr lang="en-US" dirty="0"/>
              <a:t>La communication entre les </a:t>
            </a:r>
            <a:r>
              <a:rPr lang="en-US" dirty="0" err="1"/>
              <a:t>régions</a:t>
            </a:r>
            <a:r>
              <a:rPr lang="en-US" dirty="0"/>
              <a:t> </a:t>
            </a:r>
            <a:r>
              <a:rPr lang="en-US" dirty="0" err="1"/>
              <a:t>utilise</a:t>
            </a:r>
            <a:r>
              <a:rPr lang="en-US" dirty="0"/>
              <a:t>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Le reseau </a:t>
            </a:r>
            <a:r>
              <a:rPr lang="en-US" b="1" dirty="0" err="1">
                <a:solidFill>
                  <a:srgbClr val="0070C0"/>
                </a:solidFill>
                <a:latin typeface="Amazon Ember" panose="020B0603020204020204" pitchFamily="34" charset="0"/>
                <a:ea typeface="Amazon Ember" panose="020B0603020204020204" pitchFamily="34" charset="0"/>
                <a:cs typeface="Amazon Ember" panose="020B0603020204020204" pitchFamily="34" charset="0"/>
              </a:rPr>
              <a:t>fédérateur</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 AWS</a:t>
            </a:r>
            <a:r>
              <a:rPr lang="en-US" dirty="0"/>
              <a:t>.</a:t>
            </a:r>
          </a:p>
        </p:txBody>
      </p:sp>
      <p:sp>
        <p:nvSpPr>
          <p:cNvPr id="61" name="TextBox 60">
            <a:extLst>
              <a:ext uri="{FF2B5EF4-FFF2-40B4-BE49-F238E27FC236}">
                <a16:creationId xmlns:a16="http://schemas.microsoft.com/office/drawing/2014/main" id="{7CF19143-88EF-5D40-A089-F757D0C377FB}"/>
              </a:ext>
            </a:extLst>
          </p:cNvPr>
          <p:cNvSpPr txBox="1"/>
          <p:nvPr/>
        </p:nvSpPr>
        <p:spPr>
          <a:xfrm>
            <a:off x="8944164" y="5638057"/>
            <a:ext cx="1821259" cy="40011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9933"/>
                </a:solidFill>
                <a:effectLst/>
                <a:uLnTx/>
                <a:uFillTx/>
                <a:latin typeface="Amazon Ember" panose="020B0603020204020204" pitchFamily="34" charset="0"/>
                <a:ea typeface="Amazon Ember" panose="020B0603020204020204" pitchFamily="34" charset="0"/>
                <a:cs typeface="Amazon Ember" panose="020B0603020204020204" pitchFamily="34" charset="0"/>
              </a:rPr>
              <a:t>AWS Region</a:t>
            </a:r>
          </a:p>
        </p:txBody>
      </p:sp>
      <p:sp>
        <p:nvSpPr>
          <p:cNvPr id="62" name="Rounded Rectangle 61">
            <a:extLst>
              <a:ext uri="{FF2B5EF4-FFF2-40B4-BE49-F238E27FC236}">
                <a16:creationId xmlns:a16="http://schemas.microsoft.com/office/drawing/2014/main" id="{5E41E40E-F38B-E34F-B9F1-449FAD28C969}"/>
              </a:ext>
            </a:extLst>
          </p:cNvPr>
          <p:cNvSpPr/>
          <p:nvPr/>
        </p:nvSpPr>
        <p:spPr>
          <a:xfrm>
            <a:off x="7733726" y="2006084"/>
            <a:ext cx="4073014" cy="3466138"/>
          </a:xfrm>
          <a:prstGeom prst="roundRect">
            <a:avLst>
              <a:gd name="adj" fmla="val 9818"/>
            </a:avLst>
          </a:prstGeom>
          <a:noFill/>
          <a:ln w="28575" cap="flat" cmpd="sng" algn="ctr">
            <a:solidFill>
              <a:srgbClr val="474746"/>
            </a:solidFill>
            <a:prstDash val="sysDot"/>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63" name="Group 62">
            <a:extLst>
              <a:ext uri="{FF2B5EF4-FFF2-40B4-BE49-F238E27FC236}">
                <a16:creationId xmlns:a16="http://schemas.microsoft.com/office/drawing/2014/main" id="{FB026CB2-10A2-2949-A2C1-E4A2AA935EDD}"/>
              </a:ext>
            </a:extLst>
          </p:cNvPr>
          <p:cNvGrpSpPr/>
          <p:nvPr/>
        </p:nvGrpSpPr>
        <p:grpSpPr>
          <a:xfrm>
            <a:off x="7940219" y="2197620"/>
            <a:ext cx="3749106" cy="3099682"/>
            <a:chOff x="5824622" y="1393367"/>
            <a:chExt cx="2753241" cy="2363417"/>
          </a:xfrm>
        </p:grpSpPr>
        <p:sp>
          <p:nvSpPr>
            <p:cNvPr id="64" name="Rounded Rectangle 63">
              <a:extLst>
                <a:ext uri="{FF2B5EF4-FFF2-40B4-BE49-F238E27FC236}">
                  <a16:creationId xmlns:a16="http://schemas.microsoft.com/office/drawing/2014/main" id="{543C56EE-F562-AF4A-ACD9-7F75002451CB}"/>
                </a:ext>
              </a:extLst>
            </p:cNvPr>
            <p:cNvSpPr>
              <a:spLocks noChangeAspect="1"/>
            </p:cNvSpPr>
            <p:nvPr/>
          </p:nvSpPr>
          <p:spPr>
            <a:xfrm>
              <a:off x="5824622" y="1393367"/>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sp>
          <p:nvSpPr>
            <p:cNvPr id="65" name="TextBox 32">
              <a:extLst>
                <a:ext uri="{FF2B5EF4-FFF2-40B4-BE49-F238E27FC236}">
                  <a16:creationId xmlns:a16="http://schemas.microsoft.com/office/drawing/2014/main" id="{6A632A08-2263-F24A-8ABD-BD61CB1B4FAA}"/>
                </a:ext>
              </a:extLst>
            </p:cNvPr>
            <p:cNvSpPr txBox="1">
              <a:spLocks noChangeArrowheads="1"/>
            </p:cNvSpPr>
            <p:nvPr/>
          </p:nvSpPr>
          <p:spPr bwMode="auto">
            <a:xfrm>
              <a:off x="5841897" y="2306875"/>
              <a:ext cx="1205123" cy="162193"/>
            </a:xfrm>
            <a:prstGeom prst="rect">
              <a:avLst/>
            </a:prstGeom>
            <a:noFill/>
            <a:ln w="9525">
              <a:noFill/>
              <a:miter lim="800000"/>
              <a:headEnd/>
              <a:tailEnd/>
            </a:ln>
          </p:spPr>
          <p:txBody>
            <a:bodyPr wrap="squar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7981F"/>
                  </a:solidFill>
                  <a:effectLst/>
                  <a:uLnTx/>
                  <a:uFillTx/>
                  <a:latin typeface="Helvetica Neue"/>
                  <a:ea typeface="Verdana" pitchFamily="34" charset="0"/>
                  <a:cs typeface="Helvetica Neue"/>
                </a:rPr>
                <a:t>Availability Zone</a:t>
              </a:r>
            </a:p>
          </p:txBody>
        </p:sp>
        <p:grpSp>
          <p:nvGrpSpPr>
            <p:cNvPr id="66" name="Group 65">
              <a:extLst>
                <a:ext uri="{FF2B5EF4-FFF2-40B4-BE49-F238E27FC236}">
                  <a16:creationId xmlns:a16="http://schemas.microsoft.com/office/drawing/2014/main" id="{46678411-A51C-124B-840D-B3FE101DE2A3}"/>
                </a:ext>
              </a:extLst>
            </p:cNvPr>
            <p:cNvGrpSpPr/>
            <p:nvPr/>
          </p:nvGrpSpPr>
          <p:grpSpPr>
            <a:xfrm>
              <a:off x="5887498" y="1468928"/>
              <a:ext cx="534082" cy="359495"/>
              <a:chOff x="5073543" y="1559577"/>
              <a:chExt cx="1683987" cy="1133507"/>
            </a:xfrm>
            <a:solidFill>
              <a:srgbClr val="0C67AE">
                <a:lumMod val="40000"/>
                <a:lumOff val="60000"/>
              </a:srgbClr>
            </a:solidFill>
          </p:grpSpPr>
          <p:sp>
            <p:nvSpPr>
              <p:cNvPr id="172" name="Rectangle 171">
                <a:extLst>
                  <a:ext uri="{FF2B5EF4-FFF2-40B4-BE49-F238E27FC236}">
                    <a16:creationId xmlns:a16="http://schemas.microsoft.com/office/drawing/2014/main" id="{21F67E95-6F4E-A548-B36E-D24AF180421A}"/>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73" name="Picture 172">
                <a:extLst>
                  <a:ext uri="{FF2B5EF4-FFF2-40B4-BE49-F238E27FC236}">
                    <a16:creationId xmlns:a16="http://schemas.microsoft.com/office/drawing/2014/main" id="{7AB37062-6CE6-4843-A6E0-500B043A2C08}"/>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67" name="Group 66">
              <a:extLst>
                <a:ext uri="{FF2B5EF4-FFF2-40B4-BE49-F238E27FC236}">
                  <a16:creationId xmlns:a16="http://schemas.microsoft.com/office/drawing/2014/main" id="{C8FC17B5-37FA-3545-8E66-DED0170FCA30}"/>
                </a:ext>
              </a:extLst>
            </p:cNvPr>
            <p:cNvGrpSpPr/>
            <p:nvPr/>
          </p:nvGrpSpPr>
          <p:grpSpPr>
            <a:xfrm>
              <a:off x="6474097" y="1468928"/>
              <a:ext cx="534082" cy="359495"/>
              <a:chOff x="5073543" y="1559577"/>
              <a:chExt cx="1683987" cy="1133507"/>
            </a:xfrm>
            <a:solidFill>
              <a:srgbClr val="0C67AE">
                <a:lumMod val="40000"/>
                <a:lumOff val="60000"/>
              </a:srgbClr>
            </a:solidFill>
          </p:grpSpPr>
          <p:sp>
            <p:nvSpPr>
              <p:cNvPr id="170" name="Rectangle 169">
                <a:extLst>
                  <a:ext uri="{FF2B5EF4-FFF2-40B4-BE49-F238E27FC236}">
                    <a16:creationId xmlns:a16="http://schemas.microsoft.com/office/drawing/2014/main" id="{B075C4A0-254B-154F-BDEC-88A74C6A52D4}"/>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71" name="Picture 170">
                <a:extLst>
                  <a:ext uri="{FF2B5EF4-FFF2-40B4-BE49-F238E27FC236}">
                    <a16:creationId xmlns:a16="http://schemas.microsoft.com/office/drawing/2014/main" id="{9335D1F7-7DFB-3642-99F4-B3A0E2CC02E0}"/>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68" name="Group 67">
              <a:extLst>
                <a:ext uri="{FF2B5EF4-FFF2-40B4-BE49-F238E27FC236}">
                  <a16:creationId xmlns:a16="http://schemas.microsoft.com/office/drawing/2014/main" id="{D7F940A9-D256-5B4C-AA48-5C41B83CC498}"/>
                </a:ext>
              </a:extLst>
            </p:cNvPr>
            <p:cNvGrpSpPr/>
            <p:nvPr/>
          </p:nvGrpSpPr>
          <p:grpSpPr>
            <a:xfrm>
              <a:off x="5887498" y="1894938"/>
              <a:ext cx="534082" cy="359495"/>
              <a:chOff x="5073543" y="1559577"/>
              <a:chExt cx="1683987" cy="1133507"/>
            </a:xfrm>
            <a:solidFill>
              <a:srgbClr val="0C67AE">
                <a:lumMod val="40000"/>
                <a:lumOff val="60000"/>
              </a:srgbClr>
            </a:solidFill>
          </p:grpSpPr>
          <p:sp>
            <p:nvSpPr>
              <p:cNvPr id="168" name="Rectangle 167">
                <a:extLst>
                  <a:ext uri="{FF2B5EF4-FFF2-40B4-BE49-F238E27FC236}">
                    <a16:creationId xmlns:a16="http://schemas.microsoft.com/office/drawing/2014/main" id="{600D5718-61C2-584D-A43D-E3508FBB39EB}"/>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9" name="Picture 168">
                <a:extLst>
                  <a:ext uri="{FF2B5EF4-FFF2-40B4-BE49-F238E27FC236}">
                    <a16:creationId xmlns:a16="http://schemas.microsoft.com/office/drawing/2014/main" id="{ED1190E6-CEE8-5C4E-A1BA-F97D10E69CC2}"/>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69" name="Group 68">
              <a:extLst>
                <a:ext uri="{FF2B5EF4-FFF2-40B4-BE49-F238E27FC236}">
                  <a16:creationId xmlns:a16="http://schemas.microsoft.com/office/drawing/2014/main" id="{8FD87EFC-4C6E-D041-B1DB-B199A4D09FC3}"/>
                </a:ext>
              </a:extLst>
            </p:cNvPr>
            <p:cNvGrpSpPr/>
            <p:nvPr/>
          </p:nvGrpSpPr>
          <p:grpSpPr>
            <a:xfrm>
              <a:off x="6474097" y="1894938"/>
              <a:ext cx="534082" cy="359495"/>
              <a:chOff x="5073543" y="1559577"/>
              <a:chExt cx="1683987" cy="1133507"/>
            </a:xfrm>
            <a:solidFill>
              <a:srgbClr val="0C67AE">
                <a:lumMod val="40000"/>
                <a:lumOff val="60000"/>
              </a:srgbClr>
            </a:solidFill>
          </p:grpSpPr>
          <p:sp>
            <p:nvSpPr>
              <p:cNvPr id="166" name="Rectangle 165">
                <a:extLst>
                  <a:ext uri="{FF2B5EF4-FFF2-40B4-BE49-F238E27FC236}">
                    <a16:creationId xmlns:a16="http://schemas.microsoft.com/office/drawing/2014/main" id="{37BFAD71-DBAF-354F-A1C7-4BF038B8BF5F}"/>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7" name="Picture 166">
                <a:extLst>
                  <a:ext uri="{FF2B5EF4-FFF2-40B4-BE49-F238E27FC236}">
                    <a16:creationId xmlns:a16="http://schemas.microsoft.com/office/drawing/2014/main" id="{52331A75-8F8E-2441-8C1B-0054046F59DE}"/>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70" name="TextBox 69">
              <a:extLst>
                <a:ext uri="{FF2B5EF4-FFF2-40B4-BE49-F238E27FC236}">
                  <a16:creationId xmlns:a16="http://schemas.microsoft.com/office/drawing/2014/main" id="{5DA7E37E-8A40-054C-BEAD-7A087D5BDA68}"/>
                </a:ext>
              </a:extLst>
            </p:cNvPr>
            <p:cNvSpPr txBox="1"/>
            <p:nvPr/>
          </p:nvSpPr>
          <p:spPr>
            <a:xfrm>
              <a:off x="5927674" y="1711381"/>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71" name="TextBox 70">
              <a:extLst>
                <a:ext uri="{FF2B5EF4-FFF2-40B4-BE49-F238E27FC236}">
                  <a16:creationId xmlns:a16="http://schemas.microsoft.com/office/drawing/2014/main" id="{14677FE6-DD03-004C-A5B0-080EAC3D91A3}"/>
                </a:ext>
              </a:extLst>
            </p:cNvPr>
            <p:cNvSpPr txBox="1"/>
            <p:nvPr/>
          </p:nvSpPr>
          <p:spPr>
            <a:xfrm>
              <a:off x="6514273" y="171365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72" name="TextBox 71">
              <a:extLst>
                <a:ext uri="{FF2B5EF4-FFF2-40B4-BE49-F238E27FC236}">
                  <a16:creationId xmlns:a16="http://schemas.microsoft.com/office/drawing/2014/main" id="{98797C41-526F-794A-8B9E-F3C2E79B4E98}"/>
                </a:ext>
              </a:extLst>
            </p:cNvPr>
            <p:cNvSpPr txBox="1"/>
            <p:nvPr/>
          </p:nvSpPr>
          <p:spPr>
            <a:xfrm>
              <a:off x="5922855" y="2136262"/>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73" name="TextBox 72">
              <a:extLst>
                <a:ext uri="{FF2B5EF4-FFF2-40B4-BE49-F238E27FC236}">
                  <a16:creationId xmlns:a16="http://schemas.microsoft.com/office/drawing/2014/main" id="{F9949E03-E8DB-7F44-BDE9-9E50811B4482}"/>
                </a:ext>
              </a:extLst>
            </p:cNvPr>
            <p:cNvSpPr txBox="1"/>
            <p:nvPr/>
          </p:nvSpPr>
          <p:spPr>
            <a:xfrm>
              <a:off x="6514273" y="2136262"/>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74" name="Rounded Rectangle 73">
              <a:extLst>
                <a:ext uri="{FF2B5EF4-FFF2-40B4-BE49-F238E27FC236}">
                  <a16:creationId xmlns:a16="http://schemas.microsoft.com/office/drawing/2014/main" id="{3DEFE45A-3A70-7749-A55D-BCD2DEF8CD90}"/>
                </a:ext>
              </a:extLst>
            </p:cNvPr>
            <p:cNvSpPr>
              <a:spLocks noChangeAspect="1"/>
            </p:cNvSpPr>
            <p:nvPr/>
          </p:nvSpPr>
          <p:spPr>
            <a:xfrm>
              <a:off x="7330526" y="1397200"/>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75" name="Group 74">
              <a:extLst>
                <a:ext uri="{FF2B5EF4-FFF2-40B4-BE49-F238E27FC236}">
                  <a16:creationId xmlns:a16="http://schemas.microsoft.com/office/drawing/2014/main" id="{91D6C1B3-AF63-654D-98A0-8BE08C6A2FD9}"/>
                </a:ext>
              </a:extLst>
            </p:cNvPr>
            <p:cNvGrpSpPr/>
            <p:nvPr/>
          </p:nvGrpSpPr>
          <p:grpSpPr>
            <a:xfrm>
              <a:off x="7393402" y="1472761"/>
              <a:ext cx="534082" cy="359495"/>
              <a:chOff x="5073543" y="1559577"/>
              <a:chExt cx="1683987" cy="1133507"/>
            </a:xfrm>
            <a:solidFill>
              <a:srgbClr val="0C67AE">
                <a:lumMod val="40000"/>
                <a:lumOff val="60000"/>
              </a:srgbClr>
            </a:solidFill>
          </p:grpSpPr>
          <p:sp>
            <p:nvSpPr>
              <p:cNvPr id="164" name="Rectangle 163">
                <a:extLst>
                  <a:ext uri="{FF2B5EF4-FFF2-40B4-BE49-F238E27FC236}">
                    <a16:creationId xmlns:a16="http://schemas.microsoft.com/office/drawing/2014/main" id="{86D8A50B-BF88-A54B-9141-58914C144DFB}"/>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5" name="Picture 164">
                <a:extLst>
                  <a:ext uri="{FF2B5EF4-FFF2-40B4-BE49-F238E27FC236}">
                    <a16:creationId xmlns:a16="http://schemas.microsoft.com/office/drawing/2014/main" id="{9331BD50-DB07-9E41-9130-A4707882232C}"/>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77" name="Group 76">
              <a:extLst>
                <a:ext uri="{FF2B5EF4-FFF2-40B4-BE49-F238E27FC236}">
                  <a16:creationId xmlns:a16="http://schemas.microsoft.com/office/drawing/2014/main" id="{059DF2C0-7553-4A4C-9E3D-E8F94114DC17}"/>
                </a:ext>
              </a:extLst>
            </p:cNvPr>
            <p:cNvGrpSpPr/>
            <p:nvPr/>
          </p:nvGrpSpPr>
          <p:grpSpPr>
            <a:xfrm>
              <a:off x="7980001" y="1472761"/>
              <a:ext cx="534082" cy="359495"/>
              <a:chOff x="5073543" y="1559577"/>
              <a:chExt cx="1683987" cy="1133507"/>
            </a:xfrm>
            <a:solidFill>
              <a:srgbClr val="0C67AE">
                <a:lumMod val="40000"/>
                <a:lumOff val="60000"/>
              </a:srgbClr>
            </a:solidFill>
          </p:grpSpPr>
          <p:sp>
            <p:nvSpPr>
              <p:cNvPr id="162" name="Rectangle 161">
                <a:extLst>
                  <a:ext uri="{FF2B5EF4-FFF2-40B4-BE49-F238E27FC236}">
                    <a16:creationId xmlns:a16="http://schemas.microsoft.com/office/drawing/2014/main" id="{406A7A98-CCAE-F648-AA8B-9D0B20089011}"/>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3" name="Picture 162">
                <a:extLst>
                  <a:ext uri="{FF2B5EF4-FFF2-40B4-BE49-F238E27FC236}">
                    <a16:creationId xmlns:a16="http://schemas.microsoft.com/office/drawing/2014/main" id="{1D189317-68DE-3E4C-9222-727599A6657B}"/>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78" name="Group 77">
              <a:extLst>
                <a:ext uri="{FF2B5EF4-FFF2-40B4-BE49-F238E27FC236}">
                  <a16:creationId xmlns:a16="http://schemas.microsoft.com/office/drawing/2014/main" id="{41E8D4E2-0DB5-D64F-9D79-60503DC8AD2B}"/>
                </a:ext>
              </a:extLst>
            </p:cNvPr>
            <p:cNvGrpSpPr/>
            <p:nvPr/>
          </p:nvGrpSpPr>
          <p:grpSpPr>
            <a:xfrm>
              <a:off x="7393402" y="1898771"/>
              <a:ext cx="534082" cy="359495"/>
              <a:chOff x="5073543" y="1559577"/>
              <a:chExt cx="1683987" cy="1133507"/>
            </a:xfrm>
            <a:solidFill>
              <a:srgbClr val="0C67AE">
                <a:lumMod val="40000"/>
                <a:lumOff val="60000"/>
              </a:srgbClr>
            </a:solidFill>
          </p:grpSpPr>
          <p:sp>
            <p:nvSpPr>
              <p:cNvPr id="160" name="Rectangle 159">
                <a:extLst>
                  <a:ext uri="{FF2B5EF4-FFF2-40B4-BE49-F238E27FC236}">
                    <a16:creationId xmlns:a16="http://schemas.microsoft.com/office/drawing/2014/main" id="{4E772FB2-B765-9B40-8B52-1E66ED3FD23C}"/>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1" name="Picture 160">
                <a:extLst>
                  <a:ext uri="{FF2B5EF4-FFF2-40B4-BE49-F238E27FC236}">
                    <a16:creationId xmlns:a16="http://schemas.microsoft.com/office/drawing/2014/main" id="{EACD34B1-B59A-564D-9177-54C38E4B6403}"/>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79" name="Group 78">
              <a:extLst>
                <a:ext uri="{FF2B5EF4-FFF2-40B4-BE49-F238E27FC236}">
                  <a16:creationId xmlns:a16="http://schemas.microsoft.com/office/drawing/2014/main" id="{5D942D19-9D07-204E-BDAB-FD4C6240EDA1}"/>
                </a:ext>
              </a:extLst>
            </p:cNvPr>
            <p:cNvGrpSpPr/>
            <p:nvPr/>
          </p:nvGrpSpPr>
          <p:grpSpPr>
            <a:xfrm>
              <a:off x="7980001" y="1898771"/>
              <a:ext cx="534082" cy="359495"/>
              <a:chOff x="5073543" y="1559577"/>
              <a:chExt cx="1683987" cy="1133507"/>
            </a:xfrm>
            <a:solidFill>
              <a:srgbClr val="0C67AE">
                <a:lumMod val="40000"/>
                <a:lumOff val="60000"/>
              </a:srgbClr>
            </a:solidFill>
          </p:grpSpPr>
          <p:sp>
            <p:nvSpPr>
              <p:cNvPr id="158" name="Rectangle 157">
                <a:extLst>
                  <a:ext uri="{FF2B5EF4-FFF2-40B4-BE49-F238E27FC236}">
                    <a16:creationId xmlns:a16="http://schemas.microsoft.com/office/drawing/2014/main" id="{258919EF-A137-A348-8DF0-EFA399A3F12E}"/>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9" name="Picture 158">
                <a:extLst>
                  <a:ext uri="{FF2B5EF4-FFF2-40B4-BE49-F238E27FC236}">
                    <a16:creationId xmlns:a16="http://schemas.microsoft.com/office/drawing/2014/main" id="{79A02A2D-0157-B644-9A81-B4E8EB13E196}"/>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80" name="TextBox 79">
              <a:extLst>
                <a:ext uri="{FF2B5EF4-FFF2-40B4-BE49-F238E27FC236}">
                  <a16:creationId xmlns:a16="http://schemas.microsoft.com/office/drawing/2014/main" id="{6EC4FE19-7CFB-994D-B91F-E5AE15B5D891}"/>
                </a:ext>
              </a:extLst>
            </p:cNvPr>
            <p:cNvSpPr txBox="1"/>
            <p:nvPr/>
          </p:nvSpPr>
          <p:spPr>
            <a:xfrm>
              <a:off x="7433578" y="1715214"/>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81" name="TextBox 80">
              <a:extLst>
                <a:ext uri="{FF2B5EF4-FFF2-40B4-BE49-F238E27FC236}">
                  <a16:creationId xmlns:a16="http://schemas.microsoft.com/office/drawing/2014/main" id="{51D5097C-B9EB-F746-9FCD-2F83C0DF2008}"/>
                </a:ext>
              </a:extLst>
            </p:cNvPr>
            <p:cNvSpPr txBox="1"/>
            <p:nvPr/>
          </p:nvSpPr>
          <p:spPr>
            <a:xfrm>
              <a:off x="8020177" y="1717483"/>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83" name="TextBox 82">
              <a:extLst>
                <a:ext uri="{FF2B5EF4-FFF2-40B4-BE49-F238E27FC236}">
                  <a16:creationId xmlns:a16="http://schemas.microsoft.com/office/drawing/2014/main" id="{8EF3D666-27E5-DE4E-99E9-11BCA03DB146}"/>
                </a:ext>
              </a:extLst>
            </p:cNvPr>
            <p:cNvSpPr txBox="1"/>
            <p:nvPr/>
          </p:nvSpPr>
          <p:spPr>
            <a:xfrm>
              <a:off x="7428759" y="2140095"/>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84" name="TextBox 83">
              <a:extLst>
                <a:ext uri="{FF2B5EF4-FFF2-40B4-BE49-F238E27FC236}">
                  <a16:creationId xmlns:a16="http://schemas.microsoft.com/office/drawing/2014/main" id="{9B3CB132-3F96-0246-888F-07426A7EFD4F}"/>
                </a:ext>
              </a:extLst>
            </p:cNvPr>
            <p:cNvSpPr txBox="1"/>
            <p:nvPr/>
          </p:nvSpPr>
          <p:spPr>
            <a:xfrm>
              <a:off x="8020177" y="2140095"/>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85" name="Rounded Rectangle 84">
              <a:extLst>
                <a:ext uri="{FF2B5EF4-FFF2-40B4-BE49-F238E27FC236}">
                  <a16:creationId xmlns:a16="http://schemas.microsoft.com/office/drawing/2014/main" id="{BC7EB55E-57E8-E745-B009-3DD7D2D62C8A}"/>
                </a:ext>
              </a:extLst>
            </p:cNvPr>
            <p:cNvSpPr>
              <a:spLocks noChangeAspect="1"/>
            </p:cNvSpPr>
            <p:nvPr/>
          </p:nvSpPr>
          <p:spPr>
            <a:xfrm>
              <a:off x="6567700" y="2648595"/>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86" name="Group 85">
              <a:extLst>
                <a:ext uri="{FF2B5EF4-FFF2-40B4-BE49-F238E27FC236}">
                  <a16:creationId xmlns:a16="http://schemas.microsoft.com/office/drawing/2014/main" id="{825CC048-3C5E-A24C-82A0-A61B74B17C96}"/>
                </a:ext>
              </a:extLst>
            </p:cNvPr>
            <p:cNvGrpSpPr/>
            <p:nvPr/>
          </p:nvGrpSpPr>
          <p:grpSpPr>
            <a:xfrm>
              <a:off x="6630576" y="2724156"/>
              <a:ext cx="534082" cy="359495"/>
              <a:chOff x="5073543" y="1559577"/>
              <a:chExt cx="1683987" cy="1133507"/>
            </a:xfrm>
            <a:solidFill>
              <a:srgbClr val="0C67AE">
                <a:lumMod val="40000"/>
                <a:lumOff val="60000"/>
              </a:srgbClr>
            </a:solidFill>
          </p:grpSpPr>
          <p:sp>
            <p:nvSpPr>
              <p:cNvPr id="156" name="Rectangle 155">
                <a:extLst>
                  <a:ext uri="{FF2B5EF4-FFF2-40B4-BE49-F238E27FC236}">
                    <a16:creationId xmlns:a16="http://schemas.microsoft.com/office/drawing/2014/main" id="{4846224E-82E5-0B44-B309-884BDEBB4DEC}"/>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7" name="Picture 156">
                <a:extLst>
                  <a:ext uri="{FF2B5EF4-FFF2-40B4-BE49-F238E27FC236}">
                    <a16:creationId xmlns:a16="http://schemas.microsoft.com/office/drawing/2014/main" id="{A7038846-2D15-CE4D-926B-BF695CFD2E17}"/>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87" name="Group 86">
              <a:extLst>
                <a:ext uri="{FF2B5EF4-FFF2-40B4-BE49-F238E27FC236}">
                  <a16:creationId xmlns:a16="http://schemas.microsoft.com/office/drawing/2014/main" id="{185B339E-53CC-6C45-AD92-EDC7DE8DF356}"/>
                </a:ext>
              </a:extLst>
            </p:cNvPr>
            <p:cNvGrpSpPr/>
            <p:nvPr/>
          </p:nvGrpSpPr>
          <p:grpSpPr>
            <a:xfrm>
              <a:off x="7217175" y="2724156"/>
              <a:ext cx="534082" cy="359495"/>
              <a:chOff x="5073543" y="1559577"/>
              <a:chExt cx="1683987" cy="1133507"/>
            </a:xfrm>
            <a:solidFill>
              <a:srgbClr val="0C67AE">
                <a:lumMod val="40000"/>
                <a:lumOff val="60000"/>
              </a:srgbClr>
            </a:solidFill>
          </p:grpSpPr>
          <p:sp>
            <p:nvSpPr>
              <p:cNvPr id="101" name="Rectangle 100">
                <a:extLst>
                  <a:ext uri="{FF2B5EF4-FFF2-40B4-BE49-F238E27FC236}">
                    <a16:creationId xmlns:a16="http://schemas.microsoft.com/office/drawing/2014/main" id="{A214144A-AFBA-9245-8BF1-5698C7574905}"/>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5" name="Picture 154">
                <a:extLst>
                  <a:ext uri="{FF2B5EF4-FFF2-40B4-BE49-F238E27FC236}">
                    <a16:creationId xmlns:a16="http://schemas.microsoft.com/office/drawing/2014/main" id="{109C4EC9-F1A3-6A46-8221-DC1EDF2840BB}"/>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91" name="Group 90">
              <a:extLst>
                <a:ext uri="{FF2B5EF4-FFF2-40B4-BE49-F238E27FC236}">
                  <a16:creationId xmlns:a16="http://schemas.microsoft.com/office/drawing/2014/main" id="{1664A74F-3AAA-1E4E-B128-01F61EDB2A92}"/>
                </a:ext>
              </a:extLst>
            </p:cNvPr>
            <p:cNvGrpSpPr/>
            <p:nvPr/>
          </p:nvGrpSpPr>
          <p:grpSpPr>
            <a:xfrm>
              <a:off x="6630576" y="3150166"/>
              <a:ext cx="534082" cy="359495"/>
              <a:chOff x="5073543" y="1559577"/>
              <a:chExt cx="1683987" cy="1133507"/>
            </a:xfrm>
            <a:solidFill>
              <a:srgbClr val="0C67AE">
                <a:lumMod val="40000"/>
                <a:lumOff val="60000"/>
              </a:srgbClr>
            </a:solidFill>
          </p:grpSpPr>
          <p:sp>
            <p:nvSpPr>
              <p:cNvPr id="99" name="Rectangle 98">
                <a:extLst>
                  <a:ext uri="{FF2B5EF4-FFF2-40B4-BE49-F238E27FC236}">
                    <a16:creationId xmlns:a16="http://schemas.microsoft.com/office/drawing/2014/main" id="{C558809D-AB98-EE4E-8FD6-2BEBD76D54F2}"/>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00" name="Picture 99">
                <a:extLst>
                  <a:ext uri="{FF2B5EF4-FFF2-40B4-BE49-F238E27FC236}">
                    <a16:creationId xmlns:a16="http://schemas.microsoft.com/office/drawing/2014/main" id="{409BE7B4-7D97-3F46-8155-0CFFCDC1AEB1}"/>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92" name="Group 91">
              <a:extLst>
                <a:ext uri="{FF2B5EF4-FFF2-40B4-BE49-F238E27FC236}">
                  <a16:creationId xmlns:a16="http://schemas.microsoft.com/office/drawing/2014/main" id="{12404298-5522-2548-AB03-492C8B77826F}"/>
                </a:ext>
              </a:extLst>
            </p:cNvPr>
            <p:cNvGrpSpPr/>
            <p:nvPr/>
          </p:nvGrpSpPr>
          <p:grpSpPr>
            <a:xfrm>
              <a:off x="7217175" y="3150166"/>
              <a:ext cx="534082" cy="359495"/>
              <a:chOff x="5073543" y="1559577"/>
              <a:chExt cx="1683987" cy="1133507"/>
            </a:xfrm>
            <a:solidFill>
              <a:srgbClr val="0C67AE">
                <a:lumMod val="40000"/>
                <a:lumOff val="60000"/>
              </a:srgbClr>
            </a:solidFill>
          </p:grpSpPr>
          <p:sp>
            <p:nvSpPr>
              <p:cNvPr id="97" name="Rectangle 96">
                <a:extLst>
                  <a:ext uri="{FF2B5EF4-FFF2-40B4-BE49-F238E27FC236}">
                    <a16:creationId xmlns:a16="http://schemas.microsoft.com/office/drawing/2014/main" id="{43E0BE5D-F427-4E40-8768-59DC0C8D181F}"/>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98" name="Picture 97">
                <a:extLst>
                  <a:ext uri="{FF2B5EF4-FFF2-40B4-BE49-F238E27FC236}">
                    <a16:creationId xmlns:a16="http://schemas.microsoft.com/office/drawing/2014/main" id="{8020BEF7-6D30-B047-9484-1A26FC41D72E}"/>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93" name="TextBox 92">
              <a:extLst>
                <a:ext uri="{FF2B5EF4-FFF2-40B4-BE49-F238E27FC236}">
                  <a16:creationId xmlns:a16="http://schemas.microsoft.com/office/drawing/2014/main" id="{3DAA9558-478A-7B45-86EB-74B2B326EA49}"/>
                </a:ext>
              </a:extLst>
            </p:cNvPr>
            <p:cNvSpPr txBox="1"/>
            <p:nvPr/>
          </p:nvSpPr>
          <p:spPr>
            <a:xfrm>
              <a:off x="6670752" y="2966609"/>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94" name="TextBox 93">
              <a:extLst>
                <a:ext uri="{FF2B5EF4-FFF2-40B4-BE49-F238E27FC236}">
                  <a16:creationId xmlns:a16="http://schemas.microsoft.com/office/drawing/2014/main" id="{4BDFA960-40E1-F042-A67E-2DCB0D054501}"/>
                </a:ext>
              </a:extLst>
            </p:cNvPr>
            <p:cNvSpPr txBox="1"/>
            <p:nvPr/>
          </p:nvSpPr>
          <p:spPr>
            <a:xfrm>
              <a:off x="7257351" y="2968878"/>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95" name="TextBox 94">
              <a:extLst>
                <a:ext uri="{FF2B5EF4-FFF2-40B4-BE49-F238E27FC236}">
                  <a16:creationId xmlns:a16="http://schemas.microsoft.com/office/drawing/2014/main" id="{49D6C12E-5727-EB42-90B5-2BD130079FDC}"/>
                </a:ext>
              </a:extLst>
            </p:cNvPr>
            <p:cNvSpPr txBox="1"/>
            <p:nvPr/>
          </p:nvSpPr>
          <p:spPr>
            <a:xfrm>
              <a:off x="6665933" y="339149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96" name="TextBox 95">
              <a:extLst>
                <a:ext uri="{FF2B5EF4-FFF2-40B4-BE49-F238E27FC236}">
                  <a16:creationId xmlns:a16="http://schemas.microsoft.com/office/drawing/2014/main" id="{27BB77B6-7220-7A48-8D22-99F48E9A39DE}"/>
                </a:ext>
              </a:extLst>
            </p:cNvPr>
            <p:cNvSpPr txBox="1"/>
            <p:nvPr/>
          </p:nvSpPr>
          <p:spPr>
            <a:xfrm>
              <a:off x="7257351" y="339149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grpSp>
      <p:sp>
        <p:nvSpPr>
          <p:cNvPr id="174" name="TextBox 32">
            <a:extLst>
              <a:ext uri="{FF2B5EF4-FFF2-40B4-BE49-F238E27FC236}">
                <a16:creationId xmlns:a16="http://schemas.microsoft.com/office/drawing/2014/main" id="{0A39E284-7641-AB4F-A51F-E61C00A0F239}"/>
              </a:ext>
            </a:extLst>
          </p:cNvPr>
          <p:cNvSpPr txBox="1">
            <a:spLocks noChangeArrowheads="1"/>
          </p:cNvSpPr>
          <p:nvPr/>
        </p:nvSpPr>
        <p:spPr bwMode="auto">
          <a:xfrm>
            <a:off x="10028890" y="3401867"/>
            <a:ext cx="1641024" cy="184666"/>
          </a:xfrm>
          <a:prstGeom prst="rect">
            <a:avLst/>
          </a:prstGeom>
          <a:noFill/>
          <a:ln w="9525">
            <a:noFill/>
            <a:miter lim="800000"/>
            <a:headEnd/>
            <a:tailEnd/>
          </a:ln>
        </p:spPr>
        <p:txBody>
          <a:bodyPr wrap="square" lIns="0" tIns="0" rIns="0" bIns="0">
            <a:spAutoFit/>
          </a:bodyPr>
          <a:lstStyle/>
          <a:p>
            <a:pPr algn="ctr" defTabSz="457200"/>
            <a:r>
              <a:rPr lang="en-US" sz="1200" b="1" dirty="0">
                <a:solidFill>
                  <a:srgbClr val="F7981F"/>
                </a:solidFill>
                <a:latin typeface="Helvetica Neue"/>
                <a:ea typeface="Verdana" pitchFamily="34" charset="0"/>
                <a:cs typeface="Helvetica Neue"/>
              </a:rPr>
              <a:t>Availability Zone</a:t>
            </a:r>
          </a:p>
        </p:txBody>
      </p:sp>
      <p:sp>
        <p:nvSpPr>
          <p:cNvPr id="175" name="TextBox 32">
            <a:extLst>
              <a:ext uri="{FF2B5EF4-FFF2-40B4-BE49-F238E27FC236}">
                <a16:creationId xmlns:a16="http://schemas.microsoft.com/office/drawing/2014/main" id="{E3885DB4-02EC-534C-ABB7-6B6D1826FC2E}"/>
              </a:ext>
            </a:extLst>
          </p:cNvPr>
          <p:cNvSpPr txBox="1">
            <a:spLocks noChangeArrowheads="1"/>
          </p:cNvSpPr>
          <p:nvPr/>
        </p:nvSpPr>
        <p:spPr bwMode="auto">
          <a:xfrm>
            <a:off x="8833670" y="5047513"/>
            <a:ext cx="1641024" cy="184666"/>
          </a:xfrm>
          <a:prstGeom prst="rect">
            <a:avLst/>
          </a:prstGeom>
          <a:noFill/>
          <a:ln w="9525">
            <a:noFill/>
            <a:miter lim="800000"/>
            <a:headEnd/>
            <a:tailEnd/>
          </a:ln>
        </p:spPr>
        <p:txBody>
          <a:bodyPr wrap="square" lIns="0" tIns="0" rIns="0" bIns="0">
            <a:spAutoFit/>
          </a:bodyPr>
          <a:lstStyle/>
          <a:p>
            <a:pPr algn="ctr" defTabSz="457200"/>
            <a:r>
              <a:rPr lang="en-US" sz="1200" b="1" dirty="0">
                <a:solidFill>
                  <a:srgbClr val="F7981F"/>
                </a:solidFill>
                <a:latin typeface="Helvetica Neue"/>
                <a:ea typeface="Verdana" pitchFamily="34" charset="0"/>
                <a:cs typeface="Helvetica Neue"/>
              </a:rPr>
              <a:t>Availability Zone</a:t>
            </a:r>
          </a:p>
        </p:txBody>
      </p:sp>
    </p:spTree>
    <p:custDataLst>
      <p:tags r:id="rId1"/>
    </p:custDataLst>
    <p:extLst>
      <p:ext uri="{BB962C8B-B14F-4D97-AF65-F5344CB8AC3E}">
        <p14:creationId xmlns:p14="http://schemas.microsoft.com/office/powerpoint/2010/main" val="209400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B091-C1A3-2C4C-85EE-FBC291FEF890}"/>
              </a:ext>
            </a:extLst>
          </p:cNvPr>
          <p:cNvSpPr>
            <a:spLocks noGrp="1"/>
          </p:cNvSpPr>
          <p:nvPr>
            <p:ph type="title"/>
          </p:nvPr>
        </p:nvSpPr>
        <p:spPr/>
        <p:txBody>
          <a:bodyPr>
            <a:normAutofit/>
          </a:bodyPr>
          <a:lstStyle/>
          <a:p>
            <a:r>
              <a:rPr lang="en-US" sz="4200" dirty="0"/>
              <a:t>Infrastructure </a:t>
            </a:r>
            <a:r>
              <a:rPr lang="en-US" sz="4200" dirty="0" err="1"/>
              <a:t>mondiale</a:t>
            </a:r>
            <a:r>
              <a:rPr lang="en-US" sz="4200" dirty="0"/>
              <a:t> </a:t>
            </a:r>
            <a:r>
              <a:rPr lang="en-US" sz="4200" dirty="0" err="1"/>
              <a:t>AWS:Regions</a:t>
            </a:r>
            <a:endParaRPr lang="en-US" sz="4200" dirty="0"/>
          </a:p>
        </p:txBody>
      </p:sp>
      <p:grpSp>
        <p:nvGrpSpPr>
          <p:cNvPr id="194" name="Group 8">
            <a:extLst>
              <a:ext uri="{FF2B5EF4-FFF2-40B4-BE49-F238E27FC236}">
                <a16:creationId xmlns:a16="http://schemas.microsoft.com/office/drawing/2014/main" id="{FABBF86A-1972-48B7-BA58-DE7C6CEFC34F}"/>
              </a:ext>
            </a:extLst>
          </p:cNvPr>
          <p:cNvGrpSpPr/>
          <p:nvPr/>
        </p:nvGrpSpPr>
        <p:grpSpPr>
          <a:xfrm>
            <a:off x="1873815" y="1342267"/>
            <a:ext cx="8685001" cy="4906082"/>
            <a:chOff x="1873815" y="1342267"/>
            <a:chExt cx="8685001" cy="4906082"/>
          </a:xfrm>
        </p:grpSpPr>
        <p:pic>
          <p:nvPicPr>
            <p:cNvPr id="195" name="Picture 2" descr="https://upload.wikimedia.org/wikipedia/commons/f/f5/Worldemptymap.png">
              <a:extLst>
                <a:ext uri="{FF2B5EF4-FFF2-40B4-BE49-F238E27FC236}">
                  <a16:creationId xmlns:a16="http://schemas.microsoft.com/office/drawing/2014/main" id="{E8CABB9D-C4D3-45B4-BF6F-85A6CE5DC29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1947262" y="1342267"/>
              <a:ext cx="8611554" cy="4906082"/>
            </a:xfrm>
            <a:prstGeom prst="rect">
              <a:avLst/>
            </a:prstGeom>
            <a:noFill/>
            <a:extLst>
              <a:ext uri="{909E8E84-426E-40DD-AFC4-6F175D3DCCD1}">
                <a14:hiddenFill xmlns:a14="http://schemas.microsoft.com/office/drawing/2010/main">
                  <a:solidFill>
                    <a:srgbClr val="FFFFFF"/>
                  </a:solidFill>
                </a14:hiddenFill>
              </a:ext>
            </a:extLst>
          </p:spPr>
        </p:pic>
        <p:grpSp>
          <p:nvGrpSpPr>
            <p:cNvPr id="196" name="Group 11">
              <a:extLst>
                <a:ext uri="{FF2B5EF4-FFF2-40B4-BE49-F238E27FC236}">
                  <a16:creationId xmlns:a16="http://schemas.microsoft.com/office/drawing/2014/main" id="{B7F91DD6-F5C3-4E7F-A886-5373C7AAF0F8}"/>
                </a:ext>
              </a:extLst>
            </p:cNvPr>
            <p:cNvGrpSpPr/>
            <p:nvPr/>
          </p:nvGrpSpPr>
          <p:grpSpPr>
            <a:xfrm>
              <a:off x="1873815" y="3409741"/>
              <a:ext cx="1666235" cy="709028"/>
              <a:chOff x="630097" y="2240057"/>
              <a:chExt cx="1545809" cy="623604"/>
            </a:xfrm>
          </p:grpSpPr>
          <p:cxnSp>
            <p:nvCxnSpPr>
              <p:cNvPr id="277" name="Straight Connector 94">
                <a:extLst>
                  <a:ext uri="{FF2B5EF4-FFF2-40B4-BE49-F238E27FC236}">
                    <a16:creationId xmlns:a16="http://schemas.microsoft.com/office/drawing/2014/main" id="{AD1AEEA9-3888-4715-8B3D-EE5FE50C7AB8}"/>
                  </a:ext>
                </a:extLst>
              </p:cNvPr>
              <p:cNvCxnSpPr/>
              <p:nvPr/>
            </p:nvCxnSpPr>
            <p:spPr>
              <a:xfrm flipH="1">
                <a:off x="2066355" y="2240057"/>
                <a:ext cx="109551" cy="619917"/>
              </a:xfrm>
              <a:prstGeom prst="line">
                <a:avLst/>
              </a:prstGeom>
              <a:noFill/>
              <a:ln w="19050" cap="flat" cmpd="sng" algn="ctr">
                <a:solidFill>
                  <a:srgbClr val="474746">
                    <a:lumMod val="60000"/>
                    <a:lumOff val="40000"/>
                  </a:srgbClr>
                </a:solidFill>
                <a:prstDash val="solid"/>
              </a:ln>
              <a:effectLst/>
            </p:spPr>
          </p:cxnSp>
          <p:cxnSp>
            <p:nvCxnSpPr>
              <p:cNvPr id="278" name="Straight Connector 95">
                <a:extLst>
                  <a:ext uri="{FF2B5EF4-FFF2-40B4-BE49-F238E27FC236}">
                    <a16:creationId xmlns:a16="http://schemas.microsoft.com/office/drawing/2014/main" id="{0E865BB1-EF05-45A3-8ACD-F1C44723A4A0}"/>
                  </a:ext>
                </a:extLst>
              </p:cNvPr>
              <p:cNvCxnSpPr/>
              <p:nvPr/>
            </p:nvCxnSpPr>
            <p:spPr>
              <a:xfrm flipH="1">
                <a:off x="671731" y="2859977"/>
                <a:ext cx="1399051" cy="0"/>
              </a:xfrm>
              <a:prstGeom prst="line">
                <a:avLst/>
              </a:prstGeom>
              <a:noFill/>
              <a:ln w="19050" cap="flat" cmpd="sng" algn="ctr">
                <a:solidFill>
                  <a:srgbClr val="474746">
                    <a:lumMod val="60000"/>
                    <a:lumOff val="40000"/>
                  </a:srgbClr>
                </a:solidFill>
                <a:prstDash val="solid"/>
              </a:ln>
              <a:effectLst/>
            </p:spPr>
          </p:cxnSp>
          <p:sp>
            <p:nvSpPr>
              <p:cNvPr id="279" name="TextBox 96">
                <a:extLst>
                  <a:ext uri="{FF2B5EF4-FFF2-40B4-BE49-F238E27FC236}">
                    <a16:creationId xmlns:a16="http://schemas.microsoft.com/office/drawing/2014/main" id="{158367A0-8435-4F07-9C62-5A2ECD99B4B7}"/>
                  </a:ext>
                </a:extLst>
              </p:cNvPr>
              <p:cNvSpPr txBox="1"/>
              <p:nvPr/>
            </p:nvSpPr>
            <p:spPr>
              <a:xfrm>
                <a:off x="630097" y="2680942"/>
                <a:ext cx="1369960"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AWS GOVCLOUD (US-WEST)</a:t>
                </a:r>
              </a:p>
            </p:txBody>
          </p:sp>
        </p:grpSp>
        <p:grpSp>
          <p:nvGrpSpPr>
            <p:cNvPr id="197" name="Group 12">
              <a:extLst>
                <a:ext uri="{FF2B5EF4-FFF2-40B4-BE49-F238E27FC236}">
                  <a16:creationId xmlns:a16="http://schemas.microsoft.com/office/drawing/2014/main" id="{AA468F77-6437-4F23-8D3F-A0DD69DE2B6B}"/>
                </a:ext>
              </a:extLst>
            </p:cNvPr>
            <p:cNvGrpSpPr/>
            <p:nvPr/>
          </p:nvGrpSpPr>
          <p:grpSpPr>
            <a:xfrm>
              <a:off x="3353740" y="2905512"/>
              <a:ext cx="672585" cy="390199"/>
              <a:chOff x="2085556" y="1680670"/>
              <a:chExt cx="623974" cy="343187"/>
            </a:xfrm>
          </p:grpSpPr>
          <p:cxnSp>
            <p:nvCxnSpPr>
              <p:cNvPr id="274" name="Straight Connector 91">
                <a:extLst>
                  <a:ext uri="{FF2B5EF4-FFF2-40B4-BE49-F238E27FC236}">
                    <a16:creationId xmlns:a16="http://schemas.microsoft.com/office/drawing/2014/main" id="{1D521336-7B22-4C86-A809-FA87803C539C}"/>
                  </a:ext>
                </a:extLst>
              </p:cNvPr>
              <p:cNvCxnSpPr/>
              <p:nvPr/>
            </p:nvCxnSpPr>
            <p:spPr>
              <a:xfrm flipH="1" flipV="1">
                <a:off x="2544753" y="1835489"/>
                <a:ext cx="164777" cy="188368"/>
              </a:xfrm>
              <a:prstGeom prst="line">
                <a:avLst/>
              </a:prstGeom>
              <a:noFill/>
              <a:ln w="19050" cap="flat" cmpd="sng" algn="ctr">
                <a:solidFill>
                  <a:srgbClr val="474746">
                    <a:lumMod val="60000"/>
                    <a:lumOff val="40000"/>
                  </a:srgbClr>
                </a:solidFill>
                <a:prstDash val="solid"/>
              </a:ln>
              <a:effectLst/>
            </p:spPr>
          </p:cxnSp>
          <p:cxnSp>
            <p:nvCxnSpPr>
              <p:cNvPr id="275" name="Straight Connector 92">
                <a:extLst>
                  <a:ext uri="{FF2B5EF4-FFF2-40B4-BE49-F238E27FC236}">
                    <a16:creationId xmlns:a16="http://schemas.microsoft.com/office/drawing/2014/main" id="{B04A501A-FCF6-4DFA-B628-7D292AED9347}"/>
                  </a:ext>
                </a:extLst>
              </p:cNvPr>
              <p:cNvCxnSpPr/>
              <p:nvPr/>
            </p:nvCxnSpPr>
            <p:spPr>
              <a:xfrm flipH="1" flipV="1">
                <a:off x="2132682" y="1835489"/>
                <a:ext cx="412073" cy="1"/>
              </a:xfrm>
              <a:prstGeom prst="line">
                <a:avLst/>
              </a:prstGeom>
              <a:noFill/>
              <a:ln w="19050" cap="flat" cmpd="sng" algn="ctr">
                <a:solidFill>
                  <a:srgbClr val="474746">
                    <a:lumMod val="60000"/>
                    <a:lumOff val="40000"/>
                  </a:srgbClr>
                </a:solidFill>
                <a:prstDash val="solid"/>
              </a:ln>
              <a:effectLst/>
            </p:spPr>
          </p:cxnSp>
          <p:sp>
            <p:nvSpPr>
              <p:cNvPr id="276" name="TextBox 93">
                <a:extLst>
                  <a:ext uri="{FF2B5EF4-FFF2-40B4-BE49-F238E27FC236}">
                    <a16:creationId xmlns:a16="http://schemas.microsoft.com/office/drawing/2014/main" id="{E8B53F1A-7873-4C59-9AAA-799390547C65}"/>
                  </a:ext>
                </a:extLst>
              </p:cNvPr>
              <p:cNvSpPr txBox="1"/>
              <p:nvPr/>
            </p:nvSpPr>
            <p:spPr>
              <a:xfrm>
                <a:off x="2085556" y="1680670"/>
                <a:ext cx="407776"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OHIO</a:t>
                </a:r>
              </a:p>
            </p:txBody>
          </p:sp>
        </p:grpSp>
        <p:cxnSp>
          <p:nvCxnSpPr>
            <p:cNvPr id="198" name="Straight Connector 13">
              <a:extLst>
                <a:ext uri="{FF2B5EF4-FFF2-40B4-BE49-F238E27FC236}">
                  <a16:creationId xmlns:a16="http://schemas.microsoft.com/office/drawing/2014/main" id="{EF9C8EC1-4923-4456-A3BE-9945F1640BBC}"/>
                </a:ext>
              </a:extLst>
            </p:cNvPr>
            <p:cNvCxnSpPr/>
            <p:nvPr/>
          </p:nvCxnSpPr>
          <p:spPr>
            <a:xfrm flipH="1">
              <a:off x="2121584" y="3242539"/>
              <a:ext cx="973959" cy="0"/>
            </a:xfrm>
            <a:prstGeom prst="line">
              <a:avLst/>
            </a:prstGeom>
            <a:noFill/>
            <a:ln w="19050" cap="flat" cmpd="sng" algn="ctr">
              <a:solidFill>
                <a:srgbClr val="474746">
                  <a:lumMod val="60000"/>
                  <a:lumOff val="40000"/>
                </a:srgbClr>
              </a:solidFill>
              <a:prstDash val="solid"/>
            </a:ln>
            <a:effectLst/>
          </p:spPr>
        </p:cxnSp>
        <p:sp>
          <p:nvSpPr>
            <p:cNvPr id="199" name="TextBox 14">
              <a:extLst>
                <a:ext uri="{FF2B5EF4-FFF2-40B4-BE49-F238E27FC236}">
                  <a16:creationId xmlns:a16="http://schemas.microsoft.com/office/drawing/2014/main" id="{8AB1BB16-9B33-4909-9932-AB0EA6FF46B6}"/>
                </a:ext>
              </a:extLst>
            </p:cNvPr>
            <p:cNvSpPr txBox="1"/>
            <p:nvPr/>
          </p:nvSpPr>
          <p:spPr>
            <a:xfrm>
              <a:off x="2066110" y="3065073"/>
              <a:ext cx="595035"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OREGON</a:t>
              </a:r>
            </a:p>
          </p:txBody>
        </p:sp>
        <p:cxnSp>
          <p:nvCxnSpPr>
            <p:cNvPr id="200" name="Straight Connector 15">
              <a:extLst>
                <a:ext uri="{FF2B5EF4-FFF2-40B4-BE49-F238E27FC236}">
                  <a16:creationId xmlns:a16="http://schemas.microsoft.com/office/drawing/2014/main" id="{26CBB27D-36D3-4DB3-9D58-E91F9E5368AC}"/>
                </a:ext>
              </a:extLst>
            </p:cNvPr>
            <p:cNvCxnSpPr/>
            <p:nvPr/>
          </p:nvCxnSpPr>
          <p:spPr>
            <a:xfrm flipH="1">
              <a:off x="2181292" y="3629575"/>
              <a:ext cx="840091" cy="0"/>
            </a:xfrm>
            <a:prstGeom prst="line">
              <a:avLst/>
            </a:prstGeom>
            <a:noFill/>
            <a:ln w="19050" cap="flat" cmpd="sng" algn="ctr">
              <a:solidFill>
                <a:srgbClr val="474746">
                  <a:lumMod val="60000"/>
                  <a:lumOff val="40000"/>
                </a:srgbClr>
              </a:solidFill>
              <a:prstDash val="solid"/>
            </a:ln>
            <a:effectLst/>
          </p:spPr>
        </p:cxnSp>
        <p:cxnSp>
          <p:nvCxnSpPr>
            <p:cNvPr id="201" name="Straight Connector 16">
              <a:extLst>
                <a:ext uri="{FF2B5EF4-FFF2-40B4-BE49-F238E27FC236}">
                  <a16:creationId xmlns:a16="http://schemas.microsoft.com/office/drawing/2014/main" id="{78283AD7-5F00-4568-BA23-C78ADEF0A8C6}"/>
                </a:ext>
              </a:extLst>
            </p:cNvPr>
            <p:cNvCxnSpPr/>
            <p:nvPr/>
          </p:nvCxnSpPr>
          <p:spPr>
            <a:xfrm flipH="1">
              <a:off x="3018645" y="3507458"/>
              <a:ext cx="191143" cy="122117"/>
            </a:xfrm>
            <a:prstGeom prst="line">
              <a:avLst/>
            </a:prstGeom>
            <a:noFill/>
            <a:ln w="19050" cap="flat" cmpd="sng" algn="ctr">
              <a:solidFill>
                <a:srgbClr val="474746">
                  <a:lumMod val="60000"/>
                  <a:lumOff val="40000"/>
                </a:srgbClr>
              </a:solidFill>
              <a:prstDash val="solid"/>
            </a:ln>
            <a:effectLst/>
          </p:spPr>
        </p:cxnSp>
        <p:sp>
          <p:nvSpPr>
            <p:cNvPr id="202" name="TextBox 17">
              <a:extLst>
                <a:ext uri="{FF2B5EF4-FFF2-40B4-BE49-F238E27FC236}">
                  <a16:creationId xmlns:a16="http://schemas.microsoft.com/office/drawing/2014/main" id="{81A2A25A-E165-4011-A7B7-F70512090EBF}"/>
                </a:ext>
              </a:extLst>
            </p:cNvPr>
            <p:cNvSpPr txBox="1"/>
            <p:nvPr/>
          </p:nvSpPr>
          <p:spPr>
            <a:xfrm>
              <a:off x="2131035" y="3453895"/>
              <a:ext cx="869149"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 CALIFORNIA</a:t>
              </a:r>
            </a:p>
          </p:txBody>
        </p:sp>
        <p:grpSp>
          <p:nvGrpSpPr>
            <p:cNvPr id="203" name="Group 18">
              <a:extLst>
                <a:ext uri="{FF2B5EF4-FFF2-40B4-BE49-F238E27FC236}">
                  <a16:creationId xmlns:a16="http://schemas.microsoft.com/office/drawing/2014/main" id="{7E5DAD55-E619-451B-A805-749122D899EB}"/>
                </a:ext>
              </a:extLst>
            </p:cNvPr>
            <p:cNvGrpSpPr/>
            <p:nvPr/>
          </p:nvGrpSpPr>
          <p:grpSpPr>
            <a:xfrm>
              <a:off x="4322716" y="3613419"/>
              <a:ext cx="757771" cy="351628"/>
              <a:chOff x="4070880" y="3099903"/>
              <a:chExt cx="937339" cy="412350"/>
            </a:xfrm>
          </p:grpSpPr>
          <p:grpSp>
            <p:nvGrpSpPr>
              <p:cNvPr id="270" name="Group 87">
                <a:extLst>
                  <a:ext uri="{FF2B5EF4-FFF2-40B4-BE49-F238E27FC236}">
                    <a16:creationId xmlns:a16="http://schemas.microsoft.com/office/drawing/2014/main" id="{20D913E8-E10C-4D73-9945-5B28433F12C8}"/>
                  </a:ext>
                </a:extLst>
              </p:cNvPr>
              <p:cNvGrpSpPr/>
              <p:nvPr/>
            </p:nvGrpSpPr>
            <p:grpSpPr>
              <a:xfrm>
                <a:off x="4070880" y="3099903"/>
                <a:ext cx="937339" cy="375849"/>
                <a:chOff x="3014663" y="2309643"/>
                <a:chExt cx="703004" cy="281887"/>
              </a:xfrm>
            </p:grpSpPr>
            <p:cxnSp>
              <p:nvCxnSpPr>
                <p:cNvPr id="272" name="Straight Connector 89">
                  <a:extLst>
                    <a:ext uri="{FF2B5EF4-FFF2-40B4-BE49-F238E27FC236}">
                      <a16:creationId xmlns:a16="http://schemas.microsoft.com/office/drawing/2014/main" id="{B0FC7F1F-E2B7-462E-99FE-2918122CABD9}"/>
                    </a:ext>
                  </a:extLst>
                </p:cNvPr>
                <p:cNvCxnSpPr/>
                <p:nvPr/>
              </p:nvCxnSpPr>
              <p:spPr>
                <a:xfrm flipH="1" flipV="1">
                  <a:off x="3014663" y="2309643"/>
                  <a:ext cx="37142" cy="281887"/>
                </a:xfrm>
                <a:prstGeom prst="line">
                  <a:avLst/>
                </a:prstGeom>
                <a:noFill/>
                <a:ln w="19050" cap="flat" cmpd="sng" algn="ctr">
                  <a:solidFill>
                    <a:srgbClr val="474746">
                      <a:lumMod val="60000"/>
                      <a:lumOff val="40000"/>
                    </a:srgbClr>
                  </a:solidFill>
                  <a:prstDash val="solid"/>
                </a:ln>
                <a:effectLst/>
              </p:spPr>
            </p:cxnSp>
            <p:cxnSp>
              <p:nvCxnSpPr>
                <p:cNvPr id="273" name="Straight Connector 90">
                  <a:extLst>
                    <a:ext uri="{FF2B5EF4-FFF2-40B4-BE49-F238E27FC236}">
                      <a16:creationId xmlns:a16="http://schemas.microsoft.com/office/drawing/2014/main" id="{E8F5D8E0-061F-4F4A-8359-81E769252510}"/>
                    </a:ext>
                  </a:extLst>
                </p:cNvPr>
                <p:cNvCxnSpPr/>
                <p:nvPr/>
              </p:nvCxnSpPr>
              <p:spPr>
                <a:xfrm flipH="1">
                  <a:off x="3047221" y="2591528"/>
                  <a:ext cx="670446" cy="1"/>
                </a:xfrm>
                <a:prstGeom prst="line">
                  <a:avLst/>
                </a:prstGeom>
                <a:noFill/>
                <a:ln w="19050" cap="flat" cmpd="sng" algn="ctr">
                  <a:solidFill>
                    <a:srgbClr val="474746">
                      <a:lumMod val="60000"/>
                      <a:lumOff val="40000"/>
                    </a:srgbClr>
                  </a:solidFill>
                  <a:prstDash val="solid"/>
                </a:ln>
                <a:effectLst/>
              </p:spPr>
            </p:cxnSp>
          </p:grpSp>
          <p:sp>
            <p:nvSpPr>
              <p:cNvPr id="271" name="TextBox 88">
                <a:extLst>
                  <a:ext uri="{FF2B5EF4-FFF2-40B4-BE49-F238E27FC236}">
                    <a16:creationId xmlns:a16="http://schemas.microsoft.com/office/drawing/2014/main" id="{6A7D57CD-D2A9-4AB7-8C9A-D87567192AB8}"/>
                  </a:ext>
                </a:extLst>
              </p:cNvPr>
              <p:cNvSpPr txBox="1"/>
              <p:nvPr/>
            </p:nvSpPr>
            <p:spPr>
              <a:xfrm>
                <a:off x="4084913" y="3268628"/>
                <a:ext cx="900617"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 VIRGINIA</a:t>
                </a:r>
              </a:p>
            </p:txBody>
          </p:sp>
        </p:grpSp>
        <p:cxnSp>
          <p:nvCxnSpPr>
            <p:cNvPr id="204" name="Straight Connector 19">
              <a:extLst>
                <a:ext uri="{FF2B5EF4-FFF2-40B4-BE49-F238E27FC236}">
                  <a16:creationId xmlns:a16="http://schemas.microsoft.com/office/drawing/2014/main" id="{9D321B0B-7049-4AC3-B27F-AE972D7628C0}"/>
                </a:ext>
              </a:extLst>
            </p:cNvPr>
            <p:cNvCxnSpPr/>
            <p:nvPr/>
          </p:nvCxnSpPr>
          <p:spPr>
            <a:xfrm flipH="1">
              <a:off x="6321302" y="3089914"/>
              <a:ext cx="819700" cy="0"/>
            </a:xfrm>
            <a:prstGeom prst="line">
              <a:avLst/>
            </a:prstGeom>
            <a:noFill/>
            <a:ln w="19050" cap="flat" cmpd="sng" algn="ctr">
              <a:solidFill>
                <a:srgbClr val="474746">
                  <a:lumMod val="60000"/>
                  <a:lumOff val="40000"/>
                </a:srgbClr>
              </a:solidFill>
              <a:prstDash val="solid"/>
            </a:ln>
            <a:effectLst/>
          </p:spPr>
        </p:cxnSp>
        <p:grpSp>
          <p:nvGrpSpPr>
            <p:cNvPr id="205" name="Group 20">
              <a:extLst>
                <a:ext uri="{FF2B5EF4-FFF2-40B4-BE49-F238E27FC236}">
                  <a16:creationId xmlns:a16="http://schemas.microsoft.com/office/drawing/2014/main" id="{08C58B31-9DA6-4C17-8E68-D5705CB4B024}"/>
                </a:ext>
              </a:extLst>
            </p:cNvPr>
            <p:cNvGrpSpPr/>
            <p:nvPr/>
          </p:nvGrpSpPr>
          <p:grpSpPr>
            <a:xfrm>
              <a:off x="8847675" y="2866836"/>
              <a:ext cx="617054" cy="306149"/>
              <a:chOff x="6799892" y="1797056"/>
              <a:chExt cx="572457" cy="269263"/>
            </a:xfrm>
          </p:grpSpPr>
          <p:cxnSp>
            <p:nvCxnSpPr>
              <p:cNvPr id="268" name="Straight Connector 85">
                <a:extLst>
                  <a:ext uri="{FF2B5EF4-FFF2-40B4-BE49-F238E27FC236}">
                    <a16:creationId xmlns:a16="http://schemas.microsoft.com/office/drawing/2014/main" id="{6B89820C-0C07-4C93-BA08-2E8B1EAF54E8}"/>
                  </a:ext>
                </a:extLst>
              </p:cNvPr>
              <p:cNvCxnSpPr/>
              <p:nvPr/>
            </p:nvCxnSpPr>
            <p:spPr>
              <a:xfrm flipV="1">
                <a:off x="6799892" y="1797056"/>
                <a:ext cx="142138" cy="269263"/>
              </a:xfrm>
              <a:prstGeom prst="line">
                <a:avLst/>
              </a:prstGeom>
              <a:noFill/>
              <a:ln w="19050" cap="flat" cmpd="sng" algn="ctr">
                <a:solidFill>
                  <a:srgbClr val="474746">
                    <a:lumMod val="60000"/>
                    <a:lumOff val="40000"/>
                  </a:srgbClr>
                </a:solidFill>
                <a:prstDash val="solid"/>
              </a:ln>
              <a:effectLst/>
            </p:spPr>
          </p:cxnSp>
          <p:cxnSp>
            <p:nvCxnSpPr>
              <p:cNvPr id="269" name="Straight Connector 86">
                <a:extLst>
                  <a:ext uri="{FF2B5EF4-FFF2-40B4-BE49-F238E27FC236}">
                    <a16:creationId xmlns:a16="http://schemas.microsoft.com/office/drawing/2014/main" id="{0F756DF5-C76E-4373-87E6-9BD3C620AA7C}"/>
                  </a:ext>
                </a:extLst>
              </p:cNvPr>
              <p:cNvCxnSpPr/>
              <p:nvPr/>
            </p:nvCxnSpPr>
            <p:spPr>
              <a:xfrm flipH="1">
                <a:off x="6942032" y="1797056"/>
                <a:ext cx="430317" cy="1"/>
              </a:xfrm>
              <a:prstGeom prst="line">
                <a:avLst/>
              </a:prstGeom>
              <a:noFill/>
              <a:ln w="19050" cap="flat" cmpd="sng" algn="ctr">
                <a:solidFill>
                  <a:srgbClr val="474746">
                    <a:lumMod val="60000"/>
                    <a:lumOff val="40000"/>
                  </a:srgbClr>
                </a:solidFill>
                <a:prstDash val="solid"/>
              </a:ln>
              <a:effectLst/>
            </p:spPr>
          </p:cxnSp>
        </p:grpSp>
        <p:sp>
          <p:nvSpPr>
            <p:cNvPr id="206" name="TextBox 21">
              <a:extLst>
                <a:ext uri="{FF2B5EF4-FFF2-40B4-BE49-F238E27FC236}">
                  <a16:creationId xmlns:a16="http://schemas.microsoft.com/office/drawing/2014/main" id="{F9327257-DD30-40D8-8388-7D8AE5E3465C}"/>
                </a:ext>
              </a:extLst>
            </p:cNvPr>
            <p:cNvSpPr txBox="1"/>
            <p:nvPr/>
          </p:nvSpPr>
          <p:spPr>
            <a:xfrm>
              <a:off x="8949705" y="2690801"/>
              <a:ext cx="545342"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BEIJING</a:t>
              </a:r>
            </a:p>
          </p:txBody>
        </p:sp>
        <p:grpSp>
          <p:nvGrpSpPr>
            <p:cNvPr id="207" name="Group 22">
              <a:extLst>
                <a:ext uri="{FF2B5EF4-FFF2-40B4-BE49-F238E27FC236}">
                  <a16:creationId xmlns:a16="http://schemas.microsoft.com/office/drawing/2014/main" id="{326969DE-2487-4DBF-B571-2B74B642DE81}"/>
                </a:ext>
              </a:extLst>
            </p:cNvPr>
            <p:cNvGrpSpPr/>
            <p:nvPr/>
          </p:nvGrpSpPr>
          <p:grpSpPr>
            <a:xfrm>
              <a:off x="9151947" y="3097274"/>
              <a:ext cx="641812" cy="303974"/>
              <a:chOff x="9566753" y="2457355"/>
              <a:chExt cx="793901" cy="356467"/>
            </a:xfrm>
          </p:grpSpPr>
          <p:grpSp>
            <p:nvGrpSpPr>
              <p:cNvPr id="264" name="Group 81">
                <a:extLst>
                  <a:ext uri="{FF2B5EF4-FFF2-40B4-BE49-F238E27FC236}">
                    <a16:creationId xmlns:a16="http://schemas.microsoft.com/office/drawing/2014/main" id="{A96F7E0C-D95B-4E04-9914-CBADCEB0F221}"/>
                  </a:ext>
                </a:extLst>
              </p:cNvPr>
              <p:cNvGrpSpPr/>
              <p:nvPr/>
            </p:nvGrpSpPr>
            <p:grpSpPr>
              <a:xfrm>
                <a:off x="9566753" y="2656557"/>
                <a:ext cx="763276" cy="157265"/>
                <a:chOff x="7043884" y="2066319"/>
                <a:chExt cx="572457" cy="117949"/>
              </a:xfrm>
            </p:grpSpPr>
            <p:cxnSp>
              <p:nvCxnSpPr>
                <p:cNvPr id="266" name="Straight Connector 83">
                  <a:extLst>
                    <a:ext uri="{FF2B5EF4-FFF2-40B4-BE49-F238E27FC236}">
                      <a16:creationId xmlns:a16="http://schemas.microsoft.com/office/drawing/2014/main" id="{4FE2A46B-1BE0-468B-8CB8-4D3036540D7D}"/>
                    </a:ext>
                  </a:extLst>
                </p:cNvPr>
                <p:cNvCxnSpPr/>
                <p:nvPr/>
              </p:nvCxnSpPr>
              <p:spPr>
                <a:xfrm flipV="1">
                  <a:off x="7043884" y="2066319"/>
                  <a:ext cx="142140" cy="117949"/>
                </a:xfrm>
                <a:prstGeom prst="line">
                  <a:avLst/>
                </a:prstGeom>
                <a:noFill/>
                <a:ln w="19050" cap="flat" cmpd="sng" algn="ctr">
                  <a:solidFill>
                    <a:srgbClr val="474746">
                      <a:lumMod val="60000"/>
                      <a:lumOff val="40000"/>
                    </a:srgbClr>
                  </a:solidFill>
                  <a:prstDash val="solid"/>
                </a:ln>
                <a:effectLst/>
              </p:spPr>
            </p:cxnSp>
            <p:cxnSp>
              <p:nvCxnSpPr>
                <p:cNvPr id="267" name="Straight Connector 84">
                  <a:extLst>
                    <a:ext uri="{FF2B5EF4-FFF2-40B4-BE49-F238E27FC236}">
                      <a16:creationId xmlns:a16="http://schemas.microsoft.com/office/drawing/2014/main" id="{43C7EB9E-F0D5-4573-89E2-22732A982151}"/>
                    </a:ext>
                  </a:extLst>
                </p:cNvPr>
                <p:cNvCxnSpPr/>
                <p:nvPr/>
              </p:nvCxnSpPr>
              <p:spPr>
                <a:xfrm flipH="1">
                  <a:off x="7186024" y="2067404"/>
                  <a:ext cx="430317" cy="1"/>
                </a:xfrm>
                <a:prstGeom prst="line">
                  <a:avLst/>
                </a:prstGeom>
                <a:noFill/>
                <a:ln w="19050" cap="flat" cmpd="sng" algn="ctr">
                  <a:solidFill>
                    <a:srgbClr val="474746">
                      <a:lumMod val="60000"/>
                      <a:lumOff val="40000"/>
                    </a:srgbClr>
                  </a:solidFill>
                  <a:prstDash val="solid"/>
                </a:ln>
                <a:effectLst/>
              </p:spPr>
            </p:cxnSp>
          </p:grpSp>
          <p:sp>
            <p:nvSpPr>
              <p:cNvPr id="265" name="TextBox 82">
                <a:extLst>
                  <a:ext uri="{FF2B5EF4-FFF2-40B4-BE49-F238E27FC236}">
                    <a16:creationId xmlns:a16="http://schemas.microsoft.com/office/drawing/2014/main" id="{4E5ADDA7-C73C-40DE-AD1D-541E402CDBFF}"/>
                  </a:ext>
                </a:extLst>
              </p:cNvPr>
              <p:cNvSpPr txBox="1"/>
              <p:nvPr/>
            </p:nvSpPr>
            <p:spPr>
              <a:xfrm>
                <a:off x="9747552" y="2457355"/>
                <a:ext cx="613102"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SEOUL</a:t>
                </a:r>
              </a:p>
            </p:txBody>
          </p:sp>
        </p:grpSp>
        <p:grpSp>
          <p:nvGrpSpPr>
            <p:cNvPr id="208" name="Group 23">
              <a:extLst>
                <a:ext uri="{FF2B5EF4-FFF2-40B4-BE49-F238E27FC236}">
                  <a16:creationId xmlns:a16="http://schemas.microsoft.com/office/drawing/2014/main" id="{D1477AC3-1991-4C52-8923-85D682C7C02C}"/>
                </a:ext>
              </a:extLst>
            </p:cNvPr>
            <p:cNvGrpSpPr/>
            <p:nvPr/>
          </p:nvGrpSpPr>
          <p:grpSpPr>
            <a:xfrm>
              <a:off x="9464729" y="3617295"/>
              <a:ext cx="667343" cy="207749"/>
              <a:chOff x="10078365" y="3125491"/>
              <a:chExt cx="825482" cy="243625"/>
            </a:xfrm>
          </p:grpSpPr>
          <p:grpSp>
            <p:nvGrpSpPr>
              <p:cNvPr id="260" name="Group 77">
                <a:extLst>
                  <a:ext uri="{FF2B5EF4-FFF2-40B4-BE49-F238E27FC236}">
                    <a16:creationId xmlns:a16="http://schemas.microsoft.com/office/drawing/2014/main" id="{99A61D70-B894-443C-91DE-597EA41E678A}"/>
                  </a:ext>
                </a:extLst>
              </p:cNvPr>
              <p:cNvGrpSpPr/>
              <p:nvPr/>
            </p:nvGrpSpPr>
            <p:grpSpPr>
              <a:xfrm>
                <a:off x="10078365" y="3173620"/>
                <a:ext cx="763276" cy="163144"/>
                <a:chOff x="7436314" y="2401439"/>
                <a:chExt cx="572457" cy="122358"/>
              </a:xfrm>
            </p:grpSpPr>
            <p:cxnSp>
              <p:nvCxnSpPr>
                <p:cNvPr id="262" name="Straight Connector 79">
                  <a:extLst>
                    <a:ext uri="{FF2B5EF4-FFF2-40B4-BE49-F238E27FC236}">
                      <a16:creationId xmlns:a16="http://schemas.microsoft.com/office/drawing/2014/main" id="{0A6ECBB0-09B5-45EF-BC8C-255AAC1AECF9}"/>
                    </a:ext>
                  </a:extLst>
                </p:cNvPr>
                <p:cNvCxnSpPr/>
                <p:nvPr/>
              </p:nvCxnSpPr>
              <p:spPr>
                <a:xfrm>
                  <a:off x="7436314" y="2401439"/>
                  <a:ext cx="142140" cy="122358"/>
                </a:xfrm>
                <a:prstGeom prst="line">
                  <a:avLst/>
                </a:prstGeom>
                <a:noFill/>
                <a:ln w="19050" cap="flat" cmpd="sng" algn="ctr">
                  <a:solidFill>
                    <a:srgbClr val="474746">
                      <a:lumMod val="60000"/>
                      <a:lumOff val="40000"/>
                    </a:srgbClr>
                  </a:solidFill>
                  <a:prstDash val="solid"/>
                </a:ln>
                <a:effectLst/>
              </p:spPr>
            </p:cxnSp>
            <p:cxnSp>
              <p:nvCxnSpPr>
                <p:cNvPr id="263" name="Straight Connector 80">
                  <a:extLst>
                    <a:ext uri="{FF2B5EF4-FFF2-40B4-BE49-F238E27FC236}">
                      <a16:creationId xmlns:a16="http://schemas.microsoft.com/office/drawing/2014/main" id="{6E1978C8-416F-43B9-A407-4DA267E5AFD4}"/>
                    </a:ext>
                  </a:extLst>
                </p:cNvPr>
                <p:cNvCxnSpPr/>
                <p:nvPr/>
              </p:nvCxnSpPr>
              <p:spPr>
                <a:xfrm flipH="1">
                  <a:off x="7578454" y="2520794"/>
                  <a:ext cx="430317" cy="1"/>
                </a:xfrm>
                <a:prstGeom prst="line">
                  <a:avLst/>
                </a:prstGeom>
                <a:noFill/>
                <a:ln w="19050" cap="flat" cmpd="sng" algn="ctr">
                  <a:solidFill>
                    <a:srgbClr val="474746">
                      <a:lumMod val="60000"/>
                      <a:lumOff val="40000"/>
                    </a:srgbClr>
                  </a:solidFill>
                  <a:prstDash val="solid"/>
                </a:ln>
                <a:effectLst/>
              </p:spPr>
            </p:cxnSp>
          </p:grpSp>
          <p:sp>
            <p:nvSpPr>
              <p:cNvPr id="261" name="TextBox 78">
                <a:extLst>
                  <a:ext uri="{FF2B5EF4-FFF2-40B4-BE49-F238E27FC236}">
                    <a16:creationId xmlns:a16="http://schemas.microsoft.com/office/drawing/2014/main" id="{753935C0-E3A9-4306-9CE1-8FC7A8574D25}"/>
                  </a:ext>
                </a:extLst>
              </p:cNvPr>
              <p:cNvSpPr txBox="1"/>
              <p:nvPr/>
            </p:nvSpPr>
            <p:spPr>
              <a:xfrm>
                <a:off x="10259020" y="3125491"/>
                <a:ext cx="644827"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TOKYO</a:t>
                </a:r>
              </a:p>
            </p:txBody>
          </p:sp>
        </p:grpSp>
        <p:cxnSp>
          <p:nvCxnSpPr>
            <p:cNvPr id="209" name="Straight Connector 24">
              <a:extLst>
                <a:ext uri="{FF2B5EF4-FFF2-40B4-BE49-F238E27FC236}">
                  <a16:creationId xmlns:a16="http://schemas.microsoft.com/office/drawing/2014/main" id="{E38597B7-2AC3-43CB-AC18-2949112182D3}"/>
                </a:ext>
              </a:extLst>
            </p:cNvPr>
            <p:cNvCxnSpPr/>
            <p:nvPr/>
          </p:nvCxnSpPr>
          <p:spPr>
            <a:xfrm flipH="1">
              <a:off x="7271393" y="4270288"/>
              <a:ext cx="550477" cy="0"/>
            </a:xfrm>
            <a:prstGeom prst="line">
              <a:avLst/>
            </a:prstGeom>
            <a:noFill/>
            <a:ln w="19050" cap="flat" cmpd="sng" algn="ctr">
              <a:solidFill>
                <a:srgbClr val="474746">
                  <a:lumMod val="60000"/>
                  <a:lumOff val="40000"/>
                </a:srgbClr>
              </a:solidFill>
              <a:prstDash val="solid"/>
            </a:ln>
            <a:effectLst/>
          </p:spPr>
        </p:cxnSp>
        <p:grpSp>
          <p:nvGrpSpPr>
            <p:cNvPr id="210" name="Group 25">
              <a:extLst>
                <a:ext uri="{FF2B5EF4-FFF2-40B4-BE49-F238E27FC236}">
                  <a16:creationId xmlns:a16="http://schemas.microsoft.com/office/drawing/2014/main" id="{81DD3A2B-C8B0-47B0-91E7-EDBEB1756659}"/>
                </a:ext>
              </a:extLst>
            </p:cNvPr>
            <p:cNvGrpSpPr/>
            <p:nvPr/>
          </p:nvGrpSpPr>
          <p:grpSpPr>
            <a:xfrm>
              <a:off x="7616880" y="4575762"/>
              <a:ext cx="810418" cy="207749"/>
              <a:chOff x="5702144" y="3256593"/>
              <a:chExt cx="751846" cy="182719"/>
            </a:xfrm>
          </p:grpSpPr>
          <p:sp>
            <p:nvSpPr>
              <p:cNvPr id="256" name="TextBox 73">
                <a:extLst>
                  <a:ext uri="{FF2B5EF4-FFF2-40B4-BE49-F238E27FC236}">
                    <a16:creationId xmlns:a16="http://schemas.microsoft.com/office/drawing/2014/main" id="{BB905A09-640C-4B9B-9986-AA7C783512A5}"/>
                  </a:ext>
                </a:extLst>
              </p:cNvPr>
              <p:cNvSpPr txBox="1"/>
              <p:nvPr/>
            </p:nvSpPr>
            <p:spPr>
              <a:xfrm>
                <a:off x="5702144" y="3256593"/>
                <a:ext cx="675462"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SINGAPORE</a:t>
                </a:r>
              </a:p>
            </p:txBody>
          </p:sp>
          <p:grpSp>
            <p:nvGrpSpPr>
              <p:cNvPr id="257" name="Group 74">
                <a:extLst>
                  <a:ext uri="{FF2B5EF4-FFF2-40B4-BE49-F238E27FC236}">
                    <a16:creationId xmlns:a16="http://schemas.microsoft.com/office/drawing/2014/main" id="{740DF8A0-8256-483E-B8D7-27D545117FE2}"/>
                  </a:ext>
                </a:extLst>
              </p:cNvPr>
              <p:cNvGrpSpPr/>
              <p:nvPr/>
            </p:nvGrpSpPr>
            <p:grpSpPr>
              <a:xfrm>
                <a:off x="5760720" y="3288509"/>
                <a:ext cx="693270" cy="125588"/>
                <a:chOff x="5760720" y="3288509"/>
                <a:chExt cx="693270" cy="125588"/>
              </a:xfrm>
            </p:grpSpPr>
            <p:cxnSp>
              <p:nvCxnSpPr>
                <p:cNvPr id="258" name="Straight Connector 75">
                  <a:extLst>
                    <a:ext uri="{FF2B5EF4-FFF2-40B4-BE49-F238E27FC236}">
                      <a16:creationId xmlns:a16="http://schemas.microsoft.com/office/drawing/2014/main" id="{6D2C7BE0-7C82-4CAE-A215-D686CFC5E5F5}"/>
                    </a:ext>
                  </a:extLst>
                </p:cNvPr>
                <p:cNvCxnSpPr/>
                <p:nvPr/>
              </p:nvCxnSpPr>
              <p:spPr>
                <a:xfrm flipH="1">
                  <a:off x="6358890" y="3288509"/>
                  <a:ext cx="95100" cy="125588"/>
                </a:xfrm>
                <a:prstGeom prst="line">
                  <a:avLst/>
                </a:prstGeom>
                <a:noFill/>
                <a:ln w="19050" cap="flat" cmpd="sng" algn="ctr">
                  <a:solidFill>
                    <a:srgbClr val="474746">
                      <a:lumMod val="60000"/>
                      <a:lumOff val="40000"/>
                    </a:srgbClr>
                  </a:solidFill>
                  <a:prstDash val="solid"/>
                </a:ln>
                <a:effectLst/>
              </p:spPr>
            </p:cxnSp>
            <p:cxnSp>
              <p:nvCxnSpPr>
                <p:cNvPr id="259" name="Straight Connector 76">
                  <a:extLst>
                    <a:ext uri="{FF2B5EF4-FFF2-40B4-BE49-F238E27FC236}">
                      <a16:creationId xmlns:a16="http://schemas.microsoft.com/office/drawing/2014/main" id="{67E04C94-2111-486E-AD13-96A666D706D2}"/>
                    </a:ext>
                  </a:extLst>
                </p:cNvPr>
                <p:cNvCxnSpPr/>
                <p:nvPr/>
              </p:nvCxnSpPr>
              <p:spPr>
                <a:xfrm flipH="1">
                  <a:off x="5760720" y="3409345"/>
                  <a:ext cx="604879" cy="0"/>
                </a:xfrm>
                <a:prstGeom prst="line">
                  <a:avLst/>
                </a:prstGeom>
                <a:noFill/>
                <a:ln w="19050" cap="flat" cmpd="sng" algn="ctr">
                  <a:solidFill>
                    <a:srgbClr val="474746">
                      <a:lumMod val="60000"/>
                      <a:lumOff val="40000"/>
                    </a:srgbClr>
                  </a:solidFill>
                  <a:prstDash val="solid"/>
                </a:ln>
                <a:effectLst/>
              </p:spPr>
            </p:cxnSp>
          </p:grpSp>
        </p:grpSp>
        <p:grpSp>
          <p:nvGrpSpPr>
            <p:cNvPr id="211" name="Group 26">
              <a:extLst>
                <a:ext uri="{FF2B5EF4-FFF2-40B4-BE49-F238E27FC236}">
                  <a16:creationId xmlns:a16="http://schemas.microsoft.com/office/drawing/2014/main" id="{ECF73890-F8A2-474B-B663-0AB221C4D873}"/>
                </a:ext>
              </a:extLst>
            </p:cNvPr>
            <p:cNvGrpSpPr/>
            <p:nvPr/>
          </p:nvGrpSpPr>
          <p:grpSpPr>
            <a:xfrm>
              <a:off x="8722609" y="5454981"/>
              <a:ext cx="863987" cy="207749"/>
              <a:chOff x="9001829" y="5466388"/>
              <a:chExt cx="1068724" cy="243625"/>
            </a:xfrm>
          </p:grpSpPr>
          <p:cxnSp>
            <p:nvCxnSpPr>
              <p:cNvPr id="253" name="Straight Connector 70">
                <a:extLst>
                  <a:ext uri="{FF2B5EF4-FFF2-40B4-BE49-F238E27FC236}">
                    <a16:creationId xmlns:a16="http://schemas.microsoft.com/office/drawing/2014/main" id="{E0C40B73-FC83-4DD5-A11D-8CDC99BF9DE0}"/>
                  </a:ext>
                </a:extLst>
              </p:cNvPr>
              <p:cNvCxnSpPr/>
              <p:nvPr/>
            </p:nvCxnSpPr>
            <p:spPr>
              <a:xfrm flipH="1">
                <a:off x="9740901" y="5466388"/>
                <a:ext cx="329652" cy="205433"/>
              </a:xfrm>
              <a:prstGeom prst="line">
                <a:avLst/>
              </a:prstGeom>
              <a:noFill/>
              <a:ln w="19050" cap="flat" cmpd="sng" algn="ctr">
                <a:solidFill>
                  <a:srgbClr val="474746">
                    <a:lumMod val="60000"/>
                    <a:lumOff val="40000"/>
                  </a:srgbClr>
                </a:solidFill>
                <a:prstDash val="solid"/>
              </a:ln>
              <a:effectLst/>
            </p:spPr>
          </p:cxnSp>
          <p:sp>
            <p:nvSpPr>
              <p:cNvPr id="254" name="TextBox 71">
                <a:extLst>
                  <a:ext uri="{FF2B5EF4-FFF2-40B4-BE49-F238E27FC236}">
                    <a16:creationId xmlns:a16="http://schemas.microsoft.com/office/drawing/2014/main" id="{4B9C3787-5552-4D01-AF4F-22176A4A9151}"/>
                  </a:ext>
                </a:extLst>
              </p:cNvPr>
              <p:cNvSpPr txBox="1"/>
              <p:nvPr/>
            </p:nvSpPr>
            <p:spPr>
              <a:xfrm>
                <a:off x="9001829" y="5466388"/>
                <a:ext cx="690433"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SYDNEY</a:t>
                </a:r>
              </a:p>
            </p:txBody>
          </p:sp>
          <p:cxnSp>
            <p:nvCxnSpPr>
              <p:cNvPr id="255" name="Straight Connector 72">
                <a:extLst>
                  <a:ext uri="{FF2B5EF4-FFF2-40B4-BE49-F238E27FC236}">
                    <a16:creationId xmlns:a16="http://schemas.microsoft.com/office/drawing/2014/main" id="{C0E2DBE2-6C14-45F3-AF71-8F09DC10DB48}"/>
                  </a:ext>
                </a:extLst>
              </p:cNvPr>
              <p:cNvCxnSpPr/>
              <p:nvPr/>
            </p:nvCxnSpPr>
            <p:spPr>
              <a:xfrm flipH="1">
                <a:off x="9066523" y="5670055"/>
                <a:ext cx="680579" cy="0"/>
              </a:xfrm>
              <a:prstGeom prst="line">
                <a:avLst/>
              </a:prstGeom>
              <a:noFill/>
              <a:ln w="19050" cap="flat" cmpd="sng" algn="ctr">
                <a:solidFill>
                  <a:srgbClr val="474746">
                    <a:lumMod val="60000"/>
                    <a:lumOff val="40000"/>
                  </a:srgbClr>
                </a:solidFill>
                <a:prstDash val="solid"/>
              </a:ln>
              <a:effectLst/>
            </p:spPr>
          </p:cxnSp>
        </p:grpSp>
        <p:cxnSp>
          <p:nvCxnSpPr>
            <p:cNvPr id="212" name="Straight Connector 27">
              <a:extLst>
                <a:ext uri="{FF2B5EF4-FFF2-40B4-BE49-F238E27FC236}">
                  <a16:creationId xmlns:a16="http://schemas.microsoft.com/office/drawing/2014/main" id="{4934B934-9B72-428B-A564-1C2156EECCB4}"/>
                </a:ext>
              </a:extLst>
            </p:cNvPr>
            <p:cNvCxnSpPr/>
            <p:nvPr/>
          </p:nvCxnSpPr>
          <p:spPr>
            <a:xfrm flipH="1">
              <a:off x="7819654" y="4119688"/>
              <a:ext cx="57485" cy="151617"/>
            </a:xfrm>
            <a:prstGeom prst="line">
              <a:avLst/>
            </a:prstGeom>
            <a:noFill/>
            <a:ln w="19050" cap="flat" cmpd="sng" algn="ctr">
              <a:solidFill>
                <a:srgbClr val="474746">
                  <a:lumMod val="60000"/>
                  <a:lumOff val="40000"/>
                </a:srgbClr>
              </a:solidFill>
              <a:prstDash val="solid"/>
            </a:ln>
            <a:effectLst/>
          </p:spPr>
        </p:cxnSp>
        <p:grpSp>
          <p:nvGrpSpPr>
            <p:cNvPr id="213" name="Group 28">
              <a:extLst>
                <a:ext uri="{FF2B5EF4-FFF2-40B4-BE49-F238E27FC236}">
                  <a16:creationId xmlns:a16="http://schemas.microsoft.com/office/drawing/2014/main" id="{36CFAB82-A1C1-44BC-93B0-34E2721D5F6C}"/>
                </a:ext>
              </a:extLst>
            </p:cNvPr>
            <p:cNvGrpSpPr/>
            <p:nvPr/>
          </p:nvGrpSpPr>
          <p:grpSpPr>
            <a:xfrm>
              <a:off x="3440005" y="2565804"/>
              <a:ext cx="925516" cy="518117"/>
              <a:chOff x="2869932" y="1817948"/>
              <a:chExt cx="1144833" cy="607591"/>
            </a:xfrm>
          </p:grpSpPr>
          <p:sp>
            <p:nvSpPr>
              <p:cNvPr id="250" name="TextBox 67">
                <a:extLst>
                  <a:ext uri="{FF2B5EF4-FFF2-40B4-BE49-F238E27FC236}">
                    <a16:creationId xmlns:a16="http://schemas.microsoft.com/office/drawing/2014/main" id="{4565B687-1D5D-4CCE-8D62-3EED6EBCAB4C}"/>
                  </a:ext>
                </a:extLst>
              </p:cNvPr>
              <p:cNvSpPr txBox="1"/>
              <p:nvPr/>
            </p:nvSpPr>
            <p:spPr>
              <a:xfrm>
                <a:off x="2869932" y="1817948"/>
                <a:ext cx="74397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 CANADA</a:t>
                </a:r>
              </a:p>
            </p:txBody>
          </p:sp>
          <p:cxnSp>
            <p:nvCxnSpPr>
              <p:cNvPr id="251" name="Straight Connector 68">
                <a:extLst>
                  <a:ext uri="{FF2B5EF4-FFF2-40B4-BE49-F238E27FC236}">
                    <a16:creationId xmlns:a16="http://schemas.microsoft.com/office/drawing/2014/main" id="{58ADDD4C-1CA8-4C11-90F6-65A111388F24}"/>
                  </a:ext>
                </a:extLst>
              </p:cNvPr>
              <p:cNvCxnSpPr/>
              <p:nvPr/>
            </p:nvCxnSpPr>
            <p:spPr>
              <a:xfrm flipH="1" flipV="1">
                <a:off x="3546761" y="2044467"/>
                <a:ext cx="468004" cy="381072"/>
              </a:xfrm>
              <a:prstGeom prst="line">
                <a:avLst/>
              </a:prstGeom>
              <a:noFill/>
              <a:ln w="19050" cap="flat" cmpd="sng" algn="ctr">
                <a:solidFill>
                  <a:srgbClr val="474746">
                    <a:lumMod val="60000"/>
                    <a:lumOff val="40000"/>
                  </a:srgbClr>
                </a:solidFill>
                <a:prstDash val="solid"/>
              </a:ln>
              <a:effectLst/>
            </p:spPr>
          </p:cxnSp>
          <p:cxnSp>
            <p:nvCxnSpPr>
              <p:cNvPr id="252" name="Straight Connector 69">
                <a:extLst>
                  <a:ext uri="{FF2B5EF4-FFF2-40B4-BE49-F238E27FC236}">
                    <a16:creationId xmlns:a16="http://schemas.microsoft.com/office/drawing/2014/main" id="{B6A0A703-D604-45D0-A609-255CEAAA6112}"/>
                  </a:ext>
                </a:extLst>
              </p:cNvPr>
              <p:cNvCxnSpPr/>
              <p:nvPr/>
            </p:nvCxnSpPr>
            <p:spPr>
              <a:xfrm flipH="1">
                <a:off x="2905548" y="2044467"/>
                <a:ext cx="645348" cy="0"/>
              </a:xfrm>
              <a:prstGeom prst="line">
                <a:avLst/>
              </a:prstGeom>
              <a:noFill/>
              <a:ln w="19050" cap="flat" cmpd="sng" algn="ctr">
                <a:solidFill>
                  <a:srgbClr val="474746">
                    <a:lumMod val="60000"/>
                    <a:lumOff val="40000"/>
                  </a:srgbClr>
                </a:solidFill>
                <a:prstDash val="solid"/>
              </a:ln>
              <a:effectLst/>
            </p:spPr>
          </p:cxnSp>
        </p:grpSp>
        <p:grpSp>
          <p:nvGrpSpPr>
            <p:cNvPr id="214" name="Group 29">
              <a:extLst>
                <a:ext uri="{FF2B5EF4-FFF2-40B4-BE49-F238E27FC236}">
                  <a16:creationId xmlns:a16="http://schemas.microsoft.com/office/drawing/2014/main" id="{AB4D137E-C688-4D30-AE6E-5339DA0DA004}"/>
                </a:ext>
              </a:extLst>
            </p:cNvPr>
            <p:cNvGrpSpPr/>
            <p:nvPr/>
          </p:nvGrpSpPr>
          <p:grpSpPr>
            <a:xfrm>
              <a:off x="5143532" y="2975724"/>
              <a:ext cx="838774" cy="207749"/>
              <a:chOff x="4688844" y="2459113"/>
              <a:chExt cx="1037536" cy="243625"/>
            </a:xfrm>
          </p:grpSpPr>
          <p:cxnSp>
            <p:nvCxnSpPr>
              <p:cNvPr id="247" name="Straight Connector 64">
                <a:extLst>
                  <a:ext uri="{FF2B5EF4-FFF2-40B4-BE49-F238E27FC236}">
                    <a16:creationId xmlns:a16="http://schemas.microsoft.com/office/drawing/2014/main" id="{858A62C6-C81E-4E16-B3A3-B164B6A12B21}"/>
                  </a:ext>
                </a:extLst>
              </p:cNvPr>
              <p:cNvCxnSpPr/>
              <p:nvPr/>
            </p:nvCxnSpPr>
            <p:spPr>
              <a:xfrm flipV="1">
                <a:off x="5393840" y="2528689"/>
                <a:ext cx="332540" cy="132355"/>
              </a:xfrm>
              <a:prstGeom prst="line">
                <a:avLst/>
              </a:prstGeom>
              <a:noFill/>
              <a:ln w="19050" cap="flat" cmpd="sng" algn="ctr">
                <a:solidFill>
                  <a:srgbClr val="474746">
                    <a:lumMod val="60000"/>
                    <a:lumOff val="40000"/>
                  </a:srgbClr>
                </a:solidFill>
                <a:prstDash val="solid"/>
              </a:ln>
              <a:effectLst/>
            </p:spPr>
          </p:cxnSp>
          <p:cxnSp>
            <p:nvCxnSpPr>
              <p:cNvPr id="248" name="Straight Connector 65">
                <a:extLst>
                  <a:ext uri="{FF2B5EF4-FFF2-40B4-BE49-F238E27FC236}">
                    <a16:creationId xmlns:a16="http://schemas.microsoft.com/office/drawing/2014/main" id="{DB60FCA7-3E59-4C14-ACCD-592EF24F19AB}"/>
                  </a:ext>
                </a:extLst>
              </p:cNvPr>
              <p:cNvCxnSpPr/>
              <p:nvPr/>
            </p:nvCxnSpPr>
            <p:spPr>
              <a:xfrm flipH="1">
                <a:off x="4799060" y="2662787"/>
                <a:ext cx="597589" cy="423"/>
              </a:xfrm>
              <a:prstGeom prst="line">
                <a:avLst/>
              </a:prstGeom>
              <a:noFill/>
              <a:ln w="19050" cap="flat" cmpd="sng" algn="ctr">
                <a:solidFill>
                  <a:srgbClr val="474746">
                    <a:lumMod val="60000"/>
                    <a:lumOff val="40000"/>
                  </a:srgbClr>
                </a:solidFill>
                <a:prstDash val="solid"/>
              </a:ln>
              <a:effectLst/>
            </p:spPr>
          </p:cxnSp>
          <p:sp>
            <p:nvSpPr>
              <p:cNvPr id="249" name="TextBox 66">
                <a:extLst>
                  <a:ext uri="{FF2B5EF4-FFF2-40B4-BE49-F238E27FC236}">
                    <a16:creationId xmlns:a16="http://schemas.microsoft.com/office/drawing/2014/main" id="{1A1830A1-19BA-46C9-B7ED-E33132269F73}"/>
                  </a:ext>
                </a:extLst>
              </p:cNvPr>
              <p:cNvSpPr txBox="1"/>
              <p:nvPr/>
            </p:nvSpPr>
            <p:spPr>
              <a:xfrm>
                <a:off x="4688844" y="2459113"/>
                <a:ext cx="74397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LONDON</a:t>
                </a:r>
              </a:p>
            </p:txBody>
          </p:sp>
        </p:grpSp>
        <p:sp>
          <p:nvSpPr>
            <p:cNvPr id="215" name="TextBox 30">
              <a:extLst>
                <a:ext uri="{FF2B5EF4-FFF2-40B4-BE49-F238E27FC236}">
                  <a16:creationId xmlns:a16="http://schemas.microsoft.com/office/drawing/2014/main" id="{4C1BD2FE-4AFC-4855-B360-8D0B2C136749}"/>
                </a:ext>
              </a:extLst>
            </p:cNvPr>
            <p:cNvSpPr txBox="1"/>
            <p:nvPr/>
          </p:nvSpPr>
          <p:spPr>
            <a:xfrm>
              <a:off x="7226561" y="4089799"/>
              <a:ext cx="575799"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MUMBAI</a:t>
              </a:r>
            </a:p>
          </p:txBody>
        </p:sp>
        <p:sp>
          <p:nvSpPr>
            <p:cNvPr id="216" name="TextBox 31">
              <a:extLst>
                <a:ext uri="{FF2B5EF4-FFF2-40B4-BE49-F238E27FC236}">
                  <a16:creationId xmlns:a16="http://schemas.microsoft.com/office/drawing/2014/main" id="{45CF8B1E-D812-43BF-B794-1997E052B537}"/>
                </a:ext>
              </a:extLst>
            </p:cNvPr>
            <p:cNvSpPr txBox="1"/>
            <p:nvPr/>
          </p:nvSpPr>
          <p:spPr>
            <a:xfrm>
              <a:off x="6374632" y="2903854"/>
              <a:ext cx="734496"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FRANKFURT</a:t>
              </a:r>
            </a:p>
          </p:txBody>
        </p:sp>
        <p:grpSp>
          <p:nvGrpSpPr>
            <p:cNvPr id="217" name="Group 32">
              <a:extLst>
                <a:ext uri="{FF2B5EF4-FFF2-40B4-BE49-F238E27FC236}">
                  <a16:creationId xmlns:a16="http://schemas.microsoft.com/office/drawing/2014/main" id="{2B929BA8-FA18-4D97-B583-2CB12C9BBE5A}"/>
                </a:ext>
              </a:extLst>
            </p:cNvPr>
            <p:cNvGrpSpPr/>
            <p:nvPr/>
          </p:nvGrpSpPr>
          <p:grpSpPr>
            <a:xfrm>
              <a:off x="5865825" y="2317668"/>
              <a:ext cx="654701" cy="476875"/>
              <a:chOff x="5792828" y="1600222"/>
              <a:chExt cx="809844" cy="559227"/>
            </a:xfrm>
          </p:grpSpPr>
          <p:cxnSp>
            <p:nvCxnSpPr>
              <p:cNvPr id="244" name="Straight Connector 61">
                <a:extLst>
                  <a:ext uri="{FF2B5EF4-FFF2-40B4-BE49-F238E27FC236}">
                    <a16:creationId xmlns:a16="http://schemas.microsoft.com/office/drawing/2014/main" id="{EEBA5D8E-615C-4A9B-8EE9-EC55D1725D9B}"/>
                  </a:ext>
                </a:extLst>
              </p:cNvPr>
              <p:cNvCxnSpPr/>
              <p:nvPr/>
            </p:nvCxnSpPr>
            <p:spPr>
              <a:xfrm flipV="1">
                <a:off x="5792828" y="1805941"/>
                <a:ext cx="163473" cy="353508"/>
              </a:xfrm>
              <a:prstGeom prst="line">
                <a:avLst/>
              </a:prstGeom>
              <a:noFill/>
              <a:ln w="19050" cap="flat" cmpd="sng" algn="ctr">
                <a:solidFill>
                  <a:srgbClr val="474746">
                    <a:lumMod val="60000"/>
                    <a:lumOff val="40000"/>
                  </a:srgbClr>
                </a:solidFill>
                <a:prstDash val="solid"/>
              </a:ln>
              <a:effectLst/>
            </p:spPr>
          </p:cxnSp>
          <p:cxnSp>
            <p:nvCxnSpPr>
              <p:cNvPr id="245" name="Straight Connector 62">
                <a:extLst>
                  <a:ext uri="{FF2B5EF4-FFF2-40B4-BE49-F238E27FC236}">
                    <a16:creationId xmlns:a16="http://schemas.microsoft.com/office/drawing/2014/main" id="{C96115CC-67A8-4419-BBA3-E921C319E33A}"/>
                  </a:ext>
                </a:extLst>
              </p:cNvPr>
              <p:cNvCxnSpPr/>
              <p:nvPr/>
            </p:nvCxnSpPr>
            <p:spPr>
              <a:xfrm flipH="1">
                <a:off x="5945915" y="1805905"/>
                <a:ext cx="573756" cy="1"/>
              </a:xfrm>
              <a:prstGeom prst="line">
                <a:avLst/>
              </a:prstGeom>
              <a:noFill/>
              <a:ln w="19050" cap="flat" cmpd="sng" algn="ctr">
                <a:solidFill>
                  <a:srgbClr val="474746">
                    <a:lumMod val="60000"/>
                    <a:lumOff val="40000"/>
                  </a:srgbClr>
                </a:solidFill>
                <a:prstDash val="solid"/>
              </a:ln>
              <a:effectLst/>
            </p:spPr>
          </p:cxnSp>
          <p:sp>
            <p:nvSpPr>
              <p:cNvPr id="246" name="TextBox 63">
                <a:extLst>
                  <a:ext uri="{FF2B5EF4-FFF2-40B4-BE49-F238E27FC236}">
                    <a16:creationId xmlns:a16="http://schemas.microsoft.com/office/drawing/2014/main" id="{329473BE-AA63-4873-BE71-160D11B3D0DA}"/>
                  </a:ext>
                </a:extLst>
              </p:cNvPr>
              <p:cNvSpPr txBox="1"/>
              <p:nvPr/>
            </p:nvSpPr>
            <p:spPr>
              <a:xfrm>
                <a:off x="5874564" y="1600222"/>
                <a:ext cx="728108"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IRELAND</a:t>
                </a:r>
              </a:p>
            </p:txBody>
          </p:sp>
        </p:grpSp>
        <p:grpSp>
          <p:nvGrpSpPr>
            <p:cNvPr id="218" name="Group 33">
              <a:extLst>
                <a:ext uri="{FF2B5EF4-FFF2-40B4-BE49-F238E27FC236}">
                  <a16:creationId xmlns:a16="http://schemas.microsoft.com/office/drawing/2014/main" id="{BAE7DD62-8B1A-47E7-A15E-A5C738582FF7}"/>
                </a:ext>
              </a:extLst>
            </p:cNvPr>
            <p:cNvGrpSpPr/>
            <p:nvPr/>
          </p:nvGrpSpPr>
          <p:grpSpPr>
            <a:xfrm>
              <a:off x="4991682" y="5302500"/>
              <a:ext cx="852793" cy="237726"/>
              <a:chOff x="4688839" y="5215230"/>
              <a:chExt cx="1054878" cy="278778"/>
            </a:xfrm>
          </p:grpSpPr>
          <p:cxnSp>
            <p:nvCxnSpPr>
              <p:cNvPr id="241" name="Straight Connector 58">
                <a:extLst>
                  <a:ext uri="{FF2B5EF4-FFF2-40B4-BE49-F238E27FC236}">
                    <a16:creationId xmlns:a16="http://schemas.microsoft.com/office/drawing/2014/main" id="{92E860E8-7D3B-4722-9DC5-B5C7110F2D3A}"/>
                  </a:ext>
                </a:extLst>
              </p:cNvPr>
              <p:cNvCxnSpPr/>
              <p:nvPr/>
            </p:nvCxnSpPr>
            <p:spPr>
              <a:xfrm flipH="1" flipV="1">
                <a:off x="4688839" y="5215230"/>
                <a:ext cx="219703" cy="251157"/>
              </a:xfrm>
              <a:prstGeom prst="line">
                <a:avLst/>
              </a:prstGeom>
              <a:noFill/>
              <a:ln w="19050" cap="flat" cmpd="sng" algn="ctr">
                <a:solidFill>
                  <a:srgbClr val="474746">
                    <a:lumMod val="60000"/>
                    <a:lumOff val="40000"/>
                  </a:srgbClr>
                </a:solidFill>
                <a:prstDash val="solid"/>
              </a:ln>
              <a:effectLst/>
            </p:spPr>
          </p:cxnSp>
          <p:cxnSp>
            <p:nvCxnSpPr>
              <p:cNvPr id="242" name="Straight Connector 59">
                <a:extLst>
                  <a:ext uri="{FF2B5EF4-FFF2-40B4-BE49-F238E27FC236}">
                    <a16:creationId xmlns:a16="http://schemas.microsoft.com/office/drawing/2014/main" id="{D532EFC9-AF6D-4953-ACD6-B1645833D723}"/>
                  </a:ext>
                </a:extLst>
              </p:cNvPr>
              <p:cNvCxnSpPr/>
              <p:nvPr/>
            </p:nvCxnSpPr>
            <p:spPr>
              <a:xfrm flipH="1">
                <a:off x="4903462" y="5466388"/>
                <a:ext cx="796137" cy="1"/>
              </a:xfrm>
              <a:prstGeom prst="line">
                <a:avLst/>
              </a:prstGeom>
              <a:noFill/>
              <a:ln w="19050" cap="flat" cmpd="sng" algn="ctr">
                <a:solidFill>
                  <a:srgbClr val="474746">
                    <a:lumMod val="60000"/>
                    <a:lumOff val="40000"/>
                  </a:srgbClr>
                </a:solidFill>
                <a:prstDash val="solid"/>
              </a:ln>
              <a:effectLst/>
            </p:spPr>
          </p:cxnSp>
          <p:sp>
            <p:nvSpPr>
              <p:cNvPr id="243" name="TextBox 60">
                <a:extLst>
                  <a:ext uri="{FF2B5EF4-FFF2-40B4-BE49-F238E27FC236}">
                    <a16:creationId xmlns:a16="http://schemas.microsoft.com/office/drawing/2014/main" id="{385532A4-CA02-4B5C-AFCC-11C01AB388E0}"/>
                  </a:ext>
                </a:extLst>
              </p:cNvPr>
              <p:cNvSpPr txBox="1"/>
              <p:nvPr/>
            </p:nvSpPr>
            <p:spPr>
              <a:xfrm>
                <a:off x="4841118" y="5250383"/>
                <a:ext cx="902599"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SÃO PAULO</a:t>
                </a:r>
              </a:p>
            </p:txBody>
          </p:sp>
        </p:grpSp>
        <p:sp>
          <p:nvSpPr>
            <p:cNvPr id="219" name="Oval 34">
              <a:extLst>
                <a:ext uri="{FF2B5EF4-FFF2-40B4-BE49-F238E27FC236}">
                  <a16:creationId xmlns:a16="http://schemas.microsoft.com/office/drawing/2014/main" id="{4AC82391-D477-4B48-BD01-A281B5C46AA7}"/>
                </a:ext>
              </a:extLst>
            </p:cNvPr>
            <p:cNvSpPr/>
            <p:nvPr/>
          </p:nvSpPr>
          <p:spPr>
            <a:xfrm>
              <a:off x="3970329" y="326192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220" name="Oval 35">
              <a:extLst>
                <a:ext uri="{FF2B5EF4-FFF2-40B4-BE49-F238E27FC236}">
                  <a16:creationId xmlns:a16="http://schemas.microsoft.com/office/drawing/2014/main" id="{5B511BA4-7B3D-4C9C-8931-E9B7D09D5FC9}"/>
                </a:ext>
              </a:extLst>
            </p:cNvPr>
            <p:cNvSpPr/>
            <p:nvPr/>
          </p:nvSpPr>
          <p:spPr>
            <a:xfrm>
              <a:off x="4334818" y="3002205"/>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221" name="Oval 36">
              <a:extLst>
                <a:ext uri="{FF2B5EF4-FFF2-40B4-BE49-F238E27FC236}">
                  <a16:creationId xmlns:a16="http://schemas.microsoft.com/office/drawing/2014/main" id="{9EBA72F6-D4AA-4830-8DCA-2AB8257EE413}"/>
                </a:ext>
              </a:extLst>
            </p:cNvPr>
            <p:cNvSpPr/>
            <p:nvPr/>
          </p:nvSpPr>
          <p:spPr>
            <a:xfrm>
              <a:off x="3181289" y="331195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222" name="Oval 37">
              <a:extLst>
                <a:ext uri="{FF2B5EF4-FFF2-40B4-BE49-F238E27FC236}">
                  <a16:creationId xmlns:a16="http://schemas.microsoft.com/office/drawing/2014/main" id="{1D22F2CB-64DB-4410-AB90-E3F50FF21EA5}"/>
                </a:ext>
              </a:extLst>
            </p:cNvPr>
            <p:cNvSpPr/>
            <p:nvPr/>
          </p:nvSpPr>
          <p:spPr>
            <a:xfrm>
              <a:off x="3095545" y="308706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223" name="Oval 38">
              <a:extLst>
                <a:ext uri="{FF2B5EF4-FFF2-40B4-BE49-F238E27FC236}">
                  <a16:creationId xmlns:a16="http://schemas.microsoft.com/office/drawing/2014/main" id="{B4A67FA9-482C-46C3-B0DD-057ACE9F531C}"/>
                </a:ext>
              </a:extLst>
            </p:cNvPr>
            <p:cNvSpPr/>
            <p:nvPr/>
          </p:nvSpPr>
          <p:spPr>
            <a:xfrm>
              <a:off x="3322048" y="3130484"/>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24" name="Oval 39">
              <a:extLst>
                <a:ext uri="{FF2B5EF4-FFF2-40B4-BE49-F238E27FC236}">
                  <a16:creationId xmlns:a16="http://schemas.microsoft.com/office/drawing/2014/main" id="{A72BC9BE-1241-41F1-BA2E-1456FFC7504C}"/>
                </a:ext>
              </a:extLst>
            </p:cNvPr>
            <p:cNvSpPr/>
            <p:nvPr/>
          </p:nvSpPr>
          <p:spPr>
            <a:xfrm>
              <a:off x="4775729" y="5042593"/>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225" name="Rectangle 224">
              <a:extLst>
                <a:ext uri="{FF2B5EF4-FFF2-40B4-BE49-F238E27FC236}">
                  <a16:creationId xmlns:a16="http://schemas.microsoft.com/office/drawing/2014/main" id="{248A1FFD-C42F-4845-ADB8-2CCCC02DE01B}"/>
                </a:ext>
              </a:extLst>
            </p:cNvPr>
            <p:cNvSpPr/>
            <p:nvPr/>
          </p:nvSpPr>
          <p:spPr>
            <a:xfrm>
              <a:off x="2152438" y="5001061"/>
              <a:ext cx="1322976" cy="270918"/>
            </a:xfrm>
            <a:prstGeom prst="rect">
              <a:avLst/>
            </a:prstGeom>
            <a:solidFill>
              <a:srgbClr val="FFFFF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26" name="Oval 42">
              <a:extLst>
                <a:ext uri="{FF2B5EF4-FFF2-40B4-BE49-F238E27FC236}">
                  <a16:creationId xmlns:a16="http://schemas.microsoft.com/office/drawing/2014/main" id="{97C12A0C-C2B3-4E2B-84B7-C12934E67F5F}"/>
                </a:ext>
              </a:extLst>
            </p:cNvPr>
            <p:cNvSpPr/>
            <p:nvPr/>
          </p:nvSpPr>
          <p:spPr>
            <a:xfrm>
              <a:off x="8355250" y="438379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27" name="Oval 43">
              <a:extLst>
                <a:ext uri="{FF2B5EF4-FFF2-40B4-BE49-F238E27FC236}">
                  <a16:creationId xmlns:a16="http://schemas.microsoft.com/office/drawing/2014/main" id="{15CB0424-EE66-4B26-BC5B-3FDFF8F936AF}"/>
                </a:ext>
              </a:extLst>
            </p:cNvPr>
            <p:cNvSpPr/>
            <p:nvPr/>
          </p:nvSpPr>
          <p:spPr>
            <a:xfrm>
              <a:off x="7777447" y="389783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228" name="Oval 44">
              <a:extLst>
                <a:ext uri="{FF2B5EF4-FFF2-40B4-BE49-F238E27FC236}">
                  <a16:creationId xmlns:a16="http://schemas.microsoft.com/office/drawing/2014/main" id="{F3AC8862-D363-4114-A7A5-2553FDD942A9}"/>
                </a:ext>
              </a:extLst>
            </p:cNvPr>
            <p:cNvSpPr/>
            <p:nvPr/>
          </p:nvSpPr>
          <p:spPr>
            <a:xfrm>
              <a:off x="9278480" y="3422491"/>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4</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29" name="Oval 45">
              <a:extLst>
                <a:ext uri="{FF2B5EF4-FFF2-40B4-BE49-F238E27FC236}">
                  <a16:creationId xmlns:a16="http://schemas.microsoft.com/office/drawing/2014/main" id="{C0E47B47-F54B-4557-822C-53492FD573FA}"/>
                </a:ext>
              </a:extLst>
            </p:cNvPr>
            <p:cNvSpPr/>
            <p:nvPr/>
          </p:nvSpPr>
          <p:spPr>
            <a:xfrm>
              <a:off x="8943144" y="330624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230" name="Oval 46">
              <a:extLst>
                <a:ext uri="{FF2B5EF4-FFF2-40B4-BE49-F238E27FC236}">
                  <a16:creationId xmlns:a16="http://schemas.microsoft.com/office/drawing/2014/main" id="{CCB72C11-0FC0-4DDD-B12E-917F020BAA79}"/>
                </a:ext>
              </a:extLst>
            </p:cNvPr>
            <p:cNvSpPr/>
            <p:nvPr/>
          </p:nvSpPr>
          <p:spPr>
            <a:xfrm>
              <a:off x="8690963" y="3130484"/>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231" name="Oval 47">
              <a:extLst>
                <a:ext uri="{FF2B5EF4-FFF2-40B4-BE49-F238E27FC236}">
                  <a16:creationId xmlns:a16="http://schemas.microsoft.com/office/drawing/2014/main" id="{3D68FFCD-EFA6-45DE-A469-C40BB127627E}"/>
                </a:ext>
              </a:extLst>
            </p:cNvPr>
            <p:cNvSpPr/>
            <p:nvPr/>
          </p:nvSpPr>
          <p:spPr>
            <a:xfrm>
              <a:off x="9527941" y="521970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232" name="Oval 48">
              <a:extLst>
                <a:ext uri="{FF2B5EF4-FFF2-40B4-BE49-F238E27FC236}">
                  <a16:creationId xmlns:a16="http://schemas.microsoft.com/office/drawing/2014/main" id="{67D7F6F7-8E8C-43BD-8D27-F7611F9CA39D}"/>
                </a:ext>
              </a:extLst>
            </p:cNvPr>
            <p:cNvSpPr/>
            <p:nvPr/>
          </p:nvSpPr>
          <p:spPr>
            <a:xfrm>
              <a:off x="6072690" y="288551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233" name="Oval 49">
              <a:extLst>
                <a:ext uri="{FF2B5EF4-FFF2-40B4-BE49-F238E27FC236}">
                  <a16:creationId xmlns:a16="http://schemas.microsoft.com/office/drawing/2014/main" id="{E1CD0C2C-C327-4A6D-8836-6E295F07A11C}"/>
                </a:ext>
              </a:extLst>
            </p:cNvPr>
            <p:cNvSpPr/>
            <p:nvPr/>
          </p:nvSpPr>
          <p:spPr>
            <a:xfrm>
              <a:off x="5693245" y="2702482"/>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234" name="Oval 50">
              <a:extLst>
                <a:ext uri="{FF2B5EF4-FFF2-40B4-BE49-F238E27FC236}">
                  <a16:creationId xmlns:a16="http://schemas.microsoft.com/office/drawing/2014/main" id="{0BC2C2A7-C48A-45C0-AAD8-83A41640F57C}"/>
                </a:ext>
              </a:extLst>
            </p:cNvPr>
            <p:cNvSpPr/>
            <p:nvPr/>
          </p:nvSpPr>
          <p:spPr>
            <a:xfrm>
              <a:off x="5867021" y="284276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35" name="Oval 51">
              <a:extLst>
                <a:ext uri="{FF2B5EF4-FFF2-40B4-BE49-F238E27FC236}">
                  <a16:creationId xmlns:a16="http://schemas.microsoft.com/office/drawing/2014/main" id="{0857EA85-D1D9-4938-8740-031057E054EE}"/>
                </a:ext>
              </a:extLst>
            </p:cNvPr>
            <p:cNvSpPr/>
            <p:nvPr/>
          </p:nvSpPr>
          <p:spPr>
            <a:xfrm>
              <a:off x="4175236" y="334694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6</a:t>
              </a:r>
            </a:p>
          </p:txBody>
        </p:sp>
        <p:grpSp>
          <p:nvGrpSpPr>
            <p:cNvPr id="236" name="Group 53">
              <a:extLst>
                <a:ext uri="{FF2B5EF4-FFF2-40B4-BE49-F238E27FC236}">
                  <a16:creationId xmlns:a16="http://schemas.microsoft.com/office/drawing/2014/main" id="{0F5EF58A-308A-47FF-AE77-9254BB49DBA1}"/>
                </a:ext>
              </a:extLst>
            </p:cNvPr>
            <p:cNvGrpSpPr/>
            <p:nvPr/>
          </p:nvGrpSpPr>
          <p:grpSpPr>
            <a:xfrm>
              <a:off x="5213245" y="3264196"/>
              <a:ext cx="838774" cy="207749"/>
              <a:chOff x="4688844" y="2459113"/>
              <a:chExt cx="1037536" cy="243625"/>
            </a:xfrm>
          </p:grpSpPr>
          <p:cxnSp>
            <p:nvCxnSpPr>
              <p:cNvPr id="238" name="Straight Connector 55">
                <a:extLst>
                  <a:ext uri="{FF2B5EF4-FFF2-40B4-BE49-F238E27FC236}">
                    <a16:creationId xmlns:a16="http://schemas.microsoft.com/office/drawing/2014/main" id="{E628CD86-458A-40BD-AEE5-52EC33AA8D37}"/>
                  </a:ext>
                </a:extLst>
              </p:cNvPr>
              <p:cNvCxnSpPr/>
              <p:nvPr/>
            </p:nvCxnSpPr>
            <p:spPr>
              <a:xfrm flipV="1">
                <a:off x="5393840" y="2528689"/>
                <a:ext cx="332540" cy="132355"/>
              </a:xfrm>
              <a:prstGeom prst="line">
                <a:avLst/>
              </a:prstGeom>
              <a:noFill/>
              <a:ln w="19050" cap="flat" cmpd="sng" algn="ctr">
                <a:solidFill>
                  <a:srgbClr val="474746">
                    <a:lumMod val="60000"/>
                    <a:lumOff val="40000"/>
                  </a:srgbClr>
                </a:solidFill>
                <a:prstDash val="solid"/>
              </a:ln>
              <a:effectLst/>
            </p:spPr>
          </p:cxnSp>
          <p:cxnSp>
            <p:nvCxnSpPr>
              <p:cNvPr id="239" name="Straight Connector 56">
                <a:extLst>
                  <a:ext uri="{FF2B5EF4-FFF2-40B4-BE49-F238E27FC236}">
                    <a16:creationId xmlns:a16="http://schemas.microsoft.com/office/drawing/2014/main" id="{A825CCDE-195A-4E66-975A-662972123567}"/>
                  </a:ext>
                </a:extLst>
              </p:cNvPr>
              <p:cNvCxnSpPr/>
              <p:nvPr/>
            </p:nvCxnSpPr>
            <p:spPr>
              <a:xfrm flipH="1">
                <a:off x="4799060" y="2662787"/>
                <a:ext cx="597589" cy="423"/>
              </a:xfrm>
              <a:prstGeom prst="line">
                <a:avLst/>
              </a:prstGeom>
              <a:noFill/>
              <a:ln w="19050" cap="flat" cmpd="sng" algn="ctr">
                <a:solidFill>
                  <a:srgbClr val="474746">
                    <a:lumMod val="60000"/>
                    <a:lumOff val="40000"/>
                  </a:srgbClr>
                </a:solidFill>
                <a:prstDash val="solid"/>
              </a:ln>
              <a:effectLst/>
            </p:spPr>
          </p:cxnSp>
          <p:sp>
            <p:nvSpPr>
              <p:cNvPr id="240" name="TextBox 57">
                <a:extLst>
                  <a:ext uri="{FF2B5EF4-FFF2-40B4-BE49-F238E27FC236}">
                    <a16:creationId xmlns:a16="http://schemas.microsoft.com/office/drawing/2014/main" id="{5884DEBD-564C-4709-80D2-0F3E96A787A2}"/>
                  </a:ext>
                </a:extLst>
              </p:cNvPr>
              <p:cNvSpPr txBox="1"/>
              <p:nvPr/>
            </p:nvSpPr>
            <p:spPr>
              <a:xfrm>
                <a:off x="4688844" y="2459113"/>
                <a:ext cx="56353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PARIS</a:t>
                </a:r>
              </a:p>
            </p:txBody>
          </p:sp>
        </p:grpSp>
        <p:sp>
          <p:nvSpPr>
            <p:cNvPr id="237" name="Oval 54">
              <a:extLst>
                <a:ext uri="{FF2B5EF4-FFF2-40B4-BE49-F238E27FC236}">
                  <a16:creationId xmlns:a16="http://schemas.microsoft.com/office/drawing/2014/main" id="{8AAA3F95-8032-4922-A523-92BA142B713F}"/>
                </a:ext>
              </a:extLst>
            </p:cNvPr>
            <p:cNvSpPr/>
            <p:nvPr/>
          </p:nvSpPr>
          <p:spPr>
            <a:xfrm>
              <a:off x="5942637" y="3067542"/>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grpSp>
      <p:sp>
        <p:nvSpPr>
          <p:cNvPr id="280" name="TextBox 99">
            <a:extLst>
              <a:ext uri="{FF2B5EF4-FFF2-40B4-BE49-F238E27FC236}">
                <a16:creationId xmlns:a16="http://schemas.microsoft.com/office/drawing/2014/main" id="{84C298BB-6CA5-48DA-906B-264690ABED61}"/>
              </a:ext>
            </a:extLst>
          </p:cNvPr>
          <p:cNvSpPr txBox="1"/>
          <p:nvPr/>
        </p:nvSpPr>
        <p:spPr>
          <a:xfrm>
            <a:off x="8687537" y="3829810"/>
            <a:ext cx="510076" cy="20774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OSAKA</a:t>
            </a:r>
          </a:p>
        </p:txBody>
      </p:sp>
      <p:cxnSp>
        <p:nvCxnSpPr>
          <p:cNvPr id="281" name="Straight Connector 100">
            <a:extLst>
              <a:ext uri="{FF2B5EF4-FFF2-40B4-BE49-F238E27FC236}">
                <a16:creationId xmlns:a16="http://schemas.microsoft.com/office/drawing/2014/main" id="{943F99C3-9D1E-46D7-9C88-F20A2A60CAFD}"/>
              </a:ext>
            </a:extLst>
          </p:cNvPr>
          <p:cNvCxnSpPr/>
          <p:nvPr/>
        </p:nvCxnSpPr>
        <p:spPr>
          <a:xfrm flipH="1">
            <a:off x="9118874" y="3866098"/>
            <a:ext cx="102509" cy="142792"/>
          </a:xfrm>
          <a:prstGeom prst="line">
            <a:avLst/>
          </a:prstGeom>
          <a:noFill/>
          <a:ln w="19050" cap="flat" cmpd="sng" algn="ctr">
            <a:solidFill>
              <a:srgbClr val="474746">
                <a:lumMod val="60000"/>
                <a:lumOff val="40000"/>
              </a:srgbClr>
            </a:solidFill>
            <a:prstDash val="solid"/>
          </a:ln>
          <a:effectLst/>
        </p:spPr>
      </p:cxnSp>
      <p:cxnSp>
        <p:nvCxnSpPr>
          <p:cNvPr id="282" name="Straight Connector 101">
            <a:extLst>
              <a:ext uri="{FF2B5EF4-FFF2-40B4-BE49-F238E27FC236}">
                <a16:creationId xmlns:a16="http://schemas.microsoft.com/office/drawing/2014/main" id="{B8B142E0-EEAD-4986-A655-807F6090E122}"/>
              </a:ext>
            </a:extLst>
          </p:cNvPr>
          <p:cNvCxnSpPr/>
          <p:nvPr/>
        </p:nvCxnSpPr>
        <p:spPr>
          <a:xfrm flipH="1">
            <a:off x="8773257" y="4003487"/>
            <a:ext cx="365760" cy="0"/>
          </a:xfrm>
          <a:prstGeom prst="line">
            <a:avLst/>
          </a:prstGeom>
          <a:noFill/>
          <a:ln w="19050" cap="flat" cmpd="sng" algn="ctr">
            <a:solidFill>
              <a:srgbClr val="474746">
                <a:lumMod val="60000"/>
                <a:lumOff val="40000"/>
              </a:srgbClr>
            </a:solidFill>
            <a:prstDash val="solid"/>
          </a:ln>
          <a:effectLst/>
        </p:spPr>
      </p:cxnSp>
      <p:sp>
        <p:nvSpPr>
          <p:cNvPr id="283" name="Oval 102">
            <a:extLst>
              <a:ext uri="{FF2B5EF4-FFF2-40B4-BE49-F238E27FC236}">
                <a16:creationId xmlns:a16="http://schemas.microsoft.com/office/drawing/2014/main" id="{2ACBBCB3-9634-4DBA-89C8-1A441D90662B}"/>
              </a:ext>
            </a:extLst>
          </p:cNvPr>
          <p:cNvSpPr/>
          <p:nvPr/>
        </p:nvSpPr>
        <p:spPr>
          <a:xfrm>
            <a:off x="9149335" y="363784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1</a:t>
            </a:r>
          </a:p>
        </p:txBody>
      </p:sp>
      <p:cxnSp>
        <p:nvCxnSpPr>
          <p:cNvPr id="284" name="Straight Connector 106">
            <a:extLst>
              <a:ext uri="{FF2B5EF4-FFF2-40B4-BE49-F238E27FC236}">
                <a16:creationId xmlns:a16="http://schemas.microsoft.com/office/drawing/2014/main" id="{0E6416F3-58D7-42EE-95D0-0797930D2B5F}"/>
              </a:ext>
            </a:extLst>
          </p:cNvPr>
          <p:cNvCxnSpPr>
            <a:cxnSpLocks/>
          </p:cNvCxnSpPr>
          <p:nvPr/>
        </p:nvCxnSpPr>
        <p:spPr>
          <a:xfrm flipV="1">
            <a:off x="8502773" y="2938656"/>
            <a:ext cx="82427" cy="274436"/>
          </a:xfrm>
          <a:prstGeom prst="line">
            <a:avLst/>
          </a:prstGeom>
          <a:noFill/>
          <a:ln w="19050" cap="flat" cmpd="sng" algn="ctr">
            <a:solidFill>
              <a:srgbClr val="474746">
                <a:lumMod val="60000"/>
                <a:lumOff val="40000"/>
              </a:srgbClr>
            </a:solidFill>
            <a:prstDash val="solid"/>
          </a:ln>
          <a:effectLst/>
        </p:spPr>
      </p:cxnSp>
      <p:sp>
        <p:nvSpPr>
          <p:cNvPr id="285" name="TextBox 107">
            <a:extLst>
              <a:ext uri="{FF2B5EF4-FFF2-40B4-BE49-F238E27FC236}">
                <a16:creationId xmlns:a16="http://schemas.microsoft.com/office/drawing/2014/main" id="{06AC4B23-E9B2-427D-B06F-B610B9B4BBA1}"/>
              </a:ext>
            </a:extLst>
          </p:cNvPr>
          <p:cNvSpPr txBox="1"/>
          <p:nvPr/>
        </p:nvSpPr>
        <p:spPr>
          <a:xfrm>
            <a:off x="8485975" y="2776059"/>
            <a:ext cx="580608"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NINGXIA</a:t>
            </a:r>
          </a:p>
        </p:txBody>
      </p:sp>
      <p:sp>
        <p:nvSpPr>
          <p:cNvPr id="286" name="Oval 108">
            <a:extLst>
              <a:ext uri="{FF2B5EF4-FFF2-40B4-BE49-F238E27FC236}">
                <a16:creationId xmlns:a16="http://schemas.microsoft.com/office/drawing/2014/main" id="{4D9D4DCC-90E4-4679-B2AC-60D77194F35F}"/>
              </a:ext>
            </a:extLst>
          </p:cNvPr>
          <p:cNvSpPr/>
          <p:nvPr/>
        </p:nvSpPr>
        <p:spPr>
          <a:xfrm>
            <a:off x="8346061" y="317059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cxnSp>
        <p:nvCxnSpPr>
          <p:cNvPr id="287" name="Straight Connector 109">
            <a:extLst>
              <a:ext uri="{FF2B5EF4-FFF2-40B4-BE49-F238E27FC236}">
                <a16:creationId xmlns:a16="http://schemas.microsoft.com/office/drawing/2014/main" id="{140D7266-26BB-47CE-9935-1EAF5D7B9361}"/>
              </a:ext>
            </a:extLst>
          </p:cNvPr>
          <p:cNvCxnSpPr>
            <a:cxnSpLocks/>
          </p:cNvCxnSpPr>
          <p:nvPr/>
        </p:nvCxnSpPr>
        <p:spPr>
          <a:xfrm flipH="1">
            <a:off x="8592614" y="2938656"/>
            <a:ext cx="316666" cy="0"/>
          </a:xfrm>
          <a:prstGeom prst="line">
            <a:avLst/>
          </a:prstGeom>
          <a:noFill/>
          <a:ln w="19050" cap="flat" cmpd="sng" algn="ctr">
            <a:solidFill>
              <a:srgbClr val="474746">
                <a:lumMod val="60000"/>
                <a:lumOff val="40000"/>
              </a:srgbClr>
            </a:solidFill>
            <a:prstDash val="solid"/>
          </a:ln>
          <a:effectLst/>
        </p:spPr>
      </p:cxnSp>
      <p:sp>
        <p:nvSpPr>
          <p:cNvPr id="288" name="TextBox 112">
            <a:extLst>
              <a:ext uri="{FF2B5EF4-FFF2-40B4-BE49-F238E27FC236}">
                <a16:creationId xmlns:a16="http://schemas.microsoft.com/office/drawing/2014/main" id="{13931643-F7C5-47B1-B220-41930AFEE94F}"/>
              </a:ext>
            </a:extLst>
          </p:cNvPr>
          <p:cNvSpPr txBox="1"/>
          <p:nvPr/>
        </p:nvSpPr>
        <p:spPr>
          <a:xfrm>
            <a:off x="2094181" y="5413107"/>
            <a:ext cx="2682257" cy="300082"/>
          </a:xfrm>
          <a:prstGeom prst="rect">
            <a:avLst/>
          </a:prstGeom>
          <a:noFill/>
        </p:spPr>
        <p:txBody>
          <a:bodyPr wrap="squar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New Region Coming Soon</a:t>
            </a:r>
          </a:p>
        </p:txBody>
      </p:sp>
      <p:pic>
        <p:nvPicPr>
          <p:cNvPr id="289" name="Picture 5">
            <a:extLst>
              <a:ext uri="{FF2B5EF4-FFF2-40B4-BE49-F238E27FC236}">
                <a16:creationId xmlns:a16="http://schemas.microsoft.com/office/drawing/2014/main" id="{3BA657EA-CD4F-4EBF-B7B5-F78671EA076B}"/>
              </a:ext>
            </a:extLst>
          </p:cNvPr>
          <p:cNvPicPr>
            <a:picLocks noChangeAspect="1"/>
          </p:cNvPicPr>
          <p:nvPr/>
        </p:nvPicPr>
        <p:blipFill>
          <a:blip r:embed="rId5"/>
          <a:stretch>
            <a:fillRect/>
          </a:stretch>
        </p:blipFill>
        <p:spPr>
          <a:xfrm>
            <a:off x="1811581" y="4976156"/>
            <a:ext cx="357356" cy="756754"/>
          </a:xfrm>
          <a:prstGeom prst="rect">
            <a:avLst/>
          </a:prstGeom>
        </p:spPr>
      </p:pic>
      <p:sp>
        <p:nvSpPr>
          <p:cNvPr id="290" name="TextBox 113">
            <a:extLst>
              <a:ext uri="{FF2B5EF4-FFF2-40B4-BE49-F238E27FC236}">
                <a16:creationId xmlns:a16="http://schemas.microsoft.com/office/drawing/2014/main" id="{8C3250A9-3C9B-4ACF-8C71-5C68A97C485B}"/>
              </a:ext>
            </a:extLst>
          </p:cNvPr>
          <p:cNvSpPr txBox="1"/>
          <p:nvPr/>
        </p:nvSpPr>
        <p:spPr>
          <a:xfrm>
            <a:off x="2094181" y="5008701"/>
            <a:ext cx="2423875" cy="300082"/>
          </a:xfrm>
          <a:prstGeom prst="rect">
            <a:avLst/>
          </a:prstGeom>
          <a:noFill/>
        </p:spPr>
        <p:txBody>
          <a:bodyPr wrap="squar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Region &amp; Number of AZs</a:t>
            </a:r>
          </a:p>
        </p:txBody>
      </p:sp>
      <p:cxnSp>
        <p:nvCxnSpPr>
          <p:cNvPr id="291" name="Straight Connector 118">
            <a:extLst>
              <a:ext uri="{FF2B5EF4-FFF2-40B4-BE49-F238E27FC236}">
                <a16:creationId xmlns:a16="http://schemas.microsoft.com/office/drawing/2014/main" id="{761EDA07-76DC-4D2F-BDCF-9B042C926FDB}"/>
              </a:ext>
            </a:extLst>
          </p:cNvPr>
          <p:cNvCxnSpPr/>
          <p:nvPr/>
        </p:nvCxnSpPr>
        <p:spPr>
          <a:xfrm flipH="1">
            <a:off x="4409418" y="3342730"/>
            <a:ext cx="288109" cy="0"/>
          </a:xfrm>
          <a:prstGeom prst="line">
            <a:avLst/>
          </a:prstGeom>
          <a:noFill/>
          <a:ln w="19050" cap="flat" cmpd="sng" algn="ctr">
            <a:solidFill>
              <a:srgbClr val="474746">
                <a:lumMod val="60000"/>
                <a:lumOff val="40000"/>
              </a:srgbClr>
            </a:solidFill>
            <a:prstDash val="solid"/>
          </a:ln>
          <a:effectLst/>
        </p:spPr>
      </p:cxnSp>
      <p:cxnSp>
        <p:nvCxnSpPr>
          <p:cNvPr id="292" name="Straight Connector 119">
            <a:extLst>
              <a:ext uri="{FF2B5EF4-FFF2-40B4-BE49-F238E27FC236}">
                <a16:creationId xmlns:a16="http://schemas.microsoft.com/office/drawing/2014/main" id="{AC69FC6A-55AA-4A7E-A849-685F9F646A60}"/>
              </a:ext>
            </a:extLst>
          </p:cNvPr>
          <p:cNvCxnSpPr/>
          <p:nvPr/>
        </p:nvCxnSpPr>
        <p:spPr>
          <a:xfrm flipV="1">
            <a:off x="4693731" y="2550240"/>
            <a:ext cx="14979" cy="792492"/>
          </a:xfrm>
          <a:prstGeom prst="line">
            <a:avLst/>
          </a:prstGeom>
          <a:noFill/>
          <a:ln w="19050" cap="flat" cmpd="sng" algn="ctr">
            <a:solidFill>
              <a:srgbClr val="474746">
                <a:lumMod val="60000"/>
                <a:lumOff val="40000"/>
              </a:srgbClr>
            </a:solidFill>
            <a:prstDash val="solid"/>
          </a:ln>
          <a:effectLst/>
        </p:spPr>
      </p:cxnSp>
      <p:sp>
        <p:nvSpPr>
          <p:cNvPr id="293" name="TextBox 120">
            <a:extLst>
              <a:ext uri="{FF2B5EF4-FFF2-40B4-BE49-F238E27FC236}">
                <a16:creationId xmlns:a16="http://schemas.microsoft.com/office/drawing/2014/main" id="{C6BE652F-A98A-4466-ABEB-05AD33CA91EB}"/>
              </a:ext>
            </a:extLst>
          </p:cNvPr>
          <p:cNvSpPr txBox="1"/>
          <p:nvPr/>
        </p:nvSpPr>
        <p:spPr>
          <a:xfrm>
            <a:off x="4665614" y="2077822"/>
            <a:ext cx="1135666" cy="438582"/>
          </a:xfrm>
          <a:prstGeom prst="rect">
            <a:avLst/>
          </a:prstGeom>
          <a:noFill/>
        </p:spPr>
        <p:txBody>
          <a:bodyPr wrap="squar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AWS GOVCLOUD (US-EAST)</a:t>
            </a:r>
          </a:p>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(Coming soon)</a:t>
            </a:r>
          </a:p>
        </p:txBody>
      </p:sp>
      <p:cxnSp>
        <p:nvCxnSpPr>
          <p:cNvPr id="294" name="Straight Connector 121">
            <a:extLst>
              <a:ext uri="{FF2B5EF4-FFF2-40B4-BE49-F238E27FC236}">
                <a16:creationId xmlns:a16="http://schemas.microsoft.com/office/drawing/2014/main" id="{4F92B234-4FFC-4551-9FFD-3CEE8F766FDF}"/>
              </a:ext>
            </a:extLst>
          </p:cNvPr>
          <p:cNvCxnSpPr/>
          <p:nvPr/>
        </p:nvCxnSpPr>
        <p:spPr>
          <a:xfrm flipH="1">
            <a:off x="4707021" y="2539556"/>
            <a:ext cx="1108993" cy="10349"/>
          </a:xfrm>
          <a:prstGeom prst="line">
            <a:avLst/>
          </a:prstGeom>
          <a:noFill/>
          <a:ln w="19050" cap="flat" cmpd="sng" algn="ctr">
            <a:solidFill>
              <a:srgbClr val="474746">
                <a:lumMod val="60000"/>
                <a:lumOff val="40000"/>
              </a:srgbClr>
            </a:solidFill>
            <a:prstDash val="solid"/>
          </a:ln>
          <a:effectLst/>
        </p:spPr>
      </p:cxnSp>
      <p:sp>
        <p:nvSpPr>
          <p:cNvPr id="295" name="Oval 122">
            <a:extLst>
              <a:ext uri="{FF2B5EF4-FFF2-40B4-BE49-F238E27FC236}">
                <a16:creationId xmlns:a16="http://schemas.microsoft.com/office/drawing/2014/main" id="{961D5A8D-EE69-458F-8BDB-CA43FBA0990E}"/>
              </a:ext>
            </a:extLst>
          </p:cNvPr>
          <p:cNvSpPr/>
          <p:nvPr/>
        </p:nvSpPr>
        <p:spPr>
          <a:xfrm>
            <a:off x="4152368" y="3174921"/>
            <a:ext cx="281583" cy="296950"/>
          </a:xfrm>
          <a:prstGeom prst="ellipse">
            <a:avLst/>
          </a:prstGeom>
          <a:solidFill>
            <a:srgbClr val="F8FFFA"/>
          </a:solidFill>
          <a:ln w="28575" cap="flat" cmpd="sng" algn="ctr">
            <a:solidFill>
              <a:srgbClr val="34D4A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296" name="Straight Connector 123">
            <a:extLst>
              <a:ext uri="{FF2B5EF4-FFF2-40B4-BE49-F238E27FC236}">
                <a16:creationId xmlns:a16="http://schemas.microsoft.com/office/drawing/2014/main" id="{81D69A97-14ED-469C-8405-D5FC8234DFC3}"/>
              </a:ext>
            </a:extLst>
          </p:cNvPr>
          <p:cNvCxnSpPr/>
          <p:nvPr/>
        </p:nvCxnSpPr>
        <p:spPr>
          <a:xfrm flipH="1">
            <a:off x="6555612" y="2503792"/>
            <a:ext cx="199054" cy="162028"/>
          </a:xfrm>
          <a:prstGeom prst="line">
            <a:avLst/>
          </a:prstGeom>
          <a:noFill/>
          <a:ln w="19050" cap="flat" cmpd="sng" algn="ctr">
            <a:solidFill>
              <a:srgbClr val="474746">
                <a:lumMod val="60000"/>
                <a:lumOff val="40000"/>
              </a:srgbClr>
            </a:solidFill>
            <a:prstDash val="solid"/>
          </a:ln>
          <a:effectLst/>
        </p:spPr>
      </p:cxnSp>
      <p:sp>
        <p:nvSpPr>
          <p:cNvPr id="297" name="TextBox 124">
            <a:extLst>
              <a:ext uri="{FF2B5EF4-FFF2-40B4-BE49-F238E27FC236}">
                <a16:creationId xmlns:a16="http://schemas.microsoft.com/office/drawing/2014/main" id="{CF77BB26-803F-4F44-B885-2D02A3732C7C}"/>
              </a:ext>
            </a:extLst>
          </p:cNvPr>
          <p:cNvSpPr txBox="1"/>
          <p:nvPr/>
        </p:nvSpPr>
        <p:spPr>
          <a:xfrm>
            <a:off x="6705820" y="2304913"/>
            <a:ext cx="1271502"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SWEDEN (Coming soon)</a:t>
            </a:r>
          </a:p>
        </p:txBody>
      </p:sp>
      <p:cxnSp>
        <p:nvCxnSpPr>
          <p:cNvPr id="298" name="Straight Connector 125">
            <a:extLst>
              <a:ext uri="{FF2B5EF4-FFF2-40B4-BE49-F238E27FC236}">
                <a16:creationId xmlns:a16="http://schemas.microsoft.com/office/drawing/2014/main" id="{7374AED0-9679-4533-A535-E9B3B3BB4574}"/>
              </a:ext>
            </a:extLst>
          </p:cNvPr>
          <p:cNvCxnSpPr/>
          <p:nvPr/>
        </p:nvCxnSpPr>
        <p:spPr>
          <a:xfrm flipH="1">
            <a:off x="6754667" y="2497393"/>
            <a:ext cx="1252795" cy="0"/>
          </a:xfrm>
          <a:prstGeom prst="line">
            <a:avLst/>
          </a:prstGeom>
          <a:noFill/>
          <a:ln w="19050" cap="flat" cmpd="sng" algn="ctr">
            <a:solidFill>
              <a:srgbClr val="474746">
                <a:lumMod val="60000"/>
                <a:lumOff val="40000"/>
              </a:srgbClr>
            </a:solidFill>
            <a:prstDash val="solid"/>
          </a:ln>
          <a:effectLst/>
        </p:spPr>
      </p:cxnSp>
      <p:sp>
        <p:nvSpPr>
          <p:cNvPr id="299" name="Oval 126">
            <a:extLst>
              <a:ext uri="{FF2B5EF4-FFF2-40B4-BE49-F238E27FC236}">
                <a16:creationId xmlns:a16="http://schemas.microsoft.com/office/drawing/2014/main" id="{99949022-8474-4477-BB50-F35717AECAEB}"/>
              </a:ext>
            </a:extLst>
          </p:cNvPr>
          <p:cNvSpPr/>
          <p:nvPr/>
        </p:nvSpPr>
        <p:spPr>
          <a:xfrm>
            <a:off x="6331202" y="2539556"/>
            <a:ext cx="281583" cy="296950"/>
          </a:xfrm>
          <a:prstGeom prst="ellipse">
            <a:avLst/>
          </a:prstGeom>
          <a:solidFill>
            <a:srgbClr val="F8FFFA"/>
          </a:solidFill>
          <a:ln w="28575" cap="flat" cmpd="sng" algn="ctr">
            <a:solidFill>
              <a:srgbClr val="34D4A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300" name="TextBox 127">
            <a:extLst>
              <a:ext uri="{FF2B5EF4-FFF2-40B4-BE49-F238E27FC236}">
                <a16:creationId xmlns:a16="http://schemas.microsoft.com/office/drawing/2014/main" id="{4FC79CF9-3693-4F2E-8A53-9938CA6E0680}"/>
              </a:ext>
            </a:extLst>
          </p:cNvPr>
          <p:cNvSpPr txBox="1"/>
          <p:nvPr/>
        </p:nvSpPr>
        <p:spPr>
          <a:xfrm>
            <a:off x="5866778" y="3827955"/>
            <a:ext cx="1293944"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BAHRAIN (Coming soon)</a:t>
            </a:r>
          </a:p>
        </p:txBody>
      </p:sp>
      <p:cxnSp>
        <p:nvCxnSpPr>
          <p:cNvPr id="301" name="Straight Connector 128">
            <a:extLst>
              <a:ext uri="{FF2B5EF4-FFF2-40B4-BE49-F238E27FC236}">
                <a16:creationId xmlns:a16="http://schemas.microsoft.com/office/drawing/2014/main" id="{0D1669AA-5BE3-4476-B66E-BC05B70890CF}"/>
              </a:ext>
            </a:extLst>
          </p:cNvPr>
          <p:cNvCxnSpPr/>
          <p:nvPr/>
        </p:nvCxnSpPr>
        <p:spPr>
          <a:xfrm flipH="1">
            <a:off x="7168625" y="3893782"/>
            <a:ext cx="101289" cy="141285"/>
          </a:xfrm>
          <a:prstGeom prst="line">
            <a:avLst/>
          </a:prstGeom>
          <a:noFill/>
          <a:ln w="19050" cap="flat" cmpd="sng" algn="ctr">
            <a:solidFill>
              <a:srgbClr val="474746">
                <a:lumMod val="60000"/>
                <a:lumOff val="40000"/>
              </a:srgbClr>
            </a:solidFill>
            <a:prstDash val="solid"/>
          </a:ln>
          <a:effectLst/>
        </p:spPr>
      </p:cxnSp>
      <p:cxnSp>
        <p:nvCxnSpPr>
          <p:cNvPr id="302" name="Straight Connector 129">
            <a:extLst>
              <a:ext uri="{FF2B5EF4-FFF2-40B4-BE49-F238E27FC236}">
                <a16:creationId xmlns:a16="http://schemas.microsoft.com/office/drawing/2014/main" id="{C5C50AC0-18A8-4FE0-AC4B-41C2F8003955}"/>
              </a:ext>
            </a:extLst>
          </p:cNvPr>
          <p:cNvCxnSpPr/>
          <p:nvPr/>
        </p:nvCxnSpPr>
        <p:spPr>
          <a:xfrm flipH="1" flipV="1">
            <a:off x="5932871" y="4031171"/>
            <a:ext cx="1241748" cy="1"/>
          </a:xfrm>
          <a:prstGeom prst="line">
            <a:avLst/>
          </a:prstGeom>
          <a:noFill/>
          <a:ln w="19050" cap="flat" cmpd="sng" algn="ctr">
            <a:solidFill>
              <a:srgbClr val="474746">
                <a:lumMod val="60000"/>
                <a:lumOff val="40000"/>
              </a:srgbClr>
            </a:solidFill>
            <a:prstDash val="solid"/>
          </a:ln>
          <a:effectLst/>
        </p:spPr>
      </p:cxnSp>
      <p:sp>
        <p:nvSpPr>
          <p:cNvPr id="303" name="Oval 130">
            <a:extLst>
              <a:ext uri="{FF2B5EF4-FFF2-40B4-BE49-F238E27FC236}">
                <a16:creationId xmlns:a16="http://schemas.microsoft.com/office/drawing/2014/main" id="{29B7C339-A6EE-4600-834B-B39266CE9D0C}"/>
              </a:ext>
            </a:extLst>
          </p:cNvPr>
          <p:cNvSpPr/>
          <p:nvPr/>
        </p:nvSpPr>
        <p:spPr>
          <a:xfrm>
            <a:off x="7200231" y="3664694"/>
            <a:ext cx="281583" cy="296950"/>
          </a:xfrm>
          <a:prstGeom prst="ellipse">
            <a:avLst/>
          </a:prstGeom>
          <a:solidFill>
            <a:srgbClr val="F8FFFA"/>
          </a:solidFill>
          <a:ln w="28575" cap="flat" cmpd="sng" algn="ctr">
            <a:solidFill>
              <a:srgbClr val="34D4A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04" name="Straight Connector 134">
            <a:extLst>
              <a:ext uri="{FF2B5EF4-FFF2-40B4-BE49-F238E27FC236}">
                <a16:creationId xmlns:a16="http://schemas.microsoft.com/office/drawing/2014/main" id="{F8C1B6F2-BE8E-4BF4-A9F0-B462624147B5}"/>
              </a:ext>
            </a:extLst>
          </p:cNvPr>
          <p:cNvCxnSpPr/>
          <p:nvPr/>
        </p:nvCxnSpPr>
        <p:spPr>
          <a:xfrm>
            <a:off x="8860336" y="4043868"/>
            <a:ext cx="153248" cy="139119"/>
          </a:xfrm>
          <a:prstGeom prst="line">
            <a:avLst/>
          </a:prstGeom>
          <a:noFill/>
          <a:ln w="19050" cap="flat" cmpd="sng" algn="ctr">
            <a:solidFill>
              <a:srgbClr val="474746">
                <a:lumMod val="60000"/>
                <a:lumOff val="40000"/>
              </a:srgbClr>
            </a:solidFill>
            <a:prstDash val="solid"/>
          </a:ln>
          <a:effectLst/>
        </p:spPr>
      </p:cxnSp>
      <p:cxnSp>
        <p:nvCxnSpPr>
          <p:cNvPr id="305" name="Straight Connector 135">
            <a:extLst>
              <a:ext uri="{FF2B5EF4-FFF2-40B4-BE49-F238E27FC236}">
                <a16:creationId xmlns:a16="http://schemas.microsoft.com/office/drawing/2014/main" id="{F3CD46F8-8307-4632-9AC8-FAB51CF43228}"/>
              </a:ext>
            </a:extLst>
          </p:cNvPr>
          <p:cNvCxnSpPr/>
          <p:nvPr/>
        </p:nvCxnSpPr>
        <p:spPr>
          <a:xfrm flipH="1">
            <a:off x="9013586" y="4179574"/>
            <a:ext cx="1547248" cy="1"/>
          </a:xfrm>
          <a:prstGeom prst="line">
            <a:avLst/>
          </a:prstGeom>
          <a:noFill/>
          <a:ln w="19050" cap="flat" cmpd="sng" algn="ctr">
            <a:solidFill>
              <a:srgbClr val="474746">
                <a:lumMod val="60000"/>
                <a:lumOff val="40000"/>
              </a:srgbClr>
            </a:solidFill>
            <a:prstDash val="solid"/>
          </a:ln>
          <a:effectLst/>
        </p:spPr>
      </p:cxnSp>
      <p:sp>
        <p:nvSpPr>
          <p:cNvPr id="306" name="TextBox 136">
            <a:extLst>
              <a:ext uri="{FF2B5EF4-FFF2-40B4-BE49-F238E27FC236}">
                <a16:creationId xmlns:a16="http://schemas.microsoft.com/office/drawing/2014/main" id="{E0910BB3-1BA4-46C9-A89A-D8759ECDAF2C}"/>
              </a:ext>
            </a:extLst>
          </p:cNvPr>
          <p:cNvSpPr txBox="1"/>
          <p:nvPr/>
        </p:nvSpPr>
        <p:spPr>
          <a:xfrm>
            <a:off x="8999208" y="3987036"/>
            <a:ext cx="1465466"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HONG KONG (Coming soon)</a:t>
            </a:r>
          </a:p>
        </p:txBody>
      </p:sp>
    </p:spTree>
    <p:extLst>
      <p:ext uri="{BB962C8B-B14F-4D97-AF65-F5344CB8AC3E}">
        <p14:creationId xmlns:p14="http://schemas.microsoft.com/office/powerpoint/2010/main" val="361541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Zones de </a:t>
            </a:r>
            <a:r>
              <a:rPr lang="en-US" dirty="0" err="1"/>
              <a:t>disponibilité</a:t>
            </a:r>
            <a:r>
              <a:rPr lang="en-US" dirty="0"/>
              <a:t> AWS</a:t>
            </a:r>
          </a:p>
        </p:txBody>
      </p:sp>
      <p:sp>
        <p:nvSpPr>
          <p:cNvPr id="3" name="Content Placeholder 2"/>
          <p:cNvSpPr>
            <a:spLocks noGrp="1"/>
          </p:cNvSpPr>
          <p:nvPr>
            <p:ph idx="1"/>
          </p:nvPr>
        </p:nvSpPr>
        <p:spPr>
          <a:xfrm>
            <a:off x="238539" y="1440305"/>
            <a:ext cx="7386428" cy="4913308"/>
          </a:xfrm>
        </p:spPr>
        <p:txBody>
          <a:bodyPr>
            <a:normAutofit/>
          </a:bodyPr>
          <a:lstStyle/>
          <a:p>
            <a:pPr marL="457200" indent="-457200"/>
            <a:r>
              <a:rPr lang="fr-FR" dirty="0"/>
              <a:t>Chaque zone de disponibilité est </a:t>
            </a:r>
            <a:r>
              <a:rPr lang="en-US" dirty="0"/>
              <a:t>:</a:t>
            </a:r>
          </a:p>
          <a:p>
            <a:pPr marL="914400" lvl="1" indent="-457200"/>
            <a:r>
              <a:rPr lang="en-US" dirty="0" err="1"/>
              <a:t>Composé</a:t>
            </a:r>
            <a:r>
              <a:rPr lang="en-US" dirty="0"/>
              <a:t> d’un </a:t>
            </a:r>
            <a:r>
              <a:rPr lang="en-US" dirty="0" err="1"/>
              <a:t>ou</a:t>
            </a:r>
            <a:r>
              <a:rPr lang="en-US" dirty="0"/>
              <a:t> </a:t>
            </a:r>
            <a:r>
              <a:rPr lang="en-US" dirty="0" err="1"/>
              <a:t>plusieurs</a:t>
            </a:r>
            <a:r>
              <a:rPr lang="en-US" dirty="0"/>
              <a:t> datacenters. </a:t>
            </a:r>
          </a:p>
          <a:p>
            <a:pPr marL="914400" lvl="1" indent="-457200"/>
            <a:r>
              <a:rPr lang="fr-FR" dirty="0"/>
              <a:t>Conçu pour l'isolation des pannes</a:t>
            </a:r>
            <a:r>
              <a:rPr lang="en-US" dirty="0"/>
              <a:t>.</a:t>
            </a:r>
          </a:p>
          <a:p>
            <a:pPr marL="914400" lvl="1" indent="-457200">
              <a:spcAft>
                <a:spcPts val="800"/>
              </a:spcAft>
            </a:pPr>
            <a:r>
              <a:rPr lang="fr-FR" dirty="0"/>
              <a:t>Interconnecté avec d'autres zones de disponibilité à l'aide de liens privés haut débit</a:t>
            </a:r>
            <a:r>
              <a:rPr lang="en-US" dirty="0"/>
              <a:t>.</a:t>
            </a:r>
          </a:p>
          <a:p>
            <a:pPr marL="457200" indent="-457200"/>
            <a:r>
              <a:rPr lang="fr-FR" dirty="0"/>
              <a:t>Vous choisissez vos zones de disponibilité</a:t>
            </a:r>
            <a:r>
              <a:rPr lang="en-US" dirty="0"/>
              <a:t>.</a:t>
            </a:r>
          </a:p>
          <a:p>
            <a:pPr marL="457200" indent="-457200"/>
            <a:r>
              <a:rPr lang="fr-FR" dirty="0"/>
              <a:t>AWS recommande la réplication entre les zones de disponibilité pour la résilience</a:t>
            </a:r>
            <a:r>
              <a:rPr lang="en-US" dirty="0"/>
              <a:t>.</a:t>
            </a:r>
          </a:p>
        </p:txBody>
      </p:sp>
      <p:grpSp>
        <p:nvGrpSpPr>
          <p:cNvPr id="32" name="Group 31"/>
          <p:cNvGrpSpPr/>
          <p:nvPr/>
        </p:nvGrpSpPr>
        <p:grpSpPr>
          <a:xfrm>
            <a:off x="7892993" y="2623473"/>
            <a:ext cx="1683987" cy="1133507"/>
            <a:chOff x="5073543" y="1559577"/>
            <a:chExt cx="1683987" cy="1133507"/>
          </a:xfrm>
          <a:solidFill>
            <a:srgbClr val="0C67AE">
              <a:lumMod val="40000"/>
              <a:lumOff val="60000"/>
            </a:srgbClr>
          </a:solidFill>
        </p:grpSpPr>
        <p:sp>
          <p:nvSpPr>
            <p:cNvPr id="35" name="Rectangle 34"/>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sp>
          <p:nvSpPr>
            <p:cNvPr id="36" name="TextBox 35"/>
            <p:cNvSpPr txBox="1"/>
            <p:nvPr/>
          </p:nvSpPr>
          <p:spPr>
            <a:xfrm>
              <a:off x="5340698" y="2376994"/>
              <a:ext cx="1149674" cy="307777"/>
            </a:xfrm>
            <a:prstGeom prst="rect">
              <a:avLst/>
            </a:prstGeom>
            <a:grp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0">
                        <a:srgbClr val="474746"/>
                      </a:gs>
                      <a:gs pos="100000">
                        <a:srgbClr val="474746"/>
                      </a:gs>
                    </a:gsLst>
                    <a:lin ang="5400000" scaled="1"/>
                  </a:gradFill>
                  <a:effectLst/>
                  <a:uLnTx/>
                  <a:uFillTx/>
                </a:rPr>
                <a:t>Data Center</a:t>
              </a:r>
            </a:p>
          </p:txBody>
        </p:sp>
        <p:pic>
          <p:nvPicPr>
            <p:cNvPr id="37" name="Picture 36"/>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38" name="Group 37"/>
          <p:cNvGrpSpPr/>
          <p:nvPr/>
        </p:nvGrpSpPr>
        <p:grpSpPr>
          <a:xfrm>
            <a:off x="9742572" y="2623473"/>
            <a:ext cx="1683987" cy="1133507"/>
            <a:chOff x="5073543" y="1559577"/>
            <a:chExt cx="1683987" cy="1133507"/>
          </a:xfrm>
          <a:solidFill>
            <a:srgbClr val="0C67AE">
              <a:lumMod val="40000"/>
              <a:lumOff val="60000"/>
            </a:srgbClr>
          </a:solidFill>
        </p:grpSpPr>
        <p:sp>
          <p:nvSpPr>
            <p:cNvPr id="39" name="Rectangle 38"/>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sp>
          <p:nvSpPr>
            <p:cNvPr id="40" name="TextBox 39"/>
            <p:cNvSpPr txBox="1"/>
            <p:nvPr/>
          </p:nvSpPr>
          <p:spPr>
            <a:xfrm>
              <a:off x="5340698" y="2376994"/>
              <a:ext cx="1149674" cy="307777"/>
            </a:xfrm>
            <a:prstGeom prst="rect">
              <a:avLst/>
            </a:prstGeom>
            <a:grp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0">
                        <a:srgbClr val="474746"/>
                      </a:gs>
                      <a:gs pos="100000">
                        <a:srgbClr val="474746"/>
                      </a:gs>
                    </a:gsLst>
                    <a:lin ang="5400000" scaled="1"/>
                  </a:gradFill>
                  <a:effectLst/>
                  <a:uLnTx/>
                  <a:uFillTx/>
                </a:rPr>
                <a:t>Data Center</a:t>
              </a:r>
            </a:p>
          </p:txBody>
        </p:sp>
        <p:pic>
          <p:nvPicPr>
            <p:cNvPr id="41" name="Picture 40"/>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42" name="Group 41"/>
          <p:cNvGrpSpPr/>
          <p:nvPr/>
        </p:nvGrpSpPr>
        <p:grpSpPr>
          <a:xfrm>
            <a:off x="7892993" y="3966705"/>
            <a:ext cx="1683987" cy="1133507"/>
            <a:chOff x="5073543" y="1559577"/>
            <a:chExt cx="1683987" cy="1133507"/>
          </a:xfrm>
          <a:solidFill>
            <a:srgbClr val="0C67AE">
              <a:lumMod val="40000"/>
              <a:lumOff val="60000"/>
            </a:srgbClr>
          </a:solidFill>
        </p:grpSpPr>
        <p:sp>
          <p:nvSpPr>
            <p:cNvPr id="43" name="Rectangle 42"/>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sp>
          <p:nvSpPr>
            <p:cNvPr id="44" name="TextBox 43"/>
            <p:cNvSpPr txBox="1"/>
            <p:nvPr/>
          </p:nvSpPr>
          <p:spPr>
            <a:xfrm>
              <a:off x="5340698" y="2376994"/>
              <a:ext cx="1149674" cy="307777"/>
            </a:xfrm>
            <a:prstGeom prst="rect">
              <a:avLst/>
            </a:prstGeom>
            <a:grp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0">
                        <a:srgbClr val="474746"/>
                      </a:gs>
                      <a:gs pos="100000">
                        <a:srgbClr val="474746"/>
                      </a:gs>
                    </a:gsLst>
                    <a:lin ang="5400000" scaled="1"/>
                  </a:gradFill>
                  <a:effectLst/>
                  <a:uLnTx/>
                  <a:uFillTx/>
                </a:rPr>
                <a:t>Data Center</a:t>
              </a:r>
            </a:p>
          </p:txBody>
        </p:sp>
        <p:pic>
          <p:nvPicPr>
            <p:cNvPr id="45" name="Picture 44"/>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46" name="Group 45"/>
          <p:cNvGrpSpPr/>
          <p:nvPr/>
        </p:nvGrpSpPr>
        <p:grpSpPr>
          <a:xfrm>
            <a:off x="9742572" y="3966705"/>
            <a:ext cx="1683987" cy="1133507"/>
            <a:chOff x="5073543" y="1559577"/>
            <a:chExt cx="1683987" cy="1133507"/>
          </a:xfrm>
          <a:solidFill>
            <a:srgbClr val="0C67AE">
              <a:lumMod val="40000"/>
              <a:lumOff val="60000"/>
            </a:srgbClr>
          </a:solidFill>
        </p:grpSpPr>
        <p:sp>
          <p:nvSpPr>
            <p:cNvPr id="47" name="Rectangle 46"/>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sp>
          <p:nvSpPr>
            <p:cNvPr id="48" name="TextBox 47"/>
            <p:cNvSpPr txBox="1"/>
            <p:nvPr/>
          </p:nvSpPr>
          <p:spPr>
            <a:xfrm>
              <a:off x="5340698" y="2376994"/>
              <a:ext cx="1149674" cy="307777"/>
            </a:xfrm>
            <a:prstGeom prst="rect">
              <a:avLst/>
            </a:prstGeom>
            <a:grp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0">
                        <a:srgbClr val="474746"/>
                      </a:gs>
                      <a:gs pos="100000">
                        <a:srgbClr val="474746"/>
                      </a:gs>
                    </a:gsLst>
                    <a:lin ang="5400000" scaled="1"/>
                  </a:gradFill>
                  <a:effectLst/>
                  <a:uLnTx/>
                  <a:uFillTx/>
                </a:rPr>
                <a:t>Data Center</a:t>
              </a:r>
            </a:p>
          </p:txBody>
        </p:sp>
        <p:pic>
          <p:nvPicPr>
            <p:cNvPr id="49" name="Picture 48"/>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50" name="TextBox 49"/>
          <p:cNvSpPr txBox="1"/>
          <p:nvPr/>
        </p:nvSpPr>
        <p:spPr>
          <a:xfrm>
            <a:off x="8632347" y="5392893"/>
            <a:ext cx="205637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9933"/>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a:t>
            </a:r>
          </a:p>
        </p:txBody>
      </p:sp>
      <p:sp>
        <p:nvSpPr>
          <p:cNvPr id="51" name="Rounded Rectangle 50"/>
          <p:cNvSpPr/>
          <p:nvPr/>
        </p:nvSpPr>
        <p:spPr>
          <a:xfrm>
            <a:off x="7739728" y="2467750"/>
            <a:ext cx="3841335" cy="2827321"/>
          </a:xfrm>
          <a:prstGeom prst="roundRect">
            <a:avLst>
              <a:gd name="adj" fmla="val 9818"/>
            </a:avLst>
          </a:prstGeom>
          <a:noFill/>
          <a:ln w="19050"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spTree>
    <p:custDataLst>
      <p:tags r:id="rId1"/>
    </p:custDataLst>
    <p:extLst>
      <p:ext uri="{BB962C8B-B14F-4D97-AF65-F5344CB8AC3E}">
        <p14:creationId xmlns:p14="http://schemas.microsoft.com/office/powerpoint/2010/main" val="39022101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19414</TotalTime>
  <Words>3628</Words>
  <Application>Microsoft Office PowerPoint</Application>
  <PresentationFormat>Grand écran</PresentationFormat>
  <Paragraphs>343</Paragraphs>
  <Slides>17</Slides>
  <Notes>17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Amazon Ember</vt:lpstr>
      <vt:lpstr>Amazon Ember Light</vt:lpstr>
      <vt:lpstr>Arial</vt:lpstr>
      <vt:lpstr>Calibri</vt:lpstr>
      <vt:lpstr>Helvetica Neue</vt:lpstr>
      <vt:lpstr>Helvetica Neue LT Std 65 Medium</vt:lpstr>
      <vt:lpstr>Office Theme</vt:lpstr>
      <vt:lpstr>Module 1, Section 3: Présentation de l’architecture mondiale de AWS</vt:lpstr>
      <vt:lpstr>Contenu de ce module</vt:lpstr>
      <vt:lpstr>Objectifs du module</vt:lpstr>
      <vt:lpstr>Part 1: Architecture mondiale de AWS</vt:lpstr>
      <vt:lpstr>Architecture mondiale de AWS</vt:lpstr>
      <vt:lpstr>Datacenters AWS</vt:lpstr>
      <vt:lpstr>Regions AWS </vt:lpstr>
      <vt:lpstr>Infrastructure mondiale AWS:Regions</vt:lpstr>
      <vt:lpstr>Zones de disponibilité AWS</vt:lpstr>
      <vt:lpstr>Emplacements périphériques AWS</vt:lpstr>
      <vt:lpstr>Fonctionnalités de l'infrastructure AWS</vt:lpstr>
      <vt:lpstr>Part 2:  Présentation des services AWS et des catégories de services</vt:lpstr>
      <vt:lpstr>AWS Foundational Services</vt:lpstr>
      <vt:lpstr>AWS Services and Categories</vt:lpstr>
      <vt:lpstr>Section 1.0.3 Resumé:                                                      </vt:lpstr>
      <vt:lpstr>Prochainement: Module 2 – AWS Core Services - Compute     Introduction to Compute Services </vt:lpstr>
      <vt:lpstr>Thanks for participating!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1.0.18</cp:keywords>
  <dc:description/>
  <cp:lastModifiedBy>Frazer Sado</cp:lastModifiedBy>
  <cp:revision>231</cp:revision>
  <cp:lastPrinted>2017-08-03T20:30:13Z</cp:lastPrinted>
  <dcterms:created xsi:type="dcterms:W3CDTF">2017-05-11T23:06:57Z</dcterms:created>
  <dcterms:modified xsi:type="dcterms:W3CDTF">2021-08-31T14:32:51Z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01B60451-3817-4ACD-B89A-7878A322CE7E</vt:lpwstr>
  </property>
  <property fmtid="{D5CDD505-2E9C-101B-9397-08002B2CF9AE}" pid="3" name="ArticulatePath">
    <vt:lpwstr>13P-AWS Infrastructure</vt:lpwstr>
  </property>
</Properties>
</file>