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6.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89" r:id="rId2"/>
    <p:sldId id="548" r:id="rId3"/>
    <p:sldId id="402" r:id="rId4"/>
    <p:sldId id="389" r:id="rId5"/>
    <p:sldId id="558" r:id="rId6"/>
    <p:sldId id="381" r:id="rId7"/>
    <p:sldId id="409" r:id="rId8"/>
    <p:sldId id="410" r:id="rId9"/>
    <p:sldId id="549" r:id="rId10"/>
    <p:sldId id="565" r:id="rId11"/>
    <p:sldId id="551" r:id="rId12"/>
    <p:sldId id="566" r:id="rId13"/>
    <p:sldId id="388" r:id="rId14"/>
    <p:sldId id="293" r:id="rId15"/>
    <p:sldId id="411" r:id="rId16"/>
    <p:sldId id="418" r:id="rId17"/>
    <p:sldId id="419" r:id="rId18"/>
    <p:sldId id="422" r:id="rId19"/>
    <p:sldId id="420" r:id="rId20"/>
    <p:sldId id="412" r:id="rId21"/>
    <p:sldId id="516" r:id="rId22"/>
    <p:sldId id="437" r:id="rId23"/>
    <p:sldId id="387" r:id="rId24"/>
    <p:sldId id="435" r:id="rId25"/>
    <p:sldId id="386" r:id="rId26"/>
    <p:sldId id="508" r:id="rId27"/>
    <p:sldId id="423" r:id="rId28"/>
    <p:sldId id="424" r:id="rId29"/>
    <p:sldId id="425" r:id="rId30"/>
    <p:sldId id="505" r:id="rId31"/>
    <p:sldId id="567" r:id="rId32"/>
    <p:sldId id="343" r:id="rId33"/>
    <p:sldId id="564" r:id="rId34"/>
    <p:sldId id="436" r:id="rId35"/>
    <p:sldId id="570" r:id="rId36"/>
    <p:sldId id="568" r:id="rId37"/>
    <p:sldId id="569"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 id="2" name="Brannon, Brooke" initials="BB" lastIdx="6" clrIdx="1">
    <p:extLst>
      <p:ext uri="{19B8F6BF-5375-455C-9EA6-DF929625EA0E}">
        <p15:presenceInfo xmlns:p15="http://schemas.microsoft.com/office/powerpoint/2012/main" userId="S-1-5-21-1407069837-2091007605-538272213-28211697" providerId="AD"/>
      </p:ext>
    </p:extLst>
  </p:cmAuthor>
  <p:cmAuthor id="3" name="Microsoft Office User" initials="MOU" lastIdx="2"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autoAdjust="0"/>
    <p:restoredTop sz="43984" autoAdjust="0"/>
  </p:normalViewPr>
  <p:slideViewPr>
    <p:cSldViewPr snapToGrid="0" snapToObjects="1">
      <p:cViewPr varScale="1">
        <p:scale>
          <a:sx n="35" d="100"/>
          <a:sy n="35" d="100"/>
        </p:scale>
        <p:origin x="1992" y="34"/>
      </p:cViewPr>
      <p:guideLst/>
    </p:cSldViewPr>
  </p:slideViewPr>
  <p:notesTextViewPr>
    <p:cViewPr>
      <p:scale>
        <a:sx n="3" d="2"/>
        <a:sy n="3" d="2"/>
      </p:scale>
      <p:origin x="0" y="0"/>
    </p:cViewPr>
  </p:notesTextViewPr>
  <p:notesViewPr>
    <p:cSldViewPr snapToGrid="0" snapToObjects="1">
      <p:cViewPr>
        <p:scale>
          <a:sx n="50" d="100"/>
          <a:sy n="50" d="100"/>
        </p:scale>
        <p:origin x="2640" y="-1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9/3/2021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‹N°›</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9/3/2021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‹N°›</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ws.amazon.com/AmazonVPC/latest/UserGuide/VPC_ACL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edia.amazonwebservices.com/AWS_Amazon_VPC_Connectivity_Options.pdf"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docs.aws.amazon.com/AmazonVPC/latest/UserGuide/VPN_CloudHub.html" TargetMode="External"/><Relationship Id="rId4" Type="http://schemas.openxmlformats.org/officeDocument/2006/relationships/hyperlink" Target="http://docs.aws.amazon.com/AmazonVPC/latest/UserGuide/vpn-connection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AmazonVPC/latest/UserGuide/VPC_SecurityGroup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Welcom</a:t>
            </a:r>
            <a:r>
              <a:rPr lang="en-US" sz="1100" baseline="0" dirty="0"/>
              <a:t>e to Module 2, Section 3 </a:t>
            </a:r>
            <a:r>
              <a:rPr lang="en-US" sz="1100" dirty="0"/>
              <a:t>– AWS Core Services – Amazon Virtual Private Cloud (Amazon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2436184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Lorsque vous créez un Amazon VPC, vous devez spécifier la plage d'adresses IPv4 en choisissant un bloc de routage inter-domaines sans classe (CIDR), tel que 10.0.0.0/16.</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La plage d'adresses de l'Amazon VPC ne peut pas être modifiée une fois l'Amazon VPC créé. Une plage d'adresses Amazon VPC peut être aussi grande que /16 (65 536 adresses disponibles) ou aussi petite que /28 (16 adresses disponibles) et ne doit pas chevaucher les adresses des autres réseaux auxquels elles sont connectées.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5518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Vous pouvez utiliser les composants suivants pour configurer la mise en réseau dans votre Amazon VPC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 sous-réseau est un segment d'une plage d'adresses IPC Amazon où vous pouvez lancer des services AWS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Les blocs CIDR définissent des sous-réseaux.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AWS réserve les quatre premières adresses IP et la dernière adresse IP de chaque sous-réseau à des fins de mise en réseau interne.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 sous-réseau public est un sous-réseau dans lequel une table de routage associée dirige le trafic du sous-réseau vers la passerelle Internet d'Amazon VPC. Un sous-réseau privé est un sous-réseau dans lequel la table de routage associée ne dirige pas le trafic du sous-réseau vers la passerelle Internet. Un sous-réseau VPN uniquement dirige uniquement le trafic vers la passerelle réseau privé virtuel d'Amazon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Une table de routage contient un ensemble de règles, appelées routes, qui sont utilisées pour déterminer où le trafic réseau est dirigé. Chaque sous-réseau de votre Amazon VPC doit être associé à une table de routage ; la table contrôle le routage du sous-réseau. Un sous-réseau ne peut être associé qu'à une seule table de routage à la fois, mais vous pouvez associer plusieurs sous-réseaux à la même table de routage. Sélectionnez le lien pour en savoir plus sur les tables de routage. https://docs.aws.amazon.com/AmazonVPC/latest/UserGuide/VPC_Route_Tables.html.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AWS crée et associe automatiquement un ensemble d'options DHCP (Dynamic Host Configuration Protocol) pour votre Amazon VPC lors de la création et définit deux options : </a:t>
            </a:r>
            <a:r>
              <a:rPr lang="fr-FR" sz="1000" kern="1200" dirty="0" err="1">
                <a:solidFill>
                  <a:schemeClr val="tx1"/>
                </a:solidFill>
                <a:effectLst/>
                <a:latin typeface="+mn-lt"/>
                <a:ea typeface="+mn-ea"/>
                <a:cs typeface="+mn-cs"/>
              </a:rPr>
              <a:t>domain</a:t>
            </a:r>
            <a:r>
              <a:rPr lang="fr-FR" sz="1000" kern="1200" dirty="0">
                <a:solidFill>
                  <a:schemeClr val="tx1"/>
                </a:solidFill>
                <a:effectLst/>
                <a:latin typeface="+mn-lt"/>
                <a:ea typeface="+mn-ea"/>
                <a:cs typeface="+mn-cs"/>
              </a:rPr>
              <a:t>-name-servers et </a:t>
            </a:r>
            <a:r>
              <a:rPr lang="fr-FR" sz="1000" kern="1200" dirty="0" err="1">
                <a:solidFill>
                  <a:schemeClr val="tx1"/>
                </a:solidFill>
                <a:effectLst/>
                <a:latin typeface="+mn-lt"/>
                <a:ea typeface="+mn-ea"/>
                <a:cs typeface="+mn-cs"/>
              </a:rPr>
              <a:t>domain</a:t>
            </a:r>
            <a:r>
              <a:rPr lang="fr-FR" sz="1000" kern="1200" dirty="0">
                <a:solidFill>
                  <a:schemeClr val="tx1"/>
                </a:solidFill>
                <a:effectLst/>
                <a:latin typeface="+mn-lt"/>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 groupe de sécurité est un pare-feu virtuel avec état qui contrôle le trafic réseau entrant et sortant vers les ressources AWS et les instances Amazon EC2. Sélectionnez le lien pour en savoir plus sur les groupes de sécurité. https://docs.aws.amazon.com/AmazonVPC/latest/UserGuide/VPC_SecurityGroups.html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Une liste de contrôle d'accès réseau (NACL) est une couche de sécurité facultative pour votre Amazon VPC qui agit comme un pare-feu pour contrôler le trafic entrant et sortant d'un ou plusieurs sous-réseaux. Sélectionnez le lien pour en savoir plus sur NACL. https://docs.aws.amazon.com/AmazonVPC</a:t>
            </a:r>
            <a:r>
              <a:rPr lang="en-US" sz="1000" b="0" i="0" kern="1200" dirty="0">
                <a:solidFill>
                  <a:schemeClr val="tx1"/>
                </a:solidFill>
                <a:effectLst/>
                <a:latin typeface="+mn-lt"/>
                <a:ea typeface="+mn-ea"/>
                <a:cs typeface="+mn-cs"/>
                <a:hlinkClick r:id="rId3"/>
              </a:rPr>
              <a:t>/latest/UserGuide/VPC_ACLs.html</a:t>
            </a:r>
            <a:r>
              <a:rPr lang="en-US" sz="1000" dirty="0">
                <a:latin typeface="+mn-lt"/>
              </a:rPr>
              <a:t>.</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356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47700" y="4366684"/>
            <a:ext cx="56388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Passons en revue certains composants Amazon VPC facultatifs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Une passerelle Internet (IGW) est un composant Amazon VPC à l'échelle horizontale, redondant et hautement disponible qui permet la communication entre les instances de votre Amazon VPC et Internet. Sélectionnez le lien pour en savoir plus. .https://docs.aws.amazon.com/</a:t>
            </a:r>
            <a:r>
              <a:rPr lang="fr-FR" sz="1000" kern="1200" dirty="0" err="1">
                <a:solidFill>
                  <a:schemeClr val="tx1"/>
                </a:solidFill>
                <a:effectLst/>
                <a:latin typeface="+mn-lt"/>
                <a:ea typeface="+mn-ea"/>
                <a:cs typeface="+mn-cs"/>
              </a:rPr>
              <a:t>AmazonVPC</a:t>
            </a:r>
            <a:r>
              <a:rPr lang="fr-FR" sz="1000" kern="1200" dirty="0">
                <a:solidFill>
                  <a:schemeClr val="tx1"/>
                </a:solidFill>
                <a:effectLst/>
                <a:latin typeface="+mn-lt"/>
                <a:ea typeface="+mn-ea"/>
                <a:cs typeface="+mn-cs"/>
              </a:rPr>
              <a:t>/</a:t>
            </a:r>
            <a:r>
              <a:rPr lang="fr-FR" sz="1000" kern="1200" dirty="0" err="1">
                <a:solidFill>
                  <a:schemeClr val="tx1"/>
                </a:solidFill>
                <a:effectLst/>
                <a:latin typeface="+mn-lt"/>
                <a:ea typeface="+mn-ea"/>
                <a:cs typeface="+mn-cs"/>
              </a:rPr>
              <a:t>latest</a:t>
            </a:r>
            <a:r>
              <a:rPr lang="fr-FR" sz="1000" kern="1200" dirty="0">
                <a:solidFill>
                  <a:schemeClr val="tx1"/>
                </a:solidFill>
                <a:effectLst/>
                <a:latin typeface="+mn-lt"/>
                <a:ea typeface="+mn-ea"/>
                <a:cs typeface="+mn-cs"/>
              </a:rPr>
              <a:t>/</a:t>
            </a:r>
            <a:r>
              <a:rPr lang="fr-FR" sz="1000" kern="1200" dirty="0" err="1">
                <a:solidFill>
                  <a:schemeClr val="tx1"/>
                </a:solidFill>
                <a:effectLst/>
                <a:latin typeface="+mn-lt"/>
                <a:ea typeface="+mn-ea"/>
                <a:cs typeface="+mn-cs"/>
              </a:rPr>
              <a:t>UserGuide</a:t>
            </a:r>
            <a:r>
              <a:rPr lang="fr-FR" sz="1000" kern="1200" dirty="0">
                <a:solidFill>
                  <a:schemeClr val="tx1"/>
                </a:solidFill>
                <a:effectLst/>
                <a:latin typeface="+mn-lt"/>
                <a:ea typeface="+mn-ea"/>
                <a:cs typeface="+mn-cs"/>
              </a:rPr>
              <a:t>/VPC_Internet_Gateway.html.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Une adresse IP élastique (EIP) est une adresse IPv4 statique conçue pour le cloud </a:t>
            </a:r>
            <a:r>
              <a:rPr lang="fr-FR" sz="1000" kern="1200" dirty="0" err="1">
                <a:solidFill>
                  <a:schemeClr val="tx1"/>
                </a:solidFill>
                <a:effectLst/>
                <a:latin typeface="+mn-lt"/>
                <a:ea typeface="+mn-ea"/>
                <a:cs typeface="+mn-cs"/>
              </a:rPr>
              <a:t>computing</a:t>
            </a:r>
            <a:r>
              <a:rPr lang="fr-FR" sz="1000" kern="1200" dirty="0">
                <a:solidFill>
                  <a:schemeClr val="tx1"/>
                </a:solidFill>
                <a:effectLst/>
                <a:latin typeface="+mn-lt"/>
                <a:ea typeface="+mn-ea"/>
                <a:cs typeface="+mn-cs"/>
              </a:rPr>
              <a:t> dynamique. Une adresse IP Elastic est associée à votre compte AWS. Sélectionnez le lien pour en savoir plus. https://docs.aws.amazon.com/AWSEC2/latest/UserGuide/elastic-ip-addresses-eip.html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Elastic Network Interface (ENI) est une interface réseau virtuelle que vous pouvez attacher à une instance dans un Amazon VPC. Sélectionnez le lien pour en savoir plus. https://docs.aws.amazon.com/AWSEC2/latest/UserGuide/using-eni.html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 point de terminaison Amazon VPC vous permet de créer une connexion privée entre votre Amazon VPC et un autre service AWS sans nécessiter d'accès via Internet ou via une instance NAT, une connexion VPN ou AWS Direct </a:t>
            </a:r>
            <a:r>
              <a:rPr lang="fr-FR" sz="1000" kern="1200" dirty="0" err="1">
                <a:solidFill>
                  <a:schemeClr val="tx1"/>
                </a:solidFill>
                <a:effectLst/>
                <a:latin typeface="+mn-lt"/>
                <a:ea typeface="+mn-ea"/>
                <a:cs typeface="+mn-cs"/>
              </a:rPr>
              <a:t>Connect</a:t>
            </a:r>
            <a:r>
              <a:rPr lang="fr-FR" sz="1000" kern="1200" dirty="0">
                <a:solidFill>
                  <a:schemeClr val="tx1"/>
                </a:solidFill>
                <a:effectLst/>
                <a:latin typeface="+mn-lt"/>
                <a:ea typeface="+mn-ea"/>
                <a:cs typeface="+mn-cs"/>
              </a:rPr>
              <a:t>. Sélectionnez le lien pour en savoir plus. https://docs.aws.amazon.com/AmazonVPC/latest/UserGuide/vpc-endpoints.html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Une connexion d'appairage Amazon VPC est une connexion réseau entre deux Amazon VPC qui permet aux instances de l'un ou l'autre Amazon VPC de communiquer entre elles comme si elles se trouvaient dans le même réseau. Sélectionnez le lien pour en savoir plus. https://docs.aws.amazon.com/AmazonVPC/latest/PeeringGuide/Welcome.html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kern="1200" dirty="0">
                <a:solidFill>
                  <a:schemeClr val="tx1"/>
                </a:solidFill>
                <a:effectLst/>
                <a:latin typeface="+mn-lt"/>
                <a:ea typeface="+mn-ea"/>
                <a:cs typeface="+mn-cs"/>
              </a:rPr>
              <a:t>Les instances de traduction d'adresses NAT sont une AMI Amazon Linux conçue pour conserver le trafic des instances au sein d'un sous-réseau privé. Une passerelle NAT est une ressource gérée par Amazon conçue pour fonctionner comme une instance NAT, mais est plus simple à gérer et hautement disponible au sein d'une zone de disponibilité.</a:t>
            </a:r>
            <a:endParaRPr lang="en-US" sz="10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15593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13400" cy="3600450"/>
          </a:xfrm>
        </p:spPr>
        <p:txBody>
          <a:bodyPr/>
          <a:lstStyle/>
          <a:p>
            <a:pPr>
              <a:spcAft>
                <a:spcPts val="600"/>
              </a:spcAft>
            </a:pPr>
            <a:r>
              <a:rPr lang="fr-FR" sz="1600" dirty="0"/>
              <a:t>Il existe plusieurs options de connectivité VPN pour Amazon VPC. Vous pouvez connecter votre Amazon VPC à des réseaux distants à l'aide d'un AWS Hardware VPN, AWS Direct </a:t>
            </a:r>
            <a:r>
              <a:rPr lang="fr-FR" sz="1600" dirty="0" err="1"/>
              <a:t>Connect</a:t>
            </a:r>
            <a:r>
              <a:rPr lang="fr-FR" sz="1600" dirty="0"/>
              <a:t>, AWS VPN </a:t>
            </a:r>
            <a:r>
              <a:rPr lang="fr-FR" sz="1600" dirty="0" err="1"/>
              <a:t>CloudHub</a:t>
            </a:r>
            <a:r>
              <a:rPr lang="fr-FR" sz="1600" dirty="0"/>
              <a:t> ou d'un Software VPN.</a:t>
            </a:r>
          </a:p>
          <a:p>
            <a:pPr>
              <a:spcAft>
                <a:spcPts val="600"/>
              </a:spcAft>
            </a:pPr>
            <a:endParaRPr lang="en-US" sz="1100" dirty="0"/>
          </a:p>
          <a:p>
            <a:pPr>
              <a:spcAft>
                <a:spcPts val="600"/>
              </a:spcAft>
            </a:pPr>
            <a:r>
              <a:rPr lang="en-US" sz="1100" dirty="0"/>
              <a:t>Select a link to learn more. </a:t>
            </a:r>
          </a:p>
          <a:p>
            <a:pPr>
              <a:spcAft>
                <a:spcPts val="600"/>
              </a:spcAft>
            </a:pPr>
            <a:r>
              <a:rPr lang="en-US" sz="1100" dirty="0"/>
              <a:t>Amazon Virtual Private Cloud Connectivity Options whitepaper: </a:t>
            </a:r>
            <a:r>
              <a:rPr lang="en-US" sz="1100" dirty="0">
                <a:hlinkClick r:id="rId3"/>
              </a:rPr>
              <a:t>https://media.amazonwebservices.com/AWS_Amazon_VPC_Connectivity_Options.pdf</a:t>
            </a:r>
            <a:r>
              <a:rPr lang="en-US" sz="1100" dirty="0"/>
              <a:t> </a:t>
            </a:r>
          </a:p>
          <a:p>
            <a:pPr>
              <a:spcAft>
                <a:spcPts val="600"/>
              </a:spcAft>
            </a:pPr>
            <a:r>
              <a:rPr lang="en-US" sz="1100" dirty="0">
                <a:hlinkClick r:id="rId4"/>
              </a:rPr>
              <a:t>http://docs.aws.amazon.com/AmazonVPC/latest/UserGuide/vpn-connections.html</a:t>
            </a:r>
            <a:r>
              <a:rPr lang="en-US" sz="1100" dirty="0"/>
              <a:t> </a:t>
            </a:r>
          </a:p>
          <a:p>
            <a:pPr marR="0" algn="l" defTabSz="457200" rtl="0" eaLnBrk="1" fontAlgn="auto" latinLnBrk="0" hangingPunct="1">
              <a:lnSpc>
                <a:spcPct val="100000"/>
              </a:lnSpc>
              <a:spcAft>
                <a:spcPts val="600"/>
              </a:spcAft>
              <a:buClrTx/>
              <a:buSzTx/>
              <a:tabLst/>
              <a:defRPr/>
            </a:pPr>
            <a:r>
              <a:rPr lang="x-none" sz="1100" dirty="0">
                <a:hlinkClick r:id="rId5"/>
              </a:rPr>
              <a:t>http://docs.aws.amazon.com/AmazonVPC/latest/UserGuide/VPN_CloudHub.htm</a:t>
            </a:r>
            <a:endParaRPr lang="en-US" sz="1100" dirty="0"/>
          </a:p>
          <a:p>
            <a:pPr marL="0" marR="0" indent="0" algn="l" defTabSz="457200" rtl="0" eaLnBrk="1" fontAlgn="auto" latinLnBrk="0" hangingPunct="1">
              <a:lnSpc>
                <a:spcPct val="100000"/>
              </a:lnSpc>
              <a:spcBef>
                <a:spcPct val="0"/>
              </a:spcBef>
              <a:spcAft>
                <a:spcPts val="600"/>
              </a:spcAft>
              <a:buClrTx/>
              <a:buSzTx/>
              <a:buFontTx/>
              <a:buNone/>
              <a:tabLst/>
              <a:defRPr/>
            </a:pPr>
            <a:endParaRPr lang="en-US" sz="1100" dirty="0"/>
          </a:p>
        </p:txBody>
      </p:sp>
    </p:spTree>
    <p:extLst>
      <p:ext uri="{BB962C8B-B14F-4D97-AF65-F5344CB8AC3E}">
        <p14:creationId xmlns:p14="http://schemas.microsoft.com/office/powerpoint/2010/main" val="115197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ea typeface="+mn-ea"/>
                <a:cs typeface="+mn-cs"/>
              </a:rPr>
              <a:t>Pour résumer, Amazon VPC vous permet de créer un réseau privé dans le cloud AWS qui utilise bon nombre des mêmes concepts et constructions qu'un réseau sur site.</a:t>
            </a:r>
          </a:p>
          <a:p>
            <a:endParaRPr lang="fr-FR" sz="1100" kern="1200" dirty="0">
              <a:solidFill>
                <a:schemeClr val="tx1"/>
              </a:solidFill>
              <a:effectLst/>
              <a:ea typeface="+mn-ea"/>
              <a:cs typeface="+mn-cs"/>
            </a:endParaRPr>
          </a:p>
          <a:p>
            <a:r>
              <a:rPr lang="fr-FR" sz="1100" kern="1200" dirty="0">
                <a:solidFill>
                  <a:schemeClr val="tx1"/>
                </a:solidFill>
                <a:effectLst/>
                <a:ea typeface="+mn-ea"/>
                <a:cs typeface="+mn-cs"/>
              </a:rPr>
              <a:t>Amazon VPC vous permet de :</a:t>
            </a:r>
          </a:p>
          <a:p>
            <a:r>
              <a:rPr lang="fr-FR" sz="1100" kern="1200" dirty="0">
                <a:solidFill>
                  <a:schemeClr val="tx1"/>
                </a:solidFill>
                <a:effectLst/>
                <a:ea typeface="+mn-ea"/>
                <a:cs typeface="+mn-cs"/>
              </a:rPr>
              <a:t>Incluez des ressources dans plusieurs zones de disponibilité.</a:t>
            </a:r>
          </a:p>
          <a:p>
            <a:r>
              <a:rPr lang="fr-FR" sz="1100" kern="1200" dirty="0">
                <a:solidFill>
                  <a:schemeClr val="tx1"/>
                </a:solidFill>
                <a:effectLst/>
                <a:ea typeface="+mn-ea"/>
                <a:cs typeface="+mn-cs"/>
              </a:rPr>
              <a:t>Ayez plusieurs Amazon VPC dans chaque compte ou région et des VPC dans autant de régions que vous le souhaitez ou dans plusieurs comptes.</a:t>
            </a:r>
          </a:p>
          <a:p>
            <a:r>
              <a:rPr lang="fr-FR" sz="1100" kern="1200" dirty="0">
                <a:solidFill>
                  <a:schemeClr val="tx1"/>
                </a:solidFill>
                <a:effectLst/>
                <a:ea typeface="+mn-ea"/>
                <a:cs typeface="+mn-cs"/>
              </a:rPr>
              <a:t>Vous pouvez connecter votre Amazon VPC à des réseaux distants à l'aide d'une connexion VPN.</a:t>
            </a:r>
            <a:endParaRPr lang="en-US" sz="1100" dirty="0"/>
          </a:p>
        </p:txBody>
      </p:sp>
    </p:spTree>
    <p:extLst>
      <p:ext uri="{BB962C8B-B14F-4D97-AF65-F5344CB8AC3E}">
        <p14:creationId xmlns:p14="http://schemas.microsoft.com/office/powerpoint/2010/main" val="336427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Let's design an example Amazon VPC that we can use to start deploying compute resources and AWS services. We</a:t>
            </a:r>
            <a:r>
              <a:rPr lang="en-US" sz="1100" kern="1200" baseline="0" dirty="0">
                <a:solidFill>
                  <a:schemeClr val="tx1"/>
                </a:solidFill>
                <a:effectLst/>
                <a:latin typeface="+mn-lt"/>
                <a:ea typeface="+mn-ea"/>
                <a:cs typeface="+mn-cs"/>
              </a:rPr>
              <a:t> wi</a:t>
            </a:r>
            <a:r>
              <a:rPr lang="en-US" sz="1100" kern="1200" dirty="0">
                <a:solidFill>
                  <a:schemeClr val="tx1"/>
                </a:solidFill>
                <a:effectLst/>
                <a:latin typeface="+mn-lt"/>
                <a:ea typeface="+mn-ea"/>
                <a:cs typeface="+mn-cs"/>
              </a:rPr>
              <a:t>ll create a network that supports high availability and uses multiple subnets. Since VPC are region based, we need to select a region. In this example, we’ve selected the Oregon region. </a:t>
            </a:r>
          </a:p>
        </p:txBody>
      </p:sp>
    </p:spTree>
    <p:extLst>
      <p:ext uri="{BB962C8B-B14F-4D97-AF65-F5344CB8AC3E}">
        <p14:creationId xmlns:p14="http://schemas.microsoft.com/office/powerpoint/2010/main" val="423825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a:solidFill>
                  <a:schemeClr val="tx1"/>
                </a:solidFill>
                <a:effectLst/>
                <a:latin typeface="+mn-lt"/>
                <a:ea typeface="+mn-ea"/>
                <a:cs typeface="+mn-cs"/>
              </a:rPr>
              <a:t>Next, we'll create the Amazon VPC and give it a name, </a:t>
            </a:r>
            <a:r>
              <a:rPr lang="en-US" sz="1100" b="1" i="1" kern="1200" dirty="0">
                <a:solidFill>
                  <a:schemeClr val="tx1"/>
                </a:solidFill>
                <a:effectLst/>
                <a:latin typeface="+mn-lt"/>
                <a:ea typeface="+mn-ea"/>
                <a:cs typeface="+mn-cs"/>
              </a:rPr>
              <a:t>Test VPC</a:t>
            </a:r>
            <a:r>
              <a:rPr lang="en-US" sz="1100" i="1" kern="1200" dirty="0">
                <a:solidFill>
                  <a:schemeClr val="tx1"/>
                </a:solidFill>
                <a:effectLst/>
                <a:latin typeface="+mn-lt"/>
                <a:ea typeface="+mn-ea"/>
                <a:cs typeface="+mn-cs"/>
              </a:rPr>
              <a:t>,</a:t>
            </a:r>
            <a:r>
              <a:rPr lang="en-US" sz="1100" kern="1200" dirty="0">
                <a:solidFill>
                  <a:schemeClr val="tx1"/>
                </a:solidFill>
                <a:effectLst/>
                <a:latin typeface="+mn-lt"/>
                <a:ea typeface="+mn-ea"/>
                <a:cs typeface="+mn-cs"/>
              </a:rPr>
              <a:t> and define the IP address space for the Amazon VPC. The 10.0.0.0/16 is the Classless Inter-Domain Routing (CIDR) format and means that there are over 65,000 IP addresses to use in the Amazon VPC. </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b="0" i="0" kern="1200" dirty="0">
                <a:solidFill>
                  <a:schemeClr val="tx1"/>
                </a:solidFill>
                <a:effectLst/>
                <a:latin typeface="+mn-lt"/>
                <a:ea typeface="+mn-ea"/>
                <a:cs typeface="+mn-cs"/>
              </a:rPr>
              <a:t>CIDR (sometimes called </a:t>
            </a:r>
            <a:r>
              <a:rPr lang="en-US" sz="1100" b="1" i="0" kern="1200" dirty="0">
                <a:solidFill>
                  <a:schemeClr val="tx1"/>
                </a:solidFill>
                <a:effectLst/>
                <a:latin typeface="+mn-lt"/>
                <a:ea typeface="+mn-ea"/>
                <a:cs typeface="+mn-cs"/>
              </a:rPr>
              <a:t>supernetting</a:t>
            </a:r>
            <a:r>
              <a:rPr lang="en-US" sz="1100" b="0" i="0" kern="1200" dirty="0">
                <a:solidFill>
                  <a:schemeClr val="tx1"/>
                </a:solidFill>
                <a:effectLst/>
                <a:latin typeface="+mn-lt"/>
                <a:ea typeface="+mn-ea"/>
                <a:cs typeface="+mn-cs"/>
              </a:rPr>
              <a:t>) is a way to allow more flexible allocation of Internet Protocol (IP) addresses than was possible with the original system of IP address classes. A single IP address can be used to designate many unique IP addresses with CIDR. A CIDR IP address looks like a normal IP address, except that it ends with a slash followed by a number, called the IP network prefix. CIDR addresses reduce the size of routing tables and make more IP addresses available within organizations.</a:t>
            </a:r>
          </a:p>
          <a:p>
            <a:pPr marL="0" indent="0">
              <a:buFont typeface="Arial" panose="020B0604020202020204" pitchFamily="34" charset="0"/>
              <a:buNone/>
            </a:pPr>
            <a:endParaRPr lang="en-US" sz="1100" b="0" i="0" kern="1200" dirty="0">
              <a:solidFill>
                <a:schemeClr val="tx1"/>
              </a:solidFill>
              <a:effectLst/>
              <a:latin typeface="+mn-lt"/>
              <a:ea typeface="+mn-ea"/>
              <a:cs typeface="+mn-cs"/>
            </a:endParaRPr>
          </a:p>
          <a:p>
            <a:pPr marL="0" indent="0">
              <a:buFont typeface="Arial" panose="020B0604020202020204" pitchFamily="34" charset="0"/>
              <a:buNone/>
            </a:pPr>
            <a:r>
              <a:rPr lang="en-US" sz="1100" b="0" i="0" kern="1200" dirty="0">
                <a:solidFill>
                  <a:schemeClr val="tx1"/>
                </a:solidFill>
                <a:effectLst/>
                <a:latin typeface="+mn-lt"/>
                <a:ea typeface="+mn-ea"/>
                <a:cs typeface="+mn-cs"/>
              </a:rPr>
              <a:t>To illustrate, a CIDR network address looks like this: 192.30.250.00/18. The 192.30.250.0 is the network address itself and the “18” says that the first 18 bits are the network part of the address, leaving the last 14 bits for specific host addresses.</a:t>
            </a:r>
            <a:endParaRPr lang="en-US" sz="1100" kern="1200" dirty="0">
              <a:solidFill>
                <a:schemeClr val="tx1"/>
              </a:solidFill>
              <a:effectLst/>
              <a:latin typeface="+mn-lt"/>
              <a:ea typeface="+mn-ea"/>
              <a:cs typeface="+mn-cs"/>
            </a:endParaRPr>
          </a:p>
          <a:p>
            <a:pPr marL="0" indent="0">
              <a:buFont typeface="Arial" panose="020B0604020202020204" pitchFamily="34" charset="0"/>
              <a:buNone/>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6000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Next, we create a subnet named </a:t>
            </a:r>
            <a:r>
              <a:rPr lang="en-US" sz="1200" b="1" i="1" kern="1200" dirty="0">
                <a:solidFill>
                  <a:schemeClr val="tx1"/>
                </a:solidFill>
                <a:effectLst/>
                <a:latin typeface="+mn-lt"/>
                <a:ea typeface="+mn-ea"/>
                <a:cs typeface="+mn-cs"/>
              </a:rPr>
              <a:t>Subnet</a:t>
            </a:r>
            <a:r>
              <a:rPr lang="en-US" sz="1200" b="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A1 </a:t>
            </a:r>
            <a:r>
              <a:rPr lang="en-US" sz="1200" i="0" kern="1200" dirty="0">
                <a:solidFill>
                  <a:schemeClr val="tx1"/>
                </a:solidFill>
                <a:effectLst/>
                <a:latin typeface="+mn-lt"/>
                <a:ea typeface="+mn-ea"/>
                <a:cs typeface="+mn-cs"/>
              </a:rPr>
              <a:t>and</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assign an IP address space that contains 256 IP addresses. </a:t>
            </a:r>
          </a:p>
        </p:txBody>
      </p:sp>
    </p:spTree>
    <p:extLst>
      <p:ext uri="{BB962C8B-B14F-4D97-AF65-F5344CB8AC3E}">
        <p14:creationId xmlns:p14="http://schemas.microsoft.com/office/powerpoint/2010/main" val="353901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a:solidFill>
                  <a:schemeClr val="tx1"/>
                </a:solidFill>
                <a:effectLst/>
                <a:latin typeface="+mn-lt"/>
                <a:ea typeface="+mn-ea"/>
                <a:cs typeface="+mn-cs"/>
              </a:rPr>
              <a:t>Also, we specify that this subnet will live in </a:t>
            </a:r>
            <a:r>
              <a:rPr lang="en-US" sz="1100" b="1" i="1" kern="1200" dirty="0">
                <a:solidFill>
                  <a:schemeClr val="tx1"/>
                </a:solidFill>
                <a:effectLst/>
                <a:latin typeface="+mn-lt"/>
                <a:ea typeface="+mn-ea"/>
                <a:cs typeface="+mn-cs"/>
              </a:rPr>
              <a:t>Availability Zone A</a:t>
            </a:r>
            <a:r>
              <a:rPr lang="en-US" sz="11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61220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a:solidFill>
                  <a:schemeClr val="tx1"/>
                </a:solidFill>
                <a:effectLst/>
                <a:latin typeface="+mn-lt"/>
                <a:ea typeface="+mn-ea"/>
                <a:cs typeface="+mn-cs"/>
              </a:rPr>
              <a:t>Finally, we create another sub-net called </a:t>
            </a:r>
            <a:r>
              <a:rPr lang="en-US" sz="1100" b="1" i="1" kern="1200" dirty="0">
                <a:solidFill>
                  <a:schemeClr val="tx1"/>
                </a:solidFill>
                <a:effectLst/>
                <a:latin typeface="+mn-lt"/>
                <a:ea typeface="+mn-ea"/>
                <a:cs typeface="+mn-cs"/>
              </a:rPr>
              <a:t>Subnet</a:t>
            </a:r>
            <a:r>
              <a:rPr lang="en-US" sz="1100" b="1" kern="1200" dirty="0">
                <a:solidFill>
                  <a:schemeClr val="tx1"/>
                </a:solidFill>
                <a:effectLst/>
                <a:latin typeface="+mn-lt"/>
                <a:ea typeface="+mn-ea"/>
                <a:cs typeface="+mn-cs"/>
              </a:rPr>
              <a:t> </a:t>
            </a:r>
            <a:r>
              <a:rPr lang="en-US" sz="1100" b="1" i="1" kern="1200" dirty="0">
                <a:solidFill>
                  <a:schemeClr val="tx1"/>
                </a:solidFill>
                <a:effectLst/>
                <a:latin typeface="+mn-lt"/>
                <a:ea typeface="+mn-ea"/>
                <a:cs typeface="+mn-cs"/>
              </a:rPr>
              <a:t>B1</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assign an IP address space. This subnet contains 512 IP addresses. </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Let’s make a few more additions that will make </a:t>
            </a:r>
            <a:r>
              <a:rPr lang="en-US" sz="1100" b="1" i="1" kern="1200" dirty="0">
                <a:solidFill>
                  <a:schemeClr val="tx1"/>
                </a:solidFill>
                <a:effectLst/>
                <a:latin typeface="+mn-lt"/>
                <a:ea typeface="+mn-ea"/>
                <a:cs typeface="+mn-cs"/>
              </a:rPr>
              <a:t>Subnet A1 </a:t>
            </a:r>
            <a:r>
              <a:rPr lang="en-US" sz="1100" kern="1200" dirty="0">
                <a:solidFill>
                  <a:schemeClr val="tx1"/>
                </a:solidFill>
                <a:effectLst/>
                <a:latin typeface="+mn-lt"/>
                <a:ea typeface="+mn-ea"/>
                <a:cs typeface="+mn-cs"/>
              </a:rPr>
              <a:t>accessible via the Internet.</a:t>
            </a:r>
          </a:p>
        </p:txBody>
      </p:sp>
    </p:spTree>
    <p:extLst>
      <p:ext uri="{BB962C8B-B14F-4D97-AF65-F5344CB8AC3E}">
        <p14:creationId xmlns:p14="http://schemas.microsoft.com/office/powerpoint/2010/main" val="147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Virtual Private Cloud (or Amazon VPC) </a:t>
            </a:r>
            <a:r>
              <a:rPr lang="fr-FR" sz="1100" dirty="0"/>
              <a:t>est un réseau personnalisé au sein du cloud AWS. Il vous permet de concevoir et de mettre en œuvre un réseau indépendant qui fonctionne dans le cloud.</a:t>
            </a:r>
          </a:p>
          <a:p>
            <a:r>
              <a:rPr lang="en-US" sz="1100" dirty="0"/>
              <a:t> </a:t>
            </a:r>
          </a:p>
          <a:p>
            <a:r>
              <a:rPr lang="fr-FR" sz="1100" dirty="0"/>
              <a:t>Dans ce module, nous comprendrons les fonctionnalités et les avantages d'Amazon VPC, passerons en revue les groupes de sécurité Amazon VPC et découvrirons Amazon </a:t>
            </a:r>
            <a:r>
              <a:rPr lang="fr-FR" sz="1100" dirty="0" err="1"/>
              <a:t>CloudFront</a:t>
            </a:r>
            <a:r>
              <a:rPr lang="fr-FR" sz="1100" dirty="0"/>
              <a:t>, un service mondial de réseau de diffusion de contenu (ou CDN) qui fournit en toute sécurité des données, des vidéos, des applications et des API à votre téléspectateurs avec une faible latence et des vitesses de transfert élevées.</a:t>
            </a:r>
            <a:endParaRPr lang="en-US" sz="1100" dirty="0"/>
          </a:p>
        </p:txBody>
      </p:sp>
    </p:spTree>
    <p:extLst>
      <p:ext uri="{BB962C8B-B14F-4D97-AF65-F5344CB8AC3E}">
        <p14:creationId xmlns:p14="http://schemas.microsoft.com/office/powerpoint/2010/main" val="683107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accomplish this, add an internet gateway called </a:t>
            </a:r>
            <a:r>
              <a:rPr lang="en-US" sz="1100" b="1" i="1" kern="1200" dirty="0">
                <a:solidFill>
                  <a:schemeClr val="tx1"/>
                </a:solidFill>
                <a:effectLst/>
                <a:latin typeface="+mn-lt"/>
                <a:ea typeface="+mn-ea"/>
                <a:cs typeface="+mn-cs"/>
              </a:rPr>
              <a:t>Test IGW</a:t>
            </a:r>
            <a:r>
              <a:rPr lang="en-US" sz="1100" kern="1200" dirty="0">
                <a:solidFill>
                  <a:schemeClr val="tx1"/>
                </a:solidFill>
                <a:effectLst/>
                <a:latin typeface="+mn-lt"/>
                <a:ea typeface="+mn-ea"/>
                <a:cs typeface="+mn-cs"/>
              </a:rPr>
              <a:t>. </a:t>
            </a:r>
            <a:r>
              <a:rPr lang="en-US" sz="1100" b="1" i="1" kern="1200" dirty="0">
                <a:solidFill>
                  <a:schemeClr val="tx1"/>
                </a:solidFill>
                <a:effectLst/>
                <a:latin typeface="+mn-lt"/>
                <a:ea typeface="+mn-ea"/>
                <a:cs typeface="+mn-cs"/>
              </a:rPr>
              <a:t>Subnet A1 </a:t>
            </a:r>
            <a:r>
              <a:rPr lang="en-US" sz="1100" kern="1200" dirty="0">
                <a:solidFill>
                  <a:schemeClr val="tx1"/>
                </a:solidFill>
                <a:effectLst/>
                <a:latin typeface="+mn-lt"/>
                <a:ea typeface="+mn-ea"/>
                <a:cs typeface="+mn-cs"/>
              </a:rPr>
              <a:t>now becomes a public subnet where non-local traffic is routed through the Internet gateway. </a:t>
            </a:r>
            <a:r>
              <a:rPr lang="en-US" sz="1100" b="1" i="1" kern="1200" dirty="0">
                <a:solidFill>
                  <a:schemeClr val="tx1"/>
                </a:solidFill>
                <a:effectLst/>
                <a:latin typeface="+mn-lt"/>
                <a:ea typeface="+mn-ea"/>
                <a:cs typeface="+mn-cs"/>
              </a:rPr>
              <a:t>Subnet B1 </a:t>
            </a:r>
            <a:r>
              <a:rPr lang="en-US" sz="1100" kern="1200" dirty="0">
                <a:solidFill>
                  <a:schemeClr val="tx1"/>
                </a:solidFill>
                <a:effectLst/>
                <a:latin typeface="+mn-lt"/>
                <a:ea typeface="+mn-ea"/>
                <a:cs typeface="+mn-cs"/>
              </a:rPr>
              <a:t>will be our private subnet that is isolated from the Internet. </a:t>
            </a:r>
            <a:endParaRPr lang="en-US" sz="1100" dirty="0"/>
          </a:p>
        </p:txBody>
      </p:sp>
    </p:spTree>
    <p:extLst>
      <p:ext uri="{BB962C8B-B14F-4D97-AF65-F5344CB8AC3E}">
        <p14:creationId xmlns:p14="http://schemas.microsoft.com/office/powerpoint/2010/main" val="285805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Introducing Part 2, AWS Security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sécurité du cloud AWS est l'une des plus hautes priorités d'Amazon Web Services. Cette section examine comment les groupes de sécurité AWS peuvent être utilisés pour améliorer votre sécurité Amazon VPC.</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3013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Jetons un coup d'œil aux groupes de sécurité et à la façon dont ils contribuent à sécuriser vos données. Chez AWS, les groupes de sécurité agiront comme un pare-feu intégré pour vos serveurs virtuels. Avec ces groupes de sécurité, vous avez un contrôle total sur l'accessibilité de vos instances.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Au niveau le plus basique, il s'agit simplement d'une autre méthode pour filtrer le trafic vers vos instances. Il vous permet de contrôler le trafic à autoriser ou à refuser. Pour déterminer qui a accès à vos instances, vous devez configurer une règle de groupe de sécurité. Les règles peuvent varier de garder l'instance complètement privée, totalement publique, ou quelque part entre les deux.</a:t>
            </a:r>
            <a:endParaRPr lang="en-US" sz="1100" baseline="0" dirty="0"/>
          </a:p>
        </p:txBody>
      </p:sp>
    </p:spTree>
    <p:extLst>
      <p:ext uri="{BB962C8B-B14F-4D97-AF65-F5344CB8AC3E}">
        <p14:creationId xmlns:p14="http://schemas.microsoft.com/office/powerpoint/2010/main" val="188774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fr-FR" sz="1100" dirty="0"/>
              <a:t>Amazon VPC fournit diverses fonctionnalités que vous pouvez utiliser pour augmenter et surveiller la sécurité de votre Amazon VPC :</a:t>
            </a:r>
          </a:p>
          <a:p>
            <a:pPr>
              <a:spcAft>
                <a:spcPts val="600"/>
              </a:spcAft>
            </a:pPr>
            <a:r>
              <a:rPr lang="fr-FR" sz="1100" dirty="0"/>
              <a:t>Les groupes de sécurité agissent comme un pare-feu pour les instances Amazon EC2 associées, contrôlant à la fois le trafic entrant et sortant au niveau de l'instance.</a:t>
            </a:r>
          </a:p>
          <a:p>
            <a:pPr>
              <a:spcAft>
                <a:spcPts val="600"/>
              </a:spcAft>
            </a:pPr>
            <a:r>
              <a:rPr lang="fr-FR" sz="1100" dirty="0"/>
              <a:t>Les listes de contrôles d'accès réseau (ACL réseau) agissent comme un pare-feu pour les sous-réseaux associés, contrôlant à la fois le trafic entrant et sortant au niveau du sous-réseau.</a:t>
            </a:r>
          </a:p>
          <a:p>
            <a:pPr>
              <a:spcAft>
                <a:spcPts val="600"/>
              </a:spcAft>
            </a:pPr>
            <a:r>
              <a:rPr lang="fr-FR" sz="1100" dirty="0"/>
              <a:t>Amazon EC2 utilise la cryptographie à clé publique pour chiffrer et déchiffrer les informations de connexion. La cryptographie à clé publique utilise une clé publique pour chiffrer une donnée et le destinataire utilise la clé privée pour déchiffrer les données. Les clés privées et publiques sont appelées paires de clés. Pour vous connecter à votre instance, vous devez créer une paire de clés, spécifier le nom de la paire de clés lorsque vous lancez l'instance et fournir la clé privée lorsque vous vous connectez à l'instance. Les instances Linux n'ont pas de mot de passe et vous utilisez une paire de clés pour vous connecter à l'aide de SSH. Les instances Windows nécessitent une paire de clés pour obtenir le mot de passe administrateur permettant de se connecter à l'aide de RDP.</a:t>
            </a:r>
          </a:p>
          <a:p>
            <a:pPr>
              <a:spcAft>
                <a:spcPts val="600"/>
              </a:spcAft>
            </a:pPr>
            <a:endParaRPr lang="fr-FR" sz="1100" dirty="0"/>
          </a:p>
          <a:p>
            <a:pPr>
              <a:spcAft>
                <a:spcPts val="600"/>
              </a:spcAft>
            </a:pPr>
            <a:r>
              <a:rPr lang="fr-FR" sz="1100" dirty="0"/>
              <a:t>Il convient de noter que les groupes de sécurité sont avec état alors que les NACL sont sans état.</a:t>
            </a:r>
          </a:p>
          <a:p>
            <a:pPr>
              <a:spcAft>
                <a:spcPts val="600"/>
              </a:spcAft>
            </a:pPr>
            <a:r>
              <a:rPr lang="fr-FR" sz="1100" dirty="0"/>
              <a:t>Avec état signifie que l'ordinateur garde une trace de l'état de l'interaction, généralement en définissant des valeurs dans un champ de stockage désigné à cet effet.</a:t>
            </a:r>
          </a:p>
          <a:p>
            <a:pPr>
              <a:spcAft>
                <a:spcPts val="600"/>
              </a:spcAft>
            </a:pPr>
            <a:r>
              <a:rPr lang="fr-FR" sz="1100" dirty="0"/>
              <a:t>Sans état signifie qu'aucune information n'est conservée par l'expéditeur ou le destinataire, et chaque demande d'interaction doit être traitée entièrement sur la base des informations qui l'accompagnent.</a:t>
            </a:r>
            <a:endParaRPr lang="en-US" sz="1100" baseline="0" dirty="0"/>
          </a:p>
        </p:txBody>
      </p:sp>
    </p:spTree>
    <p:extLst>
      <p:ext uri="{BB962C8B-B14F-4D97-AF65-F5344CB8AC3E}">
        <p14:creationId xmlns:p14="http://schemas.microsoft.com/office/powerpoint/2010/main" val="1196827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Voici un exemple de groupe de sécurité AWS à plusieurs niveaux classique. Dans cette architecture, vous remarquerez que plusieurs règles de groupe de sécurité différentes ont été créées pour s'adapter à cette architecture Web à plusieurs niveaux.</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Si nous commençons au niveau Web, vous verrez que nous avons mis en place une règle pour accepter le trafic de n'importe où sur Internet sur le port 80/443 en sélectionnant la source 0.0.0.0/0.</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Ensuite, en passant au niveau application, il existe un groupe de sécurité qui accepte uniquement le trafic du niveau Web et, de la même manière, le niveau base de données ne peut accepter que le trafic provenant du niveau application.</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Enfin, vous remarquerez qu'une règle a également été créée pour permettre l'administration à distance depuis le réseau d'entreprise via le port SSH 22.</a:t>
            </a: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Select the link to learn more.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hlinkClick r:id="rId3"/>
              </a:rPr>
              <a:t>https://docs.aws.amazon.com/AmazonVPC/latest/UserGuide/VPC_SecurityGroups.html</a:t>
            </a:r>
            <a:r>
              <a:rPr lang="en-US" sz="1100" dirty="0"/>
              <a:t>.</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dirty="0"/>
          </a:p>
        </p:txBody>
      </p:sp>
    </p:spTree>
    <p:extLst>
      <p:ext uri="{BB962C8B-B14F-4D97-AF65-F5344CB8AC3E}">
        <p14:creationId xmlns:p14="http://schemas.microsoft.com/office/powerpoint/2010/main" val="1140150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Résumons ce que nous avons couvert jusqu'à présent. Amazon VPC vous permet de provisionner une section logiquement isolée du cloud AWS où vous pouvez lancer des ressources AWS dans un réseau virtuel que vous définissez. Avec Amazon VPC :</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Vous avez un contrôle total sur votre environnement de réseau virtuel, y compris la sélection de votre propre plage d'adresses IP, la création de sous-réseaux, la configuration des tables de routage, les listes de contrôle d'accès au réseau et les passerelles réseau.</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Chaque sous-réseau doit résider entièrement dans une zone de disponibilité et ne peut pas s'étendre sur des zones.</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Un sous-réseau définit une plage d'adresses IP dans votre Amazon VPC.</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Vous pouvez lancer des ressources AWS dans un sous-réseau que vous sélectionnez.</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Un sous-réseau privé doit être utilisé pour les ressources qui ne seront pas accessibles sur Internet.</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Un sous-réseau public doit être utilisé pour les ressources accessibles via Internet.</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Vous pouvez facilement personnaliser le réseau et la configuration de votre instance Amazon VPC. Par exemple, vous pouvez créer un sous-réseau public pour vos serveurs Web qui nécessitent un accès à Internet et placer vos systèmes principaux, tels que des bases de données ou des serveurs d'applications, dans un sous-réseau privé sans accès Internet.</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Vous pouvez créer une connexion matérielle de réseau privé virtuel (VPN) entre votre centre de données d'entreprise et votre Amazon VPC, ce qui vous permet d'utiliser le cloud AWS comme une extension de votre centre de données d'entreprise.</a:t>
            </a:r>
          </a:p>
          <a:p>
            <a:pPr marL="0" marR="0" indent="0" algn="l" defTabSz="457200" rtl="0" eaLnBrk="1" fontAlgn="auto" latinLnBrk="0" hangingPunct="1">
              <a:lnSpc>
                <a:spcPct val="100000"/>
              </a:lnSpc>
              <a:spcBef>
                <a:spcPct val="0"/>
              </a:spcBef>
              <a:spcAft>
                <a:spcPts val="300"/>
              </a:spcAft>
              <a:buClrTx/>
              <a:buSzTx/>
              <a:buFontTx/>
              <a:buNone/>
              <a:tabLst/>
              <a:defRPr/>
            </a:pPr>
            <a:r>
              <a:rPr lang="fr-FR" sz="1100" dirty="0">
                <a:latin typeface="+mn-lt"/>
              </a:rPr>
              <a:t>Vous pouvez utiliser plusieurs couches de sécurité, y compris des groupes de sécurité et des NACL, pour aider à contrôler l'accès aux instances Amazon EC2 dans chaque sous-réseau.</a:t>
            </a:r>
            <a:endParaRPr lang="en-US" sz="1100" dirty="0">
              <a:latin typeface="+mn-lt"/>
            </a:endParaRPr>
          </a:p>
        </p:txBody>
      </p:sp>
    </p:spTree>
    <p:extLst>
      <p:ext uri="{BB962C8B-B14F-4D97-AF65-F5344CB8AC3E}">
        <p14:creationId xmlns:p14="http://schemas.microsoft.com/office/powerpoint/2010/main" val="331963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Please review the Amazon VPC demonstration: Virtual Private Cloud (VPC) Wizard Console Demo.</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video demonstration can be found in the learning management system.</a:t>
            </a:r>
            <a:endParaRPr lang="en-US" sz="1100" dirty="0"/>
          </a:p>
          <a:p>
            <a:endParaRPr lang="en-US" sz="1100" dirty="0"/>
          </a:p>
        </p:txBody>
      </p:sp>
    </p:spTree>
    <p:extLst>
      <p:ext uri="{BB962C8B-B14F-4D97-AF65-F5344CB8AC3E}">
        <p14:creationId xmlns:p14="http://schemas.microsoft.com/office/powerpoint/2010/main" val="134807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Section 3, Lab 3: Build Your Amazon VPC and Launch a Web Server.</a:t>
            </a:r>
          </a:p>
        </p:txBody>
      </p:sp>
    </p:spTree>
    <p:extLst>
      <p:ext uri="{BB962C8B-B14F-4D97-AF65-F5344CB8AC3E}">
        <p14:creationId xmlns:p14="http://schemas.microsoft.com/office/powerpoint/2010/main" val="2934041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VPC </a:t>
            </a:r>
            <a:r>
              <a:rPr lang="en-US" sz="1100" dirty="0"/>
              <a:t>enables you to launch AWS resources into a virtual network that you define. This virtual network closely resembles a traditional network that you operate in your own data center, with the benefits of using the scalable infrastructure of AWS. You can create a Amazon VPC that spans multiple Availability Zones. A </a:t>
            </a:r>
            <a:r>
              <a:rPr lang="en-US" sz="1100" b="1" i="0" dirty="0"/>
              <a:t>security group </a:t>
            </a:r>
            <a:r>
              <a:rPr lang="en-US" sz="1100" dirty="0"/>
              <a:t>acts as a virtual firewall that controls the traffic for one or more instances. When you launch an instance, you associate one or more security groups with the instance. You add rules to each security group that allow traffic to or from its associated instances.</a:t>
            </a:r>
          </a:p>
          <a:p>
            <a:endParaRPr lang="en-US" sz="1100" dirty="0"/>
          </a:p>
          <a:p>
            <a:r>
              <a:rPr lang="en-US" sz="1100" dirty="0"/>
              <a:t>An internet gateway is a Amazon VPC component that allows communication between instances in your Amazon VPC and the internet. A </a:t>
            </a:r>
            <a:r>
              <a:rPr lang="en-US" sz="1100" b="1" i="0" dirty="0"/>
              <a:t>route table </a:t>
            </a:r>
            <a:r>
              <a:rPr lang="en-US" sz="1100" dirty="0"/>
              <a:t>contains a set of rules, called </a:t>
            </a:r>
            <a:r>
              <a:rPr lang="en-US" sz="1100" b="1" i="0" dirty="0"/>
              <a:t>routes</a:t>
            </a:r>
            <a:r>
              <a:rPr lang="en-US" sz="1100" dirty="0"/>
              <a:t>, that are used to determine where network traffic is directed. Each subnet in a Amazon VPC must be associated with a route table; the route table controls routing for the subnet.</a:t>
            </a:r>
          </a:p>
          <a:p>
            <a:endParaRPr lang="en-US" sz="1100" dirty="0"/>
          </a:p>
          <a:p>
            <a:r>
              <a:rPr lang="en-US" sz="1100" dirty="0"/>
              <a:t>After completing this lab, you will be able to:</a:t>
            </a:r>
          </a:p>
          <a:p>
            <a:pPr marL="171450" indent="-171450">
              <a:buFont typeface="Arial" panose="020B0604020202020204" pitchFamily="34" charset="0"/>
              <a:buChar char="•"/>
            </a:pPr>
            <a:r>
              <a:rPr lang="en-US" sz="1100" dirty="0"/>
              <a:t>Create an Amazon VPC.</a:t>
            </a:r>
          </a:p>
          <a:p>
            <a:pPr marL="171450" indent="-171450">
              <a:buFont typeface="Arial" panose="020B0604020202020204" pitchFamily="34" charset="0"/>
              <a:buChar char="•"/>
            </a:pPr>
            <a:r>
              <a:rPr lang="en-US" sz="1100" dirty="0"/>
              <a:t>Create subnets.</a:t>
            </a:r>
          </a:p>
          <a:p>
            <a:pPr marL="171450" indent="-171450">
              <a:buFont typeface="Arial" panose="020B0604020202020204" pitchFamily="34" charset="0"/>
              <a:buChar char="•"/>
            </a:pPr>
            <a:r>
              <a:rPr lang="en-US" sz="1100" dirty="0"/>
              <a:t>Configure a security group.</a:t>
            </a:r>
          </a:p>
          <a:p>
            <a:pPr marL="171450" indent="-171450">
              <a:buFont typeface="Arial" panose="020B0604020202020204" pitchFamily="34" charset="0"/>
              <a:buChar char="•"/>
            </a:pPr>
            <a:r>
              <a:rPr lang="en-US" sz="1100" dirty="0"/>
              <a:t>Launch an Amazon EC2 instance into an Amazon VPC.</a:t>
            </a:r>
          </a:p>
          <a:p>
            <a:pPr marL="171450" indent="-171450">
              <a:buFont typeface="Arial" panose="020B0604020202020204" pitchFamily="34" charset="0"/>
              <a:buChar char="•"/>
            </a:pPr>
            <a:endParaRPr lang="en-US" sz="1100" dirty="0"/>
          </a:p>
          <a:p>
            <a:r>
              <a:rPr lang="en-US" sz="1100" dirty="0"/>
              <a:t>This lab should take approximately 45 minutes.</a:t>
            </a:r>
          </a:p>
        </p:txBody>
      </p:sp>
    </p:spTree>
    <p:extLst>
      <p:ext uri="{BB962C8B-B14F-4D97-AF65-F5344CB8AC3E}">
        <p14:creationId xmlns:p14="http://schemas.microsoft.com/office/powerpoint/2010/main" val="1447453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you will </a:t>
            </a:r>
          </a:p>
          <a:p>
            <a:pPr marL="171450" lvl="0" indent="-171450">
              <a:buFont typeface="Arial" panose="020B0604020202020204" pitchFamily="34" charset="0"/>
              <a:buChar char="•"/>
            </a:pPr>
            <a:r>
              <a:rPr lang="en-US" dirty="0"/>
              <a:t>Create an Amazon VPC.</a:t>
            </a:r>
          </a:p>
          <a:p>
            <a:pPr marL="171450" lvl="0" indent="-171450">
              <a:buFont typeface="Arial" panose="020B0604020202020204" pitchFamily="34" charset="0"/>
              <a:buChar char="•"/>
            </a:pPr>
            <a:r>
              <a:rPr lang="en-US" dirty="0"/>
              <a:t>Create additional subnets.</a:t>
            </a:r>
          </a:p>
          <a:p>
            <a:pPr marL="171450" lvl="0" indent="-171450">
              <a:buFont typeface="Arial" panose="020B0604020202020204" pitchFamily="34" charset="0"/>
              <a:buChar char="•"/>
            </a:pPr>
            <a:r>
              <a:rPr lang="en-US" dirty="0"/>
              <a:t>Create an Amazon VPC security group. </a:t>
            </a:r>
          </a:p>
          <a:p>
            <a:pPr marL="171450" lvl="0" indent="-171450">
              <a:buFont typeface="Arial" panose="020B0604020202020204" pitchFamily="34" charset="0"/>
              <a:buChar char="•"/>
            </a:pPr>
            <a:r>
              <a:rPr lang="en-US" dirty="0"/>
              <a:t>Launch a web server instance (on Amazon EC2). </a:t>
            </a:r>
          </a:p>
        </p:txBody>
      </p:sp>
    </p:spTree>
    <p:extLst>
      <p:ext uri="{BB962C8B-B14F-4D97-AF65-F5344CB8AC3E}">
        <p14:creationId xmlns:p14="http://schemas.microsoft.com/office/powerpoint/2010/main" val="332460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dirty="0"/>
              <a:t>À la fin de ce module, vous comprendrez les concepts clés liés au cloud privé virtuel AWS (ou Amazon VPC) et aux groupes de sécurité, notamment :</a:t>
            </a:r>
          </a:p>
          <a:p>
            <a:r>
              <a:rPr lang="fr-FR" sz="1100" dirty="0"/>
              <a:t>Mise en réseau virtuelle dans le cloud avec Amazon VPC.</a:t>
            </a:r>
          </a:p>
          <a:p>
            <a:r>
              <a:rPr lang="fr-FR" sz="1100" dirty="0"/>
              <a:t>Création de pare-feu virtuels avec des groupes de sécurité.</a:t>
            </a:r>
          </a:p>
          <a:p>
            <a:r>
              <a:rPr lang="fr-FR" sz="1100" dirty="0"/>
              <a:t>Et sécuriser la livraison des données, des vidéos, des applications et des API avec Amazon </a:t>
            </a:r>
            <a:r>
              <a:rPr lang="fr-FR" sz="1100" dirty="0" err="1"/>
              <a:t>CloudFront</a:t>
            </a:r>
            <a:endParaRPr lang="en-US" sz="1100" dirty="0"/>
          </a:p>
        </p:txBody>
      </p:sp>
    </p:spTree>
    <p:extLst>
      <p:ext uri="{BB962C8B-B14F-4D97-AF65-F5344CB8AC3E}">
        <p14:creationId xmlns:p14="http://schemas.microsoft.com/office/powerpoint/2010/main" val="3497855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this lab, you: </a:t>
            </a:r>
          </a:p>
          <a:p>
            <a:pPr marL="171450" lvl="0" indent="-171450">
              <a:buFont typeface="Arial" panose="020B0604020202020204" pitchFamily="34" charset="0"/>
              <a:buChar char="•"/>
            </a:pPr>
            <a:r>
              <a:rPr lang="en-US" sz="1100" dirty="0"/>
              <a:t>Created an Amazon VPC.</a:t>
            </a:r>
          </a:p>
          <a:p>
            <a:pPr marL="171450" lvl="0" indent="-171450">
              <a:buFont typeface="Arial" panose="020B0604020202020204" pitchFamily="34" charset="0"/>
              <a:buChar char="•"/>
            </a:pPr>
            <a:r>
              <a:rPr lang="en-US" sz="1100" dirty="0"/>
              <a:t>Created additional subnets.</a:t>
            </a:r>
          </a:p>
          <a:p>
            <a:pPr marL="171450" lvl="0" indent="-171450">
              <a:buFont typeface="Arial" panose="020B0604020202020204" pitchFamily="34" charset="0"/>
              <a:buChar char="•"/>
            </a:pPr>
            <a:r>
              <a:rPr lang="en-US" sz="1100" dirty="0"/>
              <a:t>Created an Amazon VPC security group. </a:t>
            </a:r>
          </a:p>
          <a:p>
            <a:pPr marL="171450" lvl="0" indent="-171450">
              <a:buFont typeface="Arial" panose="020B0604020202020204" pitchFamily="34" charset="0"/>
              <a:buChar char="•"/>
            </a:pPr>
            <a:r>
              <a:rPr lang="en-US" sz="1100" dirty="0"/>
              <a:t>Launched a web server instance (on Amazon EC2). </a:t>
            </a:r>
          </a:p>
          <a:p>
            <a:endParaRPr lang="en-US" sz="1100" dirty="0"/>
          </a:p>
        </p:txBody>
      </p:sp>
    </p:spTree>
    <p:extLst>
      <p:ext uri="{BB962C8B-B14F-4D97-AF65-F5344CB8AC3E}">
        <p14:creationId xmlns:p14="http://schemas.microsoft.com/office/powerpoint/2010/main" val="277589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Part 3: AWS CloudFront.</a:t>
            </a:r>
          </a:p>
          <a:p>
            <a:endParaRPr lang="en-US" sz="1100" dirty="0"/>
          </a:p>
          <a:p>
            <a:r>
              <a:rPr lang="en-US" sz="1100" dirty="0"/>
              <a:t>Amazon CloudFront allows you to scale out, save money and improve application performance. Amazon CloudFront is a global Content Delivery Network (or CDN) service that securely delivers data, videos, applications, and APIs to your viewers with low latency and high transfer speeds. </a:t>
            </a:r>
          </a:p>
        </p:txBody>
      </p:sp>
    </p:spTree>
    <p:extLst>
      <p:ext uri="{BB962C8B-B14F-4D97-AF65-F5344CB8AC3E}">
        <p14:creationId xmlns:p14="http://schemas.microsoft.com/office/powerpoint/2010/main" val="2126958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dirty="0"/>
              <a:t>Pour diffuser du contenu à vos utilisateurs, Amazon </a:t>
            </a:r>
            <a:r>
              <a:rPr lang="fr-FR" sz="1100" dirty="0" err="1"/>
              <a:t>CloudFront</a:t>
            </a:r>
            <a:r>
              <a:rPr lang="fr-FR" sz="1100" dirty="0"/>
              <a:t> utilise le réseau mondial d'emplacements périphériques pour la diffusion de contenu.</a:t>
            </a:r>
          </a:p>
          <a:p>
            <a:endParaRPr lang="fr-FR" sz="1100" dirty="0"/>
          </a:p>
          <a:p>
            <a:r>
              <a:rPr lang="fr-FR" sz="1100" dirty="0"/>
              <a:t>En utilisant </a:t>
            </a:r>
            <a:r>
              <a:rPr lang="fr-FR" sz="1100" dirty="0" err="1"/>
              <a:t>CloudFront</a:t>
            </a:r>
            <a:r>
              <a:rPr lang="fr-FR" sz="1100" dirty="0"/>
              <a:t>, vous pouvez tirer parti de plusieurs emplacements dans le monde pour diffuser votre contenu, permettant à vos utilisateurs d'interagir avec votre application avec une latence plus faible.</a:t>
            </a:r>
            <a:endParaRPr lang="en-US" sz="1100" dirty="0"/>
          </a:p>
        </p:txBody>
      </p:sp>
    </p:spTree>
    <p:extLst>
      <p:ext uri="{BB962C8B-B14F-4D97-AF65-F5344CB8AC3E}">
        <p14:creationId xmlns:p14="http://schemas.microsoft.com/office/powerpoint/2010/main" val="254297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lvl="1"/>
            <a:r>
              <a:rPr lang="fr-FR" sz="1100" kern="1200" dirty="0">
                <a:solidFill>
                  <a:schemeClr val="tx1"/>
                </a:solidFill>
                <a:effectLst/>
                <a:latin typeface="+mn-lt"/>
                <a:ea typeface="+mn-ea"/>
                <a:cs typeface="+mn-cs"/>
              </a:rPr>
              <a:t>Amazon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 est un service Web pour la diffusion de contenu ou Content Delivery Network (CDN). Amazon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 offre les avantages suivants :</a:t>
            </a:r>
          </a:p>
          <a:p>
            <a:pPr lvl="1"/>
            <a:endParaRPr lang="fr-FR" sz="1100" kern="1200" dirty="0">
              <a:solidFill>
                <a:schemeClr val="tx1"/>
              </a:solidFill>
              <a:effectLst/>
              <a:latin typeface="+mn-lt"/>
              <a:ea typeface="+mn-ea"/>
              <a:cs typeface="+mn-cs"/>
            </a:endParaRPr>
          </a:p>
          <a:p>
            <a:pPr lvl="1"/>
            <a:r>
              <a:rPr lang="fr-FR" sz="1100" kern="1200" dirty="0">
                <a:solidFill>
                  <a:schemeClr val="tx1"/>
                </a:solidFill>
                <a:effectLst/>
                <a:latin typeface="+mn-lt"/>
                <a:ea typeface="+mn-ea"/>
                <a:cs typeface="+mn-cs"/>
              </a:rPr>
              <a:t>Un réseau de diffusion de contenu basé sur l'infrastructure AWS mondiale en expansion avec un réseau d'emplacements périphériques pour garantir que les applications offrent une disponibilité, une évolutivité et des performances élevées.</a:t>
            </a:r>
          </a:p>
          <a:p>
            <a:pPr lvl="1"/>
            <a:endParaRPr lang="fr-FR" sz="1100" kern="1200" dirty="0">
              <a:solidFill>
                <a:schemeClr val="tx1"/>
              </a:solidFill>
              <a:effectLst/>
              <a:latin typeface="+mn-lt"/>
              <a:ea typeface="+mn-ea"/>
              <a:cs typeface="+mn-cs"/>
            </a:endParaRPr>
          </a:p>
          <a:p>
            <a:pPr lvl="1"/>
            <a:r>
              <a:rPr lang="fr-FR" sz="1100" kern="1200" dirty="0">
                <a:solidFill>
                  <a:schemeClr val="tx1"/>
                </a:solidFill>
                <a:effectLst/>
                <a:latin typeface="+mn-lt"/>
                <a:ea typeface="+mn-ea"/>
                <a:cs typeface="+mn-cs"/>
              </a:rPr>
              <a:t>Un réseau de diffusion de contenu (CDN) hautement sécurisé avec une protection au niveau du réseau et des applications.</a:t>
            </a:r>
          </a:p>
          <a:p>
            <a:pPr lvl="1"/>
            <a:endParaRPr lang="fr-FR" sz="1100" kern="1200" dirty="0">
              <a:solidFill>
                <a:schemeClr val="tx1"/>
              </a:solidFill>
              <a:effectLst/>
              <a:latin typeface="+mn-lt"/>
              <a:ea typeface="+mn-ea"/>
              <a:cs typeface="+mn-cs"/>
            </a:endParaRPr>
          </a:p>
          <a:p>
            <a:pPr lvl="1"/>
            <a:r>
              <a:rPr lang="fr-FR" sz="1100" kern="1200" dirty="0">
                <a:solidFill>
                  <a:schemeClr val="tx1"/>
                </a:solidFill>
                <a:effectLst/>
                <a:latin typeface="+mn-lt"/>
                <a:ea typeface="+mn-ea"/>
                <a:cs typeface="+mn-cs"/>
              </a:rPr>
              <a:t>Il est programmable afin que vous puissiez exécuter votre code sur les sites AWS du monde entier, vous permettant de répondre à vos utilisateurs finaux avec la latence la plus faible.</a:t>
            </a:r>
          </a:p>
          <a:p>
            <a:pPr lvl="1"/>
            <a:endParaRPr lang="fr-FR" sz="1100" kern="1200" dirty="0">
              <a:solidFill>
                <a:schemeClr val="tx1"/>
              </a:solidFill>
              <a:effectLst/>
              <a:latin typeface="+mn-lt"/>
              <a:ea typeface="+mn-ea"/>
              <a:cs typeface="+mn-cs"/>
            </a:endParaRPr>
          </a:p>
          <a:p>
            <a:pPr lvl="1"/>
            <a:r>
              <a:rPr lang="fr-FR" sz="1100" kern="1200" dirty="0">
                <a:solidFill>
                  <a:schemeClr val="tx1"/>
                </a:solidFill>
                <a:effectLst/>
                <a:latin typeface="+mn-lt"/>
                <a:ea typeface="+mn-ea"/>
                <a:cs typeface="+mn-cs"/>
              </a:rPr>
              <a:t>Il est optimisé pour une faible latence et des vitesses de transfert de données élevées.</a:t>
            </a:r>
          </a:p>
          <a:p>
            <a:pPr lvl="1"/>
            <a:endParaRPr lang="fr-FR" sz="1100" kern="1200" dirty="0">
              <a:solidFill>
                <a:schemeClr val="tx1"/>
              </a:solidFill>
              <a:effectLst/>
              <a:latin typeface="+mn-lt"/>
              <a:ea typeface="+mn-ea"/>
              <a:cs typeface="+mn-cs"/>
            </a:endParaRPr>
          </a:p>
          <a:p>
            <a:pPr lvl="1"/>
            <a:r>
              <a:rPr lang="fr-FR" sz="1100" kern="1200" dirty="0">
                <a:solidFill>
                  <a:schemeClr val="tx1"/>
                </a:solidFill>
                <a:effectLst/>
                <a:latin typeface="+mn-lt"/>
                <a:ea typeface="+mn-ea"/>
                <a:cs typeface="+mn-cs"/>
              </a:rPr>
              <a:t>C'est rentable car vous ne payez que pour le transfert de données et les demandes utilisées pour fournir du contenu à vos clients. Avec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 il n'y a pas de paiements initiaux ni de frais de plateforme fixes, pas d'engagements à long terme, pas de primes pour le contenu dynamique et aucune exigence de services professionnels pour démarrer. Si vous utilisez des origines AWS telles qu'Amazon S3 ou Elastic </a:t>
            </a:r>
            <a:r>
              <a:rPr lang="fr-FR" sz="1100" kern="1200" dirty="0" err="1">
                <a:solidFill>
                  <a:schemeClr val="tx1"/>
                </a:solidFill>
                <a:effectLst/>
                <a:latin typeface="+mn-lt"/>
                <a:ea typeface="+mn-ea"/>
                <a:cs typeface="+mn-cs"/>
              </a:rPr>
              <a:t>Load</a:t>
            </a:r>
            <a:r>
              <a:rPr lang="fr-FR" sz="1100" kern="1200" dirty="0">
                <a:solidFill>
                  <a:schemeClr val="tx1"/>
                </a:solidFill>
                <a:effectLst/>
                <a:latin typeface="+mn-lt"/>
                <a:ea typeface="+mn-ea"/>
                <a:cs typeface="+mn-cs"/>
              </a:rPr>
              <a:t> Balancing, vous ne payez que les coûts de stockage, et non les données transférées entre ces services et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a:t>
            </a:r>
          </a:p>
          <a:p>
            <a:pPr lvl="1"/>
            <a:endParaRPr lang="fr-FR" sz="1100" kern="1200" dirty="0">
              <a:solidFill>
                <a:schemeClr val="tx1"/>
              </a:solidFill>
              <a:effectLst/>
              <a:latin typeface="+mn-lt"/>
              <a:ea typeface="+mn-ea"/>
              <a:cs typeface="+mn-cs"/>
            </a:endParaRPr>
          </a:p>
          <a:p>
            <a:pPr lvl="1"/>
            <a:r>
              <a:rPr lang="fr-FR" sz="1100" kern="1200" dirty="0">
                <a:solidFill>
                  <a:schemeClr val="tx1"/>
                </a:solidFill>
                <a:effectLst/>
                <a:latin typeface="+mn-lt"/>
                <a:ea typeface="+mn-ea"/>
                <a:cs typeface="+mn-cs"/>
              </a:rPr>
              <a:t>Intégration profonde avec d'autres services Web Amazon pour vous offrir un moyen facile de distribuer du contenu aux utilisateurs finaux avec une faible latence, des vitesses de transfert de données élevées et aucun engagement minimum requis.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9533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Lorsque vous commencez à estimer le coût d'Amazon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 vous devez prendre en compte la distribution du trafic, les demandes et le transfert de données.</a:t>
            </a:r>
          </a:p>
          <a:p>
            <a:endParaRPr lang="fr-FR" sz="1100" kern="1200" dirty="0">
              <a:solidFill>
                <a:schemeClr val="tx1"/>
              </a:solidFill>
              <a:effectLst/>
              <a:latin typeface="+mn-lt"/>
              <a:ea typeface="+mn-ea"/>
              <a:cs typeface="+mn-cs"/>
            </a:endParaRPr>
          </a:p>
          <a:p>
            <a:r>
              <a:rPr lang="fr-FR" sz="1100" b="1" kern="1200" dirty="0">
                <a:solidFill>
                  <a:schemeClr val="tx1"/>
                </a:solidFill>
                <a:effectLst/>
                <a:latin typeface="+mn-lt"/>
                <a:ea typeface="+mn-ea"/>
                <a:cs typeface="+mn-cs"/>
              </a:rPr>
              <a:t>1. Distribution du trafic </a:t>
            </a:r>
            <a:r>
              <a:rPr lang="fr-FR" sz="1100" kern="1200" dirty="0">
                <a:solidFill>
                  <a:schemeClr val="tx1"/>
                </a:solidFill>
                <a:effectLst/>
                <a:latin typeface="+mn-lt"/>
                <a:ea typeface="+mn-ea"/>
                <a:cs typeface="+mn-cs"/>
              </a:rPr>
              <a:t>– Les prix du transfert de données et des demandes varient selon les régions géographiques, et les prix sont basés sur l'emplacement périphérique à travers lequel votre contenu est diffusé.</a:t>
            </a:r>
          </a:p>
          <a:p>
            <a:endParaRPr lang="fr-FR" sz="1100" kern="1200" dirty="0">
              <a:solidFill>
                <a:schemeClr val="tx1"/>
              </a:solidFill>
              <a:effectLst/>
              <a:latin typeface="+mn-lt"/>
              <a:ea typeface="+mn-ea"/>
              <a:cs typeface="+mn-cs"/>
            </a:endParaRPr>
          </a:p>
          <a:p>
            <a:r>
              <a:rPr lang="fr-FR" sz="1100" b="1" kern="1200" dirty="0">
                <a:solidFill>
                  <a:schemeClr val="tx1"/>
                </a:solidFill>
                <a:effectLst/>
                <a:latin typeface="+mn-lt"/>
                <a:ea typeface="+mn-ea"/>
                <a:cs typeface="+mn-cs"/>
              </a:rPr>
              <a:t>2. Demandes – Le nombre et le type de demandes (HTTP ou HTTPS) </a:t>
            </a:r>
            <a:r>
              <a:rPr lang="fr-FR" sz="1100" kern="1200" dirty="0">
                <a:solidFill>
                  <a:schemeClr val="tx1"/>
                </a:solidFill>
                <a:effectLst/>
                <a:latin typeface="+mn-lt"/>
                <a:ea typeface="+mn-ea"/>
                <a:cs typeface="+mn-cs"/>
              </a:rPr>
              <a:t>effectuées et la région géographique dans laquelle les demandes sont effectuées.</a:t>
            </a:r>
          </a:p>
          <a:p>
            <a:endParaRPr lang="fr-FR" sz="1100" kern="1200" dirty="0">
              <a:solidFill>
                <a:schemeClr val="tx1"/>
              </a:solidFill>
              <a:effectLst/>
              <a:latin typeface="+mn-lt"/>
              <a:ea typeface="+mn-ea"/>
              <a:cs typeface="+mn-cs"/>
            </a:endParaRPr>
          </a:p>
          <a:p>
            <a:r>
              <a:rPr lang="fr-FR" sz="1100" b="1" kern="1200" dirty="0">
                <a:solidFill>
                  <a:schemeClr val="tx1"/>
                </a:solidFill>
                <a:effectLst/>
                <a:latin typeface="+mn-lt"/>
                <a:ea typeface="+mn-ea"/>
                <a:cs typeface="+mn-cs"/>
              </a:rPr>
              <a:t>3. Transfert de données sortant </a:t>
            </a:r>
            <a:r>
              <a:rPr lang="fr-FR" sz="1100" kern="1200" dirty="0">
                <a:solidFill>
                  <a:schemeClr val="tx1"/>
                </a:solidFill>
                <a:effectLst/>
                <a:latin typeface="+mn-lt"/>
                <a:ea typeface="+mn-ea"/>
                <a:cs typeface="+mn-cs"/>
              </a:rPr>
              <a:t>– La quantité de données transférées hors de vos emplacements périphériques Amazon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41468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En résumé, nous :</a:t>
            </a:r>
          </a:p>
          <a:p>
            <a:r>
              <a:rPr lang="fr-FR" sz="1100" kern="1200" dirty="0">
                <a:solidFill>
                  <a:schemeClr val="tx1"/>
                </a:solidFill>
                <a:effectLst/>
                <a:latin typeface="+mn-lt"/>
                <a:ea typeface="+mn-ea"/>
                <a:cs typeface="+mn-cs"/>
              </a:rPr>
              <a:t>Explorer les fonctionnalités d'Amazon Virtual </a:t>
            </a:r>
            <a:r>
              <a:rPr lang="fr-FR" sz="1100" kern="1200" dirty="0" err="1">
                <a:solidFill>
                  <a:schemeClr val="tx1"/>
                </a:solidFill>
                <a:effectLst/>
                <a:latin typeface="+mn-lt"/>
                <a:ea typeface="+mn-ea"/>
                <a:cs typeface="+mn-cs"/>
              </a:rPr>
              <a:t>Private</a:t>
            </a:r>
            <a:r>
              <a:rPr lang="fr-FR" sz="1100" kern="1200" dirty="0">
                <a:solidFill>
                  <a:schemeClr val="tx1"/>
                </a:solidFill>
                <a:effectLst/>
                <a:latin typeface="+mn-lt"/>
                <a:ea typeface="+mn-ea"/>
                <a:cs typeface="+mn-cs"/>
              </a:rPr>
              <a:t> Cloud, y compris ses composants requis et facultatifs disponibles.</a:t>
            </a:r>
          </a:p>
          <a:p>
            <a:r>
              <a:rPr lang="fr-FR" sz="1100" kern="1200" dirty="0">
                <a:solidFill>
                  <a:schemeClr val="tx1"/>
                </a:solidFill>
                <a:effectLst/>
                <a:latin typeface="+mn-lt"/>
                <a:ea typeface="+mn-ea"/>
                <a:cs typeface="+mn-cs"/>
              </a:rPr>
              <a:t>Examen des groupes de sécurité Amazon VPC.</a:t>
            </a:r>
          </a:p>
          <a:p>
            <a:r>
              <a:rPr lang="fr-FR" sz="1100" kern="1200" dirty="0">
                <a:solidFill>
                  <a:schemeClr val="tx1"/>
                </a:solidFill>
                <a:effectLst/>
                <a:latin typeface="+mn-lt"/>
                <a:ea typeface="+mn-ea"/>
                <a:cs typeface="+mn-cs"/>
              </a:rPr>
              <a:t>Brève présentation d'Amazon </a:t>
            </a:r>
            <a:r>
              <a:rPr lang="fr-FR" sz="1100" kern="1200" dirty="0" err="1">
                <a:solidFill>
                  <a:schemeClr val="tx1"/>
                </a:solidFill>
                <a:effectLst/>
                <a:latin typeface="+mn-lt"/>
                <a:ea typeface="+mn-ea"/>
                <a:cs typeface="+mn-cs"/>
              </a:rPr>
              <a:t>CloudFront</a:t>
            </a:r>
            <a:r>
              <a:rPr lang="fr-FR" sz="1100" kern="1200" dirty="0">
                <a:solidFill>
                  <a:schemeClr val="tx1"/>
                </a:solidFill>
                <a:effectLst/>
                <a:latin typeface="+mn-lt"/>
                <a:ea typeface="+mn-ea"/>
                <a:cs typeface="+mn-cs"/>
              </a:rPr>
              <a:t>.</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Pour terminer ce module, veuillez compléter le laboratoire et l'évaluation des connaissances correspondante.</a:t>
            </a:r>
            <a:endParaRPr lang="en-US" sz="1100" dirty="0"/>
          </a:p>
        </p:txBody>
      </p:sp>
    </p:spTree>
    <p:extLst>
      <p:ext uri="{BB962C8B-B14F-4D97-AF65-F5344CB8AC3E}">
        <p14:creationId xmlns:p14="http://schemas.microsoft.com/office/powerpoint/2010/main" val="1804396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83617"/>
            <a:ext cx="5486400" cy="3600450"/>
          </a:xfrm>
        </p:spPr>
        <p:txBody>
          <a:bodyPr/>
          <a:lstStyle/>
          <a:p>
            <a:r>
              <a:rPr lang="en-US" sz="1100" kern="1200" dirty="0">
                <a:solidFill>
                  <a:schemeClr val="tx1"/>
                </a:solidFill>
                <a:effectLst/>
                <a:latin typeface="+mn-lt"/>
                <a:ea typeface="+mn-ea"/>
                <a:cs typeface="+mn-cs"/>
              </a:rPr>
              <a:t>Now that we have a better understanding for some of the compute, storage, and networking services offered by AWS, we will next look at another AWS core service, database services.</a:t>
            </a:r>
          </a:p>
        </p:txBody>
      </p:sp>
    </p:spTree>
    <p:extLst>
      <p:ext uri="{BB962C8B-B14F-4D97-AF65-F5344CB8AC3E}">
        <p14:creationId xmlns:p14="http://schemas.microsoft.com/office/powerpoint/2010/main" val="2715820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Thanks for participating.</a:t>
            </a:r>
          </a:p>
        </p:txBody>
      </p:sp>
    </p:spTree>
    <p:extLst>
      <p:ext uri="{BB962C8B-B14F-4D97-AF65-F5344CB8AC3E}">
        <p14:creationId xmlns:p14="http://schemas.microsoft.com/office/powerpoint/2010/main" val="304124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Introducing Part 1: Amazon Virtual Private Cloud. </a:t>
            </a:r>
          </a:p>
        </p:txBody>
      </p:sp>
    </p:spTree>
    <p:extLst>
      <p:ext uri="{BB962C8B-B14F-4D97-AF65-F5344CB8AC3E}">
        <p14:creationId xmlns:p14="http://schemas.microsoft.com/office/powerpoint/2010/main" val="389286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r>
              <a:rPr lang="fr-FR" sz="1100" kern="1200" dirty="0">
                <a:solidFill>
                  <a:schemeClr val="tx1"/>
                </a:solidFill>
                <a:effectLst/>
                <a:latin typeface="+mn-lt"/>
                <a:ea typeface="+mn-ea"/>
                <a:cs typeface="+mn-cs"/>
              </a:rPr>
              <a:t>Le cloud AWS propose des services de calcul à la demande et à la carte ainsi que des services gérés, tous accessibles via le Web. Ces ressources et services de calcul doivent être accessibles via des protocoles IP normaux mis en œuvre avec des structures de réseau familières. Les clients doivent adhérer aux meilleures pratiques de mise en réseau, ainsi que répondre aux exigences réglementaires et organisationnelles. Amazon VPC est le service AWS qui répondra à vos besoins de mise en réseau et vous permettra de créer votre propre réseau privé virtuel dans AWS.</a:t>
            </a:r>
          </a:p>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endParaRPr lang="fr-FR"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r>
              <a:rPr lang="fr-FR" sz="1100" kern="1200" dirty="0">
                <a:solidFill>
                  <a:schemeClr val="tx1"/>
                </a:solidFill>
                <a:effectLst/>
                <a:latin typeface="+mn-lt"/>
                <a:ea typeface="+mn-ea"/>
                <a:cs typeface="+mn-cs"/>
              </a:rPr>
              <a:t>Sans plus tarder plongeons un peu plus dans Amazon VPC.</a:t>
            </a:r>
            <a:endParaRPr lang="en-US" sz="1100" baseline="0" dirty="0"/>
          </a:p>
        </p:txBody>
      </p:sp>
    </p:spTree>
    <p:extLst>
      <p:ext uri="{BB962C8B-B14F-4D97-AF65-F5344CB8AC3E}">
        <p14:creationId xmlns:p14="http://schemas.microsoft.com/office/powerpoint/2010/main" val="31504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ea typeface="+mn-ea"/>
                <a:cs typeface="+mn-cs"/>
              </a:rPr>
              <a:t>Amazon VPC est votre environnement réseau dans le cloud. Il vous permet de créer un réseau privé dans le cloud AWS qui utilise bon nombre des mêmes concepts et constructions qu'un réseau sur site, mais comme nous le verrons plus tard, une grande partie de la complexité de la configuration d'un réseau a été abstraite sans sacrifier le contrôle. , la sécurité et la convivialité.</a:t>
            </a:r>
          </a:p>
          <a:p>
            <a:endParaRPr lang="fr-FR" sz="1100" kern="1200" dirty="0">
              <a:solidFill>
                <a:schemeClr val="tx1"/>
              </a:solidFill>
              <a:effectLst/>
              <a:ea typeface="+mn-ea"/>
              <a:cs typeface="+mn-cs"/>
            </a:endParaRPr>
          </a:p>
          <a:p>
            <a:r>
              <a:rPr lang="fr-FR" sz="1100" kern="1200" dirty="0">
                <a:solidFill>
                  <a:schemeClr val="tx1"/>
                </a:solidFill>
                <a:effectLst/>
                <a:ea typeface="+mn-ea"/>
                <a:cs typeface="+mn-cs"/>
              </a:rPr>
              <a:t>Amazon VPC est l'endroit où vous lancerez la plupart de vos ressources, et il est conçu pour offrir un meilleur contrôle sur l'isolement de vos environnements et de leurs ressources les uns par rapport aux autres. Au sein d'une région, vous pouvez créer plusieurs Amazon VPC, et chaque Amazon VPC est logiquement isolé même s'il partage son espace d'adressage IP (Internet Protocol).</a:t>
            </a:r>
          </a:p>
          <a:p>
            <a:endParaRPr lang="fr-FR" sz="1100" kern="1200" dirty="0">
              <a:solidFill>
                <a:schemeClr val="tx1"/>
              </a:solidFill>
              <a:effectLst/>
              <a:ea typeface="+mn-ea"/>
              <a:cs typeface="+mn-cs"/>
            </a:endParaRPr>
          </a:p>
          <a:p>
            <a:r>
              <a:rPr lang="fr-FR" sz="1100" kern="1200" dirty="0">
                <a:solidFill>
                  <a:schemeClr val="tx1"/>
                </a:solidFill>
                <a:effectLst/>
                <a:ea typeface="+mn-ea"/>
                <a:cs typeface="+mn-cs"/>
              </a:rPr>
              <a:t>Amazon VPC vous donne également un contrôle total sur la configuration du réseau. Les clients peuvent définir des éléments de configuration de réseau normaux tels que des plages d'adresses IP, la création de sous-réseaux, la création de tables de routage, les passerelles réseau et les paramètres de sécurité. Cela vous permet de contrôler ce que vous exposez sur Internet et ce que vous isolez au sein de l'Amazon VPC.</a:t>
            </a:r>
            <a:r>
              <a:rPr lang="en-US" sz="1100" kern="1200" dirty="0">
                <a:solidFill>
                  <a:schemeClr val="tx1"/>
                </a:solidFill>
                <a:effectLst/>
                <a:latin typeface="+mn-lt"/>
                <a:ea typeface="+mn-ea"/>
                <a:cs typeface="+mn-cs"/>
              </a:rPr>
              <a:t> </a:t>
            </a:r>
            <a:endParaRPr lang="en-US" sz="1100" dirty="0"/>
          </a:p>
        </p:txBody>
      </p:sp>
    </p:spTree>
    <p:extLst>
      <p:ext uri="{BB962C8B-B14F-4D97-AF65-F5344CB8AC3E}">
        <p14:creationId xmlns:p14="http://schemas.microsoft.com/office/powerpoint/2010/main" val="223689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You can deploy your Amazon VPC in a way to layer security controls in the network. This includes isolating subnets, defining access control lists, and customizing routing rules. You have complete control to allow and deny both incoming and outgoing traffic. </a:t>
            </a:r>
          </a:p>
          <a:p>
            <a:r>
              <a:rPr lang="en-US" sz="1100" dirty="0"/>
              <a:t> </a:t>
            </a:r>
          </a:p>
          <a:p>
            <a:r>
              <a:rPr lang="en-US" sz="1100" dirty="0"/>
              <a:t>There are numerous AWS services that deploy into your Amazon VPC that then inherit and take advantage of the security you have built into your cloud network. </a:t>
            </a:r>
          </a:p>
        </p:txBody>
      </p:sp>
    </p:spTree>
    <p:extLst>
      <p:ext uri="{BB962C8B-B14F-4D97-AF65-F5344CB8AC3E}">
        <p14:creationId xmlns:p14="http://schemas.microsoft.com/office/powerpoint/2010/main" val="10158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Amazon VPC is an AWS foundational service and integrates with numerous AWS services. For instance, Amazon EC2 instances are deployed into your Amazon VPC. Similarly, </a:t>
            </a:r>
            <a:r>
              <a:rPr lang="en-US" sz="1100" b="1" kern="1200" dirty="0">
                <a:solidFill>
                  <a:schemeClr val="tx1"/>
                </a:solidFill>
                <a:effectLst/>
                <a:latin typeface="+mn-lt"/>
                <a:ea typeface="+mn-ea"/>
                <a:cs typeface="+mn-cs"/>
              </a:rPr>
              <a:t>Amazon Relational Database Service (Amazon RDS) </a:t>
            </a:r>
            <a:r>
              <a:rPr lang="en-US" sz="1100" kern="1200" dirty="0">
                <a:solidFill>
                  <a:schemeClr val="tx1"/>
                </a:solidFill>
                <a:effectLst/>
                <a:latin typeface="+mn-lt"/>
                <a:ea typeface="+mn-ea"/>
                <a:cs typeface="+mn-cs"/>
              </a:rPr>
              <a:t>database instances deploy into your Amazon VPC, where the database is protected by the structure of the network just like your on-premises network. Understanding and implementing Amazon VPC will allow you to fully use other AWS services. </a:t>
            </a:r>
          </a:p>
        </p:txBody>
      </p:sp>
    </p:spTree>
    <p:extLst>
      <p:ext uri="{BB962C8B-B14F-4D97-AF65-F5344CB8AC3E}">
        <p14:creationId xmlns:p14="http://schemas.microsoft.com/office/powerpoint/2010/main" val="87227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Jetons un coup d'œil aux fonctionnalités d'Amazon VPC. Amazon VPC s'appuie sur l'infrastructure mondiale AWS des régions et des zones de disponibilité (AZ) et vous permet de profiter facilement de la haute disponibilité fournie par le cloud AWS. Il vous permet également de provisionner des réseaux virtuels hébergés sur le cloud AWS et dédiés à votre compte AWS. Les Amazon VPC vivent dans des régions, car ils ne peuvent exister que dans une seule région.</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Il existe des moyens de connecter des Amazon VPC dans différentes régions les uns aux autres sans passer par l'Internet public. Chaque compte AWS peut créer plusieurs Amazon VPC qui peuvent être utilisés pour séparer les environnements.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Un Amazon VPC définit un espace d'adressage IP qui est ensuite divisé par des sous-réseaux. Ces sous-réseaux sont déployés dans les zones de disponibilité, ce qui fait qu'Amazon VPC s'étend sur des zones de disponibilité. Les Amazon VPC sont logiquement isolés des autres réseaux virtuels. Vous pouvez créer de nombreux sous-réseaux dans un Amazon VPC, bien que moins soit recommandé pour limiter la complexité de la topologie du réseau, mais cela dépend entièrement de vous. Vous pouvez configurer des tables de routage pour vos sous-réseaux afin de contrôler le trafic entre les sous-réseaux et Internet. Par défaut, tous les sous-réseaux d'un Amazon VPC peuvent communiquer entre eux. Il convient de noter que si un Amazon VPC peut s'étendre sur plusieurs zones de disponibilité, un sous-réseau ne le peut pas.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Les sous-réseaux sont généralement classés comme publics ou privés, le public ayant un accès direct à Internet et le privé n'ayant pas d'accès direct à Internet. Pour qu'un sous-réseau soit public, nous devons attacher une passerelle Internet à Amazon VPC et mettre à jour la table de routage du sous-réseau public pour envoyer le trafic non local à la passerelle Internet. Les instances Amazon EC2 ont également besoin d'une adresse IP publique pour être acheminées vers une passerelle Internet.</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9276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9306515"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40" y="263527"/>
            <a:ext cx="930651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40" y="263527"/>
            <a:ext cx="9322556"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9/3/2021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‹N°›</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3.xml"/><Relationship Id="rId7"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31.emf"/><Relationship Id="rId5" Type="http://schemas.openxmlformats.org/officeDocument/2006/relationships/image" Target="../media/image29.png"/><Relationship Id="rId10" Type="http://schemas.openxmlformats.org/officeDocument/2006/relationships/image" Target="../media/image38.png"/><Relationship Id="rId4" Type="http://schemas.openxmlformats.org/officeDocument/2006/relationships/image" Target="../media/image6.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notesSlide" Target="../notesSlides/notesSlide25.xml"/><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31.emf"/><Relationship Id="rId10" Type="http://schemas.openxmlformats.org/officeDocument/2006/relationships/image" Target="../media/image47.png"/><Relationship Id="rId4" Type="http://schemas.openxmlformats.org/officeDocument/2006/relationships/image" Target="../media/image6.png"/><Relationship Id="rId9" Type="http://schemas.openxmlformats.org/officeDocument/2006/relationships/image" Target="../media/image46.png"/><Relationship Id="rId1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31.emf"/><Relationship Id="rId5" Type="http://schemas.openxmlformats.org/officeDocument/2006/relationships/image" Target="../media/image15.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53.png"/><Relationship Id="rId5" Type="http://schemas.openxmlformats.org/officeDocument/2006/relationships/image" Target="../media/image31.emf"/><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30.xml"/><Relationship Id="rId7"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31.emf"/><Relationship Id="rId5" Type="http://schemas.openxmlformats.org/officeDocument/2006/relationships/image" Target="../media/image32.png"/><Relationship Id="rId4" Type="http://schemas.openxmlformats.org/officeDocument/2006/relationships/image" Target="../media/image52.png"/><Relationship Id="rId9"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58.png"/><Relationship Id="rId5" Type="http://schemas.openxmlformats.org/officeDocument/2006/relationships/image" Target="NUL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2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6732" y="3130249"/>
            <a:ext cx="6609493" cy="1303418"/>
          </a:xfrm>
        </p:spPr>
        <p:txBody>
          <a:bodyPr/>
          <a:lstStyle/>
          <a:p>
            <a:r>
              <a:rPr lang="en-US" sz="5400" dirty="0"/>
              <a:t>Module 2, Section 3:                        AWS Core Services – Amazon Virtual Private Cloud</a:t>
            </a:r>
          </a:p>
        </p:txBody>
      </p:sp>
      <p:sp>
        <p:nvSpPr>
          <p:cNvPr id="3" name="TextBox 2">
            <a:extLst>
              <a:ext uri="{FF2B5EF4-FFF2-40B4-BE49-F238E27FC236}">
                <a16:creationId xmlns:a16="http://schemas.microsoft.com/office/drawing/2014/main" id="{0AA67E4C-0DA2-AF48-87CF-2657DFDDC829}"/>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226083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Address</a:t>
            </a:r>
          </a:p>
        </p:txBody>
      </p:sp>
      <p:sp>
        <p:nvSpPr>
          <p:cNvPr id="3" name="Content Placeholder 2"/>
          <p:cNvSpPr>
            <a:spLocks noGrp="1"/>
          </p:cNvSpPr>
          <p:nvPr>
            <p:ph idx="1"/>
          </p:nvPr>
        </p:nvSpPr>
        <p:spPr>
          <a:xfrm>
            <a:off x="238538" y="1440304"/>
            <a:ext cx="8711054" cy="5036695"/>
          </a:xfrm>
        </p:spPr>
        <p:txBody>
          <a:bodyPr>
            <a:noAutofit/>
          </a:bodyPr>
          <a:lstStyle/>
          <a:p>
            <a:pPr marL="457200" indent="-457200">
              <a:lnSpc>
                <a:spcPct val="100000"/>
              </a:lnSpc>
              <a:spcAft>
                <a:spcPts val="800"/>
              </a:spcAft>
            </a:pPr>
            <a:r>
              <a:rPr lang="fr-FR" dirty="0">
                <a:latin typeface="Amazon Ember" panose="020B0603020204020204" pitchFamily="34" charset="0"/>
                <a:ea typeface="Amazon Ember" panose="020B0603020204020204" pitchFamily="34" charset="0"/>
                <a:cs typeface="Amazon Ember" panose="020B0603020204020204" pitchFamily="34" charset="0"/>
              </a:rPr>
              <a:t>Chaque Amazon VPC doit spécifier la plage d'adresses IPv4 en choisissant un bloc de routage inter-domaines sans classe (CIDR) comme 10.0.0.0/16</a:t>
            </a:r>
            <a:r>
              <a:rPr lang="en-US" dirty="0">
                <a:latin typeface="Amazon Ember" panose="020B0603020204020204" pitchFamily="34" charset="0"/>
                <a:ea typeface="Amazon Ember" panose="020B0603020204020204" pitchFamily="34" charset="0"/>
                <a:cs typeface="Amazon Ember" panose="020B0603020204020204" pitchFamily="34" charset="0"/>
              </a:rPr>
              <a:t>:</a:t>
            </a:r>
          </a:p>
          <a:p>
            <a:pPr marL="914400" lvl="1" indent="-457200">
              <a:lnSpc>
                <a:spcPct val="100000"/>
              </a:lnSpc>
              <a:spcAft>
                <a:spcPts val="800"/>
              </a:spcAft>
            </a:pPr>
            <a:r>
              <a:rPr lang="fr-FR" sz="2800" dirty="0"/>
              <a:t>La plage d'adresses ne peut pas être modifiée une fois l'Amazon VPC créé</a:t>
            </a:r>
            <a:r>
              <a:rPr lang="en-US" sz="2800" dirty="0"/>
              <a:t>.</a:t>
            </a:r>
          </a:p>
          <a:p>
            <a:pPr marL="914400" lvl="1" indent="-457200">
              <a:lnSpc>
                <a:spcPct val="100000"/>
              </a:lnSpc>
              <a:spcAft>
                <a:spcPts val="800"/>
              </a:spcAft>
            </a:pPr>
            <a:r>
              <a:rPr lang="fr-FR" sz="2800" dirty="0"/>
              <a:t>La plage d'adresses peut aller jusqu'à /16 (65 536 adresses disponibles) ou jusqu'à /28 (16 adresses disponibles)</a:t>
            </a:r>
            <a:r>
              <a:rPr lang="en-US" sz="2800" dirty="0"/>
              <a:t>.</a:t>
            </a:r>
          </a:p>
          <a:p>
            <a:pPr marL="914400" lvl="1" indent="-457200">
              <a:lnSpc>
                <a:spcPct val="100000"/>
              </a:lnSpc>
              <a:spcAft>
                <a:spcPts val="800"/>
              </a:spcAft>
            </a:pPr>
            <a:r>
              <a:rPr lang="fr-FR" sz="2800" dirty="0"/>
              <a:t>Les adresses ne doivent pas chevaucher les adresses des réseaux connectés</a:t>
            </a:r>
            <a:r>
              <a:rPr lang="en-US" sz="2800" dirty="0"/>
              <a:t>.</a:t>
            </a:r>
          </a:p>
        </p:txBody>
      </p:sp>
      <p:sp>
        <p:nvSpPr>
          <p:cNvPr id="22" name="Rounded Rectangle 21"/>
          <p:cNvSpPr/>
          <p:nvPr/>
        </p:nvSpPr>
        <p:spPr>
          <a:xfrm>
            <a:off x="9236089" y="2732063"/>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rial"/>
              <a:cs typeface="Arial"/>
            </a:endParaRPr>
          </a:p>
        </p:txBody>
      </p:sp>
      <p:sp>
        <p:nvSpPr>
          <p:cNvPr id="29" name="Rounded Rectangle 28"/>
          <p:cNvSpPr/>
          <p:nvPr/>
        </p:nvSpPr>
        <p:spPr>
          <a:xfrm>
            <a:off x="8990029" y="2243615"/>
            <a:ext cx="2867241"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0" name="TextBox 33"/>
          <p:cNvSpPr txBox="1">
            <a:spLocks noChangeArrowheads="1"/>
          </p:cNvSpPr>
          <p:nvPr/>
        </p:nvSpPr>
        <p:spPr bwMode="auto">
          <a:xfrm>
            <a:off x="8682717" y="1864585"/>
            <a:ext cx="2074333" cy="379656"/>
          </a:xfrm>
          <a:prstGeom prst="rect">
            <a:avLst/>
          </a:prstGeom>
          <a:noFill/>
          <a:ln w="9525">
            <a:noFill/>
            <a:miter lim="800000"/>
            <a:headEnd/>
            <a:tailEnd/>
          </a:ln>
        </p:spPr>
        <p:txBody>
          <a:bodyPr>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Region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pic>
        <p:nvPicPr>
          <p:cNvPr id="9" name="Picture 8">
            <a:extLst>
              <a:ext uri="{FF2B5EF4-FFF2-40B4-BE49-F238E27FC236}">
                <a16:creationId xmlns:a16="http://schemas.microsoft.com/office/drawing/2014/main" id="{143DBAE1-E296-F248-A804-31B890939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873" y="2427266"/>
            <a:ext cx="798895" cy="521500"/>
          </a:xfrm>
          <a:prstGeom prst="rect">
            <a:avLst/>
          </a:prstGeom>
        </p:spPr>
      </p:pic>
      <p:sp>
        <p:nvSpPr>
          <p:cNvPr id="10" name="TextBox 33">
            <a:extLst>
              <a:ext uri="{FF2B5EF4-FFF2-40B4-BE49-F238E27FC236}">
                <a16:creationId xmlns:a16="http://schemas.microsoft.com/office/drawing/2014/main" id="{8780959A-38C4-274D-ABF7-4B57E8E29FE4}"/>
              </a:ext>
            </a:extLst>
          </p:cNvPr>
          <p:cNvSpPr txBox="1">
            <a:spLocks noChangeArrowheads="1"/>
          </p:cNvSpPr>
          <p:nvPr/>
        </p:nvSpPr>
        <p:spPr bwMode="auto">
          <a:xfrm>
            <a:off x="9545053" y="2856628"/>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10.0.0.0/16</a:t>
            </a:r>
          </a:p>
        </p:txBody>
      </p:sp>
    </p:spTree>
    <p:custDataLst>
      <p:tags r:id="rId1"/>
    </p:custDataLst>
    <p:extLst>
      <p:ext uri="{BB962C8B-B14F-4D97-AF65-F5344CB8AC3E}">
        <p14:creationId xmlns:p14="http://schemas.microsoft.com/office/powerpoint/2010/main" val="335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Components</a:t>
            </a:r>
          </a:p>
        </p:txBody>
      </p:sp>
      <p:sp>
        <p:nvSpPr>
          <p:cNvPr id="3" name="Content Placeholder 2"/>
          <p:cNvSpPr>
            <a:spLocks noGrp="1"/>
          </p:cNvSpPr>
          <p:nvPr>
            <p:ph idx="1"/>
          </p:nvPr>
        </p:nvSpPr>
        <p:spPr>
          <a:xfrm>
            <a:off x="222495" y="1440304"/>
            <a:ext cx="11796312" cy="5324448"/>
          </a:xfrm>
        </p:spPr>
        <p:txBody>
          <a:bodyPr>
            <a:noAutofit/>
          </a:bodyPr>
          <a:lstStyle/>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Subnets: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Segment de la plage d'adresses IP d'un Amazon VPC où vous pouvez lancer des services AWS.</a:t>
            </a: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914400" lvl="1" indent="-457200">
              <a:lnSpc>
                <a:spcPct val="100000"/>
              </a:lnSpc>
            </a:pPr>
            <a:r>
              <a:rPr lang="fr-FR" sz="2000" dirty="0">
                <a:latin typeface="Amazon Ember Light" panose="020B0403020204020204" pitchFamily="34" charset="0"/>
                <a:ea typeface="Amazon Ember Light" panose="020B0403020204020204" pitchFamily="34" charset="0"/>
                <a:cs typeface="Amazon Ember Light" panose="020B0403020204020204" pitchFamily="34" charset="0"/>
              </a:rPr>
              <a:t>Les sous-réseaux d'une zone ne peuvent pas s'étendre sur des zones -&gt; un sous-réseau équivaut à une zone de disponibilité</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a:t>
            </a:r>
          </a:p>
          <a:p>
            <a:pPr marL="914400" lvl="1" indent="-457200">
              <a:lnSpc>
                <a:spcPct val="100000"/>
              </a:lnSpc>
            </a:pPr>
            <a:r>
              <a:rPr lang="fr-FR"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Peut être classé comme public, privé ou VPN uniquement</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a:t>
            </a:r>
          </a:p>
          <a:p>
            <a:pPr marL="914400" lvl="1" indent="-457200">
              <a:lnSpc>
                <a:spcPct val="100000"/>
              </a:lnSpc>
            </a:pPr>
            <a:r>
              <a:rPr lang="fr-FR"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Les Amazon VPC par défaut contiennent un sous-réseau public dans chaque zone de disponibilité de la région avec un masque de réseau de /20</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Route Tables: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Utilisé pour contrôler le trafic sortant des sous-réseaux</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Dynamic Host Configuration Protocol (DHCP) option sets: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Fournit une norme pour la transmission des informations de configuration aux hôtes sur un réseau TCP/IP.</a:t>
            </a: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Security Groups: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Un pare-feu virtuel et dynamique</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Network Access Control Lists (ACLs):</a:t>
            </a:r>
            <a:r>
              <a:rPr lang="en-US" sz="2400"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Contrôler l'accès aux sous-réseaux</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69842" y="5960647"/>
            <a:ext cx="681049" cy="804105"/>
          </a:xfrm>
          <a:prstGeom prst="rect">
            <a:avLst/>
          </a:prstGeom>
        </p:spPr>
      </p:pic>
    </p:spTree>
    <p:custDataLst>
      <p:tags r:id="rId1"/>
    </p:custDataLst>
    <p:extLst>
      <p:ext uri="{BB962C8B-B14F-4D97-AF65-F5344CB8AC3E}">
        <p14:creationId xmlns:p14="http://schemas.microsoft.com/office/powerpoint/2010/main" val="189426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Amazon VPC Components</a:t>
            </a:r>
          </a:p>
        </p:txBody>
      </p:sp>
      <p:sp>
        <p:nvSpPr>
          <p:cNvPr id="3" name="Content Placeholder 2"/>
          <p:cNvSpPr>
            <a:spLocks noGrp="1"/>
          </p:cNvSpPr>
          <p:nvPr>
            <p:ph idx="1"/>
          </p:nvPr>
        </p:nvSpPr>
        <p:spPr>
          <a:xfrm>
            <a:off x="238538" y="1440304"/>
            <a:ext cx="11557222" cy="5036695"/>
          </a:xfrm>
        </p:spPr>
        <p:txBody>
          <a:bodyPr>
            <a:noAutofit/>
          </a:bodyPr>
          <a:lstStyle/>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Internet Gateway (IGW):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Permet l'accès à Internet depuis Amazon VPC</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Elastic IP (EIP) Addresses: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Adresse IP publique statique pouvant être extraite d'un pool pour une utilisation temporaire</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Elastic Network Interface (ENI):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Interface </a:t>
            </a:r>
            <a:r>
              <a:rPr lang="en-US" sz="2400" dirty="0" err="1">
                <a:latin typeface="Amazon Ember Light" panose="020B0403020204020204" pitchFamily="34" charset="0"/>
                <a:ea typeface="Amazon Ember Light" panose="020B0403020204020204" pitchFamily="34" charset="0"/>
                <a:cs typeface="Amazon Ember Light" panose="020B0403020204020204" pitchFamily="34" charset="0"/>
              </a:rPr>
              <a:t>réseau</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err="1">
                <a:latin typeface="Amazon Ember Light" panose="020B0403020204020204" pitchFamily="34" charset="0"/>
                <a:ea typeface="Amazon Ember Light" panose="020B0403020204020204" pitchFamily="34" charset="0"/>
                <a:cs typeface="Amazon Ember Light" panose="020B0403020204020204" pitchFamily="34" charset="0"/>
              </a:rPr>
              <a:t>virtuelle</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Endpoints: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Connexion directe à un autre service AWS</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Peering: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Permet à deux Amazon VPC de communiquer</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marL="457200" indent="-457200">
              <a:lnSpc>
                <a:spcPct val="100000"/>
              </a:lnSpc>
              <a:spcAft>
                <a:spcPts val="800"/>
              </a:spcAft>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NAT Address Translation (NATs) instances and NAT Gateways: </a:t>
            </a:r>
            <a:r>
              <a:rPr lang="fr-FR" sz="2400" dirty="0">
                <a:latin typeface="Amazon Ember Light" panose="020B0403020204020204" pitchFamily="34" charset="0"/>
                <a:ea typeface="Amazon Ember Light" panose="020B0403020204020204" pitchFamily="34" charset="0"/>
                <a:cs typeface="Amazon Ember Light" panose="020B0403020204020204" pitchFamily="34" charset="0"/>
              </a:rPr>
              <a:t>Accepte, traduit et transfère le trafic au sein d'un sous-réseau privé</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919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Connexions</a:t>
            </a:r>
            <a:r>
              <a:rPr lang="en-US" dirty="0"/>
              <a:t> Amazon VPC</a:t>
            </a:r>
          </a:p>
        </p:txBody>
      </p:sp>
      <p:graphicFrame>
        <p:nvGraphicFramePr>
          <p:cNvPr id="57" name="Content Placeholder 3">
            <a:extLst>
              <a:ext uri="{FF2B5EF4-FFF2-40B4-BE49-F238E27FC236}">
                <a16:creationId xmlns:a16="http://schemas.microsoft.com/office/drawing/2014/main" id="{058DA8DC-0DB2-904F-9948-5327F8D3170C}"/>
              </a:ext>
            </a:extLst>
          </p:cNvPr>
          <p:cNvGraphicFramePr>
            <a:graphicFrameLocks/>
          </p:cNvGraphicFramePr>
          <p:nvPr>
            <p:extLst>
              <p:ext uri="{D42A27DB-BD31-4B8C-83A1-F6EECF244321}">
                <p14:modId xmlns:p14="http://schemas.microsoft.com/office/powerpoint/2010/main" val="1635180452"/>
              </p:ext>
            </p:extLst>
          </p:nvPr>
        </p:nvGraphicFramePr>
        <p:xfrm>
          <a:off x="685801" y="1529391"/>
          <a:ext cx="10411694" cy="4693920"/>
        </p:xfrm>
        <a:graphic>
          <a:graphicData uri="http://schemas.openxmlformats.org/drawingml/2006/table">
            <a:tbl>
              <a:tblPr firstRow="1" bandRow="1">
                <a:tableStyleId>{9DCAF9ED-07DC-4A11-8D7F-57B35C25682E}</a:tableStyleId>
              </a:tblPr>
              <a:tblGrid>
                <a:gridCol w="2933699">
                  <a:extLst>
                    <a:ext uri="{9D8B030D-6E8A-4147-A177-3AD203B41FA5}">
                      <a16:colId xmlns:a16="http://schemas.microsoft.com/office/drawing/2014/main" val="20000"/>
                    </a:ext>
                  </a:extLst>
                </a:gridCol>
                <a:gridCol w="7477995">
                  <a:extLst>
                    <a:ext uri="{9D8B030D-6E8A-4147-A177-3AD203B41FA5}">
                      <a16:colId xmlns:a16="http://schemas.microsoft.com/office/drawing/2014/main" val="20001"/>
                    </a:ext>
                  </a:extLst>
                </a:gridCol>
              </a:tblGrid>
              <a:tr h="494453">
                <a:tc>
                  <a:txBody>
                    <a:bodyPr/>
                    <a:lstStyle/>
                    <a:p>
                      <a:pPr algn="ctr"/>
                      <a:r>
                        <a:rPr lang="en-US" sz="2400" b="0" i="0" dirty="0">
                          <a:latin typeface="Amazon Ember" panose="020B0603020204020204" pitchFamily="34" charset="0"/>
                          <a:ea typeface="Amazon Ember" panose="020B0603020204020204" pitchFamily="34" charset="0"/>
                          <a:cs typeface="Amazon Ember" panose="020B0603020204020204" pitchFamily="34" charset="0"/>
                        </a:rPr>
                        <a:t>Options de </a:t>
                      </a:r>
                      <a:r>
                        <a:rPr lang="en-US" sz="2400" b="0" i="0" dirty="0" err="1">
                          <a:latin typeface="Amazon Ember" panose="020B0603020204020204" pitchFamily="34" charset="0"/>
                          <a:ea typeface="Amazon Ember" panose="020B0603020204020204" pitchFamily="34" charset="0"/>
                          <a:cs typeface="Amazon Ember" panose="020B0603020204020204" pitchFamily="34" charset="0"/>
                        </a:rPr>
                        <a:t>connectivité</a:t>
                      </a:r>
                      <a:r>
                        <a:rPr lang="en-US" sz="2400" b="0" i="0" dirty="0">
                          <a:latin typeface="Amazon Ember" panose="020B0603020204020204" pitchFamily="34" charset="0"/>
                          <a:ea typeface="Amazon Ember" panose="020B0603020204020204" pitchFamily="34" charset="0"/>
                          <a:cs typeface="Amazon Ember" panose="020B0603020204020204" pitchFamily="34" charset="0"/>
                        </a:rPr>
                        <a:t> VPN</a:t>
                      </a:r>
                    </a:p>
                  </a:txBody>
                  <a:tcPr marL="121920" marR="121920" marT="60960" marB="60960"/>
                </a:tc>
                <a:tc>
                  <a:txBody>
                    <a:bodyPr/>
                    <a:lstStyle/>
                    <a:p>
                      <a:r>
                        <a:rPr lang="en-US" sz="2400" b="0" i="0" dirty="0">
                          <a:latin typeface="Amazon Ember" panose="020B0603020204020204" pitchFamily="34" charset="0"/>
                          <a:ea typeface="Amazon Ember" panose="020B0603020204020204" pitchFamily="34" charset="0"/>
                          <a:cs typeface="Amazon Ember" panose="020B0603020204020204" pitchFamily="34" charset="0"/>
                        </a:rPr>
                        <a:t>Description</a:t>
                      </a:r>
                    </a:p>
                  </a:txBody>
                  <a:tcPr marL="121920" marR="121920" marT="60960" marB="60960"/>
                </a:tc>
                <a:extLst>
                  <a:ext uri="{0D108BD9-81ED-4DB2-BD59-A6C34878D82A}">
                    <a16:rowId xmlns:a16="http://schemas.microsoft.com/office/drawing/2014/main" val="10000"/>
                  </a:ext>
                </a:extLst>
              </a:tr>
              <a:tr h="77216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Hardware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VPN</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nchor="ctr"/>
                </a:tc>
                <a:tc>
                  <a:txBody>
                    <a:bodyPr/>
                    <a:lstStyle/>
                    <a:p>
                      <a:r>
                        <a:rPr lang="fr-FR" sz="2200" b="0" i="0" dirty="0">
                          <a:latin typeface="Amazon Ember" panose="020B0603020204020204" pitchFamily="34" charset="0"/>
                          <a:ea typeface="Amazon Ember" panose="020B0603020204020204" pitchFamily="34" charset="0"/>
                          <a:cs typeface="Amazon Ember" panose="020B0603020204020204" pitchFamily="34" charset="0"/>
                        </a:rPr>
                        <a:t>Vous pouvez créer une connexion VPN matérielle </a:t>
                      </a:r>
                      <a:r>
                        <a:rPr lang="fr-FR" sz="2200" b="0" i="0" dirty="0" err="1">
                          <a:latin typeface="Amazon Ember" panose="020B0603020204020204" pitchFamily="34" charset="0"/>
                          <a:ea typeface="Amazon Ember" panose="020B0603020204020204" pitchFamily="34" charset="0"/>
                          <a:cs typeface="Amazon Ember" panose="020B0603020204020204" pitchFamily="34" charset="0"/>
                        </a:rPr>
                        <a:t>IPsec</a:t>
                      </a:r>
                      <a:r>
                        <a:rPr lang="fr-FR" sz="2200" b="0" i="0" dirty="0">
                          <a:latin typeface="Amazon Ember" panose="020B0603020204020204" pitchFamily="34" charset="0"/>
                          <a:ea typeface="Amazon Ember" panose="020B0603020204020204" pitchFamily="34" charset="0"/>
                          <a:cs typeface="Amazon Ember" panose="020B0603020204020204" pitchFamily="34" charset="0"/>
                        </a:rPr>
                        <a:t> entre votre Amazon VPC et votre réseau distant</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1"/>
                  </a:ext>
                </a:extLst>
              </a:tr>
              <a:tr h="77216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Direct Connect</a:t>
                      </a:r>
                    </a:p>
                  </a:txBody>
                  <a:tcPr marL="121920" marR="121920" marT="60960" marB="60960" anchor="ctr"/>
                </a:tc>
                <a:tc>
                  <a:txBody>
                    <a:bodyPr/>
                    <a:lstStyle/>
                    <a:p>
                      <a:r>
                        <a:rPr lang="fr-FR" sz="2200" b="0" i="0" dirty="0">
                          <a:latin typeface="Amazon Ember" panose="020B0603020204020204" pitchFamily="34" charset="0"/>
                          <a:ea typeface="Amazon Ember" panose="020B0603020204020204" pitchFamily="34" charset="0"/>
                          <a:cs typeface="Amazon Ember" panose="020B0603020204020204" pitchFamily="34" charset="0"/>
                        </a:rPr>
                        <a:t>AWS Direct </a:t>
                      </a:r>
                      <a:r>
                        <a:rPr lang="fr-FR" sz="2200" b="0" i="0" dirty="0" err="1">
                          <a:latin typeface="Amazon Ember" panose="020B0603020204020204" pitchFamily="34" charset="0"/>
                          <a:ea typeface="Amazon Ember" panose="020B0603020204020204" pitchFamily="34" charset="0"/>
                          <a:cs typeface="Amazon Ember" panose="020B0603020204020204" pitchFamily="34" charset="0"/>
                        </a:rPr>
                        <a:t>Connect</a:t>
                      </a:r>
                      <a:r>
                        <a:rPr lang="fr-FR" sz="2200" b="0" i="0" dirty="0">
                          <a:latin typeface="Amazon Ember" panose="020B0603020204020204" pitchFamily="34" charset="0"/>
                          <a:ea typeface="Amazon Ember" panose="020B0603020204020204" pitchFamily="34" charset="0"/>
                          <a:cs typeface="Amazon Ember" panose="020B0603020204020204" pitchFamily="34" charset="0"/>
                        </a:rPr>
                        <a:t> fournit une connexion privée dédiée d'un réseau distant à votre Amazon VPC</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2"/>
                  </a:ext>
                </a:extLst>
              </a:tr>
              <a:tr h="109728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VPN CloudHub</a:t>
                      </a:r>
                    </a:p>
                  </a:txBody>
                  <a:tcPr marL="121920" marR="121920" marT="60960" marB="60960" anchor="ctr"/>
                </a:tc>
                <a:tc>
                  <a:txBody>
                    <a:bodyPr/>
                    <a:lstStyle/>
                    <a:p>
                      <a:r>
                        <a:rPr lang="fr-FR" sz="2200" b="0" i="0" dirty="0">
                          <a:latin typeface="Amazon Ember" panose="020B0603020204020204" pitchFamily="34" charset="0"/>
                          <a:ea typeface="Amazon Ember" panose="020B0603020204020204" pitchFamily="34" charset="0"/>
                          <a:cs typeface="Amazon Ember" panose="020B0603020204020204" pitchFamily="34" charset="0"/>
                        </a:rPr>
                        <a:t>Vous pouvez créer plusieurs connexions VPN matérielles AWS via votre VPC pour permettre les communications entre divers réseaux distants</a:t>
                      </a:r>
                      <a:r>
                        <a:rPr lang="en-US" sz="2200" b="0" i="0" dirty="0">
                          <a:latin typeface="Amazon Ember" panose="020B0603020204020204" pitchFamily="34" charset="0"/>
                          <a:ea typeface="Amazon Ember" panose="020B0603020204020204" pitchFamily="34" charset="0"/>
                          <a:cs typeface="Amazon Ember" panose="020B0603020204020204" pitchFamily="34" charset="0"/>
                        </a:rPr>
                        <a:t>.</a:t>
                      </a:r>
                    </a:p>
                  </a:txBody>
                  <a:tcPr marL="121920" marR="121920" marT="60960" marB="60960"/>
                </a:tc>
                <a:extLst>
                  <a:ext uri="{0D108BD9-81ED-4DB2-BD59-A6C34878D82A}">
                    <a16:rowId xmlns:a16="http://schemas.microsoft.com/office/drawing/2014/main" val="10003"/>
                  </a:ext>
                </a:extLst>
              </a:tr>
              <a:tr h="109728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Software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VPN</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nchor="ctr"/>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a VPN connection to your remote network by using an Amazon EC2 instance in your Amazon VPC that’s running a software VPN appliance.</a:t>
                      </a:r>
                    </a:p>
                  </a:txBody>
                  <a:tcPr marL="121920" marR="121920" marT="60960" marB="60960"/>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22BF1607-8763-FA41-9DF0-558BB0D8FAF6}"/>
              </a:ext>
            </a:extLst>
          </p:cNvPr>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68752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Review</a:t>
            </a:r>
          </a:p>
        </p:txBody>
      </p:sp>
      <p:sp>
        <p:nvSpPr>
          <p:cNvPr id="8" name="Content Placeholder 7"/>
          <p:cNvSpPr>
            <a:spLocks noGrp="1"/>
          </p:cNvSpPr>
          <p:nvPr>
            <p:ph idx="1"/>
          </p:nvPr>
        </p:nvSpPr>
        <p:spPr>
          <a:xfrm>
            <a:off x="238539" y="1440305"/>
            <a:ext cx="11291106" cy="4913308"/>
          </a:xfrm>
        </p:spPr>
        <p:txBody>
          <a:bodyPr/>
          <a:lstStyle/>
          <a:p>
            <a:pPr marL="457200" indent="-457200" algn="just">
              <a:spcAft>
                <a:spcPts val="800"/>
              </a:spcAft>
            </a:pPr>
            <a:r>
              <a:rPr lang="fr-FR" sz="2600" dirty="0"/>
              <a:t>Les Amazon VPC peuvent inclure des ressources dans plusieurs zones de disponibilité.</a:t>
            </a:r>
          </a:p>
          <a:p>
            <a:pPr marL="457200" indent="-457200" algn="just">
              <a:spcAft>
                <a:spcPts val="800"/>
              </a:spcAft>
            </a:pPr>
            <a:r>
              <a:rPr lang="fr-FR" sz="2600" dirty="0"/>
              <a:t>Vous pouvez avoir plusieurs Amazon VPC dans le même compte et la même région et dans plusieurs régions ou comptes.</a:t>
            </a:r>
            <a:endParaRPr lang="en-US" sz="2400" dirty="0"/>
          </a:p>
        </p:txBody>
      </p:sp>
      <p:grpSp>
        <p:nvGrpSpPr>
          <p:cNvPr id="6" name="Group 5"/>
          <p:cNvGrpSpPr/>
          <p:nvPr/>
        </p:nvGrpSpPr>
        <p:grpSpPr>
          <a:xfrm>
            <a:off x="1127858" y="3632952"/>
            <a:ext cx="2334684" cy="2549518"/>
            <a:chOff x="685800" y="1905000"/>
            <a:chExt cx="1751013" cy="1912138"/>
          </a:xfrm>
        </p:grpSpPr>
        <p:sp>
          <p:nvSpPr>
            <p:cNvPr id="22" name="Rounded Rectangle 21"/>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TextBox 93"/>
            <p:cNvSpPr txBox="1">
              <a:spLocks noChangeArrowheads="1"/>
            </p:cNvSpPr>
            <p:nvPr/>
          </p:nvSpPr>
          <p:spPr bwMode="auto">
            <a:xfrm>
              <a:off x="775042" y="360938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Development</a:t>
              </a:r>
            </a:p>
          </p:txBody>
        </p:sp>
      </p:grpSp>
      <p:grpSp>
        <p:nvGrpSpPr>
          <p:cNvPr id="7" name="Group 6"/>
          <p:cNvGrpSpPr/>
          <p:nvPr/>
        </p:nvGrpSpPr>
        <p:grpSpPr>
          <a:xfrm>
            <a:off x="3669974" y="3632952"/>
            <a:ext cx="2334684" cy="2549518"/>
            <a:chOff x="685800" y="1905000"/>
            <a:chExt cx="1751013" cy="1912138"/>
          </a:xfrm>
        </p:grpSpPr>
        <p:sp>
          <p:nvSpPr>
            <p:cNvPr id="19" name="Rounded Rectangle 18"/>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40"/>
            <p:cNvSpPr txBox="1">
              <a:spLocks noChangeArrowheads="1"/>
            </p:cNvSpPr>
            <p:nvPr/>
          </p:nvSpPr>
          <p:spPr bwMode="auto">
            <a:xfrm>
              <a:off x="813275" y="360938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Integration</a:t>
              </a:r>
            </a:p>
          </p:txBody>
        </p:sp>
      </p:grpSp>
      <p:sp>
        <p:nvSpPr>
          <p:cNvPr id="27" name="Rounded Rectangle 26"/>
          <p:cNvSpPr/>
          <p:nvPr/>
        </p:nvSpPr>
        <p:spPr>
          <a:xfrm>
            <a:off x="1003886" y="3843931"/>
            <a:ext cx="10204557" cy="9036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Rounded Rectangle 28"/>
          <p:cNvSpPr/>
          <p:nvPr/>
        </p:nvSpPr>
        <p:spPr>
          <a:xfrm>
            <a:off x="812801" y="3209818"/>
            <a:ext cx="10576657"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3"/>
          <p:cNvSpPr txBox="1">
            <a:spLocks noChangeArrowheads="1"/>
          </p:cNvSpPr>
          <p:nvPr/>
        </p:nvSpPr>
        <p:spPr bwMode="auto">
          <a:xfrm>
            <a:off x="9455312" y="2621655"/>
            <a:ext cx="2074333" cy="318100"/>
          </a:xfrm>
          <a:prstGeom prst="rect">
            <a:avLst/>
          </a:prstGeom>
          <a:noFill/>
          <a:ln w="9525">
            <a:noFill/>
            <a:miter lim="800000"/>
            <a:headEnd/>
            <a:tailEnd/>
          </a:ln>
        </p:spPr>
        <p:txBody>
          <a:bodyPr>
            <a:spAutoFit/>
          </a:bodyPr>
          <a:lstStyle/>
          <a:p>
            <a:pPr algn="ctr"/>
            <a:r>
              <a:rPr lang="en-US" sz="1467" b="1" dirty="0">
                <a:latin typeface="Amazon Ember Light" panose="020B0403020204020204" pitchFamily="34" charset="0"/>
                <a:ea typeface="Amazon Ember Light" panose="020B0403020204020204" pitchFamily="34" charset="0"/>
                <a:cs typeface="Amazon Ember Light" panose="020B0403020204020204" pitchFamily="34" charset="0"/>
              </a:rPr>
              <a:t>AWS Region</a:t>
            </a:r>
          </a:p>
        </p:txBody>
      </p:sp>
      <p:sp>
        <p:nvSpPr>
          <p:cNvPr id="33" name="Rounded Rectangle 32"/>
          <p:cNvSpPr/>
          <p:nvPr/>
        </p:nvSpPr>
        <p:spPr>
          <a:xfrm>
            <a:off x="1003886" y="4862627"/>
            <a:ext cx="10204557" cy="9036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4" name="Group 3"/>
          <p:cNvGrpSpPr/>
          <p:nvPr/>
        </p:nvGrpSpPr>
        <p:grpSpPr>
          <a:xfrm>
            <a:off x="6189134" y="3632952"/>
            <a:ext cx="2334684" cy="2549518"/>
            <a:chOff x="4657480" y="2577760"/>
            <a:chExt cx="1751013" cy="1912138"/>
          </a:xfrm>
        </p:grpSpPr>
        <p:sp>
          <p:nvSpPr>
            <p:cNvPr id="16" name="Rounded Rectangle 15"/>
            <p:cNvSpPr/>
            <p:nvPr/>
          </p:nvSpPr>
          <p:spPr>
            <a:xfrm>
              <a:off x="4657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TextBox 40"/>
            <p:cNvSpPr txBox="1">
              <a:spLocks noChangeArrowheads="1"/>
            </p:cNvSpPr>
            <p:nvPr/>
          </p:nvSpPr>
          <p:spPr bwMode="auto">
            <a:xfrm>
              <a:off x="4835578" y="428214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Pre-production</a:t>
              </a:r>
            </a:p>
          </p:txBody>
        </p:sp>
      </p:grpSp>
      <p:grpSp>
        <p:nvGrpSpPr>
          <p:cNvPr id="5" name="Group 4"/>
          <p:cNvGrpSpPr/>
          <p:nvPr/>
        </p:nvGrpSpPr>
        <p:grpSpPr>
          <a:xfrm>
            <a:off x="8729134" y="3632952"/>
            <a:ext cx="2334684" cy="2549518"/>
            <a:chOff x="6562480" y="2577760"/>
            <a:chExt cx="1751013" cy="1912138"/>
          </a:xfrm>
        </p:grpSpPr>
        <p:sp>
          <p:nvSpPr>
            <p:cNvPr id="13" name="Rounded Rectangle 12"/>
            <p:cNvSpPr/>
            <p:nvPr/>
          </p:nvSpPr>
          <p:spPr>
            <a:xfrm>
              <a:off x="6562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2" name="TextBox 40"/>
            <p:cNvSpPr txBox="1">
              <a:spLocks noChangeArrowheads="1"/>
            </p:cNvSpPr>
            <p:nvPr/>
          </p:nvSpPr>
          <p:spPr bwMode="auto">
            <a:xfrm>
              <a:off x="6704413" y="428214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Production</a:t>
              </a:r>
            </a:p>
          </p:txBody>
        </p:sp>
      </p:gr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3177673"/>
            <a:ext cx="798895" cy="52150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591" y="3177673"/>
            <a:ext cx="798895" cy="521500"/>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739" y="3157185"/>
            <a:ext cx="798895" cy="521500"/>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6141" y="3157355"/>
            <a:ext cx="798895" cy="521500"/>
          </a:xfrm>
          <a:prstGeom prst="rect">
            <a:avLst/>
          </a:prstGeom>
        </p:spPr>
      </p:pic>
      <p:sp>
        <p:nvSpPr>
          <p:cNvPr id="28" name="TextBox 32"/>
          <p:cNvSpPr txBox="1">
            <a:spLocks noChangeArrowheads="1"/>
          </p:cNvSpPr>
          <p:nvPr/>
        </p:nvSpPr>
        <p:spPr bwMode="auto">
          <a:xfrm>
            <a:off x="5254307" y="4442399"/>
            <a:ext cx="1664339" cy="256545"/>
          </a:xfrm>
          <a:prstGeom prst="rect">
            <a:avLst/>
          </a:prstGeom>
          <a:solidFill>
            <a:schemeClr val="bg1"/>
          </a:solidFill>
          <a:ln w="9525">
            <a:noFill/>
            <a:miter lim="800000"/>
            <a:headEnd/>
            <a:tailEnd/>
          </a:ln>
        </p:spPr>
        <p:txBody>
          <a:bodyPr wrap="square">
            <a:spAutoFit/>
          </a:bodyPr>
          <a:lstStyle/>
          <a:p>
            <a:pPr algn="ctr"/>
            <a:r>
              <a:rPr lang="en-US" sz="1067" b="1" dirty="0">
                <a:solidFill>
                  <a:srgbClr val="F7981F"/>
                </a:solidFill>
                <a:latin typeface="Amazon Ember Light" panose="020B0403020204020204" pitchFamily="34" charset="0"/>
                <a:ea typeface="Amazon Ember Light" panose="020B0403020204020204" pitchFamily="34" charset="0"/>
                <a:cs typeface="Amazon Ember Light" panose="020B0403020204020204" pitchFamily="34" charset="0"/>
              </a:rPr>
              <a:t>Availability Zone A</a:t>
            </a:r>
          </a:p>
        </p:txBody>
      </p:sp>
      <p:sp>
        <p:nvSpPr>
          <p:cNvPr id="34" name="TextBox 32"/>
          <p:cNvSpPr txBox="1">
            <a:spLocks noChangeArrowheads="1"/>
          </p:cNvSpPr>
          <p:nvPr/>
        </p:nvSpPr>
        <p:spPr bwMode="auto">
          <a:xfrm>
            <a:off x="5247841" y="5434756"/>
            <a:ext cx="1664339" cy="256545"/>
          </a:xfrm>
          <a:prstGeom prst="rect">
            <a:avLst/>
          </a:prstGeom>
          <a:solidFill>
            <a:schemeClr val="bg1"/>
          </a:solidFill>
          <a:ln w="9525">
            <a:noFill/>
            <a:miter lim="800000"/>
            <a:headEnd/>
            <a:tailEnd/>
          </a:ln>
        </p:spPr>
        <p:txBody>
          <a:bodyPr wrap="square">
            <a:spAutoFit/>
          </a:bodyPr>
          <a:lstStyle/>
          <a:p>
            <a:pPr algn="ctr"/>
            <a:r>
              <a:rPr lang="en-US" sz="1067" b="1" dirty="0">
                <a:solidFill>
                  <a:srgbClr val="F7981F"/>
                </a:solidFill>
                <a:latin typeface="Amazon Ember Light" panose="020B0403020204020204" pitchFamily="34" charset="0"/>
                <a:ea typeface="Amazon Ember Light" panose="020B0403020204020204" pitchFamily="34" charset="0"/>
                <a:cs typeface="Amazon Ember Light" panose="020B0403020204020204" pitchFamily="34" charset="0"/>
              </a:rPr>
              <a:t>Availability Zone B</a:t>
            </a:r>
          </a:p>
        </p:txBody>
      </p:sp>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8750" t="13086" r="18555" b="12890"/>
          <a:stretch/>
        </p:blipFill>
        <p:spPr>
          <a:xfrm>
            <a:off x="11353800" y="6047731"/>
            <a:ext cx="681049" cy="804105"/>
          </a:xfrm>
          <a:prstGeom prst="rect">
            <a:avLst/>
          </a:prstGeom>
        </p:spPr>
      </p:pic>
    </p:spTree>
    <p:custDataLst>
      <p:tags r:id="rId1"/>
    </p:custDataLst>
    <p:extLst>
      <p:ext uri="{BB962C8B-B14F-4D97-AF65-F5344CB8AC3E}">
        <p14:creationId xmlns:p14="http://schemas.microsoft.com/office/powerpoint/2010/main" val="152813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Tree>
    <p:extLst>
      <p:ext uri="{BB962C8B-B14F-4D97-AF65-F5344CB8AC3E}">
        <p14:creationId xmlns:p14="http://schemas.microsoft.com/office/powerpoint/2010/main" val="159488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Tree>
    <p:extLst>
      <p:ext uri="{BB962C8B-B14F-4D97-AF65-F5344CB8AC3E}">
        <p14:creationId xmlns:p14="http://schemas.microsoft.com/office/powerpoint/2010/main" val="281343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Tree>
    <p:extLst>
      <p:ext uri="{BB962C8B-B14F-4D97-AF65-F5344CB8AC3E}">
        <p14:creationId xmlns:p14="http://schemas.microsoft.com/office/powerpoint/2010/main" val="406950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a:extLst>
              <a:ext uri="{FF2B5EF4-FFF2-40B4-BE49-F238E27FC236}">
                <a16:creationId xmlns:a16="http://schemas.microsoft.com/office/drawing/2014/main" id="{671AB279-615B-EF4B-9E75-DEDC4762E1D4}"/>
              </a:ext>
            </a:extLst>
          </p:cNvPr>
          <p:cNvSpPr/>
          <p:nvPr/>
        </p:nvSpPr>
        <p:spPr>
          <a:xfrm>
            <a:off x="4097059" y="2148339"/>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a:extLst>
              <a:ext uri="{FF2B5EF4-FFF2-40B4-BE49-F238E27FC236}">
                <a16:creationId xmlns:a16="http://schemas.microsoft.com/office/drawing/2014/main" id="{8024522E-F094-D24E-9A44-226D5FA7EAC1}"/>
              </a:ext>
            </a:extLst>
          </p:cNvPr>
          <p:cNvSpPr txBox="1">
            <a:spLocks noChangeArrowheads="1"/>
          </p:cNvSpPr>
          <p:nvPr/>
        </p:nvSpPr>
        <p:spPr bwMode="auto">
          <a:xfrm>
            <a:off x="5143709" y="5443863"/>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Tree>
    <p:extLst>
      <p:ext uri="{BB962C8B-B14F-4D97-AF65-F5344CB8AC3E}">
        <p14:creationId xmlns:p14="http://schemas.microsoft.com/office/powerpoint/2010/main" val="7086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p:cNvSpPr/>
          <p:nvPr/>
        </p:nvSpPr>
        <p:spPr>
          <a:xfrm>
            <a:off x="4097059" y="2148339"/>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p:cNvSpPr txBox="1">
            <a:spLocks noChangeArrowheads="1"/>
          </p:cNvSpPr>
          <p:nvPr/>
        </p:nvSpPr>
        <p:spPr bwMode="auto">
          <a:xfrm>
            <a:off x="5143709" y="5443863"/>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20" name="Rounded Rectangle 19"/>
          <p:cNvSpPr/>
          <p:nvPr/>
        </p:nvSpPr>
        <p:spPr>
          <a:xfrm>
            <a:off x="4369592" y="405107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a:blip r:embed="rId4"/>
          <a:stretch>
            <a:fillRect/>
          </a:stretch>
        </p:blipFill>
        <p:spPr>
          <a:xfrm>
            <a:off x="4462079" y="3768371"/>
            <a:ext cx="385702" cy="431078"/>
          </a:xfrm>
          <a:prstGeom prst="rect">
            <a:avLst/>
          </a:prstGeom>
        </p:spPr>
      </p:pic>
      <p:sp>
        <p:nvSpPr>
          <p:cNvPr id="22" name="TextBox 33"/>
          <p:cNvSpPr txBox="1">
            <a:spLocks noChangeArrowheads="1"/>
          </p:cNvSpPr>
          <p:nvPr/>
        </p:nvSpPr>
        <p:spPr bwMode="auto">
          <a:xfrm>
            <a:off x="4766044" y="496207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B1</a:t>
            </a:r>
          </a:p>
        </p:txBody>
      </p:sp>
      <p:sp>
        <p:nvSpPr>
          <p:cNvPr id="23" name="TextBox 33"/>
          <p:cNvSpPr txBox="1">
            <a:spLocks noChangeArrowheads="1"/>
          </p:cNvSpPr>
          <p:nvPr/>
        </p:nvSpPr>
        <p:spPr bwMode="auto">
          <a:xfrm>
            <a:off x="5924254" y="4091350"/>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10.0.2.0/23</a:t>
            </a:r>
          </a:p>
        </p:txBody>
      </p:sp>
    </p:spTree>
    <p:extLst>
      <p:ext uri="{BB962C8B-B14F-4D97-AF65-F5344CB8AC3E}">
        <p14:creationId xmlns:p14="http://schemas.microsoft.com/office/powerpoint/2010/main" val="29173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Contenu du module</a:t>
            </a:r>
          </a:p>
        </p:txBody>
      </p:sp>
      <p:sp>
        <p:nvSpPr>
          <p:cNvPr id="5" name="Content Placeholder 4"/>
          <p:cNvSpPr>
            <a:spLocks noGrp="1"/>
          </p:cNvSpPr>
          <p:nvPr>
            <p:ph idx="1"/>
          </p:nvPr>
        </p:nvSpPr>
        <p:spPr/>
        <p:txBody>
          <a:bodyPr>
            <a:noAutofit/>
          </a:bodyPr>
          <a:lstStyle/>
          <a:p>
            <a:pPr marL="493713" indent="-493713">
              <a:spcBef>
                <a:spcPts val="1800"/>
              </a:spcBef>
            </a:pPr>
            <a:r>
              <a:rPr lang="en-US" dirty="0"/>
              <a:t>Part 1: Amazon Virtual Private Cloud (Amazon VPC)</a:t>
            </a:r>
          </a:p>
          <a:p>
            <a:pPr marL="493713" indent="-493713">
              <a:spcBef>
                <a:spcPts val="1800"/>
              </a:spcBef>
            </a:pPr>
            <a:r>
              <a:rPr lang="en-US" dirty="0"/>
              <a:t>Part 2: Amazon VPC Security Groups</a:t>
            </a:r>
          </a:p>
          <a:p>
            <a:pPr marL="493713" indent="-493713">
              <a:spcBef>
                <a:spcPts val="1800"/>
              </a:spcBef>
            </a:pPr>
            <a:r>
              <a:rPr lang="en-US" dirty="0"/>
              <a:t>Part 3: Amazon CloudFront</a:t>
            </a:r>
          </a:p>
        </p:txBody>
      </p:sp>
    </p:spTree>
    <p:custDataLst>
      <p:tags r:id="rId1"/>
    </p:custDataLst>
    <p:extLst>
      <p:ext uri="{BB962C8B-B14F-4D97-AF65-F5344CB8AC3E}">
        <p14:creationId xmlns:p14="http://schemas.microsoft.com/office/powerpoint/2010/main" val="2767327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92879" y="1324242"/>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241024" y="6167415"/>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810135" y="1841655"/>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116" y="1646092"/>
            <a:ext cx="599170" cy="391125"/>
          </a:xfrm>
          <a:prstGeom prst="rect">
            <a:avLst/>
          </a:prstGeom>
        </p:spPr>
      </p:pic>
      <p:sp>
        <p:nvSpPr>
          <p:cNvPr id="13" name="TextBox 33"/>
          <p:cNvSpPr txBox="1">
            <a:spLocks noChangeArrowheads="1"/>
          </p:cNvSpPr>
          <p:nvPr/>
        </p:nvSpPr>
        <p:spPr bwMode="auto">
          <a:xfrm>
            <a:off x="4233701" y="1461426"/>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440799" y="2537369"/>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533286" y="2254663"/>
            <a:ext cx="385702" cy="431078"/>
          </a:xfrm>
          <a:prstGeom prst="rect">
            <a:avLst/>
          </a:prstGeom>
        </p:spPr>
      </p:pic>
      <p:sp>
        <p:nvSpPr>
          <p:cNvPr id="16" name="TextBox 33"/>
          <p:cNvSpPr txBox="1">
            <a:spLocks noChangeArrowheads="1"/>
          </p:cNvSpPr>
          <p:nvPr/>
        </p:nvSpPr>
        <p:spPr bwMode="auto">
          <a:xfrm>
            <a:off x="4837251" y="344836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Public Subnet A1</a:t>
            </a:r>
          </a:p>
        </p:txBody>
      </p:sp>
      <p:sp>
        <p:nvSpPr>
          <p:cNvPr id="17" name="TextBox 33"/>
          <p:cNvSpPr txBox="1">
            <a:spLocks noChangeArrowheads="1"/>
          </p:cNvSpPr>
          <p:nvPr/>
        </p:nvSpPr>
        <p:spPr bwMode="auto">
          <a:xfrm>
            <a:off x="6015995" y="2546509"/>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p:cNvSpPr/>
          <p:nvPr/>
        </p:nvSpPr>
        <p:spPr>
          <a:xfrm>
            <a:off x="4168266" y="2200861"/>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p:cNvSpPr txBox="1">
            <a:spLocks noChangeArrowheads="1"/>
          </p:cNvSpPr>
          <p:nvPr/>
        </p:nvSpPr>
        <p:spPr bwMode="auto">
          <a:xfrm>
            <a:off x="5214916" y="5496385"/>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20" name="Rounded Rectangle 19"/>
          <p:cNvSpPr/>
          <p:nvPr/>
        </p:nvSpPr>
        <p:spPr>
          <a:xfrm>
            <a:off x="4440799" y="4103599"/>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a:blip r:embed="rId4"/>
          <a:stretch>
            <a:fillRect/>
          </a:stretch>
        </p:blipFill>
        <p:spPr>
          <a:xfrm>
            <a:off x="4533286" y="3820893"/>
            <a:ext cx="385702" cy="431078"/>
          </a:xfrm>
          <a:prstGeom prst="rect">
            <a:avLst/>
          </a:prstGeom>
        </p:spPr>
      </p:pic>
      <p:sp>
        <p:nvSpPr>
          <p:cNvPr id="22" name="TextBox 33"/>
          <p:cNvSpPr txBox="1">
            <a:spLocks noChangeArrowheads="1"/>
          </p:cNvSpPr>
          <p:nvPr/>
        </p:nvSpPr>
        <p:spPr bwMode="auto">
          <a:xfrm>
            <a:off x="4837251" y="501459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Private Subnet B1</a:t>
            </a:r>
          </a:p>
        </p:txBody>
      </p:sp>
      <p:sp>
        <p:nvSpPr>
          <p:cNvPr id="23" name="TextBox 33"/>
          <p:cNvSpPr txBox="1">
            <a:spLocks noChangeArrowheads="1"/>
          </p:cNvSpPr>
          <p:nvPr/>
        </p:nvSpPr>
        <p:spPr bwMode="auto">
          <a:xfrm>
            <a:off x="5995461" y="414387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10.0.1.0/24</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7208" y="2909058"/>
            <a:ext cx="538196" cy="564237"/>
          </a:xfrm>
          <a:prstGeom prst="rect">
            <a:avLst/>
          </a:prstGeom>
        </p:spPr>
      </p:pic>
      <p:sp>
        <p:nvSpPr>
          <p:cNvPr id="25" name="TextBox 33"/>
          <p:cNvSpPr txBox="1">
            <a:spLocks noChangeArrowheads="1"/>
          </p:cNvSpPr>
          <p:nvPr/>
        </p:nvSpPr>
        <p:spPr bwMode="auto">
          <a:xfrm>
            <a:off x="2488128" y="3514431"/>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IGW</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0312" y="2840549"/>
            <a:ext cx="709267" cy="701253"/>
          </a:xfrm>
          <a:prstGeom prst="rect">
            <a:avLst/>
          </a:prstGeom>
        </p:spPr>
      </p:pic>
      <p:cxnSp>
        <p:nvCxnSpPr>
          <p:cNvPr id="5" name="Straight Arrow Connector 4"/>
          <p:cNvCxnSpPr>
            <a:stCxn id="26" idx="3"/>
            <a:endCxn id="24" idx="1"/>
          </p:cNvCxnSpPr>
          <p:nvPr/>
        </p:nvCxnSpPr>
        <p:spPr>
          <a:xfrm>
            <a:off x="3169579" y="3191176"/>
            <a:ext cx="36762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17499" y="3144328"/>
            <a:ext cx="36762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20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2: AWS Security Groups</a:t>
            </a:r>
          </a:p>
        </p:txBody>
      </p:sp>
    </p:spTree>
    <p:custDataLst>
      <p:tags r:id="rId1"/>
    </p:custDataLst>
    <p:extLst>
      <p:ext uri="{BB962C8B-B14F-4D97-AF65-F5344CB8AC3E}">
        <p14:creationId xmlns:p14="http://schemas.microsoft.com/office/powerpoint/2010/main" val="323232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VPC Security Groups</a:t>
            </a:r>
          </a:p>
        </p:txBody>
      </p:sp>
      <p:sp>
        <p:nvSpPr>
          <p:cNvPr id="153" name="Content Placeholder 7">
            <a:extLst>
              <a:ext uri="{FF2B5EF4-FFF2-40B4-BE49-F238E27FC236}">
                <a16:creationId xmlns:a16="http://schemas.microsoft.com/office/drawing/2014/main" id="{AA44260A-35C1-DD4E-964F-2251C71C1016}"/>
              </a:ext>
            </a:extLst>
          </p:cNvPr>
          <p:cNvSpPr>
            <a:spLocks noGrp="1"/>
          </p:cNvSpPr>
          <p:nvPr>
            <p:ph idx="1"/>
          </p:nvPr>
        </p:nvSpPr>
        <p:spPr>
          <a:xfrm>
            <a:off x="485074" y="1751176"/>
            <a:ext cx="8651492" cy="4007108"/>
          </a:xfrm>
        </p:spPr>
        <p:txBody>
          <a:bodyPr>
            <a:normAutofit/>
          </a:bodyPr>
          <a:lstStyle/>
          <a:p>
            <a:pPr marL="457200" indent="-457200">
              <a:spcAft>
                <a:spcPts val="800"/>
              </a:spcAft>
            </a:pPr>
            <a:r>
              <a:rPr lang="fr-FR" dirty="0"/>
              <a:t>Les groupes de sécurité agissent comme un pare-feu intégré pour vos serveurs virtuels</a:t>
            </a:r>
            <a:r>
              <a:rPr lang="en-US" dirty="0"/>
              <a:t>.</a:t>
            </a:r>
          </a:p>
          <a:p>
            <a:pPr marL="457200" indent="-457200">
              <a:spcAft>
                <a:spcPts val="800"/>
              </a:spcAft>
            </a:pPr>
            <a:r>
              <a:rPr lang="fr-FR" dirty="0"/>
              <a:t>Les règles du groupe de sécurité déterminent qui a accès aux instances</a:t>
            </a:r>
            <a:r>
              <a:rPr lang="en-US" dirty="0"/>
              <a:t>.</a:t>
            </a:r>
          </a:p>
          <a:p>
            <a:pPr marL="457200" indent="-457200">
              <a:spcAft>
                <a:spcPts val="800"/>
              </a:spcAft>
            </a:pPr>
            <a:r>
              <a:rPr lang="fr-FR" dirty="0"/>
              <a:t>Les groupes de sécurité sont avec état.</a:t>
            </a:r>
            <a:endParaRPr lang="en-US" dirty="0"/>
          </a:p>
        </p:txBody>
      </p:sp>
      <p:pic>
        <p:nvPicPr>
          <p:cNvPr id="53" name="Picture 52">
            <a:extLst>
              <a:ext uri="{FF2B5EF4-FFF2-40B4-BE49-F238E27FC236}">
                <a16:creationId xmlns:a16="http://schemas.microsoft.com/office/drawing/2014/main" id="{90AF76BB-9BDD-874D-A6CB-CA15009E1F9C}"/>
              </a:ext>
            </a:extLst>
          </p:cNvPr>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l="18080" t="4523" r="17483" b="5143"/>
          <a:stretch/>
        </p:blipFill>
        <p:spPr>
          <a:xfrm>
            <a:off x="10058400" y="1463040"/>
            <a:ext cx="1828800" cy="2563737"/>
          </a:xfrm>
          <a:prstGeom prst="rect">
            <a:avLst/>
          </a:prstGeom>
        </p:spPr>
      </p:pic>
    </p:spTree>
    <p:custDataLst>
      <p:tags r:id="rId1"/>
    </p:custDataLst>
    <p:extLst>
      <p:ext uri="{BB962C8B-B14F-4D97-AF65-F5344CB8AC3E}">
        <p14:creationId xmlns:p14="http://schemas.microsoft.com/office/powerpoint/2010/main" val="270828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Security Groups</a:t>
            </a:r>
          </a:p>
        </p:txBody>
      </p:sp>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
        <p:nvSpPr>
          <p:cNvPr id="54" name="Rounded Rectangle 53">
            <a:extLst>
              <a:ext uri="{FF2B5EF4-FFF2-40B4-BE49-F238E27FC236}">
                <a16:creationId xmlns:a16="http://schemas.microsoft.com/office/drawing/2014/main" id="{42D18707-CFDF-4147-A311-D6348EF52E08}"/>
              </a:ext>
            </a:extLst>
          </p:cNvPr>
          <p:cNvSpPr/>
          <p:nvPr/>
        </p:nvSpPr>
        <p:spPr>
          <a:xfrm>
            <a:off x="5202559" y="1702680"/>
            <a:ext cx="5985560" cy="4658619"/>
          </a:xfrm>
          <a:prstGeom prst="roundRect">
            <a:avLst>
              <a:gd name="adj" fmla="val 9818"/>
            </a:avLst>
          </a:prstGeom>
          <a:solidFill>
            <a:schemeClr val="bg2"/>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ounded Rectangle 54">
            <a:extLst>
              <a:ext uri="{FF2B5EF4-FFF2-40B4-BE49-F238E27FC236}">
                <a16:creationId xmlns:a16="http://schemas.microsoft.com/office/drawing/2014/main" id="{3E482B83-2FA6-614F-A2C1-5FD55CD3635F}"/>
              </a:ext>
            </a:extLst>
          </p:cNvPr>
          <p:cNvSpPr/>
          <p:nvPr/>
        </p:nvSpPr>
        <p:spPr>
          <a:xfrm>
            <a:off x="8906616" y="3648236"/>
            <a:ext cx="1816847" cy="547717"/>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ounded Rectangle 55">
            <a:extLst>
              <a:ext uri="{FF2B5EF4-FFF2-40B4-BE49-F238E27FC236}">
                <a16:creationId xmlns:a16="http://schemas.microsoft.com/office/drawing/2014/main" id="{DC1B2BB9-7D3A-AA48-BBA1-C4BE9EB6BF07}"/>
              </a:ext>
            </a:extLst>
          </p:cNvPr>
          <p:cNvSpPr/>
          <p:nvPr/>
        </p:nvSpPr>
        <p:spPr>
          <a:xfrm>
            <a:off x="5766122" y="3638015"/>
            <a:ext cx="1816847" cy="547717"/>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8" name="Picture 57">
            <a:extLst>
              <a:ext uri="{FF2B5EF4-FFF2-40B4-BE49-F238E27FC236}">
                <a16:creationId xmlns:a16="http://schemas.microsoft.com/office/drawing/2014/main" id="{99B1E90E-D3E9-324D-AA68-5286127CD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606" y="1352263"/>
            <a:ext cx="798895" cy="521500"/>
          </a:xfrm>
          <a:prstGeom prst="rect">
            <a:avLst/>
          </a:prstGeom>
        </p:spPr>
      </p:pic>
      <p:pic>
        <p:nvPicPr>
          <p:cNvPr id="59" name="Picture 58">
            <a:extLst>
              <a:ext uri="{FF2B5EF4-FFF2-40B4-BE49-F238E27FC236}">
                <a16:creationId xmlns:a16="http://schemas.microsoft.com/office/drawing/2014/main" id="{21CDDE03-9E57-5248-BF45-C11305997510}"/>
              </a:ext>
            </a:extLst>
          </p:cNvPr>
          <p:cNvPicPr>
            <a:picLocks noChangeAspect="1"/>
          </p:cNvPicPr>
          <p:nvPr/>
        </p:nvPicPr>
        <p:blipFill>
          <a:blip r:embed="rId6"/>
          <a:stretch>
            <a:fillRect/>
          </a:stretch>
        </p:blipFill>
        <p:spPr>
          <a:xfrm>
            <a:off x="8861048" y="3444015"/>
            <a:ext cx="278008" cy="310715"/>
          </a:xfrm>
          <a:prstGeom prst="rect">
            <a:avLst/>
          </a:prstGeom>
        </p:spPr>
      </p:pic>
      <p:sp>
        <p:nvSpPr>
          <p:cNvPr id="60" name="TextBox 51">
            <a:extLst>
              <a:ext uri="{FF2B5EF4-FFF2-40B4-BE49-F238E27FC236}">
                <a16:creationId xmlns:a16="http://schemas.microsoft.com/office/drawing/2014/main" id="{6A4BFE97-0CF8-8C48-A05D-6934223BA592}"/>
              </a:ext>
            </a:extLst>
          </p:cNvPr>
          <p:cNvSpPr txBox="1">
            <a:spLocks noChangeArrowheads="1"/>
          </p:cNvSpPr>
          <p:nvPr/>
        </p:nvSpPr>
        <p:spPr bwMode="auto">
          <a:xfrm>
            <a:off x="9078438" y="3704867"/>
            <a:ext cx="147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Subnet</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10.0.1.0/24</a:t>
            </a:r>
          </a:p>
        </p:txBody>
      </p:sp>
      <p:pic>
        <p:nvPicPr>
          <p:cNvPr id="61" name="Picture 60">
            <a:extLst>
              <a:ext uri="{FF2B5EF4-FFF2-40B4-BE49-F238E27FC236}">
                <a16:creationId xmlns:a16="http://schemas.microsoft.com/office/drawing/2014/main" id="{DC4F0719-53A8-E14B-AD58-8C1AA6200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2074" y="5884528"/>
            <a:ext cx="717595" cy="752317"/>
          </a:xfrm>
          <a:prstGeom prst="rect">
            <a:avLst/>
          </a:prstGeom>
        </p:spPr>
      </p:pic>
      <p:pic>
        <p:nvPicPr>
          <p:cNvPr id="62" name="Picture 61">
            <a:extLst>
              <a:ext uri="{FF2B5EF4-FFF2-40B4-BE49-F238E27FC236}">
                <a16:creationId xmlns:a16="http://schemas.microsoft.com/office/drawing/2014/main" id="{61F78C81-EBD6-384D-B6B1-A83DC07752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8910" y="5884528"/>
            <a:ext cx="717595" cy="752317"/>
          </a:xfrm>
          <a:prstGeom prst="rect">
            <a:avLst/>
          </a:prstGeom>
        </p:spPr>
      </p:pic>
      <p:sp>
        <p:nvSpPr>
          <p:cNvPr id="63" name="TextBox 62">
            <a:extLst>
              <a:ext uri="{FF2B5EF4-FFF2-40B4-BE49-F238E27FC236}">
                <a16:creationId xmlns:a16="http://schemas.microsoft.com/office/drawing/2014/main" id="{20F319C7-B2A1-9643-ADDB-ABD17304C922}"/>
              </a:ext>
            </a:extLst>
          </p:cNvPr>
          <p:cNvSpPr txBox="1"/>
          <p:nvPr/>
        </p:nvSpPr>
        <p:spPr>
          <a:xfrm>
            <a:off x="7774364" y="5500781"/>
            <a:ext cx="853440" cy="365760"/>
          </a:xfrm>
          <a:prstGeom prst="rect">
            <a:avLst/>
          </a:prstGeom>
          <a:noFill/>
        </p:spPr>
        <p:txBody>
          <a:bodyPr wrap="square" lIns="0" tIns="0" rIns="0" bIns="0" rtlCol="0" anchor="t">
            <a:noAutofit/>
          </a:bodyPr>
          <a:lstStyle/>
          <a:p>
            <a:pPr algn="ctr"/>
            <a:r>
              <a:rPr lang="en-US" sz="1067" dirty="0">
                <a:latin typeface="Amazon Ember" panose="020B0603020204020204" pitchFamily="34" charset="0"/>
                <a:ea typeface="Amazon Ember" panose="020B0603020204020204" pitchFamily="34" charset="0"/>
                <a:cs typeface="Amazon Ember" panose="020B0603020204020204" pitchFamily="34" charset="0"/>
              </a:rPr>
              <a:t>VPC Router</a:t>
            </a:r>
          </a:p>
          <a:p>
            <a:pPr algn="ctr"/>
            <a:r>
              <a:rPr lang="en-US" sz="1067" dirty="0">
                <a:latin typeface="Amazon Ember" panose="020B0603020204020204" pitchFamily="34" charset="0"/>
                <a:ea typeface="Amazon Ember" panose="020B0603020204020204" pitchFamily="34" charset="0"/>
                <a:cs typeface="Amazon Ember" panose="020B0603020204020204" pitchFamily="34" charset="0"/>
              </a:rPr>
              <a:t>10.0.0.0/16</a:t>
            </a: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4" name="Picture 63">
            <a:extLst>
              <a:ext uri="{FF2B5EF4-FFF2-40B4-BE49-F238E27FC236}">
                <a16:creationId xmlns:a16="http://schemas.microsoft.com/office/drawing/2014/main" id="{92E2E7F5-2986-B743-B04F-178634FFFA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6542" y="4594562"/>
            <a:ext cx="717595" cy="752317"/>
          </a:xfrm>
          <a:prstGeom prst="rect">
            <a:avLst/>
          </a:prstGeom>
        </p:spPr>
      </p:pic>
      <p:sp>
        <p:nvSpPr>
          <p:cNvPr id="65" name="Rounded Rectangle 64">
            <a:extLst>
              <a:ext uri="{FF2B5EF4-FFF2-40B4-BE49-F238E27FC236}">
                <a16:creationId xmlns:a16="http://schemas.microsoft.com/office/drawing/2014/main" id="{2F2CEBE2-2E82-3740-A0C6-1A1B744ABD3C}"/>
              </a:ext>
            </a:extLst>
          </p:cNvPr>
          <p:cNvSpPr/>
          <p:nvPr/>
        </p:nvSpPr>
        <p:spPr>
          <a:xfrm>
            <a:off x="8753587" y="2794107"/>
            <a:ext cx="992141" cy="406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66" name="Rounded Rectangle 65">
            <a:extLst>
              <a:ext uri="{FF2B5EF4-FFF2-40B4-BE49-F238E27FC236}">
                <a16:creationId xmlns:a16="http://schemas.microsoft.com/office/drawing/2014/main" id="{24BD250D-BAF9-3C41-92DF-4E3DD079BA21}"/>
              </a:ext>
            </a:extLst>
          </p:cNvPr>
          <p:cNvSpPr/>
          <p:nvPr/>
        </p:nvSpPr>
        <p:spPr>
          <a:xfrm>
            <a:off x="9862637" y="2786679"/>
            <a:ext cx="977532" cy="4144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67" name="Rounded Rectangle 66">
            <a:extLst>
              <a:ext uri="{FF2B5EF4-FFF2-40B4-BE49-F238E27FC236}">
                <a16:creationId xmlns:a16="http://schemas.microsoft.com/office/drawing/2014/main" id="{97EE5E04-F04A-A946-9203-3FDB6310D2D5}"/>
              </a:ext>
            </a:extLst>
          </p:cNvPr>
          <p:cNvSpPr/>
          <p:nvPr/>
        </p:nvSpPr>
        <p:spPr>
          <a:xfrm>
            <a:off x="5975330" y="4538124"/>
            <a:ext cx="1398429" cy="298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Network ACL</a:t>
            </a:r>
          </a:p>
        </p:txBody>
      </p:sp>
      <p:sp>
        <p:nvSpPr>
          <p:cNvPr id="68" name="Rounded Rectangle 67">
            <a:extLst>
              <a:ext uri="{FF2B5EF4-FFF2-40B4-BE49-F238E27FC236}">
                <a16:creationId xmlns:a16="http://schemas.microsoft.com/office/drawing/2014/main" id="{7CE6AA5A-302B-2F4C-ADA8-CB5A6741DAF9}"/>
              </a:ext>
            </a:extLst>
          </p:cNvPr>
          <p:cNvSpPr/>
          <p:nvPr/>
        </p:nvSpPr>
        <p:spPr>
          <a:xfrm>
            <a:off x="9115823" y="4538124"/>
            <a:ext cx="1398429" cy="298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Network ACL</a:t>
            </a:r>
          </a:p>
        </p:txBody>
      </p:sp>
      <p:sp>
        <p:nvSpPr>
          <p:cNvPr id="69" name="Rounded Rectangle 68">
            <a:extLst>
              <a:ext uri="{FF2B5EF4-FFF2-40B4-BE49-F238E27FC236}">
                <a16:creationId xmlns:a16="http://schemas.microsoft.com/office/drawing/2014/main" id="{E69124D3-64E0-5E43-9FC8-871445C4334D}"/>
              </a:ext>
            </a:extLst>
          </p:cNvPr>
          <p:cNvSpPr/>
          <p:nvPr/>
        </p:nvSpPr>
        <p:spPr>
          <a:xfrm>
            <a:off x="5975330" y="5152705"/>
            <a:ext cx="1398429" cy="298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Routing Table</a:t>
            </a:r>
          </a:p>
        </p:txBody>
      </p:sp>
      <p:sp>
        <p:nvSpPr>
          <p:cNvPr id="70" name="Rounded Rectangle 69">
            <a:extLst>
              <a:ext uri="{FF2B5EF4-FFF2-40B4-BE49-F238E27FC236}">
                <a16:creationId xmlns:a16="http://schemas.microsoft.com/office/drawing/2014/main" id="{AA8A1E05-8ED3-9844-AB5D-047EA090F570}"/>
              </a:ext>
            </a:extLst>
          </p:cNvPr>
          <p:cNvSpPr/>
          <p:nvPr/>
        </p:nvSpPr>
        <p:spPr>
          <a:xfrm>
            <a:off x="9115823" y="5148589"/>
            <a:ext cx="1398429" cy="298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Routing Table</a:t>
            </a:r>
          </a:p>
        </p:txBody>
      </p:sp>
      <p:cxnSp>
        <p:nvCxnSpPr>
          <p:cNvPr id="71" name="Straight Arrow Connector 70">
            <a:extLst>
              <a:ext uri="{FF2B5EF4-FFF2-40B4-BE49-F238E27FC236}">
                <a16:creationId xmlns:a16="http://schemas.microsoft.com/office/drawing/2014/main" id="{01E0B9A6-6E7A-0540-B41F-AFCBF56B0626}"/>
              </a:ext>
            </a:extLst>
          </p:cNvPr>
          <p:cNvCxnSpPr/>
          <p:nvPr/>
        </p:nvCxnSpPr>
        <p:spPr>
          <a:xfrm>
            <a:off x="6151696" y="2365330"/>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2" name="Group 71">
            <a:extLst>
              <a:ext uri="{FF2B5EF4-FFF2-40B4-BE49-F238E27FC236}">
                <a16:creationId xmlns:a16="http://schemas.microsoft.com/office/drawing/2014/main" id="{A2C828F5-3CB5-BF41-A151-462E4B067D1B}"/>
              </a:ext>
            </a:extLst>
          </p:cNvPr>
          <p:cNvGrpSpPr/>
          <p:nvPr/>
        </p:nvGrpSpPr>
        <p:grpSpPr>
          <a:xfrm>
            <a:off x="5724976" y="1806141"/>
            <a:ext cx="853440" cy="584307"/>
            <a:chOff x="3819447" y="869533"/>
            <a:chExt cx="640080" cy="438230"/>
          </a:xfrm>
        </p:grpSpPr>
        <p:pic>
          <p:nvPicPr>
            <p:cNvPr id="73" name="Picture 72">
              <a:extLst>
                <a:ext uri="{FF2B5EF4-FFF2-40B4-BE49-F238E27FC236}">
                  <a16:creationId xmlns:a16="http://schemas.microsoft.com/office/drawing/2014/main" id="{92F67D21-E890-6843-B484-5F081FCF1F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74" name="TextBox 73">
              <a:extLst>
                <a:ext uri="{FF2B5EF4-FFF2-40B4-BE49-F238E27FC236}">
                  <a16:creationId xmlns:a16="http://schemas.microsoft.com/office/drawing/2014/main" id="{F7CF34E3-60B0-7840-BEA1-7A7D5591C8F7}"/>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75" name="Straight Arrow Connector 74">
            <a:extLst>
              <a:ext uri="{FF2B5EF4-FFF2-40B4-BE49-F238E27FC236}">
                <a16:creationId xmlns:a16="http://schemas.microsoft.com/office/drawing/2014/main" id="{4DCEFE31-1F48-7942-9DF8-CB15A622E4B3}"/>
              </a:ext>
            </a:extLst>
          </p:cNvPr>
          <p:cNvCxnSpPr/>
          <p:nvPr/>
        </p:nvCxnSpPr>
        <p:spPr>
          <a:xfrm>
            <a:off x="7202710" y="2365330"/>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85DB2E1-C0AF-4842-B190-E7216E81557B}"/>
              </a:ext>
            </a:extLst>
          </p:cNvPr>
          <p:cNvCxnSpPr/>
          <p:nvPr/>
        </p:nvCxnSpPr>
        <p:spPr>
          <a:xfrm>
            <a:off x="9249658" y="2370209"/>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5241F0D8-0996-1B47-8993-C6CFB0B8B88E}"/>
              </a:ext>
            </a:extLst>
          </p:cNvPr>
          <p:cNvCxnSpPr/>
          <p:nvPr/>
        </p:nvCxnSpPr>
        <p:spPr>
          <a:xfrm>
            <a:off x="10351402" y="2366091"/>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43BC4F25-B18E-084A-96DE-AF81EDA5F922}"/>
              </a:ext>
            </a:extLst>
          </p:cNvPr>
          <p:cNvCxnSpPr/>
          <p:nvPr/>
        </p:nvCxnSpPr>
        <p:spPr>
          <a:xfrm>
            <a:off x="9249659" y="3205693"/>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31A5D58B-8903-8B4B-B77E-41560DAF948E}"/>
              </a:ext>
            </a:extLst>
          </p:cNvPr>
          <p:cNvCxnSpPr/>
          <p:nvPr/>
        </p:nvCxnSpPr>
        <p:spPr>
          <a:xfrm>
            <a:off x="10351403" y="3190433"/>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554397E-1BAF-3942-A62E-75C44C00FD55}"/>
              </a:ext>
            </a:extLst>
          </p:cNvPr>
          <p:cNvCxnSpPr/>
          <p:nvPr/>
        </p:nvCxnSpPr>
        <p:spPr>
          <a:xfrm flipH="1">
            <a:off x="6670724" y="4195956"/>
            <a:ext cx="7644"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BE07B72-236E-DE4C-85F1-22E73BA11D20}"/>
              </a:ext>
            </a:extLst>
          </p:cNvPr>
          <p:cNvCxnSpPr/>
          <p:nvPr/>
        </p:nvCxnSpPr>
        <p:spPr>
          <a:xfrm flipH="1">
            <a:off x="9814380" y="4206741"/>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F8CB848-4018-1545-A81B-E89E45572087}"/>
              </a:ext>
            </a:extLst>
          </p:cNvPr>
          <p:cNvCxnSpPr/>
          <p:nvPr/>
        </p:nvCxnSpPr>
        <p:spPr>
          <a:xfrm flipH="1">
            <a:off x="6673887" y="4826164"/>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69407E93-7DE1-7A49-9A4D-BA24FCE2B905}"/>
              </a:ext>
            </a:extLst>
          </p:cNvPr>
          <p:cNvCxnSpPr/>
          <p:nvPr/>
        </p:nvCxnSpPr>
        <p:spPr>
          <a:xfrm flipH="1">
            <a:off x="9814380" y="4828324"/>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6622378A-F137-D94C-BEF4-B5BD2A0A4B5B}"/>
              </a:ext>
            </a:extLst>
          </p:cNvPr>
          <p:cNvCxnSpPr/>
          <p:nvPr/>
        </p:nvCxnSpPr>
        <p:spPr>
          <a:xfrm flipH="1">
            <a:off x="7187610" y="5150595"/>
            <a:ext cx="716773" cy="715947"/>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D5D1E2FE-289F-CA4E-8997-264F9CD405D1}"/>
              </a:ext>
            </a:extLst>
          </p:cNvPr>
          <p:cNvCxnSpPr>
            <a:endCxn id="61" idx="0"/>
          </p:cNvCxnSpPr>
          <p:nvPr/>
        </p:nvCxnSpPr>
        <p:spPr>
          <a:xfrm>
            <a:off x="8485388" y="5179120"/>
            <a:ext cx="735483" cy="70540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9936844B-8CB3-7C4E-9E28-8003D69D6208}"/>
              </a:ext>
            </a:extLst>
          </p:cNvPr>
          <p:cNvCxnSpPr>
            <a:stCxn id="64" idx="1"/>
          </p:cNvCxnSpPr>
          <p:nvPr/>
        </p:nvCxnSpPr>
        <p:spPr>
          <a:xfrm flipH="1">
            <a:off x="7324696" y="4970720"/>
            <a:ext cx="511847" cy="29402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7F66FD4E-141E-CB42-BBD9-E22C0EDB640B}"/>
              </a:ext>
            </a:extLst>
          </p:cNvPr>
          <p:cNvCxnSpPr>
            <a:endCxn id="70" idx="1"/>
          </p:cNvCxnSpPr>
          <p:nvPr/>
        </p:nvCxnSpPr>
        <p:spPr>
          <a:xfrm>
            <a:off x="8665097" y="4997247"/>
            <a:ext cx="450727" cy="30075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A13D83AF-9F03-0344-8CCD-CDBFC1FA6C39}"/>
              </a:ext>
            </a:extLst>
          </p:cNvPr>
          <p:cNvGrpSpPr/>
          <p:nvPr/>
        </p:nvGrpSpPr>
        <p:grpSpPr>
          <a:xfrm>
            <a:off x="6775990" y="1806141"/>
            <a:ext cx="853440" cy="584307"/>
            <a:chOff x="3819447" y="869533"/>
            <a:chExt cx="640080" cy="438230"/>
          </a:xfrm>
        </p:grpSpPr>
        <p:pic>
          <p:nvPicPr>
            <p:cNvPr id="89" name="Picture 88">
              <a:extLst>
                <a:ext uri="{FF2B5EF4-FFF2-40B4-BE49-F238E27FC236}">
                  <a16:creationId xmlns:a16="http://schemas.microsoft.com/office/drawing/2014/main" id="{E3B081D6-C34D-4A4D-9A96-C361C1E60C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0" name="TextBox 139">
              <a:extLst>
                <a:ext uri="{FF2B5EF4-FFF2-40B4-BE49-F238E27FC236}">
                  <a16:creationId xmlns:a16="http://schemas.microsoft.com/office/drawing/2014/main" id="{37465D02-8B92-E447-9F9C-1B42EB620AF1}"/>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1" name="Group 140">
            <a:extLst>
              <a:ext uri="{FF2B5EF4-FFF2-40B4-BE49-F238E27FC236}">
                <a16:creationId xmlns:a16="http://schemas.microsoft.com/office/drawing/2014/main" id="{1C7119B6-94EA-C948-BAC7-AD6D812310F9}"/>
              </a:ext>
            </a:extLst>
          </p:cNvPr>
          <p:cNvGrpSpPr/>
          <p:nvPr/>
        </p:nvGrpSpPr>
        <p:grpSpPr>
          <a:xfrm>
            <a:off x="8822938" y="1800777"/>
            <a:ext cx="853440" cy="584307"/>
            <a:chOff x="3819447" y="869533"/>
            <a:chExt cx="640080" cy="438230"/>
          </a:xfrm>
        </p:grpSpPr>
        <p:pic>
          <p:nvPicPr>
            <p:cNvPr id="142" name="Picture 141">
              <a:extLst>
                <a:ext uri="{FF2B5EF4-FFF2-40B4-BE49-F238E27FC236}">
                  <a16:creationId xmlns:a16="http://schemas.microsoft.com/office/drawing/2014/main" id="{F286EC00-E1B4-3342-83A0-6CA75ADA05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3" name="TextBox 142">
              <a:extLst>
                <a:ext uri="{FF2B5EF4-FFF2-40B4-BE49-F238E27FC236}">
                  <a16:creationId xmlns:a16="http://schemas.microsoft.com/office/drawing/2014/main" id="{E116025B-7E1A-FD46-B6D9-008E6DE80913}"/>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4" name="Group 143">
            <a:extLst>
              <a:ext uri="{FF2B5EF4-FFF2-40B4-BE49-F238E27FC236}">
                <a16:creationId xmlns:a16="http://schemas.microsoft.com/office/drawing/2014/main" id="{D8BE8783-2CA9-D54E-AF46-7CEB8DBEC76E}"/>
              </a:ext>
            </a:extLst>
          </p:cNvPr>
          <p:cNvGrpSpPr/>
          <p:nvPr/>
        </p:nvGrpSpPr>
        <p:grpSpPr>
          <a:xfrm>
            <a:off x="9924682" y="1800777"/>
            <a:ext cx="853440" cy="584307"/>
            <a:chOff x="3819447" y="869533"/>
            <a:chExt cx="640080" cy="438230"/>
          </a:xfrm>
        </p:grpSpPr>
        <p:pic>
          <p:nvPicPr>
            <p:cNvPr id="145" name="Picture 144">
              <a:extLst>
                <a:ext uri="{FF2B5EF4-FFF2-40B4-BE49-F238E27FC236}">
                  <a16:creationId xmlns:a16="http://schemas.microsoft.com/office/drawing/2014/main" id="{EBD567DC-1FE4-6A41-B288-30216210FB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6" name="TextBox 145">
              <a:extLst>
                <a:ext uri="{FF2B5EF4-FFF2-40B4-BE49-F238E27FC236}">
                  <a16:creationId xmlns:a16="http://schemas.microsoft.com/office/drawing/2014/main" id="{ACB770BB-0471-3144-8873-215CDE7C0B02}"/>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47" name="TextBox 51">
            <a:extLst>
              <a:ext uri="{FF2B5EF4-FFF2-40B4-BE49-F238E27FC236}">
                <a16:creationId xmlns:a16="http://schemas.microsoft.com/office/drawing/2014/main" id="{AAA4DE3A-A663-514F-B480-EF2DA153ED96}"/>
              </a:ext>
            </a:extLst>
          </p:cNvPr>
          <p:cNvSpPr txBox="1">
            <a:spLocks noChangeArrowheads="1"/>
          </p:cNvSpPr>
          <p:nvPr/>
        </p:nvSpPr>
        <p:spPr bwMode="auto">
          <a:xfrm>
            <a:off x="5937944" y="3694646"/>
            <a:ext cx="147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Subnet</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48" name="Rounded Rectangle 147">
            <a:extLst>
              <a:ext uri="{FF2B5EF4-FFF2-40B4-BE49-F238E27FC236}">
                <a16:creationId xmlns:a16="http://schemas.microsoft.com/office/drawing/2014/main" id="{D0EEFBEE-30CC-6C4F-B96D-EE7BC19BA8CC}"/>
              </a:ext>
            </a:extLst>
          </p:cNvPr>
          <p:cNvSpPr/>
          <p:nvPr/>
        </p:nvSpPr>
        <p:spPr>
          <a:xfrm>
            <a:off x="5655626" y="2783886"/>
            <a:ext cx="992141" cy="406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149" name="Rounded Rectangle 148">
            <a:extLst>
              <a:ext uri="{FF2B5EF4-FFF2-40B4-BE49-F238E27FC236}">
                <a16:creationId xmlns:a16="http://schemas.microsoft.com/office/drawing/2014/main" id="{8587AF0B-DA68-3241-92F2-515FB6F8A640}"/>
              </a:ext>
            </a:extLst>
          </p:cNvPr>
          <p:cNvSpPr/>
          <p:nvPr/>
        </p:nvSpPr>
        <p:spPr>
          <a:xfrm>
            <a:off x="6713945" y="2776457"/>
            <a:ext cx="977532" cy="4144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cxnSp>
        <p:nvCxnSpPr>
          <p:cNvPr id="150" name="Straight Arrow Connector 149">
            <a:extLst>
              <a:ext uri="{FF2B5EF4-FFF2-40B4-BE49-F238E27FC236}">
                <a16:creationId xmlns:a16="http://schemas.microsoft.com/office/drawing/2014/main" id="{C5C923C6-789C-0B45-987B-BB3B417F19BD}"/>
              </a:ext>
            </a:extLst>
          </p:cNvPr>
          <p:cNvCxnSpPr/>
          <p:nvPr/>
        </p:nvCxnSpPr>
        <p:spPr>
          <a:xfrm>
            <a:off x="6151697" y="3195472"/>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38839CC7-5885-B24D-91C0-FCC42D99D52B}"/>
              </a:ext>
            </a:extLst>
          </p:cNvPr>
          <p:cNvCxnSpPr/>
          <p:nvPr/>
        </p:nvCxnSpPr>
        <p:spPr>
          <a:xfrm>
            <a:off x="7202711" y="3180212"/>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52" name="Picture 151">
            <a:extLst>
              <a:ext uri="{FF2B5EF4-FFF2-40B4-BE49-F238E27FC236}">
                <a16:creationId xmlns:a16="http://schemas.microsoft.com/office/drawing/2014/main" id="{DF4B50E2-2620-534D-845A-7B29FAFA24C7}"/>
              </a:ext>
            </a:extLst>
          </p:cNvPr>
          <p:cNvPicPr>
            <a:picLocks noChangeAspect="1"/>
          </p:cNvPicPr>
          <p:nvPr/>
        </p:nvPicPr>
        <p:blipFill>
          <a:blip r:embed="rId6"/>
          <a:stretch>
            <a:fillRect/>
          </a:stretch>
        </p:blipFill>
        <p:spPr>
          <a:xfrm>
            <a:off x="5734542" y="3433689"/>
            <a:ext cx="278008" cy="310715"/>
          </a:xfrm>
          <a:prstGeom prst="rect">
            <a:avLst/>
          </a:prstGeom>
        </p:spPr>
      </p:pic>
      <p:sp>
        <p:nvSpPr>
          <p:cNvPr id="153" name="Content Placeholder 7">
            <a:extLst>
              <a:ext uri="{FF2B5EF4-FFF2-40B4-BE49-F238E27FC236}">
                <a16:creationId xmlns:a16="http://schemas.microsoft.com/office/drawing/2014/main" id="{AA44260A-35C1-DD4E-964F-2251C71C1016}"/>
              </a:ext>
            </a:extLst>
          </p:cNvPr>
          <p:cNvSpPr>
            <a:spLocks noGrp="1"/>
          </p:cNvSpPr>
          <p:nvPr>
            <p:ph idx="1"/>
          </p:nvPr>
        </p:nvSpPr>
        <p:spPr>
          <a:xfrm>
            <a:off x="485074" y="1751175"/>
            <a:ext cx="4435691" cy="4701663"/>
          </a:xfrm>
        </p:spPr>
        <p:txBody>
          <a:bodyPr>
            <a:normAutofit/>
          </a:bodyPr>
          <a:lstStyle/>
          <a:p>
            <a:pPr marL="457200" indent="-457200">
              <a:spcAft>
                <a:spcPts val="800"/>
              </a:spcAft>
            </a:pPr>
            <a:r>
              <a:rPr lang="en-US" sz="2600" b="1" dirty="0"/>
              <a:t>Security Groups: </a:t>
            </a:r>
            <a:r>
              <a:rPr lang="fr-FR" sz="2600" dirty="0"/>
              <a:t>Pare-feu pour les instances Amazon EC2</a:t>
            </a:r>
            <a:endParaRPr lang="en-US" sz="2600" dirty="0"/>
          </a:p>
          <a:p>
            <a:pPr marL="457200" indent="-457200">
              <a:spcAft>
                <a:spcPts val="800"/>
              </a:spcAft>
            </a:pPr>
            <a:r>
              <a:rPr lang="en-US" sz="2600" b="1" dirty="0"/>
              <a:t>Network Access Control Lists (Network ACLs):  </a:t>
            </a:r>
            <a:r>
              <a:rPr lang="fr-FR" sz="2600" dirty="0"/>
              <a:t>Pare-feu pour les sous-réseaux associés</a:t>
            </a:r>
            <a:endParaRPr lang="en-US" sz="2600" dirty="0"/>
          </a:p>
          <a:p>
            <a:pPr marL="457200" indent="-457200">
              <a:spcAft>
                <a:spcPts val="800"/>
              </a:spcAft>
            </a:pPr>
            <a:r>
              <a:rPr lang="en-US" sz="2600" b="1" dirty="0"/>
              <a:t>Key Pairs: </a:t>
            </a:r>
            <a:r>
              <a:rPr lang="en-US" sz="2600" dirty="0"/>
              <a:t>Cryptography </a:t>
            </a:r>
            <a:r>
              <a:rPr lang="fr-FR" sz="2600" dirty="0"/>
              <a:t>utilisé pour crypter et décrypter les informations de connexion</a:t>
            </a:r>
            <a:endParaRPr lang="en-US" sz="2600" dirty="0"/>
          </a:p>
        </p:txBody>
      </p:sp>
    </p:spTree>
    <p:custDataLst>
      <p:tags r:id="rId1"/>
    </p:custDataLst>
    <p:extLst>
      <p:ext uri="{BB962C8B-B14F-4D97-AF65-F5344CB8AC3E}">
        <p14:creationId xmlns:p14="http://schemas.microsoft.com/office/powerpoint/2010/main" val="3896686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dirty="0"/>
              <a:t>AWS VPC Security Groups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grpSp>
        <p:nvGrpSpPr>
          <p:cNvPr id="6" name="Group 21"/>
          <p:cNvGrpSpPr>
            <a:grpSpLocks/>
          </p:cNvGrpSpPr>
          <p:nvPr/>
        </p:nvGrpSpPr>
        <p:grpSpPr bwMode="auto">
          <a:xfrm>
            <a:off x="3449622" y="2917189"/>
            <a:ext cx="2537460" cy="3575049"/>
            <a:chOff x="545458" y="4783771"/>
            <a:chExt cx="2293787" cy="1733798"/>
          </a:xfrm>
        </p:grpSpPr>
        <p:sp>
          <p:nvSpPr>
            <p:cNvPr id="7" name="Rounded Rectangle 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Rounded Rectangle 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9" name="Group 21"/>
          <p:cNvGrpSpPr>
            <a:grpSpLocks/>
          </p:cNvGrpSpPr>
          <p:nvPr/>
        </p:nvGrpSpPr>
        <p:grpSpPr bwMode="auto">
          <a:xfrm>
            <a:off x="6408420" y="2917190"/>
            <a:ext cx="2537460" cy="3575049"/>
            <a:chOff x="545458" y="4783771"/>
            <a:chExt cx="2293787" cy="1733798"/>
          </a:xfrm>
        </p:grpSpPr>
        <p:sp>
          <p:nvSpPr>
            <p:cNvPr id="10" name="Rounded Rectangle 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Rounded Rectangle 1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12" name="Group 21"/>
          <p:cNvGrpSpPr>
            <a:grpSpLocks/>
          </p:cNvGrpSpPr>
          <p:nvPr/>
        </p:nvGrpSpPr>
        <p:grpSpPr bwMode="auto">
          <a:xfrm>
            <a:off x="9444209" y="2916237"/>
            <a:ext cx="2537460" cy="3575049"/>
            <a:chOff x="545458" y="4783771"/>
            <a:chExt cx="2293787" cy="1733798"/>
          </a:xfrm>
        </p:grpSpPr>
        <p:sp>
          <p:nvSpPr>
            <p:cNvPr id="13" name="Rounded Rectangle 1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4" name="Rounded Rectangle 1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21" y="3327688"/>
            <a:ext cx="2289662" cy="241686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319" y="3327689"/>
            <a:ext cx="2289662" cy="241686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108" y="3326736"/>
            <a:ext cx="2289662" cy="2416867"/>
          </a:xfrm>
          <a:prstGeom prst="rect">
            <a:avLst/>
          </a:prstGeom>
        </p:spPr>
      </p:pic>
      <p:cxnSp>
        <p:nvCxnSpPr>
          <p:cNvPr id="20" name="Straight Arrow Connector 19"/>
          <p:cNvCxnSpPr/>
          <p:nvPr/>
        </p:nvCxnSpPr>
        <p:spPr>
          <a:xfrm>
            <a:off x="2461935" y="4340687"/>
            <a:ext cx="1225029" cy="86104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972101" y="5205759"/>
            <a:ext cx="83485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840872" y="5205759"/>
            <a:ext cx="83485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7775007" y="2194537"/>
            <a:ext cx="2148573" cy="97538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5493865" y="2194537"/>
            <a:ext cx="1833805" cy="97538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7562825" y="2115680"/>
            <a:ext cx="24836" cy="111712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728" y="1203969"/>
            <a:ext cx="558194" cy="133222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81" y="2833689"/>
            <a:ext cx="2295374" cy="1504314"/>
          </a:xfrm>
          <a:prstGeom prst="rect">
            <a:avLst/>
          </a:prstGeom>
        </p:spPr>
      </p:pic>
      <p:sp>
        <p:nvSpPr>
          <p:cNvPr id="33" name="TextBox 32"/>
          <p:cNvSpPr txBox="1"/>
          <p:nvPr/>
        </p:nvSpPr>
        <p:spPr>
          <a:xfrm>
            <a:off x="3807762" y="5845907"/>
            <a:ext cx="1879489" cy="646331"/>
          </a:xfrm>
          <a:prstGeom prst="rect">
            <a:avLst/>
          </a:prstGeom>
          <a:noFill/>
        </p:spPr>
        <p:txBody>
          <a:bodyPr wrap="square" rtlCol="0">
            <a:spAutoFit/>
          </a:bodyPr>
          <a:lstStyle/>
          <a:p>
            <a:pPr algn="ctr"/>
            <a:r>
              <a:rPr lang="en-US" b="1" dirty="0"/>
              <a:t>Web tier</a:t>
            </a:r>
          </a:p>
          <a:p>
            <a:pPr algn="ctr"/>
            <a:r>
              <a:rPr lang="en-US" dirty="0"/>
              <a:t>security group</a:t>
            </a:r>
          </a:p>
        </p:txBody>
      </p:sp>
      <p:sp>
        <p:nvSpPr>
          <p:cNvPr id="34" name="TextBox 33"/>
          <p:cNvSpPr txBox="1"/>
          <p:nvPr/>
        </p:nvSpPr>
        <p:spPr>
          <a:xfrm>
            <a:off x="6625416" y="5845908"/>
            <a:ext cx="2103467" cy="646331"/>
          </a:xfrm>
          <a:prstGeom prst="rect">
            <a:avLst/>
          </a:prstGeom>
          <a:noFill/>
        </p:spPr>
        <p:txBody>
          <a:bodyPr wrap="square" rtlCol="0">
            <a:spAutoFit/>
          </a:bodyPr>
          <a:lstStyle/>
          <a:p>
            <a:pPr algn="ctr"/>
            <a:r>
              <a:rPr lang="en-US" b="1" dirty="0"/>
              <a:t>Application tier</a:t>
            </a:r>
          </a:p>
          <a:p>
            <a:pPr algn="ctr"/>
            <a:r>
              <a:rPr lang="en-US" dirty="0"/>
              <a:t>security group</a:t>
            </a:r>
          </a:p>
        </p:txBody>
      </p:sp>
      <p:sp>
        <p:nvSpPr>
          <p:cNvPr id="35" name="TextBox 34"/>
          <p:cNvSpPr txBox="1"/>
          <p:nvPr/>
        </p:nvSpPr>
        <p:spPr>
          <a:xfrm>
            <a:off x="9792063" y="5844956"/>
            <a:ext cx="1879489" cy="646331"/>
          </a:xfrm>
          <a:prstGeom prst="rect">
            <a:avLst/>
          </a:prstGeom>
          <a:noFill/>
        </p:spPr>
        <p:txBody>
          <a:bodyPr wrap="square" rtlCol="0">
            <a:spAutoFit/>
          </a:bodyPr>
          <a:lstStyle/>
          <a:p>
            <a:pPr algn="ctr"/>
            <a:r>
              <a:rPr lang="en-US" b="1" dirty="0"/>
              <a:t>Database tier</a:t>
            </a:r>
          </a:p>
          <a:p>
            <a:pPr algn="ctr"/>
            <a:r>
              <a:rPr lang="en-US" dirty="0"/>
              <a:t>security group</a:t>
            </a:r>
          </a:p>
        </p:txBody>
      </p:sp>
      <p:sp>
        <p:nvSpPr>
          <p:cNvPr id="36" name="TextBox 35"/>
          <p:cNvSpPr txBox="1"/>
          <p:nvPr/>
        </p:nvSpPr>
        <p:spPr>
          <a:xfrm>
            <a:off x="736808" y="4357273"/>
            <a:ext cx="2026920" cy="369332"/>
          </a:xfrm>
          <a:prstGeom prst="rect">
            <a:avLst/>
          </a:prstGeom>
          <a:noFill/>
        </p:spPr>
        <p:txBody>
          <a:bodyPr wrap="square" rtlCol="0">
            <a:spAutoFit/>
          </a:bodyPr>
          <a:lstStyle/>
          <a:p>
            <a:pPr algn="ctr"/>
            <a:r>
              <a:rPr lang="en-US" b="1" dirty="0"/>
              <a:t>Internet</a:t>
            </a:r>
          </a:p>
        </p:txBody>
      </p:sp>
      <p:sp>
        <p:nvSpPr>
          <p:cNvPr id="37" name="TextBox 36"/>
          <p:cNvSpPr txBox="1"/>
          <p:nvPr/>
        </p:nvSpPr>
        <p:spPr>
          <a:xfrm>
            <a:off x="5215372" y="1174365"/>
            <a:ext cx="2321745" cy="646331"/>
          </a:xfrm>
          <a:prstGeom prst="rect">
            <a:avLst/>
          </a:prstGeom>
          <a:noFill/>
        </p:spPr>
        <p:txBody>
          <a:bodyPr wrap="square" rtlCol="0">
            <a:spAutoFit/>
          </a:bodyPr>
          <a:lstStyle/>
          <a:p>
            <a:pPr algn="ctr"/>
            <a:r>
              <a:rPr lang="en-US" b="1" dirty="0"/>
              <a:t>Corporate </a:t>
            </a:r>
          </a:p>
          <a:p>
            <a:pPr algn="ctr"/>
            <a:r>
              <a:rPr lang="en-US" b="1" dirty="0"/>
              <a:t>Admin Network</a:t>
            </a:r>
          </a:p>
        </p:txBody>
      </p:sp>
      <p:sp>
        <p:nvSpPr>
          <p:cNvPr id="38" name="TextBox 37"/>
          <p:cNvSpPr txBox="1"/>
          <p:nvPr/>
        </p:nvSpPr>
        <p:spPr>
          <a:xfrm>
            <a:off x="6319811" y="3349350"/>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39" name="TextBox 38"/>
          <p:cNvSpPr txBox="1"/>
          <p:nvPr/>
        </p:nvSpPr>
        <p:spPr>
          <a:xfrm>
            <a:off x="3304114" y="3369481"/>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0" name="TextBox 39"/>
          <p:cNvSpPr txBox="1"/>
          <p:nvPr/>
        </p:nvSpPr>
        <p:spPr>
          <a:xfrm rot="2002507">
            <a:off x="2190908" y="4396284"/>
            <a:ext cx="1813560" cy="338554"/>
          </a:xfrm>
          <a:prstGeom prst="rect">
            <a:avLst/>
          </a:prstGeom>
          <a:noFill/>
        </p:spPr>
        <p:txBody>
          <a:bodyPr wrap="square" rtlCol="0">
            <a:spAutoFit/>
          </a:bodyPr>
          <a:lstStyle/>
          <a:p>
            <a:pPr algn="ctr"/>
            <a:r>
              <a:rPr lang="en-US" sz="1600" dirty="0"/>
              <a:t>http/https</a:t>
            </a:r>
          </a:p>
        </p:txBody>
      </p:sp>
      <p:sp>
        <p:nvSpPr>
          <p:cNvPr id="41" name="TextBox 40"/>
          <p:cNvSpPr txBox="1"/>
          <p:nvPr/>
        </p:nvSpPr>
        <p:spPr>
          <a:xfrm>
            <a:off x="5291643" y="4834009"/>
            <a:ext cx="1813560" cy="338554"/>
          </a:xfrm>
          <a:prstGeom prst="rect">
            <a:avLst/>
          </a:prstGeom>
          <a:noFill/>
        </p:spPr>
        <p:txBody>
          <a:bodyPr wrap="square" rtlCol="0">
            <a:spAutoFit/>
          </a:bodyPr>
          <a:lstStyle/>
          <a:p>
            <a:pPr algn="ctr"/>
            <a:r>
              <a:rPr lang="en-US" sz="1600" dirty="0"/>
              <a:t>api</a:t>
            </a:r>
          </a:p>
        </p:txBody>
      </p:sp>
      <p:sp>
        <p:nvSpPr>
          <p:cNvPr id="42" name="TextBox 41"/>
          <p:cNvSpPr txBox="1"/>
          <p:nvPr/>
        </p:nvSpPr>
        <p:spPr>
          <a:xfrm rot="5400000">
            <a:off x="6913508" y="2755238"/>
            <a:ext cx="1813560" cy="338554"/>
          </a:xfrm>
          <a:prstGeom prst="rect">
            <a:avLst/>
          </a:prstGeom>
          <a:noFill/>
        </p:spPr>
        <p:txBody>
          <a:bodyPr wrap="square" rtlCol="0">
            <a:spAutoFit/>
          </a:bodyPr>
          <a:lstStyle/>
          <a:p>
            <a:pPr algn="ctr"/>
            <a:r>
              <a:rPr lang="en-US" sz="1600" dirty="0"/>
              <a:t>ssh/rdp</a:t>
            </a:r>
          </a:p>
        </p:txBody>
      </p:sp>
      <p:sp>
        <p:nvSpPr>
          <p:cNvPr id="43" name="TextBox 42"/>
          <p:cNvSpPr txBox="1"/>
          <p:nvPr/>
        </p:nvSpPr>
        <p:spPr>
          <a:xfrm>
            <a:off x="10302236" y="4660812"/>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45" name="TextBox 44"/>
          <p:cNvSpPr txBox="1"/>
          <p:nvPr/>
        </p:nvSpPr>
        <p:spPr>
          <a:xfrm>
            <a:off x="8283200" y="4809523"/>
            <a:ext cx="1813560" cy="338554"/>
          </a:xfrm>
          <a:prstGeom prst="rect">
            <a:avLst/>
          </a:prstGeom>
          <a:noFill/>
        </p:spPr>
        <p:txBody>
          <a:bodyPr wrap="square" rtlCol="0">
            <a:spAutoFit/>
          </a:bodyPr>
          <a:lstStyle/>
          <a:p>
            <a:pPr algn="ctr"/>
            <a:r>
              <a:rPr lang="en-US" sz="1600" dirty="0"/>
              <a:t>api</a:t>
            </a:r>
          </a:p>
        </p:txBody>
      </p:sp>
      <p:sp>
        <p:nvSpPr>
          <p:cNvPr id="46" name="TextBox 45"/>
          <p:cNvSpPr txBox="1"/>
          <p:nvPr/>
        </p:nvSpPr>
        <p:spPr>
          <a:xfrm>
            <a:off x="4314224" y="4660812"/>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7" name="TextBox 46"/>
          <p:cNvSpPr txBox="1"/>
          <p:nvPr/>
        </p:nvSpPr>
        <p:spPr>
          <a:xfrm>
            <a:off x="3811572" y="3888393"/>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8" name="TextBox 47"/>
          <p:cNvSpPr txBox="1"/>
          <p:nvPr/>
        </p:nvSpPr>
        <p:spPr>
          <a:xfrm>
            <a:off x="6785819" y="3851511"/>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49" name="TextBox 48"/>
          <p:cNvSpPr txBox="1"/>
          <p:nvPr/>
        </p:nvSpPr>
        <p:spPr>
          <a:xfrm>
            <a:off x="7314470" y="4660812"/>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50" name="TextBox 49"/>
          <p:cNvSpPr txBox="1"/>
          <p:nvPr/>
        </p:nvSpPr>
        <p:spPr>
          <a:xfrm>
            <a:off x="9825027" y="3836960"/>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51" name="TextBox 50"/>
          <p:cNvSpPr txBox="1"/>
          <p:nvPr/>
        </p:nvSpPr>
        <p:spPr>
          <a:xfrm>
            <a:off x="9310082" y="3365791"/>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52" name="TextBox 51"/>
          <p:cNvSpPr txBox="1"/>
          <p:nvPr/>
        </p:nvSpPr>
        <p:spPr>
          <a:xfrm rot="1545237">
            <a:off x="7885030" y="2208772"/>
            <a:ext cx="1813560" cy="338554"/>
          </a:xfrm>
          <a:prstGeom prst="rect">
            <a:avLst/>
          </a:prstGeom>
          <a:noFill/>
        </p:spPr>
        <p:txBody>
          <a:bodyPr wrap="square" rtlCol="0">
            <a:spAutoFit/>
          </a:bodyPr>
          <a:lstStyle/>
          <a:p>
            <a:pPr algn="ctr"/>
            <a:r>
              <a:rPr lang="en-US" sz="1600" dirty="0"/>
              <a:t>ssh/rdp</a:t>
            </a:r>
          </a:p>
        </p:txBody>
      </p:sp>
      <p:sp>
        <p:nvSpPr>
          <p:cNvPr id="53" name="TextBox 52"/>
          <p:cNvSpPr txBox="1"/>
          <p:nvPr/>
        </p:nvSpPr>
        <p:spPr>
          <a:xfrm rot="19858027">
            <a:off x="5469465" y="2259076"/>
            <a:ext cx="1813560" cy="338554"/>
          </a:xfrm>
          <a:prstGeom prst="rect">
            <a:avLst/>
          </a:prstGeom>
          <a:noFill/>
        </p:spPr>
        <p:txBody>
          <a:bodyPr wrap="square" rtlCol="0">
            <a:spAutoFit/>
          </a:bodyPr>
          <a:lstStyle/>
          <a:p>
            <a:pPr algn="ctr"/>
            <a:r>
              <a:rPr lang="en-US" sz="1600" dirty="0"/>
              <a:t>ssh/rdp</a:t>
            </a:r>
          </a:p>
        </p:txBody>
      </p:sp>
      <p:sp>
        <p:nvSpPr>
          <p:cNvPr id="55" name="TextBox 54"/>
          <p:cNvSpPr txBox="1"/>
          <p:nvPr/>
        </p:nvSpPr>
        <p:spPr>
          <a:xfrm>
            <a:off x="6023468" y="6511928"/>
            <a:ext cx="3593640" cy="369332"/>
          </a:xfrm>
          <a:prstGeom prst="rect">
            <a:avLst/>
          </a:prstGeom>
          <a:noFill/>
        </p:spPr>
        <p:txBody>
          <a:bodyPr wrap="square" rtlCol="0">
            <a:spAutoFit/>
          </a:bodyPr>
          <a:lstStyle/>
          <a:p>
            <a:r>
              <a:rPr lang="en-US" b="1" i="1" dirty="0">
                <a:solidFill>
                  <a:srgbClr val="FF0000"/>
                </a:solidFill>
              </a:rPr>
              <a:t>(All other ports are blocked)</a:t>
            </a:r>
          </a:p>
        </p:txBody>
      </p:sp>
      <p:sp>
        <p:nvSpPr>
          <p:cNvPr id="2" name="TextBox 1">
            <a:extLst>
              <a:ext uri="{FF2B5EF4-FFF2-40B4-BE49-F238E27FC236}">
                <a16:creationId xmlns:a16="http://schemas.microsoft.com/office/drawing/2014/main" id="{EA0D2578-D921-EA45-B003-2BB5A9CC1994}"/>
              </a:ext>
            </a:extLst>
          </p:cNvPr>
          <p:cNvSpPr txBox="1"/>
          <p:nvPr/>
        </p:nvSpPr>
        <p:spPr>
          <a:xfrm rot="2123359">
            <a:off x="2235269" y="4679735"/>
            <a:ext cx="1180131"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0.0.0.0/0</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80:443</a:t>
            </a:r>
          </a:p>
        </p:txBody>
      </p:sp>
      <p:sp>
        <p:nvSpPr>
          <p:cNvPr id="54" name="TextBox 53">
            <a:extLst>
              <a:ext uri="{FF2B5EF4-FFF2-40B4-BE49-F238E27FC236}">
                <a16:creationId xmlns:a16="http://schemas.microsoft.com/office/drawing/2014/main" id="{F7273705-66FB-CD43-B1BB-3EC3F873E7B1}"/>
              </a:ext>
            </a:extLst>
          </p:cNvPr>
          <p:cNvSpPr txBox="1"/>
          <p:nvPr/>
        </p:nvSpPr>
        <p:spPr>
          <a:xfrm>
            <a:off x="5780891" y="5273273"/>
            <a:ext cx="1162498"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Web Tier</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SSH Port 22</a:t>
            </a:r>
          </a:p>
        </p:txBody>
      </p:sp>
      <p:sp>
        <p:nvSpPr>
          <p:cNvPr id="56" name="TextBox 55">
            <a:extLst>
              <a:ext uri="{FF2B5EF4-FFF2-40B4-BE49-F238E27FC236}">
                <a16:creationId xmlns:a16="http://schemas.microsoft.com/office/drawing/2014/main" id="{7091E7CE-7C0F-4942-9CD8-AA444F13C91A}"/>
              </a:ext>
            </a:extLst>
          </p:cNvPr>
          <p:cNvSpPr txBox="1"/>
          <p:nvPr/>
        </p:nvSpPr>
        <p:spPr>
          <a:xfrm>
            <a:off x="8748088" y="5273273"/>
            <a:ext cx="1313180"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App Tier</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TCP Port 1521</a:t>
            </a:r>
          </a:p>
        </p:txBody>
      </p:sp>
    </p:spTree>
    <p:extLst>
      <p:ext uri="{BB962C8B-B14F-4D97-AF65-F5344CB8AC3E}">
        <p14:creationId xmlns:p14="http://schemas.microsoft.com/office/powerpoint/2010/main" val="217781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Review</a:t>
            </a:r>
          </a:p>
        </p:txBody>
      </p:sp>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
        <p:nvSpPr>
          <p:cNvPr id="90" name="Rounded Rectangle 89">
            <a:extLst>
              <a:ext uri="{FF2B5EF4-FFF2-40B4-BE49-F238E27FC236}">
                <a16:creationId xmlns:a16="http://schemas.microsoft.com/office/drawing/2014/main" id="{AC388893-25C7-B845-ACD4-A3CCA99A6EFD}"/>
              </a:ext>
            </a:extLst>
          </p:cNvPr>
          <p:cNvSpPr/>
          <p:nvPr/>
        </p:nvSpPr>
        <p:spPr>
          <a:xfrm>
            <a:off x="452967" y="2051578"/>
            <a:ext cx="11159067" cy="3960812"/>
          </a:xfrm>
          <a:prstGeom prst="roundRect">
            <a:avLst>
              <a:gd name="adj" fmla="val 9818"/>
            </a:avLst>
          </a:prstGeom>
          <a:solidFill>
            <a:schemeClr val="bg2"/>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Rounded Rectangle 90">
            <a:extLst>
              <a:ext uri="{FF2B5EF4-FFF2-40B4-BE49-F238E27FC236}">
                <a16:creationId xmlns:a16="http://schemas.microsoft.com/office/drawing/2014/main" id="{20C28526-73EC-F94A-8444-47FBCFC96792}"/>
              </a:ext>
            </a:extLst>
          </p:cNvPr>
          <p:cNvSpPr/>
          <p:nvPr/>
        </p:nvSpPr>
        <p:spPr>
          <a:xfrm>
            <a:off x="831853" y="2472265"/>
            <a:ext cx="10356849" cy="3195421"/>
          </a:xfrm>
          <a:prstGeom prst="roundRect">
            <a:avLst>
              <a:gd name="adj" fmla="val 9818"/>
            </a:avLst>
          </a:prstGeom>
          <a:solidFill>
            <a:schemeClr val="accent6">
              <a:lumMod val="20000"/>
              <a:lumOff val="8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TextBox 35">
            <a:extLst>
              <a:ext uri="{FF2B5EF4-FFF2-40B4-BE49-F238E27FC236}">
                <a16:creationId xmlns:a16="http://schemas.microsoft.com/office/drawing/2014/main" id="{50499FE7-7479-CA4C-9839-34CEBB1D9FC0}"/>
              </a:ext>
            </a:extLst>
          </p:cNvPr>
          <p:cNvSpPr txBox="1">
            <a:spLocks noChangeArrowheads="1"/>
          </p:cNvSpPr>
          <p:nvPr/>
        </p:nvSpPr>
        <p:spPr bwMode="auto">
          <a:xfrm>
            <a:off x="4972053" y="5443861"/>
            <a:ext cx="207644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Virtual Private Cloud</a:t>
            </a:r>
          </a:p>
        </p:txBody>
      </p:sp>
      <p:pic>
        <p:nvPicPr>
          <p:cNvPr id="93" name="Picture 16" descr="VPC-Cloud.png">
            <a:extLst>
              <a:ext uri="{FF2B5EF4-FFF2-40B4-BE49-F238E27FC236}">
                <a16:creationId xmlns:a16="http://schemas.microsoft.com/office/drawing/2014/main" id="{3F06ACFB-FC4B-6E47-836A-557004B31518}"/>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53178" y="2134128"/>
            <a:ext cx="624507"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4" name="TextBox 18">
            <a:extLst>
              <a:ext uri="{FF2B5EF4-FFF2-40B4-BE49-F238E27FC236}">
                <a16:creationId xmlns:a16="http://schemas.microsoft.com/office/drawing/2014/main" id="{3105053B-47EF-3A4F-8DF9-37CA452C089D}"/>
              </a:ext>
            </a:extLst>
          </p:cNvPr>
          <p:cNvSpPr txBox="1">
            <a:spLocks noChangeArrowheads="1"/>
          </p:cNvSpPr>
          <p:nvPr/>
        </p:nvSpPr>
        <p:spPr bwMode="auto">
          <a:xfrm>
            <a:off x="4972051" y="5796178"/>
            <a:ext cx="20764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5" name="Picture 19" descr="AWS-Cloud.png">
            <a:extLst>
              <a:ext uri="{FF2B5EF4-FFF2-40B4-BE49-F238E27FC236}">
                <a16:creationId xmlns:a16="http://schemas.microsoft.com/office/drawing/2014/main" id="{13532BAA-E4FD-A846-A2D6-5BBB71C49E7D}"/>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9681" y="1673752"/>
            <a:ext cx="626995" cy="603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 name="Rounded Rectangle 95">
            <a:extLst>
              <a:ext uri="{FF2B5EF4-FFF2-40B4-BE49-F238E27FC236}">
                <a16:creationId xmlns:a16="http://schemas.microsoft.com/office/drawing/2014/main" id="{BE0E9168-F406-B049-BEB8-CC1B251B047C}"/>
              </a:ext>
            </a:extLst>
          </p:cNvPr>
          <p:cNvSpPr/>
          <p:nvPr/>
        </p:nvSpPr>
        <p:spPr>
          <a:xfrm>
            <a:off x="1564220" y="3562878"/>
            <a:ext cx="2127249" cy="1784350"/>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TextBox 37">
            <a:extLst>
              <a:ext uri="{FF2B5EF4-FFF2-40B4-BE49-F238E27FC236}">
                <a16:creationId xmlns:a16="http://schemas.microsoft.com/office/drawing/2014/main" id="{63C8A146-313F-B64D-A574-1DABFD39ED69}"/>
              </a:ext>
            </a:extLst>
          </p:cNvPr>
          <p:cNvSpPr txBox="1">
            <a:spLocks noChangeArrowheads="1"/>
          </p:cNvSpPr>
          <p:nvPr/>
        </p:nvSpPr>
        <p:spPr bwMode="auto">
          <a:xfrm>
            <a:off x="1833304" y="5112407"/>
            <a:ext cx="158908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8" name="Rounded Rectangle 97">
            <a:extLst>
              <a:ext uri="{FF2B5EF4-FFF2-40B4-BE49-F238E27FC236}">
                <a16:creationId xmlns:a16="http://schemas.microsoft.com/office/drawing/2014/main" id="{D60A27A6-A066-0E45-909B-390E92323063}"/>
              </a:ext>
            </a:extLst>
          </p:cNvPr>
          <p:cNvSpPr/>
          <p:nvPr/>
        </p:nvSpPr>
        <p:spPr>
          <a:xfrm>
            <a:off x="4887385" y="3562877"/>
            <a:ext cx="2127251" cy="1776556"/>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9" name="TextBox 37">
            <a:extLst>
              <a:ext uri="{FF2B5EF4-FFF2-40B4-BE49-F238E27FC236}">
                <a16:creationId xmlns:a16="http://schemas.microsoft.com/office/drawing/2014/main" id="{44CB61DF-A61C-464F-B7B8-09D2707A8232}"/>
              </a:ext>
            </a:extLst>
          </p:cNvPr>
          <p:cNvSpPr txBox="1">
            <a:spLocks noChangeArrowheads="1"/>
          </p:cNvSpPr>
          <p:nvPr/>
        </p:nvSpPr>
        <p:spPr bwMode="auto">
          <a:xfrm>
            <a:off x="5074471" y="5099334"/>
            <a:ext cx="175307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100" name="Rounded Rectangle 99">
            <a:extLst>
              <a:ext uri="{FF2B5EF4-FFF2-40B4-BE49-F238E27FC236}">
                <a16:creationId xmlns:a16="http://schemas.microsoft.com/office/drawing/2014/main" id="{531C22CC-8779-9249-84BF-5758CAB536CF}"/>
              </a:ext>
            </a:extLst>
          </p:cNvPr>
          <p:cNvSpPr/>
          <p:nvPr/>
        </p:nvSpPr>
        <p:spPr>
          <a:xfrm>
            <a:off x="8167318" y="3562877"/>
            <a:ext cx="2127249" cy="1784351"/>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TextBox 37">
            <a:extLst>
              <a:ext uri="{FF2B5EF4-FFF2-40B4-BE49-F238E27FC236}">
                <a16:creationId xmlns:a16="http://schemas.microsoft.com/office/drawing/2014/main" id="{D51FD888-C972-AE4B-885F-15CDFA3C26C9}"/>
              </a:ext>
            </a:extLst>
          </p:cNvPr>
          <p:cNvSpPr txBox="1">
            <a:spLocks noChangeArrowheads="1"/>
          </p:cNvSpPr>
          <p:nvPr/>
        </p:nvSpPr>
        <p:spPr bwMode="auto">
          <a:xfrm>
            <a:off x="8283188" y="5099334"/>
            <a:ext cx="196439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VPN Only Subnet</a:t>
            </a:r>
          </a:p>
        </p:txBody>
      </p:sp>
      <p:pic>
        <p:nvPicPr>
          <p:cNvPr id="102" name="Picture 50">
            <a:extLst>
              <a:ext uri="{FF2B5EF4-FFF2-40B4-BE49-F238E27FC236}">
                <a16:creationId xmlns:a16="http://schemas.microsoft.com/office/drawing/2014/main" id="{705E0E90-3DDC-5240-9F9A-23204AC004C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8344136" y="3670901"/>
            <a:ext cx="756236" cy="752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 name="TextBox 59">
            <a:extLst>
              <a:ext uri="{FF2B5EF4-FFF2-40B4-BE49-F238E27FC236}">
                <a16:creationId xmlns:a16="http://schemas.microsoft.com/office/drawing/2014/main" id="{625B8C0E-4767-2C43-B16B-98B3D533AC2F}"/>
              </a:ext>
            </a:extLst>
          </p:cNvPr>
          <p:cNvSpPr txBox="1">
            <a:spLocks noChangeArrowheads="1"/>
          </p:cNvSpPr>
          <p:nvPr/>
        </p:nvSpPr>
        <p:spPr bwMode="auto">
          <a:xfrm>
            <a:off x="8283188" y="4250736"/>
            <a:ext cx="996426"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DB Server</a:t>
            </a:r>
          </a:p>
        </p:txBody>
      </p:sp>
      <p:pic>
        <p:nvPicPr>
          <p:cNvPr id="104" name="Picture 64" descr="Traditional-Servers.png">
            <a:extLst>
              <a:ext uri="{FF2B5EF4-FFF2-40B4-BE49-F238E27FC236}">
                <a16:creationId xmlns:a16="http://schemas.microsoft.com/office/drawing/2014/main" id="{2F3B1C5B-CD30-384A-BB5D-0BB3AC7874C1}"/>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874970" y="3644294"/>
            <a:ext cx="637117" cy="4778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 name="TextBox 65">
            <a:extLst>
              <a:ext uri="{FF2B5EF4-FFF2-40B4-BE49-F238E27FC236}">
                <a16:creationId xmlns:a16="http://schemas.microsoft.com/office/drawing/2014/main" id="{84EF9766-0D35-2340-A687-768381CD3681}"/>
              </a:ext>
            </a:extLst>
          </p:cNvPr>
          <p:cNvSpPr txBox="1">
            <a:spLocks noChangeArrowheads="1"/>
          </p:cNvSpPr>
          <p:nvPr/>
        </p:nvSpPr>
        <p:spPr bwMode="auto">
          <a:xfrm>
            <a:off x="1585141" y="4069821"/>
            <a:ext cx="1216776"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Web Server</a:t>
            </a:r>
          </a:p>
        </p:txBody>
      </p:sp>
      <p:grpSp>
        <p:nvGrpSpPr>
          <p:cNvPr id="106" name="Group 105">
            <a:extLst>
              <a:ext uri="{FF2B5EF4-FFF2-40B4-BE49-F238E27FC236}">
                <a16:creationId xmlns:a16="http://schemas.microsoft.com/office/drawing/2014/main" id="{2C3E74F8-6E83-6E48-B0FA-C0E8447654D7}"/>
              </a:ext>
            </a:extLst>
          </p:cNvPr>
          <p:cNvGrpSpPr/>
          <p:nvPr/>
        </p:nvGrpSpPr>
        <p:grpSpPr>
          <a:xfrm>
            <a:off x="7380860" y="1131675"/>
            <a:ext cx="1719512" cy="886954"/>
            <a:chOff x="5641975" y="874160"/>
            <a:chExt cx="1289634" cy="665217"/>
          </a:xfrm>
        </p:grpSpPr>
        <p:sp>
          <p:nvSpPr>
            <p:cNvPr id="107" name="TextBox 70">
              <a:extLst>
                <a:ext uri="{FF2B5EF4-FFF2-40B4-BE49-F238E27FC236}">
                  <a16:creationId xmlns:a16="http://schemas.microsoft.com/office/drawing/2014/main" id="{A6300CF4-22AA-1349-BF0B-E2BD266BDD8F}"/>
                </a:ext>
              </a:extLst>
            </p:cNvPr>
            <p:cNvSpPr txBox="1">
              <a:spLocks noChangeArrowheads="1"/>
            </p:cNvSpPr>
            <p:nvPr/>
          </p:nvSpPr>
          <p:spPr bwMode="auto">
            <a:xfrm>
              <a:off x="5641975" y="1377794"/>
              <a:ext cx="1289634" cy="161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Customer Network</a:t>
              </a:r>
            </a:p>
          </p:txBody>
        </p:sp>
        <p:pic>
          <p:nvPicPr>
            <p:cNvPr id="108" name="Picture 71" descr="Corporate-Data-Center.png">
              <a:extLst>
                <a:ext uri="{FF2B5EF4-FFF2-40B4-BE49-F238E27FC236}">
                  <a16:creationId xmlns:a16="http://schemas.microsoft.com/office/drawing/2014/main" id="{59EF5B37-BD06-1243-A1CA-4EC93AC4F198}"/>
                </a:ext>
              </a:extLst>
            </p:cNvPr>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776930" y="874160"/>
              <a:ext cx="519079" cy="548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109" name="Straight Connector 108">
            <a:extLst>
              <a:ext uri="{FF2B5EF4-FFF2-40B4-BE49-F238E27FC236}">
                <a16:creationId xmlns:a16="http://schemas.microsoft.com/office/drawing/2014/main" id="{1CA84F57-A92D-3146-B990-19DD7AE81D9F}"/>
              </a:ext>
            </a:extLst>
          </p:cNvPr>
          <p:cNvCxnSpPr>
            <a:cxnSpLocks/>
          </p:cNvCxnSpPr>
          <p:nvPr/>
        </p:nvCxnSpPr>
        <p:spPr>
          <a:xfrm flipH="1" flipV="1">
            <a:off x="4364570" y="1575942"/>
            <a:ext cx="1343340" cy="121974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A7ADA19E-8664-6A4A-9837-A9458806EAF3}"/>
              </a:ext>
            </a:extLst>
          </p:cNvPr>
          <p:cNvSpPr/>
          <p:nvPr/>
        </p:nvSpPr>
        <p:spPr>
          <a:xfrm>
            <a:off x="5695951" y="2738964"/>
            <a:ext cx="497416" cy="387351"/>
          </a:xfrm>
          <a:prstGeom prst="ellipse">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a:t>
            </a:r>
          </a:p>
        </p:txBody>
      </p:sp>
      <p:cxnSp>
        <p:nvCxnSpPr>
          <p:cNvPr id="111" name="Straight Connector 110">
            <a:extLst>
              <a:ext uri="{FF2B5EF4-FFF2-40B4-BE49-F238E27FC236}">
                <a16:creationId xmlns:a16="http://schemas.microsoft.com/office/drawing/2014/main" id="{4930995C-6325-C64E-990D-95408B4DE20F}"/>
              </a:ext>
            </a:extLst>
          </p:cNvPr>
          <p:cNvCxnSpPr>
            <a:cxnSpLocks/>
            <a:stCxn id="110" idx="7"/>
          </p:cNvCxnSpPr>
          <p:nvPr/>
        </p:nvCxnSpPr>
        <p:spPr>
          <a:xfrm flipV="1">
            <a:off x="6120522" y="1479552"/>
            <a:ext cx="1638445" cy="131613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1C8D6CA9-B078-D648-ADD5-A15E09E76499}"/>
              </a:ext>
            </a:extLst>
          </p:cNvPr>
          <p:cNvGrpSpPr/>
          <p:nvPr/>
        </p:nvGrpSpPr>
        <p:grpSpPr>
          <a:xfrm>
            <a:off x="3607757" y="1064768"/>
            <a:ext cx="861483" cy="821869"/>
            <a:chOff x="2643188" y="690164"/>
            <a:chExt cx="646112" cy="616402"/>
          </a:xfrm>
        </p:grpSpPr>
        <p:sp>
          <p:nvSpPr>
            <p:cNvPr id="113" name="TextBox 31">
              <a:extLst>
                <a:ext uri="{FF2B5EF4-FFF2-40B4-BE49-F238E27FC236}">
                  <a16:creationId xmlns:a16="http://schemas.microsoft.com/office/drawing/2014/main" id="{7ECA73BE-A337-224E-867F-190FDCF8B051}"/>
                </a:ext>
              </a:extLst>
            </p:cNvPr>
            <p:cNvSpPr txBox="1">
              <a:spLocks noChangeArrowheads="1"/>
            </p:cNvSpPr>
            <p:nvPr/>
          </p:nvSpPr>
          <p:spPr bwMode="auto">
            <a:xfrm>
              <a:off x="2643188" y="1144983"/>
              <a:ext cx="646112" cy="161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400" dirty="0">
                  <a:latin typeface="+mj-lt"/>
                </a:rPr>
                <a:t>Internet</a:t>
              </a:r>
            </a:p>
          </p:txBody>
        </p:sp>
        <p:pic>
          <p:nvPicPr>
            <p:cNvPr id="114" name="Picture 30" descr="Internet.png">
              <a:extLst>
                <a:ext uri="{FF2B5EF4-FFF2-40B4-BE49-F238E27FC236}">
                  <a16:creationId xmlns:a16="http://schemas.microsoft.com/office/drawing/2014/main" id="{CE32BCA0-65EC-FA4B-AE1F-945D3025D09B}"/>
                </a:ext>
              </a:extLst>
            </p:cNvPr>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684321" y="690164"/>
              <a:ext cx="563847" cy="548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115" name="Straight Connector 114">
            <a:extLst>
              <a:ext uri="{FF2B5EF4-FFF2-40B4-BE49-F238E27FC236}">
                <a16:creationId xmlns:a16="http://schemas.microsoft.com/office/drawing/2014/main" id="{3B806B54-6F7F-A744-927F-0FB3C5C984D0}"/>
              </a:ext>
            </a:extLst>
          </p:cNvPr>
          <p:cNvCxnSpPr>
            <a:stCxn id="110" idx="2"/>
          </p:cNvCxnSpPr>
          <p:nvPr/>
        </p:nvCxnSpPr>
        <p:spPr>
          <a:xfrm flipH="1">
            <a:off x="2620434" y="2932639"/>
            <a:ext cx="3075517" cy="20639"/>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ACA45D3F-090D-4E43-A4A8-98B61B076235}"/>
              </a:ext>
            </a:extLst>
          </p:cNvPr>
          <p:cNvCxnSpPr/>
          <p:nvPr/>
        </p:nvCxnSpPr>
        <p:spPr>
          <a:xfrm flipH="1">
            <a:off x="6193371" y="2945338"/>
            <a:ext cx="3037572" cy="0"/>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CC2FB7-6A27-0440-A76F-46BBBEF8B395}"/>
              </a:ext>
            </a:extLst>
          </p:cNvPr>
          <p:cNvCxnSpPr>
            <a:stCxn id="110" idx="4"/>
            <a:endCxn id="98" idx="0"/>
          </p:cNvCxnSpPr>
          <p:nvPr/>
        </p:nvCxnSpPr>
        <p:spPr>
          <a:xfrm>
            <a:off x="5944659" y="3126315"/>
            <a:ext cx="6352" cy="436562"/>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320C33CC-1A67-1D4C-8842-15EFB351D5D3}"/>
              </a:ext>
            </a:extLst>
          </p:cNvPr>
          <p:cNvCxnSpPr>
            <a:endCxn id="100" idx="0"/>
          </p:cNvCxnSpPr>
          <p:nvPr/>
        </p:nvCxnSpPr>
        <p:spPr>
          <a:xfrm>
            <a:off x="9230943" y="2932639"/>
            <a:ext cx="0" cy="63023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2E5D0B0-2A5F-9C49-B4EB-E7C9D8BE1A53}"/>
              </a:ext>
            </a:extLst>
          </p:cNvPr>
          <p:cNvCxnSpPr>
            <a:endCxn id="96" idx="0"/>
          </p:cNvCxnSpPr>
          <p:nvPr/>
        </p:nvCxnSpPr>
        <p:spPr>
          <a:xfrm>
            <a:off x="2620433" y="2937402"/>
            <a:ext cx="7412" cy="625476"/>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20" name="Curved Connector 119">
            <a:extLst>
              <a:ext uri="{FF2B5EF4-FFF2-40B4-BE49-F238E27FC236}">
                <a16:creationId xmlns:a16="http://schemas.microsoft.com/office/drawing/2014/main" id="{BA65A23F-07C8-4949-A16F-566E2450F68D}"/>
              </a:ext>
            </a:extLst>
          </p:cNvPr>
          <p:cNvCxnSpPr>
            <a:stCxn id="113" idx="2"/>
          </p:cNvCxnSpPr>
          <p:nvPr/>
        </p:nvCxnSpPr>
        <p:spPr>
          <a:xfrm rot="5400000">
            <a:off x="2326460" y="2067328"/>
            <a:ext cx="1892730" cy="1531348"/>
          </a:xfrm>
          <a:prstGeom prst="curvedConnector3">
            <a:avLst>
              <a:gd name="adj1" fmla="val 50000"/>
            </a:avLst>
          </a:prstGeom>
          <a:ln w="25400">
            <a:solidFill>
              <a:srgbClr val="FF66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1" name="Curved Connector 120">
            <a:extLst>
              <a:ext uri="{FF2B5EF4-FFF2-40B4-BE49-F238E27FC236}">
                <a16:creationId xmlns:a16="http://schemas.microsoft.com/office/drawing/2014/main" id="{4ED26BE2-67D9-8C4A-9205-F0F9531A129D}"/>
              </a:ext>
            </a:extLst>
          </p:cNvPr>
          <p:cNvCxnSpPr>
            <a:stCxn id="98" idx="0"/>
            <a:endCxn id="127" idx="1"/>
          </p:cNvCxnSpPr>
          <p:nvPr/>
        </p:nvCxnSpPr>
        <p:spPr>
          <a:xfrm rot="16200000" flipH="1" flipV="1">
            <a:off x="4814354" y="2657995"/>
            <a:ext cx="231775" cy="2041538"/>
          </a:xfrm>
          <a:prstGeom prst="curvedConnector4">
            <a:avLst>
              <a:gd name="adj1" fmla="val -98630"/>
              <a:gd name="adj2" fmla="val 76050"/>
            </a:avLst>
          </a:prstGeom>
          <a:ln w="25400">
            <a:solidFill>
              <a:srgbClr val="FF660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Curved Connector 121">
            <a:extLst>
              <a:ext uri="{FF2B5EF4-FFF2-40B4-BE49-F238E27FC236}">
                <a16:creationId xmlns:a16="http://schemas.microsoft.com/office/drawing/2014/main" id="{3FDE9AB4-0173-E444-B7AE-C3127205ED64}"/>
              </a:ext>
            </a:extLst>
          </p:cNvPr>
          <p:cNvCxnSpPr>
            <a:endCxn id="100" idx="0"/>
          </p:cNvCxnSpPr>
          <p:nvPr/>
        </p:nvCxnSpPr>
        <p:spPr>
          <a:xfrm rot="16200000" flipH="1">
            <a:off x="7794609" y="2126543"/>
            <a:ext cx="1542704" cy="1329963"/>
          </a:xfrm>
          <a:prstGeom prst="curvedConnector3">
            <a:avLst>
              <a:gd name="adj1" fmla="val 50000"/>
            </a:avLst>
          </a:prstGeom>
          <a:ln w="25400">
            <a:solidFill>
              <a:srgbClr val="FF66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23" name="Picture 57" descr="VPN-Gateway-.png">
            <a:extLst>
              <a:ext uri="{FF2B5EF4-FFF2-40B4-BE49-F238E27FC236}">
                <a16:creationId xmlns:a16="http://schemas.microsoft.com/office/drawing/2014/main" id="{59391E61-7E36-EA4B-8C67-F9399212953D}"/>
              </a:ext>
            </a:extLst>
          </p:cNvPr>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58968" y="2261348"/>
            <a:ext cx="551041"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 name="Picture 58" descr="VPC-Internet-Gateway.png">
            <a:extLst>
              <a:ext uri="{FF2B5EF4-FFF2-40B4-BE49-F238E27FC236}">
                <a16:creationId xmlns:a16="http://schemas.microsoft.com/office/drawing/2014/main" id="{9BA04F77-6F7B-6E41-AD93-E6DFE8CBAD36}"/>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445776" y="2162138"/>
            <a:ext cx="567893" cy="56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5" name="Picture 54">
            <a:extLst>
              <a:ext uri="{FF2B5EF4-FFF2-40B4-BE49-F238E27FC236}">
                <a16:creationId xmlns:a16="http://schemas.microsoft.com/office/drawing/2014/main" id="{254E19B2-681F-FC40-A04F-FD3E26DD070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auto">
          <a:xfrm>
            <a:off x="5265308" y="3741033"/>
            <a:ext cx="477837"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 name="TextBox 55">
            <a:extLst>
              <a:ext uri="{FF2B5EF4-FFF2-40B4-BE49-F238E27FC236}">
                <a16:creationId xmlns:a16="http://schemas.microsoft.com/office/drawing/2014/main" id="{AE8DDA9F-4110-9647-8572-0B5A3C72556D}"/>
              </a:ext>
            </a:extLst>
          </p:cNvPr>
          <p:cNvSpPr txBox="1">
            <a:spLocks noChangeArrowheads="1"/>
          </p:cNvSpPr>
          <p:nvPr/>
        </p:nvSpPr>
        <p:spPr bwMode="auto">
          <a:xfrm>
            <a:off x="4965875" y="4128297"/>
            <a:ext cx="1076704"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127" name="Picture 126">
            <a:extLst>
              <a:ext uri="{FF2B5EF4-FFF2-40B4-BE49-F238E27FC236}">
                <a16:creationId xmlns:a16="http://schemas.microsoft.com/office/drawing/2014/main" id="{499866AE-B644-3C4B-81A9-9056CCA3C9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3514192" y="3590635"/>
            <a:ext cx="395281" cy="408033"/>
          </a:xfrm>
          <a:prstGeom prst="rect">
            <a:avLst/>
          </a:prstGeom>
        </p:spPr>
      </p:pic>
      <p:sp>
        <p:nvSpPr>
          <p:cNvPr id="128" name="TextBox 67">
            <a:extLst>
              <a:ext uri="{FF2B5EF4-FFF2-40B4-BE49-F238E27FC236}">
                <a16:creationId xmlns:a16="http://schemas.microsoft.com/office/drawing/2014/main" id="{FE4FFD39-4218-A64C-9725-470AE971FC65}"/>
              </a:ext>
            </a:extLst>
          </p:cNvPr>
          <p:cNvSpPr txBox="1">
            <a:spLocks noChangeArrowheads="1"/>
          </p:cNvSpPr>
          <p:nvPr/>
        </p:nvSpPr>
        <p:spPr bwMode="auto">
          <a:xfrm>
            <a:off x="2941099" y="4019255"/>
            <a:ext cx="1473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VPC NAT </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Gateway</a:t>
            </a:r>
          </a:p>
        </p:txBody>
      </p:sp>
      <p:sp>
        <p:nvSpPr>
          <p:cNvPr id="129" name="TextBox 32">
            <a:extLst>
              <a:ext uri="{FF2B5EF4-FFF2-40B4-BE49-F238E27FC236}">
                <a16:creationId xmlns:a16="http://schemas.microsoft.com/office/drawing/2014/main" id="{1C729308-2C32-2D49-A513-A2B3E23C7279}"/>
              </a:ext>
            </a:extLst>
          </p:cNvPr>
          <p:cNvSpPr txBox="1">
            <a:spLocks noChangeArrowheads="1"/>
          </p:cNvSpPr>
          <p:nvPr/>
        </p:nvSpPr>
        <p:spPr bwMode="auto">
          <a:xfrm>
            <a:off x="2586927" y="2316102"/>
            <a:ext cx="868353" cy="332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9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130" name="Picture 129">
            <a:extLst>
              <a:ext uri="{FF2B5EF4-FFF2-40B4-BE49-F238E27FC236}">
                <a16:creationId xmlns:a16="http://schemas.microsoft.com/office/drawing/2014/main" id="{987CA340-19D6-D843-87F0-41F4CFA31124}"/>
              </a:ext>
            </a:extLst>
          </p:cNvPr>
          <p:cNvPicPr>
            <a:picLocks noChangeAspect="1"/>
          </p:cNvPicPr>
          <p:nvPr/>
        </p:nvPicPr>
        <p:blipFill>
          <a:blip r:embed="rId15"/>
          <a:stretch>
            <a:fillRect/>
          </a:stretch>
        </p:blipFill>
        <p:spPr>
          <a:xfrm>
            <a:off x="1718868" y="3404428"/>
            <a:ext cx="213283" cy="238375"/>
          </a:xfrm>
          <a:prstGeom prst="rect">
            <a:avLst/>
          </a:prstGeom>
        </p:spPr>
      </p:pic>
      <p:pic>
        <p:nvPicPr>
          <p:cNvPr id="131" name="Picture 130">
            <a:extLst>
              <a:ext uri="{FF2B5EF4-FFF2-40B4-BE49-F238E27FC236}">
                <a16:creationId xmlns:a16="http://schemas.microsoft.com/office/drawing/2014/main" id="{699B2F7D-FC08-1E4E-8680-22B0808E7A7C}"/>
              </a:ext>
            </a:extLst>
          </p:cNvPr>
          <p:cNvPicPr>
            <a:picLocks noChangeAspect="1"/>
          </p:cNvPicPr>
          <p:nvPr/>
        </p:nvPicPr>
        <p:blipFill>
          <a:blip r:embed="rId15"/>
          <a:stretch>
            <a:fillRect/>
          </a:stretch>
        </p:blipFill>
        <p:spPr>
          <a:xfrm>
            <a:off x="5025455" y="3409524"/>
            <a:ext cx="213283" cy="238375"/>
          </a:xfrm>
          <a:prstGeom prst="rect">
            <a:avLst/>
          </a:prstGeom>
        </p:spPr>
      </p:pic>
      <p:pic>
        <p:nvPicPr>
          <p:cNvPr id="132" name="Picture 131">
            <a:extLst>
              <a:ext uri="{FF2B5EF4-FFF2-40B4-BE49-F238E27FC236}">
                <a16:creationId xmlns:a16="http://schemas.microsoft.com/office/drawing/2014/main" id="{F5BCD2C0-0C24-C747-A5E7-AA73592A1A0B}"/>
              </a:ext>
            </a:extLst>
          </p:cNvPr>
          <p:cNvPicPr>
            <a:picLocks noChangeAspect="1"/>
          </p:cNvPicPr>
          <p:nvPr/>
        </p:nvPicPr>
        <p:blipFill>
          <a:blip r:embed="rId15"/>
          <a:stretch>
            <a:fillRect/>
          </a:stretch>
        </p:blipFill>
        <p:spPr>
          <a:xfrm>
            <a:off x="8332041" y="3414620"/>
            <a:ext cx="213283" cy="238375"/>
          </a:xfrm>
          <a:prstGeom prst="rect">
            <a:avLst/>
          </a:prstGeom>
        </p:spPr>
      </p:pic>
      <p:pic>
        <p:nvPicPr>
          <p:cNvPr id="133" name="Picture 64" descr="Traditional-Servers.png">
            <a:extLst>
              <a:ext uri="{FF2B5EF4-FFF2-40B4-BE49-F238E27FC236}">
                <a16:creationId xmlns:a16="http://schemas.microsoft.com/office/drawing/2014/main" id="{D5E7F9DC-445A-644F-A002-5F263B1FF771}"/>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504985" y="4369985"/>
            <a:ext cx="637117" cy="4778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 name="TextBox 65">
            <a:extLst>
              <a:ext uri="{FF2B5EF4-FFF2-40B4-BE49-F238E27FC236}">
                <a16:creationId xmlns:a16="http://schemas.microsoft.com/office/drawing/2014/main" id="{8B21D2FA-3349-5241-9961-4585FBA04134}"/>
              </a:ext>
            </a:extLst>
          </p:cNvPr>
          <p:cNvSpPr txBox="1">
            <a:spLocks noChangeArrowheads="1"/>
          </p:cNvSpPr>
          <p:nvPr/>
        </p:nvSpPr>
        <p:spPr bwMode="auto">
          <a:xfrm>
            <a:off x="2215156" y="4795512"/>
            <a:ext cx="1216776"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135" name="Picture 54">
            <a:extLst>
              <a:ext uri="{FF2B5EF4-FFF2-40B4-BE49-F238E27FC236}">
                <a16:creationId xmlns:a16="http://schemas.microsoft.com/office/drawing/2014/main" id="{FBE12AF4-4B8A-1E4E-8E5F-6B7CE3A3C16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auto">
          <a:xfrm>
            <a:off x="6116524" y="4368404"/>
            <a:ext cx="477837"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6" name="TextBox 55">
            <a:extLst>
              <a:ext uri="{FF2B5EF4-FFF2-40B4-BE49-F238E27FC236}">
                <a16:creationId xmlns:a16="http://schemas.microsoft.com/office/drawing/2014/main" id="{C7FDC432-F0EF-4940-831B-58917E112F05}"/>
              </a:ext>
            </a:extLst>
          </p:cNvPr>
          <p:cNvSpPr txBox="1">
            <a:spLocks noChangeArrowheads="1"/>
          </p:cNvSpPr>
          <p:nvPr/>
        </p:nvSpPr>
        <p:spPr bwMode="auto">
          <a:xfrm>
            <a:off x="5817091" y="4777970"/>
            <a:ext cx="1076704"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137" name="Picture 50">
            <a:extLst>
              <a:ext uri="{FF2B5EF4-FFF2-40B4-BE49-F238E27FC236}">
                <a16:creationId xmlns:a16="http://schemas.microsoft.com/office/drawing/2014/main" id="{24501009-1970-7E4B-9F08-26B631E2B52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9312103" y="4212833"/>
            <a:ext cx="756236" cy="752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 name="TextBox 59">
            <a:extLst>
              <a:ext uri="{FF2B5EF4-FFF2-40B4-BE49-F238E27FC236}">
                <a16:creationId xmlns:a16="http://schemas.microsoft.com/office/drawing/2014/main" id="{120447F6-B04A-CD4D-940A-30E3C4135DCE}"/>
              </a:ext>
            </a:extLst>
          </p:cNvPr>
          <p:cNvSpPr txBox="1">
            <a:spLocks noChangeArrowheads="1"/>
          </p:cNvSpPr>
          <p:nvPr/>
        </p:nvSpPr>
        <p:spPr bwMode="auto">
          <a:xfrm>
            <a:off x="9132862" y="4792669"/>
            <a:ext cx="1114719"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DB Server</a:t>
            </a:r>
          </a:p>
        </p:txBody>
      </p:sp>
      <p:sp>
        <p:nvSpPr>
          <p:cNvPr id="139" name="TextBox 32">
            <a:extLst>
              <a:ext uri="{FF2B5EF4-FFF2-40B4-BE49-F238E27FC236}">
                <a16:creationId xmlns:a16="http://schemas.microsoft.com/office/drawing/2014/main" id="{551F4CF3-4AC1-B94E-9F09-E0A18A9984F6}"/>
              </a:ext>
            </a:extLst>
          </p:cNvPr>
          <p:cNvSpPr txBox="1">
            <a:spLocks noChangeArrowheads="1"/>
          </p:cNvSpPr>
          <p:nvPr/>
        </p:nvSpPr>
        <p:spPr bwMode="auto">
          <a:xfrm>
            <a:off x="8283188" y="2304949"/>
            <a:ext cx="12777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Virtual Private Gateway</a:t>
            </a:r>
          </a:p>
        </p:txBody>
      </p:sp>
    </p:spTree>
    <p:custDataLst>
      <p:tags r:id="rId1"/>
    </p:custDataLst>
    <p:extLst>
      <p:ext uri="{BB962C8B-B14F-4D97-AF65-F5344CB8AC3E}">
        <p14:creationId xmlns:p14="http://schemas.microsoft.com/office/powerpoint/2010/main" val="258511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pPr algn="ctr"/>
            <a:r>
              <a:rPr lang="en-US" sz="5800" dirty="0"/>
              <a:t>Amazon VPC Demo</a:t>
            </a:r>
          </a:p>
        </p:txBody>
      </p:sp>
    </p:spTree>
    <p:custDataLst>
      <p:tags r:id="rId1"/>
    </p:custDataLst>
    <p:extLst>
      <p:ext uri="{BB962C8B-B14F-4D97-AF65-F5344CB8AC3E}">
        <p14:creationId xmlns:p14="http://schemas.microsoft.com/office/powerpoint/2010/main" val="1933517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478505"/>
            <a:ext cx="10617928" cy="1280695"/>
          </a:xfrm>
        </p:spPr>
        <p:txBody>
          <a:bodyPr>
            <a:noAutofit/>
          </a:bodyPr>
          <a:lstStyle/>
          <a:p>
            <a:r>
              <a:rPr lang="en-US" sz="4800" dirty="0"/>
              <a:t>Module 2, Section 3, Lab 3: </a:t>
            </a:r>
            <a:br>
              <a:rPr lang="en-US" sz="4800" dirty="0"/>
            </a:br>
            <a:r>
              <a:rPr lang="en-US" sz="4800" dirty="0"/>
              <a:t>Build Your Amazon VPC and </a:t>
            </a:r>
            <a:br>
              <a:rPr lang="en-US" sz="4800" dirty="0"/>
            </a:br>
            <a:r>
              <a:rPr lang="en-US" sz="4800" dirty="0"/>
              <a:t>Launch a Web Server</a:t>
            </a:r>
          </a:p>
        </p:txBody>
      </p:sp>
      <p:grpSp>
        <p:nvGrpSpPr>
          <p:cNvPr id="3" name="Group 2">
            <a:extLst>
              <a:ext uri="{FF2B5EF4-FFF2-40B4-BE49-F238E27FC236}">
                <a16:creationId xmlns:a16="http://schemas.microsoft.com/office/drawing/2014/main" id="{4F4B1FC5-7D7B-A841-A1E5-63F506A8780A}"/>
              </a:ext>
            </a:extLst>
          </p:cNvPr>
          <p:cNvGrpSpPr/>
          <p:nvPr/>
        </p:nvGrpSpPr>
        <p:grpSpPr>
          <a:xfrm>
            <a:off x="11082174" y="5586978"/>
            <a:ext cx="403626" cy="461287"/>
            <a:chOff x="11271015" y="5905029"/>
            <a:chExt cx="403626" cy="461287"/>
          </a:xfrm>
        </p:grpSpPr>
        <p:sp>
          <p:nvSpPr>
            <p:cNvPr id="4" name="Oval 3">
              <a:extLst>
                <a:ext uri="{FF2B5EF4-FFF2-40B4-BE49-F238E27FC236}">
                  <a16:creationId xmlns:a16="http://schemas.microsoft.com/office/drawing/2014/main" id="{EAFAFE8D-45BA-6244-99FF-9BA067562352}"/>
                </a:ext>
              </a:extLst>
            </p:cNvPr>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F2EA3A9-2F2B-0149-8CEB-B2E2A8FD9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6" name="TextBox 5">
            <a:extLst>
              <a:ext uri="{FF2B5EF4-FFF2-40B4-BE49-F238E27FC236}">
                <a16:creationId xmlns:a16="http://schemas.microsoft.com/office/drawing/2014/main" id="{9EA8772D-BFA3-A64F-B456-D8A3F0B0D92A}"/>
              </a:ext>
            </a:extLst>
          </p:cNvPr>
          <p:cNvSpPr txBox="1"/>
          <p:nvPr/>
        </p:nvSpPr>
        <p:spPr>
          <a:xfrm>
            <a:off x="10666883" y="6039272"/>
            <a:ext cx="1204686" cy="307777"/>
          </a:xfrm>
          <a:prstGeom prst="rect">
            <a:avLst/>
          </a:prstGeom>
          <a:noFill/>
        </p:spPr>
        <p:txBody>
          <a:bodyPr wrap="square" rtlCol="0">
            <a:spAutoFit/>
          </a:bodyPr>
          <a:lstStyle/>
          <a:p>
            <a:pPr algn="ctr"/>
            <a:r>
              <a:rPr lang="en-US" sz="1400" dirty="0"/>
              <a:t>~ 45 minutes</a:t>
            </a:r>
          </a:p>
        </p:txBody>
      </p:sp>
    </p:spTree>
    <p:custDataLst>
      <p:tags r:id="rId1"/>
    </p:custDataLst>
    <p:extLst>
      <p:ext uri="{BB962C8B-B14F-4D97-AF65-F5344CB8AC3E}">
        <p14:creationId xmlns:p14="http://schemas.microsoft.com/office/powerpoint/2010/main" val="288690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Scenario</a:t>
            </a:r>
          </a:p>
        </p:txBody>
      </p:sp>
      <p:sp>
        <p:nvSpPr>
          <p:cNvPr id="3" name="Content Placeholder 2"/>
          <p:cNvSpPr>
            <a:spLocks noGrp="1"/>
          </p:cNvSpPr>
          <p:nvPr>
            <p:ph idx="1"/>
          </p:nvPr>
        </p:nvSpPr>
        <p:spPr>
          <a:xfrm>
            <a:off x="238538" y="1440305"/>
            <a:ext cx="11330609" cy="4913308"/>
          </a:xfrm>
        </p:spPr>
        <p:txBody>
          <a:bodyPr>
            <a:normAutofit/>
          </a:bodyPr>
          <a:lstStyle/>
          <a:p>
            <a:pPr marL="0" lvl="1" indent="0">
              <a:spcBef>
                <a:spcPts val="1800"/>
              </a:spcBef>
              <a:spcAft>
                <a:spcPts val="800"/>
              </a:spcAft>
              <a:buNone/>
            </a:pPr>
            <a:r>
              <a:rPr lang="en-US" sz="2800" dirty="0"/>
              <a:t>In this lab, you will use Amazon VPC to create your own Amazon VPC and add additional components to it to produce a customized network. </a:t>
            </a:r>
          </a:p>
          <a:p>
            <a:pPr marL="0" lvl="1" indent="0">
              <a:spcBef>
                <a:spcPts val="1800"/>
              </a:spcBef>
              <a:spcAft>
                <a:spcPts val="800"/>
              </a:spcAft>
              <a:buNone/>
            </a:pPr>
            <a:r>
              <a:rPr lang="en-US" sz="2800" dirty="0"/>
              <a:t>You will create security groups for your Amazon EC2 instance.  </a:t>
            </a:r>
          </a:p>
          <a:p>
            <a:pPr marL="0" lvl="1" indent="0">
              <a:spcBef>
                <a:spcPts val="1800"/>
              </a:spcBef>
              <a:spcAft>
                <a:spcPts val="800"/>
              </a:spcAft>
              <a:buNone/>
            </a:pPr>
            <a:r>
              <a:rPr lang="en-US" sz="2800" dirty="0"/>
              <a:t>You will configure and customize the EC2 instance to run a web server and launch it into the Amazon VPC. These services include:</a:t>
            </a:r>
          </a:p>
        </p:txBody>
      </p:sp>
      <p:sp>
        <p:nvSpPr>
          <p:cNvPr id="7" name="TextBox 6"/>
          <p:cNvSpPr txBox="1"/>
          <p:nvPr/>
        </p:nvSpPr>
        <p:spPr>
          <a:xfrm>
            <a:off x="8182050"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EC2</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12"/>
          <p:cNvSpPr txBox="1"/>
          <p:nvPr/>
        </p:nvSpPr>
        <p:spPr>
          <a:xfrm>
            <a:off x="2795526"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VPC</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018" y="4160525"/>
            <a:ext cx="948713" cy="113845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3614" y="4151648"/>
            <a:ext cx="950308" cy="1156208"/>
          </a:xfrm>
          <a:prstGeom prst="rect">
            <a:avLst/>
          </a:prstGeom>
        </p:spPr>
      </p:pic>
      <p:sp>
        <p:nvSpPr>
          <p:cNvPr id="16" name="Rounded Rectangle 15">
            <a:extLst>
              <a:ext uri="{FF2B5EF4-FFF2-40B4-BE49-F238E27FC236}">
                <a16:creationId xmlns:a16="http://schemas.microsoft.com/office/drawing/2014/main" id="{C427ACC6-15C8-4947-8BBC-B6F7D6EE0B19}"/>
              </a:ext>
            </a:extLst>
          </p:cNvPr>
          <p:cNvSpPr>
            <a:spLocks noChangeAspect="1"/>
          </p:cNvSpPr>
          <p:nvPr/>
        </p:nvSpPr>
        <p:spPr>
          <a:xfrm>
            <a:off x="4778449" y="4272552"/>
            <a:ext cx="924448" cy="914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7" name="Picture 16">
            <a:extLst>
              <a:ext uri="{FF2B5EF4-FFF2-40B4-BE49-F238E27FC236}">
                <a16:creationId xmlns:a16="http://schemas.microsoft.com/office/drawing/2014/main" id="{3CEA25E1-20D3-F546-9D6A-1D751600B3BE}"/>
              </a:ext>
            </a:extLst>
          </p:cNvPr>
          <p:cNvPicPr>
            <a:picLocks noChangeAspect="1"/>
          </p:cNvPicPr>
          <p:nvPr/>
        </p:nvPicPr>
        <p:blipFill>
          <a:blip r:embed="rId6"/>
          <a:stretch>
            <a:fillRect/>
          </a:stretch>
        </p:blipFill>
        <p:spPr>
          <a:xfrm>
            <a:off x="4835195" y="4134008"/>
            <a:ext cx="264316" cy="295413"/>
          </a:xfrm>
          <a:prstGeom prst="rect">
            <a:avLst/>
          </a:prstGeom>
        </p:spPr>
      </p:pic>
      <p:grpSp>
        <p:nvGrpSpPr>
          <p:cNvPr id="18" name="Group 21">
            <a:extLst>
              <a:ext uri="{FF2B5EF4-FFF2-40B4-BE49-F238E27FC236}">
                <a16:creationId xmlns:a16="http://schemas.microsoft.com/office/drawing/2014/main" id="{7AD4C3FA-E7F3-5F45-B50B-19DC54989D0A}"/>
              </a:ext>
            </a:extLst>
          </p:cNvPr>
          <p:cNvGrpSpPr>
            <a:grpSpLocks noChangeAspect="1"/>
          </p:cNvGrpSpPr>
          <p:nvPr/>
        </p:nvGrpSpPr>
        <p:grpSpPr bwMode="auto">
          <a:xfrm>
            <a:off x="6683066" y="4272552"/>
            <a:ext cx="924448" cy="914400"/>
            <a:chOff x="545458" y="4783771"/>
            <a:chExt cx="2293787" cy="1733798"/>
          </a:xfrm>
        </p:grpSpPr>
        <p:sp>
          <p:nvSpPr>
            <p:cNvPr id="24" name="Rounded Rectangle 23">
              <a:extLst>
                <a:ext uri="{FF2B5EF4-FFF2-40B4-BE49-F238E27FC236}">
                  <a16:creationId xmlns:a16="http://schemas.microsoft.com/office/drawing/2014/main" id="{0DB124A5-666D-564A-83DF-B697F276D839}"/>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5" name="Rounded Rectangle 24">
              <a:extLst>
                <a:ext uri="{FF2B5EF4-FFF2-40B4-BE49-F238E27FC236}">
                  <a16:creationId xmlns:a16="http://schemas.microsoft.com/office/drawing/2014/main" id="{E46CA59B-F866-A24D-AD8C-7DE62FCF947F}"/>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7" name="TextBox 26">
            <a:extLst>
              <a:ext uri="{FF2B5EF4-FFF2-40B4-BE49-F238E27FC236}">
                <a16:creationId xmlns:a16="http://schemas.microsoft.com/office/drawing/2014/main" id="{404A7CEF-6D56-C74D-A05F-47D309498654}"/>
              </a:ext>
            </a:extLst>
          </p:cNvPr>
          <p:cNvSpPr txBox="1"/>
          <p:nvPr/>
        </p:nvSpPr>
        <p:spPr>
          <a:xfrm>
            <a:off x="6597517"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Security Group</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TextBox 27">
            <a:extLst>
              <a:ext uri="{FF2B5EF4-FFF2-40B4-BE49-F238E27FC236}">
                <a16:creationId xmlns:a16="http://schemas.microsoft.com/office/drawing/2014/main" id="{1649AD74-09C2-6D4E-86B3-75E91C5B76F7}"/>
              </a:ext>
            </a:extLst>
          </p:cNvPr>
          <p:cNvSpPr txBox="1"/>
          <p:nvPr/>
        </p:nvSpPr>
        <p:spPr>
          <a:xfrm>
            <a:off x="4657518" y="5361596"/>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Subnet</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911218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Tasks</a:t>
            </a:r>
          </a:p>
        </p:txBody>
      </p:sp>
      <p:sp>
        <p:nvSpPr>
          <p:cNvPr id="3" name="Content Placeholder 2"/>
          <p:cNvSpPr>
            <a:spLocks noGrp="1"/>
          </p:cNvSpPr>
          <p:nvPr>
            <p:ph idx="1"/>
          </p:nvPr>
        </p:nvSpPr>
        <p:spPr>
          <a:xfrm>
            <a:off x="2677275" y="1805785"/>
            <a:ext cx="8488018" cy="4913308"/>
          </a:xfrm>
        </p:spPr>
        <p:txBody>
          <a:bodyPr>
            <a:normAutofit/>
          </a:bodyPr>
          <a:lstStyle/>
          <a:p>
            <a:pPr marL="0" indent="0">
              <a:spcBef>
                <a:spcPts val="2400"/>
              </a:spcBef>
              <a:spcAft>
                <a:spcPts val="600"/>
              </a:spcAft>
              <a:buNone/>
            </a:pPr>
            <a:r>
              <a:rPr lang="en-US" dirty="0"/>
              <a:t>Create an </a:t>
            </a:r>
            <a:r>
              <a:rPr lang="en-US" b="1" dirty="0">
                <a:latin typeface="Amazon Ember" panose="020B0603020204020204" pitchFamily="34" charset="0"/>
                <a:ea typeface="Amazon Ember" panose="020B0603020204020204" pitchFamily="34" charset="0"/>
                <a:cs typeface="Amazon Ember" panose="020B0603020204020204" pitchFamily="34" charset="0"/>
              </a:rPr>
              <a:t>Amazon</a:t>
            </a:r>
            <a:r>
              <a:rPr lang="en-US" b="1" dirty="0"/>
              <a:t> </a:t>
            </a:r>
            <a:r>
              <a:rPr lang="en-US" b="1" dirty="0">
                <a:latin typeface="Amazon Ember" panose="020B0603020204020204" pitchFamily="34" charset="0"/>
                <a:ea typeface="Amazon Ember" panose="020B0603020204020204" pitchFamily="34" charset="0"/>
                <a:cs typeface="Amazon Ember" panose="020B0603020204020204" pitchFamily="34" charset="0"/>
              </a:rPr>
              <a:t>VPC.</a:t>
            </a:r>
            <a:endParaRPr lang="en-US" dirty="0"/>
          </a:p>
          <a:p>
            <a:pPr marL="0" indent="0">
              <a:spcBef>
                <a:spcPts val="2400"/>
              </a:spcBef>
              <a:spcAft>
                <a:spcPts val="600"/>
              </a:spcAft>
              <a:buNone/>
            </a:pPr>
            <a:r>
              <a:rPr lang="en-US" dirty="0"/>
              <a:t>Create additional </a:t>
            </a:r>
            <a:r>
              <a:rPr lang="en-US" b="1" dirty="0">
                <a:latin typeface="Amazon Ember" panose="020B0603020204020204" pitchFamily="34" charset="0"/>
                <a:ea typeface="Amazon Ember" panose="020B0603020204020204" pitchFamily="34" charset="0"/>
              </a:rPr>
              <a:t>s</a:t>
            </a:r>
            <a:r>
              <a:rPr lang="en-US" b="1" dirty="0">
                <a:latin typeface="Amazon Ember" panose="020B0603020204020204" pitchFamily="34" charset="0"/>
                <a:ea typeface="Amazon Ember" panose="020B0603020204020204" pitchFamily="34" charset="0"/>
                <a:cs typeface="Amazon Ember" panose="020B0603020204020204" pitchFamily="34" charset="0"/>
              </a:rPr>
              <a:t>ubnets.</a:t>
            </a:r>
          </a:p>
          <a:p>
            <a:pPr marL="0" indent="0">
              <a:spcBef>
                <a:spcPts val="2400"/>
              </a:spcBef>
              <a:spcAft>
                <a:spcPts val="600"/>
              </a:spcAft>
              <a:buNone/>
            </a:pPr>
            <a:r>
              <a:rPr lang="en-US" dirty="0"/>
              <a:t>Create an </a:t>
            </a:r>
            <a:r>
              <a:rPr lang="en-US" b="1" dirty="0">
                <a:latin typeface="Amazon Ember" panose="020B0603020204020204" pitchFamily="34" charset="0"/>
                <a:ea typeface="Amazon Ember" panose="020B0603020204020204" pitchFamily="34" charset="0"/>
                <a:cs typeface="Amazon Ember" panose="020B0603020204020204" pitchFamily="34" charset="0"/>
              </a:rPr>
              <a:t>Amazon</a:t>
            </a:r>
            <a:r>
              <a:rPr lang="en-US" dirty="0"/>
              <a:t> </a:t>
            </a:r>
            <a:r>
              <a:rPr lang="en-US" b="1" dirty="0">
                <a:latin typeface="Amazon Ember" panose="020B0603020204020204" pitchFamily="34" charset="0"/>
                <a:ea typeface="Amazon Ember" panose="020B0603020204020204" pitchFamily="34" charset="0"/>
                <a:cs typeface="Amazon Ember" panose="020B0603020204020204" pitchFamily="34" charset="0"/>
              </a:rPr>
              <a:t>VPC security group.</a:t>
            </a:r>
          </a:p>
          <a:p>
            <a:pPr marL="0" indent="0">
              <a:spcBef>
                <a:spcPts val="2400"/>
              </a:spcBef>
              <a:spcAft>
                <a:spcPts val="600"/>
              </a:spcAft>
              <a:buNone/>
            </a:pPr>
            <a:r>
              <a:rPr lang="en-US" dirty="0"/>
              <a:t>Launch a </a:t>
            </a:r>
            <a:r>
              <a:rPr lang="en-US" b="1" dirty="0">
                <a:latin typeface="Amazon Ember" panose="020B0603020204020204" pitchFamily="34" charset="0"/>
                <a:ea typeface="Amazon Ember" panose="020B0603020204020204" pitchFamily="34" charset="0"/>
                <a:cs typeface="Amazon Ember" panose="020B0603020204020204" pitchFamily="34" charset="0"/>
              </a:rPr>
              <a:t>web server instance </a:t>
            </a:r>
            <a:r>
              <a:rPr lang="en-US" dirty="0">
                <a:latin typeface="Amazon Ember" panose="020B0603020204020204" pitchFamily="34" charset="0"/>
                <a:ea typeface="Amazon Ember" panose="020B0603020204020204" pitchFamily="34" charset="0"/>
                <a:cs typeface="Amazon Ember" panose="020B0603020204020204" pitchFamily="34" charset="0"/>
              </a:rPr>
              <a:t>(on Amazon EC2).</a:t>
            </a:r>
          </a:p>
        </p:txBody>
      </p:sp>
      <p:pic>
        <p:nvPicPr>
          <p:cNvPr id="11" name="Picture 10">
            <a:extLst>
              <a:ext uri="{FF2B5EF4-FFF2-40B4-BE49-F238E27FC236}">
                <a16:creationId xmlns:a16="http://schemas.microsoft.com/office/drawing/2014/main" id="{43F11DDD-E10F-4447-B617-16E3E05C8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928" y="1606819"/>
            <a:ext cx="609600" cy="397933"/>
          </a:xfrm>
          <a:prstGeom prst="rect">
            <a:avLst/>
          </a:prstGeom>
        </p:spPr>
      </p:pic>
      <p:sp>
        <p:nvSpPr>
          <p:cNvPr id="14" name="Rounded Rectangle 13">
            <a:extLst>
              <a:ext uri="{FF2B5EF4-FFF2-40B4-BE49-F238E27FC236}">
                <a16:creationId xmlns:a16="http://schemas.microsoft.com/office/drawing/2014/main" id="{48180F1C-E822-2F4B-92FC-436E44072AE6}"/>
              </a:ext>
            </a:extLst>
          </p:cNvPr>
          <p:cNvSpPr>
            <a:spLocks noChangeAspect="1"/>
          </p:cNvSpPr>
          <p:nvPr/>
        </p:nvSpPr>
        <p:spPr>
          <a:xfrm>
            <a:off x="1902274" y="2183383"/>
            <a:ext cx="542812" cy="536912"/>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 name="TextBox 37">
            <a:extLst>
              <a:ext uri="{FF2B5EF4-FFF2-40B4-BE49-F238E27FC236}">
                <a16:creationId xmlns:a16="http://schemas.microsoft.com/office/drawing/2014/main" id="{CA0A7CF4-C4D1-0F48-AAB9-7D1360DA1E1E}"/>
              </a:ext>
            </a:extLst>
          </p:cNvPr>
          <p:cNvSpPr txBox="1">
            <a:spLocks noChangeAspect="1" noChangeArrowheads="1"/>
          </p:cNvSpPr>
          <p:nvPr/>
        </p:nvSpPr>
        <p:spPr bwMode="auto">
          <a:xfrm>
            <a:off x="1670085" y="2703028"/>
            <a:ext cx="1053668" cy="230832"/>
          </a:xfrm>
          <a:prstGeom prst="rect">
            <a:avLst/>
          </a:prstGeom>
          <a:noFill/>
          <a:ln w="9525">
            <a:noFill/>
            <a:miter lim="800000"/>
            <a:headEnd/>
            <a:tailEnd/>
          </a:ln>
        </p:spPr>
        <p:txBody>
          <a:bodyPr wrap="square">
            <a:spAutoFit/>
          </a:bodyPr>
          <a:lstStyle/>
          <a:p>
            <a:pPr algn="ctr"/>
            <a:r>
              <a:rPr lang="en-US" sz="900" b="1" dirty="0">
                <a:latin typeface="Amazon Ember" panose="020B0603020204020204" pitchFamily="34" charset="0"/>
                <a:ea typeface="Amazon Ember" panose="020B0603020204020204" pitchFamily="34" charset="0"/>
                <a:cs typeface="Amazon Ember" panose="020B0603020204020204" pitchFamily="34" charset="0"/>
              </a:rPr>
              <a:t>VPC subnet</a:t>
            </a:r>
          </a:p>
        </p:txBody>
      </p:sp>
      <p:pic>
        <p:nvPicPr>
          <p:cNvPr id="17" name="Picture 16">
            <a:extLst>
              <a:ext uri="{FF2B5EF4-FFF2-40B4-BE49-F238E27FC236}">
                <a16:creationId xmlns:a16="http://schemas.microsoft.com/office/drawing/2014/main" id="{D9909393-5C39-9940-AA1C-A95644D79208}"/>
              </a:ext>
            </a:extLst>
          </p:cNvPr>
          <p:cNvPicPr>
            <a:picLocks noChangeAspect="1"/>
          </p:cNvPicPr>
          <p:nvPr/>
        </p:nvPicPr>
        <p:blipFill>
          <a:blip r:embed="rId5"/>
          <a:stretch>
            <a:fillRect/>
          </a:stretch>
        </p:blipFill>
        <p:spPr>
          <a:xfrm>
            <a:off x="1959018" y="2121527"/>
            <a:ext cx="163629" cy="182880"/>
          </a:xfrm>
          <a:prstGeom prst="rect">
            <a:avLst/>
          </a:prstGeom>
        </p:spPr>
      </p:pic>
      <p:grpSp>
        <p:nvGrpSpPr>
          <p:cNvPr id="18" name="Group 21">
            <a:extLst>
              <a:ext uri="{FF2B5EF4-FFF2-40B4-BE49-F238E27FC236}">
                <a16:creationId xmlns:a16="http://schemas.microsoft.com/office/drawing/2014/main" id="{774FF80D-FC4C-FB41-B333-3748D011FE61}"/>
              </a:ext>
            </a:extLst>
          </p:cNvPr>
          <p:cNvGrpSpPr>
            <a:grpSpLocks noChangeAspect="1"/>
          </p:cNvGrpSpPr>
          <p:nvPr/>
        </p:nvGrpSpPr>
        <p:grpSpPr bwMode="auto">
          <a:xfrm>
            <a:off x="1902274" y="2991457"/>
            <a:ext cx="566160" cy="560006"/>
            <a:chOff x="545458" y="4783771"/>
            <a:chExt cx="2293787" cy="1733798"/>
          </a:xfrm>
        </p:grpSpPr>
        <p:sp>
          <p:nvSpPr>
            <p:cNvPr id="19" name="Rounded Rectangle 18">
              <a:extLst>
                <a:ext uri="{FF2B5EF4-FFF2-40B4-BE49-F238E27FC236}">
                  <a16:creationId xmlns:a16="http://schemas.microsoft.com/office/drawing/2014/main" id="{54C3D485-103C-D44F-BB1F-90DE4D3C8C20}"/>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0" name="Rounded Rectangle 19">
              <a:extLst>
                <a:ext uri="{FF2B5EF4-FFF2-40B4-BE49-F238E27FC236}">
                  <a16:creationId xmlns:a16="http://schemas.microsoft.com/office/drawing/2014/main" id="{363D635F-BB52-E443-A913-89BCB5DF50D6}"/>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1" name="TextBox 34">
            <a:extLst>
              <a:ext uri="{FF2B5EF4-FFF2-40B4-BE49-F238E27FC236}">
                <a16:creationId xmlns:a16="http://schemas.microsoft.com/office/drawing/2014/main" id="{2701A412-F6C5-8142-BDB8-CFDA9CE2EF53}"/>
              </a:ext>
            </a:extLst>
          </p:cNvPr>
          <p:cNvSpPr txBox="1">
            <a:spLocks noChangeAspect="1" noChangeArrowheads="1"/>
          </p:cNvSpPr>
          <p:nvPr/>
        </p:nvSpPr>
        <p:spPr bwMode="auto">
          <a:xfrm>
            <a:off x="1616147" y="3547062"/>
            <a:ext cx="1173089" cy="230832"/>
          </a:xfrm>
          <a:prstGeom prst="rect">
            <a:avLst/>
          </a:prstGeom>
          <a:noFill/>
          <a:ln w="9525">
            <a:noFill/>
            <a:miter lim="800000"/>
            <a:headEnd/>
            <a:tailEnd/>
          </a:ln>
        </p:spPr>
        <p:txBody>
          <a:bodyPr wrap="square">
            <a:spAutoFit/>
          </a:bodyPr>
          <a:lstStyle/>
          <a:p>
            <a:pPr algn="ctr"/>
            <a:r>
              <a:rPr lang="en-US" sz="9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pic>
        <p:nvPicPr>
          <p:cNvPr id="23" name="Picture 22">
            <a:extLst>
              <a:ext uri="{FF2B5EF4-FFF2-40B4-BE49-F238E27FC236}">
                <a16:creationId xmlns:a16="http://schemas.microsoft.com/office/drawing/2014/main" id="{16FAFC02-340D-6449-A3FC-E74D17D98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489" y="3881897"/>
            <a:ext cx="528598" cy="548175"/>
          </a:xfrm>
          <a:prstGeom prst="rect">
            <a:avLst/>
          </a:prstGeom>
        </p:spPr>
      </p:pic>
    </p:spTree>
    <p:custDataLst>
      <p:tags r:id="rId1"/>
    </p:custDataLst>
    <p:extLst>
      <p:ext uri="{BB962C8B-B14F-4D97-AF65-F5344CB8AC3E}">
        <p14:creationId xmlns:p14="http://schemas.microsoft.com/office/powerpoint/2010/main" val="100877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err="1"/>
              <a:t>Objectifs</a:t>
            </a:r>
            <a:r>
              <a:rPr lang="en-US" dirty="0"/>
              <a:t> du module</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2295754"/>
            <a:ext cx="11078308"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fr-FR" sz="2800" dirty="0"/>
              <a:t>Discuter des concepts clés liés au AWS Virtual </a:t>
            </a:r>
            <a:r>
              <a:rPr lang="fr-FR" sz="2800" dirty="0" err="1"/>
              <a:t>Private</a:t>
            </a:r>
            <a:r>
              <a:rPr lang="fr-FR" sz="2800" dirty="0"/>
              <a:t> Cloud (Amazon VPC) et aux groupes de sécurité pour mieux comprendre</a:t>
            </a:r>
            <a:r>
              <a:rPr lang="en-US" sz="2800" dirty="0"/>
              <a:t>:</a:t>
            </a:r>
          </a:p>
          <a:p>
            <a:pPr marL="682625" lvl="1" indent="-463550" defTabSz="342900">
              <a:lnSpc>
                <a:spcPct val="150000"/>
              </a:lnSpc>
              <a:spcBef>
                <a:spcPts val="0"/>
              </a:spcBef>
              <a:spcAft>
                <a:spcPts val="600"/>
              </a:spcAft>
              <a:buClr>
                <a:schemeClr val="accent1"/>
              </a:buClr>
              <a:tabLst>
                <a:tab pos="8461375" algn="r"/>
              </a:tabLst>
            </a:pPr>
            <a:r>
              <a:rPr lang="fr-FR" sz="2800" dirty="0"/>
              <a:t>Mise en réseau virtuelle dans le cloud avec Amazon VPC</a:t>
            </a:r>
            <a:r>
              <a:rPr lang="en-US" sz="2800" dirty="0"/>
              <a:t>.</a:t>
            </a:r>
          </a:p>
          <a:p>
            <a:pPr marL="682625" lvl="1" indent="-463550" defTabSz="342900">
              <a:lnSpc>
                <a:spcPct val="150000"/>
              </a:lnSpc>
              <a:spcBef>
                <a:spcPts val="0"/>
              </a:spcBef>
              <a:spcAft>
                <a:spcPts val="600"/>
              </a:spcAft>
              <a:buClr>
                <a:schemeClr val="accent1"/>
              </a:buClr>
              <a:tabLst>
                <a:tab pos="8461375" algn="r"/>
              </a:tabLst>
            </a:pPr>
            <a:r>
              <a:rPr lang="fr-FR" sz="2800" dirty="0"/>
              <a:t>Création de pare-feu virtuels avec des groupes de sécurité</a:t>
            </a:r>
            <a:r>
              <a:rPr lang="en-US" sz="2800" dirty="0"/>
              <a:t>.</a:t>
            </a:r>
          </a:p>
          <a:p>
            <a:pPr marL="682625" lvl="1" indent="-463550" defTabSz="342900">
              <a:lnSpc>
                <a:spcPct val="150000"/>
              </a:lnSpc>
              <a:spcBef>
                <a:spcPts val="0"/>
              </a:spcBef>
              <a:spcAft>
                <a:spcPts val="600"/>
              </a:spcAft>
              <a:buClr>
                <a:schemeClr val="accent1"/>
              </a:buClr>
              <a:tabLst>
                <a:tab pos="8461375" algn="r"/>
              </a:tabLst>
            </a:pPr>
            <a:r>
              <a:rPr lang="fr-FR" sz="2800" dirty="0"/>
              <a:t>Livraison sécurisée de données, vidéos, applications et API avec Amazon </a:t>
            </a:r>
            <a:r>
              <a:rPr lang="fr-FR" sz="2800" dirty="0" err="1"/>
              <a:t>CloudFront</a:t>
            </a:r>
            <a:r>
              <a:rPr lang="en-US" sz="2800" dirty="0"/>
              <a:t>.</a:t>
            </a:r>
          </a:p>
          <a:p>
            <a:pPr marL="682625" lvl="1" indent="-463550" defTabSz="342900">
              <a:lnSpc>
                <a:spcPct val="150000"/>
              </a:lnSpc>
              <a:spcBef>
                <a:spcPts val="0"/>
              </a:spcBef>
              <a:spcAft>
                <a:spcPts val="600"/>
              </a:spcAft>
              <a:buClr>
                <a:schemeClr val="accent1"/>
              </a:buClr>
              <a:tabLst>
                <a:tab pos="8461375" algn="r"/>
              </a:tabLst>
            </a:pPr>
            <a:endParaRPr lang="en-US" sz="2800" dirty="0"/>
          </a:p>
        </p:txBody>
      </p:sp>
    </p:spTree>
    <p:extLst>
      <p:ext uri="{BB962C8B-B14F-4D97-AF65-F5344CB8AC3E}">
        <p14:creationId xmlns:p14="http://schemas.microsoft.com/office/powerpoint/2010/main" val="249458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3: Final Product</a:t>
            </a:r>
          </a:p>
        </p:txBody>
      </p:sp>
      <p:sp>
        <p:nvSpPr>
          <p:cNvPr id="37" name="TextBox 36"/>
          <p:cNvSpPr txBox="1"/>
          <p:nvPr/>
        </p:nvSpPr>
        <p:spPr>
          <a:xfrm>
            <a:off x="10666883" y="6039272"/>
            <a:ext cx="1204686" cy="523220"/>
          </a:xfrm>
          <a:prstGeom prst="rect">
            <a:avLst/>
          </a:prstGeom>
          <a:noFill/>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45 minutes</a:t>
            </a:r>
          </a:p>
        </p:txBody>
      </p:sp>
      <p:grpSp>
        <p:nvGrpSpPr>
          <p:cNvPr id="9" name="Group 8">
            <a:extLst>
              <a:ext uri="{FF2B5EF4-FFF2-40B4-BE49-F238E27FC236}">
                <a16:creationId xmlns:a16="http://schemas.microsoft.com/office/drawing/2014/main" id="{D9E11673-8D9F-9B47-88BD-494E2E0EF29F}"/>
              </a:ext>
            </a:extLst>
          </p:cNvPr>
          <p:cNvGrpSpPr/>
          <p:nvPr/>
        </p:nvGrpSpPr>
        <p:grpSpPr>
          <a:xfrm>
            <a:off x="11082174" y="5586978"/>
            <a:ext cx="403626" cy="461287"/>
            <a:chOff x="11271015" y="5905029"/>
            <a:chExt cx="403626" cy="461287"/>
          </a:xfrm>
        </p:grpSpPr>
        <p:sp>
          <p:nvSpPr>
            <p:cNvPr id="10" name="Oval 9">
              <a:extLst>
                <a:ext uri="{FF2B5EF4-FFF2-40B4-BE49-F238E27FC236}">
                  <a16:creationId xmlns:a16="http://schemas.microsoft.com/office/drawing/2014/main" id="{0E918CB7-D956-2943-A45C-9F4D326F09D7}"/>
                </a:ext>
              </a:extLst>
            </p:cNvPr>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335D17E-7711-024B-A82F-CF0E4CF6C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12" name="TextBox 11">
            <a:extLst>
              <a:ext uri="{FF2B5EF4-FFF2-40B4-BE49-F238E27FC236}">
                <a16:creationId xmlns:a16="http://schemas.microsoft.com/office/drawing/2014/main" id="{4F77CFD1-F18B-5946-ADAA-BC29617C2C5D}"/>
              </a:ext>
            </a:extLst>
          </p:cNvPr>
          <p:cNvSpPr txBox="1"/>
          <p:nvPr/>
        </p:nvSpPr>
        <p:spPr>
          <a:xfrm>
            <a:off x="10666883" y="6039272"/>
            <a:ext cx="1204686" cy="523220"/>
          </a:xfrm>
          <a:prstGeom prst="rect">
            <a:avLst/>
          </a:prstGeom>
          <a:noFill/>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45 minutes</a:t>
            </a:r>
          </a:p>
        </p:txBody>
      </p:sp>
      <p:sp>
        <p:nvSpPr>
          <p:cNvPr id="13" name="Rectangle: Rounded Corners 2">
            <a:extLst>
              <a:ext uri="{FF2B5EF4-FFF2-40B4-BE49-F238E27FC236}">
                <a16:creationId xmlns:a16="http://schemas.microsoft.com/office/drawing/2014/main" id="{2C712008-F8AF-4A44-8EA4-A10DC622CC81}"/>
              </a:ext>
            </a:extLst>
          </p:cNvPr>
          <p:cNvSpPr/>
          <p:nvPr/>
        </p:nvSpPr>
        <p:spPr>
          <a:xfrm>
            <a:off x="2347910" y="2191756"/>
            <a:ext cx="7506118" cy="3858567"/>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C168E6-871E-274C-B547-B7D816843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169" y="1774483"/>
            <a:ext cx="609600" cy="639096"/>
          </a:xfrm>
          <a:prstGeom prst="rect">
            <a:avLst/>
          </a:prstGeom>
        </p:spPr>
      </p:pic>
      <p:sp>
        <p:nvSpPr>
          <p:cNvPr id="15" name="Rectangle: Rounded Corners 11">
            <a:extLst>
              <a:ext uri="{FF2B5EF4-FFF2-40B4-BE49-F238E27FC236}">
                <a16:creationId xmlns:a16="http://schemas.microsoft.com/office/drawing/2014/main" id="{BD73C06F-85F0-5E46-A52C-2E8B150DD1B3}"/>
              </a:ext>
            </a:extLst>
          </p:cNvPr>
          <p:cNvSpPr/>
          <p:nvPr/>
        </p:nvSpPr>
        <p:spPr>
          <a:xfrm>
            <a:off x="2893903" y="2659297"/>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2">
            <a:extLst>
              <a:ext uri="{FF2B5EF4-FFF2-40B4-BE49-F238E27FC236}">
                <a16:creationId xmlns:a16="http://schemas.microsoft.com/office/drawing/2014/main" id="{4AA89AFD-B19C-564C-B348-E8F633AA93CA}"/>
              </a:ext>
            </a:extLst>
          </p:cNvPr>
          <p:cNvSpPr/>
          <p:nvPr/>
        </p:nvSpPr>
        <p:spPr>
          <a:xfrm>
            <a:off x="2893902" y="4190383"/>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3">
            <a:extLst>
              <a:ext uri="{FF2B5EF4-FFF2-40B4-BE49-F238E27FC236}">
                <a16:creationId xmlns:a16="http://schemas.microsoft.com/office/drawing/2014/main" id="{DD46AE93-665D-B841-9CF4-25201E78F7A8}"/>
              </a:ext>
            </a:extLst>
          </p:cNvPr>
          <p:cNvSpPr/>
          <p:nvPr/>
        </p:nvSpPr>
        <p:spPr>
          <a:xfrm>
            <a:off x="6288256" y="2658197"/>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4">
            <a:extLst>
              <a:ext uri="{FF2B5EF4-FFF2-40B4-BE49-F238E27FC236}">
                <a16:creationId xmlns:a16="http://schemas.microsoft.com/office/drawing/2014/main" id="{19E26482-F26C-C243-B348-D0F849D84DE9}"/>
              </a:ext>
            </a:extLst>
          </p:cNvPr>
          <p:cNvSpPr/>
          <p:nvPr/>
        </p:nvSpPr>
        <p:spPr>
          <a:xfrm>
            <a:off x="6288255" y="4189283"/>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F8524128-A4BD-3D42-907E-55997ABAE540}"/>
              </a:ext>
            </a:extLst>
          </p:cNvPr>
          <p:cNvPicPr>
            <a:picLocks noChangeAspect="1"/>
          </p:cNvPicPr>
          <p:nvPr/>
        </p:nvPicPr>
        <p:blipFill>
          <a:blip r:embed="rId6"/>
          <a:stretch>
            <a:fillRect/>
          </a:stretch>
        </p:blipFill>
        <p:spPr>
          <a:xfrm>
            <a:off x="2994086" y="2536265"/>
            <a:ext cx="273166" cy="280278"/>
          </a:xfrm>
          <a:prstGeom prst="rect">
            <a:avLst/>
          </a:prstGeom>
        </p:spPr>
      </p:pic>
      <p:pic>
        <p:nvPicPr>
          <p:cNvPr id="20" name="Picture 19">
            <a:extLst>
              <a:ext uri="{FF2B5EF4-FFF2-40B4-BE49-F238E27FC236}">
                <a16:creationId xmlns:a16="http://schemas.microsoft.com/office/drawing/2014/main" id="{F364C05A-50D1-3744-9E67-885489AE0201}"/>
              </a:ext>
            </a:extLst>
          </p:cNvPr>
          <p:cNvPicPr>
            <a:picLocks noChangeAspect="1"/>
          </p:cNvPicPr>
          <p:nvPr/>
        </p:nvPicPr>
        <p:blipFill>
          <a:blip r:embed="rId6"/>
          <a:stretch>
            <a:fillRect/>
          </a:stretch>
        </p:blipFill>
        <p:spPr>
          <a:xfrm>
            <a:off x="2994086" y="4064245"/>
            <a:ext cx="273166" cy="280278"/>
          </a:xfrm>
          <a:prstGeom prst="rect">
            <a:avLst/>
          </a:prstGeom>
        </p:spPr>
      </p:pic>
      <p:pic>
        <p:nvPicPr>
          <p:cNvPr id="21" name="Picture 20">
            <a:extLst>
              <a:ext uri="{FF2B5EF4-FFF2-40B4-BE49-F238E27FC236}">
                <a16:creationId xmlns:a16="http://schemas.microsoft.com/office/drawing/2014/main" id="{E8958C3B-172C-A24E-BA5A-540B180597F6}"/>
              </a:ext>
            </a:extLst>
          </p:cNvPr>
          <p:cNvPicPr>
            <a:picLocks noChangeAspect="1"/>
          </p:cNvPicPr>
          <p:nvPr/>
        </p:nvPicPr>
        <p:blipFill>
          <a:blip r:embed="rId6"/>
          <a:stretch>
            <a:fillRect/>
          </a:stretch>
        </p:blipFill>
        <p:spPr>
          <a:xfrm>
            <a:off x="6410738" y="2526772"/>
            <a:ext cx="273166" cy="280278"/>
          </a:xfrm>
          <a:prstGeom prst="rect">
            <a:avLst/>
          </a:prstGeom>
        </p:spPr>
      </p:pic>
      <p:pic>
        <p:nvPicPr>
          <p:cNvPr id="22" name="Picture 21">
            <a:extLst>
              <a:ext uri="{FF2B5EF4-FFF2-40B4-BE49-F238E27FC236}">
                <a16:creationId xmlns:a16="http://schemas.microsoft.com/office/drawing/2014/main" id="{64489497-7127-614F-B5B1-2E358BC78820}"/>
              </a:ext>
            </a:extLst>
          </p:cNvPr>
          <p:cNvPicPr>
            <a:picLocks noChangeAspect="1"/>
          </p:cNvPicPr>
          <p:nvPr/>
        </p:nvPicPr>
        <p:blipFill>
          <a:blip r:embed="rId6"/>
          <a:stretch>
            <a:fillRect/>
          </a:stretch>
        </p:blipFill>
        <p:spPr>
          <a:xfrm>
            <a:off x="6410738" y="4059359"/>
            <a:ext cx="273166" cy="280278"/>
          </a:xfrm>
          <a:prstGeom prst="rect">
            <a:avLst/>
          </a:prstGeom>
        </p:spPr>
      </p:pic>
      <p:cxnSp>
        <p:nvCxnSpPr>
          <p:cNvPr id="23" name="Straight Connector 22">
            <a:extLst>
              <a:ext uri="{FF2B5EF4-FFF2-40B4-BE49-F238E27FC236}">
                <a16:creationId xmlns:a16="http://schemas.microsoft.com/office/drawing/2014/main" id="{635876D2-639A-D24E-ADDB-053C01B67A24}"/>
              </a:ext>
            </a:extLst>
          </p:cNvPr>
          <p:cNvCxnSpPr>
            <a:cxnSpLocks/>
          </p:cNvCxnSpPr>
          <p:nvPr/>
        </p:nvCxnSpPr>
        <p:spPr>
          <a:xfrm>
            <a:off x="6100969" y="1751711"/>
            <a:ext cx="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993E6B-7ACB-B745-9F35-0C977BA39517}"/>
              </a:ext>
            </a:extLst>
          </p:cNvPr>
          <p:cNvCxnSpPr>
            <a:cxnSpLocks/>
          </p:cNvCxnSpPr>
          <p:nvPr/>
        </p:nvCxnSpPr>
        <p:spPr>
          <a:xfrm>
            <a:off x="6105938" y="1656440"/>
            <a:ext cx="11126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708E65-2DCD-3B46-BB77-AF7232DAA089}"/>
              </a:ext>
            </a:extLst>
          </p:cNvPr>
          <p:cNvCxnSpPr>
            <a:cxnSpLocks/>
          </p:cNvCxnSpPr>
          <p:nvPr/>
        </p:nvCxnSpPr>
        <p:spPr>
          <a:xfrm>
            <a:off x="6105938" y="1656440"/>
            <a:ext cx="0" cy="12049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33">
            <a:extLst>
              <a:ext uri="{FF2B5EF4-FFF2-40B4-BE49-F238E27FC236}">
                <a16:creationId xmlns:a16="http://schemas.microsoft.com/office/drawing/2014/main" id="{FD7E4AE1-6046-154A-9CCE-93BEC14A0971}"/>
              </a:ext>
            </a:extLst>
          </p:cNvPr>
          <p:cNvSpPr/>
          <p:nvPr/>
        </p:nvSpPr>
        <p:spPr>
          <a:xfrm>
            <a:off x="2738961" y="2511303"/>
            <a:ext cx="3332922" cy="3385069"/>
          </a:xfrm>
          <a:prstGeom prst="roundRect">
            <a:avLst>
              <a:gd name="adj" fmla="val 6528"/>
            </a:avLst>
          </a:prstGeom>
          <a:noFill/>
          <a:ln w="19050">
            <a:solidFill>
              <a:srgbClr val="F5853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DDD190-92B0-F143-9DE8-CB6DE62D9DBF}"/>
              </a:ext>
            </a:extLst>
          </p:cNvPr>
          <p:cNvSpPr txBox="1"/>
          <p:nvPr/>
        </p:nvSpPr>
        <p:spPr>
          <a:xfrm>
            <a:off x="3107233" y="5342282"/>
            <a:ext cx="2635234"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Private Subnet 1 (10.0.3.0/24)</a:t>
            </a:r>
          </a:p>
        </p:txBody>
      </p:sp>
      <p:sp>
        <p:nvSpPr>
          <p:cNvPr id="28" name="TextBox 27">
            <a:extLst>
              <a:ext uri="{FF2B5EF4-FFF2-40B4-BE49-F238E27FC236}">
                <a16:creationId xmlns:a16="http://schemas.microsoft.com/office/drawing/2014/main" id="{5B90B922-5FC8-D940-A35D-933086A46C32}"/>
              </a:ext>
            </a:extLst>
          </p:cNvPr>
          <p:cNvSpPr txBox="1"/>
          <p:nvPr/>
        </p:nvSpPr>
        <p:spPr>
          <a:xfrm>
            <a:off x="6252177" y="5342282"/>
            <a:ext cx="3252738"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Private Subnet 2 (10.0.4.0/24)</a:t>
            </a:r>
          </a:p>
        </p:txBody>
      </p:sp>
      <p:sp>
        <p:nvSpPr>
          <p:cNvPr id="29" name="TextBox 28">
            <a:extLst>
              <a:ext uri="{FF2B5EF4-FFF2-40B4-BE49-F238E27FC236}">
                <a16:creationId xmlns:a16="http://schemas.microsoft.com/office/drawing/2014/main" id="{1E7B994A-3268-844C-9DB3-7E4166E3D79E}"/>
              </a:ext>
            </a:extLst>
          </p:cNvPr>
          <p:cNvSpPr txBox="1"/>
          <p:nvPr/>
        </p:nvSpPr>
        <p:spPr>
          <a:xfrm>
            <a:off x="2994086" y="3746274"/>
            <a:ext cx="2931609"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Public Subnet 1 (10.0.1.0/24)</a:t>
            </a:r>
          </a:p>
        </p:txBody>
      </p:sp>
      <p:sp>
        <p:nvSpPr>
          <p:cNvPr id="30" name="TextBox 29">
            <a:extLst>
              <a:ext uri="{FF2B5EF4-FFF2-40B4-BE49-F238E27FC236}">
                <a16:creationId xmlns:a16="http://schemas.microsoft.com/office/drawing/2014/main" id="{15A0C598-7B1B-7140-8D6B-539BC95663FF}"/>
              </a:ext>
            </a:extLst>
          </p:cNvPr>
          <p:cNvSpPr txBox="1"/>
          <p:nvPr/>
        </p:nvSpPr>
        <p:spPr>
          <a:xfrm>
            <a:off x="6444688" y="3762462"/>
            <a:ext cx="2771904"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Public Subnet 2 (10.0.2.0/24)</a:t>
            </a:r>
          </a:p>
        </p:txBody>
      </p:sp>
      <p:pic>
        <p:nvPicPr>
          <p:cNvPr id="31" name="Picture 30" descr="EC2-Instance.png">
            <a:extLst>
              <a:ext uri="{FF2B5EF4-FFF2-40B4-BE49-F238E27FC236}">
                <a16:creationId xmlns:a16="http://schemas.microsoft.com/office/drawing/2014/main" id="{13045C0F-6BDE-E64D-AB04-88C9D09926D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89" r="7706"/>
          <a:stretch/>
        </p:blipFill>
        <p:spPr>
          <a:xfrm>
            <a:off x="3989182" y="2747689"/>
            <a:ext cx="760992" cy="866279"/>
          </a:xfrm>
          <a:prstGeom prst="rect">
            <a:avLst/>
          </a:prstGeom>
        </p:spPr>
      </p:pic>
      <p:sp>
        <p:nvSpPr>
          <p:cNvPr id="33" name="TextBox 32">
            <a:extLst>
              <a:ext uri="{FF2B5EF4-FFF2-40B4-BE49-F238E27FC236}">
                <a16:creationId xmlns:a16="http://schemas.microsoft.com/office/drawing/2014/main" id="{8C1A022C-E55F-8E4B-A746-F068B9E562B5}"/>
              </a:ext>
            </a:extLst>
          </p:cNvPr>
          <p:cNvSpPr txBox="1"/>
          <p:nvPr/>
        </p:nvSpPr>
        <p:spPr>
          <a:xfrm>
            <a:off x="3925262" y="2914088"/>
            <a:ext cx="881347" cy="502573"/>
          </a:xfrm>
          <a:prstGeom prst="rect">
            <a:avLst/>
          </a:prstGeom>
          <a:noFill/>
        </p:spPr>
        <p:txBody>
          <a:bodyPr wrap="square" rtlCol="0">
            <a:spAutoFit/>
          </a:bodyPr>
          <a:lstStyle/>
          <a:p>
            <a:pPr algn="ctr"/>
            <a:r>
              <a:rPr lang="en-US" sz="1333"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NAT Server</a:t>
            </a:r>
          </a:p>
        </p:txBody>
      </p:sp>
      <p:pic>
        <p:nvPicPr>
          <p:cNvPr id="34" name="Picture 33" descr="EC2-Instance.png">
            <a:extLst>
              <a:ext uri="{FF2B5EF4-FFF2-40B4-BE49-F238E27FC236}">
                <a16:creationId xmlns:a16="http://schemas.microsoft.com/office/drawing/2014/main" id="{31AD19B4-FD9E-404B-A4DF-852E35BE04B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89" r="7706"/>
          <a:stretch/>
        </p:blipFill>
        <p:spPr>
          <a:xfrm>
            <a:off x="7444543" y="2790466"/>
            <a:ext cx="760992" cy="866279"/>
          </a:xfrm>
          <a:prstGeom prst="rect">
            <a:avLst/>
          </a:prstGeom>
        </p:spPr>
      </p:pic>
      <p:sp>
        <p:nvSpPr>
          <p:cNvPr id="38" name="TextBox 37">
            <a:extLst>
              <a:ext uri="{FF2B5EF4-FFF2-40B4-BE49-F238E27FC236}">
                <a16:creationId xmlns:a16="http://schemas.microsoft.com/office/drawing/2014/main" id="{BF04F6C3-E802-D04F-B204-AA95CDC41281}"/>
              </a:ext>
            </a:extLst>
          </p:cNvPr>
          <p:cNvSpPr txBox="1"/>
          <p:nvPr/>
        </p:nvSpPr>
        <p:spPr>
          <a:xfrm>
            <a:off x="7403483" y="2956865"/>
            <a:ext cx="881347" cy="477054"/>
          </a:xfrm>
          <a:prstGeom prst="rect">
            <a:avLst/>
          </a:prstGeom>
          <a:noFill/>
        </p:spPr>
        <p:txBody>
          <a:bodyPr wrap="square" rtlCol="0">
            <a:spAutoFit/>
          </a:bodyPr>
          <a:lstStyle/>
          <a:p>
            <a:pPr algn="ctr"/>
            <a:r>
              <a:rPr lang="en-US" sz="125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 1</a:t>
            </a:r>
          </a:p>
        </p:txBody>
      </p:sp>
      <p:sp>
        <p:nvSpPr>
          <p:cNvPr id="40" name="Rectangle: Rounded Corners 47">
            <a:extLst>
              <a:ext uri="{FF2B5EF4-FFF2-40B4-BE49-F238E27FC236}">
                <a16:creationId xmlns:a16="http://schemas.microsoft.com/office/drawing/2014/main" id="{D3FD1A05-CBD4-8F4E-822C-99EF7CFAFFEE}"/>
              </a:ext>
            </a:extLst>
          </p:cNvPr>
          <p:cNvSpPr/>
          <p:nvPr/>
        </p:nvSpPr>
        <p:spPr>
          <a:xfrm>
            <a:off x="6821674" y="2820549"/>
            <a:ext cx="1952939" cy="953367"/>
          </a:xfrm>
          <a:prstGeom prst="roundRect">
            <a:avLst>
              <a:gd name="adj" fmla="val 9636"/>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8">
            <a:extLst>
              <a:ext uri="{FF2B5EF4-FFF2-40B4-BE49-F238E27FC236}">
                <a16:creationId xmlns:a16="http://schemas.microsoft.com/office/drawing/2014/main" id="{D45793E7-95DC-F448-882D-311821D85B09}"/>
              </a:ext>
            </a:extLst>
          </p:cNvPr>
          <p:cNvSpPr/>
          <p:nvPr/>
        </p:nvSpPr>
        <p:spPr>
          <a:xfrm>
            <a:off x="3447069" y="2773816"/>
            <a:ext cx="1952939" cy="953367"/>
          </a:xfrm>
          <a:prstGeom prst="roundRect">
            <a:avLst>
              <a:gd name="adj" fmla="val 9636"/>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8424A8F9-2342-A543-BEF7-3F4150748BB8}"/>
              </a:ext>
            </a:extLst>
          </p:cNvPr>
          <p:cNvSpPr txBox="1"/>
          <p:nvPr/>
        </p:nvSpPr>
        <p:spPr>
          <a:xfrm>
            <a:off x="3516349" y="3472646"/>
            <a:ext cx="1742599" cy="292388"/>
          </a:xfrm>
          <a:prstGeom prst="rect">
            <a:avLst/>
          </a:prstGeom>
          <a:noFill/>
        </p:spPr>
        <p:txBody>
          <a:bodyPr wrap="square" rtlCol="0">
            <a:spAutoFit/>
          </a:bodyPr>
          <a:lstStyle/>
          <a:p>
            <a:pPr algn="ctr"/>
            <a:r>
              <a:rPr lang="en-US" sz="13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43" name="TextBox 42">
            <a:extLst>
              <a:ext uri="{FF2B5EF4-FFF2-40B4-BE49-F238E27FC236}">
                <a16:creationId xmlns:a16="http://schemas.microsoft.com/office/drawing/2014/main" id="{3B095E8B-9F68-A142-9415-C9296BEFE4C2}"/>
              </a:ext>
            </a:extLst>
          </p:cNvPr>
          <p:cNvSpPr txBox="1"/>
          <p:nvPr/>
        </p:nvSpPr>
        <p:spPr>
          <a:xfrm>
            <a:off x="6949996" y="3505379"/>
            <a:ext cx="1742599" cy="292388"/>
          </a:xfrm>
          <a:prstGeom prst="rect">
            <a:avLst/>
          </a:prstGeom>
          <a:noFill/>
        </p:spPr>
        <p:txBody>
          <a:bodyPr wrap="square" rtlCol="0">
            <a:spAutoFit/>
          </a:bodyPr>
          <a:lstStyle/>
          <a:p>
            <a:pPr algn="ctr"/>
            <a:r>
              <a:rPr lang="en-US" sz="13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44" name="TextBox 43">
            <a:extLst>
              <a:ext uri="{FF2B5EF4-FFF2-40B4-BE49-F238E27FC236}">
                <a16:creationId xmlns:a16="http://schemas.microsoft.com/office/drawing/2014/main" id="{AF30E50A-0C9E-DB46-9F81-72BB63003681}"/>
              </a:ext>
            </a:extLst>
          </p:cNvPr>
          <p:cNvSpPr txBox="1"/>
          <p:nvPr/>
        </p:nvSpPr>
        <p:spPr>
          <a:xfrm>
            <a:off x="7012365" y="5592668"/>
            <a:ext cx="1742599" cy="297455"/>
          </a:xfrm>
          <a:prstGeom prst="rect">
            <a:avLst/>
          </a:prstGeom>
          <a:noFill/>
        </p:spPr>
        <p:txBody>
          <a:bodyPr wrap="square" rtlCol="0">
            <a:spAutoFit/>
          </a:bodyPr>
          <a:lstStyle/>
          <a:p>
            <a:pPr algn="ctr"/>
            <a:r>
              <a:rPr lang="en-US" sz="1333" b="1" dirty="0">
                <a:solidFill>
                  <a:srgbClr val="F58536"/>
                </a:solidFill>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45" name="TextBox 44">
            <a:extLst>
              <a:ext uri="{FF2B5EF4-FFF2-40B4-BE49-F238E27FC236}">
                <a16:creationId xmlns:a16="http://schemas.microsoft.com/office/drawing/2014/main" id="{579FEFAC-544C-9243-A956-756229A8FBE4}"/>
              </a:ext>
            </a:extLst>
          </p:cNvPr>
          <p:cNvSpPr txBox="1"/>
          <p:nvPr/>
        </p:nvSpPr>
        <p:spPr>
          <a:xfrm>
            <a:off x="3509188" y="5596340"/>
            <a:ext cx="1742599" cy="297455"/>
          </a:xfrm>
          <a:prstGeom prst="rect">
            <a:avLst/>
          </a:prstGeom>
          <a:noFill/>
        </p:spPr>
        <p:txBody>
          <a:bodyPr wrap="square" rtlCol="0">
            <a:spAutoFit/>
          </a:bodyPr>
          <a:lstStyle/>
          <a:p>
            <a:pPr algn="ctr"/>
            <a:r>
              <a:rPr lang="en-US" sz="1333" b="1" dirty="0">
                <a:solidFill>
                  <a:srgbClr val="F58536"/>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46" name="TextBox 45">
            <a:extLst>
              <a:ext uri="{FF2B5EF4-FFF2-40B4-BE49-F238E27FC236}">
                <a16:creationId xmlns:a16="http://schemas.microsoft.com/office/drawing/2014/main" id="{5ED71D52-E109-EA43-BD24-6937689BFB9F}"/>
              </a:ext>
            </a:extLst>
          </p:cNvPr>
          <p:cNvSpPr txBox="1"/>
          <p:nvPr/>
        </p:nvSpPr>
        <p:spPr>
          <a:xfrm>
            <a:off x="6221827" y="1734972"/>
            <a:ext cx="1118008" cy="502573"/>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47" name="Picture 46">
            <a:extLst>
              <a:ext uri="{FF2B5EF4-FFF2-40B4-BE49-F238E27FC236}">
                <a16:creationId xmlns:a16="http://schemas.microsoft.com/office/drawing/2014/main" id="{B12C3F87-6604-E74B-8BB2-142B7DC34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5783" y="1856687"/>
            <a:ext cx="785783" cy="512942"/>
          </a:xfrm>
          <a:prstGeom prst="rect">
            <a:avLst/>
          </a:prstGeom>
        </p:spPr>
      </p:pic>
      <p:pic>
        <p:nvPicPr>
          <p:cNvPr id="48" name="Picture 47">
            <a:extLst>
              <a:ext uri="{FF2B5EF4-FFF2-40B4-BE49-F238E27FC236}">
                <a16:creationId xmlns:a16="http://schemas.microsoft.com/office/drawing/2014/main" id="{9CF17D8A-BE47-1F44-A679-FF270BE224B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55001" y="1435734"/>
            <a:ext cx="7286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Rounded Corners 33">
            <a:extLst>
              <a:ext uri="{FF2B5EF4-FFF2-40B4-BE49-F238E27FC236}">
                <a16:creationId xmlns:a16="http://schemas.microsoft.com/office/drawing/2014/main" id="{9563ED40-33B2-484E-8CD2-8AC444F787BB}"/>
              </a:ext>
            </a:extLst>
          </p:cNvPr>
          <p:cNvSpPr/>
          <p:nvPr/>
        </p:nvSpPr>
        <p:spPr>
          <a:xfrm>
            <a:off x="6121938" y="2517361"/>
            <a:ext cx="3332922" cy="3385069"/>
          </a:xfrm>
          <a:prstGeom prst="roundRect">
            <a:avLst>
              <a:gd name="adj" fmla="val 6528"/>
            </a:avLst>
          </a:prstGeom>
          <a:noFill/>
          <a:ln w="19050">
            <a:solidFill>
              <a:srgbClr val="F5853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E6BEF9A-9A1D-0B45-B38E-8F9D358A6B51}"/>
              </a:ext>
            </a:extLst>
          </p:cNvPr>
          <p:cNvSpPr txBox="1"/>
          <p:nvPr/>
        </p:nvSpPr>
        <p:spPr>
          <a:xfrm>
            <a:off x="3396225" y="1932461"/>
            <a:ext cx="1144865" cy="307777"/>
          </a:xfrm>
          <a:prstGeom prst="rect">
            <a:avLst/>
          </a:prstGeom>
          <a:noFill/>
        </p:spPr>
        <p:txBody>
          <a:bodyPr wrap="none" rtlCol="0">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10.0.0.0/16</a:t>
            </a:r>
          </a:p>
        </p:txBody>
      </p:sp>
    </p:spTree>
    <p:custDataLst>
      <p:tags r:id="rId1"/>
    </p:custDataLst>
    <p:extLst>
      <p:ext uri="{BB962C8B-B14F-4D97-AF65-F5344CB8AC3E}">
        <p14:creationId xmlns:p14="http://schemas.microsoft.com/office/powerpoint/2010/main" val="3647670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3: </a:t>
            </a:r>
            <a:r>
              <a:rPr lang="en-US" sz="4800"/>
              <a:t>AWS CloudFront</a:t>
            </a:r>
            <a:endParaRPr lang="en-US" sz="4800" dirty="0"/>
          </a:p>
        </p:txBody>
      </p:sp>
    </p:spTree>
    <p:custDataLst>
      <p:tags r:id="rId1"/>
    </p:custDataLst>
    <p:extLst>
      <p:ext uri="{BB962C8B-B14F-4D97-AF65-F5344CB8AC3E}">
        <p14:creationId xmlns:p14="http://schemas.microsoft.com/office/powerpoint/2010/main" val="641433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71" y="263527"/>
            <a:ext cx="10414665" cy="779463"/>
          </a:xfrm>
        </p:spPr>
        <p:txBody>
          <a:bodyPr>
            <a:noAutofit/>
          </a:bodyPr>
          <a:lstStyle/>
          <a:p>
            <a:r>
              <a:rPr lang="en-US" sz="4000" dirty="0"/>
              <a:t>AWS Global Infrastructure:                                             Edge Locations and Regional Edge Caches</a:t>
            </a:r>
          </a:p>
        </p:txBody>
      </p:sp>
      <p:pic>
        <p:nvPicPr>
          <p:cNvPr id="6" name="Picture 5">
            <a:extLst>
              <a:ext uri="{FF2B5EF4-FFF2-40B4-BE49-F238E27FC236}">
                <a16:creationId xmlns:a16="http://schemas.microsoft.com/office/drawing/2014/main" id="{374DDCFB-A95C-DB41-A440-22B8AC010671}"/>
              </a:ext>
            </a:extLst>
          </p:cNvPr>
          <p:cNvPicPr>
            <a:picLocks noChangeAspect="1"/>
          </p:cNvPicPr>
          <p:nvPr/>
        </p:nvPicPr>
        <p:blipFill>
          <a:blip r:embed="rId4"/>
          <a:stretch>
            <a:fillRect/>
          </a:stretch>
        </p:blipFill>
        <p:spPr>
          <a:xfrm>
            <a:off x="1305485" y="1233378"/>
            <a:ext cx="9581031" cy="5283818"/>
          </a:xfrm>
          <a:prstGeom prst="rect">
            <a:avLst/>
          </a:prstGeom>
        </p:spPr>
      </p:pic>
    </p:spTree>
    <p:custDataLst>
      <p:tags r:id="rId1"/>
    </p:custDataLst>
    <p:extLst>
      <p:ext uri="{BB962C8B-B14F-4D97-AF65-F5344CB8AC3E}">
        <p14:creationId xmlns:p14="http://schemas.microsoft.com/office/powerpoint/2010/main" val="3152408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CloudFront Benefits</a:t>
            </a:r>
          </a:p>
        </p:txBody>
      </p:sp>
      <p:sp>
        <p:nvSpPr>
          <p:cNvPr id="5" name="Content Placeholder 2"/>
          <p:cNvSpPr>
            <a:spLocks noGrp="1"/>
          </p:cNvSpPr>
          <p:nvPr>
            <p:ph idx="1"/>
          </p:nvPr>
        </p:nvSpPr>
        <p:spPr/>
        <p:txBody>
          <a:bodyPr>
            <a:normAutofit lnSpcReduction="10000"/>
          </a:bodyPr>
          <a:lstStyle/>
          <a:p>
            <a:pPr marL="460375" indent="-460375"/>
            <a:r>
              <a:rPr lang="fr-FR" dirty="0"/>
              <a:t>Réseau mondial de diffusion de contenu en pleine croissance</a:t>
            </a:r>
            <a:endParaRPr lang="en-US" dirty="0"/>
          </a:p>
          <a:p>
            <a:pPr marL="460375" indent="-460375"/>
            <a:r>
              <a:rPr lang="fr-FR" dirty="0"/>
              <a:t>Contenu sécurisé à l’emplacement périphérique</a:t>
            </a:r>
            <a:endParaRPr lang="en-US" dirty="0"/>
          </a:p>
          <a:p>
            <a:pPr marL="460375" indent="-460375"/>
            <a:r>
              <a:rPr lang="fr-FR" dirty="0"/>
              <a:t>Réseau de diffusion de contenu programmable </a:t>
            </a:r>
            <a:r>
              <a:rPr lang="en-US" dirty="0"/>
              <a:t>(CDN)</a:t>
            </a:r>
          </a:p>
          <a:p>
            <a:pPr marL="460375" indent="-460375"/>
            <a:r>
              <a:rPr lang="en-US" b="1" dirty="0"/>
              <a:t>High Performance:</a:t>
            </a:r>
          </a:p>
          <a:p>
            <a:pPr marL="922338" lvl="1" indent="-465138"/>
            <a:r>
              <a:rPr lang="en-US" dirty="0" err="1"/>
              <a:t>Faible</a:t>
            </a:r>
            <a:r>
              <a:rPr lang="en-US" dirty="0"/>
              <a:t> </a:t>
            </a:r>
            <a:r>
              <a:rPr lang="en-US" dirty="0" err="1"/>
              <a:t>latence</a:t>
            </a:r>
            <a:endParaRPr lang="en-US" dirty="0"/>
          </a:p>
          <a:p>
            <a:pPr marL="922338" lvl="1" indent="-465138"/>
            <a:r>
              <a:rPr lang="fr-FR" dirty="0"/>
              <a:t>Vitesse de transfert de données élevée</a:t>
            </a:r>
            <a:endParaRPr lang="en-US" dirty="0"/>
          </a:p>
          <a:p>
            <a:pPr marL="460375" indent="-460375"/>
            <a:r>
              <a:rPr lang="en-US" b="1" dirty="0"/>
              <a:t>Cost Effective: </a:t>
            </a:r>
          </a:p>
          <a:p>
            <a:pPr marL="917575" lvl="1" indent="-460375"/>
            <a:r>
              <a:rPr lang="fr-FR" dirty="0"/>
              <a:t>Payer pour le transfert de données et les demandes de livraison de contenu aux clients</a:t>
            </a:r>
          </a:p>
          <a:p>
            <a:pPr marL="917575" lvl="1" indent="-460375"/>
            <a:r>
              <a:rPr lang="fr-FR" dirty="0"/>
              <a:t>Aucun engagement initial ou minimum</a:t>
            </a:r>
          </a:p>
          <a:p>
            <a:pPr marL="457200" lvl="1" indent="0">
              <a:buNone/>
            </a:pPr>
            <a:endParaRPr lang="fr-FR" dirty="0"/>
          </a:p>
          <a:p>
            <a:pPr marL="460375" indent="-460375"/>
            <a:r>
              <a:rPr lang="fr-FR" dirty="0"/>
              <a:t>Intégration approfondie avec d'autres services AWS</a:t>
            </a:r>
            <a:endParaRPr lang="en-US" dirty="0"/>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a:extLst>
              <a:ext uri="{FF2B5EF4-FFF2-40B4-BE49-F238E27FC236}">
                <a16:creationId xmlns:a16="http://schemas.microsoft.com/office/drawing/2014/main" id="{A4642453-3B84-4D4D-B0BD-39F97B842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315" y="5719431"/>
            <a:ext cx="839021" cy="1005840"/>
          </a:xfrm>
          <a:prstGeom prst="rect">
            <a:avLst/>
          </a:prstGeom>
        </p:spPr>
      </p:pic>
    </p:spTree>
    <p:extLst>
      <p:ext uri="{BB962C8B-B14F-4D97-AF65-F5344CB8AC3E}">
        <p14:creationId xmlns:p14="http://schemas.microsoft.com/office/powerpoint/2010/main" val="237771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chemeClr val="accent2"/>
                                        </p:clrVal>
                                      </p:to>
                                    </p:set>
                                    <p:set>
                                      <p:cBhvr>
                                        <p:cTn id="7" dur="500" fill="hold"/>
                                        <p:tgtEl>
                                          <p:spTgt spid="5">
                                            <p:txEl>
                                              <p:pRg st="0" end="0"/>
                                            </p:txEl>
                                          </p:spTgt>
                                        </p:tgtEl>
                                        <p:attrNameLst>
                                          <p:attrName>fillcolor</p:attrName>
                                        </p:attrNameLst>
                                      </p:cBhvr>
                                      <p:to>
                                        <p:clrVal>
                                          <a:schemeClr val="accent2"/>
                                        </p:clrVal>
                                      </p:to>
                                    </p:set>
                                    <p:set>
                                      <p:cBhvr>
                                        <p:cTn id="8" dur="500" fill="hold"/>
                                        <p:tgtEl>
                                          <p:spTgt spid="5">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1" end="1"/>
                                            </p:txEl>
                                          </p:spTgt>
                                        </p:tgtEl>
                                        <p:attrNameLst>
                                          <p:attrName>style.color</p:attrName>
                                        </p:attrNameLst>
                                      </p:cBhvr>
                                      <p:to>
                                        <p:clrVal>
                                          <a:schemeClr val="accent2"/>
                                        </p:clrVal>
                                      </p:to>
                                    </p:set>
                                    <p:set>
                                      <p:cBhvr>
                                        <p:cTn id="13" dur="500" fill="hold"/>
                                        <p:tgtEl>
                                          <p:spTgt spid="5">
                                            <p:txEl>
                                              <p:pRg st="1" end="1"/>
                                            </p:txEl>
                                          </p:spTgt>
                                        </p:tgtEl>
                                        <p:attrNameLst>
                                          <p:attrName>fillcolor</p:attrName>
                                        </p:attrNameLst>
                                      </p:cBhvr>
                                      <p:to>
                                        <p:clrVal>
                                          <a:schemeClr val="accent2"/>
                                        </p:clrVal>
                                      </p:to>
                                    </p:set>
                                    <p:set>
                                      <p:cBhvr>
                                        <p:cTn id="14" dur="500" fill="hold"/>
                                        <p:tgtEl>
                                          <p:spTgt spid="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5" end="5"/>
                                            </p:txEl>
                                          </p:spTgt>
                                        </p:tgtEl>
                                        <p:attrNameLst>
                                          <p:attrName>style.color</p:attrName>
                                        </p:attrNameLst>
                                      </p:cBhvr>
                                      <p:to>
                                        <p:clrVal>
                                          <a:schemeClr val="accent2"/>
                                        </p:clrVal>
                                      </p:to>
                                    </p:set>
                                    <p:set>
                                      <p:cBhvr>
                                        <p:cTn id="31" dur="500" fill="hold"/>
                                        <p:tgtEl>
                                          <p:spTgt spid="5">
                                            <p:txEl>
                                              <p:pRg st="5" end="5"/>
                                            </p:txEl>
                                          </p:spTgt>
                                        </p:tgtEl>
                                        <p:attrNameLst>
                                          <p:attrName>fillcolor</p:attrName>
                                        </p:attrNameLst>
                                      </p:cBhvr>
                                      <p:to>
                                        <p:clrVal>
                                          <a:schemeClr val="accent2"/>
                                        </p:clrVal>
                                      </p:to>
                                    </p:set>
                                    <p:set>
                                      <p:cBhvr>
                                        <p:cTn id="32" dur="500" fill="hold"/>
                                        <p:tgtEl>
                                          <p:spTgt spid="5">
                                            <p:txEl>
                                              <p:pRg st="5" end="5"/>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4" end="4"/>
                                            </p:txEl>
                                          </p:spTgt>
                                        </p:tgtEl>
                                        <p:attrNameLst>
                                          <p:attrName>style.color</p:attrName>
                                        </p:attrNameLst>
                                      </p:cBhvr>
                                      <p:to>
                                        <p:clrVal>
                                          <a:schemeClr val="accent2"/>
                                        </p:clrVal>
                                      </p:to>
                                    </p:set>
                                    <p:set>
                                      <p:cBhvr>
                                        <p:cTn id="37" dur="500" fill="hold"/>
                                        <p:tgtEl>
                                          <p:spTgt spid="5">
                                            <p:txEl>
                                              <p:pRg st="4" end="4"/>
                                            </p:txEl>
                                          </p:spTgt>
                                        </p:tgtEl>
                                        <p:attrNameLst>
                                          <p:attrName>fillcolor</p:attrName>
                                        </p:attrNameLst>
                                      </p:cBhvr>
                                      <p:to>
                                        <p:clrVal>
                                          <a:schemeClr val="accent2"/>
                                        </p:clrVal>
                                      </p:to>
                                    </p:set>
                                    <p:set>
                                      <p:cBhvr>
                                        <p:cTn id="38" dur="500" fill="hold"/>
                                        <p:tgtEl>
                                          <p:spTgt spid="5">
                                            <p:txEl>
                                              <p:pRg st="4" end="4"/>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7" end="7"/>
                                            </p:txEl>
                                          </p:spTgt>
                                        </p:tgtEl>
                                        <p:attrNameLst>
                                          <p:attrName>style.color</p:attrName>
                                        </p:attrNameLst>
                                      </p:cBhvr>
                                      <p:to>
                                        <p:clrVal>
                                          <a:schemeClr val="accent2"/>
                                        </p:clrVal>
                                      </p:to>
                                    </p:set>
                                    <p:set>
                                      <p:cBhvr>
                                        <p:cTn id="49" dur="500" fill="hold"/>
                                        <p:tgtEl>
                                          <p:spTgt spid="5">
                                            <p:txEl>
                                              <p:pRg st="7" end="7"/>
                                            </p:txEl>
                                          </p:spTgt>
                                        </p:tgtEl>
                                        <p:attrNameLst>
                                          <p:attrName>fillcolor</p:attrName>
                                        </p:attrNameLst>
                                      </p:cBhvr>
                                      <p:to>
                                        <p:clrVal>
                                          <a:schemeClr val="accent2"/>
                                        </p:clrVal>
                                      </p:to>
                                    </p:set>
                                    <p:set>
                                      <p:cBhvr>
                                        <p:cTn id="50" dur="500" fill="hold"/>
                                        <p:tgtEl>
                                          <p:spTgt spid="5">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iterate type="lt">
                                    <p:tmPct val="4000"/>
                                  </p:iterate>
                                  <p:childTnLst>
                                    <p:set>
                                      <p:cBhvr override="childStyle">
                                        <p:cTn id="54" dur="500" fill="hold"/>
                                        <p:tgtEl>
                                          <p:spTgt spid="5">
                                            <p:txEl>
                                              <p:pRg st="8" end="8"/>
                                            </p:txEl>
                                          </p:spTgt>
                                        </p:tgtEl>
                                        <p:attrNameLst>
                                          <p:attrName>style.color</p:attrName>
                                        </p:attrNameLst>
                                      </p:cBhvr>
                                      <p:to>
                                        <p:clrVal>
                                          <a:schemeClr val="accent2"/>
                                        </p:clrVal>
                                      </p:to>
                                    </p:set>
                                    <p:set>
                                      <p:cBhvr>
                                        <p:cTn id="55" dur="500" fill="hold"/>
                                        <p:tgtEl>
                                          <p:spTgt spid="5">
                                            <p:txEl>
                                              <p:pRg st="8" end="8"/>
                                            </p:txEl>
                                          </p:spTgt>
                                        </p:tgtEl>
                                        <p:attrNameLst>
                                          <p:attrName>fillcolor</p:attrName>
                                        </p:attrNameLst>
                                      </p:cBhvr>
                                      <p:to>
                                        <p:clrVal>
                                          <a:schemeClr val="accent2"/>
                                        </p:clrVal>
                                      </p:to>
                                    </p:set>
                                    <p:set>
                                      <p:cBhvr>
                                        <p:cTn id="56" dur="500" fill="hold"/>
                                        <p:tgtEl>
                                          <p:spTgt spid="5">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t>Amazon CloudFront: Cost Estimation</a:t>
            </a:r>
          </a:p>
        </p:txBody>
      </p:sp>
      <p:sp>
        <p:nvSpPr>
          <p:cNvPr id="5" name="Content Placeholder 2"/>
          <p:cNvSpPr>
            <a:spLocks noGrp="1"/>
          </p:cNvSpPr>
          <p:nvPr>
            <p:ph idx="1"/>
          </p:nvPr>
        </p:nvSpPr>
        <p:spPr>
          <a:xfrm>
            <a:off x="538369" y="1440305"/>
            <a:ext cx="10515600" cy="4913308"/>
          </a:xfrm>
        </p:spPr>
        <p:txBody>
          <a:bodyPr>
            <a:normAutofit/>
          </a:bodyPr>
          <a:lstStyle/>
          <a:p>
            <a:pPr marL="0" indent="0">
              <a:buNone/>
            </a:pPr>
            <a:r>
              <a:rPr lang="en-US" sz="2600" b="1" dirty="0"/>
              <a:t>Traffic Distribution:</a:t>
            </a:r>
          </a:p>
          <a:p>
            <a:pPr marL="460375" indent="-460375"/>
            <a:r>
              <a:rPr lang="fr-FR" dirty="0"/>
              <a:t>Les prix varient selon les régions géographiques</a:t>
            </a:r>
          </a:p>
          <a:p>
            <a:pPr marL="460375" indent="-460375"/>
            <a:r>
              <a:rPr lang="en-US" dirty="0" err="1"/>
              <a:t>Basé</a:t>
            </a:r>
            <a:r>
              <a:rPr lang="en-US" dirty="0"/>
              <a:t> sur </a:t>
            </a:r>
            <a:r>
              <a:rPr lang="en-US" dirty="0" err="1"/>
              <a:t>l’emplacement</a:t>
            </a:r>
            <a:r>
              <a:rPr lang="en-US" dirty="0"/>
              <a:t> </a:t>
            </a:r>
            <a:r>
              <a:rPr lang="en-US" dirty="0" err="1"/>
              <a:t>périphérique</a:t>
            </a:r>
            <a:endParaRPr lang="en-US" dirty="0"/>
          </a:p>
          <a:p>
            <a:pPr marL="0" indent="0">
              <a:buNone/>
            </a:pPr>
            <a:r>
              <a:rPr lang="en-US" sz="2600" b="1" dirty="0"/>
              <a:t>Requests:</a:t>
            </a:r>
          </a:p>
          <a:p>
            <a:pPr marL="460375" indent="-460375"/>
            <a:r>
              <a:rPr lang="en-US" dirty="0" err="1"/>
              <a:t>Nombre</a:t>
            </a:r>
            <a:r>
              <a:rPr lang="en-US" dirty="0"/>
              <a:t>/type de </a:t>
            </a:r>
            <a:r>
              <a:rPr lang="en-US" dirty="0" err="1"/>
              <a:t>demandes</a:t>
            </a:r>
            <a:endParaRPr lang="en-US" dirty="0"/>
          </a:p>
          <a:p>
            <a:pPr marL="460375" indent="-460375"/>
            <a:r>
              <a:rPr lang="en-US" dirty="0" err="1"/>
              <a:t>Région</a:t>
            </a:r>
            <a:r>
              <a:rPr lang="en-US" dirty="0"/>
              <a:t> </a:t>
            </a:r>
            <a:r>
              <a:rPr lang="en-US" dirty="0" err="1"/>
              <a:t>géographique</a:t>
            </a:r>
            <a:endParaRPr lang="en-US" dirty="0"/>
          </a:p>
          <a:p>
            <a:pPr marL="0" indent="0">
              <a:buNone/>
            </a:pPr>
            <a:r>
              <a:rPr lang="en-US" sz="2600" b="1" dirty="0"/>
              <a:t>Data Transfer Out:</a:t>
            </a:r>
          </a:p>
          <a:p>
            <a:pPr marL="460375" indent="-460375"/>
            <a:r>
              <a:rPr lang="fr-FR" dirty="0"/>
              <a:t>La quantité de données transférées hors des emplacements périphériques Amazon </a:t>
            </a:r>
            <a:r>
              <a:rPr lang="fr-FR" dirty="0" err="1"/>
              <a:t>CloudFront</a:t>
            </a:r>
            <a:endParaRPr lang="en-US" dirty="0"/>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a:extLst>
              <a:ext uri="{FF2B5EF4-FFF2-40B4-BE49-F238E27FC236}">
                <a16:creationId xmlns:a16="http://schemas.microsoft.com/office/drawing/2014/main" id="{02FCC35F-FA27-774D-AC3F-85AD951D9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315" y="5719431"/>
            <a:ext cx="839021" cy="1005840"/>
          </a:xfrm>
          <a:prstGeom prst="rect">
            <a:avLst/>
          </a:prstGeom>
        </p:spPr>
      </p:pic>
    </p:spTree>
    <p:extLst>
      <p:ext uri="{BB962C8B-B14F-4D97-AF65-F5344CB8AC3E}">
        <p14:creationId xmlns:p14="http://schemas.microsoft.com/office/powerpoint/2010/main" val="41552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chemeClr val="accent2"/>
                                        </p:clrVal>
                                      </p:to>
                                    </p:set>
                                    <p:set>
                                      <p:cBhvr>
                                        <p:cTn id="7" dur="500" fill="hold"/>
                                        <p:tgtEl>
                                          <p:spTgt spid="5">
                                            <p:txEl>
                                              <p:pRg st="0" end="0"/>
                                            </p:txEl>
                                          </p:spTgt>
                                        </p:tgtEl>
                                        <p:attrNameLst>
                                          <p:attrName>fillcolor</p:attrName>
                                        </p:attrNameLst>
                                      </p:cBhvr>
                                      <p:to>
                                        <p:clrVal>
                                          <a:schemeClr val="accent2"/>
                                        </p:clrVal>
                                      </p:to>
                                    </p:set>
                                    <p:set>
                                      <p:cBhvr>
                                        <p:cTn id="8" dur="500" fill="hold"/>
                                        <p:tgtEl>
                                          <p:spTgt spid="5">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1" end="1"/>
                                            </p:txEl>
                                          </p:spTgt>
                                        </p:tgtEl>
                                        <p:attrNameLst>
                                          <p:attrName>style.color</p:attrName>
                                        </p:attrNameLst>
                                      </p:cBhvr>
                                      <p:to>
                                        <p:clrVal>
                                          <a:schemeClr val="accent2"/>
                                        </p:clrVal>
                                      </p:to>
                                    </p:set>
                                    <p:set>
                                      <p:cBhvr>
                                        <p:cTn id="13" dur="500" fill="hold"/>
                                        <p:tgtEl>
                                          <p:spTgt spid="5">
                                            <p:txEl>
                                              <p:pRg st="1" end="1"/>
                                            </p:txEl>
                                          </p:spTgt>
                                        </p:tgtEl>
                                        <p:attrNameLst>
                                          <p:attrName>fillcolor</p:attrName>
                                        </p:attrNameLst>
                                      </p:cBhvr>
                                      <p:to>
                                        <p:clrVal>
                                          <a:schemeClr val="accent2"/>
                                        </p:clrVal>
                                      </p:to>
                                    </p:set>
                                    <p:set>
                                      <p:cBhvr>
                                        <p:cTn id="14" dur="500" fill="hold"/>
                                        <p:tgtEl>
                                          <p:spTgt spid="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dirty="0"/>
              <a:t>Section 2.0.3 Review:                                                      </a:t>
            </a:r>
          </a:p>
        </p:txBody>
      </p:sp>
      <p:sp>
        <p:nvSpPr>
          <p:cNvPr id="62" name="Subtitle 10"/>
          <p:cNvSpPr txBox="1">
            <a:spLocks/>
          </p:cNvSpPr>
          <p:nvPr/>
        </p:nvSpPr>
        <p:spPr>
          <a:xfrm>
            <a:off x="413161" y="1440795"/>
            <a:ext cx="8646356" cy="236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en-US" sz="2000" dirty="0"/>
              <a:t>Explored the features of the Amazon Virtual Private Cloud (Amazon VPC)</a:t>
            </a:r>
          </a:p>
          <a:p>
            <a:pPr marL="342900" indent="-342900">
              <a:lnSpc>
                <a:spcPct val="150000"/>
              </a:lnSpc>
              <a:buBlip>
                <a:blip r:embed="rId5"/>
              </a:buBlip>
            </a:pPr>
            <a:r>
              <a:rPr lang="en-US" sz="2000" dirty="0"/>
              <a:t>Reviewed of Amazon VPC Security Groups</a:t>
            </a:r>
          </a:p>
          <a:p>
            <a:pPr marL="342900" indent="-342900">
              <a:lnSpc>
                <a:spcPct val="150000"/>
              </a:lnSpc>
              <a:buBlip>
                <a:blip r:embed="rId5"/>
              </a:buBlip>
            </a:pPr>
            <a:r>
              <a:rPr lang="en-US" sz="2000" dirty="0"/>
              <a:t>Discussed Amazon CloudFront</a:t>
            </a:r>
          </a:p>
          <a:p>
            <a:pPr marL="0" indent="0">
              <a:lnSpc>
                <a:spcPct val="150000"/>
              </a:lnSpc>
              <a:buNone/>
            </a:pPr>
            <a:r>
              <a:rPr lang="en-US" sz="2400" b="1" dirty="0"/>
              <a:t>To finish this module:</a:t>
            </a:r>
          </a:p>
          <a:p>
            <a:pPr marL="342900" indent="-342900">
              <a:lnSpc>
                <a:spcPct val="150000"/>
              </a:lnSpc>
              <a:buBlip>
                <a:blip r:embed="rId5"/>
              </a:buBlip>
            </a:pPr>
            <a:r>
              <a:rPr lang="en-US" sz="2000" dirty="0"/>
              <a:t>Complete:</a:t>
            </a:r>
          </a:p>
        </p:txBody>
      </p:sp>
      <p:grpSp>
        <p:nvGrpSpPr>
          <p:cNvPr id="7" name="Group 6">
            <a:extLst>
              <a:ext uri="{FF2B5EF4-FFF2-40B4-BE49-F238E27FC236}">
                <a16:creationId xmlns:a16="http://schemas.microsoft.com/office/drawing/2014/main" id="{00A4F943-7B7C-614A-A7A2-F6AD9113E847}"/>
              </a:ext>
            </a:extLst>
          </p:cNvPr>
          <p:cNvGrpSpPr/>
          <p:nvPr/>
        </p:nvGrpSpPr>
        <p:grpSpPr>
          <a:xfrm>
            <a:off x="2200367" y="3836516"/>
            <a:ext cx="3541480" cy="532323"/>
            <a:chOff x="4188879" y="4810544"/>
            <a:chExt cx="3541480" cy="532323"/>
          </a:xfrm>
        </p:grpSpPr>
        <p:sp>
          <p:nvSpPr>
            <p:cNvPr id="8" name="TextBox 7">
              <a:extLst>
                <a:ext uri="{FF2B5EF4-FFF2-40B4-BE49-F238E27FC236}">
                  <a16:creationId xmlns:a16="http://schemas.microsoft.com/office/drawing/2014/main" id="{41A5A165-AAB0-3944-A9AA-3FBF214DBCF8}"/>
                </a:ext>
              </a:extLst>
            </p:cNvPr>
            <p:cNvSpPr txBox="1"/>
            <p:nvPr/>
          </p:nvSpPr>
          <p:spPr>
            <a:xfrm>
              <a:off x="4721202" y="4892040"/>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9" name="Picture 8">
              <a:extLst>
                <a:ext uri="{FF2B5EF4-FFF2-40B4-BE49-F238E27FC236}">
                  <a16:creationId xmlns:a16="http://schemas.microsoft.com/office/drawing/2014/main" id="{D938749B-376E-0342-992A-DE7CCBC4AF28}"/>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3860570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3780266"/>
            <a:ext cx="11115261" cy="779463"/>
          </a:xfrm>
        </p:spPr>
        <p:txBody>
          <a:bodyPr/>
          <a:lstStyle/>
          <a:p>
            <a:pPr>
              <a:lnSpc>
                <a:spcPct val="100000"/>
              </a:lnSpc>
              <a:spcBef>
                <a:spcPts val="1400"/>
              </a:spcBef>
            </a:pPr>
            <a:r>
              <a:rPr lang="en-US" sz="3400" b="1" dirty="0"/>
              <a:t>Up Next</a:t>
            </a:r>
            <a:r>
              <a:rPr lang="en-US" sz="3400" dirty="0"/>
              <a:t>: Unit 2.04 – AWS Core Services - Database</a:t>
            </a:r>
            <a:br>
              <a:rPr lang="en-US" sz="3600" dirty="0"/>
            </a:br>
            <a:r>
              <a:rPr lang="en-US" sz="3600" dirty="0"/>
              <a:t>				</a:t>
            </a:r>
            <a:r>
              <a:rPr lang="en-US" sz="2400" dirty="0"/>
              <a:t>Amazon Relational Database Service (RDS)					Amazon  DynamoDB</a:t>
            </a:r>
            <a:br>
              <a:rPr lang="en-US" sz="2400" dirty="0"/>
            </a:br>
            <a:r>
              <a:rPr lang="en-US" sz="2400" dirty="0"/>
              <a:t>				Amazon Redshift</a:t>
            </a:r>
            <a:br>
              <a:rPr lang="en-US" sz="2400" dirty="0"/>
            </a:br>
            <a:r>
              <a:rPr lang="en-US" sz="2400" dirty="0"/>
              <a:t>				Amazon Aurora</a:t>
            </a:r>
            <a:br>
              <a:rPr lang="en-US" sz="2400" dirty="0"/>
            </a:br>
            <a:endParaRPr lang="en-US" sz="3600" dirty="0"/>
          </a:p>
        </p:txBody>
      </p:sp>
    </p:spTree>
    <p:extLst>
      <p:ext uri="{BB962C8B-B14F-4D97-AF65-F5344CB8AC3E}">
        <p14:creationId xmlns:p14="http://schemas.microsoft.com/office/powerpoint/2010/main" val="3946053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8059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478505"/>
            <a:ext cx="10617928" cy="1280695"/>
          </a:xfrm>
        </p:spPr>
        <p:txBody>
          <a:bodyPr>
            <a:noAutofit/>
          </a:bodyPr>
          <a:lstStyle/>
          <a:p>
            <a:r>
              <a:rPr lang="en-US" sz="4800" dirty="0"/>
              <a:t>Part 1: Amazon Virtual Private Cloud </a:t>
            </a:r>
            <a:br>
              <a:rPr lang="en-US" sz="4800" dirty="0"/>
            </a:br>
            <a:r>
              <a:rPr lang="en-US" sz="4800" dirty="0"/>
              <a:t>(Amazon VPC)</a:t>
            </a:r>
          </a:p>
        </p:txBody>
      </p:sp>
    </p:spTree>
    <p:custDataLst>
      <p:tags r:id="rId1"/>
    </p:custDataLst>
    <p:extLst>
      <p:ext uri="{BB962C8B-B14F-4D97-AF65-F5344CB8AC3E}">
        <p14:creationId xmlns:p14="http://schemas.microsoft.com/office/powerpoint/2010/main" val="367526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A51E7DC6-B85F-A847-894D-862F62F80BED}"/>
              </a:ext>
            </a:extLst>
          </p:cNvPr>
          <p:cNvSpPr/>
          <p:nvPr/>
        </p:nvSpPr>
        <p:spPr>
          <a:xfrm>
            <a:off x="739509" y="1948656"/>
            <a:ext cx="2395749" cy="3539619"/>
          </a:xfrm>
          <a:prstGeom prst="roundRect">
            <a:avLst/>
          </a:prstGeom>
          <a:solidFill>
            <a:schemeClr val="bg1">
              <a:lumMod val="8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p:txBody>
          <a:bodyPr>
            <a:normAutofit/>
          </a:bodyPr>
          <a:lstStyle/>
          <a:p>
            <a:r>
              <a:rPr lang="en-US" dirty="0"/>
              <a:t>Amazon VPC</a:t>
            </a:r>
          </a:p>
        </p:txBody>
      </p:sp>
      <p:pic>
        <p:nvPicPr>
          <p:cNvPr id="32" name="Picture 31"/>
          <p:cNvPicPr>
            <a:picLocks noChangeAspect="1"/>
          </p:cNvPicPr>
          <p:nvPr/>
        </p:nvPicPr>
        <p:blipFill rotWithShape="1">
          <a:blip r:embed="rId4" cstate="screen">
            <a:extLst>
              <a:ext uri="{28A0092B-C50C-407E-A947-70E740481C1C}">
                <a14:useLocalDpi xmlns:a14="http://schemas.microsoft.com/office/drawing/2010/main"/>
              </a:ext>
            </a:extLst>
          </a:blip>
          <a:srcRect l="18750" t="13086" r="18555" b="12890"/>
          <a:stretch/>
        </p:blipFill>
        <p:spPr>
          <a:xfrm>
            <a:off x="1169586" y="2391432"/>
            <a:ext cx="1534629" cy="1851036"/>
          </a:xfrm>
          <a:prstGeom prst="rect">
            <a:avLst/>
          </a:prstGeom>
        </p:spPr>
      </p:pic>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420062" y="2075737"/>
            <a:ext cx="2430869" cy="2483353"/>
          </a:xfrm>
          <a:prstGeom prst="rect">
            <a:avLst/>
          </a:prstGeom>
        </p:spPr>
      </p:pic>
      <p:sp>
        <p:nvSpPr>
          <p:cNvPr id="34" name="TextBox 33"/>
          <p:cNvSpPr txBox="1"/>
          <p:nvPr/>
        </p:nvSpPr>
        <p:spPr>
          <a:xfrm>
            <a:off x="3770562" y="4467353"/>
            <a:ext cx="1736245" cy="606472"/>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Amazon EC2</a:t>
            </a:r>
          </a:p>
        </p:txBody>
      </p:sp>
      <p:pic>
        <p:nvPicPr>
          <p:cNvPr id="35"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55100" y="1098767"/>
            <a:ext cx="1319247" cy="1319247"/>
          </a:xfrm>
          <a:prstGeom prst="rect">
            <a:avLst/>
          </a:prstGeom>
        </p:spPr>
      </p:pic>
      <p:pic>
        <p:nvPicPr>
          <p:cNvPr id="36" name="Picture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670241" y="2747405"/>
            <a:ext cx="1282535" cy="1282535"/>
          </a:xfrm>
          <a:prstGeom prst="rect">
            <a:avLst/>
          </a:prstGeom>
        </p:spPr>
      </p:pic>
      <p:pic>
        <p:nvPicPr>
          <p:cNvPr id="38" name="Picture 2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08603" y="1119747"/>
            <a:ext cx="1319247" cy="1319247"/>
          </a:xfrm>
          <a:prstGeom prst="rect">
            <a:avLst/>
          </a:prstGeom>
        </p:spPr>
      </p:pic>
      <p:sp>
        <p:nvSpPr>
          <p:cNvPr id="39" name="TextBox 21"/>
          <p:cNvSpPr txBox="1"/>
          <p:nvPr/>
        </p:nvSpPr>
        <p:spPr>
          <a:xfrm>
            <a:off x="6574396" y="2282424"/>
            <a:ext cx="988541" cy="46521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40" name="TextBox 31"/>
          <p:cNvSpPr txBox="1"/>
          <p:nvPr/>
        </p:nvSpPr>
        <p:spPr>
          <a:xfrm>
            <a:off x="7850916" y="3938334"/>
            <a:ext cx="938724" cy="57535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Glacier</a:t>
            </a:r>
          </a:p>
        </p:txBody>
      </p:sp>
      <p:sp>
        <p:nvSpPr>
          <p:cNvPr id="41" name="TextBox 32"/>
          <p:cNvSpPr txBox="1"/>
          <p:nvPr/>
        </p:nvSpPr>
        <p:spPr>
          <a:xfrm>
            <a:off x="7837672" y="2266015"/>
            <a:ext cx="965217" cy="646805"/>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EBS</a:t>
            </a:r>
          </a:p>
        </p:txBody>
      </p:sp>
      <p:pic>
        <p:nvPicPr>
          <p:cNvPr id="42" name="Picture 3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553379" y="4855615"/>
            <a:ext cx="1049096" cy="1049096"/>
          </a:xfrm>
          <a:prstGeom prst="rect">
            <a:avLst/>
          </a:prstGeom>
        </p:spPr>
      </p:pic>
      <p:pic>
        <p:nvPicPr>
          <p:cNvPr id="52" name="Picture 3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785162" y="4847455"/>
            <a:ext cx="1049096" cy="1049096"/>
          </a:xfrm>
          <a:prstGeom prst="rect">
            <a:avLst/>
          </a:prstGeom>
        </p:spPr>
      </p:pic>
      <p:sp>
        <p:nvSpPr>
          <p:cNvPr id="53" name="TextBox 35"/>
          <p:cNvSpPr txBox="1"/>
          <p:nvPr/>
        </p:nvSpPr>
        <p:spPr>
          <a:xfrm>
            <a:off x="6585222" y="5811959"/>
            <a:ext cx="988541" cy="46521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55" name="TextBox 36"/>
          <p:cNvSpPr txBox="1"/>
          <p:nvPr/>
        </p:nvSpPr>
        <p:spPr>
          <a:xfrm>
            <a:off x="7669401" y="5814366"/>
            <a:ext cx="1278131" cy="336971"/>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DynamoDB</a:t>
            </a:r>
          </a:p>
        </p:txBody>
      </p:sp>
      <p:pic>
        <p:nvPicPr>
          <p:cNvPr id="56" name="Picture 5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378553" y="1948656"/>
            <a:ext cx="2804160" cy="2804160"/>
          </a:xfrm>
          <a:prstGeom prst="rect">
            <a:avLst/>
          </a:prstGeom>
        </p:spPr>
      </p:pic>
      <p:sp>
        <p:nvSpPr>
          <p:cNvPr id="57" name="TextBox 52"/>
          <p:cNvSpPr txBox="1"/>
          <p:nvPr/>
        </p:nvSpPr>
        <p:spPr>
          <a:xfrm>
            <a:off x="9970643" y="4634297"/>
            <a:ext cx="1619980" cy="468017"/>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AWS IAM</a:t>
            </a:r>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66746" y="2883605"/>
            <a:ext cx="823267" cy="987920"/>
          </a:xfrm>
          <a:prstGeom prst="rect">
            <a:avLst/>
          </a:prstGeom>
        </p:spPr>
      </p:pic>
      <p:sp>
        <p:nvSpPr>
          <p:cNvPr id="59" name="TextBox 58"/>
          <p:cNvSpPr txBox="1"/>
          <p:nvPr/>
        </p:nvSpPr>
        <p:spPr>
          <a:xfrm>
            <a:off x="6432198" y="3940851"/>
            <a:ext cx="1306880" cy="20750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EFS</a:t>
            </a:r>
          </a:p>
        </p:txBody>
      </p:sp>
      <p:sp>
        <p:nvSpPr>
          <p:cNvPr id="60" name="TextBox 59"/>
          <p:cNvSpPr txBox="1"/>
          <p:nvPr/>
        </p:nvSpPr>
        <p:spPr>
          <a:xfrm>
            <a:off x="1074852" y="4467353"/>
            <a:ext cx="1736245" cy="606472"/>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VPC</a:t>
            </a:r>
          </a:p>
        </p:txBody>
      </p:sp>
      <p:sp>
        <p:nvSpPr>
          <p:cNvPr id="61" name="TextBox 3"/>
          <p:cNvSpPr txBox="1"/>
          <p:nvPr/>
        </p:nvSpPr>
        <p:spPr>
          <a:xfrm>
            <a:off x="6719232" y="6224841"/>
            <a:ext cx="1865156" cy="410433"/>
          </a:xfrm>
          <a:prstGeom prst="rect">
            <a:avLst/>
          </a:prstGeom>
          <a:noFill/>
        </p:spPr>
        <p:txBody>
          <a:bodyPr wrap="square" lIns="0" tIns="0" rIns="0" bIns="0" rtlCol="0" anchor="t">
            <a:sp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23" name="TextBox 3">
            <a:extLst>
              <a:ext uri="{FF2B5EF4-FFF2-40B4-BE49-F238E27FC236}">
                <a16:creationId xmlns:a16="http://schemas.microsoft.com/office/drawing/2014/main" id="{B7D15E15-7DB1-3347-9819-AE36FDCE02BC}"/>
              </a:ext>
            </a:extLst>
          </p:cNvPr>
          <p:cNvSpPr txBox="1"/>
          <p:nvPr/>
        </p:nvSpPr>
        <p:spPr>
          <a:xfrm>
            <a:off x="6719232" y="4402413"/>
            <a:ext cx="1865156" cy="410433"/>
          </a:xfrm>
          <a:prstGeom prst="rect">
            <a:avLst/>
          </a:prstGeom>
          <a:noFill/>
        </p:spPr>
        <p:txBody>
          <a:bodyPr wrap="square" lIns="0" tIns="0" rIns="0" bIns="0" rtlCol="0" anchor="t">
            <a:sp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Storage</a:t>
            </a:r>
          </a:p>
        </p:txBody>
      </p:sp>
    </p:spTree>
    <p:custDataLst>
      <p:tags r:id="rId1"/>
    </p:custDataLst>
    <p:extLst>
      <p:ext uri="{BB962C8B-B14F-4D97-AF65-F5344CB8AC3E}">
        <p14:creationId xmlns:p14="http://schemas.microsoft.com/office/powerpoint/2010/main" val="387119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a:t>
            </a:r>
          </a:p>
        </p:txBody>
      </p:sp>
      <p:sp>
        <p:nvSpPr>
          <p:cNvPr id="3" name="Content Placeholder 2"/>
          <p:cNvSpPr>
            <a:spLocks noGrp="1"/>
          </p:cNvSpPr>
          <p:nvPr>
            <p:ph idx="1"/>
          </p:nvPr>
        </p:nvSpPr>
        <p:spPr>
          <a:xfrm>
            <a:off x="238538" y="1440305"/>
            <a:ext cx="11320671" cy="4913308"/>
          </a:xfrm>
        </p:spPr>
        <p:txBody>
          <a:bodyPr>
            <a:noAutofit/>
          </a:bodyPr>
          <a:lstStyle/>
          <a:p>
            <a:pPr marL="0" indent="0">
              <a:lnSpc>
                <a:spcPct val="110000"/>
              </a:lnSpc>
              <a:spcBef>
                <a:spcPts val="0"/>
              </a:spcBef>
              <a:spcAft>
                <a:spcPts val="800"/>
              </a:spcAft>
              <a:buNone/>
            </a:pPr>
            <a:r>
              <a:rPr lang="en-US" sz="2400" dirty="0"/>
              <a:t>Amazon Virtual Private Cloud (Amazon VPC) allows you to provision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virtual networks</a:t>
            </a:r>
            <a:r>
              <a:rPr lang="en-US" sz="2400" dirty="0">
                <a:solidFill>
                  <a:srgbClr val="FF9933"/>
                </a:solidFill>
              </a:rPr>
              <a:t> </a:t>
            </a:r>
            <a:r>
              <a:rPr lang="en-US" sz="2400" dirty="0"/>
              <a:t>hosted on the AWS cloud and dedicated to your AWS account.</a:t>
            </a:r>
          </a:p>
          <a:p>
            <a:pPr marL="457200" indent="-457200">
              <a:lnSpc>
                <a:spcPct val="110000"/>
              </a:lnSpc>
              <a:spcBef>
                <a:spcPts val="0"/>
              </a:spcBef>
              <a:spcAft>
                <a:spcPts val="800"/>
              </a:spcAft>
            </a:pPr>
            <a:r>
              <a:rPr lang="en-US" sz="2400" dirty="0"/>
              <a:t>A private, virtual network in the AWS Cloud, Amazon VPCs are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logically</a:t>
            </a:r>
            <a:r>
              <a:rPr lang="en-US" sz="2400" b="1" dirty="0">
                <a:solidFill>
                  <a:srgbClr val="0070C0"/>
                </a:solidFill>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isolated</a:t>
            </a:r>
            <a:r>
              <a:rPr lang="en-US" sz="2400" b="1" dirty="0">
                <a:solidFill>
                  <a:srgbClr val="0070C0"/>
                </a:solidFill>
              </a:rPr>
              <a:t> </a:t>
            </a:r>
            <a:r>
              <a:rPr lang="en-US" sz="2400" dirty="0"/>
              <a:t>from other virtual networks.</a:t>
            </a:r>
          </a:p>
          <a:p>
            <a:pPr marL="457200" indent="-457200">
              <a:lnSpc>
                <a:spcPct val="110000"/>
              </a:lnSpc>
              <a:spcBef>
                <a:spcPts val="0"/>
              </a:spcBef>
              <a:spcAft>
                <a:spcPts val="800"/>
              </a:spcAft>
            </a:pPr>
            <a:r>
              <a:rPr lang="en-US" sz="2400" dirty="0"/>
              <a:t>Many AWS resources, such as Amazon Elastic Compute Cloud (Amazon EC2) instances, are launched into Amazon VPCs.</a:t>
            </a:r>
          </a:p>
          <a:p>
            <a:pPr marL="457200" indent="-457200">
              <a:lnSpc>
                <a:spcPct val="110000"/>
              </a:lnSpc>
              <a:spcBef>
                <a:spcPts val="0"/>
              </a:spcBef>
              <a:spcAft>
                <a:spcPts val="800"/>
              </a:spcAft>
            </a:pPr>
            <a:r>
              <a:rPr lang="en-US" sz="2400" dirty="0"/>
              <a:t>Allows complete control of network configuration, including:</a:t>
            </a:r>
          </a:p>
          <a:p>
            <a:pPr marL="914400" lvl="1" indent="-457200">
              <a:lnSpc>
                <a:spcPct val="110000"/>
              </a:lnSpc>
              <a:spcBef>
                <a:spcPts val="0"/>
              </a:spcBef>
            </a:pPr>
            <a:r>
              <a:rPr lang="en-US" sz="2000" dirty="0"/>
              <a:t>Internet Protocol (IP) address ranges</a:t>
            </a:r>
          </a:p>
          <a:p>
            <a:pPr marL="914400" lvl="1" indent="-457200">
              <a:lnSpc>
                <a:spcPct val="110000"/>
              </a:lnSpc>
              <a:spcBef>
                <a:spcPts val="0"/>
              </a:spcBef>
            </a:pPr>
            <a:r>
              <a:rPr lang="en-US" sz="2000" dirty="0"/>
              <a:t>Subnet creation</a:t>
            </a:r>
          </a:p>
          <a:p>
            <a:pPr marL="914400" lvl="1" indent="-457200">
              <a:lnSpc>
                <a:spcPct val="110000"/>
              </a:lnSpc>
              <a:spcBef>
                <a:spcPts val="0"/>
              </a:spcBef>
            </a:pPr>
            <a:r>
              <a:rPr lang="en-US" sz="2000" dirty="0"/>
              <a:t>Route table creation</a:t>
            </a:r>
          </a:p>
          <a:p>
            <a:pPr marL="914400" lvl="1" indent="-457200">
              <a:lnSpc>
                <a:spcPct val="110000"/>
              </a:lnSpc>
              <a:spcBef>
                <a:spcPts val="0"/>
              </a:spcBef>
            </a:pPr>
            <a:r>
              <a:rPr lang="en-US" sz="2000" dirty="0"/>
              <a:t>Network gateways</a:t>
            </a:r>
          </a:p>
          <a:p>
            <a:pPr marL="914400" lvl="1" indent="-457200">
              <a:lnSpc>
                <a:spcPct val="110000"/>
              </a:lnSpc>
              <a:spcBef>
                <a:spcPts val="0"/>
              </a:spcBef>
            </a:pPr>
            <a:r>
              <a:rPr lang="en-US" sz="2000" dirty="0"/>
              <a:t>Security settings</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98505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Deployment</a:t>
            </a:r>
          </a:p>
        </p:txBody>
      </p:sp>
      <p:sp>
        <p:nvSpPr>
          <p:cNvPr id="3" name="Content Placeholder 2"/>
          <p:cNvSpPr>
            <a:spLocks noGrp="1"/>
          </p:cNvSpPr>
          <p:nvPr>
            <p:ph idx="1"/>
          </p:nvPr>
        </p:nvSpPr>
        <p:spPr>
          <a:xfrm>
            <a:off x="238538" y="1440305"/>
            <a:ext cx="11320671" cy="4913308"/>
          </a:xfrm>
        </p:spPr>
        <p:txBody>
          <a:bodyPr>
            <a:normAutofit/>
          </a:bodyPr>
          <a:lstStyle/>
          <a:p>
            <a:pPr marL="457200" indent="-457200">
              <a:lnSpc>
                <a:spcPct val="110000"/>
              </a:lnSpc>
              <a:spcAft>
                <a:spcPts val="800"/>
              </a:spcAft>
            </a:pPr>
            <a:r>
              <a:rPr lang="en-US" sz="3200" dirty="0"/>
              <a:t>Offers several layers of security controls:</a:t>
            </a:r>
          </a:p>
          <a:p>
            <a:pPr marL="914400" lvl="1" indent="-457200">
              <a:lnSpc>
                <a:spcPct val="110000"/>
              </a:lnSpc>
              <a:spcAft>
                <a:spcPts val="800"/>
              </a:spcAft>
            </a:pPr>
            <a:r>
              <a:rPr lang="en-US" sz="2800" dirty="0"/>
              <a:t>Ability to allow and deny specific internet and internal traffic.</a:t>
            </a:r>
          </a:p>
          <a:p>
            <a:pPr marL="457200" indent="-457200">
              <a:lnSpc>
                <a:spcPct val="110000"/>
              </a:lnSpc>
              <a:spcAft>
                <a:spcPts val="800"/>
              </a:spcAft>
            </a:pPr>
            <a:r>
              <a:rPr lang="en-US" sz="3200" dirty="0"/>
              <a:t>Other AWS services deploy into Amazon VPC:</a:t>
            </a:r>
          </a:p>
          <a:p>
            <a:pPr marL="914400" lvl="1" indent="-457200">
              <a:lnSpc>
                <a:spcPct val="110000"/>
              </a:lnSpc>
              <a:spcAft>
                <a:spcPts val="800"/>
              </a:spcAft>
            </a:pPr>
            <a:r>
              <a:rPr lang="en-US" sz="2800" dirty="0"/>
              <a:t>Service inherits security build into network.</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226387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dirty="0"/>
              <a:t>Amazon VPC Integration</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22" y="2995864"/>
            <a:ext cx="1256793" cy="1529099"/>
          </a:xfrm>
          <a:prstGeom prst="rect">
            <a:avLst/>
          </a:prstGeom>
        </p:spPr>
      </p:pic>
      <p:sp>
        <p:nvSpPr>
          <p:cNvPr id="7" name="TextBox 6"/>
          <p:cNvSpPr txBox="1"/>
          <p:nvPr/>
        </p:nvSpPr>
        <p:spPr>
          <a:xfrm>
            <a:off x="1383074" y="4531747"/>
            <a:ext cx="1294712" cy="369012"/>
          </a:xfrm>
          <a:prstGeom prst="rect">
            <a:avLst/>
          </a:prstGeom>
          <a:noFill/>
        </p:spPr>
        <p:txBody>
          <a:bodyPr wrap="square" lIns="0" tIns="0" rIns="0" bIns="0" rtlCol="0" anchor="t">
            <a:noAutofit/>
          </a:bodyPr>
          <a:lstStyle/>
          <a:p>
            <a:pPr algn="ct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Amazon VPC</a:t>
            </a:r>
          </a:p>
        </p:txBody>
      </p:sp>
      <p:sp>
        <p:nvSpPr>
          <p:cNvPr id="8" name="TextBox 7"/>
          <p:cNvSpPr txBox="1"/>
          <p:nvPr/>
        </p:nvSpPr>
        <p:spPr>
          <a:xfrm>
            <a:off x="10707005" y="2532008"/>
            <a:ext cx="943550" cy="155448"/>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3865" y="1287724"/>
            <a:ext cx="1009830" cy="121179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865" y="1280648"/>
            <a:ext cx="1009832" cy="1211798"/>
          </a:xfrm>
          <a:prstGeom prst="rect">
            <a:avLst/>
          </a:prstGeom>
        </p:spPr>
      </p:pic>
      <p:sp>
        <p:nvSpPr>
          <p:cNvPr id="11" name="TextBox 10"/>
          <p:cNvSpPr txBox="1"/>
          <p:nvPr/>
        </p:nvSpPr>
        <p:spPr>
          <a:xfrm>
            <a:off x="4792489" y="2492446"/>
            <a:ext cx="882910" cy="211053"/>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EC2</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4250" y="3275466"/>
            <a:ext cx="756797" cy="1059514"/>
          </a:xfrm>
          <a:prstGeom prst="rect">
            <a:avLst/>
          </a:prstGeom>
        </p:spPr>
      </p:pic>
      <p:sp>
        <p:nvSpPr>
          <p:cNvPr id="13" name="TextBox 12"/>
          <p:cNvSpPr txBox="1"/>
          <p:nvPr/>
        </p:nvSpPr>
        <p:spPr>
          <a:xfrm>
            <a:off x="7802428" y="4481444"/>
            <a:ext cx="1166033" cy="192201"/>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 Elastic Beanstalk</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0150" y="3266359"/>
            <a:ext cx="1007072" cy="1208486"/>
          </a:xfrm>
          <a:prstGeom prst="rect">
            <a:avLst/>
          </a:prstGeom>
        </p:spPr>
      </p:pic>
      <p:sp>
        <p:nvSpPr>
          <p:cNvPr id="15" name="TextBox 14"/>
          <p:cNvSpPr txBox="1"/>
          <p:nvPr/>
        </p:nvSpPr>
        <p:spPr>
          <a:xfrm>
            <a:off x="6327062" y="4471918"/>
            <a:ext cx="980160"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EFS</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7945" y="5147825"/>
            <a:ext cx="966431" cy="1159716"/>
          </a:xfrm>
          <a:prstGeom prst="rect">
            <a:avLst/>
          </a:prstGeom>
        </p:spPr>
      </p:pic>
      <p:sp>
        <p:nvSpPr>
          <p:cNvPr id="17" name="TextBox 16"/>
          <p:cNvSpPr txBox="1"/>
          <p:nvPr/>
        </p:nvSpPr>
        <p:spPr>
          <a:xfrm>
            <a:off x="4763126" y="6307541"/>
            <a:ext cx="1016068" cy="37816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S3</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7062" y="5124745"/>
            <a:ext cx="1007395" cy="1115885"/>
          </a:xfrm>
          <a:prstGeom prst="rect">
            <a:avLst/>
          </a:prstGeom>
        </p:spPr>
      </p:pic>
      <p:sp>
        <p:nvSpPr>
          <p:cNvPr id="19" name="TextBox 18"/>
          <p:cNvSpPr txBox="1"/>
          <p:nvPr/>
        </p:nvSpPr>
        <p:spPr>
          <a:xfrm>
            <a:off x="6327062" y="6307541"/>
            <a:ext cx="1071474"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DynamoDB</a:t>
            </a: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7968" y="5082499"/>
            <a:ext cx="1016983" cy="1200376"/>
          </a:xfrm>
          <a:prstGeom prst="rect">
            <a:avLst/>
          </a:prstGeom>
        </p:spPr>
      </p:pic>
      <p:sp>
        <p:nvSpPr>
          <p:cNvPr id="21" name="TextBox 20"/>
          <p:cNvSpPr txBox="1"/>
          <p:nvPr/>
        </p:nvSpPr>
        <p:spPr>
          <a:xfrm>
            <a:off x="7802428" y="6281246"/>
            <a:ext cx="1020442"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ElastiCache</a:t>
            </a:r>
          </a:p>
        </p:txBody>
      </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8321" y="3195456"/>
            <a:ext cx="1007070" cy="1208484"/>
          </a:xfrm>
          <a:prstGeom prst="rect">
            <a:avLst/>
          </a:prstGeom>
        </p:spPr>
      </p:pic>
      <p:sp>
        <p:nvSpPr>
          <p:cNvPr id="23" name="TextBox 22"/>
          <p:cNvSpPr txBox="1"/>
          <p:nvPr/>
        </p:nvSpPr>
        <p:spPr>
          <a:xfrm>
            <a:off x="4792489" y="4491798"/>
            <a:ext cx="943550" cy="155448"/>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OpsWorks</a:t>
            </a:r>
          </a:p>
        </p:txBody>
      </p: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2674" y="1280648"/>
            <a:ext cx="982537" cy="1179044"/>
          </a:xfrm>
          <a:prstGeom prst="rect">
            <a:avLst/>
          </a:prstGeom>
        </p:spPr>
      </p:pic>
      <p:sp>
        <p:nvSpPr>
          <p:cNvPr id="25" name="TextBox 24"/>
          <p:cNvSpPr txBox="1"/>
          <p:nvPr/>
        </p:nvSpPr>
        <p:spPr>
          <a:xfrm>
            <a:off x="6356566" y="2499522"/>
            <a:ext cx="894752" cy="200694"/>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 EMR</a:t>
            </a:r>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25738" y="1307110"/>
            <a:ext cx="991758" cy="1152582"/>
          </a:xfrm>
          <a:prstGeom prst="rect">
            <a:avLst/>
          </a:prstGeom>
        </p:spPr>
      </p:pic>
      <p:sp>
        <p:nvSpPr>
          <p:cNvPr id="27" name="TextBox 26"/>
          <p:cNvSpPr txBox="1"/>
          <p:nvPr/>
        </p:nvSpPr>
        <p:spPr>
          <a:xfrm>
            <a:off x="9272197" y="2497697"/>
            <a:ext cx="1180952" cy="126651"/>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WorkSpaces</a:t>
            </a:r>
          </a:p>
        </p:txBody>
      </p:sp>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17407" y="1311018"/>
            <a:ext cx="966429" cy="1117433"/>
          </a:xfrm>
          <a:prstGeom prst="rect">
            <a:avLst/>
          </a:prstGeom>
        </p:spPr>
      </p:pic>
      <p:sp>
        <p:nvSpPr>
          <p:cNvPr id="29" name="TextBox 28"/>
          <p:cNvSpPr txBox="1"/>
          <p:nvPr/>
        </p:nvSpPr>
        <p:spPr>
          <a:xfrm>
            <a:off x="7889084" y="2522053"/>
            <a:ext cx="894752"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RDS</a:t>
            </a:r>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72197" y="3251795"/>
            <a:ext cx="995997" cy="1182748"/>
          </a:xfrm>
          <a:prstGeom prst="rect">
            <a:avLst/>
          </a:prstGeom>
        </p:spPr>
      </p:pic>
      <p:sp>
        <p:nvSpPr>
          <p:cNvPr id="31" name="TextBox 30"/>
          <p:cNvSpPr txBox="1"/>
          <p:nvPr/>
        </p:nvSpPr>
        <p:spPr>
          <a:xfrm>
            <a:off x="9305989" y="4468323"/>
            <a:ext cx="1055166" cy="214655"/>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Route 53</a:t>
            </a:r>
          </a:p>
        </p:txBody>
      </p:sp>
      <p:pic>
        <p:nvPicPr>
          <p:cNvPr id="32" name="Picture 3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73865" y="3260122"/>
            <a:ext cx="1009830" cy="1211796"/>
          </a:xfrm>
          <a:prstGeom prst="rect">
            <a:avLst/>
          </a:prstGeom>
        </p:spPr>
      </p:pic>
      <p:sp>
        <p:nvSpPr>
          <p:cNvPr id="33" name="TextBox 32"/>
          <p:cNvSpPr txBox="1"/>
          <p:nvPr/>
        </p:nvSpPr>
        <p:spPr>
          <a:xfrm>
            <a:off x="10842670" y="4527346"/>
            <a:ext cx="731520" cy="15563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 Data Pipeline</a:t>
            </a:r>
          </a:p>
        </p:txBody>
      </p:sp>
      <p:pic>
        <p:nvPicPr>
          <p:cNvPr id="34" name="Picture 3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325738" y="5082499"/>
            <a:ext cx="1022315" cy="1226778"/>
          </a:xfrm>
          <a:prstGeom prst="rect">
            <a:avLst/>
          </a:prstGeom>
        </p:spPr>
      </p:pic>
      <p:sp>
        <p:nvSpPr>
          <p:cNvPr id="36" name="TextBox 35"/>
          <p:cNvSpPr txBox="1"/>
          <p:nvPr/>
        </p:nvSpPr>
        <p:spPr>
          <a:xfrm>
            <a:off x="9111705" y="6359062"/>
            <a:ext cx="1501935" cy="206860"/>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AWS Directory Service</a:t>
            </a:r>
          </a:p>
        </p:txBody>
      </p:sp>
      <p:sp>
        <p:nvSpPr>
          <p:cNvPr id="35" name="TextBox 34">
            <a:extLst>
              <a:ext uri="{FF2B5EF4-FFF2-40B4-BE49-F238E27FC236}">
                <a16:creationId xmlns:a16="http://schemas.microsoft.com/office/drawing/2014/main" id="{6AB6B638-FBE9-AC4F-9AA7-BAFBC217BBA3}"/>
              </a:ext>
            </a:extLst>
          </p:cNvPr>
          <p:cNvSpPr txBox="1"/>
          <p:nvPr/>
        </p:nvSpPr>
        <p:spPr>
          <a:xfrm>
            <a:off x="10801395" y="5695888"/>
            <a:ext cx="882300" cy="544742"/>
          </a:xfrm>
          <a:prstGeom prst="rect">
            <a:avLst/>
          </a:prstGeom>
          <a:noFill/>
        </p:spPr>
        <p:txBody>
          <a:bodyPr wrap="square" lIns="0" tIns="0" rIns="0" bIns="0" rtlCol="0" anchor="t">
            <a:noAutofit/>
          </a:bodyPr>
          <a:lstStyle/>
          <a:p>
            <a:pPr algn="ctr"/>
            <a:r>
              <a:rPr lang="en-US" sz="1600" b="1" dirty="0">
                <a:latin typeface="Amazon Ember Light" panose="020B0403020204020204" pitchFamily="34" charset="0"/>
                <a:ea typeface="Amazon Ember Light" panose="020B0403020204020204" pitchFamily="34" charset="0"/>
                <a:cs typeface="Amazon Ember Light" panose="020B0403020204020204" pitchFamily="34" charset="0"/>
              </a:rPr>
              <a:t>… and more</a:t>
            </a:r>
          </a:p>
        </p:txBody>
      </p:sp>
    </p:spTree>
    <p:extLst>
      <p:ext uri="{BB962C8B-B14F-4D97-AF65-F5344CB8AC3E}">
        <p14:creationId xmlns:p14="http://schemas.microsoft.com/office/powerpoint/2010/main" val="255512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Features</a:t>
            </a:r>
          </a:p>
        </p:txBody>
      </p:sp>
      <p:sp>
        <p:nvSpPr>
          <p:cNvPr id="3" name="Content Placeholder 2"/>
          <p:cNvSpPr>
            <a:spLocks noGrp="1"/>
          </p:cNvSpPr>
          <p:nvPr>
            <p:ph idx="1"/>
          </p:nvPr>
        </p:nvSpPr>
        <p:spPr>
          <a:xfrm>
            <a:off x="238538" y="1440304"/>
            <a:ext cx="8711054" cy="5036695"/>
          </a:xfrm>
        </p:spPr>
        <p:txBody>
          <a:bodyPr>
            <a:noAutofit/>
          </a:bodyPr>
          <a:lstStyle/>
          <a:p>
            <a:pPr marL="457200" indent="-457200">
              <a:lnSpc>
                <a:spcPct val="100000"/>
              </a:lnSpc>
              <a:spcAft>
                <a:spcPts val="800"/>
              </a:spcAft>
            </a:pPr>
            <a:r>
              <a:rPr lang="fr-FR" sz="2600" dirty="0">
                <a:latin typeface="Amazon Ember" panose="020B0603020204020204" pitchFamily="34" charset="0"/>
                <a:ea typeface="Amazon Ember" panose="020B0603020204020204" pitchFamily="34" charset="0"/>
                <a:cs typeface="Amazon Ember" panose="020B0603020204020204" pitchFamily="34" charset="0"/>
              </a:rPr>
              <a:t>S'appuie sur la haute disponibilité des régions AWS et des zones de disponibilité (AZ)</a:t>
            </a:r>
            <a:r>
              <a:rPr lang="en-US" sz="2600" dirty="0">
                <a:latin typeface="Amazon Ember" panose="020B0603020204020204" pitchFamily="34" charset="0"/>
                <a:ea typeface="Amazon Ember" panose="020B0603020204020204" pitchFamily="34" charset="0"/>
                <a:cs typeface="Amazon Ember" panose="020B0603020204020204" pitchFamily="34" charset="0"/>
              </a:rPr>
              <a:t>:</a:t>
            </a:r>
          </a:p>
          <a:p>
            <a:pPr marL="914400" lvl="1" indent="-457200">
              <a:lnSpc>
                <a:spcPct val="100000"/>
              </a:lnSpc>
              <a:spcAft>
                <a:spcPts val="800"/>
              </a:spcAft>
            </a:pPr>
            <a:r>
              <a:rPr lang="fr-FR" dirty="0"/>
              <a:t>Chaque Amazon VPC réside dans une seule région</a:t>
            </a:r>
          </a:p>
          <a:p>
            <a:pPr marL="914400" lvl="1" indent="-457200">
              <a:lnSpc>
                <a:spcPct val="100000"/>
              </a:lnSpc>
              <a:spcAft>
                <a:spcPts val="800"/>
              </a:spcAft>
            </a:pPr>
            <a:r>
              <a:rPr lang="fr-FR" dirty="0"/>
              <a:t>Plusieurs Amazon VPC par compte</a:t>
            </a:r>
            <a:endParaRPr lang="en-US" dirty="0"/>
          </a:p>
          <a:p>
            <a:pPr marL="457200" indent="-457200">
              <a:lnSpc>
                <a:spcPct val="100000"/>
              </a:lnSpc>
              <a:spcAft>
                <a:spcPts val="800"/>
              </a:spcAft>
            </a:pPr>
            <a:r>
              <a:rPr lang="en-US" sz="2600"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Subnets</a:t>
            </a:r>
            <a:r>
              <a:rPr lang="en-US" sz="2600" dirty="0">
                <a:latin typeface="Amazon Ember" panose="020B0603020204020204" pitchFamily="34" charset="0"/>
                <a:ea typeface="Amazon Ember" panose="020B0603020204020204" pitchFamily="34" charset="0"/>
                <a:cs typeface="Amazon Ember" panose="020B0603020204020204" pitchFamily="34" charset="0"/>
              </a:rPr>
              <a:t>:</a:t>
            </a:r>
          </a:p>
          <a:p>
            <a:pPr marL="914400" lvl="1" indent="-457200">
              <a:lnSpc>
                <a:spcPct val="100000"/>
              </a:lnSpc>
              <a:spcAft>
                <a:spcPts val="800"/>
              </a:spcAft>
            </a:pPr>
            <a:r>
              <a:rPr lang="fr-FR" dirty="0"/>
              <a:t>Utilisé pour diviser Amazon VP</a:t>
            </a:r>
            <a:r>
              <a:rPr lang="en-US" dirty="0"/>
              <a:t>C</a:t>
            </a:r>
          </a:p>
          <a:p>
            <a:pPr marL="914400" lvl="1" indent="-457200">
              <a:lnSpc>
                <a:spcPct val="100000"/>
              </a:lnSpc>
              <a:spcAft>
                <a:spcPts val="800"/>
              </a:spcAft>
            </a:pPr>
            <a:r>
              <a:rPr lang="fr-FR" dirty="0"/>
              <a:t>Autoriser Amazon VPC à s'étendre sur plusieurs zones de disponibilité</a:t>
            </a:r>
            <a:endParaRPr lang="en-US" dirty="0"/>
          </a:p>
        </p:txBody>
      </p:sp>
      <p:sp>
        <p:nvSpPr>
          <p:cNvPr id="22" name="Rounded Rectangle 21"/>
          <p:cNvSpPr/>
          <p:nvPr/>
        </p:nvSpPr>
        <p:spPr>
          <a:xfrm>
            <a:off x="9236089" y="2732063"/>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rial"/>
              <a:cs typeface="Arial"/>
            </a:endParaRPr>
          </a:p>
        </p:txBody>
      </p:sp>
      <p:sp>
        <p:nvSpPr>
          <p:cNvPr id="29" name="Rounded Rectangle 28"/>
          <p:cNvSpPr/>
          <p:nvPr/>
        </p:nvSpPr>
        <p:spPr>
          <a:xfrm>
            <a:off x="8990029" y="2243615"/>
            <a:ext cx="2867241"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0" name="TextBox 33"/>
          <p:cNvSpPr txBox="1">
            <a:spLocks noChangeArrowheads="1"/>
          </p:cNvSpPr>
          <p:nvPr/>
        </p:nvSpPr>
        <p:spPr bwMode="auto">
          <a:xfrm>
            <a:off x="8682717" y="1864585"/>
            <a:ext cx="2074333" cy="379656"/>
          </a:xfrm>
          <a:prstGeom prst="rect">
            <a:avLst/>
          </a:prstGeom>
          <a:noFill/>
          <a:ln w="9525">
            <a:noFill/>
            <a:miter lim="800000"/>
            <a:headEnd/>
            <a:tailEnd/>
          </a:ln>
        </p:spPr>
        <p:txBody>
          <a:bodyPr>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Region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pic>
        <p:nvPicPr>
          <p:cNvPr id="9" name="Picture 8">
            <a:extLst>
              <a:ext uri="{FF2B5EF4-FFF2-40B4-BE49-F238E27FC236}">
                <a16:creationId xmlns:a16="http://schemas.microsoft.com/office/drawing/2014/main" id="{143DBAE1-E296-F248-A804-31B890939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873" y="2427266"/>
            <a:ext cx="798895" cy="521500"/>
          </a:xfrm>
          <a:prstGeom prst="rect">
            <a:avLst/>
          </a:prstGeom>
        </p:spPr>
      </p:pic>
    </p:spTree>
    <p:custDataLst>
      <p:tags r:id="rId1"/>
    </p:custDataLst>
    <p:extLst>
      <p:ext uri="{BB962C8B-B14F-4D97-AF65-F5344CB8AC3E}">
        <p14:creationId xmlns:p14="http://schemas.microsoft.com/office/powerpoint/2010/main" val="2613653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26465</TotalTime>
  <Words>5972</Words>
  <Application>Microsoft Office PowerPoint</Application>
  <PresentationFormat>Grand écran</PresentationFormat>
  <Paragraphs>461</Paragraphs>
  <Slides>37</Slides>
  <Notes>37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Amazon Ember</vt:lpstr>
      <vt:lpstr>Amazon Ember Light</vt:lpstr>
      <vt:lpstr>Arial</vt:lpstr>
      <vt:lpstr>Calibri</vt:lpstr>
      <vt:lpstr>Helvetica Neue</vt:lpstr>
      <vt:lpstr>Helvetica Neue LT Std 65 Medium</vt:lpstr>
      <vt:lpstr>Office Theme</vt:lpstr>
      <vt:lpstr>Module 2, Section 3:                        AWS Core Services – Amazon Virtual Private Cloud</vt:lpstr>
      <vt:lpstr>Contenu du module</vt:lpstr>
      <vt:lpstr>Objectifs du module</vt:lpstr>
      <vt:lpstr>Part 1: Amazon Virtual Private Cloud  (Amazon VPC)</vt:lpstr>
      <vt:lpstr>Amazon VPC</vt:lpstr>
      <vt:lpstr>Amazon VPC</vt:lpstr>
      <vt:lpstr>Amazon VPC Deployment</vt:lpstr>
      <vt:lpstr>Amazon VPC Integration</vt:lpstr>
      <vt:lpstr>Amazon VPC Features</vt:lpstr>
      <vt:lpstr>Amazon VPC Address</vt:lpstr>
      <vt:lpstr>Amazon VPC Components</vt:lpstr>
      <vt:lpstr>Optional Amazon VPC Components</vt:lpstr>
      <vt:lpstr>Connexions Amazon VPC</vt:lpstr>
      <vt:lpstr>Amazon VPC Review</vt:lpstr>
      <vt:lpstr>Amazon VPC Example</vt:lpstr>
      <vt:lpstr>Amazon VPC Example</vt:lpstr>
      <vt:lpstr>Amazon VPC Example</vt:lpstr>
      <vt:lpstr>Amazon VPC Example</vt:lpstr>
      <vt:lpstr>Amazon VPC Example</vt:lpstr>
      <vt:lpstr>Amazon VPC Example</vt:lpstr>
      <vt:lpstr>Part 2: AWS Security Groups</vt:lpstr>
      <vt:lpstr>AWS VPC Security Groups</vt:lpstr>
      <vt:lpstr>Amazon VPC Security Groups</vt:lpstr>
      <vt:lpstr>AWS VPC Security Groups</vt:lpstr>
      <vt:lpstr>In Review</vt:lpstr>
      <vt:lpstr>Amazon VPC Demo</vt:lpstr>
      <vt:lpstr>Module 2, Section 3, Lab 3:  Build Your Amazon VPC and  Launch a Web Server</vt:lpstr>
      <vt:lpstr>Lab 3 Scenario</vt:lpstr>
      <vt:lpstr>Lab 3: Tasks</vt:lpstr>
      <vt:lpstr>Lab 3: Final Product</vt:lpstr>
      <vt:lpstr>Part 3: AWS CloudFront</vt:lpstr>
      <vt:lpstr>AWS Global Infrastructure:                                             Edge Locations and Regional Edge Caches</vt:lpstr>
      <vt:lpstr>Amazon CloudFront Benefits</vt:lpstr>
      <vt:lpstr>Amazon CloudFront: Cost Estimation</vt:lpstr>
      <vt:lpstr>Section 2.0.3 Review:                                                      </vt:lpstr>
      <vt:lpstr>Up Next: Unit 2.04 – AWS Core Services - Database     Amazon Relational Database Service (RDS)     Amazon  DynamoDB     Amazon Redshift     Amazon Aurora </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1.0.18</cp:keywords>
  <dc:description/>
  <cp:lastModifiedBy>Frazer Sado</cp:lastModifiedBy>
  <cp:revision>236</cp:revision>
  <cp:lastPrinted>2017-08-03T20:30:13Z</cp:lastPrinted>
  <dcterms:created xsi:type="dcterms:W3CDTF">2017-05-11T23:06:57Z</dcterms:created>
  <dcterms:modified xsi:type="dcterms:W3CDTF">2021-09-03T12:57:04Z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1B338C5D-612C-4117-A081-4F0156D72933</vt:lpwstr>
  </property>
  <property fmtid="{D5CDD505-2E9C-101B-9397-08002B2CF9AE}" pid="3" name="ArticulatePath">
    <vt:lpwstr>23P-Amazon-VPC</vt:lpwstr>
  </property>
</Properties>
</file>