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50" r:id="rId3"/>
    <p:sldId id="351" r:id="rId4"/>
    <p:sldId id="353" r:id="rId5"/>
    <p:sldId id="354" r:id="rId6"/>
    <p:sldId id="355" r:id="rId7"/>
    <p:sldId id="424" r:id="rId8"/>
    <p:sldId id="426" r:id="rId9"/>
    <p:sldId id="425" r:id="rId10"/>
    <p:sldId id="356" r:id="rId11"/>
    <p:sldId id="357" r:id="rId12"/>
    <p:sldId id="358" r:id="rId13"/>
    <p:sldId id="360" r:id="rId14"/>
    <p:sldId id="361" r:id="rId15"/>
    <p:sldId id="403" r:id="rId16"/>
    <p:sldId id="368" r:id="rId17"/>
    <p:sldId id="369" r:id="rId18"/>
    <p:sldId id="371" r:id="rId19"/>
    <p:sldId id="409" r:id="rId20"/>
    <p:sldId id="410" r:id="rId21"/>
    <p:sldId id="411" r:id="rId22"/>
    <p:sldId id="412" r:id="rId23"/>
    <p:sldId id="422" r:id="rId24"/>
    <p:sldId id="423" r:id="rId25"/>
    <p:sldId id="414" r:id="rId26"/>
    <p:sldId id="415" r:id="rId27"/>
    <p:sldId id="416" r:id="rId28"/>
    <p:sldId id="417" r:id="rId29"/>
    <p:sldId id="419" r:id="rId30"/>
    <p:sldId id="420" r:id="rId31"/>
    <p:sldId id="421" r:id="rId32"/>
    <p:sldId id="401" r:id="rId33"/>
    <p:sldId id="405" r:id="rId34"/>
    <p:sldId id="406" r:id="rId35"/>
    <p:sldId id="399" r:id="rId36"/>
    <p:sldId id="402" r:id="rId37"/>
    <p:sldId id="400" r:id="rId38"/>
    <p:sldId id="34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lang="fr-FR" sz="1400" b="0" i="0" u="none" strike="noStrike" kern="1200" spc="0" baseline="0">
                <a:solidFill>
                  <a:srgbClr val="595959"/>
                </a:solidFill>
                <a:latin typeface="Calibri"/>
                <a:ea typeface=""/>
                <a:cs typeface=""/>
              </a:defRPr>
            </a:pPr>
            <a:r>
              <a:rPr lang="fr-FR" sz="1400" b="0" i="0" u="none" strike="noStrike" kern="1200" cap="none" spc="0" baseline="0">
                <a:solidFill>
                  <a:srgbClr val="595959"/>
                </a:solidFill>
                <a:uFillTx/>
                <a:latin typeface="Calibri"/>
                <a:ea typeface=""/>
                <a:cs typeface=""/>
              </a:rPr>
              <a:t>Courbes comparatives de production consommation RIS-RIN</a:t>
            </a:r>
          </a:p>
        </c:rich>
      </c:tx>
      <c:layout/>
      <c:overlay val="0"/>
      <c:spPr>
        <a:noFill/>
        <a:ln>
          <a:noFill/>
        </a:ln>
      </c:spPr>
    </c:title>
    <c:autoTitleDeleted val="0"/>
    <c:plotArea>
      <c:layout/>
      <c:barChart>
        <c:barDir val="col"/>
        <c:grouping val="clustered"/>
        <c:varyColors val="0"/>
        <c:ser>
          <c:idx val="0"/>
          <c:order val="0"/>
          <c:tx>
            <c:v>product ris</c:v>
          </c:tx>
          <c:spPr>
            <a:solidFill>
              <a:srgbClr val="5B9BD5"/>
            </a:solidFill>
            <a:ln>
              <a:noFill/>
            </a:ln>
          </c:spPr>
          <c:invertIfNegative val="0"/>
          <c:cat>
            <c:numLit>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Lit>
          </c:cat>
          <c:val>
            <c:numLit>
              <c:formatCode>General</c:formatCode>
              <c:ptCount val="24"/>
              <c:pt idx="0">
                <c:v>800</c:v>
              </c:pt>
              <c:pt idx="1">
                <c:v>780</c:v>
              </c:pt>
              <c:pt idx="2">
                <c:v>775</c:v>
              </c:pt>
              <c:pt idx="3">
                <c:v>775</c:v>
              </c:pt>
              <c:pt idx="4">
                <c:v>780</c:v>
              </c:pt>
              <c:pt idx="5">
                <c:v>820</c:v>
              </c:pt>
              <c:pt idx="6">
                <c:v>850</c:v>
              </c:pt>
              <c:pt idx="7">
                <c:v>860</c:v>
              </c:pt>
              <c:pt idx="8">
                <c:v>860</c:v>
              </c:pt>
              <c:pt idx="9">
                <c:v>830</c:v>
              </c:pt>
              <c:pt idx="10">
                <c:v>805</c:v>
              </c:pt>
              <c:pt idx="11">
                <c:v>750</c:v>
              </c:pt>
              <c:pt idx="12">
                <c:v>760</c:v>
              </c:pt>
              <c:pt idx="13">
                <c:v>760</c:v>
              </c:pt>
              <c:pt idx="14">
                <c:v>770</c:v>
              </c:pt>
              <c:pt idx="15">
                <c:v>780</c:v>
              </c:pt>
              <c:pt idx="16">
                <c:v>790</c:v>
              </c:pt>
              <c:pt idx="17">
                <c:v>805</c:v>
              </c:pt>
              <c:pt idx="18">
                <c:v>880</c:v>
              </c:pt>
              <c:pt idx="19">
                <c:v>900</c:v>
              </c:pt>
              <c:pt idx="20">
                <c:v>890</c:v>
              </c:pt>
              <c:pt idx="21">
                <c:v>840</c:v>
              </c:pt>
              <c:pt idx="22">
                <c:v>800</c:v>
              </c:pt>
              <c:pt idx="23">
                <c:v>800</c:v>
              </c:pt>
            </c:numLit>
          </c:val>
        </c:ser>
        <c:ser>
          <c:idx val="1"/>
          <c:order val="1"/>
          <c:tx>
            <c:v>product rin</c:v>
          </c:tx>
          <c:spPr>
            <a:solidFill>
              <a:srgbClr val="FF0000"/>
            </a:solidFill>
            <a:ln>
              <a:noFill/>
            </a:ln>
          </c:spPr>
          <c:invertIfNegative val="0"/>
          <c:cat>
            <c:numLit>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Lit>
          </c:cat>
          <c:val>
            <c:numLit>
              <c:formatCode>General</c:formatCode>
              <c:ptCount val="24"/>
              <c:pt idx="0">
                <c:v>70</c:v>
              </c:pt>
              <c:pt idx="1">
                <c:v>65</c:v>
              </c:pt>
              <c:pt idx="2">
                <c:v>64</c:v>
              </c:pt>
              <c:pt idx="3">
                <c:v>65</c:v>
              </c:pt>
              <c:pt idx="4">
                <c:v>66</c:v>
              </c:pt>
              <c:pt idx="5">
                <c:v>70</c:v>
              </c:pt>
              <c:pt idx="6">
                <c:v>70</c:v>
              </c:pt>
              <c:pt idx="7">
                <c:v>70</c:v>
              </c:pt>
              <c:pt idx="8">
                <c:v>69</c:v>
              </c:pt>
              <c:pt idx="9">
                <c:v>68</c:v>
              </c:pt>
              <c:pt idx="10">
                <c:v>65</c:v>
              </c:pt>
              <c:pt idx="11">
                <c:v>64</c:v>
              </c:pt>
              <c:pt idx="12">
                <c:v>66</c:v>
              </c:pt>
              <c:pt idx="13">
                <c:v>68</c:v>
              </c:pt>
              <c:pt idx="14">
                <c:v>69</c:v>
              </c:pt>
              <c:pt idx="15">
                <c:v>70</c:v>
              </c:pt>
              <c:pt idx="16">
                <c:v>68</c:v>
              </c:pt>
              <c:pt idx="17">
                <c:v>67</c:v>
              </c:pt>
              <c:pt idx="18">
                <c:v>70</c:v>
              </c:pt>
              <c:pt idx="19">
                <c:v>70</c:v>
              </c:pt>
              <c:pt idx="20">
                <c:v>69</c:v>
              </c:pt>
              <c:pt idx="21">
                <c:v>67</c:v>
              </c:pt>
              <c:pt idx="22">
                <c:v>68</c:v>
              </c:pt>
              <c:pt idx="23">
                <c:v>70</c:v>
              </c:pt>
            </c:numLit>
          </c:val>
        </c:ser>
        <c:dLbls>
          <c:showLegendKey val="0"/>
          <c:showVal val="0"/>
          <c:showCatName val="0"/>
          <c:showSerName val="0"/>
          <c:showPercent val="0"/>
          <c:showBubbleSize val="0"/>
        </c:dLbls>
        <c:gapWidth val="150"/>
        <c:axId val="775826304"/>
        <c:axId val="775835552"/>
      </c:barChart>
      <c:lineChart>
        <c:grouping val="standard"/>
        <c:varyColors val="0"/>
        <c:ser>
          <c:idx val="2"/>
          <c:order val="2"/>
          <c:tx>
            <c:v>demande ris</c:v>
          </c:tx>
          <c:spPr>
            <a:ln w="28575" cap="rnd">
              <a:solidFill>
                <a:srgbClr val="ED7D31"/>
              </a:solidFill>
              <a:prstDash val="solid"/>
              <a:round/>
            </a:ln>
          </c:spPr>
          <c:marker>
            <c:symbol val="none"/>
          </c:marker>
          <c:cat>
            <c:numLit>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Lit>
          </c:cat>
          <c:val>
            <c:numLit>
              <c:formatCode>General</c:formatCode>
              <c:ptCount val="24"/>
              <c:pt idx="0">
                <c:v>660</c:v>
              </c:pt>
              <c:pt idx="1">
                <c:v>660</c:v>
              </c:pt>
              <c:pt idx="2">
                <c:v>650</c:v>
              </c:pt>
              <c:pt idx="3">
                <c:v>650</c:v>
              </c:pt>
              <c:pt idx="4">
                <c:v>700</c:v>
              </c:pt>
              <c:pt idx="5">
                <c:v>700</c:v>
              </c:pt>
              <c:pt idx="6">
                <c:v>660</c:v>
              </c:pt>
              <c:pt idx="7">
                <c:v>665</c:v>
              </c:pt>
              <c:pt idx="8">
                <c:v>640</c:v>
              </c:pt>
              <c:pt idx="9">
                <c:v>690</c:v>
              </c:pt>
              <c:pt idx="10">
                <c:v>680</c:v>
              </c:pt>
              <c:pt idx="11">
                <c:v>680</c:v>
              </c:pt>
              <c:pt idx="12">
                <c:v>675</c:v>
              </c:pt>
              <c:pt idx="13">
                <c:v>690</c:v>
              </c:pt>
              <c:pt idx="14">
                <c:v>685</c:v>
              </c:pt>
              <c:pt idx="15">
                <c:v>680</c:v>
              </c:pt>
              <c:pt idx="16">
                <c:v>690</c:v>
              </c:pt>
              <c:pt idx="17">
                <c:v>800</c:v>
              </c:pt>
              <c:pt idx="18">
                <c:v>840</c:v>
              </c:pt>
              <c:pt idx="19">
                <c:v>850</c:v>
              </c:pt>
              <c:pt idx="20">
                <c:v>850</c:v>
              </c:pt>
              <c:pt idx="21">
                <c:v>805</c:v>
              </c:pt>
              <c:pt idx="22">
                <c:v>760</c:v>
              </c:pt>
              <c:pt idx="23">
                <c:v>700</c:v>
              </c:pt>
            </c:numLit>
          </c:val>
          <c:smooth val="0"/>
        </c:ser>
        <c:ser>
          <c:idx val="3"/>
          <c:order val="3"/>
          <c:tx>
            <c:v>demande rin</c:v>
          </c:tx>
          <c:spPr>
            <a:ln w="28575" cap="rnd">
              <a:solidFill>
                <a:srgbClr val="FFC000"/>
              </a:solidFill>
              <a:prstDash val="solid"/>
              <a:round/>
            </a:ln>
          </c:spPr>
          <c:marker>
            <c:symbol val="none"/>
          </c:marker>
          <c:cat>
            <c:numLit>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Lit>
          </c:cat>
          <c:val>
            <c:numLit>
              <c:formatCode>General</c:formatCode>
              <c:ptCount val="24"/>
              <c:pt idx="0">
                <c:v>150</c:v>
              </c:pt>
              <c:pt idx="1">
                <c:v>170</c:v>
              </c:pt>
              <c:pt idx="2">
                <c:v>100</c:v>
              </c:pt>
              <c:pt idx="3">
                <c:v>160</c:v>
              </c:pt>
              <c:pt idx="4">
                <c:v>170</c:v>
              </c:pt>
              <c:pt idx="5">
                <c:v>190</c:v>
              </c:pt>
              <c:pt idx="6">
                <c:v>100</c:v>
              </c:pt>
              <c:pt idx="7">
                <c:v>110</c:v>
              </c:pt>
              <c:pt idx="8">
                <c:v>140</c:v>
              </c:pt>
              <c:pt idx="9">
                <c:v>130</c:v>
              </c:pt>
              <c:pt idx="10">
                <c:v>130</c:v>
              </c:pt>
              <c:pt idx="11">
                <c:v>130</c:v>
              </c:pt>
              <c:pt idx="12">
                <c:v>140</c:v>
              </c:pt>
              <c:pt idx="13">
                <c:v>130</c:v>
              </c:pt>
              <c:pt idx="14">
                <c:v>135</c:v>
              </c:pt>
              <c:pt idx="15">
                <c:v>135</c:v>
              </c:pt>
              <c:pt idx="16">
                <c:v>140</c:v>
              </c:pt>
              <c:pt idx="17">
                <c:v>145</c:v>
              </c:pt>
              <c:pt idx="18">
                <c:v>150</c:v>
              </c:pt>
              <c:pt idx="19">
                <c:v>145</c:v>
              </c:pt>
              <c:pt idx="20">
                <c:v>150</c:v>
              </c:pt>
              <c:pt idx="21">
                <c:v>140</c:v>
              </c:pt>
              <c:pt idx="22">
                <c:v>120</c:v>
              </c:pt>
              <c:pt idx="23">
                <c:v>130</c:v>
              </c:pt>
            </c:numLit>
          </c:val>
          <c:smooth val="0"/>
        </c:ser>
        <c:dLbls>
          <c:showLegendKey val="0"/>
          <c:showVal val="0"/>
          <c:showCatName val="0"/>
          <c:showSerName val="0"/>
          <c:showPercent val="0"/>
          <c:showBubbleSize val="0"/>
        </c:dLbls>
        <c:marker val="1"/>
        <c:smooth val="0"/>
        <c:axId val="775826304"/>
        <c:axId val="775835552"/>
      </c:lineChart>
      <c:valAx>
        <c:axId val="775835552"/>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fr-FR" sz="900" b="0" i="0" u="none" strike="noStrike" kern="1200" baseline="0">
                <a:solidFill>
                  <a:srgbClr val="595959"/>
                </a:solidFill>
                <a:latin typeface="Calibri"/>
                <a:ea typeface=""/>
                <a:cs typeface=""/>
              </a:defRPr>
            </a:pPr>
            <a:endParaRPr lang="en-US"/>
          </a:p>
        </c:txPr>
        <c:crossAx val="775826304"/>
        <c:crosses val="autoZero"/>
        <c:crossBetween val="between"/>
      </c:valAx>
      <c:catAx>
        <c:axId val="775826304"/>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900" b="0" i="0" u="none" strike="noStrike" kern="1200" baseline="0">
                <a:solidFill>
                  <a:srgbClr val="595959"/>
                </a:solidFill>
                <a:latin typeface="Calibri"/>
                <a:ea typeface=""/>
                <a:cs typeface=""/>
              </a:defRPr>
            </a:pPr>
            <a:endParaRPr lang="en-US"/>
          </a:p>
        </c:txPr>
        <c:crossAx val="775835552"/>
        <c:crosses val="autoZero"/>
        <c:auto val="1"/>
        <c:lblAlgn val="ctr"/>
        <c:lblOffset val="100"/>
        <c:noMultiLvlLbl val="0"/>
      </c:catAx>
      <c:spPr>
        <a:noFill/>
        <a:ln>
          <a:noFill/>
        </a:ln>
      </c:spPr>
    </c:plotArea>
    <c:legend>
      <c:legendPos val="b"/>
      <c:layout/>
      <c:overlay val="0"/>
      <c:spPr>
        <a:noFill/>
        <a:ln>
          <a:noFill/>
        </a:ln>
      </c:spPr>
      <c:txPr>
        <a:bodyPr lIns="0" tIns="0" rIns="0" bIns="0"/>
        <a:lstStyle/>
        <a:p>
          <a:pPr marL="0" marR="0" indent="0" defTabSz="914400" fontAlgn="auto" hangingPunct="1">
            <a:lnSpc>
              <a:spcPct val="100000"/>
            </a:lnSpc>
            <a:spcBef>
              <a:spcPts val="0"/>
            </a:spcBef>
            <a:spcAft>
              <a:spcPts val="0"/>
            </a:spcAft>
            <a:tabLst/>
            <a:defRPr lang="fr-FR" sz="900" b="0" i="0" u="none" strike="noStrike" kern="1200" baseline="0">
              <a:solidFill>
                <a:srgbClr val="595959"/>
              </a:solidFill>
              <a:latin typeface="Calibri"/>
              <a:ea typeface=""/>
              <a:cs typeface=""/>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1pPr>
          </a:lstStyle>
          <a:p>
            <a:pPr lvl="0"/>
            <a:endParaRPr lang="fr-FR"/>
          </a:p>
        </p:txBody>
      </p:sp>
      <p:sp>
        <p:nvSpPr>
          <p:cNvPr id="3" name="Espace réservé de la date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1pPr>
          </a:lstStyle>
          <a:p>
            <a:pPr lvl="0"/>
            <a:fld id="{B4D21D28-D0F3-4269-9A49-60AA3142690E}" type="datetime1">
              <a:rPr lang="fr-FR"/>
              <a:pPr lvl="0"/>
              <a:t>21/07/2016</a:t>
            </a:fld>
            <a:endParaRPr lang="fr-FR"/>
          </a:p>
        </p:txBody>
      </p:sp>
      <p:sp>
        <p:nvSpPr>
          <p:cNvPr id="4" name="Espace réservé de l'image des diapositives 3"/>
          <p:cNvSpPr>
            <a:spLocks noGrp="1" noRot="1" noChangeAspect="1"/>
          </p:cNvSpPr>
          <p:nvPr>
            <p:ph type="sldImg" idx="2"/>
          </p:nvPr>
        </p:nvSpPr>
        <p:spPr>
          <a:xfrm>
            <a:off x="1371600" y="1143000"/>
            <a:ext cx="4114800" cy="3086099"/>
          </a:xfrm>
          <a:prstGeom prst="rect">
            <a:avLst/>
          </a:prstGeom>
          <a:noFill/>
          <a:ln w="12701">
            <a:solidFill>
              <a:srgbClr val="000000"/>
            </a:solidFill>
            <a:prstDash val="solid"/>
          </a:ln>
        </p:spPr>
      </p:sp>
      <p:sp>
        <p:nvSpPr>
          <p:cNvPr id="5" name="Espace réservé des commentaire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1pPr>
          </a:lstStyle>
          <a:p>
            <a:pPr lvl="0"/>
            <a:endParaRPr lang="fr-FR"/>
          </a:p>
        </p:txBody>
      </p:sp>
      <p:sp>
        <p:nvSpPr>
          <p:cNvPr id="7" name="Espace réservé du numéro de diapositive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1pPr>
          </a:lstStyle>
          <a:p>
            <a:pPr lvl="0"/>
            <a:fld id="{622DB3BF-BD71-41C1-B3A7-39DEFDFD5BAC}" type="slidenum">
              <a:t>‹N°›</a:t>
            </a:fld>
            <a:endParaRPr lang="fr-FR"/>
          </a:p>
        </p:txBody>
      </p:sp>
    </p:spTree>
    <p:extLst>
      <p:ext uri="{BB962C8B-B14F-4D97-AF65-F5344CB8AC3E}">
        <p14:creationId xmlns:p14="http://schemas.microsoft.com/office/powerpoint/2010/main" val="369829842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ea typeface=""/>
        <a:cs typeface=""/>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txBox="1">
            <a:spLocks noGrp="1"/>
          </p:cNvSpPr>
          <p:nvPr>
            <p:ph type="body" sz="quarter" idx="1"/>
          </p:nvPr>
        </p:nvSpPr>
        <p:spPr/>
        <p:txBody>
          <a:bodyPr>
            <a:normAutofit/>
          </a:bodyPr>
          <a:lstStyle/>
          <a:p>
            <a:pPr marL="228600" lvl="0" indent="-228600"/>
            <a:r>
              <a:rPr lang="fr-CM"/>
              <a:t>Notre présentation se déroulera comme suit:</a:t>
            </a:r>
          </a:p>
          <a:p>
            <a:pPr marL="228600" lvl="0" indent="-228600"/>
            <a:r>
              <a:rPr lang="fr-CM"/>
              <a:t>Une introduction</a:t>
            </a:r>
          </a:p>
          <a:p>
            <a:pPr marL="228600" lvl="0" indent="-228600"/>
            <a:r>
              <a:rPr lang="fr-CM"/>
              <a:t>Un contexte </a:t>
            </a:r>
          </a:p>
          <a:p>
            <a:pPr marL="228600" lvl="0" indent="-228600"/>
            <a:r>
              <a:rPr lang="fr-CM"/>
              <a:t>Méthodologie de solution</a:t>
            </a:r>
          </a:p>
          <a:p>
            <a:pPr marL="228600" lvl="0" indent="-228600"/>
            <a:r>
              <a:rPr lang="fr-CM"/>
              <a:t>Résultats, analyses and commentaires</a:t>
            </a:r>
          </a:p>
          <a:p>
            <a:pPr marL="228600" lvl="0" indent="-228600"/>
            <a:r>
              <a:rPr lang="fr-CM"/>
              <a:t>Et conclusions and perspectives</a:t>
            </a:r>
          </a:p>
          <a:p>
            <a:pPr marL="228600" lvl="0" indent="-228600"/>
            <a:r>
              <a:rPr lang="fr-CM"/>
              <a:t>En introduction,</a:t>
            </a:r>
          </a:p>
        </p:txBody>
      </p:sp>
      <p:sp>
        <p:nvSpPr>
          <p:cNvPr id="3" name="Slide Image Placeholder 5"/>
          <p:cNvSpPr>
            <a:spLocks noGrp="1" noRot="1" noChangeAspect="1"/>
          </p:cNvSpPr>
          <p:nvPr>
            <p:ph type="sldImg"/>
          </p:nvPr>
        </p:nvSpPr>
        <p:spPr>
          <a:xfrm>
            <a:off x="533396" y="460372"/>
            <a:ext cx="3144841" cy="2359023"/>
          </a:xfrm>
        </p:spPr>
      </p:sp>
    </p:spTree>
    <p:extLst>
      <p:ext uri="{BB962C8B-B14F-4D97-AF65-F5344CB8AC3E}">
        <p14:creationId xmlns:p14="http://schemas.microsoft.com/office/powerpoint/2010/main" val="1105800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txBox="1">
            <a:spLocks noGrp="1"/>
          </p:cNvSpPr>
          <p:nvPr>
            <p:ph type="body" sz="quarter" idx="1"/>
          </p:nvPr>
        </p:nvSpPr>
        <p:spPr/>
        <p:txBody>
          <a:bodyPr/>
          <a:lstStyle/>
          <a:p>
            <a:pPr lvl="0"/>
            <a:r>
              <a:rPr lang="fr-FR"/>
              <a:t>Graphe de production consommation RIS  et RIN  en un jour.</a:t>
            </a:r>
          </a:p>
          <a:p>
            <a:pPr lvl="0"/>
            <a:r>
              <a:rPr lang="fr-FR"/>
              <a:t>La production en bleu dépasse la consommation (en rouge) au niveau du RIS.</a:t>
            </a:r>
          </a:p>
          <a:p>
            <a:pPr lvl="0"/>
            <a:r>
              <a:rPr lang="fr-FR"/>
              <a:t>Ce supplément d’énergie pourrait transiter et combler le déficit que présente la Production (en rouge) et le consommation (en jaune) du RIN.</a:t>
            </a:r>
          </a:p>
          <a:p>
            <a:pPr lvl="0"/>
            <a:r>
              <a:rPr lang="fr-FR"/>
              <a:t>C’est une raison de plus d’effectuer l’interconnexion en choisissant de façon optimal les points d’interconnexion.</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A92255E-AE63-431F-B37E-69B56F2E28B3}" type="slidenum">
              <a:t>12</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265963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Le problème s’énonce comme suit étant donné deux réseaux électriquement isolés </a:t>
            </a:r>
          </a:p>
          <a:p>
            <a:pPr lvl="0"/>
            <a:r>
              <a:rPr lang="fr-FR"/>
              <a:t>quels nœuds ou jeu de barres d’interconnexion devons nous choisir </a:t>
            </a:r>
          </a:p>
          <a:p>
            <a:pPr lvl="0"/>
            <a:r>
              <a:rPr lang="fr-FR"/>
              <a:t>afin de minimiser les coûts de construction et d’exploitation.</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D9C8C1-3718-4687-8994-B0E68EF4589A}" type="slidenum">
              <a:t>13</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391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txBox="1">
            <a:spLocks noGrp="1"/>
          </p:cNvSpPr>
          <p:nvPr>
            <p:ph type="body" sz="quarter" idx="1"/>
          </p:nvPr>
        </p:nvSpPr>
        <p:spPr/>
        <p:txBody>
          <a:bodyPr>
            <a:normAutofit/>
          </a:bodyPr>
          <a:lstStyle/>
          <a:p>
            <a:pPr marL="228600" lvl="0" indent="-228600"/>
            <a:r>
              <a:rPr lang="en-US"/>
              <a:t>Méthodologie</a:t>
            </a:r>
          </a:p>
        </p:txBody>
      </p:sp>
      <p:sp>
        <p:nvSpPr>
          <p:cNvPr id="3" name="Slide Image Placeholder 5"/>
          <p:cNvSpPr>
            <a:spLocks noGrp="1" noRot="1" noChangeAspect="1"/>
          </p:cNvSpPr>
          <p:nvPr>
            <p:ph type="sldImg"/>
          </p:nvPr>
        </p:nvSpPr>
        <p:spPr>
          <a:xfrm>
            <a:off x="533396" y="460372"/>
            <a:ext cx="3144841" cy="2359023"/>
          </a:xfrm>
        </p:spPr>
      </p:sp>
    </p:spTree>
    <p:extLst>
      <p:ext uri="{BB962C8B-B14F-4D97-AF65-F5344CB8AC3E}">
        <p14:creationId xmlns:p14="http://schemas.microsoft.com/office/powerpoint/2010/main" val="401168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méthode d’interconnexion que nous proposons est simple.</a:t>
            </a:r>
          </a:p>
          <a:p>
            <a:pPr lvl="0"/>
            <a:r>
              <a:rPr lang="fr-FR"/>
              <a:t>A l’aide de la méthode de load flow on calcule les pertes de </a:t>
            </a:r>
          </a:p>
          <a:p>
            <a:pPr lvl="0"/>
            <a:r>
              <a:rPr lang="fr-FR"/>
              <a:t>puissance pour les différents cas d’interconnexion possibles.</a:t>
            </a:r>
          </a:p>
          <a:p>
            <a:pPr lvl="0"/>
            <a:r>
              <a:rPr lang="fr-FR"/>
              <a:t>Le cas qui offrira le minimum de pertes de puissance déterminera les nœuds ou jeu de barres choisis.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8C6582D-080B-44DC-863A-68EDCC29B8E6}" type="slidenum">
              <a:t>15</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9789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Le réseau père étant le réseau qui abrite le plus gros transit de puissance.</a:t>
            </a:r>
          </a:p>
          <a:p>
            <a:pPr lvl="0"/>
            <a:r>
              <a:rPr lang="fr-FR"/>
              <a:t>Le réseau fils étant celui qui abrite le moins de transit de puissance.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0C3438-FDA3-49D0-9D32-599B6B7FD3EE}" type="slidenum">
              <a:t>16</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3524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page d’accueil se présente ainsi…</a:t>
            </a:r>
          </a:p>
          <a:p>
            <a:pPr lvl="0"/>
            <a:r>
              <a:rPr lang="fr-FR"/>
              <a:t>L’application permet d’effectuer le calcul de l’écoulement de puissance</a:t>
            </a:r>
          </a:p>
          <a:p>
            <a:pPr lvl="0"/>
            <a:r>
              <a:rPr lang="fr-FR"/>
              <a:t>De faire le choix des points d’interconnexion de deux réseaux électriquement isolé.</a:t>
            </a:r>
          </a:p>
          <a:p>
            <a:pPr lvl="0"/>
            <a:r>
              <a:rPr lang="fr-FR"/>
              <a:t>De déterminer les éléments et le coût de la ligne.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C60CDB-422A-4A5C-9B32-89A1B80C553C}" type="slidenum">
              <a:t>18</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769777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page d’interconnexion permet de rentrer les paramètres électriques des </a:t>
            </a:r>
          </a:p>
          <a:p>
            <a:pPr lvl="0"/>
            <a:r>
              <a:rPr lang="fr-FR"/>
              <a:t>02 système que nous souhaitons interconnecté afin de lancer la simulation. </a:t>
            </a:r>
          </a:p>
          <a:p>
            <a:pPr lvl="0"/>
            <a:r>
              <a:rPr lang="fr-FR"/>
              <a:t>Au bas de cette page à droite nous avons la possibilité d’entrer les éléments </a:t>
            </a:r>
          </a:p>
          <a:p>
            <a:pPr lvl="0"/>
            <a:r>
              <a:rPr lang="fr-FR"/>
              <a:t>De notre ligne, lorsque nous cliquons là nous avons…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CACBBA-9227-4D37-88F9-5C246499A491}" type="slidenum">
              <a:t>19</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832217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page des éléments de la ligne :elle nous permets de calculer </a:t>
            </a:r>
          </a:p>
          <a:p>
            <a:pPr lvl="0"/>
            <a:r>
              <a:rPr lang="fr-FR"/>
              <a:t>Les éléments de conception de la ligne aisément en quelques </a:t>
            </a:r>
          </a:p>
          <a:p>
            <a:pPr lvl="0"/>
            <a:r>
              <a:rPr lang="fr-FR"/>
              <a:t>secondes telles que</a:t>
            </a:r>
          </a:p>
          <a:p>
            <a:pPr lvl="0"/>
            <a:r>
              <a:rPr lang="fr-FR"/>
              <a:t> la flèche</a:t>
            </a:r>
          </a:p>
          <a:p>
            <a:pPr lvl="0"/>
            <a:r>
              <a:rPr lang="fr-FR"/>
              <a:t>L’écartement entre les conducteurs</a:t>
            </a:r>
          </a:p>
          <a:p>
            <a:pPr lvl="0"/>
            <a:r>
              <a:rPr lang="fr-FR"/>
              <a:t>Le nombre de pylônes</a:t>
            </a:r>
          </a:p>
          <a:p>
            <a:pPr lvl="0"/>
            <a:r>
              <a:rPr lang="fr-FR"/>
              <a:t>Et même les paramètres intrinsèque à la ligne telle que la résistance active</a:t>
            </a:r>
          </a:p>
          <a:p>
            <a:pPr lvl="0"/>
            <a:r>
              <a:rPr lang="fr-FR"/>
              <a:t>La reactance et la conductibilité capacitif</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459070-0956-4D7E-BB03-77E783671AB1}" type="slidenum">
              <a:t>20</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57178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endParaRPr lang="fr-CM"/>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307495-ECAC-4373-814A-F0BC5903ACF2}" type="slidenum">
              <a:t>21</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711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Nous effectuons ensuite le calcul d’écoulement de puissance du RIN.</a:t>
            </a:r>
          </a:p>
          <a:p>
            <a:pPr lvl="0"/>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A63694-342B-44F6-92C3-E73FB25955B2}" type="slidenum">
              <a:t>22</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4718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Le Cameroun dans ses objectifs de Croissance doit pouvoir assurer des emplois descents aux jeunes et en particulier ceux du Nord, qui sont une couche vulnérable de la population étant exposés à l’exode rurale et à la séduction des groupes terroristes. Pour palier à ce problème, il est impératif pour le Cameroun de développer son tissu industriel dans la partie Nord du pays, ce qui ne pourrait se faire qu’en rendant disponible l’énergie électrique en quantité et en qualité. Et vu que plus de 80% du potentiel hydroélectrique se trouve dans la partie Sud du pays, il faudrait acheminer cette énergie vers le Nord à travers une interconnexion entre les deux réseaux principaux qui sont le RIS et RIN. Afin de limiter les coûts de construction et d’exploitation pour le concessionnaire du réseau électrique tel ENEO ou la futur SONATREL, il est important de  façon optimal les points d’interconnexion sur chaque réseau notamment en s’appuyant sur le critère de pertes de puissances minimum.</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1C7933-F44B-4531-B850-8165E11C0A92}" type="slidenum">
              <a:t>3</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6710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Nous effectuons ensuite le calcul d’écoulement de puissance du RIS</a:t>
            </a:r>
          </a:p>
          <a:p>
            <a:pPr lvl="0"/>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828E6D-706C-453F-B298-8E9B8A02AB75}" type="slidenum">
              <a:t>23</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94253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L’application nous ressort ainsi les points d’interconnexion parmi les cas possibles.</a:t>
            </a:r>
          </a:p>
          <a:p>
            <a:pPr lvl="0"/>
            <a:r>
              <a:rPr lang="fr-FR"/>
              <a:t>Et nous avons notre résultat qui est l’interconnexion entre Oyom-abang 225kV et </a:t>
            </a:r>
          </a:p>
          <a:p>
            <a:pPr lvl="0"/>
            <a:r>
              <a:rPr lang="fr-FR"/>
              <a:t>Ngaoundéré 110 kV.</a:t>
            </a:r>
          </a:p>
          <a:p>
            <a:pPr lvl="0"/>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89F620-CFAC-42DD-99BC-EE191411D6EE}" type="slidenum">
              <a:t>24</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589365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Nous faisons le choix de la tension économique pour le </a:t>
            </a:r>
          </a:p>
          <a:p>
            <a:pPr lvl="0"/>
            <a:r>
              <a:rPr lang="fr-FR"/>
              <a:t>Transport par un clique sur le bouton suivant</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F3891E7-A9B7-4061-B64E-290F9D18F3A1}" type="slidenum">
              <a:t>25</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0031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Après avoir entré les valeurs de la…</a:t>
            </a:r>
          </a:p>
          <a:p>
            <a:pPr lvl="0"/>
            <a:r>
              <a:rPr lang="fr-FR"/>
              <a:t>Nous obtenons une tension économique de 403KV</a:t>
            </a:r>
          </a:p>
          <a:p>
            <a:pPr lvl="0"/>
            <a:r>
              <a:rPr lang="fr-FR"/>
              <a:t> dont la valeur standard la plus proche est de 400KV</a:t>
            </a:r>
          </a:p>
          <a:p>
            <a:pPr lvl="0"/>
            <a:r>
              <a:rPr lang="fr-FR"/>
              <a:t>Nous procédons par le choix de la section des conducteurs</a:t>
            </a:r>
          </a:p>
          <a:p>
            <a:pPr lvl="0"/>
            <a:r>
              <a:rPr lang="fr-FR"/>
              <a:t>Nous obtenons 443mm²,</a:t>
            </a:r>
          </a:p>
          <a:p>
            <a:pPr lvl="0"/>
            <a:r>
              <a:rPr lang="fr-FR"/>
              <a:t>Vu que la valeur du courant dans les lignes est élevé nous ferons </a:t>
            </a:r>
          </a:p>
          <a:p>
            <a:pPr lvl="0"/>
            <a:r>
              <a:rPr lang="fr-FR"/>
              <a:t>Une ligne double terne pour laquelle la section des conducteurs </a:t>
            </a:r>
          </a:p>
          <a:p>
            <a:pPr lvl="0"/>
            <a:r>
              <a:rPr lang="fr-FR"/>
              <a:t>sera la moitié de ce que nous calclculons </a:t>
            </a:r>
          </a:p>
          <a:p>
            <a:pPr lvl="0"/>
            <a:r>
              <a:rPr lang="fr-FR"/>
              <a:t>Soit 240mm² en valeurs normalisés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7485425-9B25-47FE-BA84-BD14F90F71F2}" type="slidenum">
              <a:t>26</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20575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Concentrons nous sur le type de ligne AC ou DC. </a:t>
            </a:r>
          </a:p>
          <a:p>
            <a:pPr lvl="0"/>
            <a:r>
              <a:rPr lang="fr-FR"/>
              <a:t>Le facteur économique nous permet de faire le choix</a:t>
            </a:r>
          </a:p>
          <a:p>
            <a:pPr lvl="0"/>
            <a:r>
              <a:rPr lang="fr-FR"/>
              <a:t>En effet nous entrons la longueur de la ligne en paramètre </a:t>
            </a:r>
          </a:p>
          <a:p>
            <a:pPr lvl="0"/>
            <a:r>
              <a:rPr lang="fr-FR"/>
              <a:t>Et notre application nous calculs les prix en milliard de dollars pour </a:t>
            </a:r>
          </a:p>
          <a:p>
            <a:pPr lvl="0"/>
            <a:r>
              <a:rPr lang="fr-FR"/>
              <a:t>Chaque type de ligne,</a:t>
            </a:r>
          </a:p>
          <a:p>
            <a:pPr lvl="0"/>
            <a:r>
              <a:rPr lang="fr-FR"/>
              <a:t>Nous constatons que la ligne AC est moins chère et contenu que la longueur &lt; 800km</a:t>
            </a:r>
          </a:p>
          <a:p>
            <a:pPr lvl="0"/>
            <a:r>
              <a:rPr lang="fr-FR"/>
              <a:t>Nous opterons pour le transport en AC</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193D20-16FF-4762-BF9F-F78411B122DD}" type="slidenum">
              <a:t>27</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8958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Pour le calcul de la flèche nous entrons le poids du conducteur en kg/m </a:t>
            </a:r>
          </a:p>
          <a:p>
            <a:pPr lvl="0"/>
            <a:r>
              <a:rPr lang="fr-FR"/>
              <a:t>la portée et la tension mécanique du conducteur et nous cliquons</a:t>
            </a:r>
          </a:p>
          <a:p>
            <a:pPr lvl="0"/>
            <a:r>
              <a:rPr lang="fr-FR"/>
              <a:t>Nous obtenons la flèche de 9m</a:t>
            </a:r>
          </a:p>
          <a:p>
            <a:pPr lvl="0"/>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2DE852-EE5F-40D3-9412-4ECBB977BB9A}" type="slidenum">
              <a:t>28</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78004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txBox="1">
            <a:spLocks noGrp="1"/>
          </p:cNvSpPr>
          <p:nvPr>
            <p:ph type="body" sz="quarter" idx="1"/>
          </p:nvPr>
        </p:nvSpPr>
        <p:spPr/>
        <p:txBody>
          <a:bodyPr/>
          <a:lstStyle/>
          <a:p>
            <a:pPr lvl="0"/>
            <a:r>
              <a:rPr lang="fr-FR"/>
              <a:t>Pour le calcul de l’écartement entre les conducteurs</a:t>
            </a:r>
          </a:p>
          <a:p>
            <a:pPr lvl="0"/>
            <a:r>
              <a:rPr lang="fr-FR"/>
              <a:t>Nous entrons le coef dépendant du conducteur dans</a:t>
            </a:r>
          </a:p>
          <a:p>
            <a:pPr lvl="0"/>
            <a:r>
              <a:rPr lang="fr-FR"/>
              <a:t> notre cas almelec de 0,8, la flèche de 9m </a:t>
            </a:r>
          </a:p>
          <a:p>
            <a:pPr lvl="0"/>
            <a:r>
              <a:rPr lang="fr-FR"/>
              <a:t>La tension de transport de 400kV et la longueur </a:t>
            </a:r>
          </a:p>
          <a:p>
            <a:pPr lvl="0"/>
            <a:r>
              <a:rPr lang="fr-FR"/>
              <a:t>Libre des chaines d’isolateurs soit 1,8m</a:t>
            </a:r>
          </a:p>
          <a:p>
            <a:pPr lvl="0"/>
            <a:r>
              <a:rPr lang="fr-FR"/>
              <a:t>Nous obtenons…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DE26A6-63A9-43CC-B0E2-18B80AD94E64}" type="slidenum">
              <a:t>29</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568855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txBox="1">
            <a:spLocks noGrp="1"/>
          </p:cNvSpPr>
          <p:nvPr>
            <p:ph type="body" sz="quarter" idx="1"/>
          </p:nvPr>
        </p:nvSpPr>
        <p:spPr/>
        <p:txBody>
          <a:bodyPr/>
          <a:lstStyle/>
          <a:p>
            <a:pPr lvl="0"/>
            <a:r>
              <a:rPr lang="fr-FR"/>
              <a:t>Pour déterminer le nombre de pylône on entre tout simplement</a:t>
            </a:r>
          </a:p>
          <a:p>
            <a:pPr lvl="0"/>
            <a:r>
              <a:rPr lang="fr-FR"/>
              <a:t>La longueur de la ligne soit 670km et nous obtenons  :1665</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605D3B2-C4FF-4EB0-8A20-CD9998F21AAD}" type="slidenum">
              <a:t>30</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1777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Afin d’obtenir la résistance active, la réactance</a:t>
            </a:r>
          </a:p>
          <a:p>
            <a:pPr lvl="0"/>
            <a:r>
              <a:rPr lang="fr-FR"/>
              <a:t> et la conductibilité capacitive de notre ligne </a:t>
            </a:r>
          </a:p>
          <a:p>
            <a:pPr lvl="0"/>
            <a:r>
              <a:rPr lang="fr-FR"/>
              <a:t>nous entrons les paramètres suivants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AF33DC-56DC-452D-9EC1-B3746C650FA5}" type="slidenum">
              <a:t>31</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52620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txBox="1">
            <a:spLocks noGrp="1"/>
          </p:cNvSpPr>
          <p:nvPr>
            <p:ph type="body" sz="quarter" idx="1"/>
          </p:nvPr>
        </p:nvSpPr>
        <p:spPr/>
        <p:txBody>
          <a:bodyPr>
            <a:normAutofit/>
          </a:bodyPr>
          <a:lstStyle/>
          <a:p>
            <a:endParaRPr lang="fr-CM"/>
          </a:p>
        </p:txBody>
      </p:sp>
      <p:sp>
        <p:nvSpPr>
          <p:cNvPr id="3" name="Slide Image Placeholder 5"/>
          <p:cNvSpPr>
            <a:spLocks noGrp="1" noRot="1" noChangeAspect="1"/>
          </p:cNvSpPr>
          <p:nvPr>
            <p:ph type="sldImg"/>
          </p:nvPr>
        </p:nvSpPr>
        <p:spPr>
          <a:xfrm>
            <a:off x="533396" y="460372"/>
            <a:ext cx="3144841" cy="2359023"/>
          </a:xfrm>
        </p:spPr>
      </p:sp>
    </p:spTree>
    <p:extLst>
      <p:ext uri="{BB962C8B-B14F-4D97-AF65-F5344CB8AC3E}">
        <p14:creationId xmlns:p14="http://schemas.microsoft.com/office/powerpoint/2010/main" val="217685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txBox="1">
            <a:spLocks noGrp="1"/>
          </p:cNvSpPr>
          <p:nvPr>
            <p:ph type="body" sz="quarter" idx="1"/>
          </p:nvPr>
        </p:nvSpPr>
        <p:spPr/>
        <p:txBody>
          <a:bodyPr>
            <a:normAutofit/>
          </a:bodyPr>
          <a:lstStyle/>
          <a:p>
            <a:pPr marL="228600" lvl="0" indent="-228600"/>
            <a:r>
              <a:rPr lang="en-US"/>
              <a:t>En context et problématique:</a:t>
            </a:r>
          </a:p>
        </p:txBody>
      </p:sp>
      <p:sp>
        <p:nvSpPr>
          <p:cNvPr id="3" name="Slide Image Placeholder 5"/>
          <p:cNvSpPr>
            <a:spLocks noGrp="1" noRot="1" noChangeAspect="1"/>
          </p:cNvSpPr>
          <p:nvPr>
            <p:ph type="sldImg"/>
          </p:nvPr>
        </p:nvSpPr>
        <p:spPr>
          <a:xfrm>
            <a:off x="533396" y="460372"/>
            <a:ext cx="3144841" cy="2359023"/>
          </a:xfrm>
        </p:spPr>
      </p:sp>
    </p:spTree>
    <p:extLst>
      <p:ext uri="{BB962C8B-B14F-4D97-AF65-F5344CB8AC3E}">
        <p14:creationId xmlns:p14="http://schemas.microsoft.com/office/powerpoint/2010/main" val="2841992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txBox="1">
            <a:spLocks noGrp="1"/>
          </p:cNvSpPr>
          <p:nvPr>
            <p:ph type="body" sz="quarter" idx="1"/>
          </p:nvPr>
        </p:nvSpPr>
        <p:spPr/>
        <p:txBody>
          <a:bodyPr/>
          <a:lstStyle/>
          <a:p>
            <a:pPr lvl="0"/>
            <a:r>
              <a:rPr lang="fr-FR"/>
              <a:t>Ce graphe présente le coût des lignes en fonction de leur longueur.</a:t>
            </a:r>
          </a:p>
          <a:p>
            <a:pPr lvl="0"/>
            <a:r>
              <a:rPr lang="fr-FR"/>
              <a:t>Il est réaliser par la société américaine ABB qui construit les équipements de puissances.</a:t>
            </a:r>
          </a:p>
          <a:p>
            <a:pPr lvl="0"/>
            <a:r>
              <a:rPr lang="fr-FR"/>
              <a:t>Il permet de connaître quelle technologie alternatif ou continu adoptée en fonction </a:t>
            </a:r>
          </a:p>
          <a:p>
            <a:pPr lvl="0"/>
            <a:r>
              <a:rPr lang="fr-FR"/>
              <a:t>De la longueur de la ligne mettant en avant le coût.</a:t>
            </a:r>
          </a:p>
          <a:p>
            <a:pPr lvl="0"/>
            <a:r>
              <a:rPr lang="fr-FR"/>
              <a:t>Nous disons donc….</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41D5CCF-AAEC-47AB-8F5B-F31991CEB3E1}" type="slidenum">
              <a:t>35</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158944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txBox="1">
            <a:spLocks noGrp="1"/>
          </p:cNvSpPr>
          <p:nvPr>
            <p:ph type="body" sz="quarter" idx="1"/>
          </p:nvPr>
        </p:nvSpPr>
        <p:spPr/>
        <p:txBody>
          <a:bodyPr>
            <a:normAutofit/>
          </a:bodyPr>
          <a:lstStyle/>
          <a:p>
            <a:pPr marL="228600" lvl="0" indent="-228600"/>
            <a:r>
              <a:rPr lang="en-US"/>
              <a:t>Our presentation will have the following plan</a:t>
            </a:r>
          </a:p>
          <a:p>
            <a:pPr marL="228600" lvl="0" indent="-228600"/>
            <a:r>
              <a:rPr lang="en-US"/>
              <a:t>A brief introduction</a:t>
            </a:r>
          </a:p>
          <a:p>
            <a:pPr marL="228600" lvl="0" indent="-228600"/>
            <a:r>
              <a:rPr lang="en-US"/>
              <a:t>Context and problem definition</a:t>
            </a:r>
          </a:p>
          <a:p>
            <a:pPr marL="228600" lvl="0" indent="-228600"/>
            <a:r>
              <a:rPr lang="en-US"/>
              <a:t>Methodology of solution</a:t>
            </a:r>
          </a:p>
          <a:p>
            <a:pPr marL="228600" lvl="0" indent="-228600"/>
            <a:r>
              <a:rPr lang="en-US"/>
              <a:t>Results, analysis and application</a:t>
            </a:r>
          </a:p>
          <a:p>
            <a:pPr marL="228600" lvl="0" indent="-228600"/>
            <a:r>
              <a:rPr lang="en-US"/>
              <a:t>And Conclusions and recommendations</a:t>
            </a:r>
          </a:p>
          <a:p>
            <a:pPr marL="228600" lvl="0" indent="-228600"/>
            <a:r>
              <a:rPr lang="en-US"/>
              <a:t>For the introduction,</a:t>
            </a:r>
          </a:p>
        </p:txBody>
      </p:sp>
      <p:sp>
        <p:nvSpPr>
          <p:cNvPr id="3" name="Slide Image Placeholder 5"/>
          <p:cNvSpPr>
            <a:spLocks noGrp="1" noRot="1" noChangeAspect="1"/>
          </p:cNvSpPr>
          <p:nvPr>
            <p:ph type="sldImg"/>
          </p:nvPr>
        </p:nvSpPr>
        <p:spPr>
          <a:xfrm>
            <a:off x="533396" y="460372"/>
            <a:ext cx="3144841" cy="2359023"/>
          </a:xfrm>
        </p:spPr>
      </p:sp>
    </p:spTree>
    <p:extLst>
      <p:ext uri="{BB962C8B-B14F-4D97-AF65-F5344CB8AC3E}">
        <p14:creationId xmlns:p14="http://schemas.microsoft.com/office/powerpoint/2010/main" val="3659382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Au terme de notre étude qui portait sur…..</a:t>
            </a:r>
          </a:p>
          <a:p>
            <a:pPr lvl="0"/>
            <a:r>
              <a:rPr lang="fr-FR"/>
              <a:t>Il en ressort……</a:t>
            </a:r>
          </a:p>
          <a:p>
            <a:pPr lvl="0"/>
            <a:r>
              <a:rPr lang="fr-FR"/>
              <a:t>Il ne reste plus que le dimensionnement de la ligne</a:t>
            </a:r>
          </a:p>
          <a:p>
            <a:pPr lvl="0"/>
            <a:r>
              <a:rPr lang="fr-FR"/>
              <a:t>En perspective nous avons: </a:t>
            </a:r>
          </a:p>
          <a:p>
            <a:pPr lvl="0"/>
            <a:r>
              <a:rPr lang="fr-FR"/>
              <a:t>Refaire l’application « INTERCONNECT POWER GRIDS » en utilisant des langages libres tels que JAVA.</a:t>
            </a:r>
          </a:p>
          <a:p>
            <a:pPr lvl="0"/>
            <a:r>
              <a:rPr lang="fr-FR"/>
              <a:t>Prendre en compte le critère du moins de ligne congestionnée dans ce travail.</a:t>
            </a:r>
          </a:p>
          <a:p>
            <a:pPr lvl="0"/>
            <a:r>
              <a:rPr lang="fr-FR"/>
              <a:t>Utiliser la méthode énoncé dans ce travail pour interconnecter d’autres réseau.</a:t>
            </a:r>
          </a:p>
          <a:p>
            <a:pPr lvl="0"/>
            <a:r>
              <a:rPr lang="fr-FR"/>
              <a:t>Travailler en collaboration avec ENEO ou SONATREL pour rentabiliser ce travail.</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15C53B6-2904-446B-9F6E-29D017F11B49}" type="slidenum">
              <a:t>37</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76267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endParaRPr lang="fr-CM"/>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7EB923-4748-46E7-8102-C486BE726997}" type="slidenum">
              <a:t>38</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4305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endParaRPr lang="fr-CM"/>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091402-BAE9-4F77-BAC5-559A64647132}" type="slidenum">
              <a:t>5</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28663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principale centrale est celle de Lagdo avec une puissance de 72 MW.</a:t>
            </a:r>
          </a:p>
          <a:p>
            <a:pPr lvl="0"/>
            <a:r>
              <a:rPr lang="fr-FR"/>
              <a:t>Sa ligne principale de 225 kV relie Lagdo, Garoua, et Ngaoundéré……</a:t>
            </a:r>
          </a:p>
          <a:p>
            <a:pPr lvl="0"/>
            <a:r>
              <a:rPr lang="fr-FR"/>
              <a:t>Le Réseau interconnecté sud quant à lui……..</a:t>
            </a:r>
          </a:p>
          <a:p>
            <a:pPr lvl="0"/>
            <a:r>
              <a:rPr lang="fr-FR"/>
              <a:t>Le Réseau isolé Est pour sa part…….</a:t>
            </a:r>
          </a:p>
          <a:p>
            <a:pPr lvl="0"/>
            <a:r>
              <a:rPr lang="fr-FR"/>
              <a:t>Voici sur cette carte une localisation des réseaux électriques.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A2B993F-79B1-46EB-898C-07C59BA4BA37}" type="slidenum">
              <a:t>6</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5759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principale centrale est celle de Lagdo avec une puissance de 72 MW.</a:t>
            </a:r>
          </a:p>
          <a:p>
            <a:pPr lvl="0"/>
            <a:r>
              <a:rPr lang="fr-FR"/>
              <a:t>Sa ligne principale de 225 kV relie Lagdo, Garoua, et Ngaoundéré……</a:t>
            </a:r>
          </a:p>
          <a:p>
            <a:pPr lvl="0"/>
            <a:r>
              <a:rPr lang="fr-FR"/>
              <a:t>Le Réseau interconnecté sud quant à lui……..</a:t>
            </a:r>
          </a:p>
          <a:p>
            <a:pPr lvl="0"/>
            <a:r>
              <a:rPr lang="fr-FR"/>
              <a:t>Le Réseau isolé Est pour sa part…….</a:t>
            </a:r>
          </a:p>
          <a:p>
            <a:pPr lvl="0"/>
            <a:r>
              <a:rPr lang="fr-FR"/>
              <a:t>Voici sur cette carte une localisation des réseaux électriques.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71C96AF-8660-4B90-B409-95695FC06776}" type="slidenum">
              <a:t>7</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96036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principale centrale est celle de Lagdo avec une puissance de 72 MW.</a:t>
            </a:r>
          </a:p>
          <a:p>
            <a:pPr lvl="0"/>
            <a:r>
              <a:rPr lang="fr-FR"/>
              <a:t>Sa ligne principale de 225 kV relie Lagdo, Garoua, et Ngaoundéré……</a:t>
            </a:r>
          </a:p>
          <a:p>
            <a:pPr lvl="0"/>
            <a:r>
              <a:rPr lang="fr-FR"/>
              <a:t>Le Réseau interconnecté sud quant à lui……..</a:t>
            </a:r>
          </a:p>
          <a:p>
            <a:pPr lvl="0"/>
            <a:r>
              <a:rPr lang="fr-FR"/>
              <a:t>Le Réseau isolé Est pour sa part…….</a:t>
            </a:r>
          </a:p>
          <a:p>
            <a:pPr lvl="0"/>
            <a:r>
              <a:rPr lang="fr-FR"/>
              <a:t>Voici sur cette carte une localisation des réseaux électriques.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5A165A-E22A-483E-86FA-B35D6C62023F}" type="slidenum">
              <a:t>8</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87183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principale centrale est celle de Lagdo avec une puissance de 72 MW.</a:t>
            </a:r>
          </a:p>
          <a:p>
            <a:pPr lvl="0"/>
            <a:r>
              <a:rPr lang="fr-FR"/>
              <a:t>Sa ligne principale de 225 kV relie Lagdo, Garoua, et Ngaoundéré……</a:t>
            </a:r>
          </a:p>
          <a:p>
            <a:pPr lvl="0"/>
            <a:r>
              <a:rPr lang="fr-FR"/>
              <a:t>Le Réseau interconnecté sud quant à lui……..</a:t>
            </a:r>
          </a:p>
          <a:p>
            <a:pPr lvl="0"/>
            <a:r>
              <a:rPr lang="fr-FR"/>
              <a:t>Le Réseau isolé Est pour sa part…….</a:t>
            </a:r>
          </a:p>
          <a:p>
            <a:pPr lvl="0"/>
            <a:r>
              <a:rPr lang="fr-FR"/>
              <a:t>Voici sur cette carte une localisation des réseaux électriques.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76D1864-0D15-4AB8-94E5-0D133100236F}" type="slidenum">
              <a:t>9</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7694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txBox="1">
            <a:spLocks noGrp="1"/>
          </p:cNvSpPr>
          <p:nvPr>
            <p:ph type="body" sz="quarter" idx="1"/>
          </p:nvPr>
        </p:nvSpPr>
        <p:spPr/>
        <p:txBody>
          <a:bodyPr/>
          <a:lstStyle/>
          <a:p>
            <a:pPr lvl="0"/>
            <a:r>
              <a:rPr lang="fr-FR"/>
              <a:t>La variation de la tension ne doit pas aller au-delà de 5%.</a:t>
            </a:r>
          </a:p>
          <a:p>
            <a:pPr lvl="0"/>
            <a:r>
              <a:rPr lang="fr-FR"/>
              <a:t>Celle de la fréquence ne doit pas dépasser 0.5 Hz.</a:t>
            </a:r>
          </a:p>
          <a:p>
            <a:pPr lvl="0"/>
            <a:r>
              <a:rPr lang="fr-FR"/>
              <a:t>Il est important d’assurer la stabilité du réseau  et de bien le protéger.</a:t>
            </a:r>
          </a:p>
          <a:p>
            <a:pPr lvl="0"/>
            <a:r>
              <a:rPr lang="fr-FR"/>
              <a:t>Réduire l’impact sur l’environnement et les populations.</a:t>
            </a:r>
          </a:p>
          <a:p>
            <a:pPr lvl="0"/>
            <a:r>
              <a:rPr lang="fr-FR"/>
              <a:t>Dépenser le moins possible.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7A2824A-F821-4FC7-9913-22212EBCDA26}" type="slidenum">
              <a:t>10</a:t>
            </a:fld>
            <a:endParaRPr lang="fr-FR"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772947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2" name="Picture 7" descr="Droplets-SD-Title-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ctrTitle"/>
          </p:nvPr>
        </p:nvSpPr>
        <p:spPr>
          <a:xfrm>
            <a:off x="1313261" y="1300788"/>
            <a:ext cx="6517477" cy="2509214"/>
          </a:xfrm>
        </p:spPr>
        <p:txBody>
          <a:bodyPr anchor="b"/>
          <a:lstStyle>
            <a:lvl1pPr>
              <a:defRPr sz="4800"/>
            </a:lvl1pPr>
          </a:lstStyle>
          <a:p>
            <a:pPr lvl="0"/>
            <a:r>
              <a:rPr lang="fr-FR"/>
              <a:t>Modifiez le style du titre</a:t>
            </a:r>
            <a:endParaRPr lang="en-US"/>
          </a:p>
        </p:txBody>
      </p:sp>
      <p:sp>
        <p:nvSpPr>
          <p:cNvPr id="4" name="Subtitle 2"/>
          <p:cNvSpPr txBox="1">
            <a:spLocks noGrp="1"/>
          </p:cNvSpPr>
          <p:nvPr>
            <p:ph type="subTitle" idx="1"/>
          </p:nvPr>
        </p:nvSpPr>
        <p:spPr>
          <a:xfrm>
            <a:off x="1313261" y="3886200"/>
            <a:ext cx="6517477" cy="1371600"/>
          </a:xfrm>
        </p:spPr>
        <p:txBody>
          <a:bodyPr anchorCtr="1"/>
          <a:lstStyle>
            <a:lvl1pPr marL="0" indent="0" algn="ctr">
              <a:buNone/>
              <a:defRPr sz="2200">
                <a:solidFill>
                  <a:srgbClr val="7F7F7F"/>
                </a:solidFill>
              </a:defRPr>
            </a:lvl1pPr>
          </a:lstStyle>
          <a:p>
            <a:pPr lvl="0"/>
            <a:r>
              <a:rPr lang="fr-FR"/>
              <a:t>Modifiez le style des sous-titres du masque</a:t>
            </a:r>
            <a:endParaRPr lang="en-US"/>
          </a:p>
        </p:txBody>
      </p:sp>
      <p:sp>
        <p:nvSpPr>
          <p:cNvPr id="5" name="Date Placeholder 3"/>
          <p:cNvSpPr txBox="1">
            <a:spLocks noGrp="1"/>
          </p:cNvSpPr>
          <p:nvPr>
            <p:ph type="dt" sz="half" idx="7"/>
          </p:nvPr>
        </p:nvSpPr>
        <p:spPr/>
        <p:txBody>
          <a:bodyPr/>
          <a:lstStyle>
            <a:lvl1pPr>
              <a:defRPr/>
            </a:lvl1pPr>
          </a:lstStyle>
          <a:p>
            <a:pPr lvl="0"/>
            <a:fld id="{7105B36F-7755-4C64-AFCD-02D1BE8914D3}" type="datetime1">
              <a:rPr lang="fr-FR"/>
              <a:pPr lvl="0"/>
              <a:t>21/07/2016</a:t>
            </a:fld>
            <a:endParaRPr lang="fr-FR"/>
          </a:p>
        </p:txBody>
      </p:sp>
      <p:sp>
        <p:nvSpPr>
          <p:cNvPr id="6" name="Footer Placeholder 4"/>
          <p:cNvSpPr txBox="1">
            <a:spLocks noGrp="1"/>
          </p:cNvSpPr>
          <p:nvPr>
            <p:ph type="ftr" sz="quarter" idx="9"/>
          </p:nvPr>
        </p:nvSpPr>
        <p:spPr/>
        <p:txBody>
          <a:bodyPr/>
          <a:lstStyle>
            <a:lvl1pPr>
              <a:defRPr/>
            </a:lvl1pPr>
          </a:lstStyle>
          <a:p>
            <a:pPr lvl="0"/>
            <a:endParaRPr lang="fr-FR"/>
          </a:p>
        </p:txBody>
      </p:sp>
      <p:sp>
        <p:nvSpPr>
          <p:cNvPr id="7" name="Slide Number Placeholder 5"/>
          <p:cNvSpPr txBox="1">
            <a:spLocks noGrp="1"/>
          </p:cNvSpPr>
          <p:nvPr>
            <p:ph type="sldNum" sz="quarter" idx="8"/>
          </p:nvPr>
        </p:nvSpPr>
        <p:spPr/>
        <p:txBody>
          <a:bodyPr/>
          <a:lstStyle>
            <a:lvl1pPr>
              <a:defRPr/>
            </a:lvl1pPr>
          </a:lstStyle>
          <a:p>
            <a:pPr lvl="0"/>
            <a:fld id="{A39BD5EE-70A2-4047-8510-E89AB9D8B4D2}" type="slidenum">
              <a:t>‹N°›</a:t>
            </a:fld>
            <a:endParaRPr lang="fr-FR"/>
          </a:p>
        </p:txBody>
      </p:sp>
    </p:spTree>
    <p:extLst>
      <p:ext uri="{BB962C8B-B14F-4D97-AF65-F5344CB8AC3E}">
        <p14:creationId xmlns:p14="http://schemas.microsoft.com/office/powerpoint/2010/main" val="101063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42" y="4289377"/>
            <a:ext cx="7773323" cy="811612"/>
          </a:xfrm>
        </p:spPr>
        <p:txBody>
          <a:bodyPr anchor="b"/>
          <a:lstStyle>
            <a:lvl1pPr>
              <a:defRPr sz="3200"/>
            </a:lvl1pPr>
          </a:lstStyle>
          <a:p>
            <a:pPr lvl="0"/>
            <a:r>
              <a:rPr lang="fr-FR"/>
              <a:t>Modifiez le style du titre</a:t>
            </a:r>
            <a:endParaRPr lang="en-US"/>
          </a:p>
        </p:txBody>
      </p:sp>
      <p:sp>
        <p:nvSpPr>
          <p:cNvPr id="4" name="Picture Placeholder 2"/>
          <p:cNvSpPr txBox="1">
            <a:spLocks noGrp="1"/>
          </p:cNvSpPr>
          <p:nvPr>
            <p:ph type="pic" idx="4294967295"/>
          </p:nvPr>
        </p:nvSpPr>
        <p:spPr>
          <a:xfrm>
            <a:off x="888559" y="698263"/>
            <a:ext cx="7366900" cy="3214134"/>
          </a:xfrm>
          <a:ln w="82552" cap="sq">
            <a:solidFill>
              <a:srgbClr val="EAEAEA"/>
            </a:solidFill>
            <a:prstDash val="solid"/>
            <a:miter/>
          </a:ln>
        </p:spPr>
        <p:txBody>
          <a:bodyPr anchorCtr="1"/>
          <a:lstStyle>
            <a:lvl1pPr marL="0" indent="0" algn="ctr">
              <a:buNone/>
              <a:defRPr sz="3200"/>
            </a:lvl1pPr>
          </a:lstStyle>
          <a:p>
            <a:pPr lvl="0"/>
            <a:r>
              <a:rPr lang="fr-FR"/>
              <a:t>Cliquez sur l'icône pour ajouter une image</a:t>
            </a:r>
            <a:endParaRPr lang="en-US"/>
          </a:p>
        </p:txBody>
      </p:sp>
      <p:sp>
        <p:nvSpPr>
          <p:cNvPr id="5" name="Text Placeholder 3"/>
          <p:cNvSpPr txBox="1">
            <a:spLocks noGrp="1"/>
          </p:cNvSpPr>
          <p:nvPr>
            <p:ph type="body" idx="4294967295"/>
          </p:nvPr>
        </p:nvSpPr>
        <p:spPr>
          <a:xfrm>
            <a:off x="685333" y="5108725"/>
            <a:ext cx="7773341" cy="682471"/>
          </a:xfrm>
        </p:spPr>
        <p:txBody>
          <a:bodyPr anchorCtr="1"/>
          <a:lstStyle>
            <a:lvl1pPr marL="0" indent="0" algn="ctr">
              <a:buNone/>
              <a:defRPr sz="1600"/>
            </a:lvl1pPr>
          </a:lstStyle>
          <a:p>
            <a:pPr lvl="0"/>
            <a:r>
              <a:rPr lang="fr-FR"/>
              <a:t>Modifiez les styles du texte du masque</a:t>
            </a:r>
          </a:p>
        </p:txBody>
      </p:sp>
      <p:sp>
        <p:nvSpPr>
          <p:cNvPr id="6" name="Date Placeholder 4"/>
          <p:cNvSpPr txBox="1">
            <a:spLocks noGrp="1"/>
          </p:cNvSpPr>
          <p:nvPr>
            <p:ph type="dt" sz="half" idx="7"/>
          </p:nvPr>
        </p:nvSpPr>
        <p:spPr/>
        <p:txBody>
          <a:bodyPr/>
          <a:lstStyle>
            <a:lvl1pPr>
              <a:defRPr lang="en-US"/>
            </a:lvl1pPr>
          </a:lstStyle>
          <a:p>
            <a:pPr lvl="0"/>
            <a:fld id="{1877B3BA-2961-4D3C-BB79-353496FFF578}" type="datetime1">
              <a:rPr lang="en-US"/>
              <a:pPr lvl="0"/>
              <a:t>7/21/2016</a:t>
            </a:fld>
            <a:endParaRPr lang="en-US"/>
          </a:p>
        </p:txBody>
      </p:sp>
      <p:sp>
        <p:nvSpPr>
          <p:cNvPr id="7" name="Footer Placeholder 5"/>
          <p:cNvSpPr txBox="1">
            <a:spLocks noGrp="1"/>
          </p:cNvSpPr>
          <p:nvPr>
            <p:ph type="ftr" sz="quarter" idx="9"/>
          </p:nvPr>
        </p:nvSpPr>
        <p:spPr/>
        <p:txBody>
          <a:bodyPr/>
          <a:lstStyle>
            <a:lvl1pPr>
              <a:defRPr lang="en-US"/>
            </a:lvl1pPr>
          </a:lstStyle>
          <a:p>
            <a:pPr lvl="0"/>
            <a:endParaRPr lang="en-US"/>
          </a:p>
        </p:txBody>
      </p:sp>
      <p:sp>
        <p:nvSpPr>
          <p:cNvPr id="8" name="Slide Number Placeholder 6"/>
          <p:cNvSpPr txBox="1">
            <a:spLocks noGrp="1"/>
          </p:cNvSpPr>
          <p:nvPr>
            <p:ph type="sldNum" sz="quarter" idx="8"/>
          </p:nvPr>
        </p:nvSpPr>
        <p:spPr/>
        <p:txBody>
          <a:bodyPr/>
          <a:lstStyle>
            <a:lvl1pPr>
              <a:defRPr lang="en-US"/>
            </a:lvl1pPr>
          </a:lstStyle>
          <a:p>
            <a:pPr lvl="0"/>
            <a:fld id="{85B6554A-0044-4854-8EE4-32A588DE9E96}" type="slidenum">
              <a:t>‹N°›</a:t>
            </a:fld>
            <a:endParaRPr lang="en-US"/>
          </a:p>
        </p:txBody>
      </p:sp>
    </p:spTree>
    <p:extLst>
      <p:ext uri="{BB962C8B-B14F-4D97-AF65-F5344CB8AC3E}">
        <p14:creationId xmlns:p14="http://schemas.microsoft.com/office/powerpoint/2010/main" val="2009084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609603"/>
            <a:ext cx="7773341" cy="3427244"/>
          </a:xfrm>
        </p:spPr>
        <p:txBody>
          <a:bodyPr/>
          <a:lstStyle>
            <a:lvl1pPr>
              <a:defRPr sz="3200"/>
            </a:lvl1pPr>
          </a:lstStyle>
          <a:p>
            <a:pPr lvl="0"/>
            <a:r>
              <a:rPr lang="fr-FR"/>
              <a:t>Modifiez le style du titre</a:t>
            </a:r>
            <a:endParaRPr lang="en-US"/>
          </a:p>
        </p:txBody>
      </p:sp>
      <p:sp>
        <p:nvSpPr>
          <p:cNvPr id="4" name="Text Placeholder 3"/>
          <p:cNvSpPr txBox="1">
            <a:spLocks noGrp="1"/>
          </p:cNvSpPr>
          <p:nvPr>
            <p:ph type="body" idx="4294967295"/>
          </p:nvPr>
        </p:nvSpPr>
        <p:spPr>
          <a:xfrm>
            <a:off x="685333" y="4204822"/>
            <a:ext cx="7773341" cy="1586383"/>
          </a:xfrm>
        </p:spPr>
        <p:txBody>
          <a:bodyPr anchor="ctr" anchorCtr="1"/>
          <a:lstStyle>
            <a:lvl1pPr marL="0" indent="0" algn="ctr">
              <a:buNone/>
              <a:defRPr sz="1600"/>
            </a:lvl1pPr>
          </a:lstStyle>
          <a:p>
            <a:pPr lvl="0"/>
            <a:r>
              <a:rPr lang="fr-FR"/>
              <a:t>Modifiez les styles du texte du masque</a:t>
            </a:r>
          </a:p>
        </p:txBody>
      </p:sp>
      <p:sp>
        <p:nvSpPr>
          <p:cNvPr id="5" name="Date Placeholder 4"/>
          <p:cNvSpPr txBox="1">
            <a:spLocks noGrp="1"/>
          </p:cNvSpPr>
          <p:nvPr>
            <p:ph type="dt" sz="half" idx="7"/>
          </p:nvPr>
        </p:nvSpPr>
        <p:spPr/>
        <p:txBody>
          <a:bodyPr/>
          <a:lstStyle>
            <a:lvl1pPr>
              <a:defRPr lang="en-US"/>
            </a:lvl1pPr>
          </a:lstStyle>
          <a:p>
            <a:pPr lvl="0"/>
            <a:fld id="{D72350A2-A344-4F46-BEF4-A6301D0C0C36}" type="datetime1">
              <a:rPr lang="en-US"/>
              <a:pPr lvl="0"/>
              <a:t>7/21/2016</a:t>
            </a:fld>
            <a:endParaRPr lang="en-US"/>
          </a:p>
        </p:txBody>
      </p:sp>
      <p:sp>
        <p:nvSpPr>
          <p:cNvPr id="6" name="Footer Placeholder 5"/>
          <p:cNvSpPr txBox="1">
            <a:spLocks noGrp="1"/>
          </p:cNvSpPr>
          <p:nvPr>
            <p:ph type="ftr" sz="quarter" idx="9"/>
          </p:nvPr>
        </p:nvSpPr>
        <p:spPr/>
        <p:txBody>
          <a:bodyPr/>
          <a:lstStyle>
            <a:lvl1pPr>
              <a:defRPr lang="en-US"/>
            </a:lvl1pPr>
          </a:lstStyle>
          <a:p>
            <a:pPr lvl="0"/>
            <a:endParaRPr lang="en-US"/>
          </a:p>
        </p:txBody>
      </p:sp>
      <p:sp>
        <p:nvSpPr>
          <p:cNvPr id="7" name="Slide Number Placeholder 6"/>
          <p:cNvSpPr txBox="1">
            <a:spLocks noGrp="1"/>
          </p:cNvSpPr>
          <p:nvPr>
            <p:ph type="sldNum" sz="quarter" idx="8"/>
          </p:nvPr>
        </p:nvSpPr>
        <p:spPr/>
        <p:txBody>
          <a:bodyPr/>
          <a:lstStyle>
            <a:lvl1pPr>
              <a:defRPr lang="en-US"/>
            </a:lvl1pPr>
          </a:lstStyle>
          <a:p>
            <a:pPr lvl="0"/>
            <a:fld id="{E9898A73-3735-458D-9DA7-27EA71083B38}" type="slidenum">
              <a:t>‹N°›</a:t>
            </a:fld>
            <a:endParaRPr lang="en-US"/>
          </a:p>
        </p:txBody>
      </p:sp>
    </p:spTree>
    <p:extLst>
      <p:ext uri="{BB962C8B-B14F-4D97-AF65-F5344CB8AC3E}">
        <p14:creationId xmlns:p14="http://schemas.microsoft.com/office/powerpoint/2010/main" val="1237486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2" name="Picture 12"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1084661" y="872584"/>
            <a:ext cx="6977064" cy="2729913"/>
          </a:xfrm>
        </p:spPr>
        <p:txBody>
          <a:bodyPr/>
          <a:lstStyle>
            <a:lvl1pPr>
              <a:defRPr sz="3200"/>
            </a:lvl1pPr>
          </a:lstStyle>
          <a:p>
            <a:pPr lvl="0"/>
            <a:r>
              <a:rPr lang="fr-FR"/>
              <a:t>Modifiez le style du titre</a:t>
            </a:r>
            <a:endParaRPr lang="en-US"/>
          </a:p>
        </p:txBody>
      </p:sp>
      <p:sp>
        <p:nvSpPr>
          <p:cNvPr id="4" name="Text Placeholder 3"/>
          <p:cNvSpPr txBox="1">
            <a:spLocks noGrp="1"/>
          </p:cNvSpPr>
          <p:nvPr>
            <p:ph type="body" idx="4294967295"/>
          </p:nvPr>
        </p:nvSpPr>
        <p:spPr>
          <a:xfrm>
            <a:off x="1290483" y="3610032"/>
            <a:ext cx="6564221" cy="594789"/>
          </a:xfrm>
        </p:spPr>
        <p:txBody>
          <a:bodyPr/>
          <a:lstStyle>
            <a:lvl1pPr marL="0" indent="0">
              <a:buNone/>
              <a:defRPr sz="1400"/>
            </a:lvl1pPr>
          </a:lstStyle>
          <a:p>
            <a:pPr lvl="0"/>
            <a:r>
              <a:rPr lang="fr-FR"/>
              <a:t>Modifiez les styles du texte du masque</a:t>
            </a:r>
          </a:p>
        </p:txBody>
      </p:sp>
      <p:sp>
        <p:nvSpPr>
          <p:cNvPr id="5" name="Text Placeholder 3"/>
          <p:cNvSpPr txBox="1">
            <a:spLocks noGrp="1"/>
          </p:cNvSpPr>
          <p:nvPr>
            <p:ph type="body" idx="4294967295"/>
          </p:nvPr>
        </p:nvSpPr>
        <p:spPr>
          <a:xfrm>
            <a:off x="685333" y="4372797"/>
            <a:ext cx="7773341" cy="1421050"/>
          </a:xfrm>
        </p:spPr>
        <p:txBody>
          <a:bodyPr anchor="ctr" anchorCtr="1"/>
          <a:lstStyle>
            <a:lvl1pPr marL="0" indent="0" algn="ctr">
              <a:buNone/>
              <a:defRPr sz="1600"/>
            </a:lvl1pPr>
          </a:lstStyle>
          <a:p>
            <a:pPr lvl="0"/>
            <a:r>
              <a:rPr lang="fr-FR"/>
              <a:t>Modifiez les styles du texte du masque</a:t>
            </a:r>
          </a:p>
        </p:txBody>
      </p:sp>
      <p:sp>
        <p:nvSpPr>
          <p:cNvPr id="6" name="Date Placeholder 4"/>
          <p:cNvSpPr txBox="1">
            <a:spLocks noGrp="1"/>
          </p:cNvSpPr>
          <p:nvPr>
            <p:ph type="dt" sz="half" idx="7"/>
          </p:nvPr>
        </p:nvSpPr>
        <p:spPr/>
        <p:txBody>
          <a:bodyPr/>
          <a:lstStyle>
            <a:lvl1pPr>
              <a:defRPr lang="en-US"/>
            </a:lvl1pPr>
          </a:lstStyle>
          <a:p>
            <a:pPr lvl="0"/>
            <a:fld id="{2298E458-CD95-49CA-958A-8CBFF1B26A7E}" type="datetime1">
              <a:rPr lang="en-US"/>
              <a:pPr lvl="0"/>
              <a:t>7/21/2016</a:t>
            </a:fld>
            <a:endParaRPr lang="en-US"/>
          </a:p>
        </p:txBody>
      </p:sp>
      <p:sp>
        <p:nvSpPr>
          <p:cNvPr id="7" name="Footer Placeholder 5"/>
          <p:cNvSpPr txBox="1">
            <a:spLocks noGrp="1"/>
          </p:cNvSpPr>
          <p:nvPr>
            <p:ph type="ftr" sz="quarter" idx="9"/>
          </p:nvPr>
        </p:nvSpPr>
        <p:spPr/>
        <p:txBody>
          <a:bodyPr/>
          <a:lstStyle>
            <a:lvl1pPr>
              <a:defRPr lang="en-US"/>
            </a:lvl1pPr>
          </a:lstStyle>
          <a:p>
            <a:pPr lvl="0"/>
            <a:endParaRPr lang="en-US"/>
          </a:p>
        </p:txBody>
      </p:sp>
      <p:sp>
        <p:nvSpPr>
          <p:cNvPr id="8" name="Slide Number Placeholder 6"/>
          <p:cNvSpPr txBox="1">
            <a:spLocks noGrp="1"/>
          </p:cNvSpPr>
          <p:nvPr>
            <p:ph type="sldNum" sz="quarter" idx="8"/>
          </p:nvPr>
        </p:nvSpPr>
        <p:spPr/>
        <p:txBody>
          <a:bodyPr/>
          <a:lstStyle>
            <a:lvl1pPr>
              <a:defRPr lang="en-US"/>
            </a:lvl1pPr>
          </a:lstStyle>
          <a:p>
            <a:pPr lvl="0"/>
            <a:fld id="{8DC7C393-D918-4E45-B076-E00F7260F590}" type="slidenum">
              <a:t>‹N°›</a:t>
            </a:fld>
            <a:endParaRPr lang="en-US"/>
          </a:p>
        </p:txBody>
      </p:sp>
      <p:sp>
        <p:nvSpPr>
          <p:cNvPr id="9" name="TextBox 10"/>
          <p:cNvSpPr txBox="1"/>
          <p:nvPr/>
        </p:nvSpPr>
        <p:spPr>
          <a:xfrm>
            <a:off x="737628" y="887854"/>
            <a:ext cx="546884"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rebuchet MS"/>
                <a:ea typeface=""/>
                <a:cs typeface=""/>
              </a:rPr>
              <a:t>“</a:t>
            </a:r>
          </a:p>
        </p:txBody>
      </p:sp>
      <p:sp>
        <p:nvSpPr>
          <p:cNvPr id="10" name="TextBox 13"/>
          <p:cNvSpPr txBox="1"/>
          <p:nvPr/>
        </p:nvSpPr>
        <p:spPr>
          <a:xfrm>
            <a:off x="7850133" y="3120015"/>
            <a:ext cx="553641" cy="584777"/>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rebuchet MS"/>
                <a:ea typeface=""/>
                <a:cs typeface=""/>
              </a:rPr>
              <a:t>”</a:t>
            </a:r>
          </a:p>
        </p:txBody>
      </p:sp>
    </p:spTree>
    <p:extLst>
      <p:ext uri="{BB962C8B-B14F-4D97-AF65-F5344CB8AC3E}">
        <p14:creationId xmlns:p14="http://schemas.microsoft.com/office/powerpoint/2010/main" val="164091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2138717"/>
            <a:ext cx="7773341" cy="2511838"/>
          </a:xfrm>
        </p:spPr>
        <p:txBody>
          <a:bodyPr anchor="b"/>
          <a:lstStyle>
            <a:lvl1pPr>
              <a:defRPr sz="3200"/>
            </a:lvl1pPr>
          </a:lstStyle>
          <a:p>
            <a:pPr lvl="0"/>
            <a:r>
              <a:rPr lang="fr-FR"/>
              <a:t>Modifiez le style du titre</a:t>
            </a:r>
            <a:endParaRPr lang="en-US"/>
          </a:p>
        </p:txBody>
      </p:sp>
      <p:sp>
        <p:nvSpPr>
          <p:cNvPr id="4" name="Text Placeholder 3"/>
          <p:cNvSpPr txBox="1">
            <a:spLocks noGrp="1"/>
          </p:cNvSpPr>
          <p:nvPr>
            <p:ph type="body" idx="4294967295"/>
          </p:nvPr>
        </p:nvSpPr>
        <p:spPr>
          <a:xfrm>
            <a:off x="685333" y="4662333"/>
            <a:ext cx="7773341" cy="1140640"/>
          </a:xfrm>
        </p:spPr>
        <p:txBody>
          <a:bodyPr anchorCtr="1"/>
          <a:lstStyle>
            <a:lvl1pPr marL="0" indent="0" algn="ctr">
              <a:buNone/>
              <a:defRPr sz="1600"/>
            </a:lvl1pPr>
          </a:lstStyle>
          <a:p>
            <a:pPr lvl="0"/>
            <a:r>
              <a:rPr lang="fr-FR"/>
              <a:t>Modifiez les styles du texte du masque</a:t>
            </a:r>
          </a:p>
        </p:txBody>
      </p:sp>
      <p:sp>
        <p:nvSpPr>
          <p:cNvPr id="5" name="Date Placeholder 4"/>
          <p:cNvSpPr txBox="1">
            <a:spLocks noGrp="1"/>
          </p:cNvSpPr>
          <p:nvPr>
            <p:ph type="dt" sz="half" idx="7"/>
          </p:nvPr>
        </p:nvSpPr>
        <p:spPr/>
        <p:txBody>
          <a:bodyPr/>
          <a:lstStyle>
            <a:lvl1pPr>
              <a:defRPr lang="en-US"/>
            </a:lvl1pPr>
          </a:lstStyle>
          <a:p>
            <a:pPr lvl="0"/>
            <a:fld id="{E0B78217-4F91-4969-999E-0F7E0D064725}" type="datetime1">
              <a:rPr lang="en-US"/>
              <a:pPr lvl="0"/>
              <a:t>7/21/2016</a:t>
            </a:fld>
            <a:endParaRPr lang="en-US"/>
          </a:p>
        </p:txBody>
      </p:sp>
      <p:sp>
        <p:nvSpPr>
          <p:cNvPr id="6" name="Footer Placeholder 5"/>
          <p:cNvSpPr txBox="1">
            <a:spLocks noGrp="1"/>
          </p:cNvSpPr>
          <p:nvPr>
            <p:ph type="ftr" sz="quarter" idx="9"/>
          </p:nvPr>
        </p:nvSpPr>
        <p:spPr/>
        <p:txBody>
          <a:bodyPr/>
          <a:lstStyle>
            <a:lvl1pPr>
              <a:defRPr lang="en-US"/>
            </a:lvl1pPr>
          </a:lstStyle>
          <a:p>
            <a:pPr lvl="0"/>
            <a:endParaRPr lang="en-US"/>
          </a:p>
        </p:txBody>
      </p:sp>
      <p:sp>
        <p:nvSpPr>
          <p:cNvPr id="7" name="Slide Number Placeholder 6"/>
          <p:cNvSpPr txBox="1">
            <a:spLocks noGrp="1"/>
          </p:cNvSpPr>
          <p:nvPr>
            <p:ph type="sldNum" sz="quarter" idx="8"/>
          </p:nvPr>
        </p:nvSpPr>
        <p:spPr/>
        <p:txBody>
          <a:bodyPr/>
          <a:lstStyle>
            <a:lvl1pPr>
              <a:defRPr lang="en-US"/>
            </a:lvl1pPr>
          </a:lstStyle>
          <a:p>
            <a:pPr lvl="0"/>
            <a:fld id="{544AC9AA-A8EC-4749-99EF-87B994AD9283}" type="slidenum">
              <a:t>‹N°›</a:t>
            </a:fld>
            <a:endParaRPr lang="en-US"/>
          </a:p>
        </p:txBody>
      </p:sp>
    </p:spTree>
    <p:extLst>
      <p:ext uri="{BB962C8B-B14F-4D97-AF65-F5344CB8AC3E}">
        <p14:creationId xmlns:p14="http://schemas.microsoft.com/office/powerpoint/2010/main" val="351925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2" name="Picture 13"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609603"/>
            <a:ext cx="7773341" cy="1605092"/>
          </a:xfrm>
        </p:spPr>
        <p:txBody>
          <a:bodyPr/>
          <a:lstStyle>
            <a:lvl1pPr>
              <a:defRPr/>
            </a:lvl1pPr>
          </a:lstStyle>
          <a:p>
            <a:pPr lvl="0"/>
            <a:r>
              <a:rPr lang="fr-FR"/>
              <a:t>Modifiez le style du titre</a:t>
            </a:r>
            <a:endParaRPr lang="en-US"/>
          </a:p>
        </p:txBody>
      </p:sp>
      <p:sp>
        <p:nvSpPr>
          <p:cNvPr id="4" name="Text Placeholder 2"/>
          <p:cNvSpPr txBox="1">
            <a:spLocks noGrp="1"/>
          </p:cNvSpPr>
          <p:nvPr>
            <p:ph type="body" idx="4294967295"/>
          </p:nvPr>
        </p:nvSpPr>
        <p:spPr>
          <a:xfrm>
            <a:off x="685333" y="2367088"/>
            <a:ext cx="2474229" cy="576264"/>
          </a:xfrm>
        </p:spPr>
        <p:txBody>
          <a:bodyPr anchor="b" anchorCtr="1">
            <a:noAutofit/>
          </a:bodyPr>
          <a:lstStyle>
            <a:lvl1pPr marL="0" indent="0" algn="ctr">
              <a:lnSpc>
                <a:spcPct val="75000"/>
              </a:lnSpc>
              <a:buNone/>
              <a:defRPr sz="2400"/>
            </a:lvl1pPr>
          </a:lstStyle>
          <a:p>
            <a:pPr lvl="0"/>
            <a:r>
              <a:rPr lang="fr-FR"/>
              <a:t>Modifiez les styles du texte du masque</a:t>
            </a:r>
          </a:p>
        </p:txBody>
      </p:sp>
      <p:sp>
        <p:nvSpPr>
          <p:cNvPr id="5" name="Text Placeholder 3"/>
          <p:cNvSpPr txBox="1">
            <a:spLocks noGrp="1"/>
          </p:cNvSpPr>
          <p:nvPr>
            <p:ph type="body" idx="4294967295"/>
          </p:nvPr>
        </p:nvSpPr>
        <p:spPr>
          <a:xfrm>
            <a:off x="685333" y="2943353"/>
            <a:ext cx="2474229" cy="2847843"/>
          </a:xfrm>
        </p:spPr>
        <p:txBody>
          <a:bodyPr anchorCtr="1"/>
          <a:lstStyle>
            <a:lvl1pPr marL="0" indent="0" algn="ctr">
              <a:buNone/>
              <a:defRPr sz="1400"/>
            </a:lvl1pPr>
          </a:lstStyle>
          <a:p>
            <a:pPr lvl="0"/>
            <a:r>
              <a:rPr lang="fr-FR"/>
              <a:t>Modifiez les styles du texte du masque</a:t>
            </a:r>
          </a:p>
        </p:txBody>
      </p:sp>
      <p:sp>
        <p:nvSpPr>
          <p:cNvPr id="6" name="Text Placeholder 4"/>
          <p:cNvSpPr txBox="1">
            <a:spLocks noGrp="1"/>
          </p:cNvSpPr>
          <p:nvPr>
            <p:ph type="body" idx="4294967295"/>
          </p:nvPr>
        </p:nvSpPr>
        <p:spPr>
          <a:xfrm>
            <a:off x="3339288" y="2367088"/>
            <a:ext cx="2468642" cy="576264"/>
          </a:xfrm>
        </p:spPr>
        <p:txBody>
          <a:bodyPr anchor="b" anchorCtr="1">
            <a:noAutofit/>
          </a:bodyPr>
          <a:lstStyle>
            <a:lvl1pPr marL="0" indent="0" algn="ctr">
              <a:lnSpc>
                <a:spcPct val="75000"/>
              </a:lnSpc>
              <a:buNone/>
              <a:defRPr sz="2400"/>
            </a:lvl1pPr>
          </a:lstStyle>
          <a:p>
            <a:pPr lvl="0"/>
            <a:r>
              <a:rPr lang="fr-FR"/>
              <a:t>Modifiez les styles du texte du masque</a:t>
            </a:r>
          </a:p>
        </p:txBody>
      </p:sp>
      <p:sp>
        <p:nvSpPr>
          <p:cNvPr id="7" name="Text Placeholder 3"/>
          <p:cNvSpPr txBox="1">
            <a:spLocks noGrp="1"/>
          </p:cNvSpPr>
          <p:nvPr>
            <p:ph type="body" idx="4294967295"/>
          </p:nvPr>
        </p:nvSpPr>
        <p:spPr>
          <a:xfrm>
            <a:off x="3331012" y="2943353"/>
            <a:ext cx="2477511" cy="2847843"/>
          </a:xfrm>
        </p:spPr>
        <p:txBody>
          <a:bodyPr anchorCtr="1"/>
          <a:lstStyle>
            <a:lvl1pPr marL="0" indent="0" algn="ctr">
              <a:buNone/>
              <a:defRPr sz="1400"/>
            </a:lvl1pPr>
          </a:lstStyle>
          <a:p>
            <a:pPr lvl="0"/>
            <a:r>
              <a:rPr lang="fr-FR"/>
              <a:t>Modifiez les styles du texte du masque</a:t>
            </a:r>
          </a:p>
        </p:txBody>
      </p:sp>
      <p:sp>
        <p:nvSpPr>
          <p:cNvPr id="8" name="Text Placeholder 4"/>
          <p:cNvSpPr txBox="1">
            <a:spLocks noGrp="1"/>
          </p:cNvSpPr>
          <p:nvPr>
            <p:ph type="body" idx="4294967295"/>
          </p:nvPr>
        </p:nvSpPr>
        <p:spPr>
          <a:xfrm>
            <a:off x="5979974" y="2367088"/>
            <a:ext cx="2478691" cy="576264"/>
          </a:xfrm>
        </p:spPr>
        <p:txBody>
          <a:bodyPr anchor="b" anchorCtr="1">
            <a:noAutofit/>
          </a:bodyPr>
          <a:lstStyle>
            <a:lvl1pPr marL="0" indent="0" algn="ctr">
              <a:lnSpc>
                <a:spcPct val="75000"/>
              </a:lnSpc>
              <a:buNone/>
              <a:defRPr sz="2400"/>
            </a:lvl1pPr>
          </a:lstStyle>
          <a:p>
            <a:pPr lvl="0"/>
            <a:r>
              <a:rPr lang="fr-FR"/>
              <a:t>Modifiez les styles du texte du masque</a:t>
            </a:r>
          </a:p>
        </p:txBody>
      </p:sp>
      <p:sp>
        <p:nvSpPr>
          <p:cNvPr id="9" name="Text Placeholder 3"/>
          <p:cNvSpPr txBox="1">
            <a:spLocks noGrp="1"/>
          </p:cNvSpPr>
          <p:nvPr>
            <p:ph type="body" idx="4294967295"/>
          </p:nvPr>
        </p:nvSpPr>
        <p:spPr>
          <a:xfrm>
            <a:off x="5979974" y="2943353"/>
            <a:ext cx="2478691" cy="2847843"/>
          </a:xfrm>
        </p:spPr>
        <p:txBody>
          <a:bodyPr anchorCtr="1"/>
          <a:lstStyle>
            <a:lvl1pPr marL="0" indent="0" algn="ctr">
              <a:buNone/>
              <a:defRPr sz="1400"/>
            </a:lvl1pPr>
          </a:lstStyle>
          <a:p>
            <a:pPr lvl="0"/>
            <a:r>
              <a:rPr lang="fr-FR"/>
              <a:t>Modifiez les styles du texte du masque</a:t>
            </a:r>
          </a:p>
        </p:txBody>
      </p:sp>
      <p:sp>
        <p:nvSpPr>
          <p:cNvPr id="10" name="Date Placeholder 2"/>
          <p:cNvSpPr txBox="1">
            <a:spLocks noGrp="1"/>
          </p:cNvSpPr>
          <p:nvPr>
            <p:ph type="dt" sz="half" idx="7"/>
          </p:nvPr>
        </p:nvSpPr>
        <p:spPr/>
        <p:txBody>
          <a:bodyPr/>
          <a:lstStyle>
            <a:lvl1pPr>
              <a:defRPr lang="en-US"/>
            </a:lvl1pPr>
          </a:lstStyle>
          <a:p>
            <a:pPr lvl="0"/>
            <a:fld id="{F077EC9A-48CD-4814-A849-B4889E207F47}" type="datetime1">
              <a:rPr lang="en-US"/>
              <a:pPr lvl="0"/>
              <a:t>7/21/2016</a:t>
            </a:fld>
            <a:endParaRPr lang="en-US"/>
          </a:p>
        </p:txBody>
      </p:sp>
      <p:sp>
        <p:nvSpPr>
          <p:cNvPr id="11" name="Footer Placeholder 3"/>
          <p:cNvSpPr txBox="1">
            <a:spLocks noGrp="1"/>
          </p:cNvSpPr>
          <p:nvPr>
            <p:ph type="ftr" sz="quarter" idx="9"/>
          </p:nvPr>
        </p:nvSpPr>
        <p:spPr/>
        <p:txBody>
          <a:bodyPr/>
          <a:lstStyle>
            <a:lvl1pPr>
              <a:defRPr lang="en-US"/>
            </a:lvl1pPr>
          </a:lstStyle>
          <a:p>
            <a:pPr lvl="0"/>
            <a:endParaRPr lang="en-US"/>
          </a:p>
        </p:txBody>
      </p:sp>
      <p:sp>
        <p:nvSpPr>
          <p:cNvPr id="12" name="Slide Number Placeholder 4"/>
          <p:cNvSpPr txBox="1">
            <a:spLocks noGrp="1"/>
          </p:cNvSpPr>
          <p:nvPr>
            <p:ph type="sldNum" sz="quarter" idx="8"/>
          </p:nvPr>
        </p:nvSpPr>
        <p:spPr/>
        <p:txBody>
          <a:bodyPr/>
          <a:lstStyle>
            <a:lvl1pPr>
              <a:defRPr lang="en-US"/>
            </a:lvl1pPr>
          </a:lstStyle>
          <a:p>
            <a:pPr lvl="0"/>
            <a:fld id="{25DC6EC7-1DBE-47DB-831C-5C5D3031210C}" type="slidenum">
              <a:t>‹N°›</a:t>
            </a:fld>
            <a:endParaRPr lang="en-US"/>
          </a:p>
        </p:txBody>
      </p:sp>
    </p:spTree>
    <p:extLst>
      <p:ext uri="{BB962C8B-B14F-4D97-AF65-F5344CB8AC3E}">
        <p14:creationId xmlns:p14="http://schemas.microsoft.com/office/powerpoint/2010/main" val="1024666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6"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610773"/>
            <a:ext cx="7773341" cy="1603921"/>
          </a:xfrm>
        </p:spPr>
        <p:txBody>
          <a:bodyPr/>
          <a:lstStyle>
            <a:lvl1pPr>
              <a:defRPr/>
            </a:lvl1pPr>
          </a:lstStyle>
          <a:p>
            <a:pPr lvl="0"/>
            <a:r>
              <a:rPr lang="fr-FR"/>
              <a:t>Modifiez le style du titre</a:t>
            </a:r>
            <a:endParaRPr lang="en-US"/>
          </a:p>
        </p:txBody>
      </p:sp>
      <p:sp>
        <p:nvSpPr>
          <p:cNvPr id="4" name="Text Placeholder 2"/>
          <p:cNvSpPr txBox="1">
            <a:spLocks noGrp="1"/>
          </p:cNvSpPr>
          <p:nvPr>
            <p:ph type="body" idx="4294967295"/>
          </p:nvPr>
        </p:nvSpPr>
        <p:spPr>
          <a:xfrm>
            <a:off x="685333" y="4204822"/>
            <a:ext cx="2472309" cy="576264"/>
          </a:xfrm>
        </p:spPr>
        <p:txBody>
          <a:bodyPr anchor="b" anchorCtr="1">
            <a:noAutofit/>
          </a:bodyPr>
          <a:lstStyle>
            <a:lvl1pPr marL="0" indent="0" algn="ctr">
              <a:lnSpc>
                <a:spcPct val="75000"/>
              </a:lnSpc>
              <a:buNone/>
              <a:defRPr sz="2200"/>
            </a:lvl1pPr>
          </a:lstStyle>
          <a:p>
            <a:pPr lvl="0"/>
            <a:r>
              <a:rPr lang="fr-FR"/>
              <a:t>Modifiez les styles du texte du masque</a:t>
            </a:r>
          </a:p>
        </p:txBody>
      </p:sp>
      <p:sp>
        <p:nvSpPr>
          <p:cNvPr id="5" name="Picture Placeholder 2"/>
          <p:cNvSpPr txBox="1">
            <a:spLocks noGrp="1"/>
          </p:cNvSpPr>
          <p:nvPr>
            <p:ph type="pic" idx="4294967295"/>
          </p:nvPr>
        </p:nvSpPr>
        <p:spPr>
          <a:xfrm>
            <a:off x="685333" y="2367088"/>
            <a:ext cx="2472309" cy="1524003"/>
          </a:xfrm>
          <a:ln w="82552" cap="sq">
            <a:solidFill>
              <a:srgbClr val="EAEAEA"/>
            </a:solidFill>
            <a:prstDash val="solid"/>
            <a:miter/>
          </a:ln>
        </p:spPr>
        <p:txBody>
          <a:bodyPr anchorCtr="1"/>
          <a:lstStyle>
            <a:lvl1pPr marL="0" indent="0" algn="ctr">
              <a:buNone/>
              <a:defRPr sz="1600"/>
            </a:lvl1pPr>
          </a:lstStyle>
          <a:p>
            <a:pPr lvl="0"/>
            <a:r>
              <a:rPr lang="fr-FR"/>
              <a:t>Cliquez sur l'icône pour ajouter une image</a:t>
            </a:r>
            <a:endParaRPr lang="en-US"/>
          </a:p>
        </p:txBody>
      </p:sp>
      <p:sp>
        <p:nvSpPr>
          <p:cNvPr id="6" name="Text Placeholder 3"/>
          <p:cNvSpPr txBox="1">
            <a:spLocks noGrp="1"/>
          </p:cNvSpPr>
          <p:nvPr>
            <p:ph type="body" idx="4294967295"/>
          </p:nvPr>
        </p:nvSpPr>
        <p:spPr>
          <a:xfrm>
            <a:off x="685333" y="4781077"/>
            <a:ext cx="2472309" cy="1010119"/>
          </a:xfrm>
        </p:spPr>
        <p:txBody>
          <a:bodyPr anchorCtr="1"/>
          <a:lstStyle>
            <a:lvl1pPr marL="0" indent="0" algn="ctr">
              <a:buNone/>
              <a:defRPr sz="1400"/>
            </a:lvl1pPr>
          </a:lstStyle>
          <a:p>
            <a:pPr lvl="0"/>
            <a:r>
              <a:rPr lang="fr-FR"/>
              <a:t>Modifiez les styles du texte du masque</a:t>
            </a:r>
          </a:p>
        </p:txBody>
      </p:sp>
      <p:sp>
        <p:nvSpPr>
          <p:cNvPr id="7" name="Text Placeholder 4"/>
          <p:cNvSpPr txBox="1">
            <a:spLocks noGrp="1"/>
          </p:cNvSpPr>
          <p:nvPr>
            <p:ph type="body" idx="4294967295"/>
          </p:nvPr>
        </p:nvSpPr>
        <p:spPr>
          <a:xfrm>
            <a:off x="3332064" y="4204822"/>
            <a:ext cx="2476368" cy="576264"/>
          </a:xfrm>
        </p:spPr>
        <p:txBody>
          <a:bodyPr anchor="b" anchorCtr="1">
            <a:noAutofit/>
          </a:bodyPr>
          <a:lstStyle>
            <a:lvl1pPr marL="0" indent="0" algn="ctr">
              <a:lnSpc>
                <a:spcPct val="75000"/>
              </a:lnSpc>
              <a:buNone/>
              <a:defRPr sz="2200"/>
            </a:lvl1pPr>
          </a:lstStyle>
          <a:p>
            <a:pPr lvl="0"/>
            <a:r>
              <a:rPr lang="fr-FR"/>
              <a:t>Modifiez les styles du texte du masque</a:t>
            </a:r>
          </a:p>
        </p:txBody>
      </p:sp>
      <p:sp>
        <p:nvSpPr>
          <p:cNvPr id="8" name="Picture Placeholder 2"/>
          <p:cNvSpPr txBox="1">
            <a:spLocks noGrp="1"/>
          </p:cNvSpPr>
          <p:nvPr>
            <p:ph type="pic" idx="4294967295"/>
          </p:nvPr>
        </p:nvSpPr>
        <p:spPr>
          <a:xfrm>
            <a:off x="3331012" y="2367088"/>
            <a:ext cx="2477511" cy="1524003"/>
          </a:xfrm>
          <a:ln w="82552" cap="sq">
            <a:solidFill>
              <a:srgbClr val="EAEAEA"/>
            </a:solidFill>
            <a:prstDash val="solid"/>
            <a:miter/>
          </a:ln>
        </p:spPr>
        <p:txBody>
          <a:bodyPr anchorCtr="1"/>
          <a:lstStyle>
            <a:lvl1pPr marL="0" indent="0" algn="ctr">
              <a:buNone/>
              <a:defRPr sz="1600"/>
            </a:lvl1pPr>
          </a:lstStyle>
          <a:p>
            <a:pPr lvl="0"/>
            <a:r>
              <a:rPr lang="fr-FR"/>
              <a:t>Cliquez sur l'icône pour ajouter une image</a:t>
            </a:r>
            <a:endParaRPr lang="en-US"/>
          </a:p>
        </p:txBody>
      </p:sp>
      <p:sp>
        <p:nvSpPr>
          <p:cNvPr id="9" name="Text Placeholder 3"/>
          <p:cNvSpPr txBox="1">
            <a:spLocks noGrp="1"/>
          </p:cNvSpPr>
          <p:nvPr>
            <p:ph type="body" idx="4294967295"/>
          </p:nvPr>
        </p:nvSpPr>
        <p:spPr>
          <a:xfrm>
            <a:off x="3331012" y="4781077"/>
            <a:ext cx="2477511" cy="1010119"/>
          </a:xfrm>
        </p:spPr>
        <p:txBody>
          <a:bodyPr anchorCtr="1"/>
          <a:lstStyle>
            <a:lvl1pPr marL="0" indent="0" algn="ctr">
              <a:buNone/>
              <a:defRPr sz="1400"/>
            </a:lvl1pPr>
          </a:lstStyle>
          <a:p>
            <a:pPr lvl="0"/>
            <a:r>
              <a:rPr lang="fr-FR"/>
              <a:t>Modifiez les styles du texte du masque</a:t>
            </a:r>
          </a:p>
        </p:txBody>
      </p:sp>
      <p:sp>
        <p:nvSpPr>
          <p:cNvPr id="10" name="Text Placeholder 4"/>
          <p:cNvSpPr txBox="1">
            <a:spLocks noGrp="1"/>
          </p:cNvSpPr>
          <p:nvPr>
            <p:ph type="body" idx="4294967295"/>
          </p:nvPr>
        </p:nvSpPr>
        <p:spPr>
          <a:xfrm>
            <a:off x="5979974" y="4204822"/>
            <a:ext cx="2475509" cy="576264"/>
          </a:xfrm>
        </p:spPr>
        <p:txBody>
          <a:bodyPr anchor="b" anchorCtr="1">
            <a:noAutofit/>
          </a:bodyPr>
          <a:lstStyle>
            <a:lvl1pPr marL="0" indent="0" algn="ctr">
              <a:lnSpc>
                <a:spcPct val="75000"/>
              </a:lnSpc>
              <a:buNone/>
              <a:defRPr sz="2200"/>
            </a:lvl1pPr>
          </a:lstStyle>
          <a:p>
            <a:pPr lvl="0"/>
            <a:r>
              <a:rPr lang="fr-FR"/>
              <a:t>Modifiez les styles du texte du masque</a:t>
            </a:r>
          </a:p>
        </p:txBody>
      </p:sp>
      <p:sp>
        <p:nvSpPr>
          <p:cNvPr id="11" name="Picture Placeholder 2"/>
          <p:cNvSpPr txBox="1">
            <a:spLocks noGrp="1"/>
          </p:cNvSpPr>
          <p:nvPr>
            <p:ph type="pic" idx="4294967295"/>
          </p:nvPr>
        </p:nvSpPr>
        <p:spPr>
          <a:xfrm>
            <a:off x="5979974" y="2367088"/>
            <a:ext cx="2478691" cy="1524003"/>
          </a:xfrm>
          <a:ln w="82552" cap="sq">
            <a:solidFill>
              <a:srgbClr val="EAEAEA"/>
            </a:solidFill>
            <a:prstDash val="solid"/>
            <a:miter/>
          </a:ln>
        </p:spPr>
        <p:txBody>
          <a:bodyPr anchorCtr="1"/>
          <a:lstStyle>
            <a:lvl1pPr marL="0" indent="0" algn="ctr">
              <a:buNone/>
              <a:defRPr sz="1600"/>
            </a:lvl1pPr>
          </a:lstStyle>
          <a:p>
            <a:pPr lvl="0"/>
            <a:r>
              <a:rPr lang="fr-FR"/>
              <a:t>Cliquez sur l'icône pour ajouter une image</a:t>
            </a:r>
            <a:endParaRPr lang="en-US"/>
          </a:p>
        </p:txBody>
      </p:sp>
      <p:sp>
        <p:nvSpPr>
          <p:cNvPr id="12" name="Text Placeholder 3"/>
          <p:cNvSpPr txBox="1">
            <a:spLocks noGrp="1"/>
          </p:cNvSpPr>
          <p:nvPr>
            <p:ph type="body" idx="4294967295"/>
          </p:nvPr>
        </p:nvSpPr>
        <p:spPr>
          <a:xfrm>
            <a:off x="5979883" y="4781077"/>
            <a:ext cx="2478792" cy="1010119"/>
          </a:xfrm>
        </p:spPr>
        <p:txBody>
          <a:bodyPr anchorCtr="1"/>
          <a:lstStyle>
            <a:lvl1pPr marL="0" indent="0" algn="ctr">
              <a:buNone/>
              <a:defRPr sz="1400"/>
            </a:lvl1pPr>
          </a:lstStyle>
          <a:p>
            <a:pPr lvl="0"/>
            <a:r>
              <a:rPr lang="fr-FR"/>
              <a:t>Modifiez les styles du texte du masque</a:t>
            </a:r>
          </a:p>
        </p:txBody>
      </p:sp>
      <p:sp>
        <p:nvSpPr>
          <p:cNvPr id="13" name="Date Placeholder 2"/>
          <p:cNvSpPr txBox="1">
            <a:spLocks noGrp="1"/>
          </p:cNvSpPr>
          <p:nvPr>
            <p:ph type="dt" sz="half" idx="7"/>
          </p:nvPr>
        </p:nvSpPr>
        <p:spPr/>
        <p:txBody>
          <a:bodyPr/>
          <a:lstStyle>
            <a:lvl1pPr>
              <a:defRPr lang="en-US"/>
            </a:lvl1pPr>
          </a:lstStyle>
          <a:p>
            <a:pPr lvl="0"/>
            <a:fld id="{6B9FAEBA-6A1C-44BF-8DEA-B6E9EA67CFAA}" type="datetime1">
              <a:rPr lang="en-US"/>
              <a:pPr lvl="0"/>
              <a:t>7/21/2016</a:t>
            </a:fld>
            <a:endParaRPr lang="en-US"/>
          </a:p>
        </p:txBody>
      </p:sp>
      <p:sp>
        <p:nvSpPr>
          <p:cNvPr id="14" name="Footer Placeholder 3"/>
          <p:cNvSpPr txBox="1">
            <a:spLocks noGrp="1"/>
          </p:cNvSpPr>
          <p:nvPr>
            <p:ph type="ftr" sz="quarter" idx="9"/>
          </p:nvPr>
        </p:nvSpPr>
        <p:spPr/>
        <p:txBody>
          <a:bodyPr/>
          <a:lstStyle>
            <a:lvl1pPr>
              <a:defRPr lang="en-US"/>
            </a:lvl1pPr>
          </a:lstStyle>
          <a:p>
            <a:pPr lvl="0"/>
            <a:endParaRPr lang="en-US"/>
          </a:p>
        </p:txBody>
      </p:sp>
      <p:sp>
        <p:nvSpPr>
          <p:cNvPr id="15" name="Slide Number Placeholder 4"/>
          <p:cNvSpPr txBox="1">
            <a:spLocks noGrp="1"/>
          </p:cNvSpPr>
          <p:nvPr>
            <p:ph type="sldNum" sz="quarter" idx="8"/>
          </p:nvPr>
        </p:nvSpPr>
        <p:spPr/>
        <p:txBody>
          <a:bodyPr/>
          <a:lstStyle>
            <a:lvl1pPr>
              <a:defRPr lang="en-US"/>
            </a:lvl1pPr>
          </a:lstStyle>
          <a:p>
            <a:pPr lvl="0"/>
            <a:fld id="{71504949-9D00-42C0-913F-B6BA19568C42}" type="slidenum">
              <a:t>‹N°›</a:t>
            </a:fld>
            <a:endParaRPr lang="en-US"/>
          </a:p>
        </p:txBody>
      </p:sp>
    </p:spTree>
    <p:extLst>
      <p:ext uri="{BB962C8B-B14F-4D97-AF65-F5344CB8AC3E}">
        <p14:creationId xmlns:p14="http://schemas.microsoft.com/office/powerpoint/2010/main" val="197431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fr-FR"/>
              <a:t>Modifiez le style du titre</a:t>
            </a:r>
            <a:endParaRPr lang="en-US"/>
          </a:p>
        </p:txBody>
      </p:sp>
      <p:sp>
        <p:nvSpPr>
          <p:cNvPr id="4"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3"/>
          <p:cNvSpPr txBox="1">
            <a:spLocks noGrp="1"/>
          </p:cNvSpPr>
          <p:nvPr>
            <p:ph type="dt" sz="half" idx="7"/>
          </p:nvPr>
        </p:nvSpPr>
        <p:spPr/>
        <p:txBody>
          <a:bodyPr/>
          <a:lstStyle>
            <a:lvl1pPr>
              <a:defRPr/>
            </a:lvl1pPr>
          </a:lstStyle>
          <a:p>
            <a:pPr lvl="0"/>
            <a:fld id="{CC429CE1-6634-4E86-ACEE-9BF35E57D2F5}" type="datetime1">
              <a:rPr lang="fr-FR"/>
              <a:pPr lvl="0"/>
              <a:t>21/07/2016</a:t>
            </a:fld>
            <a:endParaRPr lang="fr-FR"/>
          </a:p>
        </p:txBody>
      </p:sp>
      <p:sp>
        <p:nvSpPr>
          <p:cNvPr id="6" name="Footer Placeholder 4"/>
          <p:cNvSpPr txBox="1">
            <a:spLocks noGrp="1"/>
          </p:cNvSpPr>
          <p:nvPr>
            <p:ph type="ftr" sz="quarter" idx="9"/>
          </p:nvPr>
        </p:nvSpPr>
        <p:spPr/>
        <p:txBody>
          <a:bodyPr/>
          <a:lstStyle>
            <a:lvl1pPr>
              <a:defRPr/>
            </a:lvl1pPr>
          </a:lstStyle>
          <a:p>
            <a:pPr lvl="0"/>
            <a:endParaRPr lang="fr-FR"/>
          </a:p>
        </p:txBody>
      </p:sp>
      <p:sp>
        <p:nvSpPr>
          <p:cNvPr id="7" name="Slide Number Placeholder 5"/>
          <p:cNvSpPr txBox="1">
            <a:spLocks noGrp="1"/>
          </p:cNvSpPr>
          <p:nvPr>
            <p:ph type="sldNum" sz="quarter" idx="8"/>
          </p:nvPr>
        </p:nvSpPr>
        <p:spPr/>
        <p:txBody>
          <a:bodyPr/>
          <a:lstStyle>
            <a:lvl1pPr>
              <a:defRPr/>
            </a:lvl1pPr>
          </a:lstStyle>
          <a:p>
            <a:pPr lvl="0"/>
            <a:fld id="{EA20D4AA-7087-45D9-A2FA-D2584A5AF5AA}" type="slidenum">
              <a:t>‹N°›</a:t>
            </a:fld>
            <a:endParaRPr lang="fr-FR"/>
          </a:p>
        </p:txBody>
      </p:sp>
    </p:spTree>
    <p:extLst>
      <p:ext uri="{BB962C8B-B14F-4D97-AF65-F5344CB8AC3E}">
        <p14:creationId xmlns:p14="http://schemas.microsoft.com/office/powerpoint/2010/main" val="961205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2" name="Picture 9"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Vertical Title 1"/>
          <p:cNvSpPr txBox="1">
            <a:spLocks noGrp="1"/>
          </p:cNvSpPr>
          <p:nvPr>
            <p:ph type="title" orient="vert"/>
          </p:nvPr>
        </p:nvSpPr>
        <p:spPr>
          <a:xfrm>
            <a:off x="6543675" y="609603"/>
            <a:ext cx="1914991" cy="5181603"/>
          </a:xfrm>
        </p:spPr>
        <p:txBody>
          <a:bodyPr vert="eaVert" anchorCtr="0"/>
          <a:lstStyle>
            <a:lvl1pPr algn="l">
              <a:defRPr/>
            </a:lvl1pPr>
          </a:lstStyle>
          <a:p>
            <a:pPr lvl="0"/>
            <a:r>
              <a:rPr lang="fr-FR"/>
              <a:t>Modifiez le style du titre</a:t>
            </a:r>
            <a:endParaRPr lang="en-US"/>
          </a:p>
        </p:txBody>
      </p:sp>
      <p:sp>
        <p:nvSpPr>
          <p:cNvPr id="4" name="Vertical Text Placeholder 2"/>
          <p:cNvSpPr txBox="1">
            <a:spLocks noGrp="1"/>
          </p:cNvSpPr>
          <p:nvPr>
            <p:ph type="body" orient="vert" idx="1"/>
          </p:nvPr>
        </p:nvSpPr>
        <p:spPr>
          <a:xfrm>
            <a:off x="685333" y="609603"/>
            <a:ext cx="5744041" cy="5181603"/>
          </a:xfrm>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3"/>
          <p:cNvSpPr txBox="1">
            <a:spLocks noGrp="1"/>
          </p:cNvSpPr>
          <p:nvPr>
            <p:ph type="dt" sz="half" idx="7"/>
          </p:nvPr>
        </p:nvSpPr>
        <p:spPr/>
        <p:txBody>
          <a:bodyPr/>
          <a:lstStyle>
            <a:lvl1pPr>
              <a:defRPr/>
            </a:lvl1pPr>
          </a:lstStyle>
          <a:p>
            <a:pPr lvl="0"/>
            <a:fld id="{4DD7E785-CA6C-4C12-AB3D-4BA4A8F5281D}" type="datetime1">
              <a:rPr lang="fr-FR"/>
              <a:pPr lvl="0"/>
              <a:t>21/07/2016</a:t>
            </a:fld>
            <a:endParaRPr lang="fr-FR"/>
          </a:p>
        </p:txBody>
      </p:sp>
      <p:sp>
        <p:nvSpPr>
          <p:cNvPr id="6" name="Footer Placeholder 4"/>
          <p:cNvSpPr txBox="1">
            <a:spLocks noGrp="1"/>
          </p:cNvSpPr>
          <p:nvPr>
            <p:ph type="ftr" sz="quarter" idx="9"/>
          </p:nvPr>
        </p:nvSpPr>
        <p:spPr/>
        <p:txBody>
          <a:bodyPr/>
          <a:lstStyle>
            <a:lvl1pPr>
              <a:defRPr/>
            </a:lvl1pPr>
          </a:lstStyle>
          <a:p>
            <a:pPr lvl="0"/>
            <a:endParaRPr lang="fr-FR"/>
          </a:p>
        </p:txBody>
      </p:sp>
      <p:sp>
        <p:nvSpPr>
          <p:cNvPr id="7" name="Slide Number Placeholder 5"/>
          <p:cNvSpPr txBox="1">
            <a:spLocks noGrp="1"/>
          </p:cNvSpPr>
          <p:nvPr>
            <p:ph type="sldNum" sz="quarter" idx="8"/>
          </p:nvPr>
        </p:nvSpPr>
        <p:spPr/>
        <p:txBody>
          <a:bodyPr/>
          <a:lstStyle>
            <a:lvl1pPr>
              <a:defRPr/>
            </a:lvl1pPr>
          </a:lstStyle>
          <a:p>
            <a:pPr lvl="0"/>
            <a:fld id="{B104DFAE-1062-4FEA-AB53-9DCF5A36843E}" type="slidenum">
              <a:t>‹N°›</a:t>
            </a:fld>
            <a:endParaRPr lang="fr-FR"/>
          </a:p>
        </p:txBody>
      </p:sp>
    </p:spTree>
    <p:extLst>
      <p:ext uri="{BB962C8B-B14F-4D97-AF65-F5344CB8AC3E}">
        <p14:creationId xmlns:p14="http://schemas.microsoft.com/office/powerpoint/2010/main" val="3303370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2" name="Picture 6"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fr-FR"/>
              <a:t>Modifiez le style du titre</a:t>
            </a:r>
            <a:endParaRPr lang="en-US"/>
          </a:p>
        </p:txBody>
      </p:sp>
      <p:sp>
        <p:nvSpPr>
          <p:cNvPr id="4" name="Content Placeholder 2"/>
          <p:cNvSpPr txBox="1">
            <a:spLocks noGrp="1"/>
          </p:cNvSpPr>
          <p:nvPr>
            <p:ph idx="1"/>
          </p:nvPr>
        </p:nvSpPr>
        <p:spPr>
          <a:xfrm>
            <a:off x="685333" y="2367088"/>
            <a:ext cx="7772866" cy="3424107"/>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3"/>
          <p:cNvSpPr txBox="1">
            <a:spLocks noGrp="1"/>
          </p:cNvSpPr>
          <p:nvPr>
            <p:ph type="dt" sz="half" idx="7"/>
          </p:nvPr>
        </p:nvSpPr>
        <p:spPr/>
        <p:txBody>
          <a:bodyPr/>
          <a:lstStyle>
            <a:lvl1pPr>
              <a:defRPr/>
            </a:lvl1pPr>
          </a:lstStyle>
          <a:p>
            <a:pPr lvl="0"/>
            <a:fld id="{4A3EB646-9BF9-4943-8894-3DB5B2DD4717}" type="datetime1">
              <a:rPr lang="fr-FR"/>
              <a:pPr lvl="0"/>
              <a:t>21/07/2016</a:t>
            </a:fld>
            <a:endParaRPr lang="fr-FR"/>
          </a:p>
        </p:txBody>
      </p:sp>
      <p:sp>
        <p:nvSpPr>
          <p:cNvPr id="6" name="Footer Placeholder 4"/>
          <p:cNvSpPr txBox="1">
            <a:spLocks noGrp="1"/>
          </p:cNvSpPr>
          <p:nvPr>
            <p:ph type="ftr" sz="quarter" idx="9"/>
          </p:nvPr>
        </p:nvSpPr>
        <p:spPr/>
        <p:txBody>
          <a:bodyPr/>
          <a:lstStyle>
            <a:lvl1pPr>
              <a:defRPr/>
            </a:lvl1pPr>
          </a:lstStyle>
          <a:p>
            <a:pPr lvl="0"/>
            <a:endParaRPr lang="fr-FR"/>
          </a:p>
        </p:txBody>
      </p:sp>
      <p:sp>
        <p:nvSpPr>
          <p:cNvPr id="7" name="Slide Number Placeholder 5"/>
          <p:cNvSpPr txBox="1">
            <a:spLocks noGrp="1"/>
          </p:cNvSpPr>
          <p:nvPr>
            <p:ph type="sldNum" sz="quarter" idx="8"/>
          </p:nvPr>
        </p:nvSpPr>
        <p:spPr/>
        <p:txBody>
          <a:bodyPr/>
          <a:lstStyle>
            <a:lvl1pPr>
              <a:defRPr/>
            </a:lvl1pPr>
          </a:lstStyle>
          <a:p>
            <a:pPr lvl="0"/>
            <a:fld id="{5C2D3D3F-7CC6-4472-B582-30579F0D19ED}" type="slidenum">
              <a:t>‹N°›</a:t>
            </a:fld>
            <a:endParaRPr lang="fr-FR"/>
          </a:p>
        </p:txBody>
      </p:sp>
    </p:spTree>
    <p:extLst>
      <p:ext uri="{BB962C8B-B14F-4D97-AF65-F5344CB8AC3E}">
        <p14:creationId xmlns:p14="http://schemas.microsoft.com/office/powerpoint/2010/main" val="316435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2" name="Picture 7"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828565"/>
            <a:ext cx="7763813" cy="2736817"/>
          </a:xfrm>
        </p:spPr>
        <p:txBody>
          <a:bodyPr anchor="b"/>
          <a:lstStyle>
            <a:lvl1pPr>
              <a:defRPr sz="4000"/>
            </a:lvl1pPr>
          </a:lstStyle>
          <a:p>
            <a:pPr lvl="0"/>
            <a:r>
              <a:rPr lang="fr-FR"/>
              <a:t>Modifiez le style du titre</a:t>
            </a:r>
            <a:endParaRPr lang="en-US"/>
          </a:p>
        </p:txBody>
      </p:sp>
      <p:sp>
        <p:nvSpPr>
          <p:cNvPr id="4" name="Text Placeholder 2"/>
          <p:cNvSpPr txBox="1">
            <a:spLocks noGrp="1"/>
          </p:cNvSpPr>
          <p:nvPr>
            <p:ph type="body" idx="1"/>
          </p:nvPr>
        </p:nvSpPr>
        <p:spPr>
          <a:xfrm>
            <a:off x="685333" y="3657453"/>
            <a:ext cx="7763813" cy="1368180"/>
          </a:xfrm>
        </p:spPr>
        <p:txBody>
          <a:bodyPr anchorCtr="1"/>
          <a:lstStyle>
            <a:lvl1pPr marL="0" indent="0" algn="ctr">
              <a:buNone/>
              <a:defRPr>
                <a:solidFill>
                  <a:srgbClr val="7F7F7F"/>
                </a:solidFill>
              </a:defRPr>
            </a:lvl1pPr>
          </a:lstStyle>
          <a:p>
            <a:pPr lvl="0"/>
            <a:r>
              <a:rPr lang="fr-FR"/>
              <a:t>Modifiez les styles du texte du masque</a:t>
            </a:r>
          </a:p>
        </p:txBody>
      </p:sp>
      <p:sp>
        <p:nvSpPr>
          <p:cNvPr id="5" name="Date Placeholder 3"/>
          <p:cNvSpPr txBox="1">
            <a:spLocks noGrp="1"/>
          </p:cNvSpPr>
          <p:nvPr>
            <p:ph type="dt" sz="half" idx="7"/>
          </p:nvPr>
        </p:nvSpPr>
        <p:spPr/>
        <p:txBody>
          <a:bodyPr/>
          <a:lstStyle>
            <a:lvl1pPr>
              <a:defRPr/>
            </a:lvl1pPr>
          </a:lstStyle>
          <a:p>
            <a:pPr lvl="0"/>
            <a:fld id="{8D2BCEE6-A401-4C3C-9AB9-FF9B53D431E2}" type="datetime1">
              <a:rPr lang="fr-FR"/>
              <a:pPr lvl="0"/>
              <a:t>21/07/2016</a:t>
            </a:fld>
            <a:endParaRPr lang="fr-FR"/>
          </a:p>
        </p:txBody>
      </p:sp>
      <p:sp>
        <p:nvSpPr>
          <p:cNvPr id="6" name="Footer Placeholder 4"/>
          <p:cNvSpPr txBox="1">
            <a:spLocks noGrp="1"/>
          </p:cNvSpPr>
          <p:nvPr>
            <p:ph type="ftr" sz="quarter" idx="9"/>
          </p:nvPr>
        </p:nvSpPr>
        <p:spPr/>
        <p:txBody>
          <a:bodyPr/>
          <a:lstStyle>
            <a:lvl1pPr>
              <a:defRPr/>
            </a:lvl1pPr>
          </a:lstStyle>
          <a:p>
            <a:pPr lvl="0"/>
            <a:endParaRPr lang="fr-FR"/>
          </a:p>
        </p:txBody>
      </p:sp>
      <p:sp>
        <p:nvSpPr>
          <p:cNvPr id="7" name="Slide Number Placeholder 5"/>
          <p:cNvSpPr txBox="1">
            <a:spLocks noGrp="1"/>
          </p:cNvSpPr>
          <p:nvPr>
            <p:ph type="sldNum" sz="quarter" idx="8"/>
          </p:nvPr>
        </p:nvSpPr>
        <p:spPr/>
        <p:txBody>
          <a:bodyPr/>
          <a:lstStyle>
            <a:lvl1pPr>
              <a:defRPr/>
            </a:lvl1pPr>
          </a:lstStyle>
          <a:p>
            <a:pPr lvl="0"/>
            <a:fld id="{76A454BB-81D3-4A73-99A1-5F7E8C5D15CC}" type="slidenum">
              <a:t>‹N°›</a:t>
            </a:fld>
            <a:endParaRPr lang="fr-FR"/>
          </a:p>
        </p:txBody>
      </p:sp>
    </p:spTree>
    <p:extLst>
      <p:ext uri="{BB962C8B-B14F-4D97-AF65-F5344CB8AC3E}">
        <p14:creationId xmlns:p14="http://schemas.microsoft.com/office/powerpoint/2010/main" val="111868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fr-FR"/>
              <a:t>Modifiez le style du titre</a:t>
            </a:r>
            <a:endParaRPr lang="en-US"/>
          </a:p>
        </p:txBody>
      </p:sp>
      <p:sp>
        <p:nvSpPr>
          <p:cNvPr id="4" name="Content Placeholder 2"/>
          <p:cNvSpPr txBox="1">
            <a:spLocks noGrp="1"/>
          </p:cNvSpPr>
          <p:nvPr>
            <p:ph idx="1"/>
          </p:nvPr>
        </p:nvSpPr>
        <p:spPr>
          <a:xfrm>
            <a:off x="685333" y="2367088"/>
            <a:ext cx="3829516" cy="3424107"/>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Content Placeholder 3"/>
          <p:cNvSpPr txBox="1">
            <a:spLocks noGrp="1"/>
          </p:cNvSpPr>
          <p:nvPr>
            <p:ph idx="2"/>
          </p:nvPr>
        </p:nvSpPr>
        <p:spPr>
          <a:xfrm>
            <a:off x="4629149" y="2367088"/>
            <a:ext cx="3829049" cy="3424107"/>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Date Placeholder 4"/>
          <p:cNvSpPr txBox="1">
            <a:spLocks noGrp="1"/>
          </p:cNvSpPr>
          <p:nvPr>
            <p:ph type="dt" sz="half" idx="7"/>
          </p:nvPr>
        </p:nvSpPr>
        <p:spPr/>
        <p:txBody>
          <a:bodyPr/>
          <a:lstStyle>
            <a:lvl1pPr>
              <a:defRPr/>
            </a:lvl1pPr>
          </a:lstStyle>
          <a:p>
            <a:pPr lvl="0"/>
            <a:fld id="{A448A6F8-0664-421A-804F-4E5E96F0FEF7}" type="datetime1">
              <a:rPr lang="fr-FR"/>
              <a:pPr lvl="0"/>
              <a:t>21/07/2016</a:t>
            </a:fld>
            <a:endParaRPr lang="fr-FR"/>
          </a:p>
        </p:txBody>
      </p:sp>
      <p:sp>
        <p:nvSpPr>
          <p:cNvPr id="7" name="Footer Placeholder 5"/>
          <p:cNvSpPr txBox="1">
            <a:spLocks noGrp="1"/>
          </p:cNvSpPr>
          <p:nvPr>
            <p:ph type="ftr" sz="quarter" idx="9"/>
          </p:nvPr>
        </p:nvSpPr>
        <p:spPr/>
        <p:txBody>
          <a:bodyPr/>
          <a:lstStyle>
            <a:lvl1pPr>
              <a:defRPr/>
            </a:lvl1pPr>
          </a:lstStyle>
          <a:p>
            <a:pPr lvl="0"/>
            <a:endParaRPr lang="fr-FR"/>
          </a:p>
        </p:txBody>
      </p:sp>
      <p:sp>
        <p:nvSpPr>
          <p:cNvPr id="8" name="Slide Number Placeholder 6"/>
          <p:cNvSpPr txBox="1">
            <a:spLocks noGrp="1"/>
          </p:cNvSpPr>
          <p:nvPr>
            <p:ph type="sldNum" sz="quarter" idx="8"/>
          </p:nvPr>
        </p:nvSpPr>
        <p:spPr/>
        <p:txBody>
          <a:bodyPr/>
          <a:lstStyle>
            <a:lvl1pPr>
              <a:defRPr/>
            </a:lvl1pPr>
          </a:lstStyle>
          <a:p>
            <a:pPr lvl="0"/>
            <a:fld id="{EA728891-9265-465E-96B9-2735788C9F00}" type="slidenum">
              <a:t>‹N°›</a:t>
            </a:fld>
            <a:endParaRPr lang="fr-FR"/>
          </a:p>
        </p:txBody>
      </p:sp>
    </p:spTree>
    <p:extLst>
      <p:ext uri="{BB962C8B-B14F-4D97-AF65-F5344CB8AC3E}">
        <p14:creationId xmlns:p14="http://schemas.microsoft.com/office/powerpoint/2010/main" val="51814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 name="Picture 10"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fr-FR"/>
              <a:t>Modifiez le style du titre</a:t>
            </a:r>
            <a:endParaRPr lang="en-US"/>
          </a:p>
        </p:txBody>
      </p:sp>
      <p:sp>
        <p:nvSpPr>
          <p:cNvPr id="4" name="Text Placeholder 2"/>
          <p:cNvSpPr txBox="1">
            <a:spLocks noGrp="1"/>
          </p:cNvSpPr>
          <p:nvPr>
            <p:ph type="body" idx="1"/>
          </p:nvPr>
        </p:nvSpPr>
        <p:spPr>
          <a:xfrm>
            <a:off x="859746" y="2371020"/>
            <a:ext cx="3655103" cy="679993"/>
          </a:xfrm>
        </p:spPr>
        <p:txBody>
          <a:bodyPr anchor="b">
            <a:noAutofit/>
          </a:bodyPr>
          <a:lstStyle>
            <a:lvl1pPr marL="0" indent="0">
              <a:lnSpc>
                <a:spcPct val="75000"/>
              </a:lnSpc>
              <a:buNone/>
              <a:defRPr sz="2600"/>
            </a:lvl1pPr>
          </a:lstStyle>
          <a:p>
            <a:pPr lvl="0"/>
            <a:r>
              <a:rPr lang="fr-FR"/>
              <a:t>Modifiez les styles du texte du masque</a:t>
            </a:r>
          </a:p>
        </p:txBody>
      </p:sp>
      <p:sp>
        <p:nvSpPr>
          <p:cNvPr id="5" name="Content Placeholder 3"/>
          <p:cNvSpPr txBox="1">
            <a:spLocks noGrp="1"/>
          </p:cNvSpPr>
          <p:nvPr>
            <p:ph idx="2"/>
          </p:nvPr>
        </p:nvSpPr>
        <p:spPr>
          <a:xfrm>
            <a:off x="685333" y="3051014"/>
            <a:ext cx="3829516" cy="2740182"/>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ext Placeholder 4"/>
          <p:cNvSpPr txBox="1">
            <a:spLocks noGrp="1"/>
          </p:cNvSpPr>
          <p:nvPr>
            <p:ph type="body" idx="3"/>
          </p:nvPr>
        </p:nvSpPr>
        <p:spPr>
          <a:xfrm>
            <a:off x="4797317" y="2371020"/>
            <a:ext cx="3661349" cy="679993"/>
          </a:xfrm>
        </p:spPr>
        <p:txBody>
          <a:bodyPr anchor="b">
            <a:noAutofit/>
          </a:bodyPr>
          <a:lstStyle>
            <a:lvl1pPr marL="0" indent="0">
              <a:lnSpc>
                <a:spcPct val="75000"/>
              </a:lnSpc>
              <a:buNone/>
              <a:defRPr sz="2600"/>
            </a:lvl1pPr>
          </a:lstStyle>
          <a:p>
            <a:pPr lvl="0"/>
            <a:r>
              <a:rPr lang="fr-FR"/>
              <a:t>Modifiez les styles du texte du masque</a:t>
            </a:r>
          </a:p>
        </p:txBody>
      </p:sp>
      <p:sp>
        <p:nvSpPr>
          <p:cNvPr id="7" name="Content Placeholder 5"/>
          <p:cNvSpPr txBox="1">
            <a:spLocks noGrp="1"/>
          </p:cNvSpPr>
          <p:nvPr>
            <p:ph idx="4"/>
          </p:nvPr>
        </p:nvSpPr>
        <p:spPr>
          <a:xfrm>
            <a:off x="4629149" y="3051014"/>
            <a:ext cx="3829049" cy="2740182"/>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Date Placeholder 6"/>
          <p:cNvSpPr txBox="1">
            <a:spLocks noGrp="1"/>
          </p:cNvSpPr>
          <p:nvPr>
            <p:ph type="dt" sz="half" idx="7"/>
          </p:nvPr>
        </p:nvSpPr>
        <p:spPr/>
        <p:txBody>
          <a:bodyPr/>
          <a:lstStyle>
            <a:lvl1pPr>
              <a:defRPr/>
            </a:lvl1pPr>
          </a:lstStyle>
          <a:p>
            <a:pPr lvl="0"/>
            <a:fld id="{98B1A228-6B5B-4CCE-945D-0A8C031BD2E8}" type="datetime1">
              <a:rPr lang="fr-FR"/>
              <a:pPr lvl="0"/>
              <a:t>21/07/2016</a:t>
            </a:fld>
            <a:endParaRPr lang="fr-FR"/>
          </a:p>
        </p:txBody>
      </p:sp>
      <p:sp>
        <p:nvSpPr>
          <p:cNvPr id="9" name="Footer Placeholder 7"/>
          <p:cNvSpPr txBox="1">
            <a:spLocks noGrp="1"/>
          </p:cNvSpPr>
          <p:nvPr>
            <p:ph type="ftr" sz="quarter" idx="9"/>
          </p:nvPr>
        </p:nvSpPr>
        <p:spPr/>
        <p:txBody>
          <a:bodyPr/>
          <a:lstStyle>
            <a:lvl1pPr>
              <a:defRPr/>
            </a:lvl1pPr>
          </a:lstStyle>
          <a:p>
            <a:pPr lvl="0"/>
            <a:endParaRPr lang="fr-FR"/>
          </a:p>
        </p:txBody>
      </p:sp>
      <p:sp>
        <p:nvSpPr>
          <p:cNvPr id="10" name="Slide Number Placeholder 8"/>
          <p:cNvSpPr txBox="1">
            <a:spLocks noGrp="1"/>
          </p:cNvSpPr>
          <p:nvPr>
            <p:ph type="sldNum" sz="quarter" idx="8"/>
          </p:nvPr>
        </p:nvSpPr>
        <p:spPr/>
        <p:txBody>
          <a:bodyPr/>
          <a:lstStyle>
            <a:lvl1pPr>
              <a:defRPr/>
            </a:lvl1pPr>
          </a:lstStyle>
          <a:p>
            <a:pPr lvl="0"/>
            <a:fld id="{77603329-B4A5-41FF-9923-2C7D465A72C7}" type="slidenum">
              <a:t>‹N°›</a:t>
            </a:fld>
            <a:endParaRPr lang="fr-FR"/>
          </a:p>
        </p:txBody>
      </p:sp>
    </p:spTree>
    <p:extLst>
      <p:ext uri="{BB962C8B-B14F-4D97-AF65-F5344CB8AC3E}">
        <p14:creationId xmlns:p14="http://schemas.microsoft.com/office/powerpoint/2010/main" val="134118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2" name="Picture 6"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fr-FR"/>
              <a:t>Modifiez le style du titre</a:t>
            </a:r>
            <a:endParaRPr lang="en-US"/>
          </a:p>
        </p:txBody>
      </p:sp>
      <p:sp>
        <p:nvSpPr>
          <p:cNvPr id="4" name="Date Placeholder 2"/>
          <p:cNvSpPr txBox="1">
            <a:spLocks noGrp="1"/>
          </p:cNvSpPr>
          <p:nvPr>
            <p:ph type="dt" sz="half" idx="7"/>
          </p:nvPr>
        </p:nvSpPr>
        <p:spPr/>
        <p:txBody>
          <a:bodyPr/>
          <a:lstStyle>
            <a:lvl1pPr>
              <a:defRPr/>
            </a:lvl1pPr>
          </a:lstStyle>
          <a:p>
            <a:pPr lvl="0"/>
            <a:fld id="{0BF5654D-68F5-4E92-B1D4-A0D397DD5D5B}" type="datetime1">
              <a:rPr lang="fr-FR"/>
              <a:pPr lvl="0"/>
              <a:t>21/07/2016</a:t>
            </a:fld>
            <a:endParaRPr lang="fr-FR"/>
          </a:p>
        </p:txBody>
      </p:sp>
      <p:sp>
        <p:nvSpPr>
          <p:cNvPr id="5" name="Footer Placeholder 3"/>
          <p:cNvSpPr txBox="1">
            <a:spLocks noGrp="1"/>
          </p:cNvSpPr>
          <p:nvPr>
            <p:ph type="ftr" sz="quarter" idx="9"/>
          </p:nvPr>
        </p:nvSpPr>
        <p:spPr/>
        <p:txBody>
          <a:bodyPr/>
          <a:lstStyle>
            <a:lvl1pPr>
              <a:defRPr/>
            </a:lvl1pPr>
          </a:lstStyle>
          <a:p>
            <a:pPr lvl="0"/>
            <a:endParaRPr lang="fr-FR"/>
          </a:p>
        </p:txBody>
      </p:sp>
      <p:sp>
        <p:nvSpPr>
          <p:cNvPr id="6" name="Slide Number Placeholder 4"/>
          <p:cNvSpPr txBox="1">
            <a:spLocks noGrp="1"/>
          </p:cNvSpPr>
          <p:nvPr>
            <p:ph type="sldNum" sz="quarter" idx="8"/>
          </p:nvPr>
        </p:nvSpPr>
        <p:spPr/>
        <p:txBody>
          <a:bodyPr/>
          <a:lstStyle>
            <a:lvl1pPr>
              <a:defRPr/>
            </a:lvl1pPr>
          </a:lstStyle>
          <a:p>
            <a:pPr lvl="0"/>
            <a:fld id="{DA47F090-9AD5-4AEF-AEDF-64AA866E0149}" type="slidenum">
              <a:t>‹N°›</a:t>
            </a:fld>
            <a:endParaRPr lang="fr-FR"/>
          </a:p>
        </p:txBody>
      </p:sp>
    </p:spTree>
    <p:extLst>
      <p:ext uri="{BB962C8B-B14F-4D97-AF65-F5344CB8AC3E}">
        <p14:creationId xmlns:p14="http://schemas.microsoft.com/office/powerpoint/2010/main" val="322044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Picture 5"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Date Placeholder 1"/>
          <p:cNvSpPr txBox="1">
            <a:spLocks noGrp="1"/>
          </p:cNvSpPr>
          <p:nvPr>
            <p:ph type="dt" sz="half" idx="7"/>
          </p:nvPr>
        </p:nvSpPr>
        <p:spPr/>
        <p:txBody>
          <a:bodyPr/>
          <a:lstStyle>
            <a:lvl1pPr>
              <a:defRPr/>
            </a:lvl1pPr>
          </a:lstStyle>
          <a:p>
            <a:pPr lvl="0"/>
            <a:fld id="{C32D83D7-F95F-4FE4-8839-268F7613633D}" type="datetime1">
              <a:rPr lang="fr-FR"/>
              <a:pPr lvl="0"/>
              <a:t>21/07/2016</a:t>
            </a:fld>
            <a:endParaRPr lang="fr-FR"/>
          </a:p>
        </p:txBody>
      </p:sp>
      <p:sp>
        <p:nvSpPr>
          <p:cNvPr id="4" name="Footer Placeholder 2"/>
          <p:cNvSpPr txBox="1">
            <a:spLocks noGrp="1"/>
          </p:cNvSpPr>
          <p:nvPr>
            <p:ph type="ftr" sz="quarter" idx="9"/>
          </p:nvPr>
        </p:nvSpPr>
        <p:spPr/>
        <p:txBody>
          <a:bodyPr/>
          <a:lstStyle>
            <a:lvl1pPr>
              <a:defRPr/>
            </a:lvl1pPr>
          </a:lstStyle>
          <a:p>
            <a:pPr lvl="0"/>
            <a:endParaRPr lang="fr-FR"/>
          </a:p>
        </p:txBody>
      </p:sp>
      <p:sp>
        <p:nvSpPr>
          <p:cNvPr id="5" name="Slide Number Placeholder 3"/>
          <p:cNvSpPr txBox="1">
            <a:spLocks noGrp="1"/>
          </p:cNvSpPr>
          <p:nvPr>
            <p:ph type="sldNum" sz="quarter" idx="8"/>
          </p:nvPr>
        </p:nvSpPr>
        <p:spPr/>
        <p:txBody>
          <a:bodyPr/>
          <a:lstStyle>
            <a:lvl1pPr>
              <a:defRPr/>
            </a:lvl1pPr>
          </a:lstStyle>
          <a:p>
            <a:pPr lvl="0"/>
            <a:fld id="{45118D2A-D614-4B9A-88CE-2A4249A82AB5}" type="slidenum">
              <a:t>‹N°›</a:t>
            </a:fld>
            <a:endParaRPr lang="fr-FR"/>
          </a:p>
        </p:txBody>
      </p:sp>
    </p:spTree>
    <p:extLst>
      <p:ext uri="{BB962C8B-B14F-4D97-AF65-F5344CB8AC3E}">
        <p14:creationId xmlns:p14="http://schemas.microsoft.com/office/powerpoint/2010/main" val="1721248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609603"/>
            <a:ext cx="2951765" cy="2023256"/>
          </a:xfrm>
        </p:spPr>
        <p:txBody>
          <a:bodyPr anchor="b"/>
          <a:lstStyle>
            <a:lvl1pPr>
              <a:defRPr sz="3200"/>
            </a:lvl1pPr>
          </a:lstStyle>
          <a:p>
            <a:pPr lvl="0"/>
            <a:r>
              <a:rPr lang="fr-FR"/>
              <a:t>Modifiez le style du titre</a:t>
            </a:r>
            <a:endParaRPr lang="en-US"/>
          </a:p>
        </p:txBody>
      </p:sp>
      <p:sp>
        <p:nvSpPr>
          <p:cNvPr id="4" name="Content Placeholder 2"/>
          <p:cNvSpPr txBox="1">
            <a:spLocks noGrp="1"/>
          </p:cNvSpPr>
          <p:nvPr>
            <p:ph idx="1"/>
          </p:nvPr>
        </p:nvSpPr>
        <p:spPr>
          <a:xfrm>
            <a:off x="3808549" y="609603"/>
            <a:ext cx="4650126" cy="5181603"/>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3"/>
          <p:cNvSpPr txBox="1">
            <a:spLocks noGrp="1"/>
          </p:cNvSpPr>
          <p:nvPr>
            <p:ph type="body" idx="2"/>
          </p:nvPr>
        </p:nvSpPr>
        <p:spPr>
          <a:xfrm>
            <a:off x="685333" y="2632850"/>
            <a:ext cx="2951765" cy="3158346"/>
          </a:xfrm>
        </p:spPr>
        <p:txBody>
          <a:bodyPr anchorCtr="1"/>
          <a:lstStyle>
            <a:lvl1pPr marL="0" indent="0" algn="ctr">
              <a:buNone/>
              <a:defRPr sz="1600"/>
            </a:lvl1pPr>
          </a:lstStyle>
          <a:p>
            <a:pPr lvl="0"/>
            <a:r>
              <a:rPr lang="fr-FR"/>
              <a:t>Modifiez les styles du texte du masque</a:t>
            </a:r>
          </a:p>
        </p:txBody>
      </p:sp>
      <p:sp>
        <p:nvSpPr>
          <p:cNvPr id="6" name="Date Placeholder 4"/>
          <p:cNvSpPr txBox="1">
            <a:spLocks noGrp="1"/>
          </p:cNvSpPr>
          <p:nvPr>
            <p:ph type="dt" sz="half" idx="7"/>
          </p:nvPr>
        </p:nvSpPr>
        <p:spPr/>
        <p:txBody>
          <a:bodyPr/>
          <a:lstStyle>
            <a:lvl1pPr>
              <a:defRPr/>
            </a:lvl1pPr>
          </a:lstStyle>
          <a:p>
            <a:pPr lvl="0"/>
            <a:fld id="{45ED301E-87AB-4EF5-83AC-F5848322CFA7}" type="datetime1">
              <a:rPr lang="fr-FR"/>
              <a:pPr lvl="0"/>
              <a:t>21/07/2016</a:t>
            </a:fld>
            <a:endParaRPr lang="fr-FR"/>
          </a:p>
        </p:txBody>
      </p:sp>
      <p:sp>
        <p:nvSpPr>
          <p:cNvPr id="7" name="Footer Placeholder 5"/>
          <p:cNvSpPr txBox="1">
            <a:spLocks noGrp="1"/>
          </p:cNvSpPr>
          <p:nvPr>
            <p:ph type="ftr" sz="quarter" idx="9"/>
          </p:nvPr>
        </p:nvSpPr>
        <p:spPr/>
        <p:txBody>
          <a:bodyPr/>
          <a:lstStyle>
            <a:lvl1pPr>
              <a:defRPr/>
            </a:lvl1pPr>
          </a:lstStyle>
          <a:p>
            <a:pPr lvl="0"/>
            <a:endParaRPr lang="fr-FR"/>
          </a:p>
        </p:txBody>
      </p:sp>
      <p:sp>
        <p:nvSpPr>
          <p:cNvPr id="8" name="Slide Number Placeholder 6"/>
          <p:cNvSpPr txBox="1">
            <a:spLocks noGrp="1"/>
          </p:cNvSpPr>
          <p:nvPr>
            <p:ph type="sldNum" sz="quarter" idx="8"/>
          </p:nvPr>
        </p:nvSpPr>
        <p:spPr/>
        <p:txBody>
          <a:bodyPr/>
          <a:lstStyle>
            <a:lvl1pPr>
              <a:defRPr/>
            </a:lvl1pPr>
          </a:lstStyle>
          <a:p>
            <a:pPr lvl="0"/>
            <a:fld id="{EE1678C5-5FD0-41CA-99A9-3C3C62E40027}" type="slidenum">
              <a:t>‹N°›</a:t>
            </a:fld>
            <a:endParaRPr lang="fr-FR"/>
          </a:p>
        </p:txBody>
      </p:sp>
    </p:spTree>
    <p:extLst>
      <p:ext uri="{BB962C8B-B14F-4D97-AF65-F5344CB8AC3E}">
        <p14:creationId xmlns:p14="http://schemas.microsoft.com/office/powerpoint/2010/main" val="2127156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 name="Picture 8" descr="Droplets-SD-Content-R1d.png"/>
          <p:cNvPicPr>
            <a:picLocks noChangeAspect="1"/>
          </p:cNvPicPr>
          <p:nvPr/>
        </p:nvPicPr>
        <p:blipFill>
          <a:blip r:embed="rId2"/>
          <a:stretch>
            <a:fillRect/>
          </a:stretch>
        </p:blipFill>
        <p:spPr>
          <a:xfrm>
            <a:off x="0" y="0"/>
            <a:ext cx="9144000" cy="6858000"/>
          </a:xfrm>
          <a:prstGeom prst="rect">
            <a:avLst/>
          </a:prstGeom>
          <a:noFill/>
          <a:ln cap="flat">
            <a:noFill/>
          </a:ln>
        </p:spPr>
      </p:pic>
      <p:sp>
        <p:nvSpPr>
          <p:cNvPr id="3" name="Title 1"/>
          <p:cNvSpPr txBox="1">
            <a:spLocks noGrp="1"/>
          </p:cNvSpPr>
          <p:nvPr>
            <p:ph type="title"/>
          </p:nvPr>
        </p:nvSpPr>
        <p:spPr>
          <a:xfrm>
            <a:off x="685333" y="609603"/>
            <a:ext cx="4129622" cy="2023256"/>
          </a:xfrm>
        </p:spPr>
        <p:txBody>
          <a:bodyPr anchor="b"/>
          <a:lstStyle>
            <a:lvl1pPr>
              <a:defRPr sz="3200"/>
            </a:lvl1pPr>
          </a:lstStyle>
          <a:p>
            <a:pPr lvl="0"/>
            <a:r>
              <a:rPr lang="fr-FR"/>
              <a:t>Modifiez le style du titre</a:t>
            </a:r>
            <a:endParaRPr lang="en-US"/>
          </a:p>
        </p:txBody>
      </p:sp>
      <p:sp>
        <p:nvSpPr>
          <p:cNvPr id="4" name="Picture Placeholder 2"/>
          <p:cNvSpPr txBox="1">
            <a:spLocks noGrp="1"/>
          </p:cNvSpPr>
          <p:nvPr>
            <p:ph type="pic" idx="1"/>
          </p:nvPr>
        </p:nvSpPr>
        <p:spPr>
          <a:xfrm>
            <a:off x="5004273" y="609603"/>
            <a:ext cx="3005852" cy="5181603"/>
          </a:xfrm>
          <a:ln w="82552" cap="sq">
            <a:solidFill>
              <a:srgbClr val="EAEAEA"/>
            </a:solidFill>
            <a:prstDash val="solid"/>
            <a:miter/>
          </a:ln>
        </p:spPr>
        <p:txBody>
          <a:bodyPr/>
          <a:lstStyle>
            <a:lvl1pPr marL="0" indent="0">
              <a:buNone/>
              <a:defRPr sz="3200"/>
            </a:lvl1pPr>
          </a:lstStyle>
          <a:p>
            <a:pPr lvl="0"/>
            <a:r>
              <a:rPr lang="fr-FR"/>
              <a:t>Cliquez sur l'icône pour ajouter une image</a:t>
            </a:r>
            <a:endParaRPr lang="en-US"/>
          </a:p>
        </p:txBody>
      </p:sp>
      <p:sp>
        <p:nvSpPr>
          <p:cNvPr id="5" name="Text Placeholder 3"/>
          <p:cNvSpPr txBox="1">
            <a:spLocks noGrp="1"/>
          </p:cNvSpPr>
          <p:nvPr>
            <p:ph type="body" idx="2"/>
          </p:nvPr>
        </p:nvSpPr>
        <p:spPr>
          <a:xfrm>
            <a:off x="685342" y="2632850"/>
            <a:ext cx="4129604" cy="3158346"/>
          </a:xfrm>
        </p:spPr>
        <p:txBody>
          <a:bodyPr anchorCtr="1"/>
          <a:lstStyle>
            <a:lvl1pPr marL="0" indent="0" algn="ctr">
              <a:buNone/>
              <a:defRPr sz="1600"/>
            </a:lvl1pPr>
          </a:lstStyle>
          <a:p>
            <a:pPr lvl="0"/>
            <a:r>
              <a:rPr lang="fr-FR"/>
              <a:t>Modifiez les styles du texte du masque</a:t>
            </a:r>
          </a:p>
        </p:txBody>
      </p:sp>
      <p:sp>
        <p:nvSpPr>
          <p:cNvPr id="6" name="Date Placeholder 4"/>
          <p:cNvSpPr txBox="1">
            <a:spLocks noGrp="1"/>
          </p:cNvSpPr>
          <p:nvPr>
            <p:ph type="dt" sz="half" idx="7"/>
          </p:nvPr>
        </p:nvSpPr>
        <p:spPr/>
        <p:txBody>
          <a:bodyPr/>
          <a:lstStyle>
            <a:lvl1pPr>
              <a:defRPr/>
            </a:lvl1pPr>
          </a:lstStyle>
          <a:p>
            <a:pPr lvl="0"/>
            <a:fld id="{F8C775CF-9069-4F44-B453-FB0BE298A348}" type="datetime1">
              <a:rPr lang="fr-FR"/>
              <a:pPr lvl="0"/>
              <a:t>21/07/2016</a:t>
            </a:fld>
            <a:endParaRPr lang="fr-FR"/>
          </a:p>
        </p:txBody>
      </p:sp>
      <p:sp>
        <p:nvSpPr>
          <p:cNvPr id="7" name="Footer Placeholder 5"/>
          <p:cNvSpPr txBox="1">
            <a:spLocks noGrp="1"/>
          </p:cNvSpPr>
          <p:nvPr>
            <p:ph type="ftr" sz="quarter" idx="9"/>
          </p:nvPr>
        </p:nvSpPr>
        <p:spPr/>
        <p:txBody>
          <a:bodyPr/>
          <a:lstStyle>
            <a:lvl1pPr>
              <a:defRPr/>
            </a:lvl1pPr>
          </a:lstStyle>
          <a:p>
            <a:pPr lvl="0"/>
            <a:endParaRPr lang="fr-FR"/>
          </a:p>
        </p:txBody>
      </p:sp>
      <p:sp>
        <p:nvSpPr>
          <p:cNvPr id="8" name="Slide Number Placeholder 6"/>
          <p:cNvSpPr txBox="1">
            <a:spLocks noGrp="1"/>
          </p:cNvSpPr>
          <p:nvPr>
            <p:ph type="sldNum" sz="quarter" idx="8"/>
          </p:nvPr>
        </p:nvSpPr>
        <p:spPr/>
        <p:txBody>
          <a:bodyPr/>
          <a:lstStyle>
            <a:lvl1pPr>
              <a:defRPr/>
            </a:lvl1pPr>
          </a:lstStyle>
          <a:p>
            <a:pPr lvl="0"/>
            <a:fld id="{F4C5D735-FC9D-47EE-B1A3-ADEEB2C867E2}" type="slidenum">
              <a:t>‹N°›</a:t>
            </a:fld>
            <a:endParaRPr lang="fr-FR"/>
          </a:p>
        </p:txBody>
      </p:sp>
    </p:spTree>
    <p:extLst>
      <p:ext uri="{BB962C8B-B14F-4D97-AF65-F5344CB8AC3E}">
        <p14:creationId xmlns:p14="http://schemas.microsoft.com/office/powerpoint/2010/main" val="203838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tile sx="99996" sy="99996" algn="tl"/>
        </a:blipFill>
        <a:effectLst/>
      </p:bgPr>
    </p:bg>
    <p:spTree>
      <p:nvGrpSpPr>
        <p:cNvPr id="1" name=""/>
        <p:cNvGrpSpPr/>
        <p:nvPr/>
      </p:nvGrpSpPr>
      <p:grpSpPr>
        <a:xfrm>
          <a:off x="0" y="0"/>
          <a:ext cx="0" cy="0"/>
          <a:chOff x="0" y="0"/>
          <a:chExt cx="0" cy="0"/>
        </a:xfrm>
      </p:grpSpPr>
      <p:pic>
        <p:nvPicPr>
          <p:cNvPr id="2" name="Picture 2" descr="\\DROBO-FS\QuickDrops\JB\PPTX NG\Droplets\LightingOverlay.png"/>
          <p:cNvPicPr>
            <a:picLocks noChangeAspect="1"/>
          </p:cNvPicPr>
          <p:nvPr/>
        </p:nvPicPr>
        <p:blipFill>
          <a:blip r:embed="rId20">
            <a:alphaModFix/>
          </a:blip>
          <a:srcRect/>
          <a:stretch>
            <a:fillRect/>
          </a:stretch>
        </p:blipFill>
        <p:spPr>
          <a:xfrm>
            <a:off x="0" y="0"/>
            <a:ext cx="9144000" cy="6858000"/>
          </a:xfrm>
          <a:prstGeom prst="rect">
            <a:avLst/>
          </a:prstGeom>
          <a:noFill/>
          <a:ln cap="flat">
            <a:noFill/>
          </a:ln>
        </p:spPr>
      </p:pic>
      <p:sp>
        <p:nvSpPr>
          <p:cNvPr id="3" name="Title Placeholder 1"/>
          <p:cNvSpPr txBox="1">
            <a:spLocks noGrp="1"/>
          </p:cNvSpPr>
          <p:nvPr>
            <p:ph type="title"/>
          </p:nvPr>
        </p:nvSpPr>
        <p:spPr>
          <a:xfrm>
            <a:off x="685333" y="618518"/>
            <a:ext cx="7773341" cy="1596176"/>
          </a:xfrm>
          <a:prstGeom prst="rect">
            <a:avLst/>
          </a:prstGeom>
          <a:noFill/>
          <a:ln>
            <a:noFill/>
          </a:ln>
        </p:spPr>
        <p:txBody>
          <a:bodyPr vert="horz" wrap="square" lIns="91440" tIns="45720" rIns="91440" bIns="45720" anchor="ctr" anchorCtr="1" compatLnSpc="1">
            <a:normAutofit/>
          </a:bodyPr>
          <a:lstStyle/>
          <a:p>
            <a:pPr lvl="0"/>
            <a:r>
              <a:rPr lang="fr-FR"/>
              <a:t>Modifiez le style du titre</a:t>
            </a:r>
            <a:endParaRPr lang="en-US"/>
          </a:p>
        </p:txBody>
      </p:sp>
      <p:sp>
        <p:nvSpPr>
          <p:cNvPr id="4" name="Text Placeholder 2"/>
          <p:cNvSpPr txBox="1">
            <a:spLocks noGrp="1"/>
          </p:cNvSpPr>
          <p:nvPr>
            <p:ph type="body" idx="1"/>
          </p:nvPr>
        </p:nvSpPr>
        <p:spPr>
          <a:xfrm>
            <a:off x="685333" y="2367098"/>
            <a:ext cx="7773341" cy="3424107"/>
          </a:xfrm>
          <a:prstGeom prst="rect">
            <a:avLst/>
          </a:prstGeom>
          <a:noFill/>
          <a:ln>
            <a:noFill/>
          </a:ln>
        </p:spPr>
        <p:txBody>
          <a:bodyPr vert="horz" wrap="square" lIns="91440" tIns="45720" rIns="91440" bIns="45720" anchor="t" anchorCtr="0" compatLnSpc="1">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3"/>
          <p:cNvSpPr txBox="1">
            <a:spLocks noGrp="1"/>
          </p:cNvSpPr>
          <p:nvPr>
            <p:ph type="dt" sz="half" idx="2"/>
          </p:nvPr>
        </p:nvSpPr>
        <p:spPr>
          <a:xfrm>
            <a:off x="5759055" y="5883277"/>
            <a:ext cx="2057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000" b="0" i="0" u="none" strike="noStrike" kern="1200" cap="none" spc="0" baseline="0">
                <a:solidFill>
                  <a:srgbClr val="000000"/>
                </a:solidFill>
                <a:uFillTx/>
                <a:latin typeface="Trebuchet MS"/>
                <a:ea typeface=""/>
                <a:cs typeface=""/>
              </a:defRPr>
            </a:lvl1pPr>
          </a:lstStyle>
          <a:p>
            <a:pPr lvl="0"/>
            <a:fld id="{8BCB0D6D-A628-434A-A640-195BD94C2A87}" type="datetime1">
              <a:rPr lang="fr-FR"/>
              <a:pPr lvl="0"/>
              <a:t>21/07/2016</a:t>
            </a:fld>
            <a:endParaRPr lang="fr-FR"/>
          </a:p>
        </p:txBody>
      </p:sp>
      <p:sp>
        <p:nvSpPr>
          <p:cNvPr id="6" name="Footer Placeholder 4"/>
          <p:cNvSpPr txBox="1">
            <a:spLocks noGrp="1"/>
          </p:cNvSpPr>
          <p:nvPr>
            <p:ph type="ftr" sz="quarter" idx="3"/>
          </p:nvPr>
        </p:nvSpPr>
        <p:spPr>
          <a:xfrm>
            <a:off x="685333" y="5883277"/>
            <a:ext cx="5004666"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000" b="0" i="0" u="none" strike="noStrike" kern="1200" cap="none" spc="0" baseline="0">
                <a:solidFill>
                  <a:srgbClr val="000000"/>
                </a:solidFill>
                <a:uFillTx/>
                <a:latin typeface="Trebuchet MS"/>
                <a:ea typeface=""/>
                <a:cs typeface=""/>
              </a:defRPr>
            </a:lvl1pPr>
          </a:lstStyle>
          <a:p>
            <a:pPr lvl="0"/>
            <a:endParaRPr lang="fr-FR"/>
          </a:p>
        </p:txBody>
      </p:sp>
      <p:sp>
        <p:nvSpPr>
          <p:cNvPr id="7" name="Slide Number Placeholder 5"/>
          <p:cNvSpPr txBox="1">
            <a:spLocks noGrp="1"/>
          </p:cNvSpPr>
          <p:nvPr>
            <p:ph type="sldNum" sz="quarter" idx="4"/>
          </p:nvPr>
        </p:nvSpPr>
        <p:spPr>
          <a:xfrm>
            <a:off x="7885511" y="5883277"/>
            <a:ext cx="573164"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000" b="0" i="0" u="none" strike="noStrike" kern="1200" cap="none" spc="0" baseline="0">
                <a:solidFill>
                  <a:srgbClr val="000000"/>
                </a:solidFill>
                <a:uFillTx/>
                <a:latin typeface="Trebuchet MS"/>
                <a:ea typeface=""/>
                <a:cs typeface=""/>
              </a:defRPr>
            </a:lvl1pPr>
          </a:lstStyle>
          <a:p>
            <a:pPr lvl="0"/>
            <a:fld id="{43AAC665-E8EF-4473-AFC1-B10CB1435F9D}"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1">
        <a:lnSpc>
          <a:spcPct val="90000"/>
        </a:lnSpc>
        <a:spcBef>
          <a:spcPts val="0"/>
        </a:spcBef>
        <a:spcAft>
          <a:spcPts val="0"/>
        </a:spcAft>
        <a:buNone/>
        <a:tabLst/>
        <a:defRPr lang="fr-FR" sz="3600" b="0" i="0" u="none" strike="noStrike" kern="1200" cap="all" spc="0" baseline="0">
          <a:solidFill>
            <a:srgbClr val="000000"/>
          </a:solidFill>
          <a:uFillTx/>
          <a:latin typeface="Trebuchet MS"/>
          <a:ea typeface=""/>
          <a:cs typeface=""/>
        </a:defRPr>
      </a:lvl1pPr>
    </p:titleStyle>
    <p:bodyStyle>
      <a:lvl1pPr marL="228600" marR="0" lvl="0" indent="-228600" algn="l" defTabSz="914400" rtl="0" fontAlgn="auto" hangingPunct="1">
        <a:lnSpc>
          <a:spcPct val="120000"/>
        </a:lnSpc>
        <a:spcBef>
          <a:spcPts val="1000"/>
        </a:spcBef>
        <a:spcAft>
          <a:spcPts val="0"/>
        </a:spcAft>
        <a:buClr>
          <a:srgbClr val="000000"/>
        </a:buClr>
        <a:buSzPct val="100000"/>
        <a:buFont typeface="Arial" pitchFamily="34"/>
        <a:buChar char="•"/>
        <a:tabLst/>
        <a:defRPr lang="fr-FR" sz="2000" b="0" i="0" u="none" strike="noStrike" kern="1200" cap="all" spc="0" baseline="0">
          <a:solidFill>
            <a:srgbClr val="000000"/>
          </a:solidFill>
          <a:uFillTx/>
          <a:latin typeface="Trebuchet MS"/>
          <a:ea typeface=""/>
          <a:cs typeface=""/>
        </a:defRPr>
      </a:lvl1pPr>
      <a:lvl2pPr marL="685800" marR="0" lvl="1"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fr-FR" sz="1800" b="0" i="0" u="none" strike="noStrike" kern="1200" cap="all" spc="0" baseline="0">
          <a:solidFill>
            <a:srgbClr val="000000"/>
          </a:solidFill>
          <a:uFillTx/>
          <a:latin typeface="Trebuchet MS"/>
          <a:ea typeface=""/>
          <a:cs typeface=""/>
        </a:defRPr>
      </a:lvl2pPr>
      <a:lvl3pPr marL="1143000" marR="0" lvl="2"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fr-FR" sz="1600" b="0" i="0" u="none" strike="noStrike" kern="1200" cap="all" spc="0" baseline="0">
          <a:solidFill>
            <a:srgbClr val="000000"/>
          </a:solidFill>
          <a:uFillTx/>
          <a:latin typeface="Trebuchet MS"/>
          <a:ea typeface=""/>
          <a:cs typeface=""/>
        </a:defRPr>
      </a:lvl3pPr>
      <a:lvl4pPr marL="1600200" marR="0" lvl="3"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fr-FR" sz="1400" b="0" i="0" u="none" strike="noStrike" kern="1200" cap="all" spc="0" baseline="0">
          <a:solidFill>
            <a:srgbClr val="000000"/>
          </a:solidFill>
          <a:uFillTx/>
          <a:latin typeface="Trebuchet MS"/>
          <a:ea typeface=""/>
          <a:cs typeface=""/>
        </a:defRPr>
      </a:lvl4pPr>
      <a:lvl5pPr marL="2057400" marR="0" lvl="4"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fr-FR" sz="1400" b="0" i="0" u="none" strike="noStrike" kern="1200" cap="all" spc="0" baseline="0">
          <a:solidFill>
            <a:srgbClr val="000000"/>
          </a:solidFill>
          <a:uFillTx/>
          <a:latin typeface="Trebuchet MS"/>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D7BCED"/>
        </a:solidFill>
        <a:effectLst/>
      </p:bgPr>
    </p:bg>
    <p:spTree>
      <p:nvGrpSpPr>
        <p:cNvPr id="1" name=""/>
        <p:cNvGrpSpPr/>
        <p:nvPr/>
      </p:nvGrpSpPr>
      <p:grpSpPr>
        <a:xfrm>
          <a:off x="0" y="0"/>
          <a:ext cx="0" cy="0"/>
          <a:chOff x="0" y="0"/>
          <a:chExt cx="0" cy="0"/>
        </a:xfrm>
      </p:grpSpPr>
      <p:sp>
        <p:nvSpPr>
          <p:cNvPr id="2" name="Titre 1"/>
          <p:cNvSpPr txBox="1">
            <a:spLocks noGrp="1"/>
          </p:cNvSpPr>
          <p:nvPr>
            <p:ph type="ctrTitle"/>
          </p:nvPr>
        </p:nvSpPr>
        <p:spPr>
          <a:xfrm>
            <a:off x="833274" y="1577111"/>
            <a:ext cx="7772400" cy="1349096"/>
          </a:xfrm>
          <a:solidFill>
            <a:srgbClr val="9DC3E6"/>
          </a:solidFill>
        </p:spPr>
        <p:txBody>
          <a:bodyPr>
            <a:noAutofit/>
          </a:bodyPr>
          <a:lstStyle/>
          <a:p>
            <a:pPr lvl="0"/>
            <a:r>
              <a:rPr lang="fr-FR" sz="2400" b="1">
                <a:latin typeface="Algerian" pitchFamily="82"/>
              </a:rPr>
              <a:t>CHOIX DES POINTS D’INTERCONNECTION DE DEUX RESEAUX ELECTRIQUEMENT ISOLES PAR LE CRITERE DU MINIMUM DE PUISSANCE: CAS DU RIS ET DU RIN ET CONCEPTION DE LA LIGNE D’INTERCONNEXION</a:t>
            </a:r>
          </a:p>
        </p:txBody>
      </p:sp>
      <p:sp>
        <p:nvSpPr>
          <p:cNvPr id="3" name="Rectangle 2"/>
          <p:cNvSpPr txBox="1"/>
          <p:nvPr/>
        </p:nvSpPr>
        <p:spPr>
          <a:xfrm>
            <a:off x="0" y="0"/>
            <a:ext cx="9144000" cy="571481"/>
          </a:xfrm>
          <a:prstGeom prst="rect">
            <a:avLst/>
          </a:prstGeom>
          <a:solidFill>
            <a:srgbClr val="9DC3E6"/>
          </a:solid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800" b="0" i="0" u="none" strike="noStrike" kern="1200" cap="none" spc="0" baseline="0">
                <a:solidFill>
                  <a:srgbClr val="000000"/>
                </a:solidFill>
                <a:uFillTx/>
                <a:latin typeface="Gill Sans MT Ext Condensed Bold" pitchFamily="34"/>
                <a:ea typeface=""/>
                <a:cs typeface=""/>
              </a:rPr>
              <a:t>Mémoire de Fin d’Études d’Ingénieur du Génie Electrique</a:t>
            </a:r>
          </a:p>
        </p:txBody>
      </p:sp>
      <p:pic>
        <p:nvPicPr>
          <p:cNvPr id="4" name="Picture 3"/>
          <p:cNvPicPr>
            <a:picLocks noChangeAspect="1"/>
          </p:cNvPicPr>
          <p:nvPr/>
        </p:nvPicPr>
        <p:blipFill>
          <a:blip r:embed="rId2"/>
          <a:srcRect/>
          <a:stretch>
            <a:fillRect/>
          </a:stretch>
        </p:blipFill>
        <p:spPr>
          <a:xfrm>
            <a:off x="226725" y="611111"/>
            <a:ext cx="1053306" cy="928692"/>
          </a:xfrm>
          <a:prstGeom prst="rect">
            <a:avLst/>
          </a:prstGeom>
          <a:noFill/>
          <a:ln cap="flat">
            <a:noFill/>
          </a:ln>
        </p:spPr>
      </p:pic>
      <p:pic>
        <p:nvPicPr>
          <p:cNvPr id="5" name="Picture 2"/>
          <p:cNvPicPr>
            <a:picLocks noChangeAspect="1"/>
          </p:cNvPicPr>
          <p:nvPr/>
        </p:nvPicPr>
        <p:blipFill>
          <a:blip r:embed="rId3"/>
          <a:srcRect/>
          <a:stretch>
            <a:fillRect/>
          </a:stretch>
        </p:blipFill>
        <p:spPr>
          <a:xfrm>
            <a:off x="8011817" y="583378"/>
            <a:ext cx="857259" cy="928692"/>
          </a:xfrm>
          <a:prstGeom prst="rect">
            <a:avLst/>
          </a:prstGeom>
          <a:noFill/>
          <a:ln cap="flat">
            <a:noFill/>
          </a:ln>
        </p:spPr>
      </p:pic>
      <p:sp>
        <p:nvSpPr>
          <p:cNvPr id="6" name="Text Box 20"/>
          <p:cNvSpPr txBox="1"/>
          <p:nvPr/>
        </p:nvSpPr>
        <p:spPr>
          <a:xfrm>
            <a:off x="3491883" y="736914"/>
            <a:ext cx="1357317" cy="36671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1100"/>
              </a:spcBef>
              <a:spcAft>
                <a:spcPts val="0"/>
              </a:spcAft>
              <a:buNone/>
              <a:tabLst/>
              <a:defRPr sz="1800" b="0" i="0" u="none" strike="noStrike" kern="0" cap="none" spc="0" baseline="0">
                <a:solidFill>
                  <a:srgbClr val="000000"/>
                </a:solidFill>
                <a:uFillTx/>
              </a:defRPr>
            </a:pPr>
            <a:r>
              <a:rPr lang="fr-FR" sz="1800" b="1" i="0" u="sng" strike="noStrike" kern="1200" cap="none" spc="0" baseline="0">
                <a:solidFill>
                  <a:srgbClr val="000000"/>
                </a:solidFill>
                <a:uFillTx/>
                <a:latin typeface="Palatino Linotype" pitchFamily="18"/>
                <a:ea typeface=""/>
                <a:cs typeface=""/>
              </a:rPr>
              <a:t>Thème :</a:t>
            </a:r>
          </a:p>
        </p:txBody>
      </p:sp>
      <p:sp>
        <p:nvSpPr>
          <p:cNvPr id="7" name="Text Box 22"/>
          <p:cNvSpPr txBox="1"/>
          <p:nvPr/>
        </p:nvSpPr>
        <p:spPr>
          <a:xfrm>
            <a:off x="2540632" y="3036137"/>
            <a:ext cx="4357692" cy="36671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110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Palatino Linotype" pitchFamily="18"/>
                <a:ea typeface=""/>
                <a:cs typeface=""/>
              </a:rPr>
              <a:t>Mémoire présenté et soutenu par :</a:t>
            </a:r>
          </a:p>
        </p:txBody>
      </p:sp>
      <p:sp>
        <p:nvSpPr>
          <p:cNvPr id="8" name="Text Box 23"/>
          <p:cNvSpPr txBox="1"/>
          <p:nvPr/>
        </p:nvSpPr>
        <p:spPr>
          <a:xfrm>
            <a:off x="10689" y="3414744"/>
            <a:ext cx="9133310" cy="677104"/>
          </a:xfrm>
          <a:prstGeom prst="rect">
            <a:avLst/>
          </a:prstGeom>
          <a:noFill/>
          <a:ln w="9528" cap="flat">
            <a:solidFill>
              <a:srgbClr val="FFFFFF"/>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2300"/>
              </a:spcBef>
              <a:spcAft>
                <a:spcPts val="0"/>
              </a:spcAft>
              <a:buNone/>
              <a:tabLst/>
              <a:defRPr sz="1800" b="0" i="0" u="none" strike="noStrike" kern="0" cap="none" spc="0" baseline="0">
                <a:solidFill>
                  <a:srgbClr val="000000"/>
                </a:solidFill>
                <a:uFillTx/>
              </a:defRPr>
            </a:pPr>
            <a:r>
              <a:rPr lang="fr-FR" sz="3800" b="1" i="0" u="none" strike="noStrike" kern="0" cap="none" spc="0" baseline="0">
                <a:solidFill>
                  <a:srgbClr val="0070C0"/>
                </a:solidFill>
                <a:uFillTx/>
                <a:latin typeface="Algerian" pitchFamily="82"/>
                <a:ea typeface=""/>
                <a:cs typeface=""/>
              </a:rPr>
              <a:t>MBUA CLAUDE LEWIS NDI</a:t>
            </a:r>
            <a:endParaRPr lang="fr-FR" sz="3800" b="1" i="0" u="none" strike="noStrike" kern="1200" cap="none" spc="0" baseline="0">
              <a:solidFill>
                <a:srgbClr val="0070C0"/>
              </a:solidFill>
              <a:uFillTx/>
              <a:latin typeface="Algerian" pitchFamily="82"/>
              <a:ea typeface=""/>
              <a:cs typeface=""/>
            </a:endParaRPr>
          </a:p>
        </p:txBody>
      </p:sp>
      <p:sp>
        <p:nvSpPr>
          <p:cNvPr id="9" name="Text Box 24"/>
          <p:cNvSpPr txBox="1"/>
          <p:nvPr/>
        </p:nvSpPr>
        <p:spPr>
          <a:xfrm>
            <a:off x="2540632" y="4203835"/>
            <a:ext cx="4357692" cy="36671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110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Palatino Linotype" pitchFamily="18"/>
                <a:ea typeface=""/>
                <a:cs typeface=""/>
              </a:rPr>
              <a:t>Devant le Jury composé de :</a:t>
            </a:r>
          </a:p>
        </p:txBody>
      </p:sp>
      <p:sp>
        <p:nvSpPr>
          <p:cNvPr id="10" name="Text Box 25"/>
          <p:cNvSpPr txBox="1"/>
          <p:nvPr/>
        </p:nvSpPr>
        <p:spPr>
          <a:xfrm>
            <a:off x="1450512" y="4707806"/>
            <a:ext cx="6046616" cy="15681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r>
              <a:rPr lang="fr-FR" sz="1900" b="1" i="0" u="sng" strike="noStrike" kern="1200" cap="none" spc="0" baseline="0">
                <a:solidFill>
                  <a:srgbClr val="000000"/>
                </a:solidFill>
                <a:uFillTx/>
                <a:latin typeface="Palatino Linotype" pitchFamily="18"/>
                <a:ea typeface=""/>
                <a:cs typeface=""/>
              </a:rPr>
              <a:t>Président :</a:t>
            </a:r>
            <a:r>
              <a:rPr lang="fr-FR" sz="1900" b="1" i="0" u="none" strike="noStrike" kern="1200" cap="none" spc="0" baseline="0">
                <a:solidFill>
                  <a:srgbClr val="000000"/>
                </a:solidFill>
                <a:uFillTx/>
                <a:latin typeface="Palatino Linotype" pitchFamily="18"/>
                <a:ea typeface=""/>
                <a:cs typeface=""/>
              </a:rPr>
              <a:t>         Pr. THOMAS BOUETOU</a:t>
            </a:r>
            <a:r>
              <a:rPr lang="fr-FR" sz="1900" b="1" i="0" u="none" strike="noStrike" kern="1200" cap="none" spc="0" baseline="0">
                <a:solidFill>
                  <a:srgbClr val="000000"/>
                </a:solidFill>
                <a:uFillTx/>
                <a:latin typeface="Calibri"/>
                <a:ea typeface=""/>
                <a:cs typeface=""/>
              </a:rPr>
              <a:t> </a:t>
            </a:r>
            <a:endParaRPr lang="fr-FR" sz="1900" b="1" i="0" u="none" strike="noStrike" kern="1200" cap="none" spc="0" baseline="0">
              <a:solidFill>
                <a:srgbClr val="000000"/>
              </a:solidFill>
              <a:uFillTx/>
              <a:latin typeface="Palatino Linotype" pitchFamily="18"/>
              <a:ea typeface=""/>
              <a:cs typeface=""/>
            </a:endParaRPr>
          </a:p>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r>
              <a:rPr lang="fr-FR" sz="1900" b="1" i="0" u="sng" strike="noStrike" kern="1200" cap="none" spc="0" baseline="0">
                <a:solidFill>
                  <a:srgbClr val="000000"/>
                </a:solidFill>
                <a:uFillTx/>
                <a:latin typeface="Palatino Linotype" pitchFamily="18"/>
                <a:ea typeface=""/>
                <a:cs typeface=""/>
              </a:rPr>
              <a:t>Rapporteur :</a:t>
            </a:r>
            <a:r>
              <a:rPr lang="fr-FR" sz="1900" b="1" i="0" u="none" strike="noStrike" kern="1200" cap="none" spc="0" baseline="0">
                <a:solidFill>
                  <a:srgbClr val="000000"/>
                </a:solidFill>
                <a:uFillTx/>
                <a:latin typeface="Palatino Linotype" pitchFamily="18"/>
                <a:ea typeface=""/>
                <a:cs typeface=""/>
              </a:rPr>
              <a:t>   </a:t>
            </a:r>
            <a:r>
              <a:rPr lang="fr-FR" sz="1900" b="1" i="0" u="none" strike="noStrike" kern="0" cap="none" spc="0" baseline="0">
                <a:solidFill>
                  <a:srgbClr val="000000"/>
                </a:solidFill>
                <a:uFillTx/>
                <a:latin typeface="Palatino Linotype" pitchFamily="18"/>
                <a:ea typeface=""/>
                <a:cs typeface=""/>
              </a:rPr>
              <a:t>Pr</a:t>
            </a:r>
            <a:r>
              <a:rPr lang="fr-FR" sz="1900" b="1" i="0" u="none" strike="noStrike" kern="1200" cap="none" spc="0" baseline="0">
                <a:solidFill>
                  <a:srgbClr val="000000"/>
                </a:solidFill>
                <a:uFillTx/>
                <a:latin typeface="Palatino Linotype" pitchFamily="18"/>
                <a:ea typeface=""/>
                <a:cs typeface=""/>
              </a:rPr>
              <a:t>. TCHUIDJAN ROGER</a:t>
            </a:r>
          </a:p>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r>
              <a:rPr lang="fr-FR" sz="1900" b="1" i="0" u="sng" strike="noStrike" kern="1200" cap="none" spc="0" baseline="0">
                <a:solidFill>
                  <a:srgbClr val="000000"/>
                </a:solidFill>
                <a:uFillTx/>
                <a:latin typeface="Palatino Linotype" pitchFamily="18"/>
                <a:ea typeface=""/>
                <a:cs typeface=""/>
              </a:rPr>
              <a:t>Examinateur :</a:t>
            </a:r>
            <a:r>
              <a:rPr lang="fr-FR" sz="1900" b="1" i="0" u="none" strike="noStrike" kern="1200" cap="none" spc="0" baseline="0">
                <a:solidFill>
                  <a:srgbClr val="000000"/>
                </a:solidFill>
                <a:uFillTx/>
                <a:latin typeface="Palatino Linotype" pitchFamily="18"/>
                <a:ea typeface=""/>
                <a:cs typeface=""/>
              </a:rPr>
              <a:t>    </a:t>
            </a:r>
            <a:r>
              <a:rPr lang="fr-FR" sz="1900" b="1" i="0" u="none" strike="noStrike" kern="0" cap="none" spc="0" baseline="0">
                <a:solidFill>
                  <a:srgbClr val="000000"/>
                </a:solidFill>
                <a:uFillTx/>
                <a:latin typeface="Palatino Linotype" pitchFamily="18"/>
                <a:ea typeface=""/>
                <a:cs typeface=""/>
              </a:rPr>
              <a:t>Dipl</a:t>
            </a:r>
            <a:r>
              <a:rPr lang="fr-FR" sz="1900" b="1" i="0" u="none" strike="noStrike" kern="0" cap="none" spc="0" baseline="0">
                <a:solidFill>
                  <a:srgbClr val="000000"/>
                </a:solidFill>
                <a:uFillTx/>
                <a:latin typeface="Calibri"/>
                <a:ea typeface=""/>
                <a:cs typeface=""/>
              </a:rPr>
              <a:t>.-</a:t>
            </a:r>
            <a:r>
              <a:rPr lang="fr-FR" sz="1900" b="1" i="0" u="none" strike="noStrike" kern="0" cap="none" spc="0" baseline="0">
                <a:solidFill>
                  <a:srgbClr val="000000"/>
                </a:solidFill>
                <a:uFillTx/>
                <a:latin typeface="Palatino Linotype" pitchFamily="18"/>
                <a:ea typeface=""/>
                <a:cs typeface=""/>
              </a:rPr>
              <a:t>Ing</a:t>
            </a:r>
            <a:r>
              <a:rPr lang="fr-FR" sz="1900" b="1" i="0" u="none" strike="noStrike" kern="0" cap="none" spc="0" baseline="0">
                <a:solidFill>
                  <a:srgbClr val="000000"/>
                </a:solidFill>
                <a:uFillTx/>
                <a:latin typeface="Calibri"/>
                <a:ea typeface=""/>
                <a:cs typeface=""/>
              </a:rPr>
              <a:t>. </a:t>
            </a:r>
            <a:r>
              <a:rPr lang="fr-FR" sz="1900" b="1" i="0" u="none" strike="noStrike" kern="0" cap="none" spc="0" baseline="0">
                <a:solidFill>
                  <a:srgbClr val="000000"/>
                </a:solidFill>
                <a:uFillTx/>
                <a:latin typeface="Palatino Linotype" pitchFamily="18"/>
                <a:ea typeface=""/>
                <a:cs typeface=""/>
              </a:rPr>
              <a:t>TABE</a:t>
            </a:r>
            <a:r>
              <a:rPr lang="fr-FR" sz="1900" b="1" i="0" u="none" strike="noStrike" kern="0" cap="none" spc="0" baseline="0">
                <a:solidFill>
                  <a:srgbClr val="000000"/>
                </a:solidFill>
                <a:uFillTx/>
                <a:latin typeface="Calibri"/>
                <a:ea typeface=""/>
                <a:cs typeface=""/>
              </a:rPr>
              <a:t> N. </a:t>
            </a:r>
            <a:r>
              <a:rPr lang="fr-FR" sz="1900" b="1" i="0" u="none" strike="noStrike" kern="0" cap="none" spc="0" baseline="0">
                <a:solidFill>
                  <a:srgbClr val="000000"/>
                </a:solidFill>
                <a:uFillTx/>
                <a:latin typeface="Palatino Linotype" pitchFamily="18"/>
                <a:ea typeface=""/>
                <a:cs typeface=""/>
              </a:rPr>
              <a:t>MOSES</a:t>
            </a:r>
            <a:r>
              <a:rPr lang="fr-FR" sz="1900" b="1" i="0" u="none" strike="noStrike" kern="0" cap="none" spc="0" baseline="0">
                <a:solidFill>
                  <a:srgbClr val="000000"/>
                </a:solidFill>
                <a:uFillTx/>
                <a:latin typeface="Calibri"/>
                <a:ea typeface=""/>
                <a:cs typeface=""/>
              </a:rPr>
              <a:t>, </a:t>
            </a:r>
            <a:r>
              <a:rPr lang="fr-FR" sz="1900" b="1" i="0" u="none" strike="noStrike" kern="0" cap="none" spc="0" baseline="0">
                <a:solidFill>
                  <a:srgbClr val="000000"/>
                </a:solidFill>
                <a:uFillTx/>
                <a:latin typeface="Palatino Linotype" pitchFamily="18"/>
                <a:ea typeface=""/>
                <a:cs typeface=""/>
              </a:rPr>
              <a:t>MBA</a:t>
            </a:r>
          </a:p>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endParaRPr lang="fr-FR" sz="1900" b="1" i="0" u="none" strike="noStrike" kern="1200" cap="none" spc="0" baseline="0">
              <a:solidFill>
                <a:srgbClr val="000000"/>
              </a:solidFill>
              <a:uFillTx/>
              <a:latin typeface="Palatino Linotype" pitchFamily="18"/>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9" presetClass="entr" presetSubtype="10" repeatCount="indefinite"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strVal val="0"/>
                                          </p:val>
                                        </p:tav>
                                        <p:tav tm="100000">
                                          <p:val>
                                            <p:str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0" fill="hold"/>
                                        <p:tgtEl>
                                          <p:spTgt spid="5"/>
                                        </p:tgtEl>
                                        <p:attrNameLst>
                                          <p:attrName>ppt_w</p:attrName>
                                        </p:attrNameLst>
                                      </p:cBhvr>
                                      <p:tavLst>
                                        <p:tav tm="0" fmla="#ppt_w*sin(2.5*pi*$)">
                                          <p:val>
                                            <p:strVal val="0"/>
                                          </p:val>
                                        </p:tav>
                                        <p:tav tm="100000">
                                          <p:val>
                                            <p:strVal val="1"/>
                                          </p:val>
                                        </p:tav>
                                      </p:tavLst>
                                    </p:anim>
                                    <p:anim calcmode="lin" valueType="num">
                                      <p:cBhvr>
                                        <p:cTn id="12"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01">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668965"/>
            <a:ext cx="6359405"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Exigences d’une interconnexion</a:t>
            </a: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grpSp>
        <p:nvGrpSpPr>
          <p:cNvPr id="10" name="Diagramme 10"/>
          <p:cNvGrpSpPr/>
          <p:nvPr/>
        </p:nvGrpSpPr>
        <p:grpSpPr>
          <a:xfrm>
            <a:off x="0" y="670648"/>
            <a:ext cx="1414320" cy="5095457"/>
            <a:chOff x="0" y="670648"/>
            <a:chExt cx="1414320" cy="5095457"/>
          </a:xfrm>
        </p:grpSpPr>
        <p:sp>
          <p:nvSpPr>
            <p:cNvPr id="11"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12"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14"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5"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16"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7"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18"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9"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grpSp>
        <p:nvGrpSpPr>
          <p:cNvPr id="20" name="Groupe 64"/>
          <p:cNvGrpSpPr/>
          <p:nvPr/>
        </p:nvGrpSpPr>
        <p:grpSpPr>
          <a:xfrm>
            <a:off x="1906624" y="2106887"/>
            <a:ext cx="2426223" cy="4496963"/>
            <a:chOff x="1906624" y="2106887"/>
            <a:chExt cx="2426223" cy="4496963"/>
          </a:xfrm>
        </p:grpSpPr>
        <p:sp>
          <p:nvSpPr>
            <p:cNvPr id="21" name="Rectangle à coins arrondis 8"/>
            <p:cNvSpPr/>
            <p:nvPr/>
          </p:nvSpPr>
          <p:spPr>
            <a:xfrm>
              <a:off x="2093527" y="2106887"/>
              <a:ext cx="1730328" cy="8581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EXIGENCES TECHNIQUES</a:t>
              </a:r>
            </a:p>
          </p:txBody>
        </p:sp>
        <p:sp>
          <p:nvSpPr>
            <p:cNvPr id="22" name="Rectangle à coins arrondis 12"/>
            <p:cNvSpPr/>
            <p:nvPr/>
          </p:nvSpPr>
          <p:spPr>
            <a:xfrm>
              <a:off x="1906624" y="4134569"/>
              <a:ext cx="2426223" cy="8581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EXIGENCES ENVIRONNEMENTALES</a:t>
              </a:r>
            </a:p>
          </p:txBody>
        </p:sp>
        <p:sp>
          <p:nvSpPr>
            <p:cNvPr id="23" name="Rectangle à coins arrondis 13"/>
            <p:cNvSpPr/>
            <p:nvPr/>
          </p:nvSpPr>
          <p:spPr>
            <a:xfrm>
              <a:off x="2093527" y="5745723"/>
              <a:ext cx="1730328" cy="8581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EXIGENCES ECONOMIQUES</a:t>
              </a:r>
            </a:p>
          </p:txBody>
        </p:sp>
        <p:cxnSp>
          <p:nvCxnSpPr>
            <p:cNvPr id="24" name="Connecteur en angle 15"/>
            <p:cNvCxnSpPr>
              <a:stCxn id="21" idx="2"/>
              <a:endCxn id="22" idx="0"/>
            </p:cNvCxnSpPr>
            <p:nvPr/>
          </p:nvCxnSpPr>
          <p:spPr>
            <a:xfrm rot="16200000" flipH="1">
              <a:off x="2454436" y="3469268"/>
              <a:ext cx="1169555" cy="161045"/>
            </a:xfrm>
            <a:prstGeom prst="bentConnector3">
              <a:avLst/>
            </a:prstGeom>
            <a:noFill/>
            <a:ln w="41276" cap="flat">
              <a:solidFill>
                <a:srgbClr val="92D050"/>
              </a:solidFill>
              <a:prstDash val="solid"/>
              <a:miter/>
            </a:ln>
          </p:spPr>
        </p:cxnSp>
        <p:cxnSp>
          <p:nvCxnSpPr>
            <p:cNvPr id="25" name="Connecteur en angle 18"/>
            <p:cNvCxnSpPr>
              <a:stCxn id="22" idx="2"/>
              <a:endCxn id="23" idx="0"/>
            </p:cNvCxnSpPr>
            <p:nvPr/>
          </p:nvCxnSpPr>
          <p:spPr>
            <a:xfrm rot="5400000">
              <a:off x="2662701" y="5288687"/>
              <a:ext cx="753027" cy="161045"/>
            </a:xfrm>
            <a:prstGeom prst="bentConnector3">
              <a:avLst/>
            </a:prstGeom>
            <a:noFill/>
            <a:ln w="41276" cap="flat">
              <a:solidFill>
                <a:srgbClr val="92D050"/>
              </a:solidFill>
              <a:prstDash val="solid"/>
              <a:miter/>
            </a:ln>
          </p:spPr>
        </p:cxnSp>
      </p:grpSp>
      <p:grpSp>
        <p:nvGrpSpPr>
          <p:cNvPr id="26" name="Groupe 77"/>
          <p:cNvGrpSpPr/>
          <p:nvPr/>
        </p:nvGrpSpPr>
        <p:grpSpPr>
          <a:xfrm>
            <a:off x="3823856" y="1386394"/>
            <a:ext cx="4884239" cy="1149557"/>
            <a:chOff x="3823856" y="1386394"/>
            <a:chExt cx="4884239" cy="1149557"/>
          </a:xfrm>
        </p:grpSpPr>
        <p:sp>
          <p:nvSpPr>
            <p:cNvPr id="27" name="Rectangle à coins arrondis 9"/>
            <p:cNvSpPr/>
            <p:nvPr/>
          </p:nvSpPr>
          <p:spPr>
            <a:xfrm>
              <a:off x="5048164" y="1386394"/>
              <a:ext cx="3659931" cy="68557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70AD4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VARIATION DE LA TENSION: inférieure à 5%</a:t>
              </a:r>
            </a:p>
          </p:txBody>
        </p:sp>
        <p:cxnSp>
          <p:nvCxnSpPr>
            <p:cNvPr id="28" name="Connecteur en angle 25"/>
            <p:cNvCxnSpPr>
              <a:endCxn id="27" idx="3"/>
            </p:cNvCxnSpPr>
            <p:nvPr/>
          </p:nvCxnSpPr>
          <p:spPr>
            <a:xfrm flipV="1">
              <a:off x="3823856" y="1729185"/>
              <a:ext cx="1224308" cy="806766"/>
            </a:xfrm>
            <a:prstGeom prst="bentConnector3">
              <a:avLst/>
            </a:prstGeom>
            <a:noFill/>
            <a:ln w="28575" cap="flat">
              <a:solidFill>
                <a:srgbClr val="70AD47"/>
              </a:solidFill>
              <a:prstDash val="solid"/>
              <a:miter/>
              <a:tailEnd type="arrow"/>
            </a:ln>
          </p:spPr>
        </p:cxnSp>
      </p:grpSp>
      <p:grpSp>
        <p:nvGrpSpPr>
          <p:cNvPr id="29" name="Groupe 78"/>
          <p:cNvGrpSpPr/>
          <p:nvPr/>
        </p:nvGrpSpPr>
        <p:grpSpPr>
          <a:xfrm>
            <a:off x="3823856" y="2272658"/>
            <a:ext cx="4884239" cy="750539"/>
            <a:chOff x="3823856" y="2272658"/>
            <a:chExt cx="4884239" cy="750539"/>
          </a:xfrm>
        </p:grpSpPr>
        <p:sp>
          <p:nvSpPr>
            <p:cNvPr id="30" name="Rectangle à coins arrondis 10"/>
            <p:cNvSpPr/>
            <p:nvPr/>
          </p:nvSpPr>
          <p:spPr>
            <a:xfrm>
              <a:off x="5048155" y="2272658"/>
              <a:ext cx="3659940" cy="75053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70AD4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VARIATION DE LA FREQUENCE: inférieure à 0.5Hz</a:t>
              </a:r>
            </a:p>
          </p:txBody>
        </p:sp>
        <p:cxnSp>
          <p:nvCxnSpPr>
            <p:cNvPr id="31" name="Connecteur en angle 27"/>
            <p:cNvCxnSpPr>
              <a:endCxn id="30" idx="3"/>
            </p:cNvCxnSpPr>
            <p:nvPr/>
          </p:nvCxnSpPr>
          <p:spPr>
            <a:xfrm>
              <a:off x="3823856" y="2535951"/>
              <a:ext cx="1224299" cy="111977"/>
            </a:xfrm>
            <a:prstGeom prst="bentConnector3">
              <a:avLst/>
            </a:prstGeom>
            <a:noFill/>
            <a:ln w="31747" cap="flat">
              <a:solidFill>
                <a:srgbClr val="70AD47"/>
              </a:solidFill>
              <a:prstDash val="solid"/>
              <a:miter/>
              <a:tailEnd type="arrow"/>
            </a:ln>
          </p:spPr>
        </p:cxnSp>
      </p:grpSp>
      <p:grpSp>
        <p:nvGrpSpPr>
          <p:cNvPr id="32" name="Groupe 79"/>
          <p:cNvGrpSpPr/>
          <p:nvPr/>
        </p:nvGrpSpPr>
        <p:grpSpPr>
          <a:xfrm>
            <a:off x="3823856" y="2535951"/>
            <a:ext cx="4884239" cy="1692114"/>
            <a:chOff x="3823856" y="2535951"/>
            <a:chExt cx="4884239" cy="1692114"/>
          </a:xfrm>
        </p:grpSpPr>
        <p:sp>
          <p:nvSpPr>
            <p:cNvPr id="33" name="Rectangle à coins arrondis 11"/>
            <p:cNvSpPr/>
            <p:nvPr/>
          </p:nvSpPr>
          <p:spPr>
            <a:xfrm>
              <a:off x="5020028" y="3369938"/>
              <a:ext cx="3688067" cy="8581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Assurer la STABILITE du réseau et la </a:t>
              </a:r>
              <a:r>
                <a:rPr lang="fr-FR" sz="1800" b="0" i="0" u="none" strike="noStrike" kern="0" cap="none" spc="0" baseline="0">
                  <a:solidFill>
                    <a:srgbClr val="000000"/>
                  </a:solidFill>
                  <a:uFillTx/>
                  <a:latin typeface="Calibri"/>
                  <a:ea typeface=""/>
                  <a:cs typeface=""/>
                </a:rPr>
                <a:t>PROTECTION des équipements</a:t>
              </a:r>
              <a:endParaRPr lang="fr-FR" sz="1800" b="0" i="0" u="none" strike="noStrike" kern="1200" cap="none" spc="0" baseline="0">
                <a:solidFill>
                  <a:srgbClr val="000000"/>
                </a:solidFill>
                <a:uFillTx/>
                <a:latin typeface="Calibri"/>
                <a:ea typeface=""/>
                <a:cs typeface=""/>
              </a:endParaRPr>
            </a:p>
          </p:txBody>
        </p:sp>
        <p:cxnSp>
          <p:nvCxnSpPr>
            <p:cNvPr id="34" name="Connecteur en angle 29"/>
            <p:cNvCxnSpPr>
              <a:endCxn id="33" idx="3"/>
            </p:cNvCxnSpPr>
            <p:nvPr/>
          </p:nvCxnSpPr>
          <p:spPr>
            <a:xfrm>
              <a:off x="3823856" y="2535951"/>
              <a:ext cx="1196172" cy="1263051"/>
            </a:xfrm>
            <a:prstGeom prst="bentConnector3">
              <a:avLst/>
            </a:prstGeom>
            <a:noFill/>
            <a:ln w="28575" cap="flat">
              <a:solidFill>
                <a:srgbClr val="70AD47"/>
              </a:solidFill>
              <a:prstDash val="solid"/>
              <a:miter/>
              <a:tailEnd type="arrow"/>
            </a:ln>
          </p:spPr>
        </p:cxnSp>
      </p:grpSp>
      <p:grpSp>
        <p:nvGrpSpPr>
          <p:cNvPr id="35" name="Groupe 80"/>
          <p:cNvGrpSpPr/>
          <p:nvPr/>
        </p:nvGrpSpPr>
        <p:grpSpPr>
          <a:xfrm>
            <a:off x="4332847" y="4539611"/>
            <a:ext cx="4375248" cy="858127"/>
            <a:chOff x="4332847" y="4539611"/>
            <a:chExt cx="4375248" cy="858127"/>
          </a:xfrm>
        </p:grpSpPr>
        <p:sp>
          <p:nvSpPr>
            <p:cNvPr id="36" name="Rectangle à coins arrondis 36"/>
            <p:cNvSpPr/>
            <p:nvPr/>
          </p:nvSpPr>
          <p:spPr>
            <a:xfrm>
              <a:off x="5048155" y="4539611"/>
              <a:ext cx="3659940" cy="8581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ea typeface=""/>
                  <a:cs typeface=""/>
                </a:rPr>
                <a:t>Réduire l’impact sur </a:t>
              </a:r>
              <a:r>
                <a:rPr lang="fr-FR" sz="1800" b="0" i="0" u="none" strike="noStrike" kern="1200" cap="none" spc="0" baseline="0">
                  <a:solidFill>
                    <a:srgbClr val="000000"/>
                  </a:solidFill>
                  <a:uFillTx/>
                  <a:latin typeface="Calibri"/>
                  <a:ea typeface=""/>
                  <a:cs typeface=""/>
                </a:rPr>
                <a:t>L’ENVIRONNEMENT et sur les POPULATIONS</a:t>
              </a:r>
            </a:p>
          </p:txBody>
        </p:sp>
        <p:cxnSp>
          <p:nvCxnSpPr>
            <p:cNvPr id="37" name="Connecteur en angle 38"/>
            <p:cNvCxnSpPr>
              <a:endCxn id="36" idx="3"/>
            </p:cNvCxnSpPr>
            <p:nvPr/>
          </p:nvCxnSpPr>
          <p:spPr>
            <a:xfrm>
              <a:off x="4332847" y="4563633"/>
              <a:ext cx="715308" cy="405042"/>
            </a:xfrm>
            <a:prstGeom prst="bentConnector3">
              <a:avLst/>
            </a:prstGeom>
            <a:noFill/>
            <a:ln w="38103" cap="flat">
              <a:solidFill>
                <a:srgbClr val="92D050"/>
              </a:solidFill>
              <a:prstDash val="solid"/>
              <a:miter/>
              <a:tailEnd type="arrow"/>
            </a:ln>
          </p:spPr>
        </p:cxnSp>
      </p:grpSp>
      <p:grpSp>
        <p:nvGrpSpPr>
          <p:cNvPr id="38" name="Groupe 81"/>
          <p:cNvGrpSpPr/>
          <p:nvPr/>
        </p:nvGrpSpPr>
        <p:grpSpPr>
          <a:xfrm>
            <a:off x="3823856" y="5564489"/>
            <a:ext cx="4912375" cy="858127"/>
            <a:chOff x="3823856" y="5564489"/>
            <a:chExt cx="4912375" cy="858127"/>
          </a:xfrm>
        </p:grpSpPr>
        <p:sp>
          <p:nvSpPr>
            <p:cNvPr id="39" name="Rectangle à coins arrondis 40"/>
            <p:cNvSpPr/>
            <p:nvPr/>
          </p:nvSpPr>
          <p:spPr>
            <a:xfrm>
              <a:off x="5048155" y="5564489"/>
              <a:ext cx="3688076" cy="8581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DEPENSES OPTIMALES: minimale</a:t>
              </a:r>
            </a:p>
          </p:txBody>
        </p:sp>
        <p:cxnSp>
          <p:nvCxnSpPr>
            <p:cNvPr id="40" name="Connecteur en angle 46"/>
            <p:cNvCxnSpPr>
              <a:endCxn id="39" idx="3"/>
            </p:cNvCxnSpPr>
            <p:nvPr/>
          </p:nvCxnSpPr>
          <p:spPr>
            <a:xfrm flipV="1">
              <a:off x="3823856" y="5993553"/>
              <a:ext cx="1224299" cy="181234"/>
            </a:xfrm>
            <a:prstGeom prst="bentConnector3">
              <a:avLst/>
            </a:prstGeom>
            <a:noFill/>
            <a:ln w="38103" cap="flat">
              <a:solidFill>
                <a:srgbClr val="92D050"/>
              </a:solidFill>
              <a:prstDash val="solid"/>
              <a:miter/>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02">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875208"/>
            <a:ext cx="6359405" cy="28459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AVANTAGES et inconvenients d’une interconnexion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70C0"/>
              </a:solidFill>
              <a:uFillTx/>
              <a:latin typeface="Algerian" pitchFamily="82"/>
              <a:ea typeface=""/>
              <a:cs typeface=""/>
            </a:endParaRP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grpSp>
        <p:nvGrpSpPr>
          <p:cNvPr id="10" name="Diagramme 10"/>
          <p:cNvGrpSpPr/>
          <p:nvPr/>
        </p:nvGrpSpPr>
        <p:grpSpPr>
          <a:xfrm>
            <a:off x="0" y="670648"/>
            <a:ext cx="1414320" cy="5095457"/>
            <a:chOff x="0" y="670648"/>
            <a:chExt cx="1414320" cy="5095457"/>
          </a:xfrm>
        </p:grpSpPr>
        <p:sp>
          <p:nvSpPr>
            <p:cNvPr id="11"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12"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14"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5"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16"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7"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18"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9"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endParaRPr lang="fr-FR" sz="1100" b="0" i="0" u="none" strike="noStrike" kern="1200" cap="none" spc="0" baseline="0">
                <a:solidFill>
                  <a:srgbClr val="FFFFFF"/>
                </a:solidFill>
                <a:uFillTx/>
                <a:latin typeface="Calibri"/>
                <a:ea typeface=""/>
                <a:cs typeface=""/>
              </a:endParaRPr>
            </a:p>
          </p:txBody>
        </p:sp>
      </p:grpSp>
      <p:grpSp>
        <p:nvGrpSpPr>
          <p:cNvPr id="20" name="Groupe 57"/>
          <p:cNvGrpSpPr/>
          <p:nvPr/>
        </p:nvGrpSpPr>
        <p:grpSpPr>
          <a:xfrm>
            <a:off x="1658986" y="1436915"/>
            <a:ext cx="7377973" cy="5421084"/>
            <a:chOff x="1658986" y="1436915"/>
            <a:chExt cx="7377973" cy="5421084"/>
          </a:xfrm>
        </p:grpSpPr>
        <p:sp>
          <p:nvSpPr>
            <p:cNvPr id="21" name="Rectangle à coins arrondis 3"/>
            <p:cNvSpPr/>
            <p:nvPr/>
          </p:nvSpPr>
          <p:spPr>
            <a:xfrm>
              <a:off x="4015441" y="1436915"/>
              <a:ext cx="2429816" cy="66725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ea typeface=""/>
                  <a:cs typeface=""/>
                </a:rPr>
                <a:t>I</a:t>
              </a:r>
              <a:r>
                <a:rPr lang="fr-FR" sz="1800" b="0" i="0" u="none" strike="noStrike" kern="1200" cap="none" spc="0" baseline="0">
                  <a:solidFill>
                    <a:srgbClr val="000000"/>
                  </a:solidFill>
                  <a:uFillTx/>
                  <a:latin typeface="Calibri"/>
                  <a:ea typeface=""/>
                  <a:cs typeface=""/>
                </a:rPr>
                <a:t>nterconnexion</a:t>
              </a:r>
            </a:p>
          </p:txBody>
        </p:sp>
        <p:sp>
          <p:nvSpPr>
            <p:cNvPr id="22" name="Rectangle à coins arrondis 4"/>
            <p:cNvSpPr/>
            <p:nvPr/>
          </p:nvSpPr>
          <p:spPr>
            <a:xfrm>
              <a:off x="5497144" y="2821573"/>
              <a:ext cx="3379668" cy="53372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1200" cap="none" spc="0" baseline="0">
                  <a:solidFill>
                    <a:srgbClr val="000000"/>
                  </a:solidFill>
                  <a:uFillTx/>
                  <a:latin typeface="Calibri"/>
                  <a:ea typeface=""/>
                  <a:cs typeface=""/>
                </a:rPr>
                <a:t>Augmente la capacité de fourniture</a:t>
              </a:r>
              <a:r>
                <a:rPr lang="fr-FR" sz="1800" b="0" i="0" u="none" strike="noStrike" kern="1200" cap="none" spc="0" baseline="0">
                  <a:solidFill>
                    <a:srgbClr val="000000"/>
                  </a:solidFill>
                  <a:uFillTx/>
                  <a:latin typeface="Calibri"/>
                  <a:ea typeface=""/>
                  <a:cs typeface=""/>
                </a:rPr>
                <a:t> </a:t>
              </a:r>
              <a:endParaRPr lang="fr-FR" sz="1800" b="0" i="0" u="none" strike="noStrike" kern="1200" cap="none" spc="0" baseline="0">
                <a:solidFill>
                  <a:srgbClr val="FFFFFF"/>
                </a:solidFill>
                <a:uFillTx/>
                <a:latin typeface="Calibri"/>
                <a:ea typeface=""/>
                <a:cs typeface=""/>
              </a:endParaRPr>
            </a:p>
          </p:txBody>
        </p:sp>
        <p:sp>
          <p:nvSpPr>
            <p:cNvPr id="23" name="Rectangle à coins arrondis 5"/>
            <p:cNvSpPr/>
            <p:nvPr/>
          </p:nvSpPr>
          <p:spPr>
            <a:xfrm>
              <a:off x="5497144" y="3474720"/>
              <a:ext cx="3402555" cy="52401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1200" cap="none" spc="0" baseline="0">
                  <a:solidFill>
                    <a:srgbClr val="000000"/>
                  </a:solidFill>
                  <a:uFillTx/>
                  <a:latin typeface="Calibri"/>
                  <a:ea typeface=""/>
                  <a:cs typeface=""/>
                </a:rPr>
                <a:t>Il permet d’assurer l’utilisation économique des ressources</a:t>
              </a:r>
              <a:r>
                <a:rPr lang="fr-FR" sz="1800" b="1" i="0" u="none" strike="noStrike" kern="1200" cap="none" spc="0" baseline="0">
                  <a:solidFill>
                    <a:srgbClr val="000000"/>
                  </a:solidFill>
                  <a:uFillTx/>
                  <a:latin typeface="Calibri"/>
                  <a:ea typeface=""/>
                  <a:cs typeface=""/>
                </a:rPr>
                <a:t> </a:t>
              </a:r>
              <a:endParaRPr lang="fr-FR" sz="1800" b="0" i="0" u="none" strike="noStrike" kern="1200" cap="none" spc="0" baseline="0">
                <a:solidFill>
                  <a:srgbClr val="FFFFFF"/>
                </a:solidFill>
                <a:uFillTx/>
                <a:latin typeface="Calibri"/>
                <a:ea typeface=""/>
                <a:cs typeface=""/>
              </a:endParaRPr>
            </a:p>
          </p:txBody>
        </p:sp>
        <p:sp>
          <p:nvSpPr>
            <p:cNvPr id="24" name="Rectangle à coins arrondis 6"/>
            <p:cNvSpPr/>
            <p:nvPr/>
          </p:nvSpPr>
          <p:spPr>
            <a:xfrm>
              <a:off x="5531452" y="4153991"/>
              <a:ext cx="3368228" cy="80989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1200" cap="none" spc="0" baseline="0">
                  <a:solidFill>
                    <a:srgbClr val="000000"/>
                  </a:solidFill>
                  <a:uFillTx/>
                  <a:latin typeface="Calibri"/>
                  <a:ea typeface=""/>
                  <a:cs typeface=""/>
                </a:rPr>
                <a:t>Il permet de faciliter les délestages programmés pour la maintenance</a:t>
              </a:r>
              <a:r>
                <a:rPr lang="fr-FR" sz="1800" b="1" i="0" u="none" strike="noStrike" kern="1200" cap="none" spc="0" baseline="0">
                  <a:solidFill>
                    <a:srgbClr val="000000"/>
                  </a:solidFill>
                  <a:uFillTx/>
                  <a:latin typeface="Calibri"/>
                  <a:ea typeface=""/>
                  <a:cs typeface=""/>
                </a:rPr>
                <a:t> </a:t>
              </a:r>
              <a:endParaRPr lang="fr-FR" sz="1800" b="0" i="0" u="none" strike="noStrike" kern="1200" cap="none" spc="0" baseline="0">
                <a:solidFill>
                  <a:srgbClr val="FFFFFF"/>
                </a:solidFill>
                <a:uFillTx/>
                <a:latin typeface="Calibri"/>
                <a:ea typeface=""/>
                <a:cs typeface=""/>
              </a:endParaRPr>
            </a:p>
          </p:txBody>
        </p:sp>
        <p:sp>
          <p:nvSpPr>
            <p:cNvPr id="25" name="Rectangle à coins arrondis 7"/>
            <p:cNvSpPr/>
            <p:nvPr/>
          </p:nvSpPr>
          <p:spPr>
            <a:xfrm>
              <a:off x="5577190" y="5055324"/>
              <a:ext cx="3345350" cy="52658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1200" cap="none" spc="0" baseline="0">
                  <a:solidFill>
                    <a:srgbClr val="000000"/>
                  </a:solidFill>
                  <a:uFillTx/>
                  <a:latin typeface="Calibri"/>
                  <a:ea typeface=""/>
                  <a:cs typeface=""/>
                </a:rPr>
                <a:t>Favorise le développement des sources de production</a:t>
              </a:r>
              <a:r>
                <a:rPr lang="fr-FR" sz="1800" b="1" i="0" u="none" strike="noStrike" kern="1200" cap="none" spc="0" baseline="0">
                  <a:solidFill>
                    <a:srgbClr val="000000"/>
                  </a:solidFill>
                  <a:uFillTx/>
                  <a:latin typeface="Calibri"/>
                  <a:ea typeface=""/>
                  <a:cs typeface=""/>
                </a:rPr>
                <a:t> </a:t>
              </a:r>
              <a:endParaRPr lang="fr-FR" sz="1800" b="0" i="0" u="none" strike="noStrike" kern="1200" cap="none" spc="0" baseline="0">
                <a:solidFill>
                  <a:srgbClr val="FFFFFF"/>
                </a:solidFill>
                <a:uFillTx/>
                <a:latin typeface="Calibri"/>
                <a:ea typeface=""/>
                <a:cs typeface=""/>
              </a:endParaRPr>
            </a:p>
          </p:txBody>
        </p:sp>
        <p:sp>
          <p:nvSpPr>
            <p:cNvPr id="26" name="Rectangle à coins arrondis 8"/>
            <p:cNvSpPr/>
            <p:nvPr/>
          </p:nvSpPr>
          <p:spPr>
            <a:xfrm>
              <a:off x="5520013" y="5714579"/>
              <a:ext cx="3516946" cy="114342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1200" cap="none" spc="0" baseline="0">
                  <a:solidFill>
                    <a:srgbClr val="000000"/>
                  </a:solidFill>
                  <a:uFillTx/>
                  <a:latin typeface="Calibri"/>
                  <a:ea typeface=""/>
                  <a:cs typeface=""/>
                </a:rPr>
                <a:t>Favorise le développement des infrastructures et du tissu industriel sur l’ensemble du territoire</a:t>
              </a:r>
              <a:r>
                <a:rPr lang="fr-FR" sz="1800" b="1" i="0" u="none" strike="noStrike" kern="1200" cap="none" spc="0" baseline="0">
                  <a:solidFill>
                    <a:srgbClr val="000000"/>
                  </a:solidFill>
                  <a:uFillTx/>
                  <a:latin typeface="Calibri"/>
                  <a:ea typeface=""/>
                  <a:cs typeface=""/>
                </a:rPr>
                <a:t> </a:t>
              </a:r>
              <a:endParaRPr lang="fr-FR" sz="1800" b="0" i="0" u="none" strike="noStrike" kern="1200" cap="none" spc="0" baseline="0">
                <a:solidFill>
                  <a:srgbClr val="FFFFFF"/>
                </a:solidFill>
                <a:uFillTx/>
                <a:latin typeface="Calibri"/>
                <a:ea typeface=""/>
                <a:cs typeface=""/>
              </a:endParaRPr>
            </a:p>
          </p:txBody>
        </p:sp>
        <p:cxnSp>
          <p:nvCxnSpPr>
            <p:cNvPr id="27" name="Connecteur en angle 12"/>
            <p:cNvCxnSpPr>
              <a:stCxn id="21" idx="2"/>
              <a:endCxn id="22" idx="3"/>
            </p:cNvCxnSpPr>
            <p:nvPr/>
          </p:nvCxnSpPr>
          <p:spPr>
            <a:xfrm rot="16200000" flipH="1">
              <a:off x="4871613" y="2462905"/>
              <a:ext cx="984266" cy="266795"/>
            </a:xfrm>
            <a:prstGeom prst="bentConnector2">
              <a:avLst/>
            </a:prstGeom>
            <a:noFill/>
            <a:ln w="6345" cap="flat">
              <a:solidFill>
                <a:srgbClr val="70AD47"/>
              </a:solidFill>
              <a:prstDash val="solid"/>
              <a:miter/>
            </a:ln>
          </p:spPr>
        </p:cxnSp>
        <p:cxnSp>
          <p:nvCxnSpPr>
            <p:cNvPr id="28" name="Connecteur en angle 14"/>
            <p:cNvCxnSpPr>
              <a:stCxn id="21" idx="2"/>
              <a:endCxn id="23" idx="3"/>
            </p:cNvCxnSpPr>
            <p:nvPr/>
          </p:nvCxnSpPr>
          <p:spPr>
            <a:xfrm rot="16200000" flipH="1">
              <a:off x="4547467" y="2787051"/>
              <a:ext cx="1632558" cy="266795"/>
            </a:xfrm>
            <a:prstGeom prst="bentConnector2">
              <a:avLst/>
            </a:prstGeom>
            <a:noFill/>
            <a:ln w="19046" cap="flat">
              <a:solidFill>
                <a:srgbClr val="70AD47"/>
              </a:solidFill>
              <a:prstDash val="solid"/>
              <a:miter/>
            </a:ln>
          </p:spPr>
        </p:cxnSp>
        <p:cxnSp>
          <p:nvCxnSpPr>
            <p:cNvPr id="29" name="Connecteur en angle 16"/>
            <p:cNvCxnSpPr>
              <a:stCxn id="21" idx="2"/>
              <a:endCxn id="24" idx="3"/>
            </p:cNvCxnSpPr>
            <p:nvPr/>
          </p:nvCxnSpPr>
          <p:spPr>
            <a:xfrm rot="16200000" flipH="1">
              <a:off x="4153516" y="3181002"/>
              <a:ext cx="2454768" cy="301103"/>
            </a:xfrm>
            <a:prstGeom prst="bentConnector2">
              <a:avLst/>
            </a:prstGeom>
            <a:noFill/>
            <a:ln w="12701" cap="flat">
              <a:solidFill>
                <a:srgbClr val="70AD47"/>
              </a:solidFill>
              <a:prstDash val="solid"/>
              <a:miter/>
            </a:ln>
          </p:spPr>
        </p:cxnSp>
        <p:cxnSp>
          <p:nvCxnSpPr>
            <p:cNvPr id="30" name="Connecteur en angle 18"/>
            <p:cNvCxnSpPr>
              <a:stCxn id="21" idx="2"/>
              <a:endCxn id="25" idx="3"/>
            </p:cNvCxnSpPr>
            <p:nvPr/>
          </p:nvCxnSpPr>
          <p:spPr>
            <a:xfrm rot="16200000" flipH="1">
              <a:off x="3796546" y="3537972"/>
              <a:ext cx="3214446" cy="346841"/>
            </a:xfrm>
            <a:prstGeom prst="bentConnector2">
              <a:avLst/>
            </a:prstGeom>
            <a:noFill/>
            <a:ln w="19046" cap="flat">
              <a:solidFill>
                <a:srgbClr val="70AD47"/>
              </a:solidFill>
              <a:prstDash val="solid"/>
              <a:miter/>
            </a:ln>
          </p:spPr>
        </p:cxnSp>
        <p:cxnSp>
          <p:nvCxnSpPr>
            <p:cNvPr id="31" name="Connecteur en angle 22"/>
            <p:cNvCxnSpPr>
              <a:stCxn id="21" idx="2"/>
              <a:endCxn id="26" idx="3"/>
            </p:cNvCxnSpPr>
            <p:nvPr/>
          </p:nvCxnSpPr>
          <p:spPr>
            <a:xfrm rot="16200000" flipH="1">
              <a:off x="3284122" y="4050397"/>
              <a:ext cx="4182119" cy="289664"/>
            </a:xfrm>
            <a:prstGeom prst="bentConnector2">
              <a:avLst/>
            </a:prstGeom>
            <a:noFill/>
            <a:ln w="12701" cap="flat">
              <a:solidFill>
                <a:srgbClr val="70AD47"/>
              </a:solidFill>
              <a:prstDash val="solid"/>
              <a:miter/>
            </a:ln>
          </p:spPr>
        </p:cxnSp>
        <p:sp>
          <p:nvSpPr>
            <p:cNvPr id="32" name="Rectangle à coins arrondis 4"/>
            <p:cNvSpPr/>
            <p:nvPr/>
          </p:nvSpPr>
          <p:spPr>
            <a:xfrm>
              <a:off x="5487616" y="2207626"/>
              <a:ext cx="3379668" cy="49431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8FAADC"/>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1200" cap="none" spc="0" baseline="0">
                  <a:solidFill>
                    <a:srgbClr val="000000"/>
                  </a:solidFill>
                  <a:uFillTx/>
                  <a:latin typeface="Calibri"/>
                  <a:ea typeface=""/>
                  <a:cs typeface=""/>
                </a:rPr>
                <a:t>Avantages de l’interconnexion</a:t>
              </a:r>
              <a:endParaRPr lang="fr-FR" sz="1800" b="0" i="0" u="none" strike="noStrike" kern="1200" cap="none" spc="0" baseline="0">
                <a:solidFill>
                  <a:srgbClr val="FFFFFF"/>
                </a:solidFill>
                <a:uFillTx/>
                <a:latin typeface="Calibri"/>
                <a:ea typeface=""/>
                <a:cs typeface=""/>
              </a:endParaRPr>
            </a:p>
          </p:txBody>
        </p:sp>
        <p:cxnSp>
          <p:nvCxnSpPr>
            <p:cNvPr id="33" name="Connecteur en angle 58"/>
            <p:cNvCxnSpPr>
              <a:stCxn id="21" idx="2"/>
              <a:endCxn id="32" idx="3"/>
            </p:cNvCxnSpPr>
            <p:nvPr/>
          </p:nvCxnSpPr>
          <p:spPr>
            <a:xfrm rot="16200000" flipH="1">
              <a:off x="5183675" y="2150843"/>
              <a:ext cx="350614" cy="257267"/>
            </a:xfrm>
            <a:prstGeom prst="bentConnector2">
              <a:avLst/>
            </a:prstGeom>
            <a:noFill/>
            <a:ln w="19046" cap="flat">
              <a:solidFill>
                <a:srgbClr val="70AD47"/>
              </a:solidFill>
              <a:prstDash val="solid"/>
              <a:miter/>
            </a:ln>
          </p:spPr>
        </p:cxnSp>
        <p:sp>
          <p:nvSpPr>
            <p:cNvPr id="34" name="Rectangle à coins arrondis 4"/>
            <p:cNvSpPr/>
            <p:nvPr/>
          </p:nvSpPr>
          <p:spPr>
            <a:xfrm>
              <a:off x="1691383" y="2860764"/>
              <a:ext cx="3379668" cy="49652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0" cap="none" spc="0" baseline="0">
                  <a:solidFill>
                    <a:srgbClr val="000000"/>
                  </a:solidFill>
                  <a:uFillTx/>
                  <a:latin typeface="Calibri"/>
                  <a:ea typeface=""/>
                  <a:cs typeface=""/>
                </a:rPr>
                <a:t>Courant de court-circuit élevé</a:t>
              </a:r>
              <a:r>
                <a:rPr lang="fr-FR" sz="1800" b="0" i="0" u="none" strike="noStrike" kern="1200" cap="none" spc="0" baseline="0">
                  <a:solidFill>
                    <a:srgbClr val="000000"/>
                  </a:solidFill>
                  <a:uFillTx/>
                  <a:latin typeface="Calibri"/>
                  <a:ea typeface=""/>
                  <a:cs typeface=""/>
                </a:rPr>
                <a:t> </a:t>
              </a:r>
              <a:endParaRPr lang="fr-FR" sz="1800" b="0" i="0" u="none" strike="noStrike" kern="1200" cap="none" spc="0" baseline="0">
                <a:solidFill>
                  <a:srgbClr val="FFFFFF"/>
                </a:solidFill>
                <a:uFillTx/>
                <a:latin typeface="Calibri"/>
                <a:ea typeface=""/>
                <a:cs typeface=""/>
              </a:endParaRPr>
            </a:p>
          </p:txBody>
        </p:sp>
        <p:sp>
          <p:nvSpPr>
            <p:cNvPr id="35" name="Rectangle à coins arrondis 4"/>
            <p:cNvSpPr/>
            <p:nvPr/>
          </p:nvSpPr>
          <p:spPr>
            <a:xfrm>
              <a:off x="1658986" y="2207626"/>
              <a:ext cx="3379668" cy="49629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BE5D6"/>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0" cap="none" spc="0" baseline="0">
                  <a:solidFill>
                    <a:srgbClr val="000000"/>
                  </a:solidFill>
                  <a:uFillTx/>
                  <a:latin typeface="Calibri"/>
                  <a:ea typeface=""/>
                  <a:cs typeface=""/>
                </a:rPr>
                <a:t>Inconvénients de l’interconnexion</a:t>
              </a:r>
              <a:endParaRPr lang="fr-FR" sz="1800" b="0" i="0" u="none" strike="noStrike" kern="1200" cap="none" spc="0" baseline="0">
                <a:solidFill>
                  <a:srgbClr val="FFFFFF"/>
                </a:solidFill>
                <a:uFillTx/>
                <a:latin typeface="Calibri"/>
                <a:ea typeface=""/>
                <a:cs typeface=""/>
              </a:endParaRPr>
            </a:p>
          </p:txBody>
        </p:sp>
        <p:cxnSp>
          <p:nvCxnSpPr>
            <p:cNvPr id="36" name="Connecteur en angle 62"/>
            <p:cNvCxnSpPr>
              <a:stCxn id="21" idx="2"/>
              <a:endCxn id="35" idx="1"/>
            </p:cNvCxnSpPr>
            <p:nvPr/>
          </p:nvCxnSpPr>
          <p:spPr>
            <a:xfrm rot="5400000">
              <a:off x="4958699" y="2184126"/>
              <a:ext cx="351606" cy="191695"/>
            </a:xfrm>
            <a:prstGeom prst="bentConnector2">
              <a:avLst/>
            </a:prstGeom>
            <a:noFill/>
            <a:ln w="19046" cap="flat">
              <a:solidFill>
                <a:srgbClr val="70AD47"/>
              </a:solidFill>
              <a:prstDash val="solid"/>
              <a:miter/>
            </a:ln>
          </p:spPr>
        </p:cxnSp>
        <p:cxnSp>
          <p:nvCxnSpPr>
            <p:cNvPr id="37" name="Connecteur en angle 66"/>
            <p:cNvCxnSpPr>
              <a:stCxn id="21" idx="2"/>
              <a:endCxn id="34" idx="1"/>
            </p:cNvCxnSpPr>
            <p:nvPr/>
          </p:nvCxnSpPr>
          <p:spPr>
            <a:xfrm rot="5400000">
              <a:off x="4648271" y="2526950"/>
              <a:ext cx="1004858" cy="159298"/>
            </a:xfrm>
            <a:prstGeom prst="bentConnector2">
              <a:avLst/>
            </a:prstGeom>
            <a:noFill/>
            <a:ln w="19046" cap="flat">
              <a:solidFill>
                <a:srgbClr val="70AD47"/>
              </a:solidFill>
              <a:prstDash val="solid"/>
              <a:miter/>
            </a:ln>
          </p:spPr>
        </p:cxnSp>
        <p:sp>
          <p:nvSpPr>
            <p:cNvPr id="38" name="Rectangle à coins arrondis 4"/>
            <p:cNvSpPr/>
            <p:nvPr/>
          </p:nvSpPr>
          <p:spPr>
            <a:xfrm>
              <a:off x="1681846" y="3448595"/>
              <a:ext cx="3387294" cy="55412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1" u="none" strike="noStrike" kern="0" cap="none" spc="0" baseline="0">
                  <a:solidFill>
                    <a:srgbClr val="000000"/>
                  </a:solidFill>
                  <a:uFillTx/>
                  <a:latin typeface="Calibri"/>
                  <a:ea typeface=""/>
                  <a:cs typeface=""/>
                </a:rPr>
                <a:t>Chute de tension et coupure en cascade</a:t>
              </a:r>
              <a:endParaRPr lang="fr-FR" sz="1800" b="0" i="0" u="none" strike="noStrike" kern="1200" cap="none" spc="0" baseline="0">
                <a:solidFill>
                  <a:srgbClr val="FFFFFF"/>
                </a:solidFill>
                <a:uFillTx/>
                <a:latin typeface="Calibri"/>
                <a:ea typeface=""/>
                <a:cs typeface=""/>
              </a:endParaRPr>
            </a:p>
          </p:txBody>
        </p:sp>
        <p:cxnSp>
          <p:nvCxnSpPr>
            <p:cNvPr id="39" name="Connecteur en angle 70"/>
            <p:cNvCxnSpPr>
              <a:stCxn id="21" idx="2"/>
              <a:endCxn id="38" idx="1"/>
            </p:cNvCxnSpPr>
            <p:nvPr/>
          </p:nvCxnSpPr>
          <p:spPr>
            <a:xfrm rot="5400000">
              <a:off x="4339001" y="2834310"/>
              <a:ext cx="1621488" cy="161209"/>
            </a:xfrm>
            <a:prstGeom prst="bentConnector2">
              <a:avLst/>
            </a:prstGeom>
            <a:noFill/>
            <a:ln w="19046" cap="flat">
              <a:solidFill>
                <a:srgbClr val="70AD47"/>
              </a:solidFill>
              <a:prstDash val="solid"/>
              <a:miter/>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03">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875208"/>
            <a:ext cx="6359405" cy="28459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Graphe de production consommation RIS RIN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70C0"/>
              </a:solidFill>
              <a:uFillTx/>
              <a:latin typeface="Algerian" pitchFamily="82"/>
              <a:ea typeface=""/>
              <a:cs typeface=""/>
            </a:endParaRP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grpSp>
        <p:nvGrpSpPr>
          <p:cNvPr id="10" name="Diagramme 10"/>
          <p:cNvGrpSpPr/>
          <p:nvPr/>
        </p:nvGrpSpPr>
        <p:grpSpPr>
          <a:xfrm>
            <a:off x="0" y="670648"/>
            <a:ext cx="1414320" cy="5095457"/>
            <a:chOff x="0" y="670648"/>
            <a:chExt cx="1414320" cy="5095457"/>
          </a:xfrm>
        </p:grpSpPr>
        <p:sp>
          <p:nvSpPr>
            <p:cNvPr id="11"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12"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14"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5"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16"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7"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18"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9"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graphicFrame>
        <p:nvGraphicFramePr>
          <p:cNvPr id="20" name="Graphique 9"/>
          <p:cNvGraphicFramePr/>
          <p:nvPr/>
        </p:nvGraphicFramePr>
        <p:xfrm>
          <a:off x="1606728" y="1332408"/>
          <a:ext cx="7393582" cy="55255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05">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161257" y="708339"/>
            <a:ext cx="6359405" cy="47722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PROBLEMATIQUE</a:t>
            </a: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grpSp>
        <p:nvGrpSpPr>
          <p:cNvPr id="10" name="Diagramme 10"/>
          <p:cNvGrpSpPr/>
          <p:nvPr/>
        </p:nvGrpSpPr>
        <p:grpSpPr>
          <a:xfrm>
            <a:off x="0" y="670648"/>
            <a:ext cx="1414320" cy="5095457"/>
            <a:chOff x="0" y="670648"/>
            <a:chExt cx="1414320" cy="5095457"/>
          </a:xfrm>
        </p:grpSpPr>
        <p:sp>
          <p:nvSpPr>
            <p:cNvPr id="11"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12"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14"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5"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16"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7"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18"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9"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pic>
        <p:nvPicPr>
          <p:cNvPr id="20" name="Image 7"/>
          <p:cNvPicPr>
            <a:picLocks noChangeAspect="1"/>
          </p:cNvPicPr>
          <p:nvPr/>
        </p:nvPicPr>
        <p:blipFill>
          <a:blip r:embed="rId3"/>
          <a:stretch>
            <a:fillRect/>
          </a:stretch>
        </p:blipFill>
        <p:spPr>
          <a:xfrm>
            <a:off x="1364412" y="1644548"/>
            <a:ext cx="7779587" cy="5241697"/>
          </a:xfrm>
          <a:prstGeom prst="rect">
            <a:avLst/>
          </a:prstGeom>
          <a:noFill/>
          <a:ln cap="flat">
            <a:noFill/>
          </a:ln>
        </p:spPr>
      </p:pic>
      <p:grpSp>
        <p:nvGrpSpPr>
          <p:cNvPr id="21" name="Groupe 26"/>
          <p:cNvGrpSpPr/>
          <p:nvPr/>
        </p:nvGrpSpPr>
        <p:grpSpPr>
          <a:xfrm>
            <a:off x="2922367" y="1340144"/>
            <a:ext cx="4627961" cy="4105491"/>
            <a:chOff x="2922367" y="1340144"/>
            <a:chExt cx="4627961" cy="4105491"/>
          </a:xfrm>
        </p:grpSpPr>
        <p:sp>
          <p:nvSpPr>
            <p:cNvPr id="22" name="Titre 1"/>
            <p:cNvSpPr txBox="1"/>
            <p:nvPr/>
          </p:nvSpPr>
          <p:spPr>
            <a:xfrm>
              <a:off x="2922367" y="1340144"/>
              <a:ext cx="4627961" cy="593162"/>
            </a:xfrm>
            <a:prstGeom prst="rect">
              <a:avLst/>
            </a:prstGeom>
            <a:noFill/>
            <a:ln cap="flat">
              <a:noFill/>
            </a:ln>
          </p:spPr>
          <p:txBody>
            <a:bodyPr vert="horz" wrap="square" lIns="91440" tIns="45720" rIns="91440" bIns="45720"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0" cap="none" spc="0" baseline="0">
                  <a:solidFill>
                    <a:srgbClr val="000000"/>
                  </a:solidFill>
                  <a:uFillTx/>
                  <a:latin typeface="Microsoft Sans Serif" pitchFamily="34"/>
                  <a:ea typeface=""/>
                  <a:cs typeface="Microsoft Sans Serif" pitchFamily="34"/>
                </a:rPr>
                <a:t>CAHIER DE CHARGES</a:t>
              </a:r>
              <a:endParaRPr lang="fr-FR" sz="2800" b="1" i="0" u="none" strike="noStrike" kern="1200" cap="none" spc="0" baseline="0">
                <a:solidFill>
                  <a:srgbClr val="000000"/>
                </a:solidFill>
                <a:uFillTx/>
                <a:latin typeface="Microsoft Sans Serif" pitchFamily="34"/>
                <a:ea typeface=""/>
                <a:cs typeface="Microsoft Sans Serif" pitchFamily="34"/>
              </a:endParaRPr>
            </a:p>
          </p:txBody>
        </p:sp>
        <p:grpSp>
          <p:nvGrpSpPr>
            <p:cNvPr id="23" name="Diagramme 10"/>
            <p:cNvGrpSpPr/>
            <p:nvPr/>
          </p:nvGrpSpPr>
          <p:grpSpPr>
            <a:xfrm>
              <a:off x="3111483" y="1960272"/>
              <a:ext cx="4150352" cy="3485363"/>
              <a:chOff x="3111483" y="1960272"/>
              <a:chExt cx="4150352" cy="3485363"/>
            </a:xfrm>
          </p:grpSpPr>
          <p:sp>
            <p:nvSpPr>
              <p:cNvPr id="24" name="Freeform 4"/>
              <p:cNvSpPr/>
              <p:nvPr/>
            </p:nvSpPr>
            <p:spPr>
              <a:xfrm>
                <a:off x="3595960" y="1960272"/>
                <a:ext cx="3633981" cy="968962"/>
              </a:xfrm>
              <a:custGeom>
                <a:avLst/>
                <a:gdLst>
                  <a:gd name="f0" fmla="val 10800000"/>
                  <a:gd name="f1" fmla="val 5400000"/>
                  <a:gd name="f2" fmla="val 180"/>
                  <a:gd name="f3" fmla="val w"/>
                  <a:gd name="f4" fmla="val h"/>
                  <a:gd name="f5" fmla="val 0"/>
                  <a:gd name="f6" fmla="val 3633978"/>
                  <a:gd name="f7" fmla="val 968957"/>
                  <a:gd name="f8" fmla="val 968956"/>
                  <a:gd name="f9" fmla="val 484478"/>
                  <a:gd name="f10" fmla="val 1"/>
                  <a:gd name="f11" fmla="+- 0 0 -90"/>
                  <a:gd name="f12" fmla="*/ f3 1 3633978"/>
                  <a:gd name="f13" fmla="*/ f4 1 968957"/>
                  <a:gd name="f14" fmla="+- f7 0 f5"/>
                  <a:gd name="f15" fmla="+- f6 0 f5"/>
                  <a:gd name="f16" fmla="*/ f11 f0 1"/>
                  <a:gd name="f17" fmla="*/ f15 1 3633978"/>
                  <a:gd name="f18" fmla="*/ f14 1 968957"/>
                  <a:gd name="f19" fmla="*/ 0 f15 1"/>
                  <a:gd name="f20" fmla="*/ 0 f14 1"/>
                  <a:gd name="f21" fmla="*/ 3149500 f15 1"/>
                  <a:gd name="f22" fmla="*/ 3633978 f15 1"/>
                  <a:gd name="f23" fmla="*/ 484479 f14 1"/>
                  <a:gd name="f24" fmla="*/ 968957 f14 1"/>
                  <a:gd name="f25" fmla="*/ f16 1 f2"/>
                  <a:gd name="f26" fmla="*/ f19 1 3633978"/>
                  <a:gd name="f27" fmla="*/ f20 1 968957"/>
                  <a:gd name="f28" fmla="*/ f21 1 3633978"/>
                  <a:gd name="f29" fmla="*/ f22 1 3633978"/>
                  <a:gd name="f30" fmla="*/ f23 1 968957"/>
                  <a:gd name="f31" fmla="*/ f24 1 968957"/>
                  <a:gd name="f32" fmla="*/ f5 1 f17"/>
                  <a:gd name="f33" fmla="*/ f6 1 f17"/>
                  <a:gd name="f34" fmla="*/ f5 1 f18"/>
                  <a:gd name="f35" fmla="*/ f7 1 f18"/>
                  <a:gd name="f36" fmla="+- f25 0 f1"/>
                  <a:gd name="f37" fmla="*/ f26 1 f17"/>
                  <a:gd name="f38" fmla="*/ f27 1 f18"/>
                  <a:gd name="f39" fmla="*/ f28 1 f17"/>
                  <a:gd name="f40" fmla="*/ f29 1 f17"/>
                  <a:gd name="f41" fmla="*/ f30 1 f18"/>
                  <a:gd name="f42" fmla="*/ f31 1 f18"/>
                  <a:gd name="f43" fmla="*/ f32 f12 1"/>
                  <a:gd name="f44" fmla="*/ f33 f12 1"/>
                  <a:gd name="f45" fmla="*/ f35 f13 1"/>
                  <a:gd name="f46" fmla="*/ f34 f13 1"/>
                  <a:gd name="f47" fmla="*/ f37 f12 1"/>
                  <a:gd name="f48" fmla="*/ f38 f13 1"/>
                  <a:gd name="f49" fmla="*/ f39 f12 1"/>
                  <a:gd name="f50" fmla="*/ f40 f12 1"/>
                  <a:gd name="f51" fmla="*/ f41 f13 1"/>
                  <a:gd name="f52" fmla="*/ f42 f13 1"/>
                </a:gdLst>
                <a:ahLst/>
                <a:cxnLst>
                  <a:cxn ang="3cd4">
                    <a:pos x="hc" y="t"/>
                  </a:cxn>
                  <a:cxn ang="0">
                    <a:pos x="r" y="vc"/>
                  </a:cxn>
                  <a:cxn ang="cd4">
                    <a:pos x="hc" y="b"/>
                  </a:cxn>
                  <a:cxn ang="cd2">
                    <a:pos x="l" y="vc"/>
                  </a:cxn>
                  <a:cxn ang="f36">
                    <a:pos x="f47" y="f48"/>
                  </a:cxn>
                  <a:cxn ang="f36">
                    <a:pos x="f49" y="f48"/>
                  </a:cxn>
                  <a:cxn ang="f36">
                    <a:pos x="f50" y="f51"/>
                  </a:cxn>
                  <a:cxn ang="f36">
                    <a:pos x="f49" y="f52"/>
                  </a:cxn>
                  <a:cxn ang="f36">
                    <a:pos x="f47" y="f52"/>
                  </a:cxn>
                  <a:cxn ang="f36">
                    <a:pos x="f47" y="f48"/>
                  </a:cxn>
                </a:cxnLst>
                <a:rect l="f43" t="f46" r="f44" b="f45"/>
                <a:pathLst>
                  <a:path w="3633978" h="968957">
                    <a:moveTo>
                      <a:pt x="f6" y="f8"/>
                    </a:moveTo>
                    <a:lnTo>
                      <a:pt x="f9" y="f8"/>
                    </a:lnTo>
                    <a:lnTo>
                      <a:pt x="f5" y="f9"/>
                    </a:lnTo>
                    <a:lnTo>
                      <a:pt x="f9" y="f10"/>
                    </a:lnTo>
                    <a:lnTo>
                      <a:pt x="f6" y="f10"/>
                    </a:lnTo>
                    <a:lnTo>
                      <a:pt x="f6" y="f8"/>
                    </a:lnTo>
                    <a:close/>
                  </a:path>
                </a:pathLst>
              </a:custGeom>
              <a:gradFill>
                <a:gsLst>
                  <a:gs pos="0">
                    <a:srgbClr val="71A6DB"/>
                  </a:gs>
                  <a:gs pos="100000">
                    <a:srgbClr val="559BDB"/>
                  </a:gs>
                </a:gsLst>
                <a:lin ang="5400000"/>
              </a:gradFill>
              <a:ln cap="flat">
                <a:noFill/>
                <a:prstDash val="solid"/>
              </a:ln>
            </p:spPr>
            <p:txBody>
              <a:bodyPr vert="horz" wrap="square" lIns="669523" tIns="72393" rIns="135130" bIns="72393"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900" b="0" i="0" u="none" strike="noStrike" kern="1200" cap="none" spc="0" baseline="0">
                    <a:solidFill>
                      <a:srgbClr val="FFFFFF"/>
                    </a:solidFill>
                    <a:uFillTx/>
                    <a:latin typeface="Calibri"/>
                    <a:ea typeface=""/>
                    <a:cs typeface=""/>
                  </a:rPr>
                  <a:t>Mettre sur pied une méthodologie d’interconnexion fiable</a:t>
                </a:r>
              </a:p>
            </p:txBody>
          </p:sp>
          <p:sp>
            <p:nvSpPr>
              <p:cNvPr id="25" name="Freeform 5"/>
              <p:cNvSpPr/>
              <p:nvPr/>
            </p:nvSpPr>
            <p:spPr>
              <a:xfrm>
                <a:off x="3111483" y="1960272"/>
                <a:ext cx="968953" cy="9689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4">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26" name="Freeform 6"/>
              <p:cNvSpPr/>
              <p:nvPr/>
            </p:nvSpPr>
            <p:spPr>
              <a:xfrm>
                <a:off x="3585709" y="3218468"/>
                <a:ext cx="3633981" cy="968953"/>
              </a:xfrm>
              <a:custGeom>
                <a:avLst/>
                <a:gdLst>
                  <a:gd name="f0" fmla="val 10800000"/>
                  <a:gd name="f1" fmla="val 5400000"/>
                  <a:gd name="f2" fmla="val 180"/>
                  <a:gd name="f3" fmla="val w"/>
                  <a:gd name="f4" fmla="val h"/>
                  <a:gd name="f5" fmla="val 0"/>
                  <a:gd name="f6" fmla="val 3633978"/>
                  <a:gd name="f7" fmla="val 968957"/>
                  <a:gd name="f8" fmla="val 968956"/>
                  <a:gd name="f9" fmla="val 484478"/>
                  <a:gd name="f10" fmla="val 1"/>
                  <a:gd name="f11" fmla="+- 0 0 -90"/>
                  <a:gd name="f12" fmla="*/ f3 1 3633978"/>
                  <a:gd name="f13" fmla="*/ f4 1 968957"/>
                  <a:gd name="f14" fmla="+- f7 0 f5"/>
                  <a:gd name="f15" fmla="+- f6 0 f5"/>
                  <a:gd name="f16" fmla="*/ f11 f0 1"/>
                  <a:gd name="f17" fmla="*/ f15 1 3633978"/>
                  <a:gd name="f18" fmla="*/ f14 1 968957"/>
                  <a:gd name="f19" fmla="*/ 0 f15 1"/>
                  <a:gd name="f20" fmla="*/ 0 f14 1"/>
                  <a:gd name="f21" fmla="*/ 3149500 f15 1"/>
                  <a:gd name="f22" fmla="*/ 3633978 f15 1"/>
                  <a:gd name="f23" fmla="*/ 484479 f14 1"/>
                  <a:gd name="f24" fmla="*/ 968957 f14 1"/>
                  <a:gd name="f25" fmla="*/ f16 1 f2"/>
                  <a:gd name="f26" fmla="*/ f19 1 3633978"/>
                  <a:gd name="f27" fmla="*/ f20 1 968957"/>
                  <a:gd name="f28" fmla="*/ f21 1 3633978"/>
                  <a:gd name="f29" fmla="*/ f22 1 3633978"/>
                  <a:gd name="f30" fmla="*/ f23 1 968957"/>
                  <a:gd name="f31" fmla="*/ f24 1 968957"/>
                  <a:gd name="f32" fmla="*/ f5 1 f17"/>
                  <a:gd name="f33" fmla="*/ f6 1 f17"/>
                  <a:gd name="f34" fmla="*/ f5 1 f18"/>
                  <a:gd name="f35" fmla="*/ f7 1 f18"/>
                  <a:gd name="f36" fmla="+- f25 0 f1"/>
                  <a:gd name="f37" fmla="*/ f26 1 f17"/>
                  <a:gd name="f38" fmla="*/ f27 1 f18"/>
                  <a:gd name="f39" fmla="*/ f28 1 f17"/>
                  <a:gd name="f40" fmla="*/ f29 1 f17"/>
                  <a:gd name="f41" fmla="*/ f30 1 f18"/>
                  <a:gd name="f42" fmla="*/ f31 1 f18"/>
                  <a:gd name="f43" fmla="*/ f32 f12 1"/>
                  <a:gd name="f44" fmla="*/ f33 f12 1"/>
                  <a:gd name="f45" fmla="*/ f35 f13 1"/>
                  <a:gd name="f46" fmla="*/ f34 f13 1"/>
                  <a:gd name="f47" fmla="*/ f37 f12 1"/>
                  <a:gd name="f48" fmla="*/ f38 f13 1"/>
                  <a:gd name="f49" fmla="*/ f39 f12 1"/>
                  <a:gd name="f50" fmla="*/ f40 f12 1"/>
                  <a:gd name="f51" fmla="*/ f41 f13 1"/>
                  <a:gd name="f52" fmla="*/ f42 f13 1"/>
                </a:gdLst>
                <a:ahLst/>
                <a:cxnLst>
                  <a:cxn ang="3cd4">
                    <a:pos x="hc" y="t"/>
                  </a:cxn>
                  <a:cxn ang="0">
                    <a:pos x="r" y="vc"/>
                  </a:cxn>
                  <a:cxn ang="cd4">
                    <a:pos x="hc" y="b"/>
                  </a:cxn>
                  <a:cxn ang="cd2">
                    <a:pos x="l" y="vc"/>
                  </a:cxn>
                  <a:cxn ang="f36">
                    <a:pos x="f47" y="f48"/>
                  </a:cxn>
                  <a:cxn ang="f36">
                    <a:pos x="f49" y="f48"/>
                  </a:cxn>
                  <a:cxn ang="f36">
                    <a:pos x="f50" y="f51"/>
                  </a:cxn>
                  <a:cxn ang="f36">
                    <a:pos x="f49" y="f52"/>
                  </a:cxn>
                  <a:cxn ang="f36">
                    <a:pos x="f47" y="f52"/>
                  </a:cxn>
                  <a:cxn ang="f36">
                    <a:pos x="f47" y="f48"/>
                  </a:cxn>
                </a:cxnLst>
                <a:rect l="f43" t="f46" r="f44" b="f45"/>
                <a:pathLst>
                  <a:path w="3633978" h="968957">
                    <a:moveTo>
                      <a:pt x="f6" y="f8"/>
                    </a:moveTo>
                    <a:lnTo>
                      <a:pt x="f9" y="f8"/>
                    </a:lnTo>
                    <a:lnTo>
                      <a:pt x="f5" y="f9"/>
                    </a:lnTo>
                    <a:lnTo>
                      <a:pt x="f9" y="f10"/>
                    </a:lnTo>
                    <a:lnTo>
                      <a:pt x="f6" y="f10"/>
                    </a:lnTo>
                    <a:lnTo>
                      <a:pt x="f6" y="f8"/>
                    </a:lnTo>
                    <a:close/>
                  </a:path>
                </a:pathLst>
              </a:custGeom>
              <a:gradFill>
                <a:gsLst>
                  <a:gs pos="0">
                    <a:srgbClr val="71A6DB"/>
                  </a:gs>
                  <a:gs pos="100000">
                    <a:srgbClr val="559BDB"/>
                  </a:gs>
                </a:gsLst>
                <a:lin ang="5400000"/>
              </a:gradFill>
              <a:ln cap="flat">
                <a:noFill/>
                <a:prstDash val="solid"/>
              </a:ln>
            </p:spPr>
            <p:txBody>
              <a:bodyPr vert="horz" wrap="square" lIns="669523" tIns="72393" rIns="135130" bIns="72393"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900" b="0" i="0" u="none" strike="noStrike" kern="0" cap="none" spc="0" baseline="0">
                    <a:solidFill>
                      <a:srgbClr val="FFFFFF"/>
                    </a:solidFill>
                    <a:uFillTx/>
                    <a:latin typeface="Calibri"/>
                    <a:ea typeface=""/>
                    <a:cs typeface=""/>
                  </a:rPr>
                  <a:t>Déterminer les points d’interconnexion </a:t>
                </a:r>
              </a:p>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endParaRPr lang="fr-FR" sz="1900" b="0" i="0" u="none" strike="noStrike" kern="1200" cap="none" spc="0" baseline="0">
                  <a:solidFill>
                    <a:srgbClr val="FFFFFF"/>
                  </a:solidFill>
                  <a:uFillTx/>
                  <a:latin typeface="Calibri"/>
                  <a:ea typeface=""/>
                  <a:cs typeface=""/>
                </a:endParaRPr>
              </a:p>
            </p:txBody>
          </p:sp>
          <p:sp>
            <p:nvSpPr>
              <p:cNvPr id="27" name="Freeform 7"/>
              <p:cNvSpPr/>
              <p:nvPr/>
            </p:nvSpPr>
            <p:spPr>
              <a:xfrm>
                <a:off x="3111483" y="3218468"/>
                <a:ext cx="968953" cy="9689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5">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28" name="Freeform 8"/>
              <p:cNvSpPr/>
              <p:nvPr/>
            </p:nvSpPr>
            <p:spPr>
              <a:xfrm>
                <a:off x="3627854" y="4433184"/>
                <a:ext cx="3633981" cy="968962"/>
              </a:xfrm>
              <a:custGeom>
                <a:avLst/>
                <a:gdLst>
                  <a:gd name="f0" fmla="val 10800000"/>
                  <a:gd name="f1" fmla="val 5400000"/>
                  <a:gd name="f2" fmla="val 180"/>
                  <a:gd name="f3" fmla="val w"/>
                  <a:gd name="f4" fmla="val h"/>
                  <a:gd name="f5" fmla="val 0"/>
                  <a:gd name="f6" fmla="val 3633978"/>
                  <a:gd name="f7" fmla="val 968957"/>
                  <a:gd name="f8" fmla="val 968956"/>
                  <a:gd name="f9" fmla="val 484478"/>
                  <a:gd name="f10" fmla="val 1"/>
                  <a:gd name="f11" fmla="+- 0 0 -90"/>
                  <a:gd name="f12" fmla="*/ f3 1 3633978"/>
                  <a:gd name="f13" fmla="*/ f4 1 968957"/>
                  <a:gd name="f14" fmla="+- f7 0 f5"/>
                  <a:gd name="f15" fmla="+- f6 0 f5"/>
                  <a:gd name="f16" fmla="*/ f11 f0 1"/>
                  <a:gd name="f17" fmla="*/ f15 1 3633978"/>
                  <a:gd name="f18" fmla="*/ f14 1 968957"/>
                  <a:gd name="f19" fmla="*/ 0 f15 1"/>
                  <a:gd name="f20" fmla="*/ 0 f14 1"/>
                  <a:gd name="f21" fmla="*/ 3149500 f15 1"/>
                  <a:gd name="f22" fmla="*/ 3633978 f15 1"/>
                  <a:gd name="f23" fmla="*/ 484479 f14 1"/>
                  <a:gd name="f24" fmla="*/ 968957 f14 1"/>
                  <a:gd name="f25" fmla="*/ f16 1 f2"/>
                  <a:gd name="f26" fmla="*/ f19 1 3633978"/>
                  <a:gd name="f27" fmla="*/ f20 1 968957"/>
                  <a:gd name="f28" fmla="*/ f21 1 3633978"/>
                  <a:gd name="f29" fmla="*/ f22 1 3633978"/>
                  <a:gd name="f30" fmla="*/ f23 1 968957"/>
                  <a:gd name="f31" fmla="*/ f24 1 968957"/>
                  <a:gd name="f32" fmla="*/ f5 1 f17"/>
                  <a:gd name="f33" fmla="*/ f6 1 f17"/>
                  <a:gd name="f34" fmla="*/ f5 1 f18"/>
                  <a:gd name="f35" fmla="*/ f7 1 f18"/>
                  <a:gd name="f36" fmla="+- f25 0 f1"/>
                  <a:gd name="f37" fmla="*/ f26 1 f17"/>
                  <a:gd name="f38" fmla="*/ f27 1 f18"/>
                  <a:gd name="f39" fmla="*/ f28 1 f17"/>
                  <a:gd name="f40" fmla="*/ f29 1 f17"/>
                  <a:gd name="f41" fmla="*/ f30 1 f18"/>
                  <a:gd name="f42" fmla="*/ f31 1 f18"/>
                  <a:gd name="f43" fmla="*/ f32 f12 1"/>
                  <a:gd name="f44" fmla="*/ f33 f12 1"/>
                  <a:gd name="f45" fmla="*/ f35 f13 1"/>
                  <a:gd name="f46" fmla="*/ f34 f13 1"/>
                  <a:gd name="f47" fmla="*/ f37 f12 1"/>
                  <a:gd name="f48" fmla="*/ f38 f13 1"/>
                  <a:gd name="f49" fmla="*/ f39 f12 1"/>
                  <a:gd name="f50" fmla="*/ f40 f12 1"/>
                  <a:gd name="f51" fmla="*/ f41 f13 1"/>
                  <a:gd name="f52" fmla="*/ f42 f13 1"/>
                </a:gdLst>
                <a:ahLst/>
                <a:cxnLst>
                  <a:cxn ang="3cd4">
                    <a:pos x="hc" y="t"/>
                  </a:cxn>
                  <a:cxn ang="0">
                    <a:pos x="r" y="vc"/>
                  </a:cxn>
                  <a:cxn ang="cd4">
                    <a:pos x="hc" y="b"/>
                  </a:cxn>
                  <a:cxn ang="cd2">
                    <a:pos x="l" y="vc"/>
                  </a:cxn>
                  <a:cxn ang="f36">
                    <a:pos x="f47" y="f48"/>
                  </a:cxn>
                  <a:cxn ang="f36">
                    <a:pos x="f49" y="f48"/>
                  </a:cxn>
                  <a:cxn ang="f36">
                    <a:pos x="f50" y="f51"/>
                  </a:cxn>
                  <a:cxn ang="f36">
                    <a:pos x="f49" y="f52"/>
                  </a:cxn>
                  <a:cxn ang="f36">
                    <a:pos x="f47" y="f52"/>
                  </a:cxn>
                  <a:cxn ang="f36">
                    <a:pos x="f47" y="f48"/>
                  </a:cxn>
                </a:cxnLst>
                <a:rect l="f43" t="f46" r="f44" b="f45"/>
                <a:pathLst>
                  <a:path w="3633978" h="968957">
                    <a:moveTo>
                      <a:pt x="f6" y="f8"/>
                    </a:moveTo>
                    <a:lnTo>
                      <a:pt x="f9" y="f8"/>
                    </a:lnTo>
                    <a:lnTo>
                      <a:pt x="f5" y="f9"/>
                    </a:lnTo>
                    <a:lnTo>
                      <a:pt x="f9" y="f10"/>
                    </a:lnTo>
                    <a:lnTo>
                      <a:pt x="f6" y="f10"/>
                    </a:lnTo>
                    <a:lnTo>
                      <a:pt x="f6" y="f8"/>
                    </a:lnTo>
                    <a:close/>
                  </a:path>
                </a:pathLst>
              </a:custGeom>
              <a:gradFill>
                <a:gsLst>
                  <a:gs pos="0">
                    <a:srgbClr val="71A6DB"/>
                  </a:gs>
                  <a:gs pos="100000">
                    <a:srgbClr val="559BDB"/>
                  </a:gs>
                </a:gsLst>
                <a:lin ang="5400000"/>
              </a:gradFill>
              <a:ln cap="flat">
                <a:noFill/>
                <a:prstDash val="solid"/>
              </a:ln>
            </p:spPr>
            <p:txBody>
              <a:bodyPr vert="horz" wrap="square" lIns="669523" tIns="72393" rIns="135130" bIns="72393"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900" b="0" i="0" u="none" strike="noStrike" kern="0" cap="none" spc="0" baseline="0">
                    <a:solidFill>
                      <a:srgbClr val="FFFFFF"/>
                    </a:solidFill>
                    <a:uFillTx/>
                    <a:latin typeface="Calibri"/>
                    <a:ea typeface=""/>
                    <a:cs typeface=""/>
                  </a:rPr>
                  <a:t>Concevoir la ligne d’interconnexion selon les règles de l’art</a:t>
                </a:r>
                <a:endParaRPr lang="fr-FR" sz="1900" b="0" i="0" u="none" strike="noStrike" kern="1200" cap="none" spc="0" baseline="0">
                  <a:solidFill>
                    <a:srgbClr val="FFFFFF"/>
                  </a:solidFill>
                  <a:uFillTx/>
                  <a:latin typeface="Calibri"/>
                  <a:ea typeface=""/>
                  <a:cs typeface=""/>
                </a:endParaRPr>
              </a:p>
            </p:txBody>
          </p:sp>
          <p:sp>
            <p:nvSpPr>
              <p:cNvPr id="29" name="Freeform 9"/>
              <p:cNvSpPr/>
              <p:nvPr/>
            </p:nvSpPr>
            <p:spPr>
              <a:xfrm>
                <a:off x="3111483" y="4476682"/>
                <a:ext cx="968953" cy="9689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5">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06">
    <p:bg>
      <p:bgPr>
        <a:solidFill>
          <a:srgbClr val="D7BCED"/>
        </a:solidFill>
        <a:effectLst/>
      </p:bgPr>
    </p:bg>
    <p:spTree>
      <p:nvGrpSpPr>
        <p:cNvPr id="1" name=""/>
        <p:cNvGrpSpPr/>
        <p:nvPr/>
      </p:nvGrpSpPr>
      <p:grpSpPr>
        <a:xfrm>
          <a:off x="0" y="0"/>
          <a:ext cx="0" cy="0"/>
          <a:chOff x="0" y="0"/>
          <a:chExt cx="0" cy="0"/>
        </a:xfrm>
      </p:grpSpPr>
      <p:sp>
        <p:nvSpPr>
          <p:cNvPr id="2" name="Étoile à 12 branches 4"/>
          <p:cNvSpPr/>
          <p:nvPr/>
        </p:nvSpPr>
        <p:spPr>
          <a:xfrm>
            <a:off x="-1711235" y="1946364"/>
            <a:ext cx="3422471" cy="3095893"/>
          </a:xfrm>
          <a:custGeom>
            <a:avLst/>
            <a:gdLst>
              <a:gd name="f0" fmla="val 10800000"/>
              <a:gd name="f1" fmla="val 5400000"/>
              <a:gd name="f2" fmla="val 180"/>
              <a:gd name="f3" fmla="val w"/>
              <a:gd name="f4" fmla="val h"/>
              <a:gd name="f5" fmla="val ss"/>
              <a:gd name="f6" fmla="val 0"/>
              <a:gd name="f7" fmla="*/ 5419351 1 1725033"/>
              <a:gd name="f8" fmla="val 37500"/>
              <a:gd name="f9" fmla="+- 0 0 -90"/>
              <a:gd name="f10" fmla="+- 0 0 -180"/>
              <a:gd name="f11" fmla="+- 0 0 -270"/>
              <a:gd name="f12" fmla="+- 0 0 -360"/>
              <a:gd name="f13" fmla="abs f3"/>
              <a:gd name="f14" fmla="abs f4"/>
              <a:gd name="f15" fmla="abs f5"/>
              <a:gd name="f16" fmla="+- 1800000 f1 0"/>
              <a:gd name="f17" fmla="+- 3600000 f1 0"/>
              <a:gd name="f18" fmla="+- 900000 f1 0"/>
              <a:gd name="f19" fmla="+- 2700000 f1 0"/>
              <a:gd name="f20" fmla="+- 4500000 f1 0"/>
              <a:gd name="f21" fmla="*/ f9 f0 1"/>
              <a:gd name="f22" fmla="*/ f10 f0 1"/>
              <a:gd name="f23" fmla="*/ f11 f0 1"/>
              <a:gd name="f24" fmla="*/ f12 f0 1"/>
              <a:gd name="f25" fmla="?: f13 f3 1"/>
              <a:gd name="f26" fmla="?: f14 f4 1"/>
              <a:gd name="f27" fmla="?: f15 f5 1"/>
              <a:gd name="f28" fmla="+- f16 0 f1"/>
              <a:gd name="f29" fmla="+- f17 0 f1"/>
              <a:gd name="f30" fmla="+- f18 0 f1"/>
              <a:gd name="f31" fmla="+- f19 0 f1"/>
              <a:gd name="f32" fmla="+- f20 0 f1"/>
              <a:gd name="f33" fmla="*/ f21 1 f2"/>
              <a:gd name="f34" fmla="*/ f22 1 f2"/>
              <a:gd name="f35" fmla="*/ f23 1 f2"/>
              <a:gd name="f36" fmla="*/ f24 1 f2"/>
              <a:gd name="f37" fmla="*/ f25 1 21600"/>
              <a:gd name="f38" fmla="*/ f26 1 21600"/>
              <a:gd name="f39" fmla="*/ 21600 f25 1"/>
              <a:gd name="f40" fmla="*/ 21600 f26 1"/>
              <a:gd name="f41" fmla="+- f28 f1 0"/>
              <a:gd name="f42" fmla="+- f29 f1 0"/>
              <a:gd name="f43" fmla="+- f30 f1 0"/>
              <a:gd name="f44" fmla="+- f31 f1 0"/>
              <a:gd name="f45" fmla="+- f32 f1 0"/>
              <a:gd name="f46" fmla="+- f33 0 f1"/>
              <a:gd name="f47" fmla="+- f34 0 f1"/>
              <a:gd name="f48" fmla="+- f35 0 f1"/>
              <a:gd name="f49" fmla="+- f36 0 f1"/>
              <a:gd name="f50" fmla="min f38 f37"/>
              <a:gd name="f51" fmla="*/ f39 1 f27"/>
              <a:gd name="f52" fmla="*/ f40 1 f27"/>
              <a:gd name="f53" fmla="*/ f41 f7 1"/>
              <a:gd name="f54" fmla="*/ f42 f7 1"/>
              <a:gd name="f55" fmla="*/ f43 f7 1"/>
              <a:gd name="f56" fmla="*/ f44 f7 1"/>
              <a:gd name="f57" fmla="*/ f45 f7 1"/>
              <a:gd name="f58" fmla="val f51"/>
              <a:gd name="f59" fmla="val f52"/>
              <a:gd name="f60" fmla="*/ f53 1 f0"/>
              <a:gd name="f61" fmla="*/ f54 1 f0"/>
              <a:gd name="f62" fmla="*/ f55 1 f0"/>
              <a:gd name="f63" fmla="*/ f56 1 f0"/>
              <a:gd name="f64" fmla="*/ f57 1 f0"/>
              <a:gd name="f65" fmla="*/ f6 f50 1"/>
              <a:gd name="f66" fmla="+- f59 0 f6"/>
              <a:gd name="f67" fmla="+- f58 0 f6"/>
              <a:gd name="f68" fmla="+- 0 0 f60"/>
              <a:gd name="f69" fmla="+- 0 0 f61"/>
              <a:gd name="f70" fmla="+- 0 0 f62"/>
              <a:gd name="f71" fmla="+- 0 0 f63"/>
              <a:gd name="f72" fmla="+- 0 0 f64"/>
              <a:gd name="f73" fmla="*/ f58 f50 1"/>
              <a:gd name="f74" fmla="*/ f59 f50 1"/>
              <a:gd name="f75" fmla="*/ f66 1 2"/>
              <a:gd name="f76" fmla="*/ f66 1 4"/>
              <a:gd name="f77" fmla="*/ f67 1 2"/>
              <a:gd name="f78" fmla="*/ f67 1 4"/>
              <a:gd name="f79" fmla="*/ f67 3 1"/>
              <a:gd name="f80" fmla="*/ f66 3 1"/>
              <a:gd name="f81" fmla="+- 0 0 f68"/>
              <a:gd name="f82" fmla="+- 0 0 f69"/>
              <a:gd name="f83" fmla="+- 0 0 f70"/>
              <a:gd name="f84" fmla="+- 0 0 f71"/>
              <a:gd name="f85" fmla="+- 0 0 f72"/>
              <a:gd name="f86" fmla="+- f6 f75 0"/>
              <a:gd name="f87" fmla="+- f6 f77 0"/>
              <a:gd name="f88" fmla="*/ f79 1 4"/>
              <a:gd name="f89" fmla="*/ f80 1 4"/>
              <a:gd name="f90" fmla="*/ f77 f8 1"/>
              <a:gd name="f91" fmla="*/ f75 f8 1"/>
              <a:gd name="f92" fmla="*/ f81 f0 1"/>
              <a:gd name="f93" fmla="*/ f82 f0 1"/>
              <a:gd name="f94" fmla="*/ f83 f0 1"/>
              <a:gd name="f95" fmla="*/ f84 f0 1"/>
              <a:gd name="f96" fmla="*/ f85 f0 1"/>
              <a:gd name="f97" fmla="*/ f76 f50 1"/>
              <a:gd name="f98" fmla="*/ f78 f50 1"/>
              <a:gd name="f99" fmla="*/ f90 1 50000"/>
              <a:gd name="f100" fmla="*/ f91 1 50000"/>
              <a:gd name="f101" fmla="*/ f92 1 f7"/>
              <a:gd name="f102" fmla="*/ f93 1 f7"/>
              <a:gd name="f103" fmla="*/ f94 1 f7"/>
              <a:gd name="f104" fmla="*/ f95 1 f7"/>
              <a:gd name="f105" fmla="*/ f96 1 f7"/>
              <a:gd name="f106" fmla="*/ f86 f50 1"/>
              <a:gd name="f107" fmla="*/ f87 f50 1"/>
              <a:gd name="f108" fmla="*/ f88 f50 1"/>
              <a:gd name="f109" fmla="*/ f89 f50 1"/>
              <a:gd name="f110" fmla="+- f101 0 f1"/>
              <a:gd name="f111" fmla="+- f102 0 f1"/>
              <a:gd name="f112" fmla="+- f103 0 f1"/>
              <a:gd name="f113" fmla="+- f104 0 f1"/>
              <a:gd name="f114" fmla="+- f105 0 f1"/>
              <a:gd name="f115" fmla="cos 1 f110"/>
              <a:gd name="f116" fmla="sin 1 f111"/>
              <a:gd name="f117" fmla="cos 1 f112"/>
              <a:gd name="f118" fmla="cos 1 f113"/>
              <a:gd name="f119" fmla="cos 1 f114"/>
              <a:gd name="f120" fmla="sin 1 f114"/>
              <a:gd name="f121" fmla="sin 1 f113"/>
              <a:gd name="f122" fmla="sin 1 f112"/>
              <a:gd name="f123" fmla="+- 0 0 f115"/>
              <a:gd name="f124" fmla="+- 0 0 f116"/>
              <a:gd name="f125" fmla="+- 0 0 f117"/>
              <a:gd name="f126" fmla="+- 0 0 f118"/>
              <a:gd name="f127" fmla="+- 0 0 f119"/>
              <a:gd name="f128" fmla="+- 0 0 f120"/>
              <a:gd name="f129" fmla="+- 0 0 f121"/>
              <a:gd name="f130" fmla="+- 0 0 f122"/>
              <a:gd name="f131" fmla="+- 0 0 f123"/>
              <a:gd name="f132" fmla="+- 0 0 f124"/>
              <a:gd name="f133" fmla="+- 0 0 f125"/>
              <a:gd name="f134" fmla="+- 0 0 f126"/>
              <a:gd name="f135" fmla="+- 0 0 f127"/>
              <a:gd name="f136" fmla="+- 0 0 f128"/>
              <a:gd name="f137" fmla="+- 0 0 f129"/>
              <a:gd name="f138" fmla="+- 0 0 f130"/>
              <a:gd name="f139" fmla="val f131"/>
              <a:gd name="f140" fmla="val f132"/>
              <a:gd name="f141" fmla="val f133"/>
              <a:gd name="f142" fmla="val f134"/>
              <a:gd name="f143" fmla="val f135"/>
              <a:gd name="f144" fmla="val f136"/>
              <a:gd name="f145" fmla="val f137"/>
              <a:gd name="f146" fmla="val f138"/>
              <a:gd name="f147" fmla="*/ f139 f77 1"/>
              <a:gd name="f148" fmla="*/ f140 f75 1"/>
              <a:gd name="f149" fmla="*/ f141 f99 1"/>
              <a:gd name="f150" fmla="*/ f142 f99 1"/>
              <a:gd name="f151" fmla="*/ f143 f99 1"/>
              <a:gd name="f152" fmla="*/ f144 f100 1"/>
              <a:gd name="f153" fmla="*/ f145 f100 1"/>
              <a:gd name="f154" fmla="*/ f146 f100 1"/>
              <a:gd name="f155" fmla="+- f87 0 f147"/>
              <a:gd name="f156" fmla="+- f87 f147 0"/>
              <a:gd name="f157" fmla="+- f86 0 f148"/>
              <a:gd name="f158" fmla="+- f86 f148 0"/>
              <a:gd name="f159" fmla="+- f87 0 f149"/>
              <a:gd name="f160" fmla="+- f87 0 f150"/>
              <a:gd name="f161" fmla="+- f87 0 f151"/>
              <a:gd name="f162" fmla="+- f87 f151 0"/>
              <a:gd name="f163" fmla="+- f87 f150 0"/>
              <a:gd name="f164" fmla="+- f87 f149 0"/>
              <a:gd name="f165" fmla="+- f86 0 f152"/>
              <a:gd name="f166" fmla="+- f86 0 f153"/>
              <a:gd name="f167" fmla="+- f86 0 f154"/>
              <a:gd name="f168" fmla="+- f86 f154 0"/>
              <a:gd name="f169" fmla="+- f86 f153 0"/>
              <a:gd name="f170" fmla="+- f86 f152 0"/>
              <a:gd name="f171" fmla="*/ f160 f50 1"/>
              <a:gd name="f172" fmla="*/ f166 f50 1"/>
              <a:gd name="f173" fmla="*/ f163 f50 1"/>
              <a:gd name="f174" fmla="*/ f169 f50 1"/>
              <a:gd name="f175" fmla="*/ f159 f50 1"/>
              <a:gd name="f176" fmla="*/ f167 f50 1"/>
              <a:gd name="f177" fmla="*/ f155 f50 1"/>
              <a:gd name="f178" fmla="*/ f157 f50 1"/>
              <a:gd name="f179" fmla="*/ f161 f50 1"/>
              <a:gd name="f180" fmla="*/ f165 f50 1"/>
              <a:gd name="f181" fmla="*/ f162 f50 1"/>
              <a:gd name="f182" fmla="*/ f156 f50 1"/>
              <a:gd name="f183" fmla="*/ f164 f50 1"/>
              <a:gd name="f184" fmla="*/ f168 f50 1"/>
              <a:gd name="f185" fmla="*/ f158 f50 1"/>
              <a:gd name="f186" fmla="*/ f170 f50 1"/>
            </a:gdLst>
            <a:ahLst/>
            <a:cxnLst>
              <a:cxn ang="3cd4">
                <a:pos x="hc" y="t"/>
              </a:cxn>
              <a:cxn ang="0">
                <a:pos x="r" y="vc"/>
              </a:cxn>
              <a:cxn ang="cd4">
                <a:pos x="hc" y="b"/>
              </a:cxn>
              <a:cxn ang="cd2">
                <a:pos x="l" y="vc"/>
              </a:cxn>
              <a:cxn ang="f46">
                <a:pos x="f182" y="f97"/>
              </a:cxn>
              <a:cxn ang="f46">
                <a:pos x="f182" y="f109"/>
              </a:cxn>
              <a:cxn ang="f47">
                <a:pos x="f108" y="f185"/>
              </a:cxn>
              <a:cxn ang="f47">
                <a:pos x="f98" y="f185"/>
              </a:cxn>
              <a:cxn ang="f48">
                <a:pos x="f177" y="f109"/>
              </a:cxn>
              <a:cxn ang="f48">
                <a:pos x="f177" y="f97"/>
              </a:cxn>
              <a:cxn ang="f49">
                <a:pos x="f98" y="f178"/>
              </a:cxn>
              <a:cxn ang="f49">
                <a:pos x="f108" y="f178"/>
              </a:cxn>
            </a:cxnLst>
            <a:rect l="f171" t="f172" r="f173" b="f174"/>
            <a:pathLst>
              <a:path>
                <a:moveTo>
                  <a:pt x="f65" y="f106"/>
                </a:moveTo>
                <a:lnTo>
                  <a:pt x="f175" y="f176"/>
                </a:lnTo>
                <a:lnTo>
                  <a:pt x="f177" y="f97"/>
                </a:lnTo>
                <a:lnTo>
                  <a:pt x="f171" y="f172"/>
                </a:lnTo>
                <a:lnTo>
                  <a:pt x="f98" y="f178"/>
                </a:lnTo>
                <a:lnTo>
                  <a:pt x="f179" y="f180"/>
                </a:lnTo>
                <a:lnTo>
                  <a:pt x="f107" y="f65"/>
                </a:lnTo>
                <a:lnTo>
                  <a:pt x="f181" y="f180"/>
                </a:lnTo>
                <a:lnTo>
                  <a:pt x="f108" y="f178"/>
                </a:lnTo>
                <a:lnTo>
                  <a:pt x="f173" y="f172"/>
                </a:lnTo>
                <a:lnTo>
                  <a:pt x="f182" y="f97"/>
                </a:lnTo>
                <a:lnTo>
                  <a:pt x="f183" y="f176"/>
                </a:lnTo>
                <a:lnTo>
                  <a:pt x="f73" y="f106"/>
                </a:lnTo>
                <a:lnTo>
                  <a:pt x="f183" y="f184"/>
                </a:lnTo>
                <a:lnTo>
                  <a:pt x="f182" y="f109"/>
                </a:lnTo>
                <a:lnTo>
                  <a:pt x="f173" y="f174"/>
                </a:lnTo>
                <a:lnTo>
                  <a:pt x="f108" y="f185"/>
                </a:lnTo>
                <a:lnTo>
                  <a:pt x="f181" y="f186"/>
                </a:lnTo>
                <a:lnTo>
                  <a:pt x="f107" y="f74"/>
                </a:lnTo>
                <a:lnTo>
                  <a:pt x="f179" y="f186"/>
                </a:lnTo>
                <a:lnTo>
                  <a:pt x="f98" y="f185"/>
                </a:lnTo>
                <a:lnTo>
                  <a:pt x="f171" y="f174"/>
                </a:lnTo>
                <a:lnTo>
                  <a:pt x="f177" y="f109"/>
                </a:lnTo>
                <a:lnTo>
                  <a:pt x="f175" y="f184"/>
                </a:lnTo>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3" name="Arc 13"/>
          <p:cNvSpPr/>
          <p:nvPr/>
        </p:nvSpPr>
        <p:spPr>
          <a:xfrm>
            <a:off x="-2588373" y="969474"/>
            <a:ext cx="5143499" cy="5143499"/>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noFill/>
          <a:ln w="6345" cap="flat">
            <a:solidFill>
              <a:srgbClr val="BFBFBF"/>
            </a:solidFill>
            <a:custDash>
              <a:ds d="300173" sp="300173"/>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4" name="TextBox 7"/>
          <p:cNvSpPr txBox="1"/>
          <p:nvPr/>
        </p:nvSpPr>
        <p:spPr>
          <a:xfrm>
            <a:off x="1562627" y="948625"/>
            <a:ext cx="2880360"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INTRODUCTION</a:t>
            </a:r>
            <a:endParaRPr lang="en-US" sz="2400" b="0" i="0" u="none" strike="noStrike" kern="1200" cap="none" spc="0" baseline="0">
              <a:solidFill>
                <a:srgbClr val="000000"/>
              </a:solidFill>
              <a:uFillTx/>
              <a:latin typeface="Calibri"/>
              <a:ea typeface=""/>
              <a:cs typeface=""/>
            </a:endParaRPr>
          </a:p>
        </p:txBody>
      </p:sp>
      <p:sp>
        <p:nvSpPr>
          <p:cNvPr id="5" name="TextBox 8"/>
          <p:cNvSpPr txBox="1"/>
          <p:nvPr/>
        </p:nvSpPr>
        <p:spPr>
          <a:xfrm>
            <a:off x="2444273" y="1916116"/>
            <a:ext cx="6151086"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Calibri"/>
                <a:ea typeface=""/>
                <a:cs typeface=""/>
              </a:rPr>
              <a:t>CONTEXTE</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ET</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PROBLEMATIQUE</a:t>
            </a:r>
          </a:p>
        </p:txBody>
      </p:sp>
      <p:sp>
        <p:nvSpPr>
          <p:cNvPr id="6" name="TextBox 9"/>
          <p:cNvSpPr txBox="1"/>
          <p:nvPr/>
        </p:nvSpPr>
        <p:spPr>
          <a:xfrm>
            <a:off x="2719617" y="3159325"/>
            <a:ext cx="4240155"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METHODOLOGIE</a:t>
            </a:r>
          </a:p>
        </p:txBody>
      </p:sp>
      <p:sp>
        <p:nvSpPr>
          <p:cNvPr id="7" name="TextBox 11"/>
          <p:cNvSpPr txBox="1"/>
          <p:nvPr/>
        </p:nvSpPr>
        <p:spPr>
          <a:xfrm>
            <a:off x="2482394" y="4455386"/>
            <a:ext cx="6766111"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a:solidFill>
                  <a:srgbClr val="000000"/>
                </a:solidFill>
                <a:uFillTx/>
                <a:latin typeface="Calibri"/>
                <a:ea typeface=""/>
                <a:cs typeface=""/>
              </a:rPr>
              <a:t>RESULTATS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ANALYSES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ET</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COMMENTAIRES</a:t>
            </a:r>
          </a:p>
        </p:txBody>
      </p:sp>
      <p:sp>
        <p:nvSpPr>
          <p:cNvPr id="8" name="Oval 14"/>
          <p:cNvSpPr/>
          <p:nvPr/>
        </p:nvSpPr>
        <p:spPr>
          <a:xfrm>
            <a:off x="1131624" y="1104037"/>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9" name="Oval 15"/>
          <p:cNvSpPr/>
          <p:nvPr/>
        </p:nvSpPr>
        <p:spPr>
          <a:xfrm>
            <a:off x="2085078" y="2067449"/>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0" name="Oval 16"/>
          <p:cNvSpPr/>
          <p:nvPr/>
        </p:nvSpPr>
        <p:spPr>
          <a:xfrm>
            <a:off x="2358932" y="3274502"/>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1" name="Oval 17"/>
          <p:cNvSpPr/>
          <p:nvPr/>
        </p:nvSpPr>
        <p:spPr>
          <a:xfrm>
            <a:off x="2098264" y="455458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2" name="Arc 18"/>
          <p:cNvSpPr/>
          <p:nvPr/>
        </p:nvSpPr>
        <p:spPr>
          <a:xfrm>
            <a:off x="-1159614" y="2286000"/>
            <a:ext cx="2286000" cy="2286000"/>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solidFill>
            <a:srgbClr val="C5E0B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nvGrpSpPr>
          <p:cNvPr id="13" name="Group 24"/>
          <p:cNvGrpSpPr/>
          <p:nvPr/>
        </p:nvGrpSpPr>
        <p:grpSpPr>
          <a:xfrm>
            <a:off x="-67610" y="1086590"/>
            <a:ext cx="171450" cy="4684819"/>
            <a:chOff x="-67610" y="1086590"/>
            <a:chExt cx="171450" cy="4684819"/>
          </a:xfrm>
        </p:grpSpPr>
        <p:sp>
          <p:nvSpPr>
            <p:cNvPr id="14" name="Rounded Rectangle 12"/>
            <p:cNvSpPr/>
            <p:nvPr/>
          </p:nvSpPr>
          <p:spPr>
            <a:xfrm>
              <a:off x="-67610" y="1086590"/>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5" name="Rounded Rectangle 23"/>
            <p:cNvSpPr/>
            <p:nvPr/>
          </p:nvSpPr>
          <p:spPr>
            <a:xfrm>
              <a:off x="-67610" y="3371109"/>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sp>
        <p:nvSpPr>
          <p:cNvPr id="16" name="TextBox 19"/>
          <p:cNvSpPr txBox="1"/>
          <p:nvPr/>
        </p:nvSpPr>
        <p:spPr>
          <a:xfrm>
            <a:off x="1644557" y="5546037"/>
            <a:ext cx="587964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CONCLUSION</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ET</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PERSPECTIVES</a:t>
            </a:r>
          </a:p>
        </p:txBody>
      </p:sp>
      <p:sp>
        <p:nvSpPr>
          <p:cNvPr id="17" name="Oval 20"/>
          <p:cNvSpPr/>
          <p:nvPr/>
        </p:nvSpPr>
        <p:spPr>
          <a:xfrm>
            <a:off x="1211150" y="557281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8" name="Parchemin horizontal 4"/>
          <p:cNvSpPr/>
          <p:nvPr/>
        </p:nvSpPr>
        <p:spPr>
          <a:xfrm>
            <a:off x="769019" y="40946"/>
            <a:ext cx="7779221" cy="983016"/>
          </a:xfrm>
          <a:custGeom>
            <a:avLst/>
            <a:gdLst>
              <a:gd name="f0" fmla="val 10800000"/>
              <a:gd name="f1" fmla="val 5400000"/>
              <a:gd name="f2" fmla="val 16200000"/>
              <a:gd name="f3" fmla="val 180"/>
              <a:gd name="f4" fmla="val w"/>
              <a:gd name="f5" fmla="val h"/>
              <a:gd name="f6" fmla="val ss"/>
              <a:gd name="f7" fmla="val 0"/>
              <a:gd name="f8" fmla="+- 0 0 5400000"/>
              <a:gd name="f9" fmla="+- 0 0 10800000"/>
              <a:gd name="f10" fmla="+- 0 0 16200000"/>
              <a:gd name="f11" fmla="val 12500"/>
              <a:gd name="f12" fmla="+- 0 0 -180"/>
              <a:gd name="f13" fmla="+- 0 0 -360"/>
              <a:gd name="f14" fmla="abs f4"/>
              <a:gd name="f15" fmla="abs f5"/>
              <a:gd name="f16" fmla="abs f6"/>
              <a:gd name="f17" fmla="*/ f12 f0 1"/>
              <a:gd name="f18" fmla="*/ f13 f0 1"/>
              <a:gd name="f19" fmla="?: f14 f4 1"/>
              <a:gd name="f20" fmla="?: f15 f5 1"/>
              <a:gd name="f21" fmla="?: f16 f6 1"/>
              <a:gd name="f22" fmla="*/ f17 1 f3"/>
              <a:gd name="f23" fmla="*/ f18 1 f3"/>
              <a:gd name="f24" fmla="*/ f19 1 21600"/>
              <a:gd name="f25" fmla="*/ f20 1 21600"/>
              <a:gd name="f26" fmla="*/ 21600 f19 1"/>
              <a:gd name="f27" fmla="*/ 21600 f20 1"/>
              <a:gd name="f28" fmla="+- f22 0 f1"/>
              <a:gd name="f29" fmla="+- f23 0 f1"/>
              <a:gd name="f30" fmla="min f25 f24"/>
              <a:gd name="f31" fmla="*/ f26 1 f21"/>
              <a:gd name="f32" fmla="*/ f27 1 f21"/>
              <a:gd name="f33" fmla="val f31"/>
              <a:gd name="f34" fmla="val f32"/>
              <a:gd name="f35" fmla="*/ f7 f30 1"/>
              <a:gd name="f36" fmla="+- f34 0 f7"/>
              <a:gd name="f37" fmla="+- f33 0 f7"/>
              <a:gd name="f38" fmla="*/ f33 f30 1"/>
              <a:gd name="f39" fmla="*/ f37 1 2"/>
              <a:gd name="f40" fmla="min f37 f36"/>
              <a:gd name="f41" fmla="+- f7 f39 0"/>
              <a:gd name="f42" fmla="*/ f40 f11 1"/>
              <a:gd name="f43" fmla="*/ f42 1 100000"/>
              <a:gd name="f44" fmla="*/ f41 f30 1"/>
              <a:gd name="f45" fmla="*/ f43 1 2"/>
              <a:gd name="f46" fmla="*/ f43 1 4"/>
              <a:gd name="f47" fmla="+- f43 f43 0"/>
              <a:gd name="f48" fmla="+- f34 0 f43"/>
              <a:gd name="f49" fmla="+- f33 0 f43"/>
              <a:gd name="f50" fmla="*/ f43 f30 1"/>
              <a:gd name="f51" fmla="+- f43 f45 0"/>
              <a:gd name="f52" fmla="+- f34 0 f45"/>
              <a:gd name="f53" fmla="+- f48 0 f45"/>
              <a:gd name="f54" fmla="+- f33 0 f45"/>
              <a:gd name="f55" fmla="*/ f48 f30 1"/>
              <a:gd name="f56" fmla="*/ f45 f30 1"/>
              <a:gd name="f57" fmla="*/ f46 f30 1"/>
              <a:gd name="f58" fmla="*/ f49 f30 1"/>
              <a:gd name="f59" fmla="*/ f47 f30 1"/>
              <a:gd name="f60" fmla="*/ f54 f30 1"/>
              <a:gd name="f61" fmla="*/ f52 f30 1"/>
              <a:gd name="f62" fmla="*/ f51 f30 1"/>
              <a:gd name="f63" fmla="*/ f53 f30 1"/>
            </a:gdLst>
            <a:ahLst/>
            <a:cxnLst>
              <a:cxn ang="3cd4">
                <a:pos x="hc" y="t"/>
              </a:cxn>
              <a:cxn ang="0">
                <a:pos x="r" y="vc"/>
              </a:cxn>
              <a:cxn ang="cd4">
                <a:pos x="hc" y="b"/>
              </a:cxn>
              <a:cxn ang="cd2">
                <a:pos x="l" y="vc"/>
              </a:cxn>
              <a:cxn ang="f28">
                <a:pos x="f44" y="f50"/>
              </a:cxn>
              <a:cxn ang="f29">
                <a:pos x="f44" y="f55"/>
              </a:cxn>
            </a:cxnLst>
            <a:rect l="f50" t="f50" r="f60" b="f55"/>
            <a:pathLst>
              <a:path stroke="0">
                <a:moveTo>
                  <a:pt x="f38" y="f56"/>
                </a:moveTo>
                <a:arcTo wR="f56" hR="f56" stAng="f7" swAng="f1"/>
                <a:lnTo>
                  <a:pt x="f60" y="f56"/>
                </a:lnTo>
                <a:arcTo wR="f57" hR="f57" stAng="f7" swAng="f0"/>
                <a:lnTo>
                  <a:pt x="f58" y="f50"/>
                </a:lnTo>
                <a:lnTo>
                  <a:pt x="f56" y="f50"/>
                </a:lnTo>
                <a:arcTo wR="f56" hR="f56" stAng="f2" swAng="f8"/>
                <a:lnTo>
                  <a:pt x="f35" y="f61"/>
                </a:lnTo>
                <a:arcTo wR="f56" hR="f56" stAng="f0" swAng="f9"/>
                <a:lnTo>
                  <a:pt x="f50" y="f55"/>
                </a:lnTo>
                <a:lnTo>
                  <a:pt x="f60" y="f55"/>
                </a:lnTo>
                <a:arcTo wR="f56" hR="f56" stAng="f1" swAng="f8"/>
                <a:close/>
                <a:moveTo>
                  <a:pt x="f56" y="f59"/>
                </a:moveTo>
                <a:arcTo wR="f56" hR="f56" stAng="f1" swAng="f8"/>
                <a:arcTo wR="f57" hR="f57" stAng="f7" swAng="f9"/>
                <a:close/>
              </a:path>
              <a:path stroke="0">
                <a:moveTo>
                  <a:pt x="f56" y="f59"/>
                </a:moveTo>
                <a:arcTo wR="f56" hR="f56" stAng="f1" swAng="f8"/>
                <a:arcTo wR="f57" hR="f57" stAng="f7" swAng="f9"/>
                <a:close/>
                <a:moveTo>
                  <a:pt x="f60" y="f50"/>
                </a:moveTo>
                <a:arcTo wR="f56" hR="f56" stAng="f1" swAng="f10"/>
                <a:arcTo wR="f57" hR="f57" stAng="f0" swAng="f9"/>
                <a:close/>
              </a:path>
              <a:path fill="none">
                <a:moveTo>
                  <a:pt x="f35" y="f62"/>
                </a:moveTo>
                <a:arcTo wR="f56" hR="f56" stAng="f0" swAng="f1"/>
                <a:lnTo>
                  <a:pt x="f58" y="f50"/>
                </a:lnTo>
                <a:lnTo>
                  <a:pt x="f58" y="f56"/>
                </a:lnTo>
                <a:arcTo wR="f56" hR="f56" stAng="f0" swAng="f0"/>
                <a:lnTo>
                  <a:pt x="f38" y="f63"/>
                </a:lnTo>
                <a:arcTo wR="f56" hR="f56" stAng="f7" swAng="f1"/>
                <a:lnTo>
                  <a:pt x="f50" y="f55"/>
                </a:lnTo>
                <a:lnTo>
                  <a:pt x="f50" y="f61"/>
                </a:lnTo>
                <a:arcTo wR="f56" hR="f56" stAng="f7" swAng="f0"/>
                <a:close/>
                <a:moveTo>
                  <a:pt x="f58" y="f50"/>
                </a:moveTo>
                <a:lnTo>
                  <a:pt x="f60" y="f50"/>
                </a:lnTo>
                <a:arcTo wR="f56" hR="f56" stAng="f1" swAng="f8"/>
                <a:moveTo>
                  <a:pt x="f60" y="f50"/>
                </a:moveTo>
                <a:lnTo>
                  <a:pt x="f60" y="f56"/>
                </a:lnTo>
                <a:arcTo wR="f57" hR="f57" stAng="f7" swAng="f0"/>
                <a:moveTo>
                  <a:pt x="f56" y="f59"/>
                </a:moveTo>
                <a:lnTo>
                  <a:pt x="f56" y="f62"/>
                </a:lnTo>
                <a:arcTo wR="f57" hR="f57" stAng="f0" swAng="f0"/>
                <a:arcTo wR="f56" hR="f56" stAng="f7" swAng="f0"/>
                <a:moveTo>
                  <a:pt x="f50" y="f62"/>
                </a:moveTo>
                <a:lnTo>
                  <a:pt x="f50" y="f55"/>
                </a:lnTo>
              </a:path>
            </a:pathLst>
          </a:custGeom>
          <a:solidFill>
            <a:srgbClr val="9DC3E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600" b="0" i="0" u="none" strike="noStrike" kern="1200" cap="none" spc="0" baseline="0">
                <a:solidFill>
                  <a:srgbClr val="000000"/>
                </a:solidFill>
                <a:uFillTx/>
                <a:latin typeface="Algerian" pitchFamily="82"/>
                <a:ea typeface=""/>
                <a:cs typeface=""/>
              </a:rPr>
              <a:t>SOMMAIRE</a:t>
            </a:r>
          </a:p>
        </p:txBody>
      </p:sp>
      <p:sp>
        <p:nvSpPr>
          <p:cNvPr id="19" name="Oval 14"/>
          <p:cNvSpPr/>
          <p:nvPr/>
        </p:nvSpPr>
        <p:spPr>
          <a:xfrm>
            <a:off x="2346469" y="328372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8" presetClass="emph" presetSubtype="0" fill="hold" nodeType="afterEffect">
                                  <p:stCondLst>
                                    <p:cond delay="0"/>
                                  </p:stCondLst>
                                  <p:childTnLst>
                                    <p:animRot by="5400000">
                                      <p:cBhvr>
                                        <p:cTn id="6" dur="600" fill="hold"/>
                                        <p:tgtEl>
                                          <p:spTgt spid="13"/>
                                        </p:tgtEl>
                                        <p:attrNameLst>
                                          <p:attrName>r</p:attrName>
                                        </p:attrNameLst>
                                      </p:cBhvr>
                                    </p:animRot>
                                  </p:childTnLst>
                                </p:cTn>
                              </p:par>
                            </p:childTnLst>
                          </p:cTn>
                        </p:par>
                        <p:par>
                          <p:cTn id="7" fill="hold">
                            <p:stCondLst>
                              <p:cond delay="600"/>
                            </p:stCondLst>
                            <p:childTnLst>
                              <p:par>
                                <p:cTn id="8" presetID="10"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8" presetClass="emph" presetSubtype="0" fill="hold" grpId="0" nodeType="withEffect">
                                  <p:stCondLst>
                                    <p:cond delay="0"/>
                                  </p:stCondLst>
                                  <p:iterate type="lt">
                                    <p:tmPct val="4000"/>
                                  </p:iterate>
                                  <p:childTnLst>
                                    <p:set>
                                      <p:cBhvr>
                                        <p:cTn id="12"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148">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METHODE DE PERTES DE PUISSANCE MINIMUM</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Rectangle à coins arrondis 34"/>
          <p:cNvSpPr/>
          <p:nvPr/>
        </p:nvSpPr>
        <p:spPr>
          <a:xfrm>
            <a:off x="2021418" y="1128424"/>
            <a:ext cx="3902302" cy="32485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Microsoft Sans Serif" pitchFamily="34"/>
                <a:ea typeface=""/>
                <a:cs typeface="Microsoft Sans Serif" pitchFamily="34"/>
              </a:rPr>
              <a:t>Explication de la solution</a:t>
            </a:r>
          </a:p>
        </p:txBody>
      </p:sp>
      <p:sp>
        <p:nvSpPr>
          <p:cNvPr id="17" name="Forme libre 17"/>
          <p:cNvSpPr/>
          <p:nvPr/>
        </p:nvSpPr>
        <p:spPr>
          <a:xfrm>
            <a:off x="4280041" y="1883389"/>
            <a:ext cx="1916042" cy="1291352"/>
          </a:xfrm>
          <a:custGeom>
            <a:avLst/>
            <a:gdLst>
              <a:gd name="f0" fmla="val 10800000"/>
              <a:gd name="f1" fmla="val 5400000"/>
              <a:gd name="f2" fmla="val 180"/>
              <a:gd name="f3" fmla="val w"/>
              <a:gd name="f4" fmla="val h"/>
              <a:gd name="f5" fmla="val 0"/>
              <a:gd name="f6" fmla="val 1191577"/>
              <a:gd name="f7" fmla="val 1285813"/>
              <a:gd name="f8" fmla="val 119158"/>
              <a:gd name="f9" fmla="val 53349"/>
              <a:gd name="f10" fmla="val 1072419"/>
              <a:gd name="f11" fmla="val 1138228"/>
              <a:gd name="f12" fmla="val 1166655"/>
              <a:gd name="f13" fmla="val 1232464"/>
              <a:gd name="f14" fmla="+- 0 0 -90"/>
              <a:gd name="f15" fmla="*/ f3 1 1191577"/>
              <a:gd name="f16" fmla="*/ f4 1 1285813"/>
              <a:gd name="f17" fmla="+- f7 0 f5"/>
              <a:gd name="f18" fmla="+- f6 0 f5"/>
              <a:gd name="f19" fmla="*/ f14 f0 1"/>
              <a:gd name="f20" fmla="*/ f18 1 1191577"/>
              <a:gd name="f21" fmla="*/ f17 1 1285813"/>
              <a:gd name="f22" fmla="*/ 0 f18 1"/>
              <a:gd name="f23" fmla="*/ 119158 f17 1"/>
              <a:gd name="f24" fmla="*/ 119158 f18 1"/>
              <a:gd name="f25" fmla="*/ 0 f17 1"/>
              <a:gd name="f26" fmla="*/ 1072419 f18 1"/>
              <a:gd name="f27" fmla="*/ 1191577 f18 1"/>
              <a:gd name="f28" fmla="*/ 1166655 f17 1"/>
              <a:gd name="f29" fmla="*/ 1285813 f17 1"/>
              <a:gd name="f30" fmla="*/ f19 1 f2"/>
              <a:gd name="f31" fmla="*/ f22 1 1191577"/>
              <a:gd name="f32" fmla="*/ f23 1 1285813"/>
              <a:gd name="f33" fmla="*/ f24 1 1191577"/>
              <a:gd name="f34" fmla="*/ f25 1 1285813"/>
              <a:gd name="f35" fmla="*/ f26 1 1191577"/>
              <a:gd name="f36" fmla="*/ f27 1 1191577"/>
              <a:gd name="f37" fmla="*/ f28 1 1285813"/>
              <a:gd name="f38" fmla="*/ f29 1 1285813"/>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191577" h="1285813">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03482" tIns="103482" rIns="103482" bIns="103482" anchor="ctr" anchorCtr="1" compatLnSpc="1">
            <a:noAutofit/>
          </a:bodyPr>
          <a:lstStyle/>
          <a:p>
            <a:pPr marL="0" marR="0" lvl="0" indent="0" algn="ctr"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ea typeface=""/>
                <a:cs typeface=""/>
              </a:rPr>
              <a:t>Méthode d’interconnexion</a:t>
            </a:r>
          </a:p>
        </p:txBody>
      </p:sp>
      <p:sp>
        <p:nvSpPr>
          <p:cNvPr id="18" name="Forme libre 18"/>
          <p:cNvSpPr/>
          <p:nvPr/>
        </p:nvSpPr>
        <p:spPr>
          <a:xfrm rot="18312189">
            <a:off x="3878519" y="3491599"/>
            <a:ext cx="512886" cy="180740"/>
          </a:xfrm>
          <a:custGeom>
            <a:avLst/>
            <a:gdLst>
              <a:gd name="f0" fmla="val 10800000"/>
              <a:gd name="f1" fmla="val 5400000"/>
              <a:gd name="f2" fmla="val 180"/>
              <a:gd name="f3" fmla="val w"/>
              <a:gd name="f4" fmla="val h"/>
              <a:gd name="f5" fmla="val 0"/>
              <a:gd name="f6" fmla="val 512886"/>
              <a:gd name="f7" fmla="val 180741"/>
              <a:gd name="f8" fmla="val 144592"/>
              <a:gd name="f9" fmla="val 90370"/>
              <a:gd name="f10" fmla="val 180740"/>
              <a:gd name="f11" fmla="val 1"/>
              <a:gd name="f12" fmla="val 36149"/>
              <a:gd name="f13" fmla="+- 0 0 -90"/>
              <a:gd name="f14" fmla="*/ f3 1 512886"/>
              <a:gd name="f15" fmla="*/ f4 1 180741"/>
              <a:gd name="f16" fmla="+- f7 0 f5"/>
              <a:gd name="f17" fmla="+- f6 0 f5"/>
              <a:gd name="f18" fmla="*/ f13 f0 1"/>
              <a:gd name="f19" fmla="*/ f17 1 512886"/>
              <a:gd name="f20" fmla="*/ f16 1 180741"/>
              <a:gd name="f21" fmla="*/ 0 f17 1"/>
              <a:gd name="f22" fmla="*/ 36148 f16 1"/>
              <a:gd name="f23" fmla="*/ 422516 f17 1"/>
              <a:gd name="f24" fmla="*/ 0 f16 1"/>
              <a:gd name="f25" fmla="*/ 512886 f17 1"/>
              <a:gd name="f26" fmla="*/ 90371 f16 1"/>
              <a:gd name="f27" fmla="*/ 180741 f16 1"/>
              <a:gd name="f28" fmla="*/ 144593 f16 1"/>
              <a:gd name="f29" fmla="*/ f18 1 f2"/>
              <a:gd name="f30" fmla="*/ f21 1 512886"/>
              <a:gd name="f31" fmla="*/ f22 1 180741"/>
              <a:gd name="f32" fmla="*/ f23 1 512886"/>
              <a:gd name="f33" fmla="*/ f24 1 180741"/>
              <a:gd name="f34" fmla="*/ f25 1 512886"/>
              <a:gd name="f35" fmla="*/ f26 1 180741"/>
              <a:gd name="f36" fmla="*/ f27 1 180741"/>
              <a:gd name="f37" fmla="*/ f28 1 180741"/>
              <a:gd name="f38" fmla="*/ f5 1 f19"/>
              <a:gd name="f39" fmla="*/ f6 1 f19"/>
              <a:gd name="f40" fmla="*/ f5 1 f20"/>
              <a:gd name="f41" fmla="*/ f7 1 f20"/>
              <a:gd name="f42" fmla="+- f29 0 f1"/>
              <a:gd name="f43" fmla="*/ f30 1 f19"/>
              <a:gd name="f44" fmla="*/ f31 1 f20"/>
              <a:gd name="f45" fmla="*/ f32 1 f19"/>
              <a:gd name="f46" fmla="*/ f33 1 f20"/>
              <a:gd name="f47" fmla="*/ f34 1 f19"/>
              <a:gd name="f48" fmla="*/ f35 1 f20"/>
              <a:gd name="f49" fmla="*/ f36 1 f20"/>
              <a:gd name="f50" fmla="*/ f37 1 f20"/>
              <a:gd name="f51" fmla="*/ f38 f14 1"/>
              <a:gd name="f52" fmla="*/ f39 f14 1"/>
              <a:gd name="f53" fmla="*/ f41 f15 1"/>
              <a:gd name="f54" fmla="*/ f40 f15 1"/>
              <a:gd name="f55" fmla="*/ f43 f14 1"/>
              <a:gd name="f56" fmla="*/ f44 f15 1"/>
              <a:gd name="f57" fmla="*/ f45 f14 1"/>
              <a:gd name="f58" fmla="*/ f46 f15 1"/>
              <a:gd name="f59" fmla="*/ f47 f14 1"/>
              <a:gd name="f60" fmla="*/ f48 f15 1"/>
              <a:gd name="f61" fmla="*/ f49 f15 1"/>
              <a:gd name="f62" fmla="*/ f50 f15 1"/>
            </a:gdLst>
            <a:ahLst/>
            <a:cxnLst>
              <a:cxn ang="3cd4">
                <a:pos x="hc" y="t"/>
              </a:cxn>
              <a:cxn ang="0">
                <a:pos x="r" y="vc"/>
              </a:cxn>
              <a:cxn ang="cd4">
                <a:pos x="hc" y="b"/>
              </a:cxn>
              <a:cxn ang="cd2">
                <a:pos x="l" y="vc"/>
              </a:cxn>
              <a:cxn ang="f42">
                <a:pos x="f55" y="f56"/>
              </a:cxn>
              <a:cxn ang="f42">
                <a:pos x="f57" y="f56"/>
              </a:cxn>
              <a:cxn ang="f42">
                <a:pos x="f57" y="f58"/>
              </a:cxn>
              <a:cxn ang="f42">
                <a:pos x="f59" y="f60"/>
              </a:cxn>
              <a:cxn ang="f42">
                <a:pos x="f57" y="f61"/>
              </a:cxn>
              <a:cxn ang="f42">
                <a:pos x="f57" y="f62"/>
              </a:cxn>
              <a:cxn ang="f42">
                <a:pos x="f55" y="f62"/>
              </a:cxn>
              <a:cxn ang="f42">
                <a:pos x="f55" y="f56"/>
              </a:cxn>
            </a:cxnLst>
            <a:rect l="f51" t="f54" r="f52" b="f53"/>
            <a:pathLst>
              <a:path w="512886" h="180741">
                <a:moveTo>
                  <a:pt x="f6" y="f8"/>
                </a:moveTo>
                <a:lnTo>
                  <a:pt x="f9" y="f8"/>
                </a:lnTo>
                <a:lnTo>
                  <a:pt x="f9" y="f10"/>
                </a:lnTo>
                <a:lnTo>
                  <a:pt x="f5" y="f9"/>
                </a:lnTo>
                <a:lnTo>
                  <a:pt x="f9" y="f11"/>
                </a:lnTo>
                <a:lnTo>
                  <a:pt x="f9" y="f12"/>
                </a:lnTo>
                <a:lnTo>
                  <a:pt x="f6" y="f12"/>
                </a:lnTo>
                <a:lnTo>
                  <a:pt x="f6" y="f8"/>
                </a:lnTo>
                <a:close/>
              </a:path>
            </a:pathLst>
          </a:custGeom>
          <a:solidFill>
            <a:srgbClr val="2E75B6"/>
          </a:solidFill>
          <a:ln cap="flat">
            <a:noFill/>
            <a:prstDash val="solid"/>
          </a:ln>
        </p:spPr>
        <p:txBody>
          <a:bodyPr vert="horz" wrap="square" lIns="54223" tIns="36146" rIns="0" bIns="36146" anchor="ctr" anchorCtr="1" compatLnSpc="1">
            <a:noAutofit/>
          </a:bodyPr>
          <a:lstStyle/>
          <a:p>
            <a:pPr marL="0" marR="0" lvl="0" indent="0" algn="ctr" defTabSz="311152" rtl="0" fontAlgn="auto" hangingPunct="1">
              <a:lnSpc>
                <a:spcPct val="90000"/>
              </a:lnSpc>
              <a:spcBef>
                <a:spcPts val="0"/>
              </a:spcBef>
              <a:spcAft>
                <a:spcPts val="300"/>
              </a:spcAft>
              <a:buNone/>
              <a:tabLst/>
              <a:defRPr sz="1800" b="0" i="0" u="none" strike="noStrike" kern="0" cap="none" spc="0" baseline="0">
                <a:solidFill>
                  <a:srgbClr val="000000"/>
                </a:solidFill>
                <a:uFillTx/>
              </a:defRPr>
            </a:pPr>
            <a:endParaRPr lang="fr-FR" sz="700" b="0" i="0" u="none" strike="noStrike" kern="1200" cap="none" spc="0" baseline="0">
              <a:solidFill>
                <a:srgbClr val="FFFFFF"/>
              </a:solidFill>
              <a:uFillTx/>
              <a:latin typeface="Calibri"/>
              <a:ea typeface=""/>
              <a:cs typeface=""/>
            </a:endParaRPr>
          </a:p>
        </p:txBody>
      </p:sp>
      <p:sp>
        <p:nvSpPr>
          <p:cNvPr id="19" name="Forme libre 19"/>
          <p:cNvSpPr/>
          <p:nvPr/>
        </p:nvSpPr>
        <p:spPr>
          <a:xfrm>
            <a:off x="2360276" y="3889464"/>
            <a:ext cx="1504123" cy="2284024"/>
          </a:xfrm>
          <a:custGeom>
            <a:avLst/>
            <a:gdLst>
              <a:gd name="f0" fmla="val 10800000"/>
              <a:gd name="f1" fmla="val 5400000"/>
              <a:gd name="f2" fmla="val 180"/>
              <a:gd name="f3" fmla="val w"/>
              <a:gd name="f4" fmla="val h"/>
              <a:gd name="f5" fmla="val 0"/>
              <a:gd name="f6" fmla="val 1504122"/>
              <a:gd name="f7" fmla="val 2284029"/>
              <a:gd name="f8" fmla="val 150412"/>
              <a:gd name="f9" fmla="val 67342"/>
              <a:gd name="f10" fmla="val 1353710"/>
              <a:gd name="f11" fmla="val 1436780"/>
              <a:gd name="f12" fmla="val 2133617"/>
              <a:gd name="f13" fmla="val 2216687"/>
              <a:gd name="f14" fmla="+- 0 0 -90"/>
              <a:gd name="f15" fmla="*/ f3 1 1504122"/>
              <a:gd name="f16" fmla="*/ f4 1 2284029"/>
              <a:gd name="f17" fmla="+- f7 0 f5"/>
              <a:gd name="f18" fmla="+- f6 0 f5"/>
              <a:gd name="f19" fmla="*/ f14 f0 1"/>
              <a:gd name="f20" fmla="*/ f18 1 1504122"/>
              <a:gd name="f21" fmla="*/ f17 1 2284029"/>
              <a:gd name="f22" fmla="*/ 0 f18 1"/>
              <a:gd name="f23" fmla="*/ 150412 f17 1"/>
              <a:gd name="f24" fmla="*/ 150412 f18 1"/>
              <a:gd name="f25" fmla="*/ 0 f17 1"/>
              <a:gd name="f26" fmla="*/ 1353710 f18 1"/>
              <a:gd name="f27" fmla="*/ 1504122 f18 1"/>
              <a:gd name="f28" fmla="*/ 2133617 f17 1"/>
              <a:gd name="f29" fmla="*/ 2284029 f17 1"/>
              <a:gd name="f30" fmla="*/ f19 1 f2"/>
              <a:gd name="f31" fmla="*/ f22 1 1504122"/>
              <a:gd name="f32" fmla="*/ f23 1 2284029"/>
              <a:gd name="f33" fmla="*/ f24 1 1504122"/>
              <a:gd name="f34" fmla="*/ f25 1 2284029"/>
              <a:gd name="f35" fmla="*/ f26 1 1504122"/>
              <a:gd name="f36" fmla="*/ f27 1 1504122"/>
              <a:gd name="f37" fmla="*/ f28 1 2284029"/>
              <a:gd name="f38" fmla="*/ f29 1 2284029"/>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04122" h="228402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35495" tIns="135495" rIns="135495" bIns="135495"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a:solidFill>
                  <a:srgbClr val="FFFFFF"/>
                </a:solidFill>
                <a:uFillTx/>
                <a:latin typeface="Calibri"/>
                <a:ea typeface=""/>
                <a:cs typeface=""/>
              </a:rPr>
              <a:t>Méthode de Load Flow</a:t>
            </a:r>
          </a:p>
        </p:txBody>
      </p:sp>
      <p:sp>
        <p:nvSpPr>
          <p:cNvPr id="20" name="Forme libre 20"/>
          <p:cNvSpPr/>
          <p:nvPr/>
        </p:nvSpPr>
        <p:spPr>
          <a:xfrm rot="21522323">
            <a:off x="3974567" y="4755986"/>
            <a:ext cx="325517" cy="180740"/>
          </a:xfrm>
          <a:custGeom>
            <a:avLst/>
            <a:gdLst>
              <a:gd name="f0" fmla="val 10800000"/>
              <a:gd name="f1" fmla="val 5400000"/>
              <a:gd name="f2" fmla="val 180"/>
              <a:gd name="f3" fmla="val w"/>
              <a:gd name="f4" fmla="val h"/>
              <a:gd name="f5" fmla="val 0"/>
              <a:gd name="f6" fmla="val 325517"/>
              <a:gd name="f7" fmla="val 180741"/>
              <a:gd name="f8" fmla="val 36148"/>
              <a:gd name="f9" fmla="val 235147"/>
              <a:gd name="f10" fmla="val 90371"/>
              <a:gd name="f11" fmla="val 144593"/>
              <a:gd name="f12" fmla="+- 0 0 -90"/>
              <a:gd name="f13" fmla="*/ f3 1 325517"/>
              <a:gd name="f14" fmla="*/ f4 1 180741"/>
              <a:gd name="f15" fmla="+- f7 0 f5"/>
              <a:gd name="f16" fmla="+- f6 0 f5"/>
              <a:gd name="f17" fmla="*/ f12 f0 1"/>
              <a:gd name="f18" fmla="*/ f16 1 325517"/>
              <a:gd name="f19" fmla="*/ f15 1 180741"/>
              <a:gd name="f20" fmla="*/ 0 f16 1"/>
              <a:gd name="f21" fmla="*/ 36148 f15 1"/>
              <a:gd name="f22" fmla="*/ 235147 f16 1"/>
              <a:gd name="f23" fmla="*/ 0 f15 1"/>
              <a:gd name="f24" fmla="*/ 325517 f16 1"/>
              <a:gd name="f25" fmla="*/ 90371 f15 1"/>
              <a:gd name="f26" fmla="*/ 180741 f15 1"/>
              <a:gd name="f27" fmla="*/ 144593 f15 1"/>
              <a:gd name="f28" fmla="*/ f17 1 f2"/>
              <a:gd name="f29" fmla="*/ f20 1 325517"/>
              <a:gd name="f30" fmla="*/ f21 1 180741"/>
              <a:gd name="f31" fmla="*/ f22 1 325517"/>
              <a:gd name="f32" fmla="*/ f23 1 180741"/>
              <a:gd name="f33" fmla="*/ f24 1 325517"/>
              <a:gd name="f34" fmla="*/ f25 1 180741"/>
              <a:gd name="f35" fmla="*/ f26 1 180741"/>
              <a:gd name="f36" fmla="*/ f27 1 180741"/>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cd4">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325517" h="180741">
                <a:moveTo>
                  <a:pt x="f5" y="f8"/>
                </a:moveTo>
                <a:lnTo>
                  <a:pt x="f9" y="f8"/>
                </a:lnTo>
                <a:lnTo>
                  <a:pt x="f9" y="f5"/>
                </a:lnTo>
                <a:lnTo>
                  <a:pt x="f6" y="f10"/>
                </a:lnTo>
                <a:lnTo>
                  <a:pt x="f9" y="f7"/>
                </a:lnTo>
                <a:lnTo>
                  <a:pt x="f9" y="f11"/>
                </a:lnTo>
                <a:lnTo>
                  <a:pt x="f5" y="f11"/>
                </a:lnTo>
                <a:lnTo>
                  <a:pt x="f5" y="f8"/>
                </a:lnTo>
                <a:close/>
              </a:path>
            </a:pathLst>
          </a:custGeom>
          <a:solidFill>
            <a:srgbClr val="2E75B6"/>
          </a:solidFill>
          <a:ln cap="flat">
            <a:noFill/>
            <a:prstDash val="solid"/>
          </a:ln>
        </p:spPr>
        <p:txBody>
          <a:bodyPr vert="horz" wrap="square" lIns="0" tIns="36146" rIns="54223" bIns="36146" anchor="ctr" anchorCtr="1" compatLnSpc="1">
            <a:noAutofit/>
          </a:bodyPr>
          <a:lstStyle/>
          <a:p>
            <a:pPr marL="0" marR="0" lvl="0" indent="0" algn="ctr" defTabSz="311152" rtl="0" fontAlgn="auto" hangingPunct="1">
              <a:lnSpc>
                <a:spcPct val="90000"/>
              </a:lnSpc>
              <a:spcBef>
                <a:spcPts val="0"/>
              </a:spcBef>
              <a:spcAft>
                <a:spcPts val="300"/>
              </a:spcAft>
              <a:buNone/>
              <a:tabLst/>
              <a:defRPr sz="1800" b="0" i="0" u="none" strike="noStrike" kern="0" cap="none" spc="0" baseline="0">
                <a:solidFill>
                  <a:srgbClr val="000000"/>
                </a:solidFill>
                <a:uFillTx/>
              </a:defRPr>
            </a:pPr>
            <a:endParaRPr lang="fr-FR" sz="700" b="0" i="0" u="none" strike="noStrike" kern="1200" cap="none" spc="0" baseline="0">
              <a:solidFill>
                <a:srgbClr val="FFFFFF"/>
              </a:solidFill>
              <a:uFillTx/>
              <a:latin typeface="Calibri"/>
              <a:ea typeface=""/>
              <a:cs typeface=""/>
            </a:endParaRPr>
          </a:p>
        </p:txBody>
      </p:sp>
      <p:sp>
        <p:nvSpPr>
          <p:cNvPr id="21" name="Forme libre 21"/>
          <p:cNvSpPr/>
          <p:nvPr/>
        </p:nvSpPr>
        <p:spPr>
          <a:xfrm>
            <a:off x="4478429" y="3842711"/>
            <a:ext cx="1880600" cy="2273298"/>
          </a:xfrm>
          <a:custGeom>
            <a:avLst/>
            <a:gdLst>
              <a:gd name="f0" fmla="val 10800000"/>
              <a:gd name="f1" fmla="val 5400000"/>
              <a:gd name="f2" fmla="val 180"/>
              <a:gd name="f3" fmla="val w"/>
              <a:gd name="f4" fmla="val h"/>
              <a:gd name="f5" fmla="val 0"/>
              <a:gd name="f6" fmla="val 1880597"/>
              <a:gd name="f7" fmla="val 2273303"/>
              <a:gd name="f8" fmla="val 188060"/>
              <a:gd name="f9" fmla="val 84197"/>
              <a:gd name="f10" fmla="val 1692537"/>
              <a:gd name="f11" fmla="val 1796400"/>
              <a:gd name="f12" fmla="val 2085243"/>
              <a:gd name="f13" fmla="val 2189106"/>
              <a:gd name="f14" fmla="+- 0 0 -90"/>
              <a:gd name="f15" fmla="*/ f3 1 1880597"/>
              <a:gd name="f16" fmla="*/ f4 1 2273303"/>
              <a:gd name="f17" fmla="+- f7 0 f5"/>
              <a:gd name="f18" fmla="+- f6 0 f5"/>
              <a:gd name="f19" fmla="*/ f14 f0 1"/>
              <a:gd name="f20" fmla="*/ f18 1 1880597"/>
              <a:gd name="f21" fmla="*/ f17 1 2273303"/>
              <a:gd name="f22" fmla="*/ 0 f18 1"/>
              <a:gd name="f23" fmla="*/ 188060 f17 1"/>
              <a:gd name="f24" fmla="*/ 188060 f18 1"/>
              <a:gd name="f25" fmla="*/ 0 f17 1"/>
              <a:gd name="f26" fmla="*/ 1692537 f18 1"/>
              <a:gd name="f27" fmla="*/ 1880597 f18 1"/>
              <a:gd name="f28" fmla="*/ 2085243 f17 1"/>
              <a:gd name="f29" fmla="*/ 2273303 f17 1"/>
              <a:gd name="f30" fmla="*/ f19 1 f2"/>
              <a:gd name="f31" fmla="*/ f22 1 1880597"/>
              <a:gd name="f32" fmla="*/ f23 1 2273303"/>
              <a:gd name="f33" fmla="*/ f24 1 1880597"/>
              <a:gd name="f34" fmla="*/ f25 1 2273303"/>
              <a:gd name="f35" fmla="*/ f26 1 1880597"/>
              <a:gd name="f36" fmla="*/ f27 1 1880597"/>
              <a:gd name="f37" fmla="*/ f28 1 2273303"/>
              <a:gd name="f38" fmla="*/ f29 1 2273303"/>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880597" h="2273303">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16037" tIns="116037" rIns="116037" bIns="116037"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FFFFFF"/>
                </a:solidFill>
                <a:uFillTx/>
                <a:latin typeface="Palatino Linotype" pitchFamily="18"/>
                <a:ea typeface=""/>
                <a:cs typeface=""/>
              </a:rPr>
              <a:t>Calcul des pertes de puissance pour tous les cas d’interconnexion possible</a:t>
            </a:r>
          </a:p>
        </p:txBody>
      </p:sp>
      <p:sp>
        <p:nvSpPr>
          <p:cNvPr id="22" name="Forme libre 22"/>
          <p:cNvSpPr/>
          <p:nvPr/>
        </p:nvSpPr>
        <p:spPr>
          <a:xfrm rot="220085">
            <a:off x="6429832" y="4756562"/>
            <a:ext cx="327885" cy="180740"/>
          </a:xfrm>
          <a:custGeom>
            <a:avLst/>
            <a:gdLst>
              <a:gd name="f0" fmla="val 10800000"/>
              <a:gd name="f1" fmla="val 5400000"/>
              <a:gd name="f2" fmla="val 180"/>
              <a:gd name="f3" fmla="val w"/>
              <a:gd name="f4" fmla="val h"/>
              <a:gd name="f5" fmla="val 0"/>
              <a:gd name="f6" fmla="val 327888"/>
              <a:gd name="f7" fmla="val 180741"/>
              <a:gd name="f8" fmla="val 36148"/>
              <a:gd name="f9" fmla="val 237518"/>
              <a:gd name="f10" fmla="val 90371"/>
              <a:gd name="f11" fmla="val 144593"/>
              <a:gd name="f12" fmla="+- 0 0 -90"/>
              <a:gd name="f13" fmla="*/ f3 1 327888"/>
              <a:gd name="f14" fmla="*/ f4 1 180741"/>
              <a:gd name="f15" fmla="+- f7 0 f5"/>
              <a:gd name="f16" fmla="+- f6 0 f5"/>
              <a:gd name="f17" fmla="*/ f12 f0 1"/>
              <a:gd name="f18" fmla="*/ f16 1 327888"/>
              <a:gd name="f19" fmla="*/ f15 1 180741"/>
              <a:gd name="f20" fmla="*/ 0 f16 1"/>
              <a:gd name="f21" fmla="*/ 36148 f15 1"/>
              <a:gd name="f22" fmla="*/ 237518 f16 1"/>
              <a:gd name="f23" fmla="*/ 0 f15 1"/>
              <a:gd name="f24" fmla="*/ 327888 f16 1"/>
              <a:gd name="f25" fmla="*/ 90371 f15 1"/>
              <a:gd name="f26" fmla="*/ 180741 f15 1"/>
              <a:gd name="f27" fmla="*/ 144593 f15 1"/>
              <a:gd name="f28" fmla="*/ f17 1 f2"/>
              <a:gd name="f29" fmla="*/ f20 1 327888"/>
              <a:gd name="f30" fmla="*/ f21 1 180741"/>
              <a:gd name="f31" fmla="*/ f22 1 327888"/>
              <a:gd name="f32" fmla="*/ f23 1 180741"/>
              <a:gd name="f33" fmla="*/ f24 1 327888"/>
              <a:gd name="f34" fmla="*/ f25 1 180741"/>
              <a:gd name="f35" fmla="*/ f26 1 180741"/>
              <a:gd name="f36" fmla="*/ f27 1 180741"/>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cd4">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327888" h="180741">
                <a:moveTo>
                  <a:pt x="f5" y="f8"/>
                </a:moveTo>
                <a:lnTo>
                  <a:pt x="f9" y="f8"/>
                </a:lnTo>
                <a:lnTo>
                  <a:pt x="f9" y="f5"/>
                </a:lnTo>
                <a:lnTo>
                  <a:pt x="f6" y="f10"/>
                </a:lnTo>
                <a:lnTo>
                  <a:pt x="f9" y="f7"/>
                </a:lnTo>
                <a:lnTo>
                  <a:pt x="f9" y="f11"/>
                </a:lnTo>
                <a:lnTo>
                  <a:pt x="f5" y="f11"/>
                </a:lnTo>
                <a:lnTo>
                  <a:pt x="f5" y="f8"/>
                </a:lnTo>
                <a:close/>
              </a:path>
            </a:pathLst>
          </a:custGeom>
          <a:solidFill>
            <a:srgbClr val="2E75B6"/>
          </a:solidFill>
          <a:ln cap="flat">
            <a:noFill/>
            <a:prstDash val="solid"/>
          </a:ln>
        </p:spPr>
        <p:txBody>
          <a:bodyPr vert="horz" wrap="square" lIns="0" tIns="36146" rIns="54223" bIns="36146" anchor="ctr" anchorCtr="1" compatLnSpc="1">
            <a:noAutofit/>
          </a:bodyPr>
          <a:lstStyle/>
          <a:p>
            <a:pPr marL="0" marR="0" lvl="0" indent="0" algn="ctr" defTabSz="311152" rtl="0" fontAlgn="auto" hangingPunct="1">
              <a:lnSpc>
                <a:spcPct val="90000"/>
              </a:lnSpc>
              <a:spcBef>
                <a:spcPts val="0"/>
              </a:spcBef>
              <a:spcAft>
                <a:spcPts val="300"/>
              </a:spcAft>
              <a:buNone/>
              <a:tabLst/>
              <a:defRPr sz="1800" b="0" i="0" u="none" strike="noStrike" kern="0" cap="none" spc="0" baseline="0">
                <a:solidFill>
                  <a:srgbClr val="000000"/>
                </a:solidFill>
                <a:uFillTx/>
              </a:defRPr>
            </a:pPr>
            <a:endParaRPr lang="fr-FR" sz="700" b="0" i="0" u="none" strike="noStrike" kern="1200" cap="none" spc="0" baseline="0">
              <a:solidFill>
                <a:srgbClr val="FFFFFF"/>
              </a:solidFill>
              <a:uFillTx/>
              <a:latin typeface="Calibri"/>
              <a:ea typeface=""/>
              <a:cs typeface=""/>
            </a:endParaRPr>
          </a:p>
        </p:txBody>
      </p:sp>
      <p:sp>
        <p:nvSpPr>
          <p:cNvPr id="23" name="Forme libre 23"/>
          <p:cNvSpPr/>
          <p:nvPr/>
        </p:nvSpPr>
        <p:spPr>
          <a:xfrm>
            <a:off x="6977676" y="3860395"/>
            <a:ext cx="1764060" cy="2210543"/>
          </a:xfrm>
          <a:custGeom>
            <a:avLst/>
            <a:gdLst>
              <a:gd name="f0" fmla="val 10800000"/>
              <a:gd name="f1" fmla="val 5400000"/>
              <a:gd name="f2" fmla="val 180"/>
              <a:gd name="f3" fmla="val w"/>
              <a:gd name="f4" fmla="val h"/>
              <a:gd name="f5" fmla="val 0"/>
              <a:gd name="f6" fmla="val 1764063"/>
              <a:gd name="f7" fmla="val 2210541"/>
              <a:gd name="f8" fmla="val 176406"/>
              <a:gd name="f9" fmla="val 78980"/>
              <a:gd name="f10" fmla="val 1587657"/>
              <a:gd name="f11" fmla="val 1685083"/>
              <a:gd name="f12" fmla="val 2034135"/>
              <a:gd name="f13" fmla="val 2131561"/>
              <a:gd name="f14" fmla="+- 0 0 -90"/>
              <a:gd name="f15" fmla="*/ f3 1 1764063"/>
              <a:gd name="f16" fmla="*/ f4 1 2210541"/>
              <a:gd name="f17" fmla="+- f7 0 f5"/>
              <a:gd name="f18" fmla="+- f6 0 f5"/>
              <a:gd name="f19" fmla="*/ f14 f0 1"/>
              <a:gd name="f20" fmla="*/ f18 1 1764063"/>
              <a:gd name="f21" fmla="*/ f17 1 2210541"/>
              <a:gd name="f22" fmla="*/ 0 f18 1"/>
              <a:gd name="f23" fmla="*/ 176406 f17 1"/>
              <a:gd name="f24" fmla="*/ 176406 f18 1"/>
              <a:gd name="f25" fmla="*/ 0 f17 1"/>
              <a:gd name="f26" fmla="*/ 1587657 f18 1"/>
              <a:gd name="f27" fmla="*/ 1764063 f18 1"/>
              <a:gd name="f28" fmla="*/ 2034135 f17 1"/>
              <a:gd name="f29" fmla="*/ 2210541 f17 1"/>
              <a:gd name="f30" fmla="*/ f19 1 f2"/>
              <a:gd name="f31" fmla="*/ f22 1 1764063"/>
              <a:gd name="f32" fmla="*/ f23 1 2210541"/>
              <a:gd name="f33" fmla="*/ f24 1 1764063"/>
              <a:gd name="f34" fmla="*/ f25 1 2210541"/>
              <a:gd name="f35" fmla="*/ f26 1 1764063"/>
              <a:gd name="f36" fmla="*/ f27 1 1764063"/>
              <a:gd name="f37" fmla="*/ f28 1 2210541"/>
              <a:gd name="f38" fmla="*/ f29 1 221054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64063" h="221054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12626" tIns="112626" rIns="112626" bIns="112626"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FFFFFF"/>
                </a:solidFill>
                <a:uFillTx/>
                <a:latin typeface="Calibri"/>
                <a:ea typeface=""/>
                <a:cs typeface=""/>
              </a:rPr>
              <a:t>Le couple de points choisis sera celui offrant le minimum de pertes de puissances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Slide113">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METHODE D’INTERCONNEXION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Rectangle à coins arrondis 34"/>
          <p:cNvSpPr/>
          <p:nvPr/>
        </p:nvSpPr>
        <p:spPr>
          <a:xfrm>
            <a:off x="1429554" y="1156213"/>
            <a:ext cx="3902302" cy="32485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Microsoft Sans Serif" pitchFamily="34"/>
                <a:ea typeface=""/>
                <a:cs typeface="Microsoft Sans Serif" pitchFamily="34"/>
              </a:rPr>
              <a:t>NOUVEAUX CONCEPTS</a:t>
            </a:r>
          </a:p>
        </p:txBody>
      </p:sp>
      <p:sp>
        <p:nvSpPr>
          <p:cNvPr id="17" name="Explosion 2 5"/>
          <p:cNvSpPr/>
          <p:nvPr/>
        </p:nvSpPr>
        <p:spPr>
          <a:xfrm>
            <a:off x="2369713" y="1509710"/>
            <a:ext cx="5663629" cy="2611526"/>
          </a:xfrm>
          <a:custGeom>
            <a:avLst/>
            <a:gdLst>
              <a:gd name="f0" fmla="val 10800000"/>
              <a:gd name="f1" fmla="val 5400000"/>
              <a:gd name="f2" fmla="val 180"/>
              <a:gd name="f3" fmla="val w"/>
              <a:gd name="f4" fmla="val h"/>
              <a:gd name="f5" fmla="val 0"/>
              <a:gd name="f6" fmla="val 21600"/>
              <a:gd name="f7" fmla="val 11462"/>
              <a:gd name="f8" fmla="val 4342"/>
              <a:gd name="f9" fmla="val 14790"/>
              <a:gd name="f10" fmla="val 14525"/>
              <a:gd name="f11" fmla="val 5777"/>
              <a:gd name="f12" fmla="val 18007"/>
              <a:gd name="f13" fmla="val 3172"/>
              <a:gd name="f14" fmla="val 16380"/>
              <a:gd name="f15" fmla="val 6532"/>
              <a:gd name="f16" fmla="val 6645"/>
              <a:gd name="f17" fmla="val 16985"/>
              <a:gd name="f18" fmla="val 9402"/>
              <a:gd name="f19" fmla="val 18270"/>
              <a:gd name="f20" fmla="val 11290"/>
              <a:gd name="f21" fmla="val 12310"/>
              <a:gd name="f22" fmla="val 18877"/>
              <a:gd name="f23" fmla="val 15632"/>
              <a:gd name="f24" fmla="val 14640"/>
              <a:gd name="f25" fmla="val 14350"/>
              <a:gd name="f26" fmla="val 14942"/>
              <a:gd name="f27" fmla="val 17370"/>
              <a:gd name="f28" fmla="val 12180"/>
              <a:gd name="f29" fmla="val 15935"/>
              <a:gd name="f30" fmla="val 11612"/>
              <a:gd name="f31" fmla="val 18842"/>
              <a:gd name="f32" fmla="val 9872"/>
              <a:gd name="f33" fmla="val 8700"/>
              <a:gd name="f34" fmla="val 19712"/>
              <a:gd name="f35" fmla="val 7527"/>
              <a:gd name="f36" fmla="val 18125"/>
              <a:gd name="f37" fmla="val 4917"/>
              <a:gd name="f38" fmla="val 4805"/>
              <a:gd name="f39" fmla="val 18240"/>
              <a:gd name="f40" fmla="val 1285"/>
              <a:gd name="f41" fmla="val 17825"/>
              <a:gd name="f42" fmla="val 3330"/>
              <a:gd name="f43" fmla="val 15370"/>
              <a:gd name="f44" fmla="val 12877"/>
              <a:gd name="f45" fmla="val 3935"/>
              <a:gd name="f46" fmla="val 11592"/>
              <a:gd name="f47" fmla="val 1172"/>
              <a:gd name="f48" fmla="val 8270"/>
              <a:gd name="f49" fmla="val 5372"/>
              <a:gd name="f50" fmla="val 7817"/>
              <a:gd name="f51" fmla="val 4502"/>
              <a:gd name="f52" fmla="val 3625"/>
              <a:gd name="f53" fmla="val 8550"/>
              <a:gd name="f54" fmla="val 6382"/>
              <a:gd name="f55" fmla="val 9722"/>
              <a:gd name="f56" fmla="val 1887"/>
              <a:gd name="f57" fmla="+- 0 0 -360"/>
              <a:gd name="f58" fmla="+- 0 0 -270"/>
              <a:gd name="f59" fmla="+- 0 0 -180"/>
              <a:gd name="f60" fmla="+- 0 0 -90"/>
              <a:gd name="f61" fmla="*/ f3 1 21600"/>
              <a:gd name="f62" fmla="*/ f4 1 21600"/>
              <a:gd name="f63" fmla="+- f6 0 f5"/>
              <a:gd name="f64" fmla="*/ f57 f0 1"/>
              <a:gd name="f65" fmla="*/ f58 f0 1"/>
              <a:gd name="f66" fmla="*/ f59 f0 1"/>
              <a:gd name="f67" fmla="*/ f60 f0 1"/>
              <a:gd name="f68" fmla="*/ f63 1 21600"/>
              <a:gd name="f69" fmla="*/ f63 9722 1"/>
              <a:gd name="f70" fmla="*/ f63 5372 1"/>
              <a:gd name="f71" fmla="*/ f63 11612 1"/>
              <a:gd name="f72" fmla="*/ f63 14640 1"/>
              <a:gd name="f73" fmla="*/ f63 1887 1"/>
              <a:gd name="f74" fmla="*/ f63 6382 1"/>
              <a:gd name="f75" fmla="*/ f63 12877 1"/>
              <a:gd name="f76" fmla="*/ f63 18842 1"/>
              <a:gd name="f77" fmla="*/ f63 15935 1"/>
              <a:gd name="f78" fmla="*/ f63 6645 1"/>
              <a:gd name="f79" fmla="*/ f64 1 f2"/>
              <a:gd name="f80" fmla="*/ f65 1 f2"/>
              <a:gd name="f81" fmla="*/ f66 1 f2"/>
              <a:gd name="f82" fmla="*/ f67 1 f2"/>
              <a:gd name="f83" fmla="*/ f69 1 21600"/>
              <a:gd name="f84" fmla="*/ f70 1 21600"/>
              <a:gd name="f85" fmla="*/ f71 1 21600"/>
              <a:gd name="f86" fmla="*/ f72 1 21600"/>
              <a:gd name="f87" fmla="*/ f73 1 21600"/>
              <a:gd name="f88" fmla="*/ f74 1 21600"/>
              <a:gd name="f89" fmla="*/ f75 1 21600"/>
              <a:gd name="f90" fmla="*/ f76 1 21600"/>
              <a:gd name="f91" fmla="*/ f77 1 21600"/>
              <a:gd name="f92" fmla="*/ f78 1 21600"/>
              <a:gd name="f93" fmla="*/ f5 1 f68"/>
              <a:gd name="f94" fmla="*/ f6 1 f68"/>
              <a:gd name="f95" fmla="+- f79 0 f1"/>
              <a:gd name="f96" fmla="+- f80 0 f1"/>
              <a:gd name="f97" fmla="+- f81 0 f1"/>
              <a:gd name="f98" fmla="+- f82 0 f1"/>
              <a:gd name="f99" fmla="*/ f83 1 f68"/>
              <a:gd name="f100" fmla="*/ f87 1 f68"/>
              <a:gd name="f101" fmla="*/ f89 1 f68"/>
              <a:gd name="f102" fmla="*/ f85 1 f68"/>
              <a:gd name="f103" fmla="*/ f90 1 f68"/>
              <a:gd name="f104" fmla="*/ f92 1 f68"/>
              <a:gd name="f105" fmla="*/ f84 1 f68"/>
              <a:gd name="f106" fmla="*/ f86 1 f68"/>
              <a:gd name="f107" fmla="*/ f88 1 f68"/>
              <a:gd name="f108" fmla="*/ f91 1 f68"/>
              <a:gd name="f109" fmla="*/ f93 f61 1"/>
              <a:gd name="f110" fmla="*/ f94 f61 1"/>
              <a:gd name="f111" fmla="*/ f105 f61 1"/>
              <a:gd name="f112" fmla="*/ f106 f61 1"/>
              <a:gd name="f113" fmla="*/ f108 f62 1"/>
              <a:gd name="f114" fmla="*/ f107 f62 1"/>
              <a:gd name="f115" fmla="*/ f99 f61 1"/>
              <a:gd name="f116" fmla="*/ f100 f62 1"/>
              <a:gd name="f117" fmla="*/ f101 f62 1"/>
              <a:gd name="f118" fmla="*/ f102 f61 1"/>
              <a:gd name="f119" fmla="*/ f103 f62 1"/>
              <a:gd name="f120" fmla="*/ f104 f62 1"/>
            </a:gdLst>
            <a:ahLst/>
            <a:cxnLst>
              <a:cxn ang="3cd4">
                <a:pos x="hc" y="t"/>
              </a:cxn>
              <a:cxn ang="0">
                <a:pos x="r" y="vc"/>
              </a:cxn>
              <a:cxn ang="cd4">
                <a:pos x="hc" y="b"/>
              </a:cxn>
              <a:cxn ang="cd2">
                <a:pos x="l" y="vc"/>
              </a:cxn>
              <a:cxn ang="f95">
                <a:pos x="f115" y="f116"/>
              </a:cxn>
              <a:cxn ang="f96">
                <a:pos x="f109" y="f117"/>
              </a:cxn>
              <a:cxn ang="f97">
                <a:pos x="f118" y="f119"/>
              </a:cxn>
              <a:cxn ang="f98">
                <a:pos x="f110" y="f120"/>
              </a:cxn>
            </a:cxnLst>
            <a:rect l="f111" t="f114" r="f112" b="f113"/>
            <a:pathLst>
              <a:path w="21600" h="21600">
                <a:moveTo>
                  <a:pt x="f7" y="f8"/>
                </a:moveTo>
                <a:lnTo>
                  <a:pt x="f9" y="f5"/>
                </a:lnTo>
                <a:lnTo>
                  <a:pt x="f10" y="f11"/>
                </a:lnTo>
                <a:lnTo>
                  <a:pt x="f12" y="f13"/>
                </a:lnTo>
                <a:lnTo>
                  <a:pt x="f14" y="f15"/>
                </a:lnTo>
                <a:lnTo>
                  <a:pt x="f6" y="f16"/>
                </a:lnTo>
                <a:lnTo>
                  <a:pt x="f17" y="f18"/>
                </a:lnTo>
                <a:lnTo>
                  <a:pt x="f19" y="f20"/>
                </a:lnTo>
                <a:lnTo>
                  <a:pt x="f14" y="f21"/>
                </a:lnTo>
                <a:lnTo>
                  <a:pt x="f22" y="f23"/>
                </a:lnTo>
                <a:lnTo>
                  <a:pt x="f24" y="f25"/>
                </a:lnTo>
                <a:lnTo>
                  <a:pt x="f26" y="f27"/>
                </a:lnTo>
                <a:lnTo>
                  <a:pt x="f28" y="f29"/>
                </a:lnTo>
                <a:lnTo>
                  <a:pt x="f30" y="f31"/>
                </a:lnTo>
                <a:lnTo>
                  <a:pt x="f32" y="f27"/>
                </a:lnTo>
                <a:lnTo>
                  <a:pt x="f33" y="f34"/>
                </a:lnTo>
                <a:lnTo>
                  <a:pt x="f35" y="f36"/>
                </a:lnTo>
                <a:lnTo>
                  <a:pt x="f37" y="f6"/>
                </a:lnTo>
                <a:lnTo>
                  <a:pt x="f38" y="f39"/>
                </a:lnTo>
                <a:lnTo>
                  <a:pt x="f40" y="f41"/>
                </a:lnTo>
                <a:lnTo>
                  <a:pt x="f42" y="f43"/>
                </a:lnTo>
                <a:lnTo>
                  <a:pt x="f5" y="f44"/>
                </a:lnTo>
                <a:lnTo>
                  <a:pt x="f45" y="f46"/>
                </a:lnTo>
                <a:lnTo>
                  <a:pt x="f47" y="f48"/>
                </a:lnTo>
                <a:lnTo>
                  <a:pt x="f49" y="f50"/>
                </a:lnTo>
                <a:lnTo>
                  <a:pt x="f51" y="f52"/>
                </a:lnTo>
                <a:lnTo>
                  <a:pt x="f53" y="f54"/>
                </a:lnTo>
                <a:lnTo>
                  <a:pt x="f55" y="f56"/>
                </a:lnTo>
                <a:close/>
              </a:path>
            </a:pathLst>
          </a:custGeom>
          <a:solidFill>
            <a:srgbClr val="C5E0B4"/>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0" cap="none" spc="0" baseline="0">
                <a:solidFill>
                  <a:srgbClr val="70AD47"/>
                </a:solidFill>
                <a:uFillTx/>
                <a:latin typeface="Algerian" pitchFamily="82"/>
                <a:ea typeface=""/>
                <a:cs typeface=""/>
              </a:rPr>
              <a:t>RESEAU PeRE</a:t>
            </a:r>
          </a:p>
        </p:txBody>
      </p:sp>
      <p:sp>
        <p:nvSpPr>
          <p:cNvPr id="18" name="Explosion 2 6"/>
          <p:cNvSpPr/>
          <p:nvPr/>
        </p:nvSpPr>
        <p:spPr>
          <a:xfrm>
            <a:off x="1943520" y="4008400"/>
            <a:ext cx="6530781" cy="2682035"/>
          </a:xfrm>
          <a:custGeom>
            <a:avLst/>
            <a:gdLst>
              <a:gd name="f0" fmla="val 10800000"/>
              <a:gd name="f1" fmla="val 5400000"/>
              <a:gd name="f2" fmla="val 180"/>
              <a:gd name="f3" fmla="val w"/>
              <a:gd name="f4" fmla="val h"/>
              <a:gd name="f5" fmla="val 0"/>
              <a:gd name="f6" fmla="val 21600"/>
              <a:gd name="f7" fmla="val 11462"/>
              <a:gd name="f8" fmla="val 4342"/>
              <a:gd name="f9" fmla="val 14790"/>
              <a:gd name="f10" fmla="val 14525"/>
              <a:gd name="f11" fmla="val 5777"/>
              <a:gd name="f12" fmla="val 18007"/>
              <a:gd name="f13" fmla="val 3172"/>
              <a:gd name="f14" fmla="val 16380"/>
              <a:gd name="f15" fmla="val 6532"/>
              <a:gd name="f16" fmla="val 6645"/>
              <a:gd name="f17" fmla="val 16985"/>
              <a:gd name="f18" fmla="val 9402"/>
              <a:gd name="f19" fmla="val 18270"/>
              <a:gd name="f20" fmla="val 11290"/>
              <a:gd name="f21" fmla="val 12310"/>
              <a:gd name="f22" fmla="val 18877"/>
              <a:gd name="f23" fmla="val 15632"/>
              <a:gd name="f24" fmla="val 14640"/>
              <a:gd name="f25" fmla="val 14350"/>
              <a:gd name="f26" fmla="val 14942"/>
              <a:gd name="f27" fmla="val 17370"/>
              <a:gd name="f28" fmla="val 12180"/>
              <a:gd name="f29" fmla="val 15935"/>
              <a:gd name="f30" fmla="val 11612"/>
              <a:gd name="f31" fmla="val 18842"/>
              <a:gd name="f32" fmla="val 9872"/>
              <a:gd name="f33" fmla="val 8700"/>
              <a:gd name="f34" fmla="val 19712"/>
              <a:gd name="f35" fmla="val 7527"/>
              <a:gd name="f36" fmla="val 18125"/>
              <a:gd name="f37" fmla="val 4917"/>
              <a:gd name="f38" fmla="val 4805"/>
              <a:gd name="f39" fmla="val 18240"/>
              <a:gd name="f40" fmla="val 1285"/>
              <a:gd name="f41" fmla="val 17825"/>
              <a:gd name="f42" fmla="val 3330"/>
              <a:gd name="f43" fmla="val 15370"/>
              <a:gd name="f44" fmla="val 12877"/>
              <a:gd name="f45" fmla="val 3935"/>
              <a:gd name="f46" fmla="val 11592"/>
              <a:gd name="f47" fmla="val 1172"/>
              <a:gd name="f48" fmla="val 8270"/>
              <a:gd name="f49" fmla="val 5372"/>
              <a:gd name="f50" fmla="val 7817"/>
              <a:gd name="f51" fmla="val 4502"/>
              <a:gd name="f52" fmla="val 3625"/>
              <a:gd name="f53" fmla="val 8550"/>
              <a:gd name="f54" fmla="val 6382"/>
              <a:gd name="f55" fmla="val 9722"/>
              <a:gd name="f56" fmla="val 1887"/>
              <a:gd name="f57" fmla="+- 0 0 -360"/>
              <a:gd name="f58" fmla="+- 0 0 -270"/>
              <a:gd name="f59" fmla="+- 0 0 -180"/>
              <a:gd name="f60" fmla="+- 0 0 -90"/>
              <a:gd name="f61" fmla="*/ f3 1 21600"/>
              <a:gd name="f62" fmla="*/ f4 1 21600"/>
              <a:gd name="f63" fmla="+- f6 0 f5"/>
              <a:gd name="f64" fmla="*/ f57 f0 1"/>
              <a:gd name="f65" fmla="*/ f58 f0 1"/>
              <a:gd name="f66" fmla="*/ f59 f0 1"/>
              <a:gd name="f67" fmla="*/ f60 f0 1"/>
              <a:gd name="f68" fmla="*/ f63 1 21600"/>
              <a:gd name="f69" fmla="*/ f63 9722 1"/>
              <a:gd name="f70" fmla="*/ f63 5372 1"/>
              <a:gd name="f71" fmla="*/ f63 11612 1"/>
              <a:gd name="f72" fmla="*/ f63 14640 1"/>
              <a:gd name="f73" fmla="*/ f63 1887 1"/>
              <a:gd name="f74" fmla="*/ f63 6382 1"/>
              <a:gd name="f75" fmla="*/ f63 12877 1"/>
              <a:gd name="f76" fmla="*/ f63 18842 1"/>
              <a:gd name="f77" fmla="*/ f63 15935 1"/>
              <a:gd name="f78" fmla="*/ f63 6645 1"/>
              <a:gd name="f79" fmla="*/ f64 1 f2"/>
              <a:gd name="f80" fmla="*/ f65 1 f2"/>
              <a:gd name="f81" fmla="*/ f66 1 f2"/>
              <a:gd name="f82" fmla="*/ f67 1 f2"/>
              <a:gd name="f83" fmla="*/ f69 1 21600"/>
              <a:gd name="f84" fmla="*/ f70 1 21600"/>
              <a:gd name="f85" fmla="*/ f71 1 21600"/>
              <a:gd name="f86" fmla="*/ f72 1 21600"/>
              <a:gd name="f87" fmla="*/ f73 1 21600"/>
              <a:gd name="f88" fmla="*/ f74 1 21600"/>
              <a:gd name="f89" fmla="*/ f75 1 21600"/>
              <a:gd name="f90" fmla="*/ f76 1 21600"/>
              <a:gd name="f91" fmla="*/ f77 1 21600"/>
              <a:gd name="f92" fmla="*/ f78 1 21600"/>
              <a:gd name="f93" fmla="*/ f5 1 f68"/>
              <a:gd name="f94" fmla="*/ f6 1 f68"/>
              <a:gd name="f95" fmla="+- f79 0 f1"/>
              <a:gd name="f96" fmla="+- f80 0 f1"/>
              <a:gd name="f97" fmla="+- f81 0 f1"/>
              <a:gd name="f98" fmla="+- f82 0 f1"/>
              <a:gd name="f99" fmla="*/ f83 1 f68"/>
              <a:gd name="f100" fmla="*/ f87 1 f68"/>
              <a:gd name="f101" fmla="*/ f89 1 f68"/>
              <a:gd name="f102" fmla="*/ f85 1 f68"/>
              <a:gd name="f103" fmla="*/ f90 1 f68"/>
              <a:gd name="f104" fmla="*/ f92 1 f68"/>
              <a:gd name="f105" fmla="*/ f84 1 f68"/>
              <a:gd name="f106" fmla="*/ f86 1 f68"/>
              <a:gd name="f107" fmla="*/ f88 1 f68"/>
              <a:gd name="f108" fmla="*/ f91 1 f68"/>
              <a:gd name="f109" fmla="*/ f93 f61 1"/>
              <a:gd name="f110" fmla="*/ f94 f61 1"/>
              <a:gd name="f111" fmla="*/ f105 f61 1"/>
              <a:gd name="f112" fmla="*/ f106 f61 1"/>
              <a:gd name="f113" fmla="*/ f108 f62 1"/>
              <a:gd name="f114" fmla="*/ f107 f62 1"/>
              <a:gd name="f115" fmla="*/ f99 f61 1"/>
              <a:gd name="f116" fmla="*/ f100 f62 1"/>
              <a:gd name="f117" fmla="*/ f101 f62 1"/>
              <a:gd name="f118" fmla="*/ f102 f61 1"/>
              <a:gd name="f119" fmla="*/ f103 f62 1"/>
              <a:gd name="f120" fmla="*/ f104 f62 1"/>
            </a:gdLst>
            <a:ahLst/>
            <a:cxnLst>
              <a:cxn ang="3cd4">
                <a:pos x="hc" y="t"/>
              </a:cxn>
              <a:cxn ang="0">
                <a:pos x="r" y="vc"/>
              </a:cxn>
              <a:cxn ang="cd4">
                <a:pos x="hc" y="b"/>
              </a:cxn>
              <a:cxn ang="cd2">
                <a:pos x="l" y="vc"/>
              </a:cxn>
              <a:cxn ang="f95">
                <a:pos x="f115" y="f116"/>
              </a:cxn>
              <a:cxn ang="f96">
                <a:pos x="f109" y="f117"/>
              </a:cxn>
              <a:cxn ang="f97">
                <a:pos x="f118" y="f119"/>
              </a:cxn>
              <a:cxn ang="f98">
                <a:pos x="f110" y="f120"/>
              </a:cxn>
            </a:cxnLst>
            <a:rect l="f111" t="f114" r="f112" b="f113"/>
            <a:pathLst>
              <a:path w="21600" h="21600">
                <a:moveTo>
                  <a:pt x="f7" y="f8"/>
                </a:moveTo>
                <a:lnTo>
                  <a:pt x="f9" y="f5"/>
                </a:lnTo>
                <a:lnTo>
                  <a:pt x="f10" y="f11"/>
                </a:lnTo>
                <a:lnTo>
                  <a:pt x="f12" y="f13"/>
                </a:lnTo>
                <a:lnTo>
                  <a:pt x="f14" y="f15"/>
                </a:lnTo>
                <a:lnTo>
                  <a:pt x="f6" y="f16"/>
                </a:lnTo>
                <a:lnTo>
                  <a:pt x="f17" y="f18"/>
                </a:lnTo>
                <a:lnTo>
                  <a:pt x="f19" y="f20"/>
                </a:lnTo>
                <a:lnTo>
                  <a:pt x="f14" y="f21"/>
                </a:lnTo>
                <a:lnTo>
                  <a:pt x="f22" y="f23"/>
                </a:lnTo>
                <a:lnTo>
                  <a:pt x="f24" y="f25"/>
                </a:lnTo>
                <a:lnTo>
                  <a:pt x="f26" y="f27"/>
                </a:lnTo>
                <a:lnTo>
                  <a:pt x="f28" y="f29"/>
                </a:lnTo>
                <a:lnTo>
                  <a:pt x="f30" y="f31"/>
                </a:lnTo>
                <a:lnTo>
                  <a:pt x="f32" y="f27"/>
                </a:lnTo>
                <a:lnTo>
                  <a:pt x="f33" y="f34"/>
                </a:lnTo>
                <a:lnTo>
                  <a:pt x="f35" y="f36"/>
                </a:lnTo>
                <a:lnTo>
                  <a:pt x="f37" y="f6"/>
                </a:lnTo>
                <a:lnTo>
                  <a:pt x="f38" y="f39"/>
                </a:lnTo>
                <a:lnTo>
                  <a:pt x="f40" y="f41"/>
                </a:lnTo>
                <a:lnTo>
                  <a:pt x="f42" y="f43"/>
                </a:lnTo>
                <a:lnTo>
                  <a:pt x="f5" y="f44"/>
                </a:lnTo>
                <a:lnTo>
                  <a:pt x="f45" y="f46"/>
                </a:lnTo>
                <a:lnTo>
                  <a:pt x="f47" y="f48"/>
                </a:lnTo>
                <a:lnTo>
                  <a:pt x="f49" y="f50"/>
                </a:lnTo>
                <a:lnTo>
                  <a:pt x="f51" y="f52"/>
                </a:lnTo>
                <a:lnTo>
                  <a:pt x="f53" y="f54"/>
                </a:lnTo>
                <a:lnTo>
                  <a:pt x="f55" y="f56"/>
                </a:lnTo>
                <a:close/>
              </a:path>
            </a:pathLst>
          </a:custGeom>
          <a:solidFill>
            <a:srgbClr val="F8CBAD"/>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0" cap="none" spc="0" baseline="0">
                <a:solidFill>
                  <a:srgbClr val="70AD47"/>
                </a:solidFill>
                <a:uFillTx/>
                <a:latin typeface="Algerian" pitchFamily="82"/>
                <a:ea typeface=""/>
                <a:cs typeface=""/>
              </a:rPr>
              <a:t>RESEAU FILS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0" dur="250" autoRev="1" fill="remove"/>
                                        <p:tgtEl>
                                          <p:spTgt spid="17"/>
                                        </p:tgtEl>
                                        <p:attrNameLst>
                                          <p:attrName>style.color</p:attrName>
                                        </p:attrNameLst>
                                      </p:cBhvr>
                                      <p:to>
                                        <a:schemeClr val="bg1"/>
                                      </p:to>
                                    </p:animClr>
                                    <p:animClr clrSpc="rgb" dir="cw">
                                      <p:cBhvr>
                                        <p:cTn id="11" dur="250" autoRev="1" fill="remove"/>
                                        <p:tgtEl>
                                          <p:spTgt spid="17"/>
                                        </p:tgtEl>
                                        <p:attrNameLst>
                                          <p:attrName>fillcolor</p:attrName>
                                        </p:attrNameLst>
                                      </p:cBhvr>
                                      <p:to>
                                        <a:schemeClr val="bg1"/>
                                      </p:to>
                                    </p:animClr>
                                    <p:set>
                                      <p:cBhvr>
                                        <p:cTn id="12" dur="250" autoRev="1" fill="remove"/>
                                        <p:tgtEl>
                                          <p:spTgt spid="17"/>
                                        </p:tgtEl>
                                        <p:attrNameLst>
                                          <p:attrName>fill.type</p:attrName>
                                        </p:attrNameLst>
                                      </p:cBhvr>
                                      <p:to>
                                        <p:strVal val="solid"/>
                                      </p:to>
                                    </p:set>
                                    <p:set>
                                      <p:cBhvr>
                                        <p:cTn id="13" dur="250" autoRev="1" fill="remove"/>
                                        <p:tgtEl>
                                          <p:spTgt spid="17"/>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21" dur="250" autoRev="1" fill="remove"/>
                                        <p:tgtEl>
                                          <p:spTgt spid="18"/>
                                        </p:tgtEl>
                                        <p:attrNameLst>
                                          <p:attrName>style.color</p:attrName>
                                        </p:attrNameLst>
                                      </p:cBhvr>
                                      <p:to>
                                        <a:schemeClr val="bg1"/>
                                      </p:to>
                                    </p:animClr>
                                    <p:animClr clrSpc="rgb" dir="cw">
                                      <p:cBhvr>
                                        <p:cTn id="22" dur="250" autoRev="1" fill="remove"/>
                                        <p:tgtEl>
                                          <p:spTgt spid="18"/>
                                        </p:tgtEl>
                                        <p:attrNameLst>
                                          <p:attrName>fillcolor</p:attrName>
                                        </p:attrNameLst>
                                      </p:cBhvr>
                                      <p:to>
                                        <a:schemeClr val="bg1"/>
                                      </p:to>
                                    </p:animClr>
                                    <p:set>
                                      <p:cBhvr>
                                        <p:cTn id="23" dur="250" autoRev="1" fill="remove"/>
                                        <p:tgtEl>
                                          <p:spTgt spid="18"/>
                                        </p:tgtEl>
                                        <p:attrNameLst>
                                          <p:attrName>fill.type</p:attrName>
                                        </p:attrNameLst>
                                      </p:cBhvr>
                                      <p:to>
                                        <p:strVal val="solid"/>
                                      </p:to>
                                    </p:set>
                                    <p:set>
                                      <p:cBhvr>
                                        <p:cTn id="24" dur="250" autoRev="1" fill="remove"/>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114">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METHODE D’INTERCONNEXION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Rectangle à coins arrondis 34"/>
          <p:cNvSpPr/>
          <p:nvPr/>
        </p:nvSpPr>
        <p:spPr>
          <a:xfrm>
            <a:off x="1429554" y="1156213"/>
            <a:ext cx="7714445" cy="28650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Microsoft Sans Serif" pitchFamily="34"/>
                <a:ea typeface=""/>
                <a:cs typeface="Microsoft Sans Serif" pitchFamily="34"/>
              </a:rPr>
              <a:t>07 ETAPES DE LA METHODE D’INTERCONNEXION </a:t>
            </a:r>
          </a:p>
        </p:txBody>
      </p:sp>
      <p:sp>
        <p:nvSpPr>
          <p:cNvPr id="17" name="Rectangle à coins arrondis 5"/>
          <p:cNvSpPr/>
          <p:nvPr/>
        </p:nvSpPr>
        <p:spPr>
          <a:xfrm>
            <a:off x="1607743" y="1715771"/>
            <a:ext cx="2165765" cy="91151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0" baseline="0">
                <a:solidFill>
                  <a:srgbClr val="000000"/>
                </a:solidFill>
                <a:uFillTx/>
                <a:latin typeface="Calibri"/>
                <a:ea typeface=""/>
                <a:cs typeface=""/>
              </a:rPr>
              <a:t>1</a:t>
            </a:r>
            <a:r>
              <a:rPr lang="fr-FR" sz="1800" b="0" i="0" u="none" strike="noStrike" kern="1200" cap="none" spc="0" baseline="0">
                <a:solidFill>
                  <a:srgbClr val="000000"/>
                </a:solidFill>
                <a:uFillTx/>
                <a:latin typeface="Calibri"/>
                <a:ea typeface=""/>
                <a:cs typeface=""/>
              </a:rPr>
              <a:t>-Choix du réseau père et du réseau fils</a:t>
            </a:r>
          </a:p>
        </p:txBody>
      </p:sp>
      <p:sp>
        <p:nvSpPr>
          <p:cNvPr id="18" name="Rectangle à coins arrondis 6"/>
          <p:cNvSpPr/>
          <p:nvPr/>
        </p:nvSpPr>
        <p:spPr>
          <a:xfrm>
            <a:off x="4122362" y="1654423"/>
            <a:ext cx="2497537" cy="12260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ea typeface=""/>
                <a:cs typeface=""/>
              </a:rPr>
              <a:t>2</a:t>
            </a:r>
            <a:r>
              <a:rPr lang="fr-FR" sz="1800" b="0" i="0" u="none" strike="noStrike" kern="1200" cap="none" spc="0" baseline="0">
                <a:solidFill>
                  <a:srgbClr val="000000"/>
                </a:solidFill>
                <a:uFillTx/>
                <a:latin typeface="Calibri"/>
                <a:ea typeface=""/>
                <a:cs typeface=""/>
              </a:rPr>
              <a:t>-On change le type du nœud de référence du réseau fils et on définit sa puissance active</a:t>
            </a:r>
          </a:p>
        </p:txBody>
      </p:sp>
      <p:sp>
        <p:nvSpPr>
          <p:cNvPr id="19" name="Rectangle à coins arrondis 7"/>
          <p:cNvSpPr/>
          <p:nvPr/>
        </p:nvSpPr>
        <p:spPr>
          <a:xfrm>
            <a:off x="6993230" y="1679414"/>
            <a:ext cx="2150769" cy="123967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ea typeface=""/>
                <a:cs typeface=""/>
              </a:rPr>
              <a:t>3</a:t>
            </a:r>
            <a:r>
              <a:rPr lang="fr-FR" sz="1800" b="0" i="0" u="none" strike="noStrike" kern="1200" cap="none" spc="0" baseline="0">
                <a:solidFill>
                  <a:srgbClr val="000000"/>
                </a:solidFill>
                <a:uFillTx/>
                <a:latin typeface="Calibri"/>
                <a:ea typeface=""/>
                <a:cs typeface=""/>
              </a:rPr>
              <a:t>-On choisit parmi les nœuds ceux qui permettent l’interconnexion</a:t>
            </a:r>
          </a:p>
        </p:txBody>
      </p:sp>
      <p:sp>
        <p:nvSpPr>
          <p:cNvPr id="20" name="Rectangle à coins arrondis 8"/>
          <p:cNvSpPr/>
          <p:nvPr/>
        </p:nvSpPr>
        <p:spPr>
          <a:xfrm>
            <a:off x="6321192" y="3505901"/>
            <a:ext cx="2822807" cy="133520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ea typeface=""/>
                <a:cs typeface=""/>
              </a:rPr>
              <a:t>4</a:t>
            </a:r>
            <a:r>
              <a:rPr lang="fr-FR" sz="1800" b="0" i="0" u="none" strike="noStrike" kern="1200" cap="none" spc="0" baseline="0">
                <a:solidFill>
                  <a:srgbClr val="000000"/>
                </a:solidFill>
                <a:uFillTx/>
                <a:latin typeface="Calibri"/>
                <a:ea typeface=""/>
                <a:cs typeface=""/>
              </a:rPr>
              <a:t>-Sur un logiciel de cartographie comme google map on détermine les distances entre les nœuds choisit</a:t>
            </a:r>
          </a:p>
        </p:txBody>
      </p:sp>
      <p:sp>
        <p:nvSpPr>
          <p:cNvPr id="21" name="Rectangle à coins arrondis 9"/>
          <p:cNvSpPr/>
          <p:nvPr/>
        </p:nvSpPr>
        <p:spPr>
          <a:xfrm>
            <a:off x="1635614" y="3230831"/>
            <a:ext cx="2937144" cy="133520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ea typeface=""/>
                <a:cs typeface=""/>
              </a:rPr>
              <a:t>5</a:t>
            </a:r>
            <a:r>
              <a:rPr lang="fr-FR" sz="1800" b="0" i="0" u="none" strike="noStrike" kern="1200" cap="none" spc="0" baseline="0">
                <a:solidFill>
                  <a:srgbClr val="000000"/>
                </a:solidFill>
                <a:uFillTx/>
                <a:latin typeface="Calibri"/>
                <a:ea typeface=""/>
                <a:cs typeface=""/>
              </a:rPr>
              <a:t>-Considérant la puissance à transiter déterminer les paramètres de la ligne</a:t>
            </a:r>
          </a:p>
        </p:txBody>
      </p:sp>
      <p:sp>
        <p:nvSpPr>
          <p:cNvPr id="22" name="Rectangle à coins arrondis 10"/>
          <p:cNvSpPr/>
          <p:nvPr/>
        </p:nvSpPr>
        <p:spPr>
          <a:xfrm>
            <a:off x="1768413" y="5190920"/>
            <a:ext cx="2809164" cy="132155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ea typeface=""/>
                <a:cs typeface=""/>
              </a:rPr>
              <a:t>6</a:t>
            </a:r>
            <a:r>
              <a:rPr lang="fr-FR" sz="1800" b="0" i="0" u="none" strike="noStrike" kern="1200" cap="none" spc="0" baseline="0">
                <a:solidFill>
                  <a:srgbClr val="000000"/>
                </a:solidFill>
                <a:uFillTx/>
                <a:latin typeface="Calibri"/>
                <a:ea typeface=""/>
                <a:cs typeface=""/>
              </a:rPr>
              <a:t>-Le réseau interconnecté étant constitué, on calcule et on enregistre les pertes de puissances pour chaque cas</a:t>
            </a:r>
          </a:p>
        </p:txBody>
      </p:sp>
      <p:sp>
        <p:nvSpPr>
          <p:cNvPr id="23" name="Rectangle à coins arrondis 11"/>
          <p:cNvSpPr/>
          <p:nvPr/>
        </p:nvSpPr>
        <p:spPr>
          <a:xfrm>
            <a:off x="6208776" y="5237079"/>
            <a:ext cx="2825093" cy="141936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38103"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ea typeface=""/>
                <a:cs typeface=""/>
              </a:rPr>
              <a:t>7</a:t>
            </a:r>
            <a:r>
              <a:rPr lang="fr-FR" sz="1800" b="0" i="0" u="none" strike="noStrike" kern="1200" cap="none" spc="0" baseline="0">
                <a:solidFill>
                  <a:srgbClr val="000000"/>
                </a:solidFill>
                <a:uFillTx/>
                <a:latin typeface="Calibri"/>
                <a:ea typeface=""/>
                <a:cs typeface=""/>
              </a:rPr>
              <a:t>-On effectue le choix des points d’interconnexion sur la base du critère de minimum de puissance</a:t>
            </a:r>
          </a:p>
        </p:txBody>
      </p:sp>
      <p:sp>
        <p:nvSpPr>
          <p:cNvPr id="24" name="Flèche droite 12"/>
          <p:cNvSpPr/>
          <p:nvPr/>
        </p:nvSpPr>
        <p:spPr>
          <a:xfrm>
            <a:off x="3733339" y="2001027"/>
            <a:ext cx="450378" cy="313904"/>
          </a:xfrm>
          <a:custGeom>
            <a:avLst>
              <a:gd name="f0" fmla="val 14073"/>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25" name="Flèche droite 13"/>
          <p:cNvSpPr/>
          <p:nvPr/>
        </p:nvSpPr>
        <p:spPr>
          <a:xfrm>
            <a:off x="6634310" y="2070768"/>
            <a:ext cx="338922" cy="257037"/>
          </a:xfrm>
          <a:custGeom>
            <a:avLst>
              <a:gd name="f0" fmla="val 134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26" name="Flèche droite 14"/>
          <p:cNvSpPr/>
          <p:nvPr/>
        </p:nvSpPr>
        <p:spPr>
          <a:xfrm rot="5400013">
            <a:off x="7479494" y="3094928"/>
            <a:ext cx="450378" cy="313904"/>
          </a:xfrm>
          <a:custGeom>
            <a:avLst>
              <a:gd name="f0" fmla="val 14073"/>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27" name="Flèche droite 15"/>
          <p:cNvSpPr/>
          <p:nvPr/>
        </p:nvSpPr>
        <p:spPr>
          <a:xfrm rot="10799991">
            <a:off x="4584773" y="3721187"/>
            <a:ext cx="1662516" cy="425698"/>
          </a:xfrm>
          <a:custGeom>
            <a:avLst>
              <a:gd name="f0" fmla="val 19676"/>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28" name="Flèche droite 16"/>
          <p:cNvSpPr/>
          <p:nvPr/>
        </p:nvSpPr>
        <p:spPr>
          <a:xfrm rot="5400013">
            <a:off x="2777942" y="4724590"/>
            <a:ext cx="557290" cy="338922"/>
          </a:xfrm>
          <a:custGeom>
            <a:avLst>
              <a:gd name="f0" fmla="val 15032"/>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29" name="Flèche droite 17"/>
          <p:cNvSpPr/>
          <p:nvPr/>
        </p:nvSpPr>
        <p:spPr>
          <a:xfrm>
            <a:off x="4675034" y="5679932"/>
            <a:ext cx="1514703" cy="321621"/>
          </a:xfrm>
          <a:custGeom>
            <a:avLst>
              <a:gd name="f0" fmla="val 18327"/>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116">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PRESENTATION DE L’APPLICATION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Rectangle à coins arrondis 34"/>
          <p:cNvSpPr/>
          <p:nvPr/>
        </p:nvSpPr>
        <p:spPr>
          <a:xfrm>
            <a:off x="1429554" y="1156213"/>
            <a:ext cx="3902302" cy="32485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Microsoft Sans Serif" pitchFamily="34"/>
                <a:ea typeface=""/>
                <a:cs typeface="Microsoft Sans Serif" pitchFamily="34"/>
              </a:rPr>
              <a:t>PAGE D’ACCUEIL</a:t>
            </a:r>
          </a:p>
        </p:txBody>
      </p:sp>
      <p:pic>
        <p:nvPicPr>
          <p:cNvPr id="17" name="Image 4"/>
          <p:cNvPicPr>
            <a:picLocks noChangeAspect="1"/>
          </p:cNvPicPr>
          <p:nvPr/>
        </p:nvPicPr>
        <p:blipFill>
          <a:blip r:embed="rId3"/>
          <a:stretch>
            <a:fillRect/>
          </a:stretch>
        </p:blipFill>
        <p:spPr>
          <a:xfrm>
            <a:off x="1612434" y="1580604"/>
            <a:ext cx="7361752" cy="5042257"/>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154">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PRESENTATION DE L’APPLICATION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Rectangle à coins arrondis 34"/>
          <p:cNvSpPr/>
          <p:nvPr/>
        </p:nvSpPr>
        <p:spPr>
          <a:xfrm>
            <a:off x="1429554" y="1156213"/>
            <a:ext cx="3902302" cy="32485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Microsoft Sans Serif" pitchFamily="34"/>
                <a:ea typeface=""/>
                <a:cs typeface="Microsoft Sans Serif" pitchFamily="34"/>
              </a:rPr>
              <a:t>PAGE D’INTERCONNEXION</a:t>
            </a:r>
          </a:p>
        </p:txBody>
      </p:sp>
      <p:pic>
        <p:nvPicPr>
          <p:cNvPr id="17" name="Image 17"/>
          <p:cNvPicPr>
            <a:picLocks noChangeAspect="1"/>
          </p:cNvPicPr>
          <p:nvPr/>
        </p:nvPicPr>
        <p:blipFill>
          <a:blip r:embed="rId3"/>
          <a:stretch>
            <a:fillRect/>
          </a:stretch>
        </p:blipFill>
        <p:spPr>
          <a:xfrm>
            <a:off x="1519842" y="1762524"/>
            <a:ext cx="7580421" cy="4870286"/>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95">
    <p:bg>
      <p:bgPr>
        <a:solidFill>
          <a:srgbClr val="D7BCED"/>
        </a:solidFill>
        <a:effectLst/>
      </p:bgPr>
    </p:bg>
    <p:spTree>
      <p:nvGrpSpPr>
        <p:cNvPr id="1" name=""/>
        <p:cNvGrpSpPr/>
        <p:nvPr/>
      </p:nvGrpSpPr>
      <p:grpSpPr>
        <a:xfrm>
          <a:off x="0" y="0"/>
          <a:ext cx="0" cy="0"/>
          <a:chOff x="0" y="0"/>
          <a:chExt cx="0" cy="0"/>
        </a:xfrm>
      </p:grpSpPr>
      <p:sp>
        <p:nvSpPr>
          <p:cNvPr id="2" name="Étoile à 12 branches 4"/>
          <p:cNvSpPr/>
          <p:nvPr/>
        </p:nvSpPr>
        <p:spPr>
          <a:xfrm>
            <a:off x="-1711235" y="1946364"/>
            <a:ext cx="3422471" cy="3095893"/>
          </a:xfrm>
          <a:custGeom>
            <a:avLst/>
            <a:gdLst>
              <a:gd name="f0" fmla="val 10800000"/>
              <a:gd name="f1" fmla="val 5400000"/>
              <a:gd name="f2" fmla="val 180"/>
              <a:gd name="f3" fmla="val w"/>
              <a:gd name="f4" fmla="val h"/>
              <a:gd name="f5" fmla="val ss"/>
              <a:gd name="f6" fmla="val 0"/>
              <a:gd name="f7" fmla="*/ 5419351 1 1725033"/>
              <a:gd name="f8" fmla="val 37500"/>
              <a:gd name="f9" fmla="+- 0 0 -90"/>
              <a:gd name="f10" fmla="+- 0 0 -180"/>
              <a:gd name="f11" fmla="+- 0 0 -270"/>
              <a:gd name="f12" fmla="+- 0 0 -360"/>
              <a:gd name="f13" fmla="abs f3"/>
              <a:gd name="f14" fmla="abs f4"/>
              <a:gd name="f15" fmla="abs f5"/>
              <a:gd name="f16" fmla="+- 1800000 f1 0"/>
              <a:gd name="f17" fmla="+- 3600000 f1 0"/>
              <a:gd name="f18" fmla="+- 900000 f1 0"/>
              <a:gd name="f19" fmla="+- 2700000 f1 0"/>
              <a:gd name="f20" fmla="+- 4500000 f1 0"/>
              <a:gd name="f21" fmla="*/ f9 f0 1"/>
              <a:gd name="f22" fmla="*/ f10 f0 1"/>
              <a:gd name="f23" fmla="*/ f11 f0 1"/>
              <a:gd name="f24" fmla="*/ f12 f0 1"/>
              <a:gd name="f25" fmla="?: f13 f3 1"/>
              <a:gd name="f26" fmla="?: f14 f4 1"/>
              <a:gd name="f27" fmla="?: f15 f5 1"/>
              <a:gd name="f28" fmla="+- f16 0 f1"/>
              <a:gd name="f29" fmla="+- f17 0 f1"/>
              <a:gd name="f30" fmla="+- f18 0 f1"/>
              <a:gd name="f31" fmla="+- f19 0 f1"/>
              <a:gd name="f32" fmla="+- f20 0 f1"/>
              <a:gd name="f33" fmla="*/ f21 1 f2"/>
              <a:gd name="f34" fmla="*/ f22 1 f2"/>
              <a:gd name="f35" fmla="*/ f23 1 f2"/>
              <a:gd name="f36" fmla="*/ f24 1 f2"/>
              <a:gd name="f37" fmla="*/ f25 1 21600"/>
              <a:gd name="f38" fmla="*/ f26 1 21600"/>
              <a:gd name="f39" fmla="*/ 21600 f25 1"/>
              <a:gd name="f40" fmla="*/ 21600 f26 1"/>
              <a:gd name="f41" fmla="+- f28 f1 0"/>
              <a:gd name="f42" fmla="+- f29 f1 0"/>
              <a:gd name="f43" fmla="+- f30 f1 0"/>
              <a:gd name="f44" fmla="+- f31 f1 0"/>
              <a:gd name="f45" fmla="+- f32 f1 0"/>
              <a:gd name="f46" fmla="+- f33 0 f1"/>
              <a:gd name="f47" fmla="+- f34 0 f1"/>
              <a:gd name="f48" fmla="+- f35 0 f1"/>
              <a:gd name="f49" fmla="+- f36 0 f1"/>
              <a:gd name="f50" fmla="min f38 f37"/>
              <a:gd name="f51" fmla="*/ f39 1 f27"/>
              <a:gd name="f52" fmla="*/ f40 1 f27"/>
              <a:gd name="f53" fmla="*/ f41 f7 1"/>
              <a:gd name="f54" fmla="*/ f42 f7 1"/>
              <a:gd name="f55" fmla="*/ f43 f7 1"/>
              <a:gd name="f56" fmla="*/ f44 f7 1"/>
              <a:gd name="f57" fmla="*/ f45 f7 1"/>
              <a:gd name="f58" fmla="val f51"/>
              <a:gd name="f59" fmla="val f52"/>
              <a:gd name="f60" fmla="*/ f53 1 f0"/>
              <a:gd name="f61" fmla="*/ f54 1 f0"/>
              <a:gd name="f62" fmla="*/ f55 1 f0"/>
              <a:gd name="f63" fmla="*/ f56 1 f0"/>
              <a:gd name="f64" fmla="*/ f57 1 f0"/>
              <a:gd name="f65" fmla="*/ f6 f50 1"/>
              <a:gd name="f66" fmla="+- f59 0 f6"/>
              <a:gd name="f67" fmla="+- f58 0 f6"/>
              <a:gd name="f68" fmla="+- 0 0 f60"/>
              <a:gd name="f69" fmla="+- 0 0 f61"/>
              <a:gd name="f70" fmla="+- 0 0 f62"/>
              <a:gd name="f71" fmla="+- 0 0 f63"/>
              <a:gd name="f72" fmla="+- 0 0 f64"/>
              <a:gd name="f73" fmla="*/ f58 f50 1"/>
              <a:gd name="f74" fmla="*/ f59 f50 1"/>
              <a:gd name="f75" fmla="*/ f66 1 2"/>
              <a:gd name="f76" fmla="*/ f66 1 4"/>
              <a:gd name="f77" fmla="*/ f67 1 2"/>
              <a:gd name="f78" fmla="*/ f67 1 4"/>
              <a:gd name="f79" fmla="*/ f67 3 1"/>
              <a:gd name="f80" fmla="*/ f66 3 1"/>
              <a:gd name="f81" fmla="+- 0 0 f68"/>
              <a:gd name="f82" fmla="+- 0 0 f69"/>
              <a:gd name="f83" fmla="+- 0 0 f70"/>
              <a:gd name="f84" fmla="+- 0 0 f71"/>
              <a:gd name="f85" fmla="+- 0 0 f72"/>
              <a:gd name="f86" fmla="+- f6 f75 0"/>
              <a:gd name="f87" fmla="+- f6 f77 0"/>
              <a:gd name="f88" fmla="*/ f79 1 4"/>
              <a:gd name="f89" fmla="*/ f80 1 4"/>
              <a:gd name="f90" fmla="*/ f77 f8 1"/>
              <a:gd name="f91" fmla="*/ f75 f8 1"/>
              <a:gd name="f92" fmla="*/ f81 f0 1"/>
              <a:gd name="f93" fmla="*/ f82 f0 1"/>
              <a:gd name="f94" fmla="*/ f83 f0 1"/>
              <a:gd name="f95" fmla="*/ f84 f0 1"/>
              <a:gd name="f96" fmla="*/ f85 f0 1"/>
              <a:gd name="f97" fmla="*/ f76 f50 1"/>
              <a:gd name="f98" fmla="*/ f78 f50 1"/>
              <a:gd name="f99" fmla="*/ f90 1 50000"/>
              <a:gd name="f100" fmla="*/ f91 1 50000"/>
              <a:gd name="f101" fmla="*/ f92 1 f7"/>
              <a:gd name="f102" fmla="*/ f93 1 f7"/>
              <a:gd name="f103" fmla="*/ f94 1 f7"/>
              <a:gd name="f104" fmla="*/ f95 1 f7"/>
              <a:gd name="f105" fmla="*/ f96 1 f7"/>
              <a:gd name="f106" fmla="*/ f86 f50 1"/>
              <a:gd name="f107" fmla="*/ f87 f50 1"/>
              <a:gd name="f108" fmla="*/ f88 f50 1"/>
              <a:gd name="f109" fmla="*/ f89 f50 1"/>
              <a:gd name="f110" fmla="+- f101 0 f1"/>
              <a:gd name="f111" fmla="+- f102 0 f1"/>
              <a:gd name="f112" fmla="+- f103 0 f1"/>
              <a:gd name="f113" fmla="+- f104 0 f1"/>
              <a:gd name="f114" fmla="+- f105 0 f1"/>
              <a:gd name="f115" fmla="cos 1 f110"/>
              <a:gd name="f116" fmla="sin 1 f111"/>
              <a:gd name="f117" fmla="cos 1 f112"/>
              <a:gd name="f118" fmla="cos 1 f113"/>
              <a:gd name="f119" fmla="cos 1 f114"/>
              <a:gd name="f120" fmla="sin 1 f114"/>
              <a:gd name="f121" fmla="sin 1 f113"/>
              <a:gd name="f122" fmla="sin 1 f112"/>
              <a:gd name="f123" fmla="+- 0 0 f115"/>
              <a:gd name="f124" fmla="+- 0 0 f116"/>
              <a:gd name="f125" fmla="+- 0 0 f117"/>
              <a:gd name="f126" fmla="+- 0 0 f118"/>
              <a:gd name="f127" fmla="+- 0 0 f119"/>
              <a:gd name="f128" fmla="+- 0 0 f120"/>
              <a:gd name="f129" fmla="+- 0 0 f121"/>
              <a:gd name="f130" fmla="+- 0 0 f122"/>
              <a:gd name="f131" fmla="+- 0 0 f123"/>
              <a:gd name="f132" fmla="+- 0 0 f124"/>
              <a:gd name="f133" fmla="+- 0 0 f125"/>
              <a:gd name="f134" fmla="+- 0 0 f126"/>
              <a:gd name="f135" fmla="+- 0 0 f127"/>
              <a:gd name="f136" fmla="+- 0 0 f128"/>
              <a:gd name="f137" fmla="+- 0 0 f129"/>
              <a:gd name="f138" fmla="+- 0 0 f130"/>
              <a:gd name="f139" fmla="val f131"/>
              <a:gd name="f140" fmla="val f132"/>
              <a:gd name="f141" fmla="val f133"/>
              <a:gd name="f142" fmla="val f134"/>
              <a:gd name="f143" fmla="val f135"/>
              <a:gd name="f144" fmla="val f136"/>
              <a:gd name="f145" fmla="val f137"/>
              <a:gd name="f146" fmla="val f138"/>
              <a:gd name="f147" fmla="*/ f139 f77 1"/>
              <a:gd name="f148" fmla="*/ f140 f75 1"/>
              <a:gd name="f149" fmla="*/ f141 f99 1"/>
              <a:gd name="f150" fmla="*/ f142 f99 1"/>
              <a:gd name="f151" fmla="*/ f143 f99 1"/>
              <a:gd name="f152" fmla="*/ f144 f100 1"/>
              <a:gd name="f153" fmla="*/ f145 f100 1"/>
              <a:gd name="f154" fmla="*/ f146 f100 1"/>
              <a:gd name="f155" fmla="+- f87 0 f147"/>
              <a:gd name="f156" fmla="+- f87 f147 0"/>
              <a:gd name="f157" fmla="+- f86 0 f148"/>
              <a:gd name="f158" fmla="+- f86 f148 0"/>
              <a:gd name="f159" fmla="+- f87 0 f149"/>
              <a:gd name="f160" fmla="+- f87 0 f150"/>
              <a:gd name="f161" fmla="+- f87 0 f151"/>
              <a:gd name="f162" fmla="+- f87 f151 0"/>
              <a:gd name="f163" fmla="+- f87 f150 0"/>
              <a:gd name="f164" fmla="+- f87 f149 0"/>
              <a:gd name="f165" fmla="+- f86 0 f152"/>
              <a:gd name="f166" fmla="+- f86 0 f153"/>
              <a:gd name="f167" fmla="+- f86 0 f154"/>
              <a:gd name="f168" fmla="+- f86 f154 0"/>
              <a:gd name="f169" fmla="+- f86 f153 0"/>
              <a:gd name="f170" fmla="+- f86 f152 0"/>
              <a:gd name="f171" fmla="*/ f160 f50 1"/>
              <a:gd name="f172" fmla="*/ f166 f50 1"/>
              <a:gd name="f173" fmla="*/ f163 f50 1"/>
              <a:gd name="f174" fmla="*/ f169 f50 1"/>
              <a:gd name="f175" fmla="*/ f159 f50 1"/>
              <a:gd name="f176" fmla="*/ f167 f50 1"/>
              <a:gd name="f177" fmla="*/ f155 f50 1"/>
              <a:gd name="f178" fmla="*/ f157 f50 1"/>
              <a:gd name="f179" fmla="*/ f161 f50 1"/>
              <a:gd name="f180" fmla="*/ f165 f50 1"/>
              <a:gd name="f181" fmla="*/ f162 f50 1"/>
              <a:gd name="f182" fmla="*/ f156 f50 1"/>
              <a:gd name="f183" fmla="*/ f164 f50 1"/>
              <a:gd name="f184" fmla="*/ f168 f50 1"/>
              <a:gd name="f185" fmla="*/ f158 f50 1"/>
              <a:gd name="f186" fmla="*/ f170 f50 1"/>
            </a:gdLst>
            <a:ahLst/>
            <a:cxnLst>
              <a:cxn ang="3cd4">
                <a:pos x="hc" y="t"/>
              </a:cxn>
              <a:cxn ang="0">
                <a:pos x="r" y="vc"/>
              </a:cxn>
              <a:cxn ang="cd4">
                <a:pos x="hc" y="b"/>
              </a:cxn>
              <a:cxn ang="cd2">
                <a:pos x="l" y="vc"/>
              </a:cxn>
              <a:cxn ang="f46">
                <a:pos x="f182" y="f97"/>
              </a:cxn>
              <a:cxn ang="f46">
                <a:pos x="f182" y="f109"/>
              </a:cxn>
              <a:cxn ang="f47">
                <a:pos x="f108" y="f185"/>
              </a:cxn>
              <a:cxn ang="f47">
                <a:pos x="f98" y="f185"/>
              </a:cxn>
              <a:cxn ang="f48">
                <a:pos x="f177" y="f109"/>
              </a:cxn>
              <a:cxn ang="f48">
                <a:pos x="f177" y="f97"/>
              </a:cxn>
              <a:cxn ang="f49">
                <a:pos x="f98" y="f178"/>
              </a:cxn>
              <a:cxn ang="f49">
                <a:pos x="f108" y="f178"/>
              </a:cxn>
            </a:cxnLst>
            <a:rect l="f171" t="f172" r="f173" b="f174"/>
            <a:pathLst>
              <a:path>
                <a:moveTo>
                  <a:pt x="f65" y="f106"/>
                </a:moveTo>
                <a:lnTo>
                  <a:pt x="f175" y="f176"/>
                </a:lnTo>
                <a:lnTo>
                  <a:pt x="f177" y="f97"/>
                </a:lnTo>
                <a:lnTo>
                  <a:pt x="f171" y="f172"/>
                </a:lnTo>
                <a:lnTo>
                  <a:pt x="f98" y="f178"/>
                </a:lnTo>
                <a:lnTo>
                  <a:pt x="f179" y="f180"/>
                </a:lnTo>
                <a:lnTo>
                  <a:pt x="f107" y="f65"/>
                </a:lnTo>
                <a:lnTo>
                  <a:pt x="f181" y="f180"/>
                </a:lnTo>
                <a:lnTo>
                  <a:pt x="f108" y="f178"/>
                </a:lnTo>
                <a:lnTo>
                  <a:pt x="f173" y="f172"/>
                </a:lnTo>
                <a:lnTo>
                  <a:pt x="f182" y="f97"/>
                </a:lnTo>
                <a:lnTo>
                  <a:pt x="f183" y="f176"/>
                </a:lnTo>
                <a:lnTo>
                  <a:pt x="f73" y="f106"/>
                </a:lnTo>
                <a:lnTo>
                  <a:pt x="f183" y="f184"/>
                </a:lnTo>
                <a:lnTo>
                  <a:pt x="f182" y="f109"/>
                </a:lnTo>
                <a:lnTo>
                  <a:pt x="f173" y="f174"/>
                </a:lnTo>
                <a:lnTo>
                  <a:pt x="f108" y="f185"/>
                </a:lnTo>
                <a:lnTo>
                  <a:pt x="f181" y="f186"/>
                </a:lnTo>
                <a:lnTo>
                  <a:pt x="f107" y="f74"/>
                </a:lnTo>
                <a:lnTo>
                  <a:pt x="f179" y="f186"/>
                </a:lnTo>
                <a:lnTo>
                  <a:pt x="f98" y="f185"/>
                </a:lnTo>
                <a:lnTo>
                  <a:pt x="f171" y="f174"/>
                </a:lnTo>
                <a:lnTo>
                  <a:pt x="f177" y="f109"/>
                </a:lnTo>
                <a:lnTo>
                  <a:pt x="f175" y="f184"/>
                </a:lnTo>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3" name="Arc 13"/>
          <p:cNvSpPr/>
          <p:nvPr/>
        </p:nvSpPr>
        <p:spPr>
          <a:xfrm>
            <a:off x="-2588373" y="969474"/>
            <a:ext cx="5143499" cy="5143499"/>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noFill/>
          <a:ln w="6345" cap="flat">
            <a:solidFill>
              <a:srgbClr val="BFBFBF"/>
            </a:solidFill>
            <a:custDash>
              <a:ds d="300173" sp="300173"/>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4" name="TextBox 7"/>
          <p:cNvSpPr txBox="1"/>
          <p:nvPr/>
        </p:nvSpPr>
        <p:spPr>
          <a:xfrm>
            <a:off x="1562627" y="948625"/>
            <a:ext cx="2880360"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INTRODUCTION</a:t>
            </a:r>
            <a:endParaRPr lang="en-US" sz="2400" b="0" i="0" u="none" strike="noStrike" kern="1200" cap="none" spc="0" baseline="0">
              <a:solidFill>
                <a:srgbClr val="000000"/>
              </a:solidFill>
              <a:uFillTx/>
              <a:latin typeface="Calibri"/>
              <a:ea typeface=""/>
              <a:cs typeface=""/>
            </a:endParaRPr>
          </a:p>
        </p:txBody>
      </p:sp>
      <p:sp>
        <p:nvSpPr>
          <p:cNvPr id="5" name="TextBox 8"/>
          <p:cNvSpPr txBox="1"/>
          <p:nvPr/>
        </p:nvSpPr>
        <p:spPr>
          <a:xfrm>
            <a:off x="2444273" y="1916116"/>
            <a:ext cx="6151086"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Calibri"/>
                <a:ea typeface=""/>
                <a:cs typeface=""/>
              </a:rPr>
              <a:t>CONTEXTE</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ET</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PROBLEMATIQUE</a:t>
            </a:r>
          </a:p>
        </p:txBody>
      </p:sp>
      <p:sp>
        <p:nvSpPr>
          <p:cNvPr id="6" name="TextBox 9"/>
          <p:cNvSpPr txBox="1"/>
          <p:nvPr/>
        </p:nvSpPr>
        <p:spPr>
          <a:xfrm>
            <a:off x="2719617" y="3159325"/>
            <a:ext cx="4240155"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METHODOLOGIE</a:t>
            </a:r>
          </a:p>
        </p:txBody>
      </p:sp>
      <p:sp>
        <p:nvSpPr>
          <p:cNvPr id="7" name="TextBox 11"/>
          <p:cNvSpPr txBox="1"/>
          <p:nvPr/>
        </p:nvSpPr>
        <p:spPr>
          <a:xfrm>
            <a:off x="2482394" y="4455386"/>
            <a:ext cx="6766111"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a:solidFill>
                  <a:srgbClr val="000000"/>
                </a:solidFill>
                <a:uFillTx/>
                <a:latin typeface="Calibri"/>
                <a:ea typeface=""/>
                <a:cs typeface=""/>
              </a:rPr>
              <a:t>RESULTATS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ANALYSES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ET</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COMMENTAIRES</a:t>
            </a:r>
          </a:p>
        </p:txBody>
      </p:sp>
      <p:sp>
        <p:nvSpPr>
          <p:cNvPr id="8" name="Oval 14"/>
          <p:cNvSpPr/>
          <p:nvPr/>
        </p:nvSpPr>
        <p:spPr>
          <a:xfrm>
            <a:off x="1131624" y="1104037"/>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9" name="Oval 15"/>
          <p:cNvSpPr/>
          <p:nvPr/>
        </p:nvSpPr>
        <p:spPr>
          <a:xfrm>
            <a:off x="2085078" y="2067449"/>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0" name="Oval 16"/>
          <p:cNvSpPr/>
          <p:nvPr/>
        </p:nvSpPr>
        <p:spPr>
          <a:xfrm>
            <a:off x="2358932" y="3274502"/>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1" name="Oval 17"/>
          <p:cNvSpPr/>
          <p:nvPr/>
        </p:nvSpPr>
        <p:spPr>
          <a:xfrm>
            <a:off x="2098264" y="455458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2" name="Arc 18"/>
          <p:cNvSpPr/>
          <p:nvPr/>
        </p:nvSpPr>
        <p:spPr>
          <a:xfrm>
            <a:off x="-1159614" y="2286000"/>
            <a:ext cx="2286000" cy="2286000"/>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solidFill>
            <a:srgbClr val="C5E0B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nvGrpSpPr>
          <p:cNvPr id="13" name="Group 24"/>
          <p:cNvGrpSpPr/>
          <p:nvPr/>
        </p:nvGrpSpPr>
        <p:grpSpPr>
          <a:xfrm>
            <a:off x="-67610" y="1086590"/>
            <a:ext cx="171450" cy="4684819"/>
            <a:chOff x="-67610" y="1086590"/>
            <a:chExt cx="171450" cy="4684819"/>
          </a:xfrm>
        </p:grpSpPr>
        <p:sp>
          <p:nvSpPr>
            <p:cNvPr id="14" name="Rounded Rectangle 12"/>
            <p:cNvSpPr/>
            <p:nvPr/>
          </p:nvSpPr>
          <p:spPr>
            <a:xfrm>
              <a:off x="-67610" y="1086590"/>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5" name="Rounded Rectangle 23"/>
            <p:cNvSpPr/>
            <p:nvPr/>
          </p:nvSpPr>
          <p:spPr>
            <a:xfrm>
              <a:off x="-67610" y="3371109"/>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sp>
        <p:nvSpPr>
          <p:cNvPr id="16" name="TextBox 19"/>
          <p:cNvSpPr txBox="1"/>
          <p:nvPr/>
        </p:nvSpPr>
        <p:spPr>
          <a:xfrm>
            <a:off x="1644557" y="5546037"/>
            <a:ext cx="587964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CONCLUSION</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ET</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PERSPECTIVES</a:t>
            </a:r>
          </a:p>
        </p:txBody>
      </p:sp>
      <p:sp>
        <p:nvSpPr>
          <p:cNvPr id="17" name="Oval 20"/>
          <p:cNvSpPr/>
          <p:nvPr/>
        </p:nvSpPr>
        <p:spPr>
          <a:xfrm>
            <a:off x="1211150" y="557281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8" name="Parchemin horizontal 4"/>
          <p:cNvSpPr/>
          <p:nvPr/>
        </p:nvSpPr>
        <p:spPr>
          <a:xfrm>
            <a:off x="769019" y="0"/>
            <a:ext cx="7779221" cy="983016"/>
          </a:xfrm>
          <a:custGeom>
            <a:avLst/>
            <a:gdLst>
              <a:gd name="f0" fmla="val 10800000"/>
              <a:gd name="f1" fmla="val 5400000"/>
              <a:gd name="f2" fmla="val 16200000"/>
              <a:gd name="f3" fmla="val 180"/>
              <a:gd name="f4" fmla="val w"/>
              <a:gd name="f5" fmla="val h"/>
              <a:gd name="f6" fmla="val ss"/>
              <a:gd name="f7" fmla="val 0"/>
              <a:gd name="f8" fmla="+- 0 0 5400000"/>
              <a:gd name="f9" fmla="+- 0 0 10800000"/>
              <a:gd name="f10" fmla="+- 0 0 16200000"/>
              <a:gd name="f11" fmla="val 12500"/>
              <a:gd name="f12" fmla="+- 0 0 -180"/>
              <a:gd name="f13" fmla="+- 0 0 -360"/>
              <a:gd name="f14" fmla="abs f4"/>
              <a:gd name="f15" fmla="abs f5"/>
              <a:gd name="f16" fmla="abs f6"/>
              <a:gd name="f17" fmla="*/ f12 f0 1"/>
              <a:gd name="f18" fmla="*/ f13 f0 1"/>
              <a:gd name="f19" fmla="?: f14 f4 1"/>
              <a:gd name="f20" fmla="?: f15 f5 1"/>
              <a:gd name="f21" fmla="?: f16 f6 1"/>
              <a:gd name="f22" fmla="*/ f17 1 f3"/>
              <a:gd name="f23" fmla="*/ f18 1 f3"/>
              <a:gd name="f24" fmla="*/ f19 1 21600"/>
              <a:gd name="f25" fmla="*/ f20 1 21600"/>
              <a:gd name="f26" fmla="*/ 21600 f19 1"/>
              <a:gd name="f27" fmla="*/ 21600 f20 1"/>
              <a:gd name="f28" fmla="+- f22 0 f1"/>
              <a:gd name="f29" fmla="+- f23 0 f1"/>
              <a:gd name="f30" fmla="min f25 f24"/>
              <a:gd name="f31" fmla="*/ f26 1 f21"/>
              <a:gd name="f32" fmla="*/ f27 1 f21"/>
              <a:gd name="f33" fmla="val f31"/>
              <a:gd name="f34" fmla="val f32"/>
              <a:gd name="f35" fmla="*/ f7 f30 1"/>
              <a:gd name="f36" fmla="+- f34 0 f7"/>
              <a:gd name="f37" fmla="+- f33 0 f7"/>
              <a:gd name="f38" fmla="*/ f33 f30 1"/>
              <a:gd name="f39" fmla="*/ f37 1 2"/>
              <a:gd name="f40" fmla="min f37 f36"/>
              <a:gd name="f41" fmla="+- f7 f39 0"/>
              <a:gd name="f42" fmla="*/ f40 f11 1"/>
              <a:gd name="f43" fmla="*/ f42 1 100000"/>
              <a:gd name="f44" fmla="*/ f41 f30 1"/>
              <a:gd name="f45" fmla="*/ f43 1 2"/>
              <a:gd name="f46" fmla="*/ f43 1 4"/>
              <a:gd name="f47" fmla="+- f43 f43 0"/>
              <a:gd name="f48" fmla="+- f34 0 f43"/>
              <a:gd name="f49" fmla="+- f33 0 f43"/>
              <a:gd name="f50" fmla="*/ f43 f30 1"/>
              <a:gd name="f51" fmla="+- f43 f45 0"/>
              <a:gd name="f52" fmla="+- f34 0 f45"/>
              <a:gd name="f53" fmla="+- f48 0 f45"/>
              <a:gd name="f54" fmla="+- f33 0 f45"/>
              <a:gd name="f55" fmla="*/ f48 f30 1"/>
              <a:gd name="f56" fmla="*/ f45 f30 1"/>
              <a:gd name="f57" fmla="*/ f46 f30 1"/>
              <a:gd name="f58" fmla="*/ f49 f30 1"/>
              <a:gd name="f59" fmla="*/ f47 f30 1"/>
              <a:gd name="f60" fmla="*/ f54 f30 1"/>
              <a:gd name="f61" fmla="*/ f52 f30 1"/>
              <a:gd name="f62" fmla="*/ f51 f30 1"/>
              <a:gd name="f63" fmla="*/ f53 f30 1"/>
            </a:gdLst>
            <a:ahLst/>
            <a:cxnLst>
              <a:cxn ang="3cd4">
                <a:pos x="hc" y="t"/>
              </a:cxn>
              <a:cxn ang="0">
                <a:pos x="r" y="vc"/>
              </a:cxn>
              <a:cxn ang="cd4">
                <a:pos x="hc" y="b"/>
              </a:cxn>
              <a:cxn ang="cd2">
                <a:pos x="l" y="vc"/>
              </a:cxn>
              <a:cxn ang="f28">
                <a:pos x="f44" y="f50"/>
              </a:cxn>
              <a:cxn ang="f29">
                <a:pos x="f44" y="f55"/>
              </a:cxn>
            </a:cxnLst>
            <a:rect l="f50" t="f50" r="f60" b="f55"/>
            <a:pathLst>
              <a:path stroke="0">
                <a:moveTo>
                  <a:pt x="f38" y="f56"/>
                </a:moveTo>
                <a:arcTo wR="f56" hR="f56" stAng="f7" swAng="f1"/>
                <a:lnTo>
                  <a:pt x="f60" y="f56"/>
                </a:lnTo>
                <a:arcTo wR="f57" hR="f57" stAng="f7" swAng="f0"/>
                <a:lnTo>
                  <a:pt x="f58" y="f50"/>
                </a:lnTo>
                <a:lnTo>
                  <a:pt x="f56" y="f50"/>
                </a:lnTo>
                <a:arcTo wR="f56" hR="f56" stAng="f2" swAng="f8"/>
                <a:lnTo>
                  <a:pt x="f35" y="f61"/>
                </a:lnTo>
                <a:arcTo wR="f56" hR="f56" stAng="f0" swAng="f9"/>
                <a:lnTo>
                  <a:pt x="f50" y="f55"/>
                </a:lnTo>
                <a:lnTo>
                  <a:pt x="f60" y="f55"/>
                </a:lnTo>
                <a:arcTo wR="f56" hR="f56" stAng="f1" swAng="f8"/>
                <a:close/>
                <a:moveTo>
                  <a:pt x="f56" y="f59"/>
                </a:moveTo>
                <a:arcTo wR="f56" hR="f56" stAng="f1" swAng="f8"/>
                <a:arcTo wR="f57" hR="f57" stAng="f7" swAng="f9"/>
                <a:close/>
              </a:path>
              <a:path stroke="0">
                <a:moveTo>
                  <a:pt x="f56" y="f59"/>
                </a:moveTo>
                <a:arcTo wR="f56" hR="f56" stAng="f1" swAng="f8"/>
                <a:arcTo wR="f57" hR="f57" stAng="f7" swAng="f9"/>
                <a:close/>
                <a:moveTo>
                  <a:pt x="f60" y="f50"/>
                </a:moveTo>
                <a:arcTo wR="f56" hR="f56" stAng="f1" swAng="f10"/>
                <a:arcTo wR="f57" hR="f57" stAng="f0" swAng="f9"/>
                <a:close/>
              </a:path>
              <a:path fill="none">
                <a:moveTo>
                  <a:pt x="f35" y="f62"/>
                </a:moveTo>
                <a:arcTo wR="f56" hR="f56" stAng="f0" swAng="f1"/>
                <a:lnTo>
                  <a:pt x="f58" y="f50"/>
                </a:lnTo>
                <a:lnTo>
                  <a:pt x="f58" y="f56"/>
                </a:lnTo>
                <a:arcTo wR="f56" hR="f56" stAng="f0" swAng="f0"/>
                <a:lnTo>
                  <a:pt x="f38" y="f63"/>
                </a:lnTo>
                <a:arcTo wR="f56" hR="f56" stAng="f7" swAng="f1"/>
                <a:lnTo>
                  <a:pt x="f50" y="f55"/>
                </a:lnTo>
                <a:lnTo>
                  <a:pt x="f50" y="f61"/>
                </a:lnTo>
                <a:arcTo wR="f56" hR="f56" stAng="f7" swAng="f0"/>
                <a:close/>
                <a:moveTo>
                  <a:pt x="f58" y="f50"/>
                </a:moveTo>
                <a:lnTo>
                  <a:pt x="f60" y="f50"/>
                </a:lnTo>
                <a:arcTo wR="f56" hR="f56" stAng="f1" swAng="f8"/>
                <a:moveTo>
                  <a:pt x="f60" y="f50"/>
                </a:moveTo>
                <a:lnTo>
                  <a:pt x="f60" y="f56"/>
                </a:lnTo>
                <a:arcTo wR="f57" hR="f57" stAng="f7" swAng="f0"/>
                <a:moveTo>
                  <a:pt x="f56" y="f59"/>
                </a:moveTo>
                <a:lnTo>
                  <a:pt x="f56" y="f62"/>
                </a:lnTo>
                <a:arcTo wR="f57" hR="f57" stAng="f0" swAng="f0"/>
                <a:arcTo wR="f56" hR="f56" stAng="f7" swAng="f0"/>
                <a:moveTo>
                  <a:pt x="f50" y="f62"/>
                </a:moveTo>
                <a:lnTo>
                  <a:pt x="f50" y="f55"/>
                </a:lnTo>
              </a:path>
            </a:pathLst>
          </a:custGeom>
          <a:solidFill>
            <a:srgbClr val="9DC3E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600" b="0" i="0" u="none" strike="noStrike" kern="1200" cap="none" spc="0" baseline="0">
                <a:solidFill>
                  <a:srgbClr val="000000"/>
                </a:solidFill>
                <a:uFillTx/>
                <a:latin typeface="Algerian" pitchFamily="82"/>
                <a:ea typeface=""/>
                <a:cs typeface=""/>
              </a:rPr>
              <a:t>SOMMAIRE</a:t>
            </a:r>
          </a:p>
        </p:txBody>
      </p:sp>
      <p:sp>
        <p:nvSpPr>
          <p:cNvPr id="19" name="Oval 14"/>
          <p:cNvSpPr/>
          <p:nvPr/>
        </p:nvSpPr>
        <p:spPr>
          <a:xfrm>
            <a:off x="1135977" y="1106579"/>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20" name="Oval 14"/>
          <p:cNvSpPr/>
          <p:nvPr/>
        </p:nvSpPr>
        <p:spPr>
          <a:xfrm>
            <a:off x="2085216" y="2068875"/>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21" name="Oval 14"/>
          <p:cNvSpPr/>
          <p:nvPr/>
        </p:nvSpPr>
        <p:spPr>
          <a:xfrm>
            <a:off x="2381298" y="3305491"/>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22" name="Oval 14"/>
          <p:cNvSpPr/>
          <p:nvPr/>
        </p:nvSpPr>
        <p:spPr>
          <a:xfrm>
            <a:off x="2102626" y="4568232"/>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23" name="Oval 14"/>
          <p:cNvSpPr/>
          <p:nvPr/>
        </p:nvSpPr>
        <p:spPr>
          <a:xfrm>
            <a:off x="1209998" y="5595844"/>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8" presetClass="emph" presetSubtype="0" fill="hold" nodeType="withEffect">
                                  <p:stCondLst>
                                    <p:cond delay="0"/>
                                  </p:stCondLst>
                                  <p:childTnLst>
                                    <p:animRot by="1800000">
                                      <p:cBhvr>
                                        <p:cTn id="6" dur="1000" fill="hold"/>
                                        <p:tgtEl>
                                          <p:spTgt spid="13"/>
                                        </p:tgtEl>
                                        <p:attrNameLst>
                                          <p:attrName>r</p:attrName>
                                        </p:attrNameLst>
                                      </p:cBhvr>
                                    </p:animRot>
                                  </p:childTnLst>
                                </p:cTn>
                              </p:par>
                            </p:childTnLst>
                          </p:cTn>
                        </p:par>
                        <p:par>
                          <p:cTn id="7" fill="hold">
                            <p:stCondLst>
                              <p:cond delay="1000"/>
                            </p:stCondLst>
                            <p:childTnLst>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1800000">
                                      <p:cBhvr>
                                        <p:cTn id="17" dur="500" fill="hold"/>
                                        <p:tgtEl>
                                          <p:spTgt spid="13"/>
                                        </p:tgtEl>
                                        <p:attrNameLst>
                                          <p:attrName>r</p:attrName>
                                        </p:attrNameLst>
                                      </p:cBhvr>
                                    </p:animRot>
                                  </p:childTnLst>
                                </p:cTn>
                              </p:par>
                            </p:childTnLst>
                          </p:cTn>
                        </p:par>
                        <p:par>
                          <p:cTn id="18" fill="hold">
                            <p:stCondLst>
                              <p:cond delay="500"/>
                            </p:stCondLst>
                            <p:childTnLst>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1800000">
                                      <p:cBhvr>
                                        <p:cTn id="28" dur="500" fill="hold"/>
                                        <p:tgtEl>
                                          <p:spTgt spid="13"/>
                                        </p:tgtEl>
                                        <p:attrNameLst>
                                          <p:attrName>r</p:attrName>
                                        </p:attrNameLst>
                                      </p:cBhvr>
                                    </p:animRot>
                                  </p:childTnLst>
                                </p:cTn>
                              </p:par>
                            </p:childTnLst>
                          </p:cTn>
                        </p:par>
                        <p:par>
                          <p:cTn id="29" fill="hold">
                            <p:stCondLst>
                              <p:cond delay="500"/>
                            </p:stCondLst>
                            <p:childTnLst>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nodeType="clickEffect">
                                  <p:stCondLst>
                                    <p:cond delay="0"/>
                                  </p:stCondLst>
                                  <p:childTnLst>
                                    <p:animRot by="1800000">
                                      <p:cBhvr>
                                        <p:cTn id="39" dur="500" fill="hold"/>
                                        <p:tgtEl>
                                          <p:spTgt spid="13"/>
                                        </p:tgtEl>
                                        <p:attrNameLst>
                                          <p:attrName>r</p:attrName>
                                        </p:attrNameLst>
                                      </p:cBhvr>
                                    </p:animRot>
                                  </p:childTnLst>
                                </p:cTn>
                              </p:par>
                            </p:childTnLst>
                          </p:cTn>
                        </p:par>
                        <p:par>
                          <p:cTn id="40" fill="hold">
                            <p:stCondLst>
                              <p:cond delay="500"/>
                            </p:stCondLst>
                            <p:childTnLst>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1800000">
                                      <p:cBhvr>
                                        <p:cTn id="50" dur="600" fill="hold"/>
                                        <p:tgtEl>
                                          <p:spTgt spid="13"/>
                                        </p:tgtEl>
                                        <p:attrNameLst>
                                          <p:attrName>r</p:attrName>
                                        </p:attrNameLst>
                                      </p:cBhvr>
                                    </p:animRot>
                                  </p:childTnLst>
                                </p:cTn>
                              </p:par>
                            </p:childTnLst>
                          </p:cTn>
                        </p:par>
                        <p:par>
                          <p:cTn id="51" fill="hold">
                            <p:stCondLst>
                              <p:cond delay="600"/>
                            </p:stCondLst>
                            <p:childTnLst>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6" grpId="0"/>
      <p:bldP spid="19" grpId="0" animBg="1"/>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name="Slide155">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PRESENTATION DE L’APPLICATION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Rectangle à coins arrondis 34"/>
          <p:cNvSpPr/>
          <p:nvPr/>
        </p:nvSpPr>
        <p:spPr>
          <a:xfrm>
            <a:off x="1429554" y="1156213"/>
            <a:ext cx="5339739" cy="37797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Microsoft Sans Serif" pitchFamily="34"/>
                <a:ea typeface=""/>
                <a:cs typeface="Microsoft Sans Serif" pitchFamily="34"/>
              </a:rPr>
              <a:t>PAGE DES ELEMENTS DE LA LIGNE</a:t>
            </a:r>
          </a:p>
        </p:txBody>
      </p:sp>
      <p:pic>
        <p:nvPicPr>
          <p:cNvPr id="17" name="Image 16"/>
          <p:cNvPicPr>
            <a:picLocks noChangeAspect="1"/>
          </p:cNvPicPr>
          <p:nvPr/>
        </p:nvPicPr>
        <p:blipFill>
          <a:blip r:embed="rId3"/>
          <a:stretch>
            <a:fillRect/>
          </a:stretch>
        </p:blipFill>
        <p:spPr>
          <a:xfrm>
            <a:off x="1542199" y="1720370"/>
            <a:ext cx="7601800" cy="5095475"/>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156">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PRESENTATION DE L’APPLICATION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6"/>
          <p:cNvPicPr>
            <a:picLocks noChangeAspect="1"/>
          </p:cNvPicPr>
          <p:nvPr/>
        </p:nvPicPr>
        <p:blipFill>
          <a:blip r:embed="rId3"/>
          <a:stretch>
            <a:fillRect/>
          </a:stretch>
        </p:blipFill>
        <p:spPr>
          <a:xfrm>
            <a:off x="1532086" y="1222616"/>
            <a:ext cx="7611913" cy="5451140"/>
          </a:xfrm>
          <a:prstGeom prst="rect">
            <a:avLst/>
          </a:prstGeom>
          <a:noFill/>
          <a:ln cap="flat">
            <a:noFill/>
          </a:ln>
        </p:spPr>
      </p:pic>
      <p:sp>
        <p:nvSpPr>
          <p:cNvPr id="17" name="Rectangle à coins arrondis 17"/>
          <p:cNvSpPr/>
          <p:nvPr/>
        </p:nvSpPr>
        <p:spPr>
          <a:xfrm>
            <a:off x="4002657" y="2535951"/>
            <a:ext cx="4727274" cy="2191323"/>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CM"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indefinite" fill="hold" grpId="1" nodeType="clickEffect">
                                  <p:stCondLst>
                                    <p:cond delay="0"/>
                                  </p:stCondLst>
                                  <p:endCondLst>
                                    <p:cond evt="onNext" delay="0">
                                      <p:tgtEl>
                                        <p:sldTgt/>
                                      </p:tgtEl>
                                    </p:cond>
                                  </p:end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name="Slide157">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Load flow du rin</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5"/>
          <p:cNvPicPr>
            <a:picLocks noChangeAspect="1"/>
          </p:cNvPicPr>
          <p:nvPr/>
        </p:nvPicPr>
        <p:blipFill>
          <a:blip r:embed="rId3"/>
          <a:stretch>
            <a:fillRect/>
          </a:stretch>
        </p:blipFill>
        <p:spPr>
          <a:xfrm>
            <a:off x="1568954" y="1596981"/>
            <a:ext cx="7479508" cy="5145008"/>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167">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Load flow du ris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5"/>
          <p:cNvPicPr>
            <a:picLocks noChangeAspect="1"/>
          </p:cNvPicPr>
          <p:nvPr/>
        </p:nvPicPr>
        <p:blipFill>
          <a:blip r:embed="rId3"/>
          <a:stretch>
            <a:fillRect/>
          </a:stretch>
        </p:blipFill>
        <p:spPr>
          <a:xfrm>
            <a:off x="1647218" y="1222616"/>
            <a:ext cx="7252078" cy="5635383"/>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168">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853528"/>
            <a:ext cx="1414320" cy="2911687"/>
            <a:chOff x="0" y="853528"/>
            <a:chExt cx="1414320" cy="2911687"/>
          </a:xfrm>
        </p:grpSpPr>
        <p:sp>
          <p:nvSpPr>
            <p:cNvPr id="9" name="Freeform 11"/>
            <p:cNvSpPr/>
            <p:nvPr/>
          </p:nvSpPr>
          <p:spPr>
            <a:xfrm>
              <a:off x="0" y="85352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Choix des points d’interconnexion RIS et RIN</a:t>
              </a:r>
              <a:endParaRPr lang="fr-FR" sz="1100" b="0" i="0" u="none" strike="noStrike" kern="1200" cap="none" spc="0" baseline="0">
                <a:solidFill>
                  <a:srgbClr val="FFFFFF"/>
                </a:solidFill>
                <a:uFillTx/>
                <a:latin typeface="Calibri"/>
                <a:ea typeface=""/>
                <a:cs typeface=""/>
              </a:endParaRPr>
            </a:p>
          </p:txBody>
        </p:sp>
        <p:sp>
          <p:nvSpPr>
            <p:cNvPr id="10" name="Freeform 12"/>
            <p:cNvSpPr/>
            <p:nvPr/>
          </p:nvSpPr>
          <p:spPr>
            <a:xfrm rot="21524042">
              <a:off x="556211" y="162691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94540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Présentation des résultats</a:t>
              </a:r>
            </a:p>
          </p:txBody>
        </p:sp>
        <p:sp>
          <p:nvSpPr>
            <p:cNvPr id="12" name="Freeform 14"/>
            <p:cNvSpPr/>
            <p:nvPr/>
          </p:nvSpPr>
          <p:spPr>
            <a:xfrm>
              <a:off x="567330" y="271883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303729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Analyses et commentaires</a:t>
              </a:r>
            </a:p>
          </p:txBody>
        </p:sp>
      </p:grpSp>
      <p:cxnSp>
        <p:nvCxnSpPr>
          <p:cNvPr id="14" name="Connecteur droit 9"/>
          <p:cNvCxnSpPr/>
          <p:nvPr/>
        </p:nvCxnSpPr>
        <p:spPr>
          <a:xfrm flipV="1">
            <a:off x="4206240" y="5643155"/>
            <a:ext cx="546692" cy="7992"/>
          </a:xfrm>
          <a:prstGeom prst="straightConnector1">
            <a:avLst/>
          </a:prstGeom>
          <a:noFill/>
          <a:ln w="6345" cap="flat">
            <a:solidFill>
              <a:srgbClr val="5B9BD5"/>
            </a:solidFill>
            <a:prstDash val="solid"/>
            <a:miter/>
          </a:ln>
        </p:spPr>
      </p:cxnSp>
      <p:grpSp>
        <p:nvGrpSpPr>
          <p:cNvPr id="15" name="Groupe 20"/>
          <p:cNvGrpSpPr/>
          <p:nvPr/>
        </p:nvGrpSpPr>
        <p:grpSpPr>
          <a:xfrm>
            <a:off x="1596981" y="1287987"/>
            <a:ext cx="7284942" cy="5570012"/>
            <a:chOff x="1596981" y="1287987"/>
            <a:chExt cx="7284942" cy="5570012"/>
          </a:xfrm>
        </p:grpSpPr>
        <p:pic>
          <p:nvPicPr>
            <p:cNvPr id="16" name="Image 4"/>
            <p:cNvPicPr>
              <a:picLocks noChangeAspect="1"/>
            </p:cNvPicPr>
            <p:nvPr/>
          </p:nvPicPr>
          <p:blipFill>
            <a:blip r:embed="rId3"/>
            <a:stretch>
              <a:fillRect/>
            </a:stretch>
          </p:blipFill>
          <p:spPr>
            <a:xfrm>
              <a:off x="1596981" y="1323804"/>
              <a:ext cx="3304696" cy="2803532"/>
            </a:xfrm>
            <a:prstGeom prst="rect">
              <a:avLst/>
            </a:prstGeom>
            <a:noFill/>
            <a:ln cap="flat">
              <a:noFill/>
            </a:ln>
          </p:spPr>
        </p:pic>
        <p:sp>
          <p:nvSpPr>
            <p:cNvPr id="17" name="Rectangle à coins arrondis 5"/>
            <p:cNvSpPr/>
            <p:nvPr/>
          </p:nvSpPr>
          <p:spPr>
            <a:xfrm>
              <a:off x="1635294" y="5289026"/>
              <a:ext cx="3330089" cy="144877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41719C"/>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2000"/>
                </a:lnSpc>
                <a:spcBef>
                  <a:spcPts val="0"/>
                </a:spcBef>
                <a:spcAft>
                  <a:spcPts val="80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pitchFamily="34"/>
                  <a:ea typeface="Calibri" pitchFamily="34"/>
                  <a:cs typeface="Times New Roman" pitchFamily="18"/>
                </a:rPr>
                <a:t>7.  </a:t>
              </a:r>
              <a:r>
                <a:rPr lang="fr-FR" sz="1800" b="1" i="0" u="sng" strike="noStrike" kern="1200" cap="none" spc="0" baseline="0">
                  <a:solidFill>
                    <a:srgbClr val="000000"/>
                  </a:solidFill>
                  <a:uFillTx/>
                  <a:latin typeface="Calibri" pitchFamily="34"/>
                  <a:ea typeface="Calibri" pitchFamily="34"/>
                  <a:cs typeface="Times New Roman" pitchFamily="18"/>
                </a:rPr>
                <a:t>Choix des points d’interconnexion suivant le critère de minimum de pertes :</a:t>
              </a:r>
              <a:endParaRPr lang="fr-FR" sz="1400" b="0" i="0" u="none" strike="noStrike" kern="1200" cap="none" spc="0" baseline="0">
                <a:solidFill>
                  <a:srgbClr val="000000"/>
                </a:solidFill>
                <a:uFillTx/>
                <a:latin typeface="Calibri" pitchFamily="34"/>
                <a:ea typeface="Calibri" pitchFamily="34"/>
                <a:cs typeface="Times New Roman" pitchFamily="18"/>
              </a:endParaRPr>
            </a:p>
          </p:txBody>
        </p:sp>
        <p:sp>
          <p:nvSpPr>
            <p:cNvPr id="18" name="Rectangle à coins arrondis 6"/>
            <p:cNvSpPr/>
            <p:nvPr/>
          </p:nvSpPr>
          <p:spPr>
            <a:xfrm>
              <a:off x="5411373" y="5405009"/>
              <a:ext cx="3438674" cy="145299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DEEBF7"/>
            </a:solidFill>
            <a:ln w="12701" cap="flat">
              <a:solidFill>
                <a:srgbClr val="41719C"/>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2000"/>
                </a:lnSpc>
                <a:spcBef>
                  <a:spcPts val="0"/>
                </a:spcBef>
                <a:spcAft>
                  <a:spcPts val="80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pitchFamily="34"/>
                  <a:ea typeface="Calibri" pitchFamily="34"/>
                  <a:cs typeface="Times New Roman" pitchFamily="18"/>
                </a:rPr>
                <a:t>Interconnexion entre:</a:t>
              </a:r>
              <a:r>
                <a:rPr lang="fr-FR" sz="1800" b="0" i="0" u="none" strike="noStrike" kern="1200" cap="none" spc="0" baseline="0">
                  <a:solidFill>
                    <a:srgbClr val="000000"/>
                  </a:solidFill>
                  <a:uFillTx/>
                  <a:latin typeface="Calibri" pitchFamily="34"/>
                  <a:ea typeface="Calibri" pitchFamily="34"/>
                  <a:cs typeface="Times New Roman" pitchFamily="18"/>
                </a:rPr>
                <a:t> </a:t>
              </a:r>
              <a:r>
                <a:rPr lang="fr-FR" sz="1800" b="1" i="0" u="none" strike="noStrike" kern="1200" cap="none" spc="0" baseline="0">
                  <a:solidFill>
                    <a:srgbClr val="000000"/>
                  </a:solidFill>
                  <a:uFillTx/>
                  <a:latin typeface="Calibri" pitchFamily="34"/>
                  <a:ea typeface="Calibri" pitchFamily="34"/>
                  <a:cs typeface="Times New Roman" pitchFamily="18"/>
                </a:rPr>
                <a:t>les jeux de barres d’Oyom abang 225 </a:t>
              </a:r>
              <a:r>
                <a:rPr lang="fr-FR" sz="1800" b="1" i="0" u="none" strike="noStrike" kern="0" cap="none" spc="0" baseline="0">
                  <a:solidFill>
                    <a:srgbClr val="000000"/>
                  </a:solidFill>
                  <a:uFillTx/>
                  <a:latin typeface="Calibri" pitchFamily="34"/>
                  <a:ea typeface="Calibri" pitchFamily="34"/>
                  <a:cs typeface="Times New Roman" pitchFamily="18"/>
                </a:rPr>
                <a:t>kV</a:t>
              </a:r>
              <a:r>
                <a:rPr lang="fr-FR" sz="1800" b="1" i="0" u="none" strike="noStrike" kern="1200" cap="none" spc="0" baseline="0">
                  <a:solidFill>
                    <a:srgbClr val="000000"/>
                  </a:solidFill>
                  <a:uFillTx/>
                  <a:latin typeface="Calibri" pitchFamily="34"/>
                  <a:ea typeface="Calibri" pitchFamily="34"/>
                  <a:cs typeface="Times New Roman" pitchFamily="18"/>
                </a:rPr>
                <a:t> et de Ngaoundéré 110 </a:t>
              </a:r>
              <a:r>
                <a:rPr lang="fr-FR" sz="1800" b="1" i="0" u="none" strike="noStrike" kern="0" cap="none" spc="0" baseline="0">
                  <a:solidFill>
                    <a:srgbClr val="000000"/>
                  </a:solidFill>
                  <a:uFillTx/>
                  <a:latin typeface="Calibri" pitchFamily="34"/>
                  <a:ea typeface="Calibri" pitchFamily="34"/>
                  <a:cs typeface="Times New Roman" pitchFamily="18"/>
                </a:rPr>
                <a:t>kV</a:t>
              </a:r>
              <a:r>
                <a:rPr lang="fr-FR" sz="1800" b="1" i="0" u="none" strike="noStrike" kern="1200" cap="none" spc="0" baseline="0">
                  <a:solidFill>
                    <a:srgbClr val="000000"/>
                  </a:solidFill>
                  <a:uFillTx/>
                  <a:latin typeface="Calibri" pitchFamily="34"/>
                  <a:ea typeface="Calibri" pitchFamily="34"/>
                  <a:cs typeface="Times New Roman" pitchFamily="18"/>
                </a:rPr>
                <a:t>.</a:t>
              </a:r>
            </a:p>
            <a:p>
              <a:pPr marL="0" marR="0" lvl="0" indent="0" algn="l" defTabSz="914400" rtl="0" fontAlgn="auto" hangingPunct="1">
                <a:lnSpc>
                  <a:spcPct val="102000"/>
                </a:lnSpc>
                <a:spcBef>
                  <a:spcPts val="0"/>
                </a:spcBef>
                <a:spcAft>
                  <a:spcPts val="80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pitchFamily="34"/>
                  <a:ea typeface="Calibri" pitchFamily="34"/>
                  <a:cs typeface="Times New Roman" pitchFamily="18"/>
                </a:rPr>
                <a:t>Comme solution secondaire: Songloulou 225 et Ngaoundéré.</a:t>
              </a:r>
              <a:endParaRPr lang="fr-FR" sz="1800" b="0" i="0" u="none" strike="noStrike" kern="1200" cap="none" spc="0" baseline="0">
                <a:solidFill>
                  <a:srgbClr val="000000"/>
                </a:solidFill>
                <a:uFillTx/>
                <a:latin typeface="Calibri" pitchFamily="34"/>
                <a:ea typeface="Calibri" pitchFamily="34"/>
                <a:cs typeface="Times New Roman" pitchFamily="18"/>
              </a:endParaRPr>
            </a:p>
          </p:txBody>
        </p:sp>
        <p:cxnSp>
          <p:nvCxnSpPr>
            <p:cNvPr id="19" name="Connecteur droit 7"/>
            <p:cNvCxnSpPr>
              <a:stCxn id="17" idx="1"/>
              <a:endCxn id="18" idx="3"/>
            </p:cNvCxnSpPr>
            <p:nvPr/>
          </p:nvCxnSpPr>
          <p:spPr>
            <a:xfrm>
              <a:off x="4965383" y="6013414"/>
              <a:ext cx="445990" cy="118090"/>
            </a:xfrm>
            <a:prstGeom prst="straightConnector1">
              <a:avLst/>
            </a:prstGeom>
            <a:noFill/>
            <a:ln w="6345" cap="flat">
              <a:solidFill>
                <a:srgbClr val="5B9BD5"/>
              </a:solidFill>
              <a:prstDash val="solid"/>
              <a:miter/>
            </a:ln>
          </p:spPr>
        </p:cxnSp>
        <p:pic>
          <p:nvPicPr>
            <p:cNvPr id="20" name="Image 15"/>
            <p:cNvPicPr>
              <a:picLocks noChangeAspect="1"/>
            </p:cNvPicPr>
            <p:nvPr/>
          </p:nvPicPr>
          <p:blipFill>
            <a:blip r:embed="rId4"/>
            <a:stretch>
              <a:fillRect/>
            </a:stretch>
          </p:blipFill>
          <p:spPr>
            <a:xfrm>
              <a:off x="1708355" y="4194471"/>
              <a:ext cx="7160419" cy="960787"/>
            </a:xfrm>
            <a:prstGeom prst="rect">
              <a:avLst/>
            </a:prstGeom>
            <a:noFill/>
            <a:ln cap="flat">
              <a:noFill/>
            </a:ln>
          </p:spPr>
        </p:pic>
        <p:pic>
          <p:nvPicPr>
            <p:cNvPr id="21" name="Image 9"/>
            <p:cNvPicPr>
              <a:picLocks noChangeAspect="1"/>
            </p:cNvPicPr>
            <p:nvPr/>
          </p:nvPicPr>
          <p:blipFill>
            <a:blip r:embed="rId5"/>
            <a:stretch>
              <a:fillRect/>
            </a:stretch>
          </p:blipFill>
          <p:spPr>
            <a:xfrm>
              <a:off x="4942057" y="1287987"/>
              <a:ext cx="3939866" cy="2851035"/>
            </a:xfrm>
            <a:prstGeom prst="rect">
              <a:avLst/>
            </a:prstGeom>
            <a:noFill/>
            <a:ln cap="flat">
              <a:noFill/>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159">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dirty="0">
                  <a:solidFill>
                    <a:srgbClr val="FFFFFF"/>
                  </a:solidFill>
                  <a:uFillTx/>
                  <a:latin typeface="Calibri"/>
                  <a:ea typeface=""/>
                  <a:cs typeface=""/>
                </a:rPr>
                <a:t>Etat de l’art</a:t>
              </a:r>
              <a:r>
                <a:rPr lang="fr-FR" sz="1100" b="0" i="0" u="none" strike="noStrike" kern="1200" cap="none" spc="0" baseline="0" dirty="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5"/>
          <p:cNvPicPr>
            <a:picLocks noChangeAspect="1"/>
          </p:cNvPicPr>
          <p:nvPr/>
        </p:nvPicPr>
        <p:blipFill>
          <a:blip r:embed="rId3"/>
          <a:stretch>
            <a:fillRect/>
          </a:stretch>
        </p:blipFill>
        <p:spPr>
          <a:xfrm>
            <a:off x="1471626" y="1222616"/>
            <a:ext cx="7672373" cy="5635383"/>
          </a:xfrm>
          <a:prstGeom prst="rect">
            <a:avLst/>
          </a:prstGeom>
          <a:noFill/>
          <a:ln cap="flat">
            <a:noFill/>
          </a:ln>
        </p:spPr>
      </p:pic>
      <p:sp>
        <p:nvSpPr>
          <p:cNvPr id="17" name="Rectangle à coins arrondis 16"/>
          <p:cNvSpPr/>
          <p:nvPr/>
        </p:nvSpPr>
        <p:spPr>
          <a:xfrm>
            <a:off x="6469809" y="1897809"/>
            <a:ext cx="2506022" cy="592631"/>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CM"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1" nodeType="clickEffect">
                                  <p:stCondLst>
                                    <p:cond delay="0"/>
                                  </p:stCondLst>
                                  <p:endCondLst>
                                    <p:cond evt="onNext" delay="0">
                                      <p:tgtEl>
                                        <p:sldTgt/>
                                      </p:tgtEl>
                                    </p:cond>
                                  </p:endCondLst>
                                  <p:childTnLst>
                                    <p:animEffect transition="out" filter="fade">
                                      <p:cBhvr>
                                        <p:cTn id="10" dur="500" tmFilter="0, 0; .2, .5; .8, .5; 1, 0"/>
                                        <p:tgtEl>
                                          <p:spTgt spid="17"/>
                                        </p:tgtEl>
                                      </p:cBhvr>
                                    </p:animEffect>
                                    <p:animScale>
                                      <p:cBhvr>
                                        <p:cTn id="11"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Slide160">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6"/>
          <p:cNvPicPr>
            <a:picLocks noChangeAspect="1"/>
          </p:cNvPicPr>
          <p:nvPr/>
        </p:nvPicPr>
        <p:blipFill>
          <a:blip r:embed="rId3"/>
          <a:stretch>
            <a:fillRect/>
          </a:stretch>
        </p:blipFill>
        <p:spPr>
          <a:xfrm>
            <a:off x="1542199" y="1222616"/>
            <a:ext cx="7433633" cy="5464783"/>
          </a:xfrm>
          <a:prstGeom prst="rect">
            <a:avLst/>
          </a:prstGeom>
          <a:noFill/>
          <a:ln cap="flat">
            <a:noFill/>
          </a:ln>
        </p:spPr>
      </p:pic>
      <p:sp>
        <p:nvSpPr>
          <p:cNvPr id="17" name="Ellipse 18"/>
          <p:cNvSpPr/>
          <p:nvPr/>
        </p:nvSpPr>
        <p:spPr>
          <a:xfrm>
            <a:off x="7506273" y="2490441"/>
            <a:ext cx="1062962" cy="70313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18" name="Ellipse 19"/>
          <p:cNvSpPr/>
          <p:nvPr/>
        </p:nvSpPr>
        <p:spPr>
          <a:xfrm>
            <a:off x="7670042" y="5186147"/>
            <a:ext cx="1009936" cy="76655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indefinite" fill="hold" grpId="3" nodeType="clickEffect">
                                  <p:stCondLst>
                                    <p:cond delay="0"/>
                                  </p:stCondLst>
                                  <p:endCondLst>
                                    <p:cond evt="onNext" delay="0">
                                      <p:tgtEl>
                                        <p:sldTgt/>
                                      </p:tgtEl>
                                    </p:cond>
                                  </p:end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2"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repeatCount="indefinite" fill="hold" grpId="1" nodeType="clickEffect">
                                  <p:stCondLst>
                                    <p:cond delay="0"/>
                                  </p:stCondLst>
                                  <p:endCondLst>
                                    <p:cond evt="onNext" delay="0">
                                      <p:tgtEl>
                                        <p:sldTgt/>
                                      </p:tgtEl>
                                    </p:cond>
                                  </p:endCondLst>
                                  <p:childTnLst>
                                    <p:animEffect transition="out" filter="fade">
                                      <p:cBhvr>
                                        <p:cTn id="24" dur="500" tmFilter="0, 0; .2, .5; .8, .5; 1, 0"/>
                                        <p:tgtEl>
                                          <p:spTgt spid="18"/>
                                        </p:tgtEl>
                                      </p:cBhvr>
                                    </p:animEffect>
                                    <p:animScale>
                                      <p:cBhvr>
                                        <p:cTn id="25"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2" animBg="1"/>
      <p:bldP spid="17" grpId="3" animBg="1"/>
      <p:bldP spid="18" grpId="0" animBg="1"/>
      <p:bldP spid="1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161">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5"/>
          <p:cNvPicPr>
            <a:picLocks noChangeAspect="1"/>
          </p:cNvPicPr>
          <p:nvPr/>
        </p:nvPicPr>
        <p:blipFill>
          <a:blip r:embed="rId3"/>
          <a:stretch>
            <a:fillRect/>
          </a:stretch>
        </p:blipFill>
        <p:spPr>
          <a:xfrm>
            <a:off x="1471626" y="1222616"/>
            <a:ext cx="7672373" cy="5635383"/>
          </a:xfrm>
          <a:prstGeom prst="rect">
            <a:avLst/>
          </a:prstGeom>
          <a:noFill/>
          <a:ln cap="flat">
            <a:noFill/>
          </a:ln>
        </p:spPr>
      </p:pic>
      <p:sp>
        <p:nvSpPr>
          <p:cNvPr id="17" name="Rectangle à coins arrondis 16"/>
          <p:cNvSpPr/>
          <p:nvPr/>
        </p:nvSpPr>
        <p:spPr>
          <a:xfrm>
            <a:off x="3707407" y="5745705"/>
            <a:ext cx="3143771" cy="1112294"/>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pic>
        <p:nvPicPr>
          <p:cNvPr id="18" name="Image 17"/>
          <p:cNvPicPr>
            <a:picLocks noChangeAspect="1"/>
          </p:cNvPicPr>
          <p:nvPr/>
        </p:nvPicPr>
        <p:blipFill>
          <a:blip r:embed="rId4"/>
          <a:stretch>
            <a:fillRect/>
          </a:stretch>
        </p:blipFill>
        <p:spPr>
          <a:xfrm>
            <a:off x="1951265" y="2704100"/>
            <a:ext cx="7024567" cy="2006797"/>
          </a:xfrm>
          <a:prstGeom prst="rect">
            <a:avLst/>
          </a:prstGeom>
          <a:noFill/>
          <a:ln cap="flat">
            <a:noFill/>
          </a:ln>
        </p:spPr>
      </p:pic>
      <p:grpSp>
        <p:nvGrpSpPr>
          <p:cNvPr id="19" name="Groupe 20"/>
          <p:cNvGrpSpPr/>
          <p:nvPr/>
        </p:nvGrpSpPr>
        <p:grpSpPr>
          <a:xfrm>
            <a:off x="7141171" y="3712189"/>
            <a:ext cx="1718057" cy="972839"/>
            <a:chOff x="7141171" y="3712189"/>
            <a:chExt cx="1718057" cy="972839"/>
          </a:xfrm>
        </p:grpSpPr>
        <p:sp>
          <p:nvSpPr>
            <p:cNvPr id="20" name="Ellipse 18"/>
            <p:cNvSpPr/>
            <p:nvPr/>
          </p:nvSpPr>
          <p:spPr>
            <a:xfrm>
              <a:off x="7141171" y="3712189"/>
              <a:ext cx="1718057" cy="48192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21" name="Ellipse 19"/>
            <p:cNvSpPr/>
            <p:nvPr/>
          </p:nvSpPr>
          <p:spPr>
            <a:xfrm>
              <a:off x="7143448" y="4234184"/>
              <a:ext cx="1715780" cy="45084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00B0F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indefinite" fill="hold" grpId="1" nodeType="clickEffect">
                                  <p:stCondLst>
                                    <p:cond delay="0"/>
                                  </p:stCondLst>
                                  <p:endCondLst>
                                    <p:cond evt="onNext" delay="0">
                                      <p:tgtEl>
                                        <p:sldTgt/>
                                      </p:tgtEl>
                                    </p:cond>
                                  </p:end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100" fill="hold"/>
                                        <p:tgtEl>
                                          <p:spTgt spid="18"/>
                                        </p:tgtEl>
                                        <p:attrNameLst>
                                          <p:attrName>ppt_w</p:attrName>
                                        </p:attrNameLst>
                                      </p:cBhvr>
                                      <p:tavLst>
                                        <p:tav tm="0">
                                          <p:val>
                                            <p:strVal val="0"/>
                                          </p:val>
                                        </p:tav>
                                        <p:tav tm="100000">
                                          <p:val>
                                            <p:strVal val="#ppt_w"/>
                                          </p:val>
                                        </p:tav>
                                      </p:tavLst>
                                    </p:anim>
                                    <p:anim calcmode="lin" valueType="num">
                                      <p:cBhvr>
                                        <p:cTn id="18" dur="1100" fill="hold"/>
                                        <p:tgtEl>
                                          <p:spTgt spid="18"/>
                                        </p:tgtEl>
                                        <p:attrNameLst>
                                          <p:attrName>ppt_h</p:attrName>
                                        </p:attrNameLst>
                                      </p:cBhvr>
                                      <p:tavLst>
                                        <p:tav tm="0">
                                          <p:val>
                                            <p:strVal val="0"/>
                                          </p:val>
                                        </p:tav>
                                        <p:tav tm="100000">
                                          <p:val>
                                            <p:strVal val="#ppt_h"/>
                                          </p:val>
                                        </p:tav>
                                      </p:tavLst>
                                    </p:anim>
                                    <p:animEffect transition="in" filter="fade">
                                      <p:cBhvr>
                                        <p:cTn id="19" dur="1100"/>
                                        <p:tgtEl>
                                          <p:spTgt spid="18"/>
                                        </p:tgtEl>
                                      </p:cBhvr>
                                    </p:animEffect>
                                  </p:childTnLst>
                                </p:cTn>
                              </p:par>
                              <p:par>
                                <p:cTn id="20" presetID="64" presetClass="path" presetSubtype="0" accel="50000" decel="50000" fill="hold" nodeType="withEffect">
                                  <p:stCondLst>
                                    <p:cond delay="0"/>
                                  </p:stCondLst>
                                  <p:childTnLst>
                                    <p:animMotion origin="layout" path="M -0.02118 0.35301 L 5.55556E-7 -3.7037E-6 ">
                                      <p:cBhvr>
                                        <p:cTn id="21" dur="800" fill="hold"/>
                                        <p:tgtEl>
                                          <p:spTgt spid="18"/>
                                        </p:tgtEl>
                                        <p:attrNameLst>
                                          <p:attrName>ppt_x</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repeatCount="indefinite" fill="hold" nodeType="clickEffect">
                                  <p:stCondLst>
                                    <p:cond delay="0"/>
                                  </p:stCondLst>
                                  <p:endCondLst>
                                    <p:cond evt="onNext" delay="0">
                                      <p:tgtEl>
                                        <p:sldTgt/>
                                      </p:tgtEl>
                                    </p:cond>
                                  </p:endCondLst>
                                  <p:childTnLst>
                                    <p:animEffect transition="out" filter="fade">
                                      <p:cBhvr>
                                        <p:cTn id="30" dur="500" tmFilter="0, 0; .2, .5; .8, .5; 1, 0"/>
                                        <p:tgtEl>
                                          <p:spTgt spid="19"/>
                                        </p:tgtEl>
                                      </p:cBhvr>
                                    </p:animEffect>
                                    <p:animScale>
                                      <p:cBhvr>
                                        <p:cTn id="31"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name="Slide162">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6"/>
          <p:cNvPicPr>
            <a:picLocks noChangeAspect="1"/>
          </p:cNvPicPr>
          <p:nvPr/>
        </p:nvPicPr>
        <p:blipFill>
          <a:blip r:embed="rId3"/>
          <a:stretch>
            <a:fillRect/>
          </a:stretch>
        </p:blipFill>
        <p:spPr>
          <a:xfrm>
            <a:off x="1516696" y="1135456"/>
            <a:ext cx="7588157" cy="5722543"/>
          </a:xfrm>
          <a:prstGeom prst="rect">
            <a:avLst/>
          </a:prstGeom>
          <a:noFill/>
          <a:ln cap="flat">
            <a:noFill/>
          </a:ln>
        </p:spPr>
      </p:pic>
      <p:sp>
        <p:nvSpPr>
          <p:cNvPr id="17" name="Rectangle à coins arrondis 17"/>
          <p:cNvSpPr/>
          <p:nvPr/>
        </p:nvSpPr>
        <p:spPr>
          <a:xfrm>
            <a:off x="4817662" y="1440728"/>
            <a:ext cx="4158169" cy="920334"/>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pic>
        <p:nvPicPr>
          <p:cNvPr id="18" name="Image 18"/>
          <p:cNvPicPr>
            <a:picLocks noChangeAspect="1"/>
          </p:cNvPicPr>
          <p:nvPr/>
        </p:nvPicPr>
        <p:blipFill>
          <a:blip r:embed="rId4"/>
          <a:stretch>
            <a:fillRect/>
          </a:stretch>
        </p:blipFill>
        <p:spPr>
          <a:xfrm>
            <a:off x="757735" y="1762524"/>
            <a:ext cx="8386264" cy="4085685"/>
          </a:xfrm>
          <a:prstGeom prst="rect">
            <a:avLst/>
          </a:prstGeom>
          <a:noFill/>
          <a:ln cap="flat">
            <a:noFill/>
          </a:ln>
        </p:spPr>
      </p:pic>
      <p:sp>
        <p:nvSpPr>
          <p:cNvPr id="19" name="Ellipse 19"/>
          <p:cNvSpPr/>
          <p:nvPr/>
        </p:nvSpPr>
        <p:spPr>
          <a:xfrm>
            <a:off x="7501874" y="3215249"/>
            <a:ext cx="1473957" cy="58154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800" fill="hold"/>
                                        <p:tgtEl>
                                          <p:spTgt spid="18"/>
                                        </p:tgtEl>
                                        <p:attrNameLst>
                                          <p:attrName>ppt_w</p:attrName>
                                        </p:attrNameLst>
                                      </p:cBhvr>
                                      <p:tavLst>
                                        <p:tav tm="0">
                                          <p:val>
                                            <p:strVal val="0"/>
                                          </p:val>
                                        </p:tav>
                                        <p:tav tm="100000">
                                          <p:val>
                                            <p:strVal val="#ppt_w"/>
                                          </p:val>
                                        </p:tav>
                                      </p:tavLst>
                                    </p:anim>
                                    <p:anim calcmode="lin" valueType="num">
                                      <p:cBhvr>
                                        <p:cTn id="18" dur="800" fill="hold"/>
                                        <p:tgtEl>
                                          <p:spTgt spid="18"/>
                                        </p:tgtEl>
                                        <p:attrNameLst>
                                          <p:attrName>ppt_h</p:attrName>
                                        </p:attrNameLst>
                                      </p:cBhvr>
                                      <p:tavLst>
                                        <p:tav tm="0">
                                          <p:val>
                                            <p:strVal val="0"/>
                                          </p:val>
                                        </p:tav>
                                        <p:tav tm="100000">
                                          <p:val>
                                            <p:strVal val="#ppt_h"/>
                                          </p:val>
                                        </p:tav>
                                      </p:tavLst>
                                    </p:anim>
                                    <p:animEffect transition="in" filter="fade">
                                      <p:cBhvr>
                                        <p:cTn id="19" dur="800"/>
                                        <p:tgtEl>
                                          <p:spTgt spid="18"/>
                                        </p:tgtEl>
                                      </p:cBhvr>
                                    </p:animEffect>
                                  </p:childTnLst>
                                </p:cTn>
                              </p:par>
                              <p:par>
                                <p:cTn id="20" presetID="42" presetClass="path" presetSubtype="0" accel="50000" decel="50000" fill="hold" nodeType="withEffect">
                                  <p:stCondLst>
                                    <p:cond delay="0"/>
                                  </p:stCondLst>
                                  <p:childTnLst>
                                    <p:animMotion origin="layout" path="M 0.12101 -0.3088 L 5.55556E-7 -1.11111E-6 ">
                                      <p:cBhvr>
                                        <p:cTn id="21" dur="800" fill="hold"/>
                                        <p:tgtEl>
                                          <p:spTgt spid="18"/>
                                        </p:tgtEl>
                                        <p:attrNameLst>
                                          <p:attrName>ppt_x</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repeatCount="indefinite" fill="hold" grpId="1" nodeType="clickEffect">
                                  <p:stCondLst>
                                    <p:cond delay="0"/>
                                  </p:stCondLst>
                                  <p:endCondLst>
                                    <p:cond evt="onNext" delay="0">
                                      <p:tgtEl>
                                        <p:sldTgt/>
                                      </p:tgtEl>
                                    </p:cond>
                                  </p:endCondLst>
                                  <p:childTnLst>
                                    <p:animEffect transition="out" filter="fade">
                                      <p:cBhvr>
                                        <p:cTn id="30" dur="500" tmFilter="0, 0; .2, .5; .8, .5; 1, 0"/>
                                        <p:tgtEl>
                                          <p:spTgt spid="19"/>
                                        </p:tgtEl>
                                      </p:cBhvr>
                                    </p:animEffect>
                                    <p:animScale>
                                      <p:cBhvr>
                                        <p:cTn id="31"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164">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6"/>
          <p:cNvPicPr>
            <a:picLocks noChangeAspect="1"/>
          </p:cNvPicPr>
          <p:nvPr/>
        </p:nvPicPr>
        <p:blipFill>
          <a:blip r:embed="rId3"/>
          <a:stretch>
            <a:fillRect/>
          </a:stretch>
        </p:blipFill>
        <p:spPr>
          <a:xfrm>
            <a:off x="1533604" y="1135456"/>
            <a:ext cx="7588157" cy="5722543"/>
          </a:xfrm>
          <a:prstGeom prst="rect">
            <a:avLst/>
          </a:prstGeom>
          <a:noFill/>
          <a:ln cap="flat">
            <a:noFill/>
          </a:ln>
        </p:spPr>
      </p:pic>
      <p:sp>
        <p:nvSpPr>
          <p:cNvPr id="17" name="Rectangle à coins arrondis 15"/>
          <p:cNvSpPr/>
          <p:nvPr/>
        </p:nvSpPr>
        <p:spPr>
          <a:xfrm>
            <a:off x="1555842" y="3370999"/>
            <a:ext cx="5923126" cy="914400"/>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pic>
        <p:nvPicPr>
          <p:cNvPr id="18" name="Image 20"/>
          <p:cNvPicPr>
            <a:picLocks noChangeAspect="1"/>
          </p:cNvPicPr>
          <p:nvPr/>
        </p:nvPicPr>
        <p:blipFill>
          <a:blip r:embed="rId4"/>
          <a:stretch>
            <a:fillRect/>
          </a:stretch>
        </p:blipFill>
        <p:spPr>
          <a:xfrm>
            <a:off x="22238" y="2814624"/>
            <a:ext cx="9061466" cy="2816909"/>
          </a:xfrm>
          <a:prstGeom prst="rect">
            <a:avLst/>
          </a:prstGeom>
          <a:noFill/>
          <a:ln cap="flat">
            <a:noFill/>
          </a:ln>
        </p:spPr>
      </p:pic>
      <p:sp>
        <p:nvSpPr>
          <p:cNvPr id="19" name="Ellipse 21"/>
          <p:cNvSpPr/>
          <p:nvPr/>
        </p:nvSpPr>
        <p:spPr>
          <a:xfrm>
            <a:off x="7877903" y="4285399"/>
            <a:ext cx="983784" cy="91964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100" fill="hold"/>
                                        <p:tgtEl>
                                          <p:spTgt spid="18"/>
                                        </p:tgtEl>
                                        <p:attrNameLst>
                                          <p:attrName>ppt_w</p:attrName>
                                        </p:attrNameLst>
                                      </p:cBhvr>
                                      <p:tavLst>
                                        <p:tav tm="0">
                                          <p:val>
                                            <p:strVal val="0"/>
                                          </p:val>
                                        </p:tav>
                                        <p:tav tm="100000">
                                          <p:val>
                                            <p:strVal val="#ppt_w"/>
                                          </p:val>
                                        </p:tav>
                                      </p:tavLst>
                                    </p:anim>
                                    <p:anim calcmode="lin" valueType="num">
                                      <p:cBhvr>
                                        <p:cTn id="18" dur="1100" fill="hold"/>
                                        <p:tgtEl>
                                          <p:spTgt spid="18"/>
                                        </p:tgtEl>
                                        <p:attrNameLst>
                                          <p:attrName>ppt_h</p:attrName>
                                        </p:attrNameLst>
                                      </p:cBhvr>
                                      <p:tavLst>
                                        <p:tav tm="0">
                                          <p:val>
                                            <p:strVal val="0"/>
                                          </p:val>
                                        </p:tav>
                                        <p:tav tm="100000">
                                          <p:val>
                                            <p:strVal val="#ppt_h"/>
                                          </p:val>
                                        </p:tav>
                                      </p:tavLst>
                                    </p:anim>
                                    <p:animEffect transition="in" filter="fade">
                                      <p:cBhvr>
                                        <p:cTn id="19" dur="11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repeatCount="indefinite" fill="hold" grpId="1" nodeType="clickEffect">
                                  <p:stCondLst>
                                    <p:cond delay="0"/>
                                  </p:stCondLst>
                                  <p:endCondLst>
                                    <p:cond evt="onNext" delay="0">
                                      <p:tgtEl>
                                        <p:sldTgt/>
                                      </p:tgtEl>
                                    </p:cond>
                                  </p:endCondLst>
                                  <p:childTnLst>
                                    <p:animEffect transition="out" filter="fade">
                                      <p:cBhvr>
                                        <p:cTn id="28" dur="500" tmFilter="0, 0; .2, .5; .8, .5; 1, 0"/>
                                        <p:tgtEl>
                                          <p:spTgt spid="19"/>
                                        </p:tgtEl>
                                      </p:cBhvr>
                                    </p:animEffect>
                                    <p:animScale>
                                      <p:cBhvr>
                                        <p:cTn id="29"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96">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Forme libre 27"/>
          <p:cNvSpPr/>
          <p:nvPr/>
        </p:nvSpPr>
        <p:spPr>
          <a:xfrm>
            <a:off x="0" y="850904"/>
            <a:ext cx="1310188" cy="848654"/>
          </a:xfrm>
          <a:custGeom>
            <a:avLst/>
            <a:gdLst>
              <a:gd name="f0" fmla="val 10800000"/>
              <a:gd name="f1" fmla="val 5400000"/>
              <a:gd name="f2" fmla="val 180"/>
              <a:gd name="f3" fmla="val w"/>
              <a:gd name="f4" fmla="val h"/>
              <a:gd name="f5" fmla="val 0"/>
              <a:gd name="f6" fmla="val 1201579"/>
              <a:gd name="f7" fmla="val 841066"/>
              <a:gd name="f8" fmla="val 140206"/>
              <a:gd name="f9" fmla="val 62772"/>
              <a:gd name="f10" fmla="val 1061373"/>
              <a:gd name="f11" fmla="val 1138807"/>
              <a:gd name="f12" fmla="val 700860"/>
              <a:gd name="f13" fmla="val 778294"/>
              <a:gd name="f14" fmla="+- 0 0 -90"/>
              <a:gd name="f15" fmla="*/ f3 1 1201579"/>
              <a:gd name="f16" fmla="*/ f4 1 841066"/>
              <a:gd name="f17" fmla="+- f7 0 f5"/>
              <a:gd name="f18" fmla="+- f6 0 f5"/>
              <a:gd name="f19" fmla="*/ f14 f0 1"/>
              <a:gd name="f20" fmla="*/ f18 1 1201579"/>
              <a:gd name="f21" fmla="*/ f17 1 841066"/>
              <a:gd name="f22" fmla="*/ 0 f18 1"/>
              <a:gd name="f23" fmla="*/ 140206 f17 1"/>
              <a:gd name="f24" fmla="*/ 140206 f18 1"/>
              <a:gd name="f25" fmla="*/ 0 f17 1"/>
              <a:gd name="f26" fmla="*/ 1061373 f18 1"/>
              <a:gd name="f27" fmla="*/ 1201579 f18 1"/>
              <a:gd name="f28" fmla="*/ 700860 f17 1"/>
              <a:gd name="f29" fmla="*/ 841066 f17 1"/>
              <a:gd name="f30" fmla="*/ f19 1 f2"/>
              <a:gd name="f31" fmla="*/ f22 1 1201579"/>
              <a:gd name="f32" fmla="*/ f23 1 841066"/>
              <a:gd name="f33" fmla="*/ f24 1 1201579"/>
              <a:gd name="f34" fmla="*/ f25 1 841066"/>
              <a:gd name="f35" fmla="*/ f26 1 1201579"/>
              <a:gd name="f36" fmla="*/ f27 1 1201579"/>
              <a:gd name="f37" fmla="*/ f28 1 841066"/>
              <a:gd name="f38" fmla="*/ f29 1 84106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201579" h="84106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02028" tIns="102028" rIns="102028" bIns="10202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FFFFFF"/>
                </a:solidFill>
                <a:uFillTx/>
                <a:latin typeface="Calibri"/>
                <a:ea typeface=""/>
                <a:cs typeface=""/>
              </a:rPr>
              <a:t>Croissance  de l’emploi</a:t>
            </a:r>
          </a:p>
        </p:txBody>
      </p:sp>
      <p:grpSp>
        <p:nvGrpSpPr>
          <p:cNvPr id="9" name="Group 18"/>
          <p:cNvGrpSpPr/>
          <p:nvPr/>
        </p:nvGrpSpPr>
        <p:grpSpPr>
          <a:xfrm>
            <a:off x="204835" y="1699557"/>
            <a:ext cx="1764818" cy="789650"/>
            <a:chOff x="204835" y="1699557"/>
            <a:chExt cx="1764818" cy="789650"/>
          </a:xfrm>
        </p:grpSpPr>
        <p:sp>
          <p:nvSpPr>
            <p:cNvPr id="10" name="Flèche à angle droit 26"/>
            <p:cNvSpPr/>
            <p:nvPr/>
          </p:nvSpPr>
          <p:spPr>
            <a:xfrm rot="5400013">
              <a:off x="114743" y="1789649"/>
              <a:ext cx="713771" cy="533588"/>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1" name="Forme libre 30"/>
            <p:cNvSpPr/>
            <p:nvPr/>
          </p:nvSpPr>
          <p:spPr>
            <a:xfrm>
              <a:off x="678685" y="1921703"/>
              <a:ext cx="1290968" cy="567504"/>
            </a:xfrm>
            <a:custGeom>
              <a:avLst/>
              <a:gdLst>
                <a:gd name="f0" fmla="val 10800000"/>
                <a:gd name="f1" fmla="val 5400000"/>
                <a:gd name="f2" fmla="val 180"/>
                <a:gd name="f3" fmla="val w"/>
                <a:gd name="f4" fmla="val h"/>
                <a:gd name="f5" fmla="val 0"/>
                <a:gd name="f6" fmla="val 1290965"/>
                <a:gd name="f7" fmla="val 567501"/>
                <a:gd name="f8" fmla="val 94602"/>
                <a:gd name="f9" fmla="val 42355"/>
                <a:gd name="f10" fmla="val 1196363"/>
                <a:gd name="f11" fmla="val 1248610"/>
                <a:gd name="f12" fmla="val 472899"/>
                <a:gd name="f13" fmla="val 525146"/>
                <a:gd name="f14" fmla="+- 0 0 -90"/>
                <a:gd name="f15" fmla="*/ f3 1 1290965"/>
                <a:gd name="f16" fmla="*/ f4 1 567501"/>
                <a:gd name="f17" fmla="+- f7 0 f5"/>
                <a:gd name="f18" fmla="+- f6 0 f5"/>
                <a:gd name="f19" fmla="*/ f14 f0 1"/>
                <a:gd name="f20" fmla="*/ f18 1 1290965"/>
                <a:gd name="f21" fmla="*/ f17 1 567501"/>
                <a:gd name="f22" fmla="*/ 0 f18 1"/>
                <a:gd name="f23" fmla="*/ 94602 f17 1"/>
                <a:gd name="f24" fmla="*/ 94602 f18 1"/>
                <a:gd name="f25" fmla="*/ 0 f17 1"/>
                <a:gd name="f26" fmla="*/ 1196363 f18 1"/>
                <a:gd name="f27" fmla="*/ 1290965 f18 1"/>
                <a:gd name="f28" fmla="*/ 472899 f17 1"/>
                <a:gd name="f29" fmla="*/ 567501 f17 1"/>
                <a:gd name="f30" fmla="*/ f19 1 f2"/>
                <a:gd name="f31" fmla="*/ f22 1 1290965"/>
                <a:gd name="f32" fmla="*/ f23 1 567501"/>
                <a:gd name="f33" fmla="*/ f24 1 1290965"/>
                <a:gd name="f34" fmla="*/ f25 1 567501"/>
                <a:gd name="f35" fmla="*/ f26 1 1290965"/>
                <a:gd name="f36" fmla="*/ f27 1 1290965"/>
                <a:gd name="f37" fmla="*/ f28 1 567501"/>
                <a:gd name="f38" fmla="*/ f29 1 56750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290965" h="56750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19146" tIns="119146" rIns="119146" bIns="119146"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a:solidFill>
                    <a:srgbClr val="FFFFFF"/>
                  </a:solidFill>
                  <a:uFillTx/>
                  <a:latin typeface="Calibri"/>
                  <a:ea typeface=""/>
                  <a:cs typeface=""/>
                </a:rPr>
                <a:t>Jeunes</a:t>
              </a:r>
            </a:p>
          </p:txBody>
        </p:sp>
      </p:grpSp>
      <p:grpSp>
        <p:nvGrpSpPr>
          <p:cNvPr id="12" name="Group 19"/>
          <p:cNvGrpSpPr/>
          <p:nvPr/>
        </p:nvGrpSpPr>
        <p:grpSpPr>
          <a:xfrm>
            <a:off x="926232" y="2512093"/>
            <a:ext cx="2738965" cy="863862"/>
            <a:chOff x="926232" y="2512093"/>
            <a:chExt cx="2738965" cy="863862"/>
          </a:xfrm>
        </p:grpSpPr>
        <p:sp>
          <p:nvSpPr>
            <p:cNvPr id="13" name="Flèche à angle droit 29"/>
            <p:cNvSpPr/>
            <p:nvPr/>
          </p:nvSpPr>
          <p:spPr>
            <a:xfrm rot="5400013">
              <a:off x="951286" y="2487039"/>
              <a:ext cx="713771" cy="763880"/>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4" name="Forme libre 33"/>
            <p:cNvSpPr/>
            <p:nvPr/>
          </p:nvSpPr>
          <p:spPr>
            <a:xfrm>
              <a:off x="1690606" y="2534890"/>
              <a:ext cx="1974591" cy="841065"/>
            </a:xfrm>
            <a:custGeom>
              <a:avLst/>
              <a:gdLst>
                <a:gd name="f0" fmla="val 10800000"/>
                <a:gd name="f1" fmla="val 5400000"/>
                <a:gd name="f2" fmla="val 180"/>
                <a:gd name="f3" fmla="val w"/>
                <a:gd name="f4" fmla="val h"/>
                <a:gd name="f5" fmla="val 0"/>
                <a:gd name="f6" fmla="val 1703071"/>
                <a:gd name="f7" fmla="val 841066"/>
                <a:gd name="f8" fmla="val 140206"/>
                <a:gd name="f9" fmla="val 62772"/>
                <a:gd name="f10" fmla="val 1562865"/>
                <a:gd name="f11" fmla="val 1640299"/>
                <a:gd name="f12" fmla="val 700860"/>
                <a:gd name="f13" fmla="val 778294"/>
                <a:gd name="f14" fmla="+- 0 0 -90"/>
                <a:gd name="f15" fmla="*/ f3 1 1703071"/>
                <a:gd name="f16" fmla="*/ f4 1 841066"/>
                <a:gd name="f17" fmla="+- f7 0 f5"/>
                <a:gd name="f18" fmla="+- f6 0 f5"/>
                <a:gd name="f19" fmla="*/ f14 f0 1"/>
                <a:gd name="f20" fmla="*/ f18 1 1703071"/>
                <a:gd name="f21" fmla="*/ f17 1 841066"/>
                <a:gd name="f22" fmla="*/ 0 f18 1"/>
                <a:gd name="f23" fmla="*/ 140206 f17 1"/>
                <a:gd name="f24" fmla="*/ 140206 f18 1"/>
                <a:gd name="f25" fmla="*/ 0 f17 1"/>
                <a:gd name="f26" fmla="*/ 1562865 f18 1"/>
                <a:gd name="f27" fmla="*/ 1703071 f18 1"/>
                <a:gd name="f28" fmla="*/ 700860 f17 1"/>
                <a:gd name="f29" fmla="*/ 841066 f17 1"/>
                <a:gd name="f30" fmla="*/ f19 1 f2"/>
                <a:gd name="f31" fmla="*/ f22 1 1703071"/>
                <a:gd name="f32" fmla="*/ f23 1 841066"/>
                <a:gd name="f33" fmla="*/ f24 1 1703071"/>
                <a:gd name="f34" fmla="*/ f25 1 841066"/>
                <a:gd name="f35" fmla="*/ f26 1 1703071"/>
                <a:gd name="f36" fmla="*/ f27 1 1703071"/>
                <a:gd name="f37" fmla="*/ f28 1 841066"/>
                <a:gd name="f38" fmla="*/ f29 1 84106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03071" h="84106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02028" tIns="102028" rIns="102028" bIns="10202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ea typeface=""/>
                  <a:cs typeface=""/>
                </a:rPr>
                <a:t>Développement du tissu industriel</a:t>
              </a:r>
            </a:p>
          </p:txBody>
        </p:sp>
      </p:grpSp>
      <p:grpSp>
        <p:nvGrpSpPr>
          <p:cNvPr id="15" name="Group 20"/>
          <p:cNvGrpSpPr/>
          <p:nvPr/>
        </p:nvGrpSpPr>
        <p:grpSpPr>
          <a:xfrm>
            <a:off x="2405658" y="3392863"/>
            <a:ext cx="3179213" cy="867765"/>
            <a:chOff x="2405658" y="3392863"/>
            <a:chExt cx="3179213" cy="867765"/>
          </a:xfrm>
        </p:grpSpPr>
        <p:sp>
          <p:nvSpPr>
            <p:cNvPr id="16" name="Flèche à angle droit 32"/>
            <p:cNvSpPr/>
            <p:nvPr/>
          </p:nvSpPr>
          <p:spPr>
            <a:xfrm rot="5400013">
              <a:off x="2512414" y="3286107"/>
              <a:ext cx="599096" cy="812608"/>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7" name="Forme libre 36"/>
            <p:cNvSpPr/>
            <p:nvPr/>
          </p:nvSpPr>
          <p:spPr>
            <a:xfrm>
              <a:off x="3218011" y="3418155"/>
              <a:ext cx="2366860" cy="842473"/>
            </a:xfrm>
            <a:custGeom>
              <a:avLst/>
              <a:gdLst>
                <a:gd name="f0" fmla="val 10800000"/>
                <a:gd name="f1" fmla="val 5400000"/>
                <a:gd name="f2" fmla="val 180"/>
                <a:gd name="f3" fmla="val w"/>
                <a:gd name="f4" fmla="val h"/>
                <a:gd name="f5" fmla="val 0"/>
                <a:gd name="f6" fmla="val 2166340"/>
                <a:gd name="f7" fmla="val 841066"/>
                <a:gd name="f8" fmla="val 140206"/>
                <a:gd name="f9" fmla="val 62772"/>
                <a:gd name="f10" fmla="val 2026134"/>
                <a:gd name="f11" fmla="val 2103568"/>
                <a:gd name="f12" fmla="val 700860"/>
                <a:gd name="f13" fmla="val 778294"/>
                <a:gd name="f14" fmla="+- 0 0 -90"/>
                <a:gd name="f15" fmla="*/ f3 1 2166340"/>
                <a:gd name="f16" fmla="*/ f4 1 841066"/>
                <a:gd name="f17" fmla="+- f7 0 f5"/>
                <a:gd name="f18" fmla="+- f6 0 f5"/>
                <a:gd name="f19" fmla="*/ f14 f0 1"/>
                <a:gd name="f20" fmla="*/ f18 1 2166340"/>
                <a:gd name="f21" fmla="*/ f17 1 841066"/>
                <a:gd name="f22" fmla="*/ 0 f18 1"/>
                <a:gd name="f23" fmla="*/ 140206 f17 1"/>
                <a:gd name="f24" fmla="*/ 140206 f18 1"/>
                <a:gd name="f25" fmla="*/ 0 f17 1"/>
                <a:gd name="f26" fmla="*/ 2026134 f18 1"/>
                <a:gd name="f27" fmla="*/ 2166340 f18 1"/>
                <a:gd name="f28" fmla="*/ 700860 f17 1"/>
                <a:gd name="f29" fmla="*/ 841066 f17 1"/>
                <a:gd name="f30" fmla="*/ f19 1 f2"/>
                <a:gd name="f31" fmla="*/ f22 1 2166340"/>
                <a:gd name="f32" fmla="*/ f23 1 841066"/>
                <a:gd name="f33" fmla="*/ f24 1 2166340"/>
                <a:gd name="f34" fmla="*/ f25 1 841066"/>
                <a:gd name="f35" fmla="*/ f26 1 2166340"/>
                <a:gd name="f36" fmla="*/ f27 1 2166340"/>
                <a:gd name="f37" fmla="*/ f28 1 841066"/>
                <a:gd name="f38" fmla="*/ f29 1 84106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166340" h="84106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02028" tIns="102028" rIns="102028" bIns="10202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FFFFFF"/>
                  </a:solidFill>
                  <a:uFillTx/>
                  <a:latin typeface="Calibri"/>
                  <a:ea typeface=""/>
                  <a:cs typeface=""/>
                </a:rPr>
                <a:t>Disponibilité de l’énergie électrique au Nord</a:t>
              </a:r>
            </a:p>
          </p:txBody>
        </p:sp>
      </p:grpSp>
      <p:grpSp>
        <p:nvGrpSpPr>
          <p:cNvPr id="18" name="Group 21"/>
          <p:cNvGrpSpPr/>
          <p:nvPr/>
        </p:nvGrpSpPr>
        <p:grpSpPr>
          <a:xfrm>
            <a:off x="3689787" y="4260628"/>
            <a:ext cx="2887473" cy="944273"/>
            <a:chOff x="3689787" y="4260628"/>
            <a:chExt cx="2887473" cy="944273"/>
          </a:xfrm>
        </p:grpSpPr>
        <p:sp>
          <p:nvSpPr>
            <p:cNvPr id="19" name="Flèche à angle droit 35"/>
            <p:cNvSpPr/>
            <p:nvPr/>
          </p:nvSpPr>
          <p:spPr>
            <a:xfrm rot="5400013">
              <a:off x="3739205" y="4211210"/>
              <a:ext cx="713771" cy="812608"/>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20" name="Forme libre 39"/>
            <p:cNvSpPr/>
            <p:nvPr/>
          </p:nvSpPr>
          <p:spPr>
            <a:xfrm>
              <a:off x="4363827" y="4363836"/>
              <a:ext cx="2213433" cy="841065"/>
            </a:xfrm>
            <a:custGeom>
              <a:avLst/>
              <a:gdLst>
                <a:gd name="f0" fmla="val 10800000"/>
                <a:gd name="f1" fmla="val 5400000"/>
                <a:gd name="f2" fmla="val 180"/>
                <a:gd name="f3" fmla="val w"/>
                <a:gd name="f4" fmla="val h"/>
                <a:gd name="f5" fmla="val 0"/>
                <a:gd name="f6" fmla="val 2213430"/>
                <a:gd name="f7" fmla="val 841066"/>
                <a:gd name="f8" fmla="val 140206"/>
                <a:gd name="f9" fmla="val 62772"/>
                <a:gd name="f10" fmla="val 2073224"/>
                <a:gd name="f11" fmla="val 2150658"/>
                <a:gd name="f12" fmla="val 700860"/>
                <a:gd name="f13" fmla="val 778294"/>
                <a:gd name="f14" fmla="+- 0 0 -90"/>
                <a:gd name="f15" fmla="*/ f3 1 2213430"/>
                <a:gd name="f16" fmla="*/ f4 1 841066"/>
                <a:gd name="f17" fmla="+- f7 0 f5"/>
                <a:gd name="f18" fmla="+- f6 0 f5"/>
                <a:gd name="f19" fmla="*/ f14 f0 1"/>
                <a:gd name="f20" fmla="*/ f18 1 2213430"/>
                <a:gd name="f21" fmla="*/ f17 1 841066"/>
                <a:gd name="f22" fmla="*/ 0 f18 1"/>
                <a:gd name="f23" fmla="*/ 140206 f17 1"/>
                <a:gd name="f24" fmla="*/ 140206 f18 1"/>
                <a:gd name="f25" fmla="*/ 0 f17 1"/>
                <a:gd name="f26" fmla="*/ 2073224 f18 1"/>
                <a:gd name="f27" fmla="*/ 2213430 f18 1"/>
                <a:gd name="f28" fmla="*/ 700860 f17 1"/>
                <a:gd name="f29" fmla="*/ 841066 f17 1"/>
                <a:gd name="f30" fmla="*/ f19 1 f2"/>
                <a:gd name="f31" fmla="*/ f22 1 2213430"/>
                <a:gd name="f32" fmla="*/ f23 1 841066"/>
                <a:gd name="f33" fmla="*/ f24 1 2213430"/>
                <a:gd name="f34" fmla="*/ f25 1 841066"/>
                <a:gd name="f35" fmla="*/ f26 1 2213430"/>
                <a:gd name="f36" fmla="*/ f27 1 2213430"/>
                <a:gd name="f37" fmla="*/ f28 1 841066"/>
                <a:gd name="f38" fmla="*/ f29 1 84106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213430" h="84106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02028" tIns="102028" rIns="102028" bIns="10202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2400" b="0" i="0" u="none" strike="noStrike" kern="1200" cap="none" spc="0" baseline="0">
                  <a:solidFill>
                    <a:srgbClr val="FFFFFF"/>
                  </a:solidFill>
                  <a:uFillTx/>
                  <a:latin typeface="Calibri"/>
                  <a:ea typeface=""/>
                  <a:cs typeface=""/>
                </a:rPr>
                <a:t>Interconnexion RIS-RIN</a:t>
              </a:r>
            </a:p>
          </p:txBody>
        </p:sp>
      </p:grpSp>
      <p:grpSp>
        <p:nvGrpSpPr>
          <p:cNvPr id="21" name="Group 22"/>
          <p:cNvGrpSpPr/>
          <p:nvPr/>
        </p:nvGrpSpPr>
        <p:grpSpPr>
          <a:xfrm>
            <a:off x="4748753" y="5256117"/>
            <a:ext cx="4227078" cy="1184760"/>
            <a:chOff x="4748753" y="5256117"/>
            <a:chExt cx="4227078" cy="1184760"/>
          </a:xfrm>
        </p:grpSpPr>
        <p:sp>
          <p:nvSpPr>
            <p:cNvPr id="22" name="Flèche à angle droit 38"/>
            <p:cNvSpPr/>
            <p:nvPr/>
          </p:nvSpPr>
          <p:spPr>
            <a:xfrm rot="5400013">
              <a:off x="5082193" y="4922677"/>
              <a:ext cx="713771" cy="1380652"/>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23" name="Forme libre 41"/>
            <p:cNvSpPr/>
            <p:nvPr/>
          </p:nvSpPr>
          <p:spPr>
            <a:xfrm>
              <a:off x="6147492" y="5308110"/>
              <a:ext cx="2828339" cy="1132767"/>
            </a:xfrm>
            <a:custGeom>
              <a:avLst/>
              <a:gdLst>
                <a:gd name="f0" fmla="val 10800000"/>
                <a:gd name="f1" fmla="val 5400000"/>
                <a:gd name="f2" fmla="val 180"/>
                <a:gd name="f3" fmla="val w"/>
                <a:gd name="f4" fmla="val h"/>
                <a:gd name="f5" fmla="val 0"/>
                <a:gd name="f6" fmla="val 2389641"/>
                <a:gd name="f7" fmla="val 1080611"/>
                <a:gd name="f8" fmla="val 180138"/>
                <a:gd name="f9" fmla="val 80651"/>
                <a:gd name="f10" fmla="val 2209503"/>
                <a:gd name="f11" fmla="val 2308990"/>
                <a:gd name="f12" fmla="val 900473"/>
                <a:gd name="f13" fmla="val 999960"/>
                <a:gd name="f14" fmla="+- 0 0 -90"/>
                <a:gd name="f15" fmla="*/ f3 1 2389641"/>
                <a:gd name="f16" fmla="*/ f4 1 1080611"/>
                <a:gd name="f17" fmla="+- f7 0 f5"/>
                <a:gd name="f18" fmla="+- f6 0 f5"/>
                <a:gd name="f19" fmla="*/ f14 f0 1"/>
                <a:gd name="f20" fmla="*/ f18 1 2389641"/>
                <a:gd name="f21" fmla="*/ f17 1 1080611"/>
                <a:gd name="f22" fmla="*/ 0 f18 1"/>
                <a:gd name="f23" fmla="*/ 180138 f17 1"/>
                <a:gd name="f24" fmla="*/ 180138 f18 1"/>
                <a:gd name="f25" fmla="*/ 0 f17 1"/>
                <a:gd name="f26" fmla="*/ 2209503 f18 1"/>
                <a:gd name="f27" fmla="*/ 2389641 f18 1"/>
                <a:gd name="f28" fmla="*/ 900473 f17 1"/>
                <a:gd name="f29" fmla="*/ 1080611 f17 1"/>
                <a:gd name="f30" fmla="*/ f19 1 f2"/>
                <a:gd name="f31" fmla="*/ f22 1 2389641"/>
                <a:gd name="f32" fmla="*/ f23 1 1080611"/>
                <a:gd name="f33" fmla="*/ f24 1 2389641"/>
                <a:gd name="f34" fmla="*/ f25 1 1080611"/>
                <a:gd name="f35" fmla="*/ f26 1 2389641"/>
                <a:gd name="f36" fmla="*/ f27 1 2389641"/>
                <a:gd name="f37" fmla="*/ f28 1 1080611"/>
                <a:gd name="f38" fmla="*/ f29 1 108061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389641" h="108061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44200" tIns="144200" rIns="144200" bIns="144200"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800" b="0" i="0" u="none" strike="noStrike" kern="1200" cap="none" spc="0" baseline="0">
                  <a:solidFill>
                    <a:srgbClr val="FFFFFF"/>
                  </a:solidFill>
                  <a:uFillTx/>
                  <a:latin typeface="Calibri"/>
                  <a:ea typeface=""/>
                  <a:cs typeface=""/>
                </a:rPr>
                <a:t>Choix des points d’interconnexion</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name="Slide165">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6"/>
          <p:cNvPicPr>
            <a:picLocks noChangeAspect="1"/>
          </p:cNvPicPr>
          <p:nvPr/>
        </p:nvPicPr>
        <p:blipFill>
          <a:blip r:embed="rId3"/>
          <a:stretch>
            <a:fillRect/>
          </a:stretch>
        </p:blipFill>
        <p:spPr>
          <a:xfrm>
            <a:off x="1555842" y="1135456"/>
            <a:ext cx="7588157" cy="5722543"/>
          </a:xfrm>
          <a:prstGeom prst="rect">
            <a:avLst/>
          </a:prstGeom>
          <a:noFill/>
          <a:ln cap="flat">
            <a:noFill/>
          </a:ln>
        </p:spPr>
      </p:pic>
      <p:sp>
        <p:nvSpPr>
          <p:cNvPr id="17" name="Rectangle à coins arrondis 15"/>
          <p:cNvSpPr/>
          <p:nvPr/>
        </p:nvSpPr>
        <p:spPr>
          <a:xfrm>
            <a:off x="1651378" y="4285399"/>
            <a:ext cx="7324453" cy="668737"/>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pic>
        <p:nvPicPr>
          <p:cNvPr id="18" name="Image 17"/>
          <p:cNvPicPr>
            <a:picLocks noChangeAspect="1"/>
          </p:cNvPicPr>
          <p:nvPr/>
        </p:nvPicPr>
        <p:blipFill>
          <a:blip r:embed="rId4"/>
          <a:stretch>
            <a:fillRect/>
          </a:stretch>
        </p:blipFill>
        <p:spPr>
          <a:xfrm>
            <a:off x="244821" y="3627836"/>
            <a:ext cx="9022009" cy="1736857"/>
          </a:xfrm>
          <a:prstGeom prst="rect">
            <a:avLst/>
          </a:prstGeom>
          <a:noFill/>
          <a:ln cap="flat">
            <a:noFill/>
          </a:ln>
        </p:spPr>
      </p:pic>
      <p:sp>
        <p:nvSpPr>
          <p:cNvPr id="19" name="Ellipse 18"/>
          <p:cNvSpPr/>
          <p:nvPr/>
        </p:nvSpPr>
        <p:spPr>
          <a:xfrm>
            <a:off x="7638348" y="4076504"/>
            <a:ext cx="1337483" cy="74851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900" fill="hold"/>
                                        <p:tgtEl>
                                          <p:spTgt spid="18"/>
                                        </p:tgtEl>
                                        <p:attrNameLst>
                                          <p:attrName>ppt_w</p:attrName>
                                        </p:attrNameLst>
                                      </p:cBhvr>
                                      <p:tavLst>
                                        <p:tav tm="0">
                                          <p:val>
                                            <p:strVal val="0"/>
                                          </p:val>
                                        </p:tav>
                                        <p:tav tm="100000">
                                          <p:val>
                                            <p:strVal val="#ppt_w"/>
                                          </p:val>
                                        </p:tav>
                                      </p:tavLst>
                                    </p:anim>
                                    <p:anim calcmode="lin" valueType="num">
                                      <p:cBhvr>
                                        <p:cTn id="18" dur="900" fill="hold"/>
                                        <p:tgtEl>
                                          <p:spTgt spid="18"/>
                                        </p:tgtEl>
                                        <p:attrNameLst>
                                          <p:attrName>ppt_h</p:attrName>
                                        </p:attrNameLst>
                                      </p:cBhvr>
                                      <p:tavLst>
                                        <p:tav tm="0">
                                          <p:val>
                                            <p:strVal val="0"/>
                                          </p:val>
                                        </p:tav>
                                        <p:tav tm="100000">
                                          <p:val>
                                            <p:strVal val="#ppt_h"/>
                                          </p:val>
                                        </p:tav>
                                      </p:tavLst>
                                    </p:anim>
                                    <p:animEffect transition="in" filter="fade">
                                      <p:cBhvr>
                                        <p:cTn id="19" dur="9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repeatCount="indefinite" fill="hold" grpId="1" nodeType="clickEffect">
                                  <p:stCondLst>
                                    <p:cond delay="0"/>
                                  </p:stCondLst>
                                  <p:endCondLst>
                                    <p:cond evt="onNext" delay="0">
                                      <p:tgtEl>
                                        <p:sldTgt/>
                                      </p:tgtEl>
                                    </p:cond>
                                  </p:endCondLst>
                                  <p:childTnLst>
                                    <p:animEffect transition="out" filter="fade">
                                      <p:cBhvr>
                                        <p:cTn id="28" dur="500" tmFilter="0, 0; .2, .5; .8, .5; 1, 0"/>
                                        <p:tgtEl>
                                          <p:spTgt spid="19"/>
                                        </p:tgtEl>
                                      </p:cBhvr>
                                    </p:animEffect>
                                    <p:animScale>
                                      <p:cBhvr>
                                        <p:cTn id="29"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name="Slide166">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2911687"/>
            <a:chOff x="0" y="670648"/>
            <a:chExt cx="1414320" cy="291168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Etat de l’art</a:t>
              </a:r>
              <a:r>
                <a:rPr lang="fr-FR" sz="1100" b="0" i="0" u="none" strike="noStrike" kern="1200" cap="none" spc="0" baseline="0">
                  <a:solidFill>
                    <a:srgbClr val="FFFFFF"/>
                  </a:solidFill>
                  <a:uFillTx/>
                  <a:latin typeface="Calibri"/>
                  <a:ea typeface=""/>
                  <a:cs typeface=""/>
                </a:rPr>
                <a:t> sur les méthodes d’interconnexion</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Méthode d’interconnexion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de l’application et calculs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calculs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16"/>
          <p:cNvPicPr>
            <a:picLocks noChangeAspect="1"/>
          </p:cNvPicPr>
          <p:nvPr/>
        </p:nvPicPr>
        <p:blipFill>
          <a:blip r:embed="rId3"/>
          <a:stretch>
            <a:fillRect/>
          </a:stretch>
        </p:blipFill>
        <p:spPr>
          <a:xfrm>
            <a:off x="1555842" y="1135456"/>
            <a:ext cx="7588157" cy="5722543"/>
          </a:xfrm>
          <a:prstGeom prst="rect">
            <a:avLst/>
          </a:prstGeom>
          <a:noFill/>
          <a:ln cap="flat">
            <a:noFill/>
          </a:ln>
        </p:spPr>
      </p:pic>
      <p:sp>
        <p:nvSpPr>
          <p:cNvPr id="17" name="Rectangle à coins arrondis 15"/>
          <p:cNvSpPr/>
          <p:nvPr/>
        </p:nvSpPr>
        <p:spPr>
          <a:xfrm>
            <a:off x="1555842" y="4885895"/>
            <a:ext cx="7419990" cy="1972104"/>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pic>
        <p:nvPicPr>
          <p:cNvPr id="18" name="Image 17"/>
          <p:cNvPicPr>
            <a:picLocks noChangeAspect="1"/>
          </p:cNvPicPr>
          <p:nvPr/>
        </p:nvPicPr>
        <p:blipFill>
          <a:blip r:embed="rId4"/>
          <a:stretch>
            <a:fillRect/>
          </a:stretch>
        </p:blipFill>
        <p:spPr>
          <a:xfrm>
            <a:off x="0" y="2792175"/>
            <a:ext cx="9144000" cy="3425415"/>
          </a:xfrm>
          <a:prstGeom prst="rect">
            <a:avLst/>
          </a:prstGeom>
          <a:noFill/>
          <a:ln cap="flat">
            <a:noFill/>
          </a:ln>
        </p:spPr>
      </p:pic>
      <p:grpSp>
        <p:nvGrpSpPr>
          <p:cNvPr id="19" name="Groupe 21"/>
          <p:cNvGrpSpPr/>
          <p:nvPr/>
        </p:nvGrpSpPr>
        <p:grpSpPr>
          <a:xfrm>
            <a:off x="2538484" y="5427933"/>
            <a:ext cx="6030750" cy="788605"/>
            <a:chOff x="2538484" y="5427933"/>
            <a:chExt cx="6030750" cy="788605"/>
          </a:xfrm>
        </p:grpSpPr>
        <p:sp>
          <p:nvSpPr>
            <p:cNvPr id="20" name="Ellipse 18"/>
            <p:cNvSpPr/>
            <p:nvPr/>
          </p:nvSpPr>
          <p:spPr>
            <a:xfrm>
              <a:off x="2538484" y="5469794"/>
              <a:ext cx="1168923" cy="74673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21" name="Ellipse 19"/>
            <p:cNvSpPr/>
            <p:nvPr/>
          </p:nvSpPr>
          <p:spPr>
            <a:xfrm>
              <a:off x="4690049" y="5427933"/>
              <a:ext cx="1246729" cy="78860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22" name="Ellipse 20"/>
            <p:cNvSpPr/>
            <p:nvPr/>
          </p:nvSpPr>
          <p:spPr>
            <a:xfrm>
              <a:off x="7219690" y="5650169"/>
              <a:ext cx="1349544" cy="56636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strVal val="0"/>
                                          </p:val>
                                        </p:tav>
                                        <p:tav tm="100000">
                                          <p:val>
                                            <p:strVal val="#ppt_w"/>
                                          </p:val>
                                        </p:tav>
                                      </p:tavLst>
                                    </p:anim>
                                    <p:anim calcmode="lin" valueType="num">
                                      <p:cBhvr>
                                        <p:cTn id="18" dur="1000" fill="hold"/>
                                        <p:tgtEl>
                                          <p:spTgt spid="18"/>
                                        </p:tgtEl>
                                        <p:attrNameLst>
                                          <p:attrName>ppt_h</p:attrName>
                                        </p:attrNameLst>
                                      </p:cBhvr>
                                      <p:tavLst>
                                        <p:tav tm="0">
                                          <p:val>
                                            <p:strVal val="0"/>
                                          </p:val>
                                        </p:tav>
                                        <p:tav tm="100000">
                                          <p:val>
                                            <p:strVal val="#ppt_h"/>
                                          </p:val>
                                        </p:tav>
                                      </p:tavLst>
                                    </p:anim>
                                    <p:animEffect transition="in" filter="fade">
                                      <p:cBhvr>
                                        <p:cTn id="19" dur="1000"/>
                                        <p:tgtEl>
                                          <p:spTgt spid="18"/>
                                        </p:tgtEl>
                                      </p:cBhvr>
                                    </p:animEffect>
                                  </p:childTnLst>
                                </p:cTn>
                              </p:par>
                              <p:par>
                                <p:cTn id="20" presetID="64" presetClass="path" presetSubtype="0" accel="50000" decel="50000" fill="hold" nodeType="withEffect">
                                  <p:stCondLst>
                                    <p:cond delay="0"/>
                                  </p:stCondLst>
                                  <p:childTnLst>
                                    <p:animMotion origin="layout" path="M -0.0026 0.21482 L -4.44444E-6 -1.48148E-6 ">
                                      <p:cBhvr>
                                        <p:cTn id="21" dur="1000" fill="hold"/>
                                        <p:tgtEl>
                                          <p:spTgt spid="18"/>
                                        </p:tgtEl>
                                        <p:attrNameLst>
                                          <p:attrName>ppt_x</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repeatCount="indefinite" fill="hold" nodeType="clickEffect">
                                  <p:stCondLst>
                                    <p:cond delay="0"/>
                                  </p:stCondLst>
                                  <p:endCondLst>
                                    <p:cond evt="onNext" delay="0">
                                      <p:tgtEl>
                                        <p:sldTgt/>
                                      </p:tgtEl>
                                    </p:cond>
                                  </p:endCondLst>
                                  <p:childTnLst>
                                    <p:animEffect transition="out" filter="fade">
                                      <p:cBhvr>
                                        <p:cTn id="30" dur="500" tmFilter="0, 0; .2, .5; .8, .5; 1, 0"/>
                                        <p:tgtEl>
                                          <p:spTgt spid="19"/>
                                        </p:tgtEl>
                                      </p:cBhvr>
                                    </p:animEffect>
                                    <p:animScale>
                                      <p:cBhvr>
                                        <p:cTn id="31"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name="Slide146">
    <p:bg>
      <p:bgPr>
        <a:solidFill>
          <a:srgbClr val="D7BCED"/>
        </a:solidFill>
        <a:effectLst/>
      </p:bgPr>
    </p:bg>
    <p:spTree>
      <p:nvGrpSpPr>
        <p:cNvPr id="1" name=""/>
        <p:cNvGrpSpPr/>
        <p:nvPr/>
      </p:nvGrpSpPr>
      <p:grpSpPr>
        <a:xfrm>
          <a:off x="0" y="0"/>
          <a:ext cx="0" cy="0"/>
          <a:chOff x="0" y="0"/>
          <a:chExt cx="0" cy="0"/>
        </a:xfrm>
      </p:grpSpPr>
      <p:sp>
        <p:nvSpPr>
          <p:cNvPr id="2" name="Étoile à 12 branches 4"/>
          <p:cNvSpPr/>
          <p:nvPr/>
        </p:nvSpPr>
        <p:spPr>
          <a:xfrm>
            <a:off x="-1711235" y="1946364"/>
            <a:ext cx="3422471" cy="3095893"/>
          </a:xfrm>
          <a:custGeom>
            <a:avLst/>
            <a:gdLst>
              <a:gd name="f0" fmla="val 10800000"/>
              <a:gd name="f1" fmla="val 5400000"/>
              <a:gd name="f2" fmla="val 180"/>
              <a:gd name="f3" fmla="val w"/>
              <a:gd name="f4" fmla="val h"/>
              <a:gd name="f5" fmla="val ss"/>
              <a:gd name="f6" fmla="val 0"/>
              <a:gd name="f7" fmla="*/ 5419351 1 1725033"/>
              <a:gd name="f8" fmla="val 37500"/>
              <a:gd name="f9" fmla="+- 0 0 -90"/>
              <a:gd name="f10" fmla="+- 0 0 -180"/>
              <a:gd name="f11" fmla="+- 0 0 -270"/>
              <a:gd name="f12" fmla="+- 0 0 -360"/>
              <a:gd name="f13" fmla="abs f3"/>
              <a:gd name="f14" fmla="abs f4"/>
              <a:gd name="f15" fmla="abs f5"/>
              <a:gd name="f16" fmla="+- 1800000 f1 0"/>
              <a:gd name="f17" fmla="+- 3600000 f1 0"/>
              <a:gd name="f18" fmla="+- 900000 f1 0"/>
              <a:gd name="f19" fmla="+- 2700000 f1 0"/>
              <a:gd name="f20" fmla="+- 4500000 f1 0"/>
              <a:gd name="f21" fmla="*/ f9 f0 1"/>
              <a:gd name="f22" fmla="*/ f10 f0 1"/>
              <a:gd name="f23" fmla="*/ f11 f0 1"/>
              <a:gd name="f24" fmla="*/ f12 f0 1"/>
              <a:gd name="f25" fmla="?: f13 f3 1"/>
              <a:gd name="f26" fmla="?: f14 f4 1"/>
              <a:gd name="f27" fmla="?: f15 f5 1"/>
              <a:gd name="f28" fmla="+- f16 0 f1"/>
              <a:gd name="f29" fmla="+- f17 0 f1"/>
              <a:gd name="f30" fmla="+- f18 0 f1"/>
              <a:gd name="f31" fmla="+- f19 0 f1"/>
              <a:gd name="f32" fmla="+- f20 0 f1"/>
              <a:gd name="f33" fmla="*/ f21 1 f2"/>
              <a:gd name="f34" fmla="*/ f22 1 f2"/>
              <a:gd name="f35" fmla="*/ f23 1 f2"/>
              <a:gd name="f36" fmla="*/ f24 1 f2"/>
              <a:gd name="f37" fmla="*/ f25 1 21600"/>
              <a:gd name="f38" fmla="*/ f26 1 21600"/>
              <a:gd name="f39" fmla="*/ 21600 f25 1"/>
              <a:gd name="f40" fmla="*/ 21600 f26 1"/>
              <a:gd name="f41" fmla="+- f28 f1 0"/>
              <a:gd name="f42" fmla="+- f29 f1 0"/>
              <a:gd name="f43" fmla="+- f30 f1 0"/>
              <a:gd name="f44" fmla="+- f31 f1 0"/>
              <a:gd name="f45" fmla="+- f32 f1 0"/>
              <a:gd name="f46" fmla="+- f33 0 f1"/>
              <a:gd name="f47" fmla="+- f34 0 f1"/>
              <a:gd name="f48" fmla="+- f35 0 f1"/>
              <a:gd name="f49" fmla="+- f36 0 f1"/>
              <a:gd name="f50" fmla="min f38 f37"/>
              <a:gd name="f51" fmla="*/ f39 1 f27"/>
              <a:gd name="f52" fmla="*/ f40 1 f27"/>
              <a:gd name="f53" fmla="*/ f41 f7 1"/>
              <a:gd name="f54" fmla="*/ f42 f7 1"/>
              <a:gd name="f55" fmla="*/ f43 f7 1"/>
              <a:gd name="f56" fmla="*/ f44 f7 1"/>
              <a:gd name="f57" fmla="*/ f45 f7 1"/>
              <a:gd name="f58" fmla="val f51"/>
              <a:gd name="f59" fmla="val f52"/>
              <a:gd name="f60" fmla="*/ f53 1 f0"/>
              <a:gd name="f61" fmla="*/ f54 1 f0"/>
              <a:gd name="f62" fmla="*/ f55 1 f0"/>
              <a:gd name="f63" fmla="*/ f56 1 f0"/>
              <a:gd name="f64" fmla="*/ f57 1 f0"/>
              <a:gd name="f65" fmla="*/ f6 f50 1"/>
              <a:gd name="f66" fmla="+- f59 0 f6"/>
              <a:gd name="f67" fmla="+- f58 0 f6"/>
              <a:gd name="f68" fmla="+- 0 0 f60"/>
              <a:gd name="f69" fmla="+- 0 0 f61"/>
              <a:gd name="f70" fmla="+- 0 0 f62"/>
              <a:gd name="f71" fmla="+- 0 0 f63"/>
              <a:gd name="f72" fmla="+- 0 0 f64"/>
              <a:gd name="f73" fmla="*/ f58 f50 1"/>
              <a:gd name="f74" fmla="*/ f59 f50 1"/>
              <a:gd name="f75" fmla="*/ f66 1 2"/>
              <a:gd name="f76" fmla="*/ f66 1 4"/>
              <a:gd name="f77" fmla="*/ f67 1 2"/>
              <a:gd name="f78" fmla="*/ f67 1 4"/>
              <a:gd name="f79" fmla="*/ f67 3 1"/>
              <a:gd name="f80" fmla="*/ f66 3 1"/>
              <a:gd name="f81" fmla="+- 0 0 f68"/>
              <a:gd name="f82" fmla="+- 0 0 f69"/>
              <a:gd name="f83" fmla="+- 0 0 f70"/>
              <a:gd name="f84" fmla="+- 0 0 f71"/>
              <a:gd name="f85" fmla="+- 0 0 f72"/>
              <a:gd name="f86" fmla="+- f6 f75 0"/>
              <a:gd name="f87" fmla="+- f6 f77 0"/>
              <a:gd name="f88" fmla="*/ f79 1 4"/>
              <a:gd name="f89" fmla="*/ f80 1 4"/>
              <a:gd name="f90" fmla="*/ f77 f8 1"/>
              <a:gd name="f91" fmla="*/ f75 f8 1"/>
              <a:gd name="f92" fmla="*/ f81 f0 1"/>
              <a:gd name="f93" fmla="*/ f82 f0 1"/>
              <a:gd name="f94" fmla="*/ f83 f0 1"/>
              <a:gd name="f95" fmla="*/ f84 f0 1"/>
              <a:gd name="f96" fmla="*/ f85 f0 1"/>
              <a:gd name="f97" fmla="*/ f76 f50 1"/>
              <a:gd name="f98" fmla="*/ f78 f50 1"/>
              <a:gd name="f99" fmla="*/ f90 1 50000"/>
              <a:gd name="f100" fmla="*/ f91 1 50000"/>
              <a:gd name="f101" fmla="*/ f92 1 f7"/>
              <a:gd name="f102" fmla="*/ f93 1 f7"/>
              <a:gd name="f103" fmla="*/ f94 1 f7"/>
              <a:gd name="f104" fmla="*/ f95 1 f7"/>
              <a:gd name="f105" fmla="*/ f96 1 f7"/>
              <a:gd name="f106" fmla="*/ f86 f50 1"/>
              <a:gd name="f107" fmla="*/ f87 f50 1"/>
              <a:gd name="f108" fmla="*/ f88 f50 1"/>
              <a:gd name="f109" fmla="*/ f89 f50 1"/>
              <a:gd name="f110" fmla="+- f101 0 f1"/>
              <a:gd name="f111" fmla="+- f102 0 f1"/>
              <a:gd name="f112" fmla="+- f103 0 f1"/>
              <a:gd name="f113" fmla="+- f104 0 f1"/>
              <a:gd name="f114" fmla="+- f105 0 f1"/>
              <a:gd name="f115" fmla="cos 1 f110"/>
              <a:gd name="f116" fmla="sin 1 f111"/>
              <a:gd name="f117" fmla="cos 1 f112"/>
              <a:gd name="f118" fmla="cos 1 f113"/>
              <a:gd name="f119" fmla="cos 1 f114"/>
              <a:gd name="f120" fmla="sin 1 f114"/>
              <a:gd name="f121" fmla="sin 1 f113"/>
              <a:gd name="f122" fmla="sin 1 f112"/>
              <a:gd name="f123" fmla="+- 0 0 f115"/>
              <a:gd name="f124" fmla="+- 0 0 f116"/>
              <a:gd name="f125" fmla="+- 0 0 f117"/>
              <a:gd name="f126" fmla="+- 0 0 f118"/>
              <a:gd name="f127" fmla="+- 0 0 f119"/>
              <a:gd name="f128" fmla="+- 0 0 f120"/>
              <a:gd name="f129" fmla="+- 0 0 f121"/>
              <a:gd name="f130" fmla="+- 0 0 f122"/>
              <a:gd name="f131" fmla="+- 0 0 f123"/>
              <a:gd name="f132" fmla="+- 0 0 f124"/>
              <a:gd name="f133" fmla="+- 0 0 f125"/>
              <a:gd name="f134" fmla="+- 0 0 f126"/>
              <a:gd name="f135" fmla="+- 0 0 f127"/>
              <a:gd name="f136" fmla="+- 0 0 f128"/>
              <a:gd name="f137" fmla="+- 0 0 f129"/>
              <a:gd name="f138" fmla="+- 0 0 f130"/>
              <a:gd name="f139" fmla="val f131"/>
              <a:gd name="f140" fmla="val f132"/>
              <a:gd name="f141" fmla="val f133"/>
              <a:gd name="f142" fmla="val f134"/>
              <a:gd name="f143" fmla="val f135"/>
              <a:gd name="f144" fmla="val f136"/>
              <a:gd name="f145" fmla="val f137"/>
              <a:gd name="f146" fmla="val f138"/>
              <a:gd name="f147" fmla="*/ f139 f77 1"/>
              <a:gd name="f148" fmla="*/ f140 f75 1"/>
              <a:gd name="f149" fmla="*/ f141 f99 1"/>
              <a:gd name="f150" fmla="*/ f142 f99 1"/>
              <a:gd name="f151" fmla="*/ f143 f99 1"/>
              <a:gd name="f152" fmla="*/ f144 f100 1"/>
              <a:gd name="f153" fmla="*/ f145 f100 1"/>
              <a:gd name="f154" fmla="*/ f146 f100 1"/>
              <a:gd name="f155" fmla="+- f87 0 f147"/>
              <a:gd name="f156" fmla="+- f87 f147 0"/>
              <a:gd name="f157" fmla="+- f86 0 f148"/>
              <a:gd name="f158" fmla="+- f86 f148 0"/>
              <a:gd name="f159" fmla="+- f87 0 f149"/>
              <a:gd name="f160" fmla="+- f87 0 f150"/>
              <a:gd name="f161" fmla="+- f87 0 f151"/>
              <a:gd name="f162" fmla="+- f87 f151 0"/>
              <a:gd name="f163" fmla="+- f87 f150 0"/>
              <a:gd name="f164" fmla="+- f87 f149 0"/>
              <a:gd name="f165" fmla="+- f86 0 f152"/>
              <a:gd name="f166" fmla="+- f86 0 f153"/>
              <a:gd name="f167" fmla="+- f86 0 f154"/>
              <a:gd name="f168" fmla="+- f86 f154 0"/>
              <a:gd name="f169" fmla="+- f86 f153 0"/>
              <a:gd name="f170" fmla="+- f86 f152 0"/>
              <a:gd name="f171" fmla="*/ f160 f50 1"/>
              <a:gd name="f172" fmla="*/ f166 f50 1"/>
              <a:gd name="f173" fmla="*/ f163 f50 1"/>
              <a:gd name="f174" fmla="*/ f169 f50 1"/>
              <a:gd name="f175" fmla="*/ f159 f50 1"/>
              <a:gd name="f176" fmla="*/ f167 f50 1"/>
              <a:gd name="f177" fmla="*/ f155 f50 1"/>
              <a:gd name="f178" fmla="*/ f157 f50 1"/>
              <a:gd name="f179" fmla="*/ f161 f50 1"/>
              <a:gd name="f180" fmla="*/ f165 f50 1"/>
              <a:gd name="f181" fmla="*/ f162 f50 1"/>
              <a:gd name="f182" fmla="*/ f156 f50 1"/>
              <a:gd name="f183" fmla="*/ f164 f50 1"/>
              <a:gd name="f184" fmla="*/ f168 f50 1"/>
              <a:gd name="f185" fmla="*/ f158 f50 1"/>
              <a:gd name="f186" fmla="*/ f170 f50 1"/>
            </a:gdLst>
            <a:ahLst/>
            <a:cxnLst>
              <a:cxn ang="3cd4">
                <a:pos x="hc" y="t"/>
              </a:cxn>
              <a:cxn ang="0">
                <a:pos x="r" y="vc"/>
              </a:cxn>
              <a:cxn ang="cd4">
                <a:pos x="hc" y="b"/>
              </a:cxn>
              <a:cxn ang="cd2">
                <a:pos x="l" y="vc"/>
              </a:cxn>
              <a:cxn ang="f46">
                <a:pos x="f182" y="f97"/>
              </a:cxn>
              <a:cxn ang="f46">
                <a:pos x="f182" y="f109"/>
              </a:cxn>
              <a:cxn ang="f47">
                <a:pos x="f108" y="f185"/>
              </a:cxn>
              <a:cxn ang="f47">
                <a:pos x="f98" y="f185"/>
              </a:cxn>
              <a:cxn ang="f48">
                <a:pos x="f177" y="f109"/>
              </a:cxn>
              <a:cxn ang="f48">
                <a:pos x="f177" y="f97"/>
              </a:cxn>
              <a:cxn ang="f49">
                <a:pos x="f98" y="f178"/>
              </a:cxn>
              <a:cxn ang="f49">
                <a:pos x="f108" y="f178"/>
              </a:cxn>
            </a:cxnLst>
            <a:rect l="f171" t="f172" r="f173" b="f174"/>
            <a:pathLst>
              <a:path>
                <a:moveTo>
                  <a:pt x="f65" y="f106"/>
                </a:moveTo>
                <a:lnTo>
                  <a:pt x="f175" y="f176"/>
                </a:lnTo>
                <a:lnTo>
                  <a:pt x="f177" y="f97"/>
                </a:lnTo>
                <a:lnTo>
                  <a:pt x="f171" y="f172"/>
                </a:lnTo>
                <a:lnTo>
                  <a:pt x="f98" y="f178"/>
                </a:lnTo>
                <a:lnTo>
                  <a:pt x="f179" y="f180"/>
                </a:lnTo>
                <a:lnTo>
                  <a:pt x="f107" y="f65"/>
                </a:lnTo>
                <a:lnTo>
                  <a:pt x="f181" y="f180"/>
                </a:lnTo>
                <a:lnTo>
                  <a:pt x="f108" y="f178"/>
                </a:lnTo>
                <a:lnTo>
                  <a:pt x="f173" y="f172"/>
                </a:lnTo>
                <a:lnTo>
                  <a:pt x="f182" y="f97"/>
                </a:lnTo>
                <a:lnTo>
                  <a:pt x="f183" y="f176"/>
                </a:lnTo>
                <a:lnTo>
                  <a:pt x="f73" y="f106"/>
                </a:lnTo>
                <a:lnTo>
                  <a:pt x="f183" y="f184"/>
                </a:lnTo>
                <a:lnTo>
                  <a:pt x="f182" y="f109"/>
                </a:lnTo>
                <a:lnTo>
                  <a:pt x="f173" y="f174"/>
                </a:lnTo>
                <a:lnTo>
                  <a:pt x="f108" y="f185"/>
                </a:lnTo>
                <a:lnTo>
                  <a:pt x="f181" y="f186"/>
                </a:lnTo>
                <a:lnTo>
                  <a:pt x="f107" y="f74"/>
                </a:lnTo>
                <a:lnTo>
                  <a:pt x="f179" y="f186"/>
                </a:lnTo>
                <a:lnTo>
                  <a:pt x="f98" y="f185"/>
                </a:lnTo>
                <a:lnTo>
                  <a:pt x="f171" y="f174"/>
                </a:lnTo>
                <a:lnTo>
                  <a:pt x="f177" y="f109"/>
                </a:lnTo>
                <a:lnTo>
                  <a:pt x="f175" y="f184"/>
                </a:lnTo>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3" name="Arc 13"/>
          <p:cNvSpPr/>
          <p:nvPr/>
        </p:nvSpPr>
        <p:spPr>
          <a:xfrm>
            <a:off x="-2588373" y="969474"/>
            <a:ext cx="5143499" cy="5143499"/>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noFill/>
          <a:ln w="6345" cap="flat">
            <a:solidFill>
              <a:srgbClr val="BFBFBF"/>
            </a:solidFill>
            <a:custDash>
              <a:ds d="300173" sp="300173"/>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4" name="TextBox 7"/>
          <p:cNvSpPr txBox="1"/>
          <p:nvPr/>
        </p:nvSpPr>
        <p:spPr>
          <a:xfrm>
            <a:off x="1562627" y="948625"/>
            <a:ext cx="2880360"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INTRODUCTION</a:t>
            </a:r>
            <a:endParaRPr lang="en-US" sz="2400" b="0" i="0" u="none" strike="noStrike" kern="1200" cap="none" spc="0" baseline="0">
              <a:solidFill>
                <a:srgbClr val="000000"/>
              </a:solidFill>
              <a:uFillTx/>
              <a:latin typeface="Calibri"/>
              <a:ea typeface=""/>
              <a:cs typeface=""/>
            </a:endParaRPr>
          </a:p>
        </p:txBody>
      </p:sp>
      <p:sp>
        <p:nvSpPr>
          <p:cNvPr id="5" name="TextBox 8"/>
          <p:cNvSpPr txBox="1"/>
          <p:nvPr/>
        </p:nvSpPr>
        <p:spPr>
          <a:xfrm>
            <a:off x="2444273" y="1957062"/>
            <a:ext cx="6151086"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Calibri"/>
                <a:ea typeface=""/>
                <a:cs typeface=""/>
              </a:rPr>
              <a:t>CONTEXTE</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ET</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PROBLEMATIQUE</a:t>
            </a:r>
          </a:p>
        </p:txBody>
      </p:sp>
      <p:sp>
        <p:nvSpPr>
          <p:cNvPr id="6" name="TextBox 9"/>
          <p:cNvSpPr txBox="1"/>
          <p:nvPr/>
        </p:nvSpPr>
        <p:spPr>
          <a:xfrm>
            <a:off x="2719617" y="3159325"/>
            <a:ext cx="4240155"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METHODOLOGIE</a:t>
            </a:r>
          </a:p>
        </p:txBody>
      </p:sp>
      <p:sp>
        <p:nvSpPr>
          <p:cNvPr id="7" name="TextBox 11"/>
          <p:cNvSpPr txBox="1"/>
          <p:nvPr/>
        </p:nvSpPr>
        <p:spPr>
          <a:xfrm>
            <a:off x="2482394" y="4455386"/>
            <a:ext cx="6766111"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a:solidFill>
                  <a:srgbClr val="000000"/>
                </a:solidFill>
                <a:uFillTx/>
                <a:latin typeface="Calibri"/>
                <a:ea typeface=""/>
                <a:cs typeface=""/>
              </a:rPr>
              <a:t>RESULTATS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ANALYSES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ET</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COMMENTAIRES</a:t>
            </a:r>
          </a:p>
        </p:txBody>
      </p:sp>
      <p:sp>
        <p:nvSpPr>
          <p:cNvPr id="8" name="Oval 14"/>
          <p:cNvSpPr/>
          <p:nvPr/>
        </p:nvSpPr>
        <p:spPr>
          <a:xfrm>
            <a:off x="1131624" y="1104037"/>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9" name="Oval 15"/>
          <p:cNvSpPr/>
          <p:nvPr/>
        </p:nvSpPr>
        <p:spPr>
          <a:xfrm>
            <a:off x="2085078" y="2067449"/>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0" name="Oval 16"/>
          <p:cNvSpPr/>
          <p:nvPr/>
        </p:nvSpPr>
        <p:spPr>
          <a:xfrm>
            <a:off x="2358932" y="3274502"/>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1" name="Oval 17"/>
          <p:cNvSpPr/>
          <p:nvPr/>
        </p:nvSpPr>
        <p:spPr>
          <a:xfrm>
            <a:off x="2098264" y="455458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2" name="Arc 18"/>
          <p:cNvSpPr/>
          <p:nvPr/>
        </p:nvSpPr>
        <p:spPr>
          <a:xfrm>
            <a:off x="-1159614" y="2286000"/>
            <a:ext cx="2286000" cy="2286000"/>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solidFill>
            <a:srgbClr val="C5E0B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nvGrpSpPr>
          <p:cNvPr id="13" name="Group 24"/>
          <p:cNvGrpSpPr/>
          <p:nvPr/>
        </p:nvGrpSpPr>
        <p:grpSpPr>
          <a:xfrm>
            <a:off x="-67610" y="1086590"/>
            <a:ext cx="171450" cy="4684819"/>
            <a:chOff x="-67610" y="1086590"/>
            <a:chExt cx="171450" cy="4684819"/>
          </a:xfrm>
        </p:grpSpPr>
        <p:sp>
          <p:nvSpPr>
            <p:cNvPr id="14" name="Rounded Rectangle 12"/>
            <p:cNvSpPr/>
            <p:nvPr/>
          </p:nvSpPr>
          <p:spPr>
            <a:xfrm>
              <a:off x="-67610" y="1086590"/>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5" name="Rounded Rectangle 23"/>
            <p:cNvSpPr/>
            <p:nvPr/>
          </p:nvSpPr>
          <p:spPr>
            <a:xfrm>
              <a:off x="-67610" y="3371109"/>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sp>
        <p:nvSpPr>
          <p:cNvPr id="16" name="TextBox 19"/>
          <p:cNvSpPr txBox="1"/>
          <p:nvPr/>
        </p:nvSpPr>
        <p:spPr>
          <a:xfrm>
            <a:off x="1644557" y="5546037"/>
            <a:ext cx="587964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CONCLUSION</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ET</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PERSPECTIVES</a:t>
            </a:r>
          </a:p>
        </p:txBody>
      </p:sp>
      <p:sp>
        <p:nvSpPr>
          <p:cNvPr id="17" name="Oval 20"/>
          <p:cNvSpPr/>
          <p:nvPr/>
        </p:nvSpPr>
        <p:spPr>
          <a:xfrm>
            <a:off x="1211150" y="557281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8" name="Parchemin horizontal 4"/>
          <p:cNvSpPr/>
          <p:nvPr/>
        </p:nvSpPr>
        <p:spPr>
          <a:xfrm>
            <a:off x="769019" y="0"/>
            <a:ext cx="7779221" cy="983016"/>
          </a:xfrm>
          <a:custGeom>
            <a:avLst/>
            <a:gdLst>
              <a:gd name="f0" fmla="val 10800000"/>
              <a:gd name="f1" fmla="val 5400000"/>
              <a:gd name="f2" fmla="val 16200000"/>
              <a:gd name="f3" fmla="val 180"/>
              <a:gd name="f4" fmla="val w"/>
              <a:gd name="f5" fmla="val h"/>
              <a:gd name="f6" fmla="val ss"/>
              <a:gd name="f7" fmla="val 0"/>
              <a:gd name="f8" fmla="+- 0 0 5400000"/>
              <a:gd name="f9" fmla="+- 0 0 10800000"/>
              <a:gd name="f10" fmla="+- 0 0 16200000"/>
              <a:gd name="f11" fmla="val 12500"/>
              <a:gd name="f12" fmla="+- 0 0 -180"/>
              <a:gd name="f13" fmla="+- 0 0 -360"/>
              <a:gd name="f14" fmla="abs f4"/>
              <a:gd name="f15" fmla="abs f5"/>
              <a:gd name="f16" fmla="abs f6"/>
              <a:gd name="f17" fmla="*/ f12 f0 1"/>
              <a:gd name="f18" fmla="*/ f13 f0 1"/>
              <a:gd name="f19" fmla="?: f14 f4 1"/>
              <a:gd name="f20" fmla="?: f15 f5 1"/>
              <a:gd name="f21" fmla="?: f16 f6 1"/>
              <a:gd name="f22" fmla="*/ f17 1 f3"/>
              <a:gd name="f23" fmla="*/ f18 1 f3"/>
              <a:gd name="f24" fmla="*/ f19 1 21600"/>
              <a:gd name="f25" fmla="*/ f20 1 21600"/>
              <a:gd name="f26" fmla="*/ 21600 f19 1"/>
              <a:gd name="f27" fmla="*/ 21600 f20 1"/>
              <a:gd name="f28" fmla="+- f22 0 f1"/>
              <a:gd name="f29" fmla="+- f23 0 f1"/>
              <a:gd name="f30" fmla="min f25 f24"/>
              <a:gd name="f31" fmla="*/ f26 1 f21"/>
              <a:gd name="f32" fmla="*/ f27 1 f21"/>
              <a:gd name="f33" fmla="val f31"/>
              <a:gd name="f34" fmla="val f32"/>
              <a:gd name="f35" fmla="*/ f7 f30 1"/>
              <a:gd name="f36" fmla="+- f34 0 f7"/>
              <a:gd name="f37" fmla="+- f33 0 f7"/>
              <a:gd name="f38" fmla="*/ f33 f30 1"/>
              <a:gd name="f39" fmla="*/ f37 1 2"/>
              <a:gd name="f40" fmla="min f37 f36"/>
              <a:gd name="f41" fmla="+- f7 f39 0"/>
              <a:gd name="f42" fmla="*/ f40 f11 1"/>
              <a:gd name="f43" fmla="*/ f42 1 100000"/>
              <a:gd name="f44" fmla="*/ f41 f30 1"/>
              <a:gd name="f45" fmla="*/ f43 1 2"/>
              <a:gd name="f46" fmla="*/ f43 1 4"/>
              <a:gd name="f47" fmla="+- f43 f43 0"/>
              <a:gd name="f48" fmla="+- f34 0 f43"/>
              <a:gd name="f49" fmla="+- f33 0 f43"/>
              <a:gd name="f50" fmla="*/ f43 f30 1"/>
              <a:gd name="f51" fmla="+- f43 f45 0"/>
              <a:gd name="f52" fmla="+- f34 0 f45"/>
              <a:gd name="f53" fmla="+- f48 0 f45"/>
              <a:gd name="f54" fmla="+- f33 0 f45"/>
              <a:gd name="f55" fmla="*/ f48 f30 1"/>
              <a:gd name="f56" fmla="*/ f45 f30 1"/>
              <a:gd name="f57" fmla="*/ f46 f30 1"/>
              <a:gd name="f58" fmla="*/ f49 f30 1"/>
              <a:gd name="f59" fmla="*/ f47 f30 1"/>
              <a:gd name="f60" fmla="*/ f54 f30 1"/>
              <a:gd name="f61" fmla="*/ f52 f30 1"/>
              <a:gd name="f62" fmla="*/ f51 f30 1"/>
              <a:gd name="f63" fmla="*/ f53 f30 1"/>
            </a:gdLst>
            <a:ahLst/>
            <a:cxnLst>
              <a:cxn ang="3cd4">
                <a:pos x="hc" y="t"/>
              </a:cxn>
              <a:cxn ang="0">
                <a:pos x="r" y="vc"/>
              </a:cxn>
              <a:cxn ang="cd4">
                <a:pos x="hc" y="b"/>
              </a:cxn>
              <a:cxn ang="cd2">
                <a:pos x="l" y="vc"/>
              </a:cxn>
              <a:cxn ang="f28">
                <a:pos x="f44" y="f50"/>
              </a:cxn>
              <a:cxn ang="f29">
                <a:pos x="f44" y="f55"/>
              </a:cxn>
            </a:cxnLst>
            <a:rect l="f50" t="f50" r="f60" b="f55"/>
            <a:pathLst>
              <a:path stroke="0">
                <a:moveTo>
                  <a:pt x="f38" y="f56"/>
                </a:moveTo>
                <a:arcTo wR="f56" hR="f56" stAng="f7" swAng="f1"/>
                <a:lnTo>
                  <a:pt x="f60" y="f56"/>
                </a:lnTo>
                <a:arcTo wR="f57" hR="f57" stAng="f7" swAng="f0"/>
                <a:lnTo>
                  <a:pt x="f58" y="f50"/>
                </a:lnTo>
                <a:lnTo>
                  <a:pt x="f56" y="f50"/>
                </a:lnTo>
                <a:arcTo wR="f56" hR="f56" stAng="f2" swAng="f8"/>
                <a:lnTo>
                  <a:pt x="f35" y="f61"/>
                </a:lnTo>
                <a:arcTo wR="f56" hR="f56" stAng="f0" swAng="f9"/>
                <a:lnTo>
                  <a:pt x="f50" y="f55"/>
                </a:lnTo>
                <a:lnTo>
                  <a:pt x="f60" y="f55"/>
                </a:lnTo>
                <a:arcTo wR="f56" hR="f56" stAng="f1" swAng="f8"/>
                <a:close/>
                <a:moveTo>
                  <a:pt x="f56" y="f59"/>
                </a:moveTo>
                <a:arcTo wR="f56" hR="f56" stAng="f1" swAng="f8"/>
                <a:arcTo wR="f57" hR="f57" stAng="f7" swAng="f9"/>
                <a:close/>
              </a:path>
              <a:path stroke="0">
                <a:moveTo>
                  <a:pt x="f56" y="f59"/>
                </a:moveTo>
                <a:arcTo wR="f56" hR="f56" stAng="f1" swAng="f8"/>
                <a:arcTo wR="f57" hR="f57" stAng="f7" swAng="f9"/>
                <a:close/>
                <a:moveTo>
                  <a:pt x="f60" y="f50"/>
                </a:moveTo>
                <a:arcTo wR="f56" hR="f56" stAng="f1" swAng="f10"/>
                <a:arcTo wR="f57" hR="f57" stAng="f0" swAng="f9"/>
                <a:close/>
              </a:path>
              <a:path fill="none">
                <a:moveTo>
                  <a:pt x="f35" y="f62"/>
                </a:moveTo>
                <a:arcTo wR="f56" hR="f56" stAng="f0" swAng="f1"/>
                <a:lnTo>
                  <a:pt x="f58" y="f50"/>
                </a:lnTo>
                <a:lnTo>
                  <a:pt x="f58" y="f56"/>
                </a:lnTo>
                <a:arcTo wR="f56" hR="f56" stAng="f0" swAng="f0"/>
                <a:lnTo>
                  <a:pt x="f38" y="f63"/>
                </a:lnTo>
                <a:arcTo wR="f56" hR="f56" stAng="f7" swAng="f1"/>
                <a:lnTo>
                  <a:pt x="f50" y="f55"/>
                </a:lnTo>
                <a:lnTo>
                  <a:pt x="f50" y="f61"/>
                </a:lnTo>
                <a:arcTo wR="f56" hR="f56" stAng="f7" swAng="f0"/>
                <a:close/>
                <a:moveTo>
                  <a:pt x="f58" y="f50"/>
                </a:moveTo>
                <a:lnTo>
                  <a:pt x="f60" y="f50"/>
                </a:lnTo>
                <a:arcTo wR="f56" hR="f56" stAng="f1" swAng="f8"/>
                <a:moveTo>
                  <a:pt x="f60" y="f50"/>
                </a:moveTo>
                <a:lnTo>
                  <a:pt x="f60" y="f56"/>
                </a:lnTo>
                <a:arcTo wR="f57" hR="f57" stAng="f7" swAng="f0"/>
                <a:moveTo>
                  <a:pt x="f56" y="f59"/>
                </a:moveTo>
                <a:lnTo>
                  <a:pt x="f56" y="f62"/>
                </a:lnTo>
                <a:arcTo wR="f57" hR="f57" stAng="f0" swAng="f0"/>
                <a:arcTo wR="f56" hR="f56" stAng="f7" swAng="f0"/>
                <a:moveTo>
                  <a:pt x="f50" y="f62"/>
                </a:moveTo>
                <a:lnTo>
                  <a:pt x="f50" y="f55"/>
                </a:lnTo>
              </a:path>
            </a:pathLst>
          </a:custGeom>
          <a:solidFill>
            <a:srgbClr val="D7BCED"/>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600" b="0" i="0" u="none" strike="noStrike" kern="1200" cap="none" spc="0" baseline="0">
                <a:solidFill>
                  <a:srgbClr val="000000"/>
                </a:solidFill>
                <a:uFillTx/>
                <a:latin typeface="Algerian" pitchFamily="82"/>
                <a:ea typeface=""/>
                <a:cs typeface=""/>
              </a:rPr>
              <a:t>SOMMAIRE</a:t>
            </a:r>
          </a:p>
        </p:txBody>
      </p:sp>
      <p:sp>
        <p:nvSpPr>
          <p:cNvPr id="19" name="Oval 14"/>
          <p:cNvSpPr/>
          <p:nvPr/>
        </p:nvSpPr>
        <p:spPr>
          <a:xfrm>
            <a:off x="2067065" y="4617217"/>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8" presetClass="emph" presetSubtype="0" fill="hold" nodeType="afterEffect">
                                  <p:stCondLst>
                                    <p:cond delay="0"/>
                                  </p:stCondLst>
                                  <p:childTnLst>
                                    <p:animRot by="7200000">
                                      <p:cBhvr>
                                        <p:cTn id="6" dur="600" fill="hold"/>
                                        <p:tgtEl>
                                          <p:spTgt spid="13"/>
                                        </p:tgtEl>
                                        <p:attrNameLst>
                                          <p:attrName>r</p:attrName>
                                        </p:attrNameLst>
                                      </p:cBhvr>
                                    </p:animRot>
                                  </p:childTnLst>
                                </p:cTn>
                              </p:par>
                            </p:childTnLst>
                          </p:cTn>
                        </p:par>
                        <p:par>
                          <p:cTn id="7" fill="hold">
                            <p:stCondLst>
                              <p:cond delay="600"/>
                            </p:stCondLst>
                            <p:childTnLst>
                              <p:par>
                                <p:cTn id="8" presetID="10"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8" presetClass="emph" presetSubtype="0" fill="hold" grpId="0" nodeType="withEffect">
                                  <p:stCondLst>
                                    <p:cond delay="0"/>
                                  </p:stCondLst>
                                  <p:iterate type="lt">
                                    <p:tmPct val="4000"/>
                                  </p:iterate>
                                  <p:childTnLst>
                                    <p:set>
                                      <p:cBhvr>
                                        <p:cTn id="12" dur="500" fill="hold"/>
                                        <p:tgtEl>
                                          <p:spTgt spid="7"/>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name="Slide150">
    <p:bg>
      <p:bgPr>
        <a:solidFill>
          <a:srgbClr val="D7BCED"/>
        </a:solidFill>
        <a:effectLst/>
      </p:bgPr>
    </p:bg>
    <p:spTree>
      <p:nvGrpSpPr>
        <p:cNvPr id="1" name=""/>
        <p:cNvGrpSpPr/>
        <p:nvPr/>
      </p:nvGrpSpPr>
      <p:grpSpPr>
        <a:xfrm>
          <a:off x="0" y="0"/>
          <a:ext cx="0" cy="0"/>
          <a:chOff x="0" y="0"/>
          <a:chExt cx="0" cy="0"/>
        </a:xfrm>
      </p:grpSpPr>
      <p:pic>
        <p:nvPicPr>
          <p:cNvPr id="2" name="Espace réservé du contenu 5"/>
          <p:cNvPicPr>
            <a:picLocks noGrp="1" noChangeAspect="1"/>
          </p:cNvPicPr>
          <p:nvPr>
            <p:ph idx="1"/>
          </p:nvPr>
        </p:nvPicPr>
        <p:blipFill>
          <a:blip r:embed="rId2"/>
          <a:stretch>
            <a:fillRect/>
          </a:stretch>
        </p:blipFill>
        <p:spPr>
          <a:xfrm>
            <a:off x="177421" y="-1214652"/>
            <a:ext cx="8966578" cy="8053331"/>
          </a:xfrm>
        </p:spPr>
      </p:pic>
      <p:cxnSp>
        <p:nvCxnSpPr>
          <p:cNvPr id="3" name="Connecteur droit 3"/>
          <p:cNvCxnSpPr/>
          <p:nvPr/>
        </p:nvCxnSpPr>
        <p:spPr>
          <a:xfrm flipH="1">
            <a:off x="4756242" y="2060810"/>
            <a:ext cx="2135874" cy="477674"/>
          </a:xfrm>
          <a:prstGeom prst="straightConnector1">
            <a:avLst/>
          </a:prstGeom>
          <a:noFill/>
          <a:ln w="63495" cap="flat">
            <a:solidFill>
              <a:srgbClr val="548235"/>
            </a:solidFill>
            <a:prstDash val="solid"/>
            <a:miter/>
          </a:ln>
        </p:spPr>
      </p:cxnSp>
      <p:cxnSp>
        <p:nvCxnSpPr>
          <p:cNvPr id="4" name="Connecteur droit 8"/>
          <p:cNvCxnSpPr/>
          <p:nvPr/>
        </p:nvCxnSpPr>
        <p:spPr>
          <a:xfrm>
            <a:off x="4660705" y="2647663"/>
            <a:ext cx="252485" cy="1228304"/>
          </a:xfrm>
          <a:prstGeom prst="straightConnector1">
            <a:avLst/>
          </a:prstGeom>
          <a:noFill/>
          <a:ln w="63495" cap="flat">
            <a:solidFill>
              <a:srgbClr val="548235"/>
            </a:solidFill>
            <a:prstDash val="solid"/>
            <a:miter/>
          </a:ln>
        </p:spPr>
      </p:cxnSp>
      <p:cxnSp>
        <p:nvCxnSpPr>
          <p:cNvPr id="5" name="Connecteur droit 12"/>
          <p:cNvCxnSpPr/>
          <p:nvPr/>
        </p:nvCxnSpPr>
        <p:spPr>
          <a:xfrm flipH="1">
            <a:off x="4067031" y="4156313"/>
            <a:ext cx="747220" cy="470276"/>
          </a:xfrm>
          <a:prstGeom prst="straightConnector1">
            <a:avLst/>
          </a:prstGeom>
          <a:noFill/>
          <a:ln w="63495" cap="flat">
            <a:solidFill>
              <a:srgbClr val="548235"/>
            </a:solidFill>
            <a:prstDash val="solid"/>
            <a:miter/>
          </a:ln>
        </p:spPr>
      </p:cxnSp>
      <p:cxnSp>
        <p:nvCxnSpPr>
          <p:cNvPr id="6" name="Connecteur droit 14"/>
          <p:cNvCxnSpPr/>
          <p:nvPr/>
        </p:nvCxnSpPr>
        <p:spPr>
          <a:xfrm flipH="1">
            <a:off x="2838736" y="4735769"/>
            <a:ext cx="900748" cy="873462"/>
          </a:xfrm>
          <a:prstGeom prst="straightConnector1">
            <a:avLst/>
          </a:prstGeom>
          <a:noFill/>
          <a:ln w="63495" cap="flat">
            <a:solidFill>
              <a:srgbClr val="548235"/>
            </a:solidFill>
            <a:prstDash val="solid"/>
            <a:miter/>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mph" presetSubtype="0" repeatCount="indefinite" fill="hold" nodeType="clickEffect">
                                  <p:stCondLst>
                                    <p:cond delay="0"/>
                                  </p:stCondLst>
                                  <p:endCondLst>
                                    <p:cond evt="onNext" delay="0">
                                      <p:tgtEl>
                                        <p:sldTgt/>
                                      </p:tgtEl>
                                    </p:cond>
                                  </p:endCondLst>
                                  <p:childTnLst>
                                    <p:animEffect transition="out" filter="fade">
                                      <p:cBhvr>
                                        <p:cTn id="32" dur="500" tmFilter="0, 0; .2, .5; .8, .5; 1, 0"/>
                                        <p:tgtEl>
                                          <p:spTgt spid="3"/>
                                        </p:tgtEl>
                                      </p:cBhvr>
                                    </p:animEffect>
                                    <p:animScale>
                                      <p:cBhvr>
                                        <p:cTn id="33" dur="250" autoRev="1" fill="hold"/>
                                        <p:tgtEl>
                                          <p:spTgt spid="3"/>
                                        </p:tgtEl>
                                      </p:cBhvr>
                                      <p:by x="105000" y="105000"/>
                                    </p:animScale>
                                  </p:childTnLst>
                                </p:cTn>
                              </p:par>
                              <p:par>
                                <p:cTn id="34" presetID="26" presetClass="emph" presetSubtype="0" repeatCount="indefinite" fill="hold" nodeType="withEffect">
                                  <p:stCondLst>
                                    <p:cond delay="0"/>
                                  </p:stCondLst>
                                  <p:endCondLst>
                                    <p:cond evt="onNext" delay="0">
                                      <p:tgtEl>
                                        <p:sldTgt/>
                                      </p:tgtEl>
                                    </p:cond>
                                  </p:endCondLst>
                                  <p:childTnLst>
                                    <p:animEffect transition="out" filter="fade">
                                      <p:cBhvr>
                                        <p:cTn id="35" dur="500" tmFilter="0, 0; .2, .5; .8, .5; 1, 0"/>
                                        <p:tgtEl>
                                          <p:spTgt spid="4"/>
                                        </p:tgtEl>
                                      </p:cBhvr>
                                    </p:animEffect>
                                    <p:animScale>
                                      <p:cBhvr>
                                        <p:cTn id="36" dur="250" autoRev="1" fill="hold"/>
                                        <p:tgtEl>
                                          <p:spTgt spid="4"/>
                                        </p:tgtEl>
                                      </p:cBhvr>
                                      <p:by x="105000" y="105000"/>
                                    </p:animScale>
                                  </p:childTnLst>
                                </p:cTn>
                              </p:par>
                              <p:par>
                                <p:cTn id="37" presetID="26" presetClass="emph" presetSubtype="0" repeatCount="indefinite" fill="hold" nodeType="withEffect">
                                  <p:stCondLst>
                                    <p:cond delay="0"/>
                                  </p:stCondLst>
                                  <p:endCondLst>
                                    <p:cond evt="onNext" delay="0">
                                      <p:tgtEl>
                                        <p:sldTgt/>
                                      </p:tgtEl>
                                    </p:cond>
                                  </p:endCondLst>
                                  <p:childTnLst>
                                    <p:animEffect transition="out" filter="fade">
                                      <p:cBhvr>
                                        <p:cTn id="38" dur="500" tmFilter="0, 0; .2, .5; .8, .5; 1, 0"/>
                                        <p:tgtEl>
                                          <p:spTgt spid="5"/>
                                        </p:tgtEl>
                                      </p:cBhvr>
                                    </p:animEffect>
                                    <p:animScale>
                                      <p:cBhvr>
                                        <p:cTn id="39" dur="250" autoRev="1" fill="hold"/>
                                        <p:tgtEl>
                                          <p:spTgt spid="5"/>
                                        </p:tgtEl>
                                      </p:cBhvr>
                                      <p:by x="105000" y="105000"/>
                                    </p:animScale>
                                  </p:childTnLst>
                                </p:cTn>
                              </p:par>
                              <p:par>
                                <p:cTn id="40" presetID="26" presetClass="emph" presetSubtype="0" repeatCount="indefinite" fill="hold" nodeType="withEffect">
                                  <p:stCondLst>
                                    <p:cond delay="0"/>
                                  </p:stCondLst>
                                  <p:endCondLst>
                                    <p:cond evt="onNext" delay="0">
                                      <p:tgtEl>
                                        <p:sldTgt/>
                                      </p:tgtEl>
                                    </p:cond>
                                  </p:endCondLst>
                                  <p:childTnLst>
                                    <p:animEffect transition="out" filter="fade">
                                      <p:cBhvr>
                                        <p:cTn id="41" dur="500" tmFilter="0, 0; .2, .5; .8, .5; 1, 0"/>
                                        <p:tgtEl>
                                          <p:spTgt spid="6"/>
                                        </p:tgtEl>
                                      </p:cBhvr>
                                    </p:animEffect>
                                    <p:animScale>
                                      <p:cBhvr>
                                        <p:cTn id="4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51">
    <p:bg>
      <p:bgPr>
        <a:solidFill>
          <a:srgbClr val="D7BCED"/>
        </a:solidFill>
        <a:effectLst/>
      </p:bgPr>
    </p:bg>
    <p:spTree>
      <p:nvGrpSpPr>
        <p:cNvPr id="1" name=""/>
        <p:cNvGrpSpPr/>
        <p:nvPr/>
      </p:nvGrpSpPr>
      <p:grpSpPr>
        <a:xfrm>
          <a:off x="0" y="0"/>
          <a:ext cx="0" cy="0"/>
          <a:chOff x="0" y="0"/>
          <a:chExt cx="0" cy="0"/>
        </a:xfrm>
      </p:grpSpPr>
      <p:graphicFrame>
        <p:nvGraphicFramePr>
          <p:cNvPr id="2" name="Espace réservé du contenu 3"/>
          <p:cNvGraphicFramePr>
            <a:graphicFrameLocks noGrp="1"/>
          </p:cNvGraphicFramePr>
          <p:nvPr>
            <p:ph idx="1"/>
          </p:nvPr>
        </p:nvGraphicFramePr>
        <p:xfrm>
          <a:off x="0" y="0"/>
          <a:ext cx="9144000" cy="6857980"/>
        </p:xfrm>
        <a:graphic>
          <a:graphicData uri="http://schemas.openxmlformats.org/drawingml/2006/table">
            <a:tbl>
              <a:tblPr firstRow="1" firstCol="1" bandRow="1">
                <a:effectLst/>
                <a:tableStyleId>{5C22544A-7EE6-4342-B048-85BDC9FD1C3A}</a:tableStyleId>
              </a:tblPr>
              <a:tblGrid>
                <a:gridCol w="4572000"/>
                <a:gridCol w="4572000"/>
              </a:tblGrid>
              <a:tr h="320460">
                <a:tc>
                  <a:txBody>
                    <a:bodyPr/>
                    <a:lstStyle/>
                    <a:p>
                      <a:pPr lvl="0" indent="269876" algn="just">
                        <a:lnSpc>
                          <a:spcPct val="150000"/>
                        </a:lnSpc>
                        <a:spcBef>
                          <a:spcPts val="600"/>
                        </a:spcBef>
                        <a:spcAft>
                          <a:spcPts val="600"/>
                        </a:spcAft>
                      </a:pPr>
                      <a:r>
                        <a:rPr lang="fr-FR" sz="700"/>
                        <a:t>DESIGNATION </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700"/>
                        <a:t>VALEUR </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TRAJET</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Yaoundé-Ngaoundéré </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TENSION DE TRANSMISSION</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400kV</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TYPE DE CONDUCTEUR</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almélec double terne de section 240mm²</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ISOLATEURS</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chaine d'isolateurs en porcelaine de 18 éléments</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ARMEMENT</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arment en nappe voute horizontal</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PORTEE</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450m</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FLECHE</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9m</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DEGAGEMENT</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5m</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CABLE DE GARDE</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almélec-acier</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ECARTEMENT DES CONDUCTEURS</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5m</a:t>
                      </a:r>
                      <a:endParaRPr lang="en-US" sz="800">
                        <a:latin typeface="Palatino Linotype" pitchFamily="18"/>
                        <a:ea typeface="Times New Roman" pitchFamily="18"/>
                        <a:cs typeface="Times New Roman" pitchFamily="18"/>
                      </a:endParaRPr>
                    </a:p>
                  </a:txBody>
                  <a:tcPr marL="48006" marR="48006" marT="0" marB="0"/>
                </a:tc>
              </a:tr>
              <a:tr h="384560">
                <a:tc>
                  <a:txBody>
                    <a:bodyPr/>
                    <a:lstStyle/>
                    <a:p>
                      <a:pPr lvl="0" indent="269876" algn="just">
                        <a:lnSpc>
                          <a:spcPct val="150000"/>
                        </a:lnSpc>
                        <a:spcBef>
                          <a:spcPts val="600"/>
                        </a:spcBef>
                        <a:spcAft>
                          <a:spcPts val="600"/>
                        </a:spcAft>
                      </a:pPr>
                      <a:r>
                        <a:rPr lang="fr-FR" sz="700"/>
                        <a:t>SUPPORTS</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1700 pylônes en acier</a:t>
                      </a:r>
                      <a:endParaRPr lang="en-US" sz="800">
                        <a:latin typeface="Palatino Linotype" pitchFamily="18"/>
                        <a:ea typeface="Times New Roman" pitchFamily="18"/>
                        <a:cs typeface="Times New Roman" pitchFamily="18"/>
                      </a:endParaRPr>
                    </a:p>
                  </a:txBody>
                  <a:tcPr marL="48006" marR="48006" marT="0" marB="0"/>
                </a:tc>
              </a:tr>
              <a:tr h="384560">
                <a:tc rowSpan="4">
                  <a:txBody>
                    <a:bodyPr/>
                    <a:lstStyle/>
                    <a:p>
                      <a:pPr lvl="0" indent="269876" algn="just">
                        <a:lnSpc>
                          <a:spcPct val="150000"/>
                        </a:lnSpc>
                        <a:spcBef>
                          <a:spcPts val="600"/>
                        </a:spcBef>
                        <a:spcAft>
                          <a:spcPts val="600"/>
                        </a:spcAft>
                      </a:pPr>
                      <a:r>
                        <a:rPr lang="fr-FR" sz="700"/>
                        <a:t>PARAMETRE LINEIQUES</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r0= 0,08Ω/km</a:t>
                      </a:r>
                      <a:endParaRPr lang="en-US" sz="800">
                        <a:latin typeface="Palatino Linotype" pitchFamily="18"/>
                        <a:ea typeface="Times New Roman" pitchFamily="18"/>
                        <a:cs typeface="Times New Roman" pitchFamily="18"/>
                      </a:endParaRPr>
                    </a:p>
                  </a:txBody>
                  <a:tcPr marL="48006" marR="48006" marT="0" marB="0"/>
                </a:tc>
              </a:tr>
              <a:tr h="384560">
                <a:tc vMerge="1">
                  <a:txBody>
                    <a:bodyPr/>
                    <a:lstStyle/>
                    <a:p>
                      <a:endParaRPr lang="fr-CM"/>
                    </a:p>
                  </a:txBody>
                  <a:tcPr/>
                </a:tc>
                <a:tc>
                  <a:txBody>
                    <a:bodyPr/>
                    <a:lstStyle/>
                    <a:p>
                      <a:pPr lvl="0" indent="269876" algn="just">
                        <a:lnSpc>
                          <a:spcPct val="150000"/>
                        </a:lnSpc>
                        <a:spcBef>
                          <a:spcPts val="600"/>
                        </a:spcBef>
                        <a:spcAft>
                          <a:spcPts val="600"/>
                        </a:spcAft>
                      </a:pPr>
                      <a:r>
                        <a:rPr lang="fr-FR" sz="800"/>
                        <a:t> x0=0,202Ω/km </a:t>
                      </a:r>
                      <a:endParaRPr lang="en-US" sz="800">
                        <a:latin typeface="Palatino Linotype" pitchFamily="18"/>
                        <a:ea typeface="Times New Roman" pitchFamily="18"/>
                        <a:cs typeface="Times New Roman" pitchFamily="18"/>
                      </a:endParaRPr>
                    </a:p>
                  </a:txBody>
                  <a:tcPr marL="48006" marR="48006" marT="0" marB="0"/>
                </a:tc>
              </a:tr>
              <a:tr h="384560">
                <a:tc vMerge="1">
                  <a:txBody>
                    <a:bodyPr/>
                    <a:lstStyle/>
                    <a:p>
                      <a:endParaRPr lang="fr-CM"/>
                    </a:p>
                  </a:txBody>
                  <a:tcPr/>
                </a:tc>
                <a:tc>
                  <a:txBody>
                    <a:bodyPr/>
                    <a:lstStyle/>
                    <a:p>
                      <a:pPr lvl="0" indent="269876" algn="just">
                        <a:lnSpc>
                          <a:spcPct val="150000"/>
                        </a:lnSpc>
                        <a:spcBef>
                          <a:spcPts val="600"/>
                        </a:spcBef>
                        <a:spcAft>
                          <a:spcPts val="600"/>
                        </a:spcAft>
                      </a:pPr>
                      <a:r>
                        <a:rPr lang="fr-FR" sz="800"/>
                        <a:t>b0=2,824µΩ/km </a:t>
                      </a:r>
                      <a:endParaRPr lang="en-US" sz="800">
                        <a:latin typeface="Palatino Linotype" pitchFamily="18"/>
                        <a:ea typeface="Times New Roman" pitchFamily="18"/>
                        <a:cs typeface="Times New Roman" pitchFamily="18"/>
                      </a:endParaRPr>
                    </a:p>
                  </a:txBody>
                  <a:tcPr marL="48006" marR="48006" marT="0" marB="0"/>
                </a:tc>
              </a:tr>
              <a:tr h="384560">
                <a:tc vMerge="1">
                  <a:txBody>
                    <a:bodyPr/>
                    <a:lstStyle/>
                    <a:p>
                      <a:endParaRPr lang="fr-CM"/>
                    </a:p>
                  </a:txBody>
                  <a:tcPr/>
                </a:tc>
                <a:tc>
                  <a:txBody>
                    <a:bodyPr/>
                    <a:lstStyle/>
                    <a:p>
                      <a:pPr lvl="0" indent="269876" algn="just">
                        <a:lnSpc>
                          <a:spcPct val="150000"/>
                        </a:lnSpc>
                        <a:spcBef>
                          <a:spcPts val="600"/>
                        </a:spcBef>
                        <a:spcAft>
                          <a:spcPts val="600"/>
                        </a:spcAft>
                      </a:pPr>
                      <a:r>
                        <a:rPr lang="fr-FR" sz="800"/>
                        <a:t>C0=0,0089µF/km</a:t>
                      </a:r>
                      <a:endParaRPr lang="en-US" sz="800">
                        <a:latin typeface="Palatino Linotype" pitchFamily="18"/>
                        <a:ea typeface="Times New Roman" pitchFamily="18"/>
                        <a:cs typeface="Times New Roman" pitchFamily="18"/>
                      </a:endParaRPr>
                    </a:p>
                  </a:txBody>
                  <a:tcPr marL="48006" marR="48006" marT="0" marB="0"/>
                </a:tc>
              </a:tr>
              <a:tr h="769120">
                <a:tc>
                  <a:txBody>
                    <a:bodyPr/>
                    <a:lstStyle/>
                    <a:p>
                      <a:pPr lvl="0" indent="269876" algn="just">
                        <a:lnSpc>
                          <a:spcPct val="150000"/>
                        </a:lnSpc>
                        <a:spcBef>
                          <a:spcPts val="600"/>
                        </a:spcBef>
                        <a:spcAft>
                          <a:spcPts val="600"/>
                        </a:spcAft>
                      </a:pPr>
                      <a:r>
                        <a:rPr lang="fr-FR" sz="700"/>
                        <a:t>TRANSFORMATEURS</a:t>
                      </a:r>
                      <a:endParaRPr lang="en-US" sz="800">
                        <a:latin typeface="Palatino Linotype" pitchFamily="18"/>
                        <a:ea typeface="Times New Roman" pitchFamily="18"/>
                        <a:cs typeface="Times New Roman" pitchFamily="18"/>
                      </a:endParaRPr>
                    </a:p>
                  </a:txBody>
                  <a:tcPr marL="48006" marR="48006" marT="0" marB="0"/>
                </a:tc>
                <a:tc>
                  <a:txBody>
                    <a:bodyPr/>
                    <a:lstStyle/>
                    <a:p>
                      <a:pPr lvl="0" indent="269876" algn="just">
                        <a:lnSpc>
                          <a:spcPct val="150000"/>
                        </a:lnSpc>
                        <a:spcBef>
                          <a:spcPts val="600"/>
                        </a:spcBef>
                        <a:spcAft>
                          <a:spcPts val="600"/>
                        </a:spcAft>
                      </a:pPr>
                      <a:r>
                        <a:rPr lang="fr-FR" sz="800"/>
                        <a:t>2 transformateur 350MVA de 400/110kV et 400/220kV</a:t>
                      </a:r>
                      <a:endParaRPr lang="en-US" sz="800">
                        <a:latin typeface="Palatino Linotype" pitchFamily="18"/>
                        <a:ea typeface="Times New Roman" pitchFamily="18"/>
                        <a:cs typeface="Times New Roman" pitchFamily="18"/>
                      </a:endParaRPr>
                    </a:p>
                  </a:txBody>
                  <a:tcPr marL="48006" marR="48006"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44">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853528"/>
            <a:ext cx="1414320" cy="2911687"/>
            <a:chOff x="0" y="853528"/>
            <a:chExt cx="1414320" cy="2911687"/>
          </a:xfrm>
        </p:grpSpPr>
        <p:sp>
          <p:nvSpPr>
            <p:cNvPr id="9" name="Freeform 11"/>
            <p:cNvSpPr/>
            <p:nvPr/>
          </p:nvSpPr>
          <p:spPr>
            <a:xfrm>
              <a:off x="0" y="85352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Choix des points d’interconnexion RIS et RIN</a:t>
              </a:r>
              <a:endParaRPr lang="fr-FR" sz="1100" b="0" i="0" u="none" strike="noStrike" kern="1200" cap="none" spc="0" baseline="0">
                <a:solidFill>
                  <a:srgbClr val="FFFFFF"/>
                </a:solidFill>
                <a:uFillTx/>
                <a:latin typeface="Calibri"/>
                <a:ea typeface=""/>
                <a:cs typeface=""/>
              </a:endParaRPr>
            </a:p>
          </p:txBody>
        </p:sp>
        <p:sp>
          <p:nvSpPr>
            <p:cNvPr id="10" name="Freeform 12"/>
            <p:cNvSpPr/>
            <p:nvPr/>
          </p:nvSpPr>
          <p:spPr>
            <a:xfrm rot="21524042">
              <a:off x="556211" y="162691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1" name="Freeform 13"/>
            <p:cNvSpPr/>
            <p:nvPr/>
          </p:nvSpPr>
          <p:spPr>
            <a:xfrm>
              <a:off x="22238" y="194540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Présentation des résultats</a:t>
              </a:r>
            </a:p>
          </p:txBody>
        </p:sp>
        <p:sp>
          <p:nvSpPr>
            <p:cNvPr id="12" name="Freeform 14"/>
            <p:cNvSpPr/>
            <p:nvPr/>
          </p:nvSpPr>
          <p:spPr>
            <a:xfrm>
              <a:off x="567330" y="271883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0" cap="none" spc="0" baseline="0">
                <a:solidFill>
                  <a:srgbClr val="FFFFFF"/>
                </a:solidFill>
                <a:uFillTx/>
                <a:latin typeface="Calibri"/>
                <a:ea typeface=""/>
                <a:cs typeface=""/>
              </a:endParaRPr>
            </a:p>
          </p:txBody>
        </p:sp>
        <p:sp>
          <p:nvSpPr>
            <p:cNvPr id="13" name="Freeform 15"/>
            <p:cNvSpPr/>
            <p:nvPr/>
          </p:nvSpPr>
          <p:spPr>
            <a:xfrm>
              <a:off x="22238" y="303729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Analyses et commentaires</a:t>
              </a:r>
            </a:p>
          </p:txBody>
        </p:sp>
      </p:grpSp>
      <p:sp>
        <p:nvSpPr>
          <p:cNvPr id="14" name="Rectangle à coins arrondis 34"/>
          <p:cNvSpPr/>
          <p:nvPr/>
        </p:nvSpPr>
        <p:spPr>
          <a:xfrm>
            <a:off x="2050871" y="668965"/>
            <a:ext cx="6518364"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800" b="0" i="0" u="none" strike="noStrike" kern="0" cap="none" spc="0" baseline="0">
                <a:solidFill>
                  <a:srgbClr val="0070C0"/>
                </a:solidFill>
                <a:uFillTx/>
                <a:latin typeface="Algerian" pitchFamily="82"/>
                <a:ea typeface=""/>
                <a:cs typeface=""/>
              </a:rPr>
              <a:t>PRESENTATION DES RESULTATS</a:t>
            </a:r>
          </a:p>
        </p:txBody>
      </p:sp>
      <p:sp>
        <p:nvSpPr>
          <p:cNvPr id="15"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6" name="Image 6"/>
          <p:cNvPicPr>
            <a:picLocks noChangeAspect="1"/>
          </p:cNvPicPr>
          <p:nvPr/>
        </p:nvPicPr>
        <p:blipFill>
          <a:blip r:embed="rId3"/>
          <a:stretch>
            <a:fillRect/>
          </a:stretch>
        </p:blipFill>
        <p:spPr>
          <a:xfrm>
            <a:off x="1579351" y="1406566"/>
            <a:ext cx="5659258" cy="3615811"/>
          </a:xfrm>
          <a:prstGeom prst="rect">
            <a:avLst/>
          </a:prstGeom>
          <a:noFill/>
          <a:ln cap="flat">
            <a:noFill/>
          </a:ln>
        </p:spPr>
      </p:pic>
      <p:sp>
        <p:nvSpPr>
          <p:cNvPr id="17" name="Rectangle à coins arrondis 7"/>
          <p:cNvSpPr/>
          <p:nvPr/>
        </p:nvSpPr>
        <p:spPr>
          <a:xfrm>
            <a:off x="1579351" y="5022377"/>
            <a:ext cx="3207056" cy="138114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lvl="0" algn="ctr">
              <a:defRPr sz="1800" b="0" i="0" u="none" strike="noStrike" kern="0" cap="none" spc="0" baseline="0">
                <a:solidFill>
                  <a:srgbClr val="000000"/>
                </a:solidFill>
                <a:uFillTx/>
              </a:defRPr>
            </a:pPr>
            <a:r>
              <a:rPr lang="fr-FR" dirty="0">
                <a:solidFill>
                  <a:srgbClr val="000000"/>
                </a:solidFill>
              </a:rPr>
              <a:t>Vu que la distance </a:t>
            </a:r>
            <a:r>
              <a:rPr lang="fr-FR" dirty="0" err="1">
                <a:solidFill>
                  <a:srgbClr val="000000"/>
                </a:solidFill>
              </a:rPr>
              <a:t>Oyomabang-Ngaoundéré</a:t>
            </a:r>
            <a:r>
              <a:rPr lang="fr-FR" dirty="0">
                <a:solidFill>
                  <a:srgbClr val="000000"/>
                </a:solidFill>
              </a:rPr>
              <a:t> est de </a:t>
            </a:r>
            <a:r>
              <a:rPr lang="fr-FR" b="1" dirty="0">
                <a:solidFill>
                  <a:srgbClr val="000000"/>
                </a:solidFill>
              </a:rPr>
              <a:t>670 Km </a:t>
            </a:r>
            <a:r>
              <a:rPr lang="fr-FR" kern="0" dirty="0">
                <a:solidFill>
                  <a:srgbClr val="000000"/>
                </a:solidFill>
              </a:rPr>
              <a:t>&lt;800 Km </a:t>
            </a:r>
            <a:r>
              <a:rPr lang="fr-FR" dirty="0">
                <a:solidFill>
                  <a:srgbClr val="000000"/>
                </a:solidFill>
              </a:rPr>
              <a:t>l’interconnexion se fait </a:t>
            </a:r>
            <a:r>
              <a:rPr lang="fr-FR" b="1" dirty="0">
                <a:solidFill>
                  <a:srgbClr val="000000"/>
                </a:solidFill>
              </a:rPr>
              <a:t>en alternatif </a:t>
            </a:r>
          </a:p>
        </p:txBody>
      </p:sp>
      <p:sp>
        <p:nvSpPr>
          <p:cNvPr id="18" name="Rectangle à coins arrondis 8"/>
          <p:cNvSpPr/>
          <p:nvPr/>
        </p:nvSpPr>
        <p:spPr>
          <a:xfrm>
            <a:off x="6646636" y="4049251"/>
            <a:ext cx="2825084" cy="135490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dirty="0" smtClean="0">
                <a:solidFill>
                  <a:srgbClr val="000000"/>
                </a:solidFill>
                <a:latin typeface="Calibri"/>
                <a:ea typeface=""/>
                <a:cs typeface=""/>
              </a:rPr>
              <a:t>Avec les dispositifs de compensation </a:t>
            </a:r>
            <a:r>
              <a:rPr lang="fr-FR" sz="2000" b="1" i="0" u="none" strike="noStrike" kern="1200" cap="none" spc="0" baseline="0" dirty="0" smtClean="0">
                <a:solidFill>
                  <a:srgbClr val="000000"/>
                </a:solidFill>
                <a:uFillTx/>
                <a:latin typeface="Calibri"/>
                <a:ea typeface=""/>
                <a:cs typeface=""/>
              </a:rPr>
              <a:t> </a:t>
            </a:r>
            <a:r>
              <a:rPr lang="fr-FR" sz="2000" b="1" i="0" u="none" strike="noStrike" kern="1200" cap="none" spc="0" baseline="0" dirty="0" smtClean="0">
                <a:solidFill>
                  <a:srgbClr val="000000"/>
                </a:solidFill>
                <a:uFillTx/>
                <a:latin typeface="Calibri"/>
                <a:ea typeface=""/>
                <a:cs typeface=""/>
              </a:rPr>
              <a:t>le système interconnecté est</a:t>
            </a:r>
            <a:r>
              <a:rPr lang="fr-FR" sz="2000" b="1" i="0" u="none" strike="noStrike" kern="1200" cap="none" spc="0" dirty="0" smtClean="0">
                <a:solidFill>
                  <a:srgbClr val="000000"/>
                </a:solidFill>
                <a:uFillTx/>
                <a:latin typeface="Calibri"/>
                <a:ea typeface=""/>
                <a:cs typeface=""/>
              </a:rPr>
              <a:t> plus stable(</a:t>
            </a:r>
            <a:r>
              <a:rPr lang="el-GR" sz="2000" b="1" i="0" u="none" strike="noStrike" kern="1200" cap="none" spc="0" dirty="0" smtClean="0">
                <a:solidFill>
                  <a:srgbClr val="000000"/>
                </a:solidFill>
                <a:uFillTx/>
                <a:latin typeface="Calibri"/>
                <a:ea typeface=""/>
                <a:cs typeface=""/>
              </a:rPr>
              <a:t>δ</a:t>
            </a:r>
            <a:r>
              <a:rPr lang="fr-CM" sz="2000" b="1" i="0" u="none" strike="noStrike" kern="1200" cap="none" spc="0" dirty="0" smtClean="0">
                <a:solidFill>
                  <a:srgbClr val="000000"/>
                </a:solidFill>
                <a:uFillTx/>
                <a:latin typeface="Calibri"/>
                <a:ea typeface=""/>
                <a:cs typeface=""/>
              </a:rPr>
              <a:t>)</a:t>
            </a:r>
            <a:endParaRPr lang="fr-FR" sz="2000" b="1" i="0" u="none" strike="noStrike" kern="1200" cap="none" spc="0" baseline="0" dirty="0">
              <a:solidFill>
                <a:srgbClr val="000000"/>
              </a:solidFill>
              <a:uFillTx/>
              <a:latin typeface="Calibri"/>
              <a:ea typeface=""/>
              <a:cs typeface=""/>
            </a:endParaRPr>
          </a:p>
        </p:txBody>
      </p:sp>
      <p:sp>
        <p:nvSpPr>
          <p:cNvPr id="19" name="Rectangle à coins arrondis 7"/>
          <p:cNvSpPr/>
          <p:nvPr/>
        </p:nvSpPr>
        <p:spPr>
          <a:xfrm>
            <a:off x="6974357" y="1191838"/>
            <a:ext cx="2169642" cy="289142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ea typeface=""/>
                <a:cs typeface=""/>
              </a:rPr>
              <a:t>Cette solution est </a:t>
            </a:r>
            <a:r>
              <a:rPr lang="fr-FR" sz="3600" b="1" i="0" u="none" strike="noStrike" kern="1200" cap="none" spc="0" baseline="0" dirty="0">
                <a:solidFill>
                  <a:srgbClr val="000000"/>
                </a:solidFill>
                <a:uFillTx/>
                <a:latin typeface="Algerian" pitchFamily="82"/>
                <a:ea typeface=""/>
                <a:cs typeface=""/>
              </a:rPr>
              <a:t>92,466 </a:t>
            </a:r>
            <a:r>
              <a:rPr lang="fr-FR" sz="2400" b="1" i="0" u="none" strike="noStrike" kern="1200" cap="none" spc="0" baseline="0" dirty="0">
                <a:solidFill>
                  <a:srgbClr val="000000"/>
                </a:solidFill>
                <a:uFillTx/>
                <a:latin typeface="Algerian" pitchFamily="82"/>
                <a:ea typeface=""/>
                <a:cs typeface=""/>
              </a:rPr>
              <a:t>milliards de Francs </a:t>
            </a:r>
            <a:r>
              <a:rPr lang="fr-FR" sz="2400" b="1" i="0" u="none" strike="noStrike" kern="1200" cap="none" spc="0" baseline="0" dirty="0" err="1">
                <a:solidFill>
                  <a:srgbClr val="000000"/>
                </a:solidFill>
                <a:uFillTx/>
                <a:latin typeface="Algerian" pitchFamily="82"/>
                <a:ea typeface=""/>
                <a:cs typeface=""/>
              </a:rPr>
              <a:t>cfa</a:t>
            </a:r>
            <a:r>
              <a:rPr lang="fr-FR" sz="2400" b="1" i="0" u="none" strike="noStrike" kern="1200" cap="none" spc="0" baseline="0" dirty="0">
                <a:solidFill>
                  <a:srgbClr val="000000"/>
                </a:solidFill>
                <a:uFillTx/>
                <a:latin typeface="Algerian" pitchFamily="82"/>
                <a:ea typeface=""/>
                <a:cs typeface=""/>
              </a:rPr>
              <a:t> </a:t>
            </a:r>
            <a:r>
              <a:rPr lang="fr-FR" sz="1800" b="0" i="0" u="none" strike="noStrike" kern="1200" cap="none" spc="0" baseline="0" dirty="0">
                <a:solidFill>
                  <a:srgbClr val="000000"/>
                </a:solidFill>
                <a:uFillTx/>
                <a:latin typeface="Calibri"/>
                <a:ea typeface=""/>
                <a:cs typeface=""/>
              </a:rPr>
              <a:t>moins couteuses que les études précédentes.</a:t>
            </a:r>
          </a:p>
        </p:txBody>
      </p:sp>
      <p:sp>
        <p:nvSpPr>
          <p:cNvPr id="20" name="Rectangle à coins arrondis 8"/>
          <p:cNvSpPr/>
          <p:nvPr/>
        </p:nvSpPr>
        <p:spPr>
          <a:xfrm>
            <a:off x="4860393" y="5404154"/>
            <a:ext cx="2164174" cy="96725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ea typeface=""/>
                <a:cs typeface=""/>
              </a:rPr>
              <a:t>On a le </a:t>
            </a:r>
            <a:r>
              <a:rPr lang="fr-FR" sz="1800" b="1" i="0" u="none" strike="noStrike" kern="0" cap="none" spc="0" baseline="0" dirty="0">
                <a:solidFill>
                  <a:srgbClr val="000000"/>
                </a:solidFill>
                <a:uFillTx/>
                <a:latin typeface="Calibri"/>
                <a:ea typeface=""/>
                <a:cs typeface=""/>
              </a:rPr>
              <a:t>meilleur profil de tension </a:t>
            </a:r>
            <a:r>
              <a:rPr lang="fr-FR" sz="1800" b="0" i="0" u="none" strike="noStrike" kern="0" cap="none" spc="0" baseline="0" dirty="0">
                <a:solidFill>
                  <a:srgbClr val="000000"/>
                </a:solidFill>
                <a:uFillTx/>
                <a:latin typeface="Calibri"/>
                <a:ea typeface=""/>
                <a:cs typeface=""/>
              </a:rPr>
              <a:t>possible</a:t>
            </a:r>
            <a:endParaRPr lang="fr-FR" sz="2000" b="1" i="0" u="none" strike="noStrike" kern="1200" cap="none" spc="0" baseline="0" dirty="0">
              <a:solidFill>
                <a:srgbClr val="000000"/>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0"/>
                                          </p:val>
                                        </p:tav>
                                        <p:tav tm="100000">
                                          <p:val>
                                            <p:strVal val="#ppt_w"/>
                                          </p:val>
                                        </p:tav>
                                      </p:tavLst>
                                    </p:anim>
                                    <p:anim calcmode="lin" valueType="num">
                                      <p:cBhvr>
                                        <p:cTn id="8" dur="500" fill="hold"/>
                                        <p:tgtEl>
                                          <p:spTgt spid="16"/>
                                        </p:tgtEl>
                                        <p:attrNameLst>
                                          <p:attrName>ppt_h</p:attrName>
                                        </p:attrNameLst>
                                      </p:cBhvr>
                                      <p:tavLst>
                                        <p:tav tm="0">
                                          <p:val>
                                            <p:str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name="Slide147">
    <p:bg>
      <p:bgPr>
        <a:solidFill>
          <a:srgbClr val="D7BCED"/>
        </a:solidFill>
        <a:effectLst/>
      </p:bgPr>
    </p:bg>
    <p:spTree>
      <p:nvGrpSpPr>
        <p:cNvPr id="1" name=""/>
        <p:cNvGrpSpPr/>
        <p:nvPr/>
      </p:nvGrpSpPr>
      <p:grpSpPr>
        <a:xfrm>
          <a:off x="0" y="0"/>
          <a:ext cx="0" cy="0"/>
          <a:chOff x="0" y="0"/>
          <a:chExt cx="0" cy="0"/>
        </a:xfrm>
      </p:grpSpPr>
      <p:sp>
        <p:nvSpPr>
          <p:cNvPr id="2" name="Étoile à 12 branches 4"/>
          <p:cNvSpPr/>
          <p:nvPr/>
        </p:nvSpPr>
        <p:spPr>
          <a:xfrm>
            <a:off x="-1711235" y="1946364"/>
            <a:ext cx="3422471" cy="3095893"/>
          </a:xfrm>
          <a:custGeom>
            <a:avLst/>
            <a:gdLst>
              <a:gd name="f0" fmla="val 10800000"/>
              <a:gd name="f1" fmla="val 5400000"/>
              <a:gd name="f2" fmla="val 180"/>
              <a:gd name="f3" fmla="val w"/>
              <a:gd name="f4" fmla="val h"/>
              <a:gd name="f5" fmla="val ss"/>
              <a:gd name="f6" fmla="val 0"/>
              <a:gd name="f7" fmla="*/ 5419351 1 1725033"/>
              <a:gd name="f8" fmla="val 37500"/>
              <a:gd name="f9" fmla="+- 0 0 -90"/>
              <a:gd name="f10" fmla="+- 0 0 -180"/>
              <a:gd name="f11" fmla="+- 0 0 -270"/>
              <a:gd name="f12" fmla="+- 0 0 -360"/>
              <a:gd name="f13" fmla="abs f3"/>
              <a:gd name="f14" fmla="abs f4"/>
              <a:gd name="f15" fmla="abs f5"/>
              <a:gd name="f16" fmla="+- 1800000 f1 0"/>
              <a:gd name="f17" fmla="+- 3600000 f1 0"/>
              <a:gd name="f18" fmla="+- 900000 f1 0"/>
              <a:gd name="f19" fmla="+- 2700000 f1 0"/>
              <a:gd name="f20" fmla="+- 4500000 f1 0"/>
              <a:gd name="f21" fmla="*/ f9 f0 1"/>
              <a:gd name="f22" fmla="*/ f10 f0 1"/>
              <a:gd name="f23" fmla="*/ f11 f0 1"/>
              <a:gd name="f24" fmla="*/ f12 f0 1"/>
              <a:gd name="f25" fmla="?: f13 f3 1"/>
              <a:gd name="f26" fmla="?: f14 f4 1"/>
              <a:gd name="f27" fmla="?: f15 f5 1"/>
              <a:gd name="f28" fmla="+- f16 0 f1"/>
              <a:gd name="f29" fmla="+- f17 0 f1"/>
              <a:gd name="f30" fmla="+- f18 0 f1"/>
              <a:gd name="f31" fmla="+- f19 0 f1"/>
              <a:gd name="f32" fmla="+- f20 0 f1"/>
              <a:gd name="f33" fmla="*/ f21 1 f2"/>
              <a:gd name="f34" fmla="*/ f22 1 f2"/>
              <a:gd name="f35" fmla="*/ f23 1 f2"/>
              <a:gd name="f36" fmla="*/ f24 1 f2"/>
              <a:gd name="f37" fmla="*/ f25 1 21600"/>
              <a:gd name="f38" fmla="*/ f26 1 21600"/>
              <a:gd name="f39" fmla="*/ 21600 f25 1"/>
              <a:gd name="f40" fmla="*/ 21600 f26 1"/>
              <a:gd name="f41" fmla="+- f28 f1 0"/>
              <a:gd name="f42" fmla="+- f29 f1 0"/>
              <a:gd name="f43" fmla="+- f30 f1 0"/>
              <a:gd name="f44" fmla="+- f31 f1 0"/>
              <a:gd name="f45" fmla="+- f32 f1 0"/>
              <a:gd name="f46" fmla="+- f33 0 f1"/>
              <a:gd name="f47" fmla="+- f34 0 f1"/>
              <a:gd name="f48" fmla="+- f35 0 f1"/>
              <a:gd name="f49" fmla="+- f36 0 f1"/>
              <a:gd name="f50" fmla="min f38 f37"/>
              <a:gd name="f51" fmla="*/ f39 1 f27"/>
              <a:gd name="f52" fmla="*/ f40 1 f27"/>
              <a:gd name="f53" fmla="*/ f41 f7 1"/>
              <a:gd name="f54" fmla="*/ f42 f7 1"/>
              <a:gd name="f55" fmla="*/ f43 f7 1"/>
              <a:gd name="f56" fmla="*/ f44 f7 1"/>
              <a:gd name="f57" fmla="*/ f45 f7 1"/>
              <a:gd name="f58" fmla="val f51"/>
              <a:gd name="f59" fmla="val f52"/>
              <a:gd name="f60" fmla="*/ f53 1 f0"/>
              <a:gd name="f61" fmla="*/ f54 1 f0"/>
              <a:gd name="f62" fmla="*/ f55 1 f0"/>
              <a:gd name="f63" fmla="*/ f56 1 f0"/>
              <a:gd name="f64" fmla="*/ f57 1 f0"/>
              <a:gd name="f65" fmla="*/ f6 f50 1"/>
              <a:gd name="f66" fmla="+- f59 0 f6"/>
              <a:gd name="f67" fmla="+- f58 0 f6"/>
              <a:gd name="f68" fmla="+- 0 0 f60"/>
              <a:gd name="f69" fmla="+- 0 0 f61"/>
              <a:gd name="f70" fmla="+- 0 0 f62"/>
              <a:gd name="f71" fmla="+- 0 0 f63"/>
              <a:gd name="f72" fmla="+- 0 0 f64"/>
              <a:gd name="f73" fmla="*/ f58 f50 1"/>
              <a:gd name="f74" fmla="*/ f59 f50 1"/>
              <a:gd name="f75" fmla="*/ f66 1 2"/>
              <a:gd name="f76" fmla="*/ f66 1 4"/>
              <a:gd name="f77" fmla="*/ f67 1 2"/>
              <a:gd name="f78" fmla="*/ f67 1 4"/>
              <a:gd name="f79" fmla="*/ f67 3 1"/>
              <a:gd name="f80" fmla="*/ f66 3 1"/>
              <a:gd name="f81" fmla="+- 0 0 f68"/>
              <a:gd name="f82" fmla="+- 0 0 f69"/>
              <a:gd name="f83" fmla="+- 0 0 f70"/>
              <a:gd name="f84" fmla="+- 0 0 f71"/>
              <a:gd name="f85" fmla="+- 0 0 f72"/>
              <a:gd name="f86" fmla="+- f6 f75 0"/>
              <a:gd name="f87" fmla="+- f6 f77 0"/>
              <a:gd name="f88" fmla="*/ f79 1 4"/>
              <a:gd name="f89" fmla="*/ f80 1 4"/>
              <a:gd name="f90" fmla="*/ f77 f8 1"/>
              <a:gd name="f91" fmla="*/ f75 f8 1"/>
              <a:gd name="f92" fmla="*/ f81 f0 1"/>
              <a:gd name="f93" fmla="*/ f82 f0 1"/>
              <a:gd name="f94" fmla="*/ f83 f0 1"/>
              <a:gd name="f95" fmla="*/ f84 f0 1"/>
              <a:gd name="f96" fmla="*/ f85 f0 1"/>
              <a:gd name="f97" fmla="*/ f76 f50 1"/>
              <a:gd name="f98" fmla="*/ f78 f50 1"/>
              <a:gd name="f99" fmla="*/ f90 1 50000"/>
              <a:gd name="f100" fmla="*/ f91 1 50000"/>
              <a:gd name="f101" fmla="*/ f92 1 f7"/>
              <a:gd name="f102" fmla="*/ f93 1 f7"/>
              <a:gd name="f103" fmla="*/ f94 1 f7"/>
              <a:gd name="f104" fmla="*/ f95 1 f7"/>
              <a:gd name="f105" fmla="*/ f96 1 f7"/>
              <a:gd name="f106" fmla="*/ f86 f50 1"/>
              <a:gd name="f107" fmla="*/ f87 f50 1"/>
              <a:gd name="f108" fmla="*/ f88 f50 1"/>
              <a:gd name="f109" fmla="*/ f89 f50 1"/>
              <a:gd name="f110" fmla="+- f101 0 f1"/>
              <a:gd name="f111" fmla="+- f102 0 f1"/>
              <a:gd name="f112" fmla="+- f103 0 f1"/>
              <a:gd name="f113" fmla="+- f104 0 f1"/>
              <a:gd name="f114" fmla="+- f105 0 f1"/>
              <a:gd name="f115" fmla="cos 1 f110"/>
              <a:gd name="f116" fmla="sin 1 f111"/>
              <a:gd name="f117" fmla="cos 1 f112"/>
              <a:gd name="f118" fmla="cos 1 f113"/>
              <a:gd name="f119" fmla="cos 1 f114"/>
              <a:gd name="f120" fmla="sin 1 f114"/>
              <a:gd name="f121" fmla="sin 1 f113"/>
              <a:gd name="f122" fmla="sin 1 f112"/>
              <a:gd name="f123" fmla="+- 0 0 f115"/>
              <a:gd name="f124" fmla="+- 0 0 f116"/>
              <a:gd name="f125" fmla="+- 0 0 f117"/>
              <a:gd name="f126" fmla="+- 0 0 f118"/>
              <a:gd name="f127" fmla="+- 0 0 f119"/>
              <a:gd name="f128" fmla="+- 0 0 f120"/>
              <a:gd name="f129" fmla="+- 0 0 f121"/>
              <a:gd name="f130" fmla="+- 0 0 f122"/>
              <a:gd name="f131" fmla="+- 0 0 f123"/>
              <a:gd name="f132" fmla="+- 0 0 f124"/>
              <a:gd name="f133" fmla="+- 0 0 f125"/>
              <a:gd name="f134" fmla="+- 0 0 f126"/>
              <a:gd name="f135" fmla="+- 0 0 f127"/>
              <a:gd name="f136" fmla="+- 0 0 f128"/>
              <a:gd name="f137" fmla="+- 0 0 f129"/>
              <a:gd name="f138" fmla="+- 0 0 f130"/>
              <a:gd name="f139" fmla="val f131"/>
              <a:gd name="f140" fmla="val f132"/>
              <a:gd name="f141" fmla="val f133"/>
              <a:gd name="f142" fmla="val f134"/>
              <a:gd name="f143" fmla="val f135"/>
              <a:gd name="f144" fmla="val f136"/>
              <a:gd name="f145" fmla="val f137"/>
              <a:gd name="f146" fmla="val f138"/>
              <a:gd name="f147" fmla="*/ f139 f77 1"/>
              <a:gd name="f148" fmla="*/ f140 f75 1"/>
              <a:gd name="f149" fmla="*/ f141 f99 1"/>
              <a:gd name="f150" fmla="*/ f142 f99 1"/>
              <a:gd name="f151" fmla="*/ f143 f99 1"/>
              <a:gd name="f152" fmla="*/ f144 f100 1"/>
              <a:gd name="f153" fmla="*/ f145 f100 1"/>
              <a:gd name="f154" fmla="*/ f146 f100 1"/>
              <a:gd name="f155" fmla="+- f87 0 f147"/>
              <a:gd name="f156" fmla="+- f87 f147 0"/>
              <a:gd name="f157" fmla="+- f86 0 f148"/>
              <a:gd name="f158" fmla="+- f86 f148 0"/>
              <a:gd name="f159" fmla="+- f87 0 f149"/>
              <a:gd name="f160" fmla="+- f87 0 f150"/>
              <a:gd name="f161" fmla="+- f87 0 f151"/>
              <a:gd name="f162" fmla="+- f87 f151 0"/>
              <a:gd name="f163" fmla="+- f87 f150 0"/>
              <a:gd name="f164" fmla="+- f87 f149 0"/>
              <a:gd name="f165" fmla="+- f86 0 f152"/>
              <a:gd name="f166" fmla="+- f86 0 f153"/>
              <a:gd name="f167" fmla="+- f86 0 f154"/>
              <a:gd name="f168" fmla="+- f86 f154 0"/>
              <a:gd name="f169" fmla="+- f86 f153 0"/>
              <a:gd name="f170" fmla="+- f86 f152 0"/>
              <a:gd name="f171" fmla="*/ f160 f50 1"/>
              <a:gd name="f172" fmla="*/ f166 f50 1"/>
              <a:gd name="f173" fmla="*/ f163 f50 1"/>
              <a:gd name="f174" fmla="*/ f169 f50 1"/>
              <a:gd name="f175" fmla="*/ f159 f50 1"/>
              <a:gd name="f176" fmla="*/ f167 f50 1"/>
              <a:gd name="f177" fmla="*/ f155 f50 1"/>
              <a:gd name="f178" fmla="*/ f157 f50 1"/>
              <a:gd name="f179" fmla="*/ f161 f50 1"/>
              <a:gd name="f180" fmla="*/ f165 f50 1"/>
              <a:gd name="f181" fmla="*/ f162 f50 1"/>
              <a:gd name="f182" fmla="*/ f156 f50 1"/>
              <a:gd name="f183" fmla="*/ f164 f50 1"/>
              <a:gd name="f184" fmla="*/ f168 f50 1"/>
              <a:gd name="f185" fmla="*/ f158 f50 1"/>
              <a:gd name="f186" fmla="*/ f170 f50 1"/>
            </a:gdLst>
            <a:ahLst/>
            <a:cxnLst>
              <a:cxn ang="3cd4">
                <a:pos x="hc" y="t"/>
              </a:cxn>
              <a:cxn ang="0">
                <a:pos x="r" y="vc"/>
              </a:cxn>
              <a:cxn ang="cd4">
                <a:pos x="hc" y="b"/>
              </a:cxn>
              <a:cxn ang="cd2">
                <a:pos x="l" y="vc"/>
              </a:cxn>
              <a:cxn ang="f46">
                <a:pos x="f182" y="f97"/>
              </a:cxn>
              <a:cxn ang="f46">
                <a:pos x="f182" y="f109"/>
              </a:cxn>
              <a:cxn ang="f47">
                <a:pos x="f108" y="f185"/>
              </a:cxn>
              <a:cxn ang="f47">
                <a:pos x="f98" y="f185"/>
              </a:cxn>
              <a:cxn ang="f48">
                <a:pos x="f177" y="f109"/>
              </a:cxn>
              <a:cxn ang="f48">
                <a:pos x="f177" y="f97"/>
              </a:cxn>
              <a:cxn ang="f49">
                <a:pos x="f98" y="f178"/>
              </a:cxn>
              <a:cxn ang="f49">
                <a:pos x="f108" y="f178"/>
              </a:cxn>
            </a:cxnLst>
            <a:rect l="f171" t="f172" r="f173" b="f174"/>
            <a:pathLst>
              <a:path>
                <a:moveTo>
                  <a:pt x="f65" y="f106"/>
                </a:moveTo>
                <a:lnTo>
                  <a:pt x="f175" y="f176"/>
                </a:lnTo>
                <a:lnTo>
                  <a:pt x="f177" y="f97"/>
                </a:lnTo>
                <a:lnTo>
                  <a:pt x="f171" y="f172"/>
                </a:lnTo>
                <a:lnTo>
                  <a:pt x="f98" y="f178"/>
                </a:lnTo>
                <a:lnTo>
                  <a:pt x="f179" y="f180"/>
                </a:lnTo>
                <a:lnTo>
                  <a:pt x="f107" y="f65"/>
                </a:lnTo>
                <a:lnTo>
                  <a:pt x="f181" y="f180"/>
                </a:lnTo>
                <a:lnTo>
                  <a:pt x="f108" y="f178"/>
                </a:lnTo>
                <a:lnTo>
                  <a:pt x="f173" y="f172"/>
                </a:lnTo>
                <a:lnTo>
                  <a:pt x="f182" y="f97"/>
                </a:lnTo>
                <a:lnTo>
                  <a:pt x="f183" y="f176"/>
                </a:lnTo>
                <a:lnTo>
                  <a:pt x="f73" y="f106"/>
                </a:lnTo>
                <a:lnTo>
                  <a:pt x="f183" y="f184"/>
                </a:lnTo>
                <a:lnTo>
                  <a:pt x="f182" y="f109"/>
                </a:lnTo>
                <a:lnTo>
                  <a:pt x="f173" y="f174"/>
                </a:lnTo>
                <a:lnTo>
                  <a:pt x="f108" y="f185"/>
                </a:lnTo>
                <a:lnTo>
                  <a:pt x="f181" y="f186"/>
                </a:lnTo>
                <a:lnTo>
                  <a:pt x="f107" y="f74"/>
                </a:lnTo>
                <a:lnTo>
                  <a:pt x="f179" y="f186"/>
                </a:lnTo>
                <a:lnTo>
                  <a:pt x="f98" y="f185"/>
                </a:lnTo>
                <a:lnTo>
                  <a:pt x="f171" y="f174"/>
                </a:lnTo>
                <a:lnTo>
                  <a:pt x="f177" y="f109"/>
                </a:lnTo>
                <a:lnTo>
                  <a:pt x="f175" y="f184"/>
                </a:lnTo>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3" name="Arc 13"/>
          <p:cNvSpPr/>
          <p:nvPr/>
        </p:nvSpPr>
        <p:spPr>
          <a:xfrm>
            <a:off x="-2588373" y="969474"/>
            <a:ext cx="5143499" cy="5143499"/>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noFill/>
          <a:ln w="6345" cap="flat">
            <a:solidFill>
              <a:srgbClr val="BFBFBF"/>
            </a:solidFill>
            <a:custDash>
              <a:ds d="300173" sp="300173"/>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4" name="TextBox 7"/>
          <p:cNvSpPr txBox="1"/>
          <p:nvPr/>
        </p:nvSpPr>
        <p:spPr>
          <a:xfrm>
            <a:off x="1562627" y="948625"/>
            <a:ext cx="2880360"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INTRODUCTION</a:t>
            </a:r>
            <a:endParaRPr lang="en-US" sz="2400" b="0" i="0" u="none" strike="noStrike" kern="1200" cap="none" spc="0" baseline="0">
              <a:solidFill>
                <a:srgbClr val="000000"/>
              </a:solidFill>
              <a:uFillTx/>
              <a:latin typeface="Calibri"/>
              <a:ea typeface=""/>
              <a:cs typeface=""/>
            </a:endParaRPr>
          </a:p>
        </p:txBody>
      </p:sp>
      <p:sp>
        <p:nvSpPr>
          <p:cNvPr id="5" name="TextBox 8"/>
          <p:cNvSpPr txBox="1"/>
          <p:nvPr/>
        </p:nvSpPr>
        <p:spPr>
          <a:xfrm>
            <a:off x="2444273" y="1916116"/>
            <a:ext cx="6151086"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Calibri"/>
                <a:ea typeface=""/>
                <a:cs typeface=""/>
              </a:rPr>
              <a:t>CONTEXTE</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ET</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PROBLEMATIQUE</a:t>
            </a:r>
          </a:p>
        </p:txBody>
      </p:sp>
      <p:sp>
        <p:nvSpPr>
          <p:cNvPr id="6" name="TextBox 9"/>
          <p:cNvSpPr txBox="1"/>
          <p:nvPr/>
        </p:nvSpPr>
        <p:spPr>
          <a:xfrm>
            <a:off x="2719617" y="3159325"/>
            <a:ext cx="4240155"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METHODOLOGIE</a:t>
            </a:r>
          </a:p>
        </p:txBody>
      </p:sp>
      <p:sp>
        <p:nvSpPr>
          <p:cNvPr id="7" name="TextBox 11"/>
          <p:cNvSpPr txBox="1"/>
          <p:nvPr/>
        </p:nvSpPr>
        <p:spPr>
          <a:xfrm>
            <a:off x="2482394" y="4455386"/>
            <a:ext cx="6766111"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a:solidFill>
                  <a:srgbClr val="000000"/>
                </a:solidFill>
                <a:uFillTx/>
                <a:latin typeface="Calibri"/>
                <a:ea typeface=""/>
                <a:cs typeface=""/>
              </a:rPr>
              <a:t>RESULTATS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ANALYSES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ET</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COMMENTAIRES</a:t>
            </a:r>
          </a:p>
        </p:txBody>
      </p:sp>
      <p:sp>
        <p:nvSpPr>
          <p:cNvPr id="8" name="Oval 14"/>
          <p:cNvSpPr/>
          <p:nvPr/>
        </p:nvSpPr>
        <p:spPr>
          <a:xfrm>
            <a:off x="1131624" y="1104037"/>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9" name="Oval 15"/>
          <p:cNvSpPr/>
          <p:nvPr/>
        </p:nvSpPr>
        <p:spPr>
          <a:xfrm>
            <a:off x="2085078" y="2067449"/>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0" name="Oval 16"/>
          <p:cNvSpPr/>
          <p:nvPr/>
        </p:nvSpPr>
        <p:spPr>
          <a:xfrm>
            <a:off x="2358932" y="3274502"/>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1" name="Oval 17"/>
          <p:cNvSpPr/>
          <p:nvPr/>
        </p:nvSpPr>
        <p:spPr>
          <a:xfrm>
            <a:off x="2098264" y="455458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2" name="Arc 18"/>
          <p:cNvSpPr/>
          <p:nvPr/>
        </p:nvSpPr>
        <p:spPr>
          <a:xfrm>
            <a:off x="-1159614" y="2286000"/>
            <a:ext cx="2286000" cy="2286000"/>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solidFill>
            <a:srgbClr val="C5E0B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nvGrpSpPr>
          <p:cNvPr id="13" name="Group 24"/>
          <p:cNvGrpSpPr/>
          <p:nvPr/>
        </p:nvGrpSpPr>
        <p:grpSpPr>
          <a:xfrm>
            <a:off x="-67610" y="1086590"/>
            <a:ext cx="171450" cy="4684819"/>
            <a:chOff x="-67610" y="1086590"/>
            <a:chExt cx="171450" cy="4684819"/>
          </a:xfrm>
        </p:grpSpPr>
        <p:sp>
          <p:nvSpPr>
            <p:cNvPr id="14" name="Rounded Rectangle 12"/>
            <p:cNvSpPr/>
            <p:nvPr/>
          </p:nvSpPr>
          <p:spPr>
            <a:xfrm>
              <a:off x="-67610" y="1086590"/>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5" name="Rounded Rectangle 23"/>
            <p:cNvSpPr/>
            <p:nvPr/>
          </p:nvSpPr>
          <p:spPr>
            <a:xfrm>
              <a:off x="-67610" y="3371109"/>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sp>
        <p:nvSpPr>
          <p:cNvPr id="16" name="TextBox 19"/>
          <p:cNvSpPr txBox="1"/>
          <p:nvPr/>
        </p:nvSpPr>
        <p:spPr>
          <a:xfrm>
            <a:off x="1644557" y="5546037"/>
            <a:ext cx="587964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CONCLUSION</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ET</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PERSPECTIVES</a:t>
            </a:r>
          </a:p>
        </p:txBody>
      </p:sp>
      <p:sp>
        <p:nvSpPr>
          <p:cNvPr id="17" name="Oval 20"/>
          <p:cNvSpPr/>
          <p:nvPr/>
        </p:nvSpPr>
        <p:spPr>
          <a:xfrm>
            <a:off x="1211150" y="557281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8" name="Parchemin horizontal 4"/>
          <p:cNvSpPr/>
          <p:nvPr/>
        </p:nvSpPr>
        <p:spPr>
          <a:xfrm>
            <a:off x="769019" y="0"/>
            <a:ext cx="7779221" cy="983016"/>
          </a:xfrm>
          <a:custGeom>
            <a:avLst/>
            <a:gdLst>
              <a:gd name="f0" fmla="val 10800000"/>
              <a:gd name="f1" fmla="val 5400000"/>
              <a:gd name="f2" fmla="val 16200000"/>
              <a:gd name="f3" fmla="val 180"/>
              <a:gd name="f4" fmla="val w"/>
              <a:gd name="f5" fmla="val h"/>
              <a:gd name="f6" fmla="val ss"/>
              <a:gd name="f7" fmla="val 0"/>
              <a:gd name="f8" fmla="+- 0 0 5400000"/>
              <a:gd name="f9" fmla="+- 0 0 10800000"/>
              <a:gd name="f10" fmla="+- 0 0 16200000"/>
              <a:gd name="f11" fmla="val 12500"/>
              <a:gd name="f12" fmla="+- 0 0 -180"/>
              <a:gd name="f13" fmla="+- 0 0 -360"/>
              <a:gd name="f14" fmla="abs f4"/>
              <a:gd name="f15" fmla="abs f5"/>
              <a:gd name="f16" fmla="abs f6"/>
              <a:gd name="f17" fmla="*/ f12 f0 1"/>
              <a:gd name="f18" fmla="*/ f13 f0 1"/>
              <a:gd name="f19" fmla="?: f14 f4 1"/>
              <a:gd name="f20" fmla="?: f15 f5 1"/>
              <a:gd name="f21" fmla="?: f16 f6 1"/>
              <a:gd name="f22" fmla="*/ f17 1 f3"/>
              <a:gd name="f23" fmla="*/ f18 1 f3"/>
              <a:gd name="f24" fmla="*/ f19 1 21600"/>
              <a:gd name="f25" fmla="*/ f20 1 21600"/>
              <a:gd name="f26" fmla="*/ 21600 f19 1"/>
              <a:gd name="f27" fmla="*/ 21600 f20 1"/>
              <a:gd name="f28" fmla="+- f22 0 f1"/>
              <a:gd name="f29" fmla="+- f23 0 f1"/>
              <a:gd name="f30" fmla="min f25 f24"/>
              <a:gd name="f31" fmla="*/ f26 1 f21"/>
              <a:gd name="f32" fmla="*/ f27 1 f21"/>
              <a:gd name="f33" fmla="val f31"/>
              <a:gd name="f34" fmla="val f32"/>
              <a:gd name="f35" fmla="*/ f7 f30 1"/>
              <a:gd name="f36" fmla="+- f34 0 f7"/>
              <a:gd name="f37" fmla="+- f33 0 f7"/>
              <a:gd name="f38" fmla="*/ f33 f30 1"/>
              <a:gd name="f39" fmla="*/ f37 1 2"/>
              <a:gd name="f40" fmla="min f37 f36"/>
              <a:gd name="f41" fmla="+- f7 f39 0"/>
              <a:gd name="f42" fmla="*/ f40 f11 1"/>
              <a:gd name="f43" fmla="*/ f42 1 100000"/>
              <a:gd name="f44" fmla="*/ f41 f30 1"/>
              <a:gd name="f45" fmla="*/ f43 1 2"/>
              <a:gd name="f46" fmla="*/ f43 1 4"/>
              <a:gd name="f47" fmla="+- f43 f43 0"/>
              <a:gd name="f48" fmla="+- f34 0 f43"/>
              <a:gd name="f49" fmla="+- f33 0 f43"/>
              <a:gd name="f50" fmla="*/ f43 f30 1"/>
              <a:gd name="f51" fmla="+- f43 f45 0"/>
              <a:gd name="f52" fmla="+- f34 0 f45"/>
              <a:gd name="f53" fmla="+- f48 0 f45"/>
              <a:gd name="f54" fmla="+- f33 0 f45"/>
              <a:gd name="f55" fmla="*/ f48 f30 1"/>
              <a:gd name="f56" fmla="*/ f45 f30 1"/>
              <a:gd name="f57" fmla="*/ f46 f30 1"/>
              <a:gd name="f58" fmla="*/ f49 f30 1"/>
              <a:gd name="f59" fmla="*/ f47 f30 1"/>
              <a:gd name="f60" fmla="*/ f54 f30 1"/>
              <a:gd name="f61" fmla="*/ f52 f30 1"/>
              <a:gd name="f62" fmla="*/ f51 f30 1"/>
              <a:gd name="f63" fmla="*/ f53 f30 1"/>
            </a:gdLst>
            <a:ahLst/>
            <a:cxnLst>
              <a:cxn ang="3cd4">
                <a:pos x="hc" y="t"/>
              </a:cxn>
              <a:cxn ang="0">
                <a:pos x="r" y="vc"/>
              </a:cxn>
              <a:cxn ang="cd4">
                <a:pos x="hc" y="b"/>
              </a:cxn>
              <a:cxn ang="cd2">
                <a:pos x="l" y="vc"/>
              </a:cxn>
              <a:cxn ang="f28">
                <a:pos x="f44" y="f50"/>
              </a:cxn>
              <a:cxn ang="f29">
                <a:pos x="f44" y="f55"/>
              </a:cxn>
            </a:cxnLst>
            <a:rect l="f50" t="f50" r="f60" b="f55"/>
            <a:pathLst>
              <a:path stroke="0">
                <a:moveTo>
                  <a:pt x="f38" y="f56"/>
                </a:moveTo>
                <a:arcTo wR="f56" hR="f56" stAng="f7" swAng="f1"/>
                <a:lnTo>
                  <a:pt x="f60" y="f56"/>
                </a:lnTo>
                <a:arcTo wR="f57" hR="f57" stAng="f7" swAng="f0"/>
                <a:lnTo>
                  <a:pt x="f58" y="f50"/>
                </a:lnTo>
                <a:lnTo>
                  <a:pt x="f56" y="f50"/>
                </a:lnTo>
                <a:arcTo wR="f56" hR="f56" stAng="f2" swAng="f8"/>
                <a:lnTo>
                  <a:pt x="f35" y="f61"/>
                </a:lnTo>
                <a:arcTo wR="f56" hR="f56" stAng="f0" swAng="f9"/>
                <a:lnTo>
                  <a:pt x="f50" y="f55"/>
                </a:lnTo>
                <a:lnTo>
                  <a:pt x="f60" y="f55"/>
                </a:lnTo>
                <a:arcTo wR="f56" hR="f56" stAng="f1" swAng="f8"/>
                <a:close/>
                <a:moveTo>
                  <a:pt x="f56" y="f59"/>
                </a:moveTo>
                <a:arcTo wR="f56" hR="f56" stAng="f1" swAng="f8"/>
                <a:arcTo wR="f57" hR="f57" stAng="f7" swAng="f9"/>
                <a:close/>
              </a:path>
              <a:path stroke="0">
                <a:moveTo>
                  <a:pt x="f56" y="f59"/>
                </a:moveTo>
                <a:arcTo wR="f56" hR="f56" stAng="f1" swAng="f8"/>
                <a:arcTo wR="f57" hR="f57" stAng="f7" swAng="f9"/>
                <a:close/>
                <a:moveTo>
                  <a:pt x="f60" y="f50"/>
                </a:moveTo>
                <a:arcTo wR="f56" hR="f56" stAng="f1" swAng="f10"/>
                <a:arcTo wR="f57" hR="f57" stAng="f0" swAng="f9"/>
                <a:close/>
              </a:path>
              <a:path fill="none">
                <a:moveTo>
                  <a:pt x="f35" y="f62"/>
                </a:moveTo>
                <a:arcTo wR="f56" hR="f56" stAng="f0" swAng="f1"/>
                <a:lnTo>
                  <a:pt x="f58" y="f50"/>
                </a:lnTo>
                <a:lnTo>
                  <a:pt x="f58" y="f56"/>
                </a:lnTo>
                <a:arcTo wR="f56" hR="f56" stAng="f0" swAng="f0"/>
                <a:lnTo>
                  <a:pt x="f38" y="f63"/>
                </a:lnTo>
                <a:arcTo wR="f56" hR="f56" stAng="f7" swAng="f1"/>
                <a:lnTo>
                  <a:pt x="f50" y="f55"/>
                </a:lnTo>
                <a:lnTo>
                  <a:pt x="f50" y="f61"/>
                </a:lnTo>
                <a:arcTo wR="f56" hR="f56" stAng="f7" swAng="f0"/>
                <a:close/>
                <a:moveTo>
                  <a:pt x="f58" y="f50"/>
                </a:moveTo>
                <a:lnTo>
                  <a:pt x="f60" y="f50"/>
                </a:lnTo>
                <a:arcTo wR="f56" hR="f56" stAng="f1" swAng="f8"/>
                <a:moveTo>
                  <a:pt x="f60" y="f50"/>
                </a:moveTo>
                <a:lnTo>
                  <a:pt x="f60" y="f56"/>
                </a:lnTo>
                <a:arcTo wR="f57" hR="f57" stAng="f7" swAng="f0"/>
                <a:moveTo>
                  <a:pt x="f56" y="f59"/>
                </a:moveTo>
                <a:lnTo>
                  <a:pt x="f56" y="f62"/>
                </a:lnTo>
                <a:arcTo wR="f57" hR="f57" stAng="f0" swAng="f0"/>
                <a:arcTo wR="f56" hR="f56" stAng="f7" swAng="f0"/>
                <a:moveTo>
                  <a:pt x="f50" y="f62"/>
                </a:moveTo>
                <a:lnTo>
                  <a:pt x="f50" y="f55"/>
                </a:lnTo>
              </a:path>
            </a:pathLst>
          </a:custGeom>
          <a:solidFill>
            <a:srgbClr val="EBDDF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600" b="0" i="0" u="none" strike="noStrike" kern="1200" cap="none" spc="0" baseline="0">
                <a:solidFill>
                  <a:srgbClr val="000000"/>
                </a:solidFill>
                <a:uFillTx/>
                <a:latin typeface="Algerian" pitchFamily="82"/>
                <a:ea typeface=""/>
                <a:cs typeface=""/>
              </a:rPr>
              <a:t>SOMMAIRE</a:t>
            </a:r>
          </a:p>
        </p:txBody>
      </p:sp>
      <p:sp>
        <p:nvSpPr>
          <p:cNvPr id="19" name="Oval 14"/>
          <p:cNvSpPr/>
          <p:nvPr/>
        </p:nvSpPr>
        <p:spPr>
          <a:xfrm>
            <a:off x="1209998" y="5595844"/>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8" presetClass="emph" presetSubtype="0" fill="hold" nodeType="afterEffect">
                                  <p:stCondLst>
                                    <p:cond delay="0"/>
                                  </p:stCondLst>
                                  <p:childTnLst>
                                    <p:animRot by="9000000">
                                      <p:cBhvr>
                                        <p:cTn id="6" dur="600" fill="hold"/>
                                        <p:tgtEl>
                                          <p:spTgt spid="13"/>
                                        </p:tgtEl>
                                        <p:attrNameLst>
                                          <p:attrName>r</p:attrName>
                                        </p:attrNameLst>
                                      </p:cBhvr>
                                    </p:animRot>
                                  </p:childTnLst>
                                </p:cTn>
                              </p:par>
                            </p:childTnLst>
                          </p:cTn>
                        </p:par>
                        <p:par>
                          <p:cTn id="7" fill="hold">
                            <p:stCondLst>
                              <p:cond delay="600"/>
                            </p:stCondLst>
                            <p:childTnLst>
                              <p:par>
                                <p:cTn id="8" presetID="10"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8" presetClass="emph" presetSubtype="0" fill="hold" grpId="0" nodeType="withEffect">
                                  <p:stCondLst>
                                    <p:cond delay="0"/>
                                  </p:stCondLst>
                                  <p:iterate type="lt">
                                    <p:tmPct val="4000"/>
                                  </p:iterate>
                                  <p:childTnLst>
                                    <p:set>
                                      <p:cBhvr>
                                        <p:cTn id="12" dur="500" fill="hold"/>
                                        <p:tgtEl>
                                          <p:spTgt spid="1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name="Slide145">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
          <p:cNvSpPr/>
          <p:nvPr/>
        </p:nvSpPr>
        <p:spPr>
          <a:xfrm>
            <a:off x="822960" y="791568"/>
            <a:ext cx="2844808" cy="125559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Conclusion</a:t>
            </a:r>
            <a:endParaRPr lang="fr-FR" sz="1800" b="0" i="0" u="none" strike="noStrike" kern="1200" cap="none" spc="0" baseline="0">
              <a:solidFill>
                <a:srgbClr val="FFFFFF"/>
              </a:solidFill>
              <a:uFillTx/>
              <a:latin typeface="Calibri"/>
              <a:ea typeface=""/>
              <a:cs typeface=""/>
            </a:endParaRPr>
          </a:p>
        </p:txBody>
      </p:sp>
      <p:grpSp>
        <p:nvGrpSpPr>
          <p:cNvPr id="9" name="Groupe 19"/>
          <p:cNvGrpSpPr/>
          <p:nvPr/>
        </p:nvGrpSpPr>
        <p:grpSpPr>
          <a:xfrm>
            <a:off x="2245364" y="2010216"/>
            <a:ext cx="6748509" cy="814867"/>
            <a:chOff x="2245364" y="2010216"/>
            <a:chExt cx="6748509" cy="814867"/>
          </a:xfrm>
        </p:grpSpPr>
        <p:sp>
          <p:nvSpPr>
            <p:cNvPr id="10" name="Rectangle à coins arrondis 4"/>
            <p:cNvSpPr/>
            <p:nvPr/>
          </p:nvSpPr>
          <p:spPr>
            <a:xfrm>
              <a:off x="3512283" y="2010216"/>
              <a:ext cx="5481590" cy="81486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DEEBF7"/>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Choix des points d’interconnexion </a:t>
              </a:r>
              <a:r>
                <a:rPr lang="fr-FR" sz="1800" b="0" i="0" u="none" strike="noStrike" kern="0" cap="none" spc="0" baseline="0">
                  <a:solidFill>
                    <a:srgbClr val="385723"/>
                  </a:solidFill>
                  <a:uFillTx/>
                  <a:latin typeface="Calibri"/>
                  <a:ea typeface=""/>
                  <a:cs typeface=""/>
                </a:rPr>
                <a:t>de </a:t>
              </a:r>
              <a:r>
                <a:rPr lang="fr-FR" sz="1800" b="0" i="0" u="none" strike="noStrike" kern="1200" cap="none" spc="0" baseline="0">
                  <a:solidFill>
                    <a:srgbClr val="385723"/>
                  </a:solidFill>
                  <a:uFillTx/>
                  <a:latin typeface="Calibri"/>
                  <a:ea typeface=""/>
                  <a:cs typeface=""/>
                </a:rPr>
                <a:t>deux réseaux électriquement isolés </a:t>
              </a:r>
              <a:endParaRPr lang="fr-FR" sz="1800" b="0" i="0" u="none" strike="noStrike" kern="1200" cap="none" spc="0" baseline="0">
                <a:solidFill>
                  <a:srgbClr val="FFFFFF"/>
                </a:solidFill>
                <a:uFillTx/>
                <a:latin typeface="Calibri"/>
                <a:ea typeface=""/>
                <a:cs typeface=""/>
              </a:endParaRPr>
            </a:p>
          </p:txBody>
        </p:sp>
        <p:cxnSp>
          <p:nvCxnSpPr>
            <p:cNvPr id="11" name="Connecteur en angle 12"/>
            <p:cNvCxnSpPr>
              <a:endCxn id="10" idx="3"/>
            </p:cNvCxnSpPr>
            <p:nvPr/>
          </p:nvCxnSpPr>
          <p:spPr>
            <a:xfrm rot="5399996" flipH="1">
              <a:off x="2693575" y="1598948"/>
              <a:ext cx="370497" cy="1266919"/>
            </a:xfrm>
            <a:prstGeom prst="bentConnector3">
              <a:avLst/>
            </a:prstGeom>
            <a:noFill/>
            <a:ln w="6345" cap="flat">
              <a:solidFill>
                <a:srgbClr val="70AD47"/>
              </a:solidFill>
              <a:prstDash val="solid"/>
              <a:miter/>
            </a:ln>
          </p:spPr>
        </p:cxnSp>
      </p:grpSp>
      <p:grpSp>
        <p:nvGrpSpPr>
          <p:cNvPr id="12" name="Groupe 20"/>
          <p:cNvGrpSpPr/>
          <p:nvPr/>
        </p:nvGrpSpPr>
        <p:grpSpPr>
          <a:xfrm>
            <a:off x="2245364" y="2047160"/>
            <a:ext cx="6732708" cy="1528554"/>
            <a:chOff x="2245364" y="2047160"/>
            <a:chExt cx="6732708" cy="1528554"/>
          </a:xfrm>
        </p:grpSpPr>
        <p:sp>
          <p:nvSpPr>
            <p:cNvPr id="13" name="Rectangle à coins arrondis 5"/>
            <p:cNvSpPr/>
            <p:nvPr/>
          </p:nvSpPr>
          <p:spPr>
            <a:xfrm>
              <a:off x="3541324" y="2979471"/>
              <a:ext cx="5436748" cy="59624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 Mise sur pied d’une méthode d’interconnexion résumé en 07 points</a:t>
              </a:r>
              <a:endParaRPr lang="fr-FR" sz="1800" b="0" i="0" u="none" strike="noStrike" kern="1200" cap="none" spc="0" baseline="0">
                <a:solidFill>
                  <a:srgbClr val="FFFFFF"/>
                </a:solidFill>
                <a:uFillTx/>
                <a:latin typeface="Calibri"/>
                <a:ea typeface=""/>
                <a:cs typeface=""/>
              </a:endParaRPr>
            </a:p>
          </p:txBody>
        </p:sp>
        <p:cxnSp>
          <p:nvCxnSpPr>
            <p:cNvPr id="14" name="Connecteur en angle 14"/>
            <p:cNvCxnSpPr>
              <a:endCxn id="13" idx="3"/>
            </p:cNvCxnSpPr>
            <p:nvPr/>
          </p:nvCxnSpPr>
          <p:spPr>
            <a:xfrm rot="5399996" flipH="1">
              <a:off x="2278128" y="2014396"/>
              <a:ext cx="1230434" cy="1295961"/>
            </a:xfrm>
            <a:prstGeom prst="bentConnector3">
              <a:avLst/>
            </a:prstGeom>
            <a:noFill/>
            <a:ln w="19046" cap="flat">
              <a:solidFill>
                <a:srgbClr val="70AD47"/>
              </a:solidFill>
              <a:prstDash val="solid"/>
              <a:miter/>
            </a:ln>
          </p:spPr>
        </p:cxnSp>
      </p:grpSp>
      <p:grpSp>
        <p:nvGrpSpPr>
          <p:cNvPr id="15" name="Groupe 21"/>
          <p:cNvGrpSpPr/>
          <p:nvPr/>
        </p:nvGrpSpPr>
        <p:grpSpPr>
          <a:xfrm>
            <a:off x="2245355" y="2047158"/>
            <a:ext cx="6701097" cy="2470251"/>
            <a:chOff x="2245355" y="2047158"/>
            <a:chExt cx="6701097" cy="2470251"/>
          </a:xfrm>
        </p:grpSpPr>
        <p:sp>
          <p:nvSpPr>
            <p:cNvPr id="16" name="Rectangle à coins arrondis 6"/>
            <p:cNvSpPr/>
            <p:nvPr/>
          </p:nvSpPr>
          <p:spPr>
            <a:xfrm>
              <a:off x="3518931" y="3716450"/>
              <a:ext cx="5427521" cy="80095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385723"/>
                  </a:solidFill>
                  <a:uFillTx/>
                  <a:latin typeface="Calibri"/>
                  <a:ea typeface=""/>
                  <a:cs typeface=""/>
                </a:rPr>
                <a:t>Mise sur pied d’une application  INTERCONNECT POWER GRIDS  dont la fiabilité a été vérifier </a:t>
              </a:r>
              <a:endParaRPr lang="fr-FR" sz="1800" b="0" i="0" u="none" strike="noStrike" kern="1200" cap="none" spc="0" baseline="0">
                <a:solidFill>
                  <a:srgbClr val="FFFFFF"/>
                </a:solidFill>
                <a:uFillTx/>
                <a:latin typeface="Calibri"/>
                <a:ea typeface=""/>
                <a:cs typeface=""/>
              </a:endParaRPr>
            </a:p>
          </p:txBody>
        </p:sp>
        <p:cxnSp>
          <p:nvCxnSpPr>
            <p:cNvPr id="17" name="Connecteur en angle 16"/>
            <p:cNvCxnSpPr>
              <a:endCxn id="16" idx="3"/>
            </p:cNvCxnSpPr>
            <p:nvPr/>
          </p:nvCxnSpPr>
          <p:spPr>
            <a:xfrm rot="5399996" flipH="1">
              <a:off x="1847253" y="2445260"/>
              <a:ext cx="2069772" cy="1273567"/>
            </a:xfrm>
            <a:prstGeom prst="bentConnector3">
              <a:avLst/>
            </a:prstGeom>
            <a:noFill/>
            <a:ln w="12701" cap="flat">
              <a:solidFill>
                <a:srgbClr val="70AD47"/>
              </a:solidFill>
              <a:prstDash val="solid"/>
              <a:miter/>
            </a:ln>
          </p:spPr>
        </p:cxnSp>
      </p:grpSp>
      <p:grpSp>
        <p:nvGrpSpPr>
          <p:cNvPr id="18" name="Groupe 22"/>
          <p:cNvGrpSpPr/>
          <p:nvPr/>
        </p:nvGrpSpPr>
        <p:grpSpPr>
          <a:xfrm>
            <a:off x="2245365" y="2047158"/>
            <a:ext cx="6716897" cy="3480187"/>
            <a:chOff x="2245365" y="2047158"/>
            <a:chExt cx="6716897" cy="3480187"/>
          </a:xfrm>
        </p:grpSpPr>
        <p:sp>
          <p:nvSpPr>
            <p:cNvPr id="19" name="Rectangle à coins arrondis 7"/>
            <p:cNvSpPr/>
            <p:nvPr/>
          </p:nvSpPr>
          <p:spPr>
            <a:xfrm>
              <a:off x="3518931" y="4645023"/>
              <a:ext cx="5443331" cy="88232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385723"/>
                  </a:solidFill>
                  <a:uFillTx/>
                  <a:latin typeface="Calibri"/>
                  <a:ea typeface=""/>
                  <a:cs typeface=""/>
                </a:rPr>
                <a:t>L’interconnexion a été faite entre Oyom- Abang et Ngaoundéré en alternatif avec l’ensemble des paramètres de la lignes</a:t>
              </a:r>
              <a:endParaRPr lang="fr-FR" sz="1800" b="0" i="0" u="none" strike="noStrike" kern="1200" cap="none" spc="0" baseline="0">
                <a:solidFill>
                  <a:srgbClr val="385723"/>
                </a:solidFill>
                <a:uFillTx/>
                <a:latin typeface="Calibri"/>
                <a:ea typeface=""/>
                <a:cs typeface=""/>
              </a:endParaRPr>
            </a:p>
          </p:txBody>
        </p:sp>
        <p:cxnSp>
          <p:nvCxnSpPr>
            <p:cNvPr id="20" name="Connecteur en angle 18"/>
            <p:cNvCxnSpPr>
              <a:endCxn id="19" idx="3"/>
            </p:cNvCxnSpPr>
            <p:nvPr/>
          </p:nvCxnSpPr>
          <p:spPr>
            <a:xfrm rot="5399996" flipH="1">
              <a:off x="1362635" y="2929888"/>
              <a:ext cx="3039027" cy="1273568"/>
            </a:xfrm>
            <a:prstGeom prst="bentConnector3">
              <a:avLst/>
            </a:prstGeom>
            <a:noFill/>
            <a:ln w="19046" cap="flat">
              <a:solidFill>
                <a:srgbClr val="70AD47"/>
              </a:solidFill>
              <a:prstDash val="solid"/>
              <a:miter/>
            </a:ln>
          </p:spPr>
        </p:cxnSp>
      </p:grpSp>
      <p:grpSp>
        <p:nvGrpSpPr>
          <p:cNvPr id="21" name="Groupe 23"/>
          <p:cNvGrpSpPr/>
          <p:nvPr/>
        </p:nvGrpSpPr>
        <p:grpSpPr>
          <a:xfrm>
            <a:off x="2245365" y="2047157"/>
            <a:ext cx="6692071" cy="4424764"/>
            <a:chOff x="2245365" y="2047157"/>
            <a:chExt cx="6692071" cy="4424764"/>
          </a:xfrm>
        </p:grpSpPr>
        <p:sp>
          <p:nvSpPr>
            <p:cNvPr id="22" name="Rectangle à coins arrondis 23"/>
            <p:cNvSpPr/>
            <p:nvPr/>
          </p:nvSpPr>
          <p:spPr>
            <a:xfrm>
              <a:off x="3541526" y="5953320"/>
              <a:ext cx="5395910" cy="51860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DAE3F3"/>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Perspectives</a:t>
              </a:r>
            </a:p>
          </p:txBody>
        </p:sp>
        <p:cxnSp>
          <p:nvCxnSpPr>
            <p:cNvPr id="23" name="Connecteur en angle 25"/>
            <p:cNvCxnSpPr>
              <a:endCxn id="22" idx="3"/>
            </p:cNvCxnSpPr>
            <p:nvPr/>
          </p:nvCxnSpPr>
          <p:spPr>
            <a:xfrm rot="5399996" flipH="1">
              <a:off x="810717" y="3481805"/>
              <a:ext cx="4165457" cy="1296162"/>
            </a:xfrm>
            <a:prstGeom prst="bentConnector3">
              <a:avLst/>
            </a:prstGeom>
            <a:noFill/>
            <a:ln w="19046" cap="flat">
              <a:solidFill>
                <a:srgbClr val="70AD47"/>
              </a:solidFill>
              <a:prstDash val="solid"/>
              <a:miter/>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89">
    <p:bg>
      <p:bgPr>
        <a:solidFill>
          <a:srgbClr val="D7BCE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2357752" cy="2268251"/>
          </a:xfrm>
          <a:prstGeom prst="rect">
            <a:avLst/>
          </a:prstGeom>
          <a:noFill/>
          <a:ln cap="flat">
            <a:noFill/>
          </a:ln>
        </p:spPr>
      </p:pic>
      <p:pic>
        <p:nvPicPr>
          <p:cNvPr id="3" name="Picture 2"/>
          <p:cNvPicPr>
            <a:picLocks noChangeAspect="1"/>
          </p:cNvPicPr>
          <p:nvPr/>
        </p:nvPicPr>
        <p:blipFill>
          <a:blip r:embed="rId4"/>
          <a:stretch>
            <a:fillRect/>
          </a:stretch>
        </p:blipFill>
        <p:spPr>
          <a:xfrm>
            <a:off x="6997235" y="4664290"/>
            <a:ext cx="2146764" cy="2193709"/>
          </a:xfrm>
          <a:prstGeom prst="rect">
            <a:avLst/>
          </a:prstGeom>
          <a:noFill/>
          <a:ln cap="flat">
            <a:noFill/>
          </a:ln>
        </p:spPr>
      </p:pic>
      <p:sp>
        <p:nvSpPr>
          <p:cNvPr id="4" name="Cloud Callout 3"/>
          <p:cNvSpPr/>
          <p:nvPr/>
        </p:nvSpPr>
        <p:spPr>
          <a:xfrm>
            <a:off x="1542190" y="1842442"/>
            <a:ext cx="7369789" cy="2916359"/>
          </a:xfrm>
          <a:custGeom>
            <a:avLst>
              <a:gd name="f0" fmla="val 7161"/>
              <a:gd name="f1" fmla="val 34610"/>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92D050"/>
          </a:solidFill>
          <a:ln w="12701"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000" b="0" i="0" u="none" strike="noStrike" kern="1200" cap="none" spc="0" baseline="0">
                <a:solidFill>
                  <a:srgbClr val="FFFFFF"/>
                </a:solidFill>
                <a:effectLst>
                  <a:outerShdw dist="38096" dir="2700000">
                    <a:srgbClr val="000000"/>
                  </a:outerShdw>
                </a:effectLst>
                <a:uFillTx/>
                <a:latin typeface="Arial Black" pitchFamily="34"/>
                <a:ea typeface=""/>
                <a:cs typeface=""/>
              </a:rPr>
              <a:t>MERCI POUR VOTRE AIMABLE ATTENTION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strVal val="0"/>
                                          </p:val>
                                        </p:tav>
                                        <p:tav tm="100000">
                                          <p:val>
                                            <p:str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9" presetClass="path" presetSubtype="0" accel="50000" decel="50000" fill="hold" nodeType="withEffect">
                                  <p:stCondLst>
                                    <p:cond delay="0"/>
                                  </p:stCondLst>
                                  <p:childTnLst>
                                    <p:animMotion origin="layout" path="M 0 0 L 0.25 0.25 E">
                                      <p:cBhvr>
                                        <p:cTn id="11" dur="2000" fill="hold"/>
                                        <p:tgtEl>
                                          <p:spTgt spid="2"/>
                                        </p:tgtEl>
                                        <p:attrNameLst>
                                          <p:attrName>ppt_x</p:attrName>
                                        </p:attrNameLst>
                                      </p:cBhvr>
                                    </p:animMotion>
                                  </p:childTnLst>
                                </p:cTn>
                              </p:par>
                            </p:childTnLst>
                          </p:cTn>
                        </p:par>
                        <p:par>
                          <p:cTn id="12" fill="hold">
                            <p:stCondLst>
                              <p:cond delay="2000"/>
                            </p:stCondLst>
                            <p:childTnLst>
                              <p:par>
                                <p:cTn id="13" presetID="56" presetClass="path" presetSubtype="0" accel="50000" decel="50000" fill="hold" nodeType="afterEffect">
                                  <p:stCondLst>
                                    <p:cond delay="0"/>
                                  </p:stCondLst>
                                  <p:childTnLst>
                                    <p:animMotion origin="layout" path="M 0.25 0.25 L 8.33333E-7 -3.7037E-7 ">
                                      <p:cBhvr>
                                        <p:cTn id="14" dur="2000" fill="hold"/>
                                        <p:tgtEl>
                                          <p:spTgt spid="2"/>
                                        </p:tgtEl>
                                        <p:attrNameLst>
                                          <p:attrName>ppt_x</p:attrName>
                                        </p:attrNameLst>
                                      </p:cBhvr>
                                    </p:animMotion>
                                  </p:childTnLst>
                                </p:cTn>
                              </p:par>
                            </p:childTnLst>
                          </p:cTn>
                        </p:par>
                        <p:par>
                          <p:cTn id="15" fill="hold">
                            <p:stCondLst>
                              <p:cond delay="4000"/>
                            </p:stCondLst>
                            <p:childTnLst>
                              <p:par>
                                <p:cTn id="16" presetID="45"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anim calcmode="lin" valueType="num">
                                      <p:cBhvr>
                                        <p:cTn id="19" dur="2000" fill="hold"/>
                                        <p:tgtEl>
                                          <p:spTgt spid="2"/>
                                        </p:tgtEl>
                                        <p:attrNameLst>
                                          <p:attrName>ppt_w</p:attrName>
                                        </p:attrNameLst>
                                      </p:cBhvr>
                                      <p:tavLst>
                                        <p:tav tm="0" fmla="#ppt_w*sin(2.5*pi*$)">
                                          <p:val>
                                            <p:strVal val="0"/>
                                          </p:val>
                                        </p:tav>
                                        <p:tav tm="100000">
                                          <p:val>
                                            <p:strVal val="1"/>
                                          </p:val>
                                        </p:tav>
                                      </p:tavLst>
                                    </p:anim>
                                    <p:anim calcmode="lin" valueType="num">
                                      <p:cBhvr>
                                        <p:cTn id="20"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98">
    <p:bg>
      <p:bgPr>
        <a:solidFill>
          <a:srgbClr val="D7BCED"/>
        </a:solidFill>
        <a:effectLst/>
      </p:bgPr>
    </p:bg>
    <p:spTree>
      <p:nvGrpSpPr>
        <p:cNvPr id="1" name=""/>
        <p:cNvGrpSpPr/>
        <p:nvPr/>
      </p:nvGrpSpPr>
      <p:grpSpPr>
        <a:xfrm>
          <a:off x="0" y="0"/>
          <a:ext cx="0" cy="0"/>
          <a:chOff x="0" y="0"/>
          <a:chExt cx="0" cy="0"/>
        </a:xfrm>
      </p:grpSpPr>
      <p:sp>
        <p:nvSpPr>
          <p:cNvPr id="2" name="Étoile à 12 branches 4"/>
          <p:cNvSpPr/>
          <p:nvPr/>
        </p:nvSpPr>
        <p:spPr>
          <a:xfrm>
            <a:off x="-1711235" y="1946364"/>
            <a:ext cx="3422471" cy="3095893"/>
          </a:xfrm>
          <a:custGeom>
            <a:avLst/>
            <a:gdLst>
              <a:gd name="f0" fmla="val 10800000"/>
              <a:gd name="f1" fmla="val 5400000"/>
              <a:gd name="f2" fmla="val 180"/>
              <a:gd name="f3" fmla="val w"/>
              <a:gd name="f4" fmla="val h"/>
              <a:gd name="f5" fmla="val ss"/>
              <a:gd name="f6" fmla="val 0"/>
              <a:gd name="f7" fmla="*/ 5419351 1 1725033"/>
              <a:gd name="f8" fmla="val 37500"/>
              <a:gd name="f9" fmla="+- 0 0 -90"/>
              <a:gd name="f10" fmla="+- 0 0 -180"/>
              <a:gd name="f11" fmla="+- 0 0 -270"/>
              <a:gd name="f12" fmla="+- 0 0 -360"/>
              <a:gd name="f13" fmla="abs f3"/>
              <a:gd name="f14" fmla="abs f4"/>
              <a:gd name="f15" fmla="abs f5"/>
              <a:gd name="f16" fmla="+- 1800000 f1 0"/>
              <a:gd name="f17" fmla="+- 3600000 f1 0"/>
              <a:gd name="f18" fmla="+- 900000 f1 0"/>
              <a:gd name="f19" fmla="+- 2700000 f1 0"/>
              <a:gd name="f20" fmla="+- 4500000 f1 0"/>
              <a:gd name="f21" fmla="*/ f9 f0 1"/>
              <a:gd name="f22" fmla="*/ f10 f0 1"/>
              <a:gd name="f23" fmla="*/ f11 f0 1"/>
              <a:gd name="f24" fmla="*/ f12 f0 1"/>
              <a:gd name="f25" fmla="?: f13 f3 1"/>
              <a:gd name="f26" fmla="?: f14 f4 1"/>
              <a:gd name="f27" fmla="?: f15 f5 1"/>
              <a:gd name="f28" fmla="+- f16 0 f1"/>
              <a:gd name="f29" fmla="+- f17 0 f1"/>
              <a:gd name="f30" fmla="+- f18 0 f1"/>
              <a:gd name="f31" fmla="+- f19 0 f1"/>
              <a:gd name="f32" fmla="+- f20 0 f1"/>
              <a:gd name="f33" fmla="*/ f21 1 f2"/>
              <a:gd name="f34" fmla="*/ f22 1 f2"/>
              <a:gd name="f35" fmla="*/ f23 1 f2"/>
              <a:gd name="f36" fmla="*/ f24 1 f2"/>
              <a:gd name="f37" fmla="*/ f25 1 21600"/>
              <a:gd name="f38" fmla="*/ f26 1 21600"/>
              <a:gd name="f39" fmla="*/ 21600 f25 1"/>
              <a:gd name="f40" fmla="*/ 21600 f26 1"/>
              <a:gd name="f41" fmla="+- f28 f1 0"/>
              <a:gd name="f42" fmla="+- f29 f1 0"/>
              <a:gd name="f43" fmla="+- f30 f1 0"/>
              <a:gd name="f44" fmla="+- f31 f1 0"/>
              <a:gd name="f45" fmla="+- f32 f1 0"/>
              <a:gd name="f46" fmla="+- f33 0 f1"/>
              <a:gd name="f47" fmla="+- f34 0 f1"/>
              <a:gd name="f48" fmla="+- f35 0 f1"/>
              <a:gd name="f49" fmla="+- f36 0 f1"/>
              <a:gd name="f50" fmla="min f38 f37"/>
              <a:gd name="f51" fmla="*/ f39 1 f27"/>
              <a:gd name="f52" fmla="*/ f40 1 f27"/>
              <a:gd name="f53" fmla="*/ f41 f7 1"/>
              <a:gd name="f54" fmla="*/ f42 f7 1"/>
              <a:gd name="f55" fmla="*/ f43 f7 1"/>
              <a:gd name="f56" fmla="*/ f44 f7 1"/>
              <a:gd name="f57" fmla="*/ f45 f7 1"/>
              <a:gd name="f58" fmla="val f51"/>
              <a:gd name="f59" fmla="val f52"/>
              <a:gd name="f60" fmla="*/ f53 1 f0"/>
              <a:gd name="f61" fmla="*/ f54 1 f0"/>
              <a:gd name="f62" fmla="*/ f55 1 f0"/>
              <a:gd name="f63" fmla="*/ f56 1 f0"/>
              <a:gd name="f64" fmla="*/ f57 1 f0"/>
              <a:gd name="f65" fmla="*/ f6 f50 1"/>
              <a:gd name="f66" fmla="+- f59 0 f6"/>
              <a:gd name="f67" fmla="+- f58 0 f6"/>
              <a:gd name="f68" fmla="+- 0 0 f60"/>
              <a:gd name="f69" fmla="+- 0 0 f61"/>
              <a:gd name="f70" fmla="+- 0 0 f62"/>
              <a:gd name="f71" fmla="+- 0 0 f63"/>
              <a:gd name="f72" fmla="+- 0 0 f64"/>
              <a:gd name="f73" fmla="*/ f58 f50 1"/>
              <a:gd name="f74" fmla="*/ f59 f50 1"/>
              <a:gd name="f75" fmla="*/ f66 1 2"/>
              <a:gd name="f76" fmla="*/ f66 1 4"/>
              <a:gd name="f77" fmla="*/ f67 1 2"/>
              <a:gd name="f78" fmla="*/ f67 1 4"/>
              <a:gd name="f79" fmla="*/ f67 3 1"/>
              <a:gd name="f80" fmla="*/ f66 3 1"/>
              <a:gd name="f81" fmla="+- 0 0 f68"/>
              <a:gd name="f82" fmla="+- 0 0 f69"/>
              <a:gd name="f83" fmla="+- 0 0 f70"/>
              <a:gd name="f84" fmla="+- 0 0 f71"/>
              <a:gd name="f85" fmla="+- 0 0 f72"/>
              <a:gd name="f86" fmla="+- f6 f75 0"/>
              <a:gd name="f87" fmla="+- f6 f77 0"/>
              <a:gd name="f88" fmla="*/ f79 1 4"/>
              <a:gd name="f89" fmla="*/ f80 1 4"/>
              <a:gd name="f90" fmla="*/ f77 f8 1"/>
              <a:gd name="f91" fmla="*/ f75 f8 1"/>
              <a:gd name="f92" fmla="*/ f81 f0 1"/>
              <a:gd name="f93" fmla="*/ f82 f0 1"/>
              <a:gd name="f94" fmla="*/ f83 f0 1"/>
              <a:gd name="f95" fmla="*/ f84 f0 1"/>
              <a:gd name="f96" fmla="*/ f85 f0 1"/>
              <a:gd name="f97" fmla="*/ f76 f50 1"/>
              <a:gd name="f98" fmla="*/ f78 f50 1"/>
              <a:gd name="f99" fmla="*/ f90 1 50000"/>
              <a:gd name="f100" fmla="*/ f91 1 50000"/>
              <a:gd name="f101" fmla="*/ f92 1 f7"/>
              <a:gd name="f102" fmla="*/ f93 1 f7"/>
              <a:gd name="f103" fmla="*/ f94 1 f7"/>
              <a:gd name="f104" fmla="*/ f95 1 f7"/>
              <a:gd name="f105" fmla="*/ f96 1 f7"/>
              <a:gd name="f106" fmla="*/ f86 f50 1"/>
              <a:gd name="f107" fmla="*/ f87 f50 1"/>
              <a:gd name="f108" fmla="*/ f88 f50 1"/>
              <a:gd name="f109" fmla="*/ f89 f50 1"/>
              <a:gd name="f110" fmla="+- f101 0 f1"/>
              <a:gd name="f111" fmla="+- f102 0 f1"/>
              <a:gd name="f112" fmla="+- f103 0 f1"/>
              <a:gd name="f113" fmla="+- f104 0 f1"/>
              <a:gd name="f114" fmla="+- f105 0 f1"/>
              <a:gd name="f115" fmla="cos 1 f110"/>
              <a:gd name="f116" fmla="sin 1 f111"/>
              <a:gd name="f117" fmla="cos 1 f112"/>
              <a:gd name="f118" fmla="cos 1 f113"/>
              <a:gd name="f119" fmla="cos 1 f114"/>
              <a:gd name="f120" fmla="sin 1 f114"/>
              <a:gd name="f121" fmla="sin 1 f113"/>
              <a:gd name="f122" fmla="sin 1 f112"/>
              <a:gd name="f123" fmla="+- 0 0 f115"/>
              <a:gd name="f124" fmla="+- 0 0 f116"/>
              <a:gd name="f125" fmla="+- 0 0 f117"/>
              <a:gd name="f126" fmla="+- 0 0 f118"/>
              <a:gd name="f127" fmla="+- 0 0 f119"/>
              <a:gd name="f128" fmla="+- 0 0 f120"/>
              <a:gd name="f129" fmla="+- 0 0 f121"/>
              <a:gd name="f130" fmla="+- 0 0 f122"/>
              <a:gd name="f131" fmla="+- 0 0 f123"/>
              <a:gd name="f132" fmla="+- 0 0 f124"/>
              <a:gd name="f133" fmla="+- 0 0 f125"/>
              <a:gd name="f134" fmla="+- 0 0 f126"/>
              <a:gd name="f135" fmla="+- 0 0 f127"/>
              <a:gd name="f136" fmla="+- 0 0 f128"/>
              <a:gd name="f137" fmla="+- 0 0 f129"/>
              <a:gd name="f138" fmla="+- 0 0 f130"/>
              <a:gd name="f139" fmla="val f131"/>
              <a:gd name="f140" fmla="val f132"/>
              <a:gd name="f141" fmla="val f133"/>
              <a:gd name="f142" fmla="val f134"/>
              <a:gd name="f143" fmla="val f135"/>
              <a:gd name="f144" fmla="val f136"/>
              <a:gd name="f145" fmla="val f137"/>
              <a:gd name="f146" fmla="val f138"/>
              <a:gd name="f147" fmla="*/ f139 f77 1"/>
              <a:gd name="f148" fmla="*/ f140 f75 1"/>
              <a:gd name="f149" fmla="*/ f141 f99 1"/>
              <a:gd name="f150" fmla="*/ f142 f99 1"/>
              <a:gd name="f151" fmla="*/ f143 f99 1"/>
              <a:gd name="f152" fmla="*/ f144 f100 1"/>
              <a:gd name="f153" fmla="*/ f145 f100 1"/>
              <a:gd name="f154" fmla="*/ f146 f100 1"/>
              <a:gd name="f155" fmla="+- f87 0 f147"/>
              <a:gd name="f156" fmla="+- f87 f147 0"/>
              <a:gd name="f157" fmla="+- f86 0 f148"/>
              <a:gd name="f158" fmla="+- f86 f148 0"/>
              <a:gd name="f159" fmla="+- f87 0 f149"/>
              <a:gd name="f160" fmla="+- f87 0 f150"/>
              <a:gd name="f161" fmla="+- f87 0 f151"/>
              <a:gd name="f162" fmla="+- f87 f151 0"/>
              <a:gd name="f163" fmla="+- f87 f150 0"/>
              <a:gd name="f164" fmla="+- f87 f149 0"/>
              <a:gd name="f165" fmla="+- f86 0 f152"/>
              <a:gd name="f166" fmla="+- f86 0 f153"/>
              <a:gd name="f167" fmla="+- f86 0 f154"/>
              <a:gd name="f168" fmla="+- f86 f154 0"/>
              <a:gd name="f169" fmla="+- f86 f153 0"/>
              <a:gd name="f170" fmla="+- f86 f152 0"/>
              <a:gd name="f171" fmla="*/ f160 f50 1"/>
              <a:gd name="f172" fmla="*/ f166 f50 1"/>
              <a:gd name="f173" fmla="*/ f163 f50 1"/>
              <a:gd name="f174" fmla="*/ f169 f50 1"/>
              <a:gd name="f175" fmla="*/ f159 f50 1"/>
              <a:gd name="f176" fmla="*/ f167 f50 1"/>
              <a:gd name="f177" fmla="*/ f155 f50 1"/>
              <a:gd name="f178" fmla="*/ f157 f50 1"/>
              <a:gd name="f179" fmla="*/ f161 f50 1"/>
              <a:gd name="f180" fmla="*/ f165 f50 1"/>
              <a:gd name="f181" fmla="*/ f162 f50 1"/>
              <a:gd name="f182" fmla="*/ f156 f50 1"/>
              <a:gd name="f183" fmla="*/ f164 f50 1"/>
              <a:gd name="f184" fmla="*/ f168 f50 1"/>
              <a:gd name="f185" fmla="*/ f158 f50 1"/>
              <a:gd name="f186" fmla="*/ f170 f50 1"/>
            </a:gdLst>
            <a:ahLst/>
            <a:cxnLst>
              <a:cxn ang="3cd4">
                <a:pos x="hc" y="t"/>
              </a:cxn>
              <a:cxn ang="0">
                <a:pos x="r" y="vc"/>
              </a:cxn>
              <a:cxn ang="cd4">
                <a:pos x="hc" y="b"/>
              </a:cxn>
              <a:cxn ang="cd2">
                <a:pos x="l" y="vc"/>
              </a:cxn>
              <a:cxn ang="f46">
                <a:pos x="f182" y="f97"/>
              </a:cxn>
              <a:cxn ang="f46">
                <a:pos x="f182" y="f109"/>
              </a:cxn>
              <a:cxn ang="f47">
                <a:pos x="f108" y="f185"/>
              </a:cxn>
              <a:cxn ang="f47">
                <a:pos x="f98" y="f185"/>
              </a:cxn>
              <a:cxn ang="f48">
                <a:pos x="f177" y="f109"/>
              </a:cxn>
              <a:cxn ang="f48">
                <a:pos x="f177" y="f97"/>
              </a:cxn>
              <a:cxn ang="f49">
                <a:pos x="f98" y="f178"/>
              </a:cxn>
              <a:cxn ang="f49">
                <a:pos x="f108" y="f178"/>
              </a:cxn>
            </a:cxnLst>
            <a:rect l="f171" t="f172" r="f173" b="f174"/>
            <a:pathLst>
              <a:path>
                <a:moveTo>
                  <a:pt x="f65" y="f106"/>
                </a:moveTo>
                <a:lnTo>
                  <a:pt x="f175" y="f176"/>
                </a:lnTo>
                <a:lnTo>
                  <a:pt x="f177" y="f97"/>
                </a:lnTo>
                <a:lnTo>
                  <a:pt x="f171" y="f172"/>
                </a:lnTo>
                <a:lnTo>
                  <a:pt x="f98" y="f178"/>
                </a:lnTo>
                <a:lnTo>
                  <a:pt x="f179" y="f180"/>
                </a:lnTo>
                <a:lnTo>
                  <a:pt x="f107" y="f65"/>
                </a:lnTo>
                <a:lnTo>
                  <a:pt x="f181" y="f180"/>
                </a:lnTo>
                <a:lnTo>
                  <a:pt x="f108" y="f178"/>
                </a:lnTo>
                <a:lnTo>
                  <a:pt x="f173" y="f172"/>
                </a:lnTo>
                <a:lnTo>
                  <a:pt x="f182" y="f97"/>
                </a:lnTo>
                <a:lnTo>
                  <a:pt x="f183" y="f176"/>
                </a:lnTo>
                <a:lnTo>
                  <a:pt x="f73" y="f106"/>
                </a:lnTo>
                <a:lnTo>
                  <a:pt x="f183" y="f184"/>
                </a:lnTo>
                <a:lnTo>
                  <a:pt x="f182" y="f109"/>
                </a:lnTo>
                <a:lnTo>
                  <a:pt x="f173" y="f174"/>
                </a:lnTo>
                <a:lnTo>
                  <a:pt x="f108" y="f185"/>
                </a:lnTo>
                <a:lnTo>
                  <a:pt x="f181" y="f186"/>
                </a:lnTo>
                <a:lnTo>
                  <a:pt x="f107" y="f74"/>
                </a:lnTo>
                <a:lnTo>
                  <a:pt x="f179" y="f186"/>
                </a:lnTo>
                <a:lnTo>
                  <a:pt x="f98" y="f185"/>
                </a:lnTo>
                <a:lnTo>
                  <a:pt x="f171" y="f174"/>
                </a:lnTo>
                <a:lnTo>
                  <a:pt x="f177" y="f109"/>
                </a:lnTo>
                <a:lnTo>
                  <a:pt x="f175" y="f184"/>
                </a:lnTo>
                <a:close/>
              </a:path>
            </a:pathLst>
          </a:custGeom>
          <a:solidFill>
            <a:srgbClr val="A9D18E"/>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3" name="Arc 13"/>
          <p:cNvSpPr/>
          <p:nvPr/>
        </p:nvSpPr>
        <p:spPr>
          <a:xfrm>
            <a:off x="-2588373" y="969474"/>
            <a:ext cx="5143499" cy="5143499"/>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noFill/>
          <a:ln w="6345" cap="flat">
            <a:solidFill>
              <a:srgbClr val="BFBFBF"/>
            </a:solidFill>
            <a:custDash>
              <a:ds d="300173" sp="300173"/>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4" name="TextBox 7"/>
          <p:cNvSpPr txBox="1"/>
          <p:nvPr/>
        </p:nvSpPr>
        <p:spPr>
          <a:xfrm>
            <a:off x="1562627" y="948625"/>
            <a:ext cx="2880360"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INTRODUCTION</a:t>
            </a:r>
            <a:endParaRPr lang="en-US" sz="2400" b="0" i="0" u="none" strike="noStrike" kern="1200" cap="none" spc="0" baseline="0">
              <a:solidFill>
                <a:srgbClr val="000000"/>
              </a:solidFill>
              <a:uFillTx/>
              <a:latin typeface="Calibri"/>
              <a:ea typeface=""/>
              <a:cs typeface=""/>
            </a:endParaRPr>
          </a:p>
        </p:txBody>
      </p:sp>
      <p:sp>
        <p:nvSpPr>
          <p:cNvPr id="5" name="TextBox 8"/>
          <p:cNvSpPr txBox="1"/>
          <p:nvPr/>
        </p:nvSpPr>
        <p:spPr>
          <a:xfrm>
            <a:off x="2444273" y="1916116"/>
            <a:ext cx="6151086"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Calibri"/>
                <a:ea typeface=""/>
                <a:cs typeface=""/>
              </a:rPr>
              <a:t>CONTEXTE</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ET</a:t>
            </a:r>
            <a:r>
              <a:rPr lang="fr-FR" sz="2400" b="0" i="0" u="none" strike="noStrike" kern="1200" cap="none" spc="0" baseline="0">
                <a:solidFill>
                  <a:srgbClr val="000000"/>
                </a:solidFill>
                <a:uFillTx/>
                <a:latin typeface="Calibri"/>
                <a:ea typeface=""/>
                <a:cs typeface=""/>
              </a:rPr>
              <a:t> </a:t>
            </a:r>
            <a:r>
              <a:rPr lang="fr-FR" sz="3200" b="0" i="0" u="none" strike="noStrike" kern="1200" cap="none" spc="0" baseline="0">
                <a:solidFill>
                  <a:srgbClr val="000000"/>
                </a:solidFill>
                <a:uFillTx/>
                <a:latin typeface="Calibri"/>
                <a:ea typeface=""/>
                <a:cs typeface=""/>
              </a:rPr>
              <a:t>PROBLEMATIQUE</a:t>
            </a:r>
          </a:p>
        </p:txBody>
      </p:sp>
      <p:sp>
        <p:nvSpPr>
          <p:cNvPr id="6" name="TextBox 9"/>
          <p:cNvSpPr txBox="1"/>
          <p:nvPr/>
        </p:nvSpPr>
        <p:spPr>
          <a:xfrm>
            <a:off x="2719617" y="3159325"/>
            <a:ext cx="4240155"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ea typeface=""/>
                <a:cs typeface=""/>
              </a:rPr>
              <a:t>METHODOLOGIE</a:t>
            </a:r>
          </a:p>
        </p:txBody>
      </p:sp>
      <p:sp>
        <p:nvSpPr>
          <p:cNvPr id="7" name="TextBox 11"/>
          <p:cNvSpPr txBox="1"/>
          <p:nvPr/>
        </p:nvSpPr>
        <p:spPr>
          <a:xfrm>
            <a:off x="2482394" y="4455386"/>
            <a:ext cx="6766111"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a:solidFill>
                  <a:srgbClr val="000000"/>
                </a:solidFill>
                <a:uFillTx/>
                <a:latin typeface="Calibri"/>
                <a:ea typeface=""/>
                <a:cs typeface=""/>
              </a:rPr>
              <a:t>RESULTATS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ANALYSES</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ET</a:t>
            </a:r>
            <a:r>
              <a:rPr lang="fr-FR" sz="2000" b="0" i="0" u="none" strike="noStrike" kern="1200" cap="none" spc="0" baseline="0">
                <a:solidFill>
                  <a:srgbClr val="000000"/>
                </a:solidFill>
                <a:uFillTx/>
                <a:latin typeface="Calibri"/>
                <a:ea typeface=""/>
                <a:cs typeface=""/>
              </a:rPr>
              <a:t> </a:t>
            </a:r>
            <a:r>
              <a:rPr lang="fr-FR" sz="2800" b="0" i="0" u="none" strike="noStrike" kern="1200" cap="none" spc="0" baseline="0">
                <a:solidFill>
                  <a:srgbClr val="000000"/>
                </a:solidFill>
                <a:uFillTx/>
                <a:latin typeface="Calibri"/>
                <a:ea typeface=""/>
                <a:cs typeface=""/>
              </a:rPr>
              <a:t>COMMENTAIRES</a:t>
            </a:r>
          </a:p>
        </p:txBody>
      </p:sp>
      <p:sp>
        <p:nvSpPr>
          <p:cNvPr id="8" name="Oval 14"/>
          <p:cNvSpPr/>
          <p:nvPr/>
        </p:nvSpPr>
        <p:spPr>
          <a:xfrm>
            <a:off x="1131624" y="1104037"/>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9" name="Oval 15"/>
          <p:cNvSpPr/>
          <p:nvPr/>
        </p:nvSpPr>
        <p:spPr>
          <a:xfrm>
            <a:off x="2085078" y="2067449"/>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0" name="Oval 16"/>
          <p:cNvSpPr/>
          <p:nvPr/>
        </p:nvSpPr>
        <p:spPr>
          <a:xfrm>
            <a:off x="2358932" y="3274502"/>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1" name="Oval 17"/>
          <p:cNvSpPr/>
          <p:nvPr/>
        </p:nvSpPr>
        <p:spPr>
          <a:xfrm>
            <a:off x="2098264" y="455458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2" name="Arc 18"/>
          <p:cNvSpPr/>
          <p:nvPr/>
        </p:nvSpPr>
        <p:spPr>
          <a:xfrm>
            <a:off x="-1159614" y="2286000"/>
            <a:ext cx="2286000" cy="2286000"/>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9"/>
              <a:gd name="f11" fmla="+- 0 0 -270"/>
              <a:gd name="f12" fmla="+- 0 0 -269"/>
              <a:gd name="f13" fmla="abs f4"/>
              <a:gd name="f14" fmla="abs f5"/>
              <a:gd name="f15" fmla="abs f6"/>
              <a:gd name="f16" fmla="+- 0 0 f3"/>
              <a:gd name="f17" fmla="+- 0 0 f10"/>
              <a:gd name="f18" fmla="*/ f11 f0 1"/>
              <a:gd name="f19" fmla="*/ f12 f0 1"/>
              <a:gd name="f20" fmla="?: f13 f4 1"/>
              <a:gd name="f21" fmla="?: f14 f5 1"/>
              <a:gd name="f22" fmla="?: f15 f6 1"/>
              <a:gd name="f23" fmla="*/ f16 f0 1"/>
              <a:gd name="f24" fmla="*/ f17 f0 1"/>
              <a:gd name="f25" fmla="*/ f18 1 f3"/>
              <a:gd name="f26" fmla="*/ f19 1 f3"/>
              <a:gd name="f27" fmla="*/ f20 1 21600"/>
              <a:gd name="f28" fmla="*/ f21 1 21600"/>
              <a:gd name="f29" fmla="*/ 21600 f20 1"/>
              <a:gd name="f30" fmla="*/ 21600 f21 1"/>
              <a:gd name="f31" fmla="*/ f23 1 f3"/>
              <a:gd name="f32" fmla="*/ f24 1 f3"/>
              <a:gd name="f33" fmla="+- f25 0 f1"/>
              <a:gd name="f34" fmla="+- f26 0 f1"/>
              <a:gd name="f35" fmla="min f28 f27"/>
              <a:gd name="f36" fmla="*/ f29 1 f22"/>
              <a:gd name="f37" fmla="*/ f30 1 f22"/>
              <a:gd name="f38" fmla="+- f31 0 f1"/>
              <a:gd name="f39" fmla="+- f32 0 f1"/>
              <a:gd name="f40" fmla="val f36"/>
              <a:gd name="f41" fmla="val f37"/>
              <a:gd name="f42" fmla="+- 0 0 f38"/>
              <a:gd name="f43" fmla="+- 0 0 f39"/>
              <a:gd name="f44" fmla="+- f41 0 f7"/>
              <a:gd name="f45" fmla="+- f40 0 f7"/>
              <a:gd name="f46" fmla="+- f43 0 f42"/>
              <a:gd name="f47" fmla="+- f42 f1 0"/>
              <a:gd name="f48" fmla="+- f43 f1 0"/>
              <a:gd name="f49" fmla="+- 21600000 0 f42"/>
              <a:gd name="f50" fmla="+- f1 0 f42"/>
              <a:gd name="f51" fmla="+- 27000000 0 f42"/>
              <a:gd name="f52" fmla="+- f0 0 f42"/>
              <a:gd name="f53" fmla="+- 32400000 0 f42"/>
              <a:gd name="f54" fmla="+- f2 0 f42"/>
              <a:gd name="f55" fmla="+- 37800000 0 f42"/>
              <a:gd name="f56" fmla="*/ f44 1 2"/>
              <a:gd name="f57" fmla="*/ f45 1 2"/>
              <a:gd name="f58" fmla="+- f46 21600000 0"/>
              <a:gd name="f59" fmla="?: f50 f50 f51"/>
              <a:gd name="f60" fmla="?: f52 f52 f53"/>
              <a:gd name="f61" fmla="?: f54 f54 f55"/>
              <a:gd name="f62" fmla="*/ f47 f8 1"/>
              <a:gd name="f63" fmla="*/ f48 f8 1"/>
              <a:gd name="f64" fmla="+- f7 f56 0"/>
              <a:gd name="f65" fmla="+- f7 f57 0"/>
              <a:gd name="f66" fmla="?: f46 f46 f58"/>
              <a:gd name="f67" fmla="*/ f62 1 f0"/>
              <a:gd name="f68" fmla="*/ f63 1 f0"/>
              <a:gd name="f69" fmla="*/ f57 f35 1"/>
              <a:gd name="f70" fmla="*/ f56 f35 1"/>
              <a:gd name="f71" fmla="+- f66 0 f49"/>
              <a:gd name="f72" fmla="+- f66 0 f59"/>
              <a:gd name="f73" fmla="+- f66 0 f60"/>
              <a:gd name="f74" fmla="+- f66 0 f61"/>
              <a:gd name="f75" fmla="+- 0 0 f67"/>
              <a:gd name="f76" fmla="+- 0 0 f68"/>
              <a:gd name="f77" fmla="*/ f65 f35 1"/>
              <a:gd name="f78" fmla="*/ f64 f35 1"/>
              <a:gd name="f79" fmla="+- 0 0 f75"/>
              <a:gd name="f80" fmla="+- 0 0 f76"/>
              <a:gd name="f81" fmla="*/ f79 f0 1"/>
              <a:gd name="f82" fmla="*/ f80 f0 1"/>
              <a:gd name="f83" fmla="*/ f81 1 f8"/>
              <a:gd name="f84" fmla="*/ f82 1 f8"/>
              <a:gd name="f85" fmla="+- f83 0 f1"/>
              <a:gd name="f86" fmla="+- f84 0 f1"/>
              <a:gd name="f87" fmla="sin 1 f85"/>
              <a:gd name="f88" fmla="cos 1 f85"/>
              <a:gd name="f89" fmla="sin 1 f86"/>
              <a:gd name="f90" fmla="cos 1 f86"/>
              <a:gd name="f91" fmla="+- 0 0 f87"/>
              <a:gd name="f92" fmla="+- 0 0 f88"/>
              <a:gd name="f93" fmla="+- 0 0 f89"/>
              <a:gd name="f94" fmla="+- 0 0 f90"/>
              <a:gd name="f95" fmla="+- 0 0 f91"/>
              <a:gd name="f96" fmla="+- 0 0 f92"/>
              <a:gd name="f97" fmla="+- 0 0 f93"/>
              <a:gd name="f98" fmla="+- 0 0 f94"/>
              <a:gd name="f99" fmla="val f95"/>
              <a:gd name="f100" fmla="val f96"/>
              <a:gd name="f101" fmla="val f97"/>
              <a:gd name="f102" fmla="val f98"/>
              <a:gd name="f103" fmla="*/ f99 f57 1"/>
              <a:gd name="f104" fmla="*/ f100 f56 1"/>
              <a:gd name="f105" fmla="*/ f101 f57 1"/>
              <a:gd name="f106" fmla="*/ f102 f56 1"/>
              <a:gd name="f107" fmla="+- 0 0 f104"/>
              <a:gd name="f108" fmla="+- 0 0 f103"/>
              <a:gd name="f109" fmla="+- 0 0 f106"/>
              <a:gd name="f110" fmla="+- 0 0 f105"/>
              <a:gd name="f111" fmla="+- 0 0 f107"/>
              <a:gd name="f112" fmla="+- 0 0 f108"/>
              <a:gd name="f113" fmla="+- 0 0 f109"/>
              <a:gd name="f114" fmla="+- 0 0 f110"/>
              <a:gd name="f115" fmla="at2 f111 f112"/>
              <a:gd name="f116" fmla="at2 f113 f114"/>
              <a:gd name="f117" fmla="+- f115 f1 0"/>
              <a:gd name="f118" fmla="+- f116 f1 0"/>
              <a:gd name="f119" fmla="*/ f117 f8 1"/>
              <a:gd name="f120" fmla="*/ f118 f8 1"/>
              <a:gd name="f121" fmla="*/ f119 1 f0"/>
              <a:gd name="f122" fmla="*/ f120 1 f0"/>
              <a:gd name="f123" fmla="+- 0 0 f121"/>
              <a:gd name="f124" fmla="+- 0 0 f122"/>
              <a:gd name="f125" fmla="val f123"/>
              <a:gd name="f126" fmla="val f124"/>
              <a:gd name="f127" fmla="+- 0 0 f125"/>
              <a:gd name="f128" fmla="+- 0 0 f126"/>
              <a:gd name="f129" fmla="*/ f127 f0 1"/>
              <a:gd name="f130" fmla="*/ f128 f0 1"/>
              <a:gd name="f131" fmla="*/ f129 1 f8"/>
              <a:gd name="f132" fmla="*/ f130 1 f8"/>
              <a:gd name="f133" fmla="+- f131 0 f1"/>
              <a:gd name="f134" fmla="+- f132 0 f1"/>
              <a:gd name="f135" fmla="+- f133 f1 0"/>
              <a:gd name="f136" fmla="+- f134 f1 0"/>
              <a:gd name="f137" fmla="*/ f135 f8 1"/>
              <a:gd name="f138" fmla="*/ f136 f8 1"/>
              <a:gd name="f139" fmla="*/ f137 1 f0"/>
              <a:gd name="f140" fmla="*/ f138 1 f0"/>
              <a:gd name="f141" fmla="+- 0 0 f139"/>
              <a:gd name="f142" fmla="+- 0 0 f140"/>
              <a:gd name="f143" fmla="+- 0 0 f141"/>
              <a:gd name="f144" fmla="+- 0 0 f142"/>
              <a:gd name="f145" fmla="*/ f143 f0 1"/>
              <a:gd name="f146" fmla="*/ f144 f0 1"/>
              <a:gd name="f147" fmla="*/ f145 1 f8"/>
              <a:gd name="f148" fmla="*/ f146 1 f8"/>
              <a:gd name="f149" fmla="+- f147 0 f1"/>
              <a:gd name="f150" fmla="+- f148 0 f1"/>
              <a:gd name="f151" fmla="cos 1 f149"/>
              <a:gd name="f152" fmla="sin 1 f149"/>
              <a:gd name="f153" fmla="cos 1 f150"/>
              <a:gd name="f154" fmla="sin 1 f150"/>
              <a:gd name="f155" fmla="+- 0 0 f151"/>
              <a:gd name="f156" fmla="+- 0 0 f152"/>
              <a:gd name="f157" fmla="+- 0 0 f153"/>
              <a:gd name="f158" fmla="+- 0 0 f154"/>
              <a:gd name="f159" fmla="+- 0 0 f155"/>
              <a:gd name="f160" fmla="+- 0 0 f156"/>
              <a:gd name="f161" fmla="+- 0 0 f157"/>
              <a:gd name="f162" fmla="+- 0 0 f158"/>
              <a:gd name="f163" fmla="val f159"/>
              <a:gd name="f164" fmla="val f160"/>
              <a:gd name="f165" fmla="val f161"/>
              <a:gd name="f166" fmla="val f162"/>
              <a:gd name="f167" fmla="+- 0 0 f163"/>
              <a:gd name="f168" fmla="+- 0 0 f164"/>
              <a:gd name="f169" fmla="+- 0 0 f165"/>
              <a:gd name="f170" fmla="+- 0 0 f166"/>
              <a:gd name="f171" fmla="*/ f9 f167 1"/>
              <a:gd name="f172" fmla="*/ f9 f168 1"/>
              <a:gd name="f173" fmla="*/ f9 f169 1"/>
              <a:gd name="f174" fmla="*/ f9 f170 1"/>
              <a:gd name="f175" fmla="*/ f171 f57 1"/>
              <a:gd name="f176" fmla="*/ f172 f56 1"/>
              <a:gd name="f177" fmla="*/ f173 f57 1"/>
              <a:gd name="f178" fmla="*/ f174 f56 1"/>
              <a:gd name="f179" fmla="+- f65 f175 0"/>
              <a:gd name="f180" fmla="+- f64 f176 0"/>
              <a:gd name="f181" fmla="+- f65 f177 0"/>
              <a:gd name="f182" fmla="+- f64 f178 0"/>
              <a:gd name="f183" fmla="max f179 f181"/>
              <a:gd name="f184" fmla="max f180 f182"/>
              <a:gd name="f185" fmla="min f179 f181"/>
              <a:gd name="f186" fmla="min f180 f182"/>
              <a:gd name="f187" fmla="*/ f179 f35 1"/>
              <a:gd name="f188" fmla="*/ f180 f35 1"/>
              <a:gd name="f189" fmla="*/ f181 f35 1"/>
              <a:gd name="f190" fmla="*/ f182 f35 1"/>
              <a:gd name="f191" fmla="?: f71 f40 f183"/>
              <a:gd name="f192" fmla="?: f72 f41 f184"/>
              <a:gd name="f193" fmla="?: f73 f7 f185"/>
              <a:gd name="f194" fmla="?: f74 f7 f186"/>
              <a:gd name="f195" fmla="*/ f193 f35 1"/>
              <a:gd name="f196" fmla="*/ f194 f35 1"/>
              <a:gd name="f197" fmla="*/ f191 f35 1"/>
              <a:gd name="f198" fmla="*/ f192 f35 1"/>
            </a:gdLst>
            <a:ahLst/>
            <a:cxnLst>
              <a:cxn ang="3cd4">
                <a:pos x="hc" y="t"/>
              </a:cxn>
              <a:cxn ang="0">
                <a:pos x="r" y="vc"/>
              </a:cxn>
              <a:cxn ang="cd4">
                <a:pos x="hc" y="b"/>
              </a:cxn>
              <a:cxn ang="cd2">
                <a:pos x="l" y="vc"/>
              </a:cxn>
              <a:cxn ang="f33">
                <a:pos x="f187" y="f188"/>
              </a:cxn>
              <a:cxn ang="f34">
                <a:pos x="f77" y="f78"/>
              </a:cxn>
              <a:cxn ang="f34">
                <a:pos x="f189" y="f190"/>
              </a:cxn>
            </a:cxnLst>
            <a:rect l="f195" t="f196" r="f197" b="f198"/>
            <a:pathLst>
              <a:path stroke="0">
                <a:moveTo>
                  <a:pt x="f187" y="f188"/>
                </a:moveTo>
                <a:arcTo wR="f69" hR="f70" stAng="f42" swAng="f66"/>
                <a:lnTo>
                  <a:pt x="f77" y="f78"/>
                </a:lnTo>
                <a:close/>
              </a:path>
              <a:path fill="none">
                <a:moveTo>
                  <a:pt x="f187" y="f188"/>
                </a:moveTo>
                <a:arcTo wR="f69" hR="f70" stAng="f42" swAng="f66"/>
              </a:path>
            </a:pathLst>
          </a:custGeom>
          <a:solidFill>
            <a:srgbClr val="C5E0B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nvGrpSpPr>
          <p:cNvPr id="13" name="Group 24"/>
          <p:cNvGrpSpPr/>
          <p:nvPr/>
        </p:nvGrpSpPr>
        <p:grpSpPr>
          <a:xfrm>
            <a:off x="-67610" y="1086590"/>
            <a:ext cx="171450" cy="4684819"/>
            <a:chOff x="-67610" y="1086590"/>
            <a:chExt cx="171450" cy="4684819"/>
          </a:xfrm>
        </p:grpSpPr>
        <p:sp>
          <p:nvSpPr>
            <p:cNvPr id="14" name="Rounded Rectangle 12"/>
            <p:cNvSpPr/>
            <p:nvPr/>
          </p:nvSpPr>
          <p:spPr>
            <a:xfrm>
              <a:off x="-67610" y="1086590"/>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5" name="Rounded Rectangle 23"/>
            <p:cNvSpPr/>
            <p:nvPr/>
          </p:nvSpPr>
          <p:spPr>
            <a:xfrm>
              <a:off x="-67610" y="3371109"/>
              <a:ext cx="171450" cy="2400300"/>
            </a:xfrm>
            <a:custGeom>
              <a:avLst/>
              <a:gdLst>
                <a:gd name="f0" fmla="val 10800000"/>
                <a:gd name="f1" fmla="val 5400000"/>
                <a:gd name="f2" fmla="val 16200000"/>
                <a:gd name="f3" fmla="val w"/>
                <a:gd name="f4" fmla="val h"/>
                <a:gd name="f5" fmla="val ss"/>
                <a:gd name="f6" fmla="val 0"/>
                <a:gd name="f7" fmla="*/ 5419351 1 1725033"/>
                <a:gd name="f8" fmla="val 45"/>
                <a:gd name="f9" fmla="val 7571"/>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grpSp>
      <p:sp>
        <p:nvSpPr>
          <p:cNvPr id="16" name="TextBox 19"/>
          <p:cNvSpPr txBox="1"/>
          <p:nvPr/>
        </p:nvSpPr>
        <p:spPr>
          <a:xfrm>
            <a:off x="1644557" y="5546037"/>
            <a:ext cx="587964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CONCLUSION</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ET</a:t>
            </a:r>
            <a:r>
              <a:rPr lang="en-US" sz="2000" b="0" i="0" u="none" strike="noStrike" kern="1200" cap="none" spc="0" baseline="0">
                <a:solidFill>
                  <a:srgbClr val="000000"/>
                </a:solidFill>
                <a:uFillTx/>
                <a:latin typeface="Corbel" pitchFamily="34"/>
                <a:ea typeface=""/>
                <a:cs typeface=""/>
              </a:rPr>
              <a:t> </a:t>
            </a:r>
            <a:r>
              <a:rPr lang="en-US" sz="2800" b="0" i="0" u="none" strike="noStrike" kern="1200" cap="none" spc="0" baseline="0">
                <a:solidFill>
                  <a:srgbClr val="000000"/>
                </a:solidFill>
                <a:uFillTx/>
                <a:latin typeface="Calibri"/>
                <a:ea typeface=""/>
                <a:cs typeface=""/>
              </a:rPr>
              <a:t>PERSPECTIVES</a:t>
            </a:r>
          </a:p>
        </p:txBody>
      </p:sp>
      <p:sp>
        <p:nvSpPr>
          <p:cNvPr id="17" name="Oval 20"/>
          <p:cNvSpPr/>
          <p:nvPr/>
        </p:nvSpPr>
        <p:spPr>
          <a:xfrm>
            <a:off x="1211150" y="5572810"/>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DEDED"/>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
        <p:nvSpPr>
          <p:cNvPr id="18" name="Parchemin horizontal 4"/>
          <p:cNvSpPr/>
          <p:nvPr/>
        </p:nvSpPr>
        <p:spPr>
          <a:xfrm>
            <a:off x="769019" y="0"/>
            <a:ext cx="7779221" cy="983016"/>
          </a:xfrm>
          <a:custGeom>
            <a:avLst/>
            <a:gdLst>
              <a:gd name="f0" fmla="val 10800000"/>
              <a:gd name="f1" fmla="val 5400000"/>
              <a:gd name="f2" fmla="val 16200000"/>
              <a:gd name="f3" fmla="val 180"/>
              <a:gd name="f4" fmla="val w"/>
              <a:gd name="f5" fmla="val h"/>
              <a:gd name="f6" fmla="val ss"/>
              <a:gd name="f7" fmla="val 0"/>
              <a:gd name="f8" fmla="+- 0 0 5400000"/>
              <a:gd name="f9" fmla="+- 0 0 10800000"/>
              <a:gd name="f10" fmla="+- 0 0 16200000"/>
              <a:gd name="f11" fmla="val 12500"/>
              <a:gd name="f12" fmla="+- 0 0 -180"/>
              <a:gd name="f13" fmla="+- 0 0 -360"/>
              <a:gd name="f14" fmla="abs f4"/>
              <a:gd name="f15" fmla="abs f5"/>
              <a:gd name="f16" fmla="abs f6"/>
              <a:gd name="f17" fmla="*/ f12 f0 1"/>
              <a:gd name="f18" fmla="*/ f13 f0 1"/>
              <a:gd name="f19" fmla="?: f14 f4 1"/>
              <a:gd name="f20" fmla="?: f15 f5 1"/>
              <a:gd name="f21" fmla="?: f16 f6 1"/>
              <a:gd name="f22" fmla="*/ f17 1 f3"/>
              <a:gd name="f23" fmla="*/ f18 1 f3"/>
              <a:gd name="f24" fmla="*/ f19 1 21600"/>
              <a:gd name="f25" fmla="*/ f20 1 21600"/>
              <a:gd name="f26" fmla="*/ 21600 f19 1"/>
              <a:gd name="f27" fmla="*/ 21600 f20 1"/>
              <a:gd name="f28" fmla="+- f22 0 f1"/>
              <a:gd name="f29" fmla="+- f23 0 f1"/>
              <a:gd name="f30" fmla="min f25 f24"/>
              <a:gd name="f31" fmla="*/ f26 1 f21"/>
              <a:gd name="f32" fmla="*/ f27 1 f21"/>
              <a:gd name="f33" fmla="val f31"/>
              <a:gd name="f34" fmla="val f32"/>
              <a:gd name="f35" fmla="*/ f7 f30 1"/>
              <a:gd name="f36" fmla="+- f34 0 f7"/>
              <a:gd name="f37" fmla="+- f33 0 f7"/>
              <a:gd name="f38" fmla="*/ f33 f30 1"/>
              <a:gd name="f39" fmla="*/ f37 1 2"/>
              <a:gd name="f40" fmla="min f37 f36"/>
              <a:gd name="f41" fmla="+- f7 f39 0"/>
              <a:gd name="f42" fmla="*/ f40 f11 1"/>
              <a:gd name="f43" fmla="*/ f42 1 100000"/>
              <a:gd name="f44" fmla="*/ f41 f30 1"/>
              <a:gd name="f45" fmla="*/ f43 1 2"/>
              <a:gd name="f46" fmla="*/ f43 1 4"/>
              <a:gd name="f47" fmla="+- f43 f43 0"/>
              <a:gd name="f48" fmla="+- f34 0 f43"/>
              <a:gd name="f49" fmla="+- f33 0 f43"/>
              <a:gd name="f50" fmla="*/ f43 f30 1"/>
              <a:gd name="f51" fmla="+- f43 f45 0"/>
              <a:gd name="f52" fmla="+- f34 0 f45"/>
              <a:gd name="f53" fmla="+- f48 0 f45"/>
              <a:gd name="f54" fmla="+- f33 0 f45"/>
              <a:gd name="f55" fmla="*/ f48 f30 1"/>
              <a:gd name="f56" fmla="*/ f45 f30 1"/>
              <a:gd name="f57" fmla="*/ f46 f30 1"/>
              <a:gd name="f58" fmla="*/ f49 f30 1"/>
              <a:gd name="f59" fmla="*/ f47 f30 1"/>
              <a:gd name="f60" fmla="*/ f54 f30 1"/>
              <a:gd name="f61" fmla="*/ f52 f30 1"/>
              <a:gd name="f62" fmla="*/ f51 f30 1"/>
              <a:gd name="f63" fmla="*/ f53 f30 1"/>
            </a:gdLst>
            <a:ahLst/>
            <a:cxnLst>
              <a:cxn ang="3cd4">
                <a:pos x="hc" y="t"/>
              </a:cxn>
              <a:cxn ang="0">
                <a:pos x="r" y="vc"/>
              </a:cxn>
              <a:cxn ang="cd4">
                <a:pos x="hc" y="b"/>
              </a:cxn>
              <a:cxn ang="cd2">
                <a:pos x="l" y="vc"/>
              </a:cxn>
              <a:cxn ang="f28">
                <a:pos x="f44" y="f50"/>
              </a:cxn>
              <a:cxn ang="f29">
                <a:pos x="f44" y="f55"/>
              </a:cxn>
            </a:cxnLst>
            <a:rect l="f50" t="f50" r="f60" b="f55"/>
            <a:pathLst>
              <a:path stroke="0">
                <a:moveTo>
                  <a:pt x="f38" y="f56"/>
                </a:moveTo>
                <a:arcTo wR="f56" hR="f56" stAng="f7" swAng="f1"/>
                <a:lnTo>
                  <a:pt x="f60" y="f56"/>
                </a:lnTo>
                <a:arcTo wR="f57" hR="f57" stAng="f7" swAng="f0"/>
                <a:lnTo>
                  <a:pt x="f58" y="f50"/>
                </a:lnTo>
                <a:lnTo>
                  <a:pt x="f56" y="f50"/>
                </a:lnTo>
                <a:arcTo wR="f56" hR="f56" stAng="f2" swAng="f8"/>
                <a:lnTo>
                  <a:pt x="f35" y="f61"/>
                </a:lnTo>
                <a:arcTo wR="f56" hR="f56" stAng="f0" swAng="f9"/>
                <a:lnTo>
                  <a:pt x="f50" y="f55"/>
                </a:lnTo>
                <a:lnTo>
                  <a:pt x="f60" y="f55"/>
                </a:lnTo>
                <a:arcTo wR="f56" hR="f56" stAng="f1" swAng="f8"/>
                <a:close/>
                <a:moveTo>
                  <a:pt x="f56" y="f59"/>
                </a:moveTo>
                <a:arcTo wR="f56" hR="f56" stAng="f1" swAng="f8"/>
                <a:arcTo wR="f57" hR="f57" stAng="f7" swAng="f9"/>
                <a:close/>
              </a:path>
              <a:path stroke="0">
                <a:moveTo>
                  <a:pt x="f56" y="f59"/>
                </a:moveTo>
                <a:arcTo wR="f56" hR="f56" stAng="f1" swAng="f8"/>
                <a:arcTo wR="f57" hR="f57" stAng="f7" swAng="f9"/>
                <a:close/>
                <a:moveTo>
                  <a:pt x="f60" y="f50"/>
                </a:moveTo>
                <a:arcTo wR="f56" hR="f56" stAng="f1" swAng="f10"/>
                <a:arcTo wR="f57" hR="f57" stAng="f0" swAng="f9"/>
                <a:close/>
              </a:path>
              <a:path fill="none">
                <a:moveTo>
                  <a:pt x="f35" y="f62"/>
                </a:moveTo>
                <a:arcTo wR="f56" hR="f56" stAng="f0" swAng="f1"/>
                <a:lnTo>
                  <a:pt x="f58" y="f50"/>
                </a:lnTo>
                <a:lnTo>
                  <a:pt x="f58" y="f56"/>
                </a:lnTo>
                <a:arcTo wR="f56" hR="f56" stAng="f0" swAng="f0"/>
                <a:lnTo>
                  <a:pt x="f38" y="f63"/>
                </a:lnTo>
                <a:arcTo wR="f56" hR="f56" stAng="f7" swAng="f1"/>
                <a:lnTo>
                  <a:pt x="f50" y="f55"/>
                </a:lnTo>
                <a:lnTo>
                  <a:pt x="f50" y="f61"/>
                </a:lnTo>
                <a:arcTo wR="f56" hR="f56" stAng="f7" swAng="f0"/>
                <a:close/>
                <a:moveTo>
                  <a:pt x="f58" y="f50"/>
                </a:moveTo>
                <a:lnTo>
                  <a:pt x="f60" y="f50"/>
                </a:lnTo>
                <a:arcTo wR="f56" hR="f56" stAng="f1" swAng="f8"/>
                <a:moveTo>
                  <a:pt x="f60" y="f50"/>
                </a:moveTo>
                <a:lnTo>
                  <a:pt x="f60" y="f56"/>
                </a:lnTo>
                <a:arcTo wR="f57" hR="f57" stAng="f7" swAng="f0"/>
                <a:moveTo>
                  <a:pt x="f56" y="f59"/>
                </a:moveTo>
                <a:lnTo>
                  <a:pt x="f56" y="f62"/>
                </a:lnTo>
                <a:arcTo wR="f57" hR="f57" stAng="f0" swAng="f0"/>
                <a:arcTo wR="f56" hR="f56" stAng="f7" swAng="f0"/>
                <a:moveTo>
                  <a:pt x="f50" y="f62"/>
                </a:moveTo>
                <a:lnTo>
                  <a:pt x="f50" y="f55"/>
                </a:lnTo>
              </a:path>
            </a:pathLst>
          </a:custGeom>
          <a:solidFill>
            <a:srgbClr val="D7BCED"/>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600" b="0" i="0" u="none" strike="noStrike" kern="1200" cap="none" spc="0" baseline="0">
                <a:solidFill>
                  <a:srgbClr val="000000"/>
                </a:solidFill>
                <a:uFillTx/>
                <a:latin typeface="Algerian" pitchFamily="82"/>
                <a:ea typeface=""/>
                <a:cs typeface=""/>
              </a:rPr>
              <a:t>SOMMAIRE</a:t>
            </a:r>
          </a:p>
        </p:txBody>
      </p:sp>
      <p:sp>
        <p:nvSpPr>
          <p:cNvPr id="19" name="Oval 14"/>
          <p:cNvSpPr/>
          <p:nvPr/>
        </p:nvSpPr>
        <p:spPr>
          <a:xfrm>
            <a:off x="2085216" y="2068875"/>
            <a:ext cx="342900" cy="3429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548235"/>
          </a:solidFill>
          <a:ln cap="flat">
            <a:no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000000"/>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720000">
                                      <p:cBhvr>
                                        <p:cTn id="6" dur="600" fill="hold"/>
                                        <p:tgtEl>
                                          <p:spTgt spid="13"/>
                                        </p:tgtEl>
                                        <p:attrNameLst>
                                          <p:attrName>r</p:attrName>
                                        </p:attrNameLst>
                                      </p:cBhvr>
                                    </p:animRot>
                                  </p:childTnLst>
                                </p:cTn>
                              </p:par>
                            </p:childTnLst>
                          </p:cTn>
                        </p:par>
                        <p:par>
                          <p:cTn id="7" fill="hold">
                            <p:stCondLst>
                              <p:cond delay="600"/>
                            </p:stCondLst>
                            <p:childTnLst>
                              <p:par>
                                <p:cTn id="8" presetID="10"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8" presetClass="emph" presetSubtype="0" fill="hold" grpId="0" nodeType="withEffect">
                                  <p:stCondLst>
                                    <p:cond delay="0"/>
                                  </p:stCondLst>
                                  <p:iterate type="lt">
                                    <p:tmPct val="4000"/>
                                  </p:iterate>
                                  <p:childTnLst>
                                    <p:set>
                                      <p:cBhvr>
                                        <p:cTn id="12"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99">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grpSp>
        <p:nvGrpSpPr>
          <p:cNvPr id="8" name="Diagramme 10"/>
          <p:cNvGrpSpPr/>
          <p:nvPr/>
        </p:nvGrpSpPr>
        <p:grpSpPr>
          <a:xfrm>
            <a:off x="0" y="670648"/>
            <a:ext cx="1414320" cy="5095457"/>
            <a:chOff x="0" y="670648"/>
            <a:chExt cx="1414320" cy="5095457"/>
          </a:xfrm>
        </p:grpSpPr>
        <p:sp>
          <p:nvSpPr>
            <p:cNvPr id="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1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1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14"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5"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16"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7"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sp>
        <p:nvSpPr>
          <p:cNvPr id="18" name="Virage 30"/>
          <p:cNvSpPr/>
          <p:nvPr/>
        </p:nvSpPr>
        <p:spPr>
          <a:xfrm>
            <a:off x="3672614" y="2581131"/>
            <a:ext cx="1254300" cy="531330"/>
          </a:xfrm>
          <a:custGeom>
            <a:avLst/>
            <a:gdLst>
              <a:gd name="f0" fmla="val 10800000"/>
              <a:gd name="f1" fmla="val 5400000"/>
              <a:gd name="f2" fmla="val 16200000"/>
              <a:gd name="f3" fmla="val 180"/>
              <a:gd name="f4" fmla="val w"/>
              <a:gd name="f5" fmla="val h"/>
              <a:gd name="f6" fmla="val ss"/>
              <a:gd name="f7" fmla="val 0"/>
              <a:gd name="f8" fmla="+- 0 0 5400000"/>
              <a:gd name="f9" fmla="val 25000"/>
              <a:gd name="f10" fmla="val 43750"/>
              <a:gd name="f11" fmla="+- 0 0 -360"/>
              <a:gd name="f12" fmla="+- 0 0 -180"/>
              <a:gd name="f13" fmla="+- 0 0 -90"/>
              <a:gd name="f14" fmla="abs f4"/>
              <a:gd name="f15" fmla="abs f5"/>
              <a:gd name="f16" fmla="abs f6"/>
              <a:gd name="f17" fmla="*/ f11 f0 1"/>
              <a:gd name="f18" fmla="*/ f12 f0 1"/>
              <a:gd name="f19" fmla="*/ f13 f0 1"/>
              <a:gd name="f20" fmla="?: f14 f4 1"/>
              <a:gd name="f21" fmla="?: f15 f5 1"/>
              <a:gd name="f22" fmla="?: f16 f6 1"/>
              <a:gd name="f23" fmla="*/ f17 1 f3"/>
              <a:gd name="f24" fmla="*/ f18 1 f3"/>
              <a:gd name="f25" fmla="*/ f19 1 f3"/>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7 f33 1"/>
              <a:gd name="f39" fmla="+- f37 0 f7"/>
              <a:gd name="f40" fmla="+- f36 0 f7"/>
              <a:gd name="f41" fmla="*/ f36 f33 1"/>
              <a:gd name="f42" fmla="*/ f37 f33 1"/>
              <a:gd name="f43" fmla="min f40 f39"/>
              <a:gd name="f44" fmla="*/ f43 f9 1"/>
              <a:gd name="f45" fmla="*/ f43 f10 1"/>
              <a:gd name="f46" fmla="*/ f44 1 100000"/>
              <a:gd name="f47" fmla="*/ f45 1 100000"/>
              <a:gd name="f48" fmla="*/ f46 1 2"/>
              <a:gd name="f49" fmla="+- f36 0 f46"/>
              <a:gd name="f50" fmla="+- f47 0 f46"/>
              <a:gd name="f51" fmla="*/ f47 f33 1"/>
              <a:gd name="f52" fmla="*/ f46 f33 1"/>
              <a:gd name="f53" fmla="+- f46 0 f48"/>
              <a:gd name="f54" fmla="max f50 0"/>
              <a:gd name="f55" fmla="*/ f49 f33 1"/>
              <a:gd name="f56" fmla="*/ f48 f33 1"/>
              <a:gd name="f57" fmla="+- f46 f54 0"/>
              <a:gd name="f58" fmla="+- f53 f46 0"/>
              <a:gd name="f59" fmla="+- f53 f47 0"/>
              <a:gd name="f60" fmla="*/ f53 f33 1"/>
              <a:gd name="f61" fmla="*/ f54 f33 1"/>
              <a:gd name="f62" fmla="+- f58 f53 0"/>
              <a:gd name="f63" fmla="*/ f59 f33 1"/>
              <a:gd name="f64" fmla="*/ f58 f33 1"/>
              <a:gd name="f65" fmla="*/ f57 f33 1"/>
              <a:gd name="f66" fmla="*/ f62 f33 1"/>
            </a:gdLst>
            <a:ahLst/>
            <a:cxnLst>
              <a:cxn ang="3cd4">
                <a:pos x="hc" y="t"/>
              </a:cxn>
              <a:cxn ang="0">
                <a:pos x="r" y="vc"/>
              </a:cxn>
              <a:cxn ang="cd4">
                <a:pos x="hc" y="b"/>
              </a:cxn>
              <a:cxn ang="cd2">
                <a:pos x="l" y="vc"/>
              </a:cxn>
              <a:cxn ang="f30">
                <a:pos x="f55" y="f38"/>
              </a:cxn>
              <a:cxn ang="f31">
                <a:pos x="f55" y="f66"/>
              </a:cxn>
              <a:cxn ang="f31">
                <a:pos x="f56" y="f42"/>
              </a:cxn>
              <a:cxn ang="f32">
                <a:pos x="f41" y="f52"/>
              </a:cxn>
            </a:cxnLst>
            <a:rect l="f38" t="f38" r="f41" b="f42"/>
            <a:pathLst>
              <a:path>
                <a:moveTo>
                  <a:pt x="f38" y="f42"/>
                </a:moveTo>
                <a:lnTo>
                  <a:pt x="f38" y="f63"/>
                </a:lnTo>
                <a:arcTo wR="f51" hR="f51" stAng="f0" swAng="f1"/>
                <a:lnTo>
                  <a:pt x="f55" y="f60"/>
                </a:lnTo>
                <a:lnTo>
                  <a:pt x="f55" y="f38"/>
                </a:lnTo>
                <a:lnTo>
                  <a:pt x="f41" y="f52"/>
                </a:lnTo>
                <a:lnTo>
                  <a:pt x="f55" y="f66"/>
                </a:lnTo>
                <a:lnTo>
                  <a:pt x="f55" y="f64"/>
                </a:lnTo>
                <a:lnTo>
                  <a:pt x="f65" y="f64"/>
                </a:lnTo>
                <a:arcTo wR="f61" hR="f61" stAng="f2" swAng="f8"/>
                <a:lnTo>
                  <a:pt x="f52" y="f42"/>
                </a:lnTo>
                <a:close/>
              </a:path>
            </a:pathLst>
          </a:custGeom>
          <a:solidFill>
            <a:srgbClr val="92D050"/>
          </a:solidFill>
          <a:ln w="12701" cap="flat">
            <a:solidFill>
              <a:srgbClr val="70AD4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a typeface=""/>
              <a:cs typeface=""/>
            </a:endParaRPr>
          </a:p>
        </p:txBody>
      </p:sp>
      <p:sp>
        <p:nvSpPr>
          <p:cNvPr id="19" name="Flèche droite 31"/>
          <p:cNvSpPr/>
          <p:nvPr/>
        </p:nvSpPr>
        <p:spPr>
          <a:xfrm>
            <a:off x="3983921" y="3834079"/>
            <a:ext cx="942993" cy="309871"/>
          </a:xfrm>
          <a:custGeom>
            <a:avLst>
              <a:gd name="f0" fmla="val 1805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92D050"/>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20" name="Virage 33"/>
          <p:cNvSpPr/>
          <p:nvPr/>
        </p:nvSpPr>
        <p:spPr>
          <a:xfrm rot="10800009" flipH="1">
            <a:off x="3646490" y="4441111"/>
            <a:ext cx="1254300" cy="1352681"/>
          </a:xfrm>
          <a:custGeom>
            <a:avLst/>
            <a:gdLst>
              <a:gd name="f0" fmla="val 10800000"/>
              <a:gd name="f1" fmla="val 5400000"/>
              <a:gd name="f2" fmla="val 16200000"/>
              <a:gd name="f3" fmla="val 180"/>
              <a:gd name="f4" fmla="val w"/>
              <a:gd name="f5" fmla="val h"/>
              <a:gd name="f6" fmla="val ss"/>
              <a:gd name="f7" fmla="val 0"/>
              <a:gd name="f8" fmla="+- 0 0 5400000"/>
              <a:gd name="f9" fmla="val 9767"/>
              <a:gd name="f10" fmla="val 13575"/>
              <a:gd name="f11" fmla="val 25000"/>
              <a:gd name="f12" fmla="val 25253"/>
              <a:gd name="f13" fmla="+- 0 0 -360"/>
              <a:gd name="f14" fmla="+- 0 0 -180"/>
              <a:gd name="f15" fmla="+- 0 0 -90"/>
              <a:gd name="f16" fmla="abs f4"/>
              <a:gd name="f17" fmla="abs f5"/>
              <a:gd name="f18" fmla="abs f6"/>
              <a:gd name="f19" fmla="*/ f13 f0 1"/>
              <a:gd name="f20" fmla="*/ f14 f0 1"/>
              <a:gd name="f21" fmla="*/ f15 f0 1"/>
              <a:gd name="f22" fmla="?: f16 f4 1"/>
              <a:gd name="f23" fmla="?: f17 f5 1"/>
              <a:gd name="f24" fmla="?: f18 f6 1"/>
              <a:gd name="f25" fmla="*/ f19 1 f3"/>
              <a:gd name="f26" fmla="*/ f20 1 f3"/>
              <a:gd name="f27" fmla="*/ f21 1 f3"/>
              <a:gd name="f28" fmla="*/ f22 1 21600"/>
              <a:gd name="f29" fmla="*/ f23 1 21600"/>
              <a:gd name="f30" fmla="*/ 21600 f22 1"/>
              <a:gd name="f31" fmla="*/ 21600 f23 1"/>
              <a:gd name="f32" fmla="+- f25 0 f1"/>
              <a:gd name="f33" fmla="+- f26 0 f1"/>
              <a:gd name="f34" fmla="+- f27 0 f1"/>
              <a:gd name="f35" fmla="min f29 f28"/>
              <a:gd name="f36" fmla="*/ f30 1 f24"/>
              <a:gd name="f37" fmla="*/ f31 1 f24"/>
              <a:gd name="f38" fmla="val f36"/>
              <a:gd name="f39" fmla="val f37"/>
              <a:gd name="f40" fmla="*/ f7 f35 1"/>
              <a:gd name="f41" fmla="+- f39 0 f7"/>
              <a:gd name="f42" fmla="+- f38 0 f7"/>
              <a:gd name="f43" fmla="*/ f38 f35 1"/>
              <a:gd name="f44" fmla="*/ f39 f35 1"/>
              <a:gd name="f45" fmla="min f42 f41"/>
              <a:gd name="f46" fmla="*/ f45 f9 1"/>
              <a:gd name="f47" fmla="*/ f45 f10 1"/>
              <a:gd name="f48" fmla="*/ f45 f11 1"/>
              <a:gd name="f49" fmla="*/ f45 f12 1"/>
              <a:gd name="f50" fmla="*/ f46 1 100000"/>
              <a:gd name="f51" fmla="*/ f47 1 100000"/>
              <a:gd name="f52" fmla="*/ f48 1 100000"/>
              <a:gd name="f53" fmla="*/ f49 1 100000"/>
              <a:gd name="f54" fmla="*/ f50 1 2"/>
              <a:gd name="f55" fmla="+- f38 0 f52"/>
              <a:gd name="f56" fmla="+- f53 0 f50"/>
              <a:gd name="f57" fmla="*/ f53 f35 1"/>
              <a:gd name="f58" fmla="*/ f51 f35 1"/>
              <a:gd name="f59" fmla="*/ f50 f35 1"/>
              <a:gd name="f60" fmla="+- f51 0 f54"/>
              <a:gd name="f61" fmla="max f56 0"/>
              <a:gd name="f62" fmla="*/ f55 f35 1"/>
              <a:gd name="f63" fmla="*/ f54 f35 1"/>
              <a:gd name="f64" fmla="+- f50 f61 0"/>
              <a:gd name="f65" fmla="+- f60 f50 0"/>
              <a:gd name="f66" fmla="+- f60 f53 0"/>
              <a:gd name="f67" fmla="*/ f60 f35 1"/>
              <a:gd name="f68" fmla="*/ f61 f35 1"/>
              <a:gd name="f69" fmla="+- f65 f60 0"/>
              <a:gd name="f70" fmla="*/ f66 f35 1"/>
              <a:gd name="f71" fmla="*/ f65 f35 1"/>
              <a:gd name="f72" fmla="*/ f64 f35 1"/>
              <a:gd name="f73" fmla="*/ f69 f35 1"/>
            </a:gdLst>
            <a:ahLst/>
            <a:cxnLst>
              <a:cxn ang="3cd4">
                <a:pos x="hc" y="t"/>
              </a:cxn>
              <a:cxn ang="0">
                <a:pos x="r" y="vc"/>
              </a:cxn>
              <a:cxn ang="cd4">
                <a:pos x="hc" y="b"/>
              </a:cxn>
              <a:cxn ang="cd2">
                <a:pos x="l" y="vc"/>
              </a:cxn>
              <a:cxn ang="f32">
                <a:pos x="f62" y="f40"/>
              </a:cxn>
              <a:cxn ang="f33">
                <a:pos x="f62" y="f73"/>
              </a:cxn>
              <a:cxn ang="f33">
                <a:pos x="f63" y="f44"/>
              </a:cxn>
              <a:cxn ang="f34">
                <a:pos x="f43" y="f58"/>
              </a:cxn>
            </a:cxnLst>
            <a:rect l="f40" t="f40" r="f43" b="f44"/>
            <a:pathLst>
              <a:path>
                <a:moveTo>
                  <a:pt x="f40" y="f44"/>
                </a:moveTo>
                <a:lnTo>
                  <a:pt x="f40" y="f70"/>
                </a:lnTo>
                <a:arcTo wR="f57" hR="f57" stAng="f0" swAng="f1"/>
                <a:lnTo>
                  <a:pt x="f62" y="f67"/>
                </a:lnTo>
                <a:lnTo>
                  <a:pt x="f62" y="f40"/>
                </a:lnTo>
                <a:lnTo>
                  <a:pt x="f43" y="f58"/>
                </a:lnTo>
                <a:lnTo>
                  <a:pt x="f62" y="f73"/>
                </a:lnTo>
                <a:lnTo>
                  <a:pt x="f62" y="f71"/>
                </a:lnTo>
                <a:lnTo>
                  <a:pt x="f72" y="f71"/>
                </a:lnTo>
                <a:arcTo wR="f68" hR="f68" stAng="f2" swAng="f8"/>
                <a:lnTo>
                  <a:pt x="f59" y="f44"/>
                </a:lnTo>
                <a:close/>
              </a:path>
            </a:pathLst>
          </a:custGeom>
          <a:solidFill>
            <a:srgbClr val="92D050"/>
          </a:solid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a typeface=""/>
              <a:cs typeface=""/>
            </a:endParaRPr>
          </a:p>
        </p:txBody>
      </p:sp>
      <p:sp>
        <p:nvSpPr>
          <p:cNvPr id="21" name="Rectangle à coins arrondis 35"/>
          <p:cNvSpPr/>
          <p:nvPr/>
        </p:nvSpPr>
        <p:spPr>
          <a:xfrm>
            <a:off x="1763484" y="3187826"/>
            <a:ext cx="2220437" cy="122742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a:solidFill>
                  <a:srgbClr val="70AD47"/>
                </a:solidFill>
                <a:uFillTx/>
                <a:latin typeface="Calibri"/>
                <a:ea typeface=""/>
                <a:cs typeface=""/>
              </a:rPr>
              <a:t>Système électrique camerounais </a:t>
            </a:r>
          </a:p>
        </p:txBody>
      </p:sp>
      <p:sp>
        <p:nvSpPr>
          <p:cNvPr id="22" name="Rectangle à coins arrondis 36"/>
          <p:cNvSpPr/>
          <p:nvPr/>
        </p:nvSpPr>
        <p:spPr>
          <a:xfrm>
            <a:off x="4926915" y="2274652"/>
            <a:ext cx="3958044" cy="101816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2701" cap="flat">
            <a:solidFill>
              <a:srgbClr val="70AD4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70AD47"/>
                </a:solidFill>
                <a:uFillTx/>
                <a:latin typeface="Calibri"/>
                <a:ea typeface=""/>
                <a:cs typeface=""/>
              </a:rPr>
              <a:t>Réseau Interconnecté Nord (RIN) </a:t>
            </a:r>
          </a:p>
        </p:txBody>
      </p:sp>
      <p:sp>
        <p:nvSpPr>
          <p:cNvPr id="23" name="Rectangle à coins arrondis 37"/>
          <p:cNvSpPr/>
          <p:nvPr/>
        </p:nvSpPr>
        <p:spPr>
          <a:xfrm>
            <a:off x="4926915" y="3527773"/>
            <a:ext cx="3958044" cy="112936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70AD47"/>
                </a:solidFill>
                <a:uFillTx/>
                <a:latin typeface="Calibri"/>
                <a:ea typeface=""/>
                <a:cs typeface=""/>
              </a:rPr>
              <a:t>Réseau Interconnecté Sud (RIS)</a:t>
            </a:r>
          </a:p>
        </p:txBody>
      </p:sp>
      <p:sp>
        <p:nvSpPr>
          <p:cNvPr id="24" name="Rectangle à coins arrondis 38"/>
          <p:cNvSpPr/>
          <p:nvPr/>
        </p:nvSpPr>
        <p:spPr>
          <a:xfrm>
            <a:off x="4926915" y="4892094"/>
            <a:ext cx="3958044" cy="125310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2701" cap="flat">
            <a:solidFill>
              <a:srgbClr val="92D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70AD47"/>
                </a:solidFill>
                <a:uFillTx/>
                <a:latin typeface="Calibri"/>
                <a:ea typeface=""/>
                <a:cs typeface=""/>
              </a:rPr>
              <a:t>Réseau isolé de l’Est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70AD47"/>
                </a:solidFill>
                <a:uFillTx/>
                <a:latin typeface="Calibri"/>
                <a:ea typeface=""/>
                <a:cs typeface=""/>
              </a:rPr>
              <a:t>(RIE) </a:t>
            </a:r>
          </a:p>
        </p:txBody>
      </p:sp>
      <p:sp>
        <p:nvSpPr>
          <p:cNvPr id="25" name="Rectangle à coins arrondis 34"/>
          <p:cNvSpPr/>
          <p:nvPr/>
        </p:nvSpPr>
        <p:spPr>
          <a:xfrm>
            <a:off x="2418834" y="668965"/>
            <a:ext cx="6359405"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Présentation du système électrique camerounais</a:t>
            </a:r>
          </a:p>
        </p:txBody>
      </p:sp>
      <p:sp>
        <p:nvSpPr>
          <p:cNvPr id="26"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ppt_x</p:attrName>
                                        </p:attrNameLst>
                                      </p:cBhvr>
                                      <p:tavLst>
                                        <p:tav tm="0">
                                          <p:val>
                                            <p:strVal val="#ppt_x"/>
                                          </p:val>
                                        </p:tav>
                                        <p:tav tm="100000">
                                          <p:val>
                                            <p:strVal val="#ppt_x"/>
                                          </p:val>
                                        </p:tav>
                                      </p:tavLst>
                                    </p:anim>
                                    <p:anim calcmode="lin" valueType="num">
                                      <p:cBhvr>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ppt_x</p:attrName>
                                        </p:attrNameLst>
                                      </p:cBhvr>
                                      <p:tavLst>
                                        <p:tav tm="0">
                                          <p:val>
                                            <p:strVal val="#ppt_x"/>
                                          </p:val>
                                        </p:tav>
                                        <p:tav tm="100000">
                                          <p:val>
                                            <p:strVal val="#ppt_x"/>
                                          </p:val>
                                        </p:tav>
                                      </p:tavLst>
                                    </p:anim>
                                    <p:anim calcmode="lin" valueType="num">
                                      <p:cBhvr>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100">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668965"/>
            <a:ext cx="6359405"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Présentation du système électrique camerounais</a:t>
            </a: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grpSp>
        <p:nvGrpSpPr>
          <p:cNvPr id="10" name="Groupe 2"/>
          <p:cNvGrpSpPr/>
          <p:nvPr/>
        </p:nvGrpSpPr>
        <p:grpSpPr>
          <a:xfrm>
            <a:off x="1414320" y="1292989"/>
            <a:ext cx="7702667" cy="5306647"/>
            <a:chOff x="1414320" y="1292989"/>
            <a:chExt cx="7702667" cy="5306647"/>
          </a:xfrm>
        </p:grpSpPr>
        <p:pic>
          <p:nvPicPr>
            <p:cNvPr id="11" name="Image 30"/>
            <p:cNvPicPr>
              <a:picLocks noChangeAspect="1"/>
            </p:cNvPicPr>
            <p:nvPr/>
          </p:nvPicPr>
          <p:blipFill>
            <a:blip r:embed="rId3"/>
            <a:srcRect/>
            <a:stretch>
              <a:fillRect/>
            </a:stretch>
          </p:blipFill>
          <p:spPr>
            <a:xfrm>
              <a:off x="1414320" y="1661876"/>
              <a:ext cx="7702667" cy="4937760"/>
            </a:xfrm>
            <a:prstGeom prst="rect">
              <a:avLst/>
            </a:prstGeom>
            <a:noFill/>
            <a:ln cap="flat">
              <a:noFill/>
            </a:ln>
          </p:spPr>
        </p:pic>
        <p:sp>
          <p:nvSpPr>
            <p:cNvPr id="12" name="Rectangle 1"/>
            <p:cNvSpPr/>
            <p:nvPr/>
          </p:nvSpPr>
          <p:spPr>
            <a:xfrm>
              <a:off x="1671166" y="1292989"/>
              <a:ext cx="5055324"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0" cap="none" spc="0" baseline="0">
                  <a:solidFill>
                    <a:srgbClr val="000000"/>
                  </a:solidFill>
                  <a:uFillTx/>
                  <a:latin typeface="Microsoft Sans Serif" pitchFamily="34"/>
                  <a:ea typeface=""/>
                  <a:cs typeface="Microsoft Sans Serif" pitchFamily="34"/>
                </a:rPr>
                <a:t>LE RESEAU INTERCONNECTE NORD (RIN)</a:t>
              </a:r>
            </a:p>
          </p:txBody>
        </p:sp>
      </p:grpSp>
      <p:grpSp>
        <p:nvGrpSpPr>
          <p:cNvPr id="13" name="Diagramme 10"/>
          <p:cNvGrpSpPr/>
          <p:nvPr/>
        </p:nvGrpSpPr>
        <p:grpSpPr>
          <a:xfrm>
            <a:off x="0" y="670648"/>
            <a:ext cx="1414320" cy="5095457"/>
            <a:chOff x="0" y="670648"/>
            <a:chExt cx="1414320" cy="5095457"/>
          </a:xfrm>
        </p:grpSpPr>
        <p:sp>
          <p:nvSpPr>
            <p:cNvPr id="14"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15"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6"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17"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18"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19"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20"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21"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22"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169">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668965"/>
            <a:ext cx="6359405"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Présentation du système électrique camerounais</a:t>
            </a: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grpSp>
        <p:nvGrpSpPr>
          <p:cNvPr id="10" name="Groupe 49"/>
          <p:cNvGrpSpPr/>
          <p:nvPr/>
        </p:nvGrpSpPr>
        <p:grpSpPr>
          <a:xfrm>
            <a:off x="2246808" y="1415463"/>
            <a:ext cx="4614337" cy="5442536"/>
            <a:chOff x="2246808" y="1415463"/>
            <a:chExt cx="4614337" cy="5442536"/>
          </a:xfrm>
        </p:grpSpPr>
        <p:grpSp>
          <p:nvGrpSpPr>
            <p:cNvPr id="11" name="Groupe 31"/>
            <p:cNvGrpSpPr/>
            <p:nvPr/>
          </p:nvGrpSpPr>
          <p:grpSpPr>
            <a:xfrm>
              <a:off x="2377440" y="1894115"/>
              <a:ext cx="4483705" cy="4963884"/>
              <a:chOff x="2377440" y="1894115"/>
              <a:chExt cx="4483705" cy="4963884"/>
            </a:xfrm>
          </p:grpSpPr>
          <p:sp>
            <p:nvSpPr>
              <p:cNvPr id="12" name="Rectangle à coins arrondis 3"/>
              <p:cNvSpPr/>
              <p:nvPr/>
            </p:nvSpPr>
            <p:spPr>
              <a:xfrm>
                <a:off x="2377440" y="1894115"/>
                <a:ext cx="3442880" cy="104134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A9D18E"/>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Centrales thermiques</a:t>
                </a:r>
                <a:endParaRPr lang="fr-FR" sz="1800" b="0" i="0" u="none" strike="noStrike" kern="1200" cap="none" spc="0" baseline="0">
                  <a:solidFill>
                    <a:srgbClr val="FFFFFF"/>
                  </a:solidFill>
                  <a:uFillTx/>
                  <a:latin typeface="Calibri"/>
                  <a:ea typeface=""/>
                  <a:cs typeface=""/>
                </a:endParaRPr>
              </a:p>
            </p:txBody>
          </p:sp>
          <p:sp>
            <p:nvSpPr>
              <p:cNvPr id="13" name="Rectangle à coins arrondis 4"/>
              <p:cNvSpPr/>
              <p:nvPr/>
            </p:nvSpPr>
            <p:spPr>
              <a:xfrm>
                <a:off x="4779477" y="3163257"/>
                <a:ext cx="2081659" cy="40606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Bertoua</a:t>
                </a:r>
                <a:endParaRPr lang="fr-FR" sz="1800" b="0" i="0" u="none" strike="noStrike" kern="1200" cap="none" spc="0" baseline="0">
                  <a:solidFill>
                    <a:srgbClr val="FFFFFF"/>
                  </a:solidFill>
                  <a:uFillTx/>
                  <a:latin typeface="Calibri"/>
                  <a:ea typeface=""/>
                  <a:cs typeface=""/>
                </a:endParaRPr>
              </a:p>
            </p:txBody>
          </p:sp>
          <p:sp>
            <p:nvSpPr>
              <p:cNvPr id="14" name="Rectangle à coins arrondis 5"/>
              <p:cNvSpPr/>
              <p:nvPr/>
            </p:nvSpPr>
            <p:spPr>
              <a:xfrm>
                <a:off x="4779477" y="3663415"/>
                <a:ext cx="2081668" cy="41526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Bétaré oya </a:t>
                </a:r>
                <a:endParaRPr lang="fr-FR" sz="1800" b="0" i="0" u="none" strike="noStrike" kern="1200" cap="none" spc="0" baseline="0">
                  <a:solidFill>
                    <a:srgbClr val="FFFFFF"/>
                  </a:solidFill>
                  <a:uFillTx/>
                  <a:latin typeface="Calibri"/>
                  <a:ea typeface=""/>
                  <a:cs typeface=""/>
                </a:endParaRPr>
              </a:p>
            </p:txBody>
          </p:sp>
          <p:sp>
            <p:nvSpPr>
              <p:cNvPr id="15" name="Rectangle à coins arrondis 6"/>
              <p:cNvSpPr/>
              <p:nvPr/>
            </p:nvSpPr>
            <p:spPr>
              <a:xfrm>
                <a:off x="4779477" y="4172763"/>
                <a:ext cx="2081668" cy="50624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Garoua Boulai</a:t>
                </a:r>
                <a:endParaRPr lang="fr-FR" sz="1800" b="0" i="0" u="none" strike="noStrike" kern="1200" cap="none" spc="0" baseline="0">
                  <a:solidFill>
                    <a:srgbClr val="FFFFFF"/>
                  </a:solidFill>
                  <a:uFillTx/>
                  <a:latin typeface="Calibri"/>
                  <a:ea typeface=""/>
                  <a:cs typeface=""/>
                </a:endParaRPr>
              </a:p>
            </p:txBody>
          </p:sp>
          <p:sp>
            <p:nvSpPr>
              <p:cNvPr id="16" name="Rectangle à coins arrondis 7"/>
              <p:cNvSpPr/>
              <p:nvPr/>
            </p:nvSpPr>
            <p:spPr>
              <a:xfrm>
                <a:off x="4779477" y="4773113"/>
                <a:ext cx="2081668" cy="41483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Lomié</a:t>
                </a:r>
                <a:endParaRPr lang="fr-FR" sz="1800" b="0" i="0" u="none" strike="noStrike" kern="1200" cap="none" spc="0" baseline="0">
                  <a:solidFill>
                    <a:srgbClr val="FFFFFF"/>
                  </a:solidFill>
                  <a:uFillTx/>
                  <a:latin typeface="Calibri"/>
                  <a:ea typeface=""/>
                  <a:cs typeface=""/>
                </a:endParaRPr>
              </a:p>
            </p:txBody>
          </p:sp>
          <p:sp>
            <p:nvSpPr>
              <p:cNvPr id="17" name="Rectangle à coins arrondis 8"/>
              <p:cNvSpPr/>
              <p:nvPr/>
            </p:nvSpPr>
            <p:spPr>
              <a:xfrm>
                <a:off x="4779477" y="5282022"/>
                <a:ext cx="2081668" cy="47966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Yokadouma</a:t>
                </a:r>
                <a:endParaRPr lang="fr-FR" sz="1800" b="0" i="0" u="none" strike="noStrike" kern="1200" cap="none" spc="0" baseline="0">
                  <a:solidFill>
                    <a:srgbClr val="FFFFFF"/>
                  </a:solidFill>
                  <a:uFillTx/>
                  <a:latin typeface="Calibri"/>
                  <a:ea typeface=""/>
                  <a:cs typeface=""/>
                </a:endParaRPr>
              </a:p>
            </p:txBody>
          </p:sp>
          <p:cxnSp>
            <p:nvCxnSpPr>
              <p:cNvPr id="18" name="Connecteur en angle 12"/>
              <p:cNvCxnSpPr>
                <a:stCxn id="12" idx="2"/>
                <a:endCxn id="13" idx="3"/>
              </p:cNvCxnSpPr>
              <p:nvPr/>
            </p:nvCxnSpPr>
            <p:spPr>
              <a:xfrm rot="16200000" flipH="1">
                <a:off x="4223764" y="2810576"/>
                <a:ext cx="430829" cy="680597"/>
              </a:xfrm>
              <a:prstGeom prst="bentConnector2">
                <a:avLst/>
              </a:prstGeom>
              <a:noFill/>
              <a:ln w="6345" cap="flat">
                <a:solidFill>
                  <a:srgbClr val="385723"/>
                </a:solidFill>
                <a:prstDash val="solid"/>
                <a:miter/>
              </a:ln>
            </p:spPr>
          </p:cxnSp>
          <p:cxnSp>
            <p:nvCxnSpPr>
              <p:cNvPr id="19" name="Connecteur en angle 14"/>
              <p:cNvCxnSpPr>
                <a:stCxn id="12" idx="2"/>
                <a:endCxn id="14" idx="3"/>
              </p:cNvCxnSpPr>
              <p:nvPr/>
            </p:nvCxnSpPr>
            <p:spPr>
              <a:xfrm rot="16200000" flipH="1">
                <a:off x="3971385" y="3062955"/>
                <a:ext cx="935587" cy="680597"/>
              </a:xfrm>
              <a:prstGeom prst="bentConnector2">
                <a:avLst/>
              </a:prstGeom>
              <a:noFill/>
              <a:ln w="19046" cap="flat">
                <a:solidFill>
                  <a:srgbClr val="385723"/>
                </a:solidFill>
                <a:prstDash val="solid"/>
                <a:miter/>
              </a:ln>
            </p:spPr>
          </p:cxnSp>
          <p:cxnSp>
            <p:nvCxnSpPr>
              <p:cNvPr id="20" name="Connecteur en angle 16"/>
              <p:cNvCxnSpPr>
                <a:stCxn id="12" idx="2"/>
                <a:endCxn id="15" idx="3"/>
              </p:cNvCxnSpPr>
              <p:nvPr/>
            </p:nvCxnSpPr>
            <p:spPr>
              <a:xfrm rot="16200000" flipH="1">
                <a:off x="3693965" y="3340375"/>
                <a:ext cx="1490426" cy="680597"/>
              </a:xfrm>
              <a:prstGeom prst="bentConnector2">
                <a:avLst/>
              </a:prstGeom>
              <a:noFill/>
              <a:ln w="12701" cap="flat">
                <a:solidFill>
                  <a:srgbClr val="385723"/>
                </a:solidFill>
                <a:prstDash val="solid"/>
                <a:miter/>
              </a:ln>
            </p:spPr>
          </p:cxnSp>
          <p:cxnSp>
            <p:nvCxnSpPr>
              <p:cNvPr id="21" name="Connecteur en angle 18"/>
              <p:cNvCxnSpPr>
                <a:stCxn id="12" idx="2"/>
                <a:endCxn id="16" idx="3"/>
              </p:cNvCxnSpPr>
              <p:nvPr/>
            </p:nvCxnSpPr>
            <p:spPr>
              <a:xfrm rot="16200000" flipH="1">
                <a:off x="3416643" y="3617697"/>
                <a:ext cx="2045070" cy="680597"/>
              </a:xfrm>
              <a:prstGeom prst="bentConnector2">
                <a:avLst/>
              </a:prstGeom>
              <a:noFill/>
              <a:ln w="19046" cap="flat">
                <a:solidFill>
                  <a:srgbClr val="385723"/>
                </a:solidFill>
                <a:prstDash val="solid"/>
                <a:miter/>
              </a:ln>
            </p:spPr>
          </p:cxnSp>
          <p:cxnSp>
            <p:nvCxnSpPr>
              <p:cNvPr id="22" name="Connecteur en angle 22"/>
              <p:cNvCxnSpPr>
                <a:stCxn id="12" idx="2"/>
                <a:endCxn id="17" idx="3"/>
              </p:cNvCxnSpPr>
              <p:nvPr/>
            </p:nvCxnSpPr>
            <p:spPr>
              <a:xfrm rot="16200000" flipH="1">
                <a:off x="3145981" y="3888359"/>
                <a:ext cx="2586394" cy="680597"/>
              </a:xfrm>
              <a:prstGeom prst="bentConnector2">
                <a:avLst/>
              </a:prstGeom>
              <a:noFill/>
              <a:ln w="12701" cap="flat">
                <a:solidFill>
                  <a:srgbClr val="385723"/>
                </a:solidFill>
                <a:prstDash val="solid"/>
                <a:miter/>
              </a:ln>
            </p:spPr>
          </p:cxnSp>
          <p:sp>
            <p:nvSpPr>
              <p:cNvPr id="23" name="Rectangle à coins arrondis 23"/>
              <p:cNvSpPr/>
              <p:nvPr/>
            </p:nvSpPr>
            <p:spPr>
              <a:xfrm>
                <a:off x="4779477" y="5855781"/>
                <a:ext cx="2081668" cy="47966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385723"/>
                    </a:solidFill>
                    <a:uFillTx/>
                    <a:latin typeface="Calibri"/>
                    <a:ea typeface=""/>
                    <a:cs typeface=""/>
                  </a:rPr>
                  <a:t>Moloundou</a:t>
                </a:r>
                <a:endParaRPr lang="fr-FR" sz="1800" b="0" i="0" u="none" strike="noStrike" kern="1200" cap="none" spc="0" baseline="0">
                  <a:solidFill>
                    <a:srgbClr val="FFFFFF"/>
                  </a:solidFill>
                  <a:uFillTx/>
                  <a:latin typeface="Calibri"/>
                  <a:ea typeface=""/>
                  <a:cs typeface=""/>
                </a:endParaRPr>
              </a:p>
            </p:txBody>
          </p:sp>
          <p:cxnSp>
            <p:nvCxnSpPr>
              <p:cNvPr id="24" name="Connecteur en angle 25"/>
              <p:cNvCxnSpPr>
                <a:stCxn id="12" idx="2"/>
                <a:endCxn id="23" idx="3"/>
              </p:cNvCxnSpPr>
              <p:nvPr/>
            </p:nvCxnSpPr>
            <p:spPr>
              <a:xfrm rot="16200000" flipH="1">
                <a:off x="2859102" y="4175238"/>
                <a:ext cx="3160153" cy="680597"/>
              </a:xfrm>
              <a:prstGeom prst="bentConnector2">
                <a:avLst/>
              </a:prstGeom>
              <a:noFill/>
              <a:ln w="19046" cap="flat">
                <a:solidFill>
                  <a:srgbClr val="385723"/>
                </a:solidFill>
                <a:prstDash val="solid"/>
                <a:miter/>
              </a:ln>
            </p:spPr>
          </p:cxnSp>
          <p:sp>
            <p:nvSpPr>
              <p:cNvPr id="25" name="Rectangle à coins arrondis 23"/>
              <p:cNvSpPr/>
              <p:nvPr/>
            </p:nvSpPr>
            <p:spPr>
              <a:xfrm>
                <a:off x="4763548" y="6378333"/>
                <a:ext cx="2081668" cy="47966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E2F0D9"/>
              </a:solidFill>
              <a:ln w="12701" cap="flat">
                <a:solidFill>
                  <a:srgbClr val="38572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385723"/>
                    </a:solidFill>
                    <a:uFillTx/>
                    <a:latin typeface="Calibri"/>
                    <a:ea typeface=""/>
                    <a:cs typeface=""/>
                  </a:rPr>
                  <a:t>Batouri</a:t>
                </a:r>
                <a:endParaRPr lang="fr-FR" sz="1800" b="0" i="0" u="none" strike="noStrike" kern="1200" cap="none" spc="0" baseline="0">
                  <a:solidFill>
                    <a:srgbClr val="FFFFFF"/>
                  </a:solidFill>
                  <a:uFillTx/>
                  <a:latin typeface="Calibri"/>
                  <a:ea typeface=""/>
                  <a:cs typeface=""/>
                </a:endParaRPr>
              </a:p>
            </p:txBody>
          </p:sp>
          <p:cxnSp>
            <p:nvCxnSpPr>
              <p:cNvPr id="26" name="Connecteur en angle 20"/>
              <p:cNvCxnSpPr>
                <a:stCxn id="12" idx="2"/>
                <a:endCxn id="25" idx="3"/>
              </p:cNvCxnSpPr>
              <p:nvPr/>
            </p:nvCxnSpPr>
            <p:spPr>
              <a:xfrm rot="16200000" flipH="1">
                <a:off x="2589862" y="4444479"/>
                <a:ext cx="3682705" cy="664668"/>
              </a:xfrm>
              <a:prstGeom prst="bentConnector2">
                <a:avLst/>
              </a:prstGeom>
              <a:noFill/>
              <a:ln w="6345" cap="flat">
                <a:solidFill>
                  <a:srgbClr val="385723"/>
                </a:solidFill>
                <a:prstDash val="solid"/>
                <a:miter/>
              </a:ln>
            </p:spPr>
          </p:cxnSp>
        </p:grpSp>
        <p:sp>
          <p:nvSpPr>
            <p:cNvPr id="27" name="ZoneTexte 48"/>
            <p:cNvSpPr txBox="1"/>
            <p:nvPr/>
          </p:nvSpPr>
          <p:spPr>
            <a:xfrm>
              <a:off x="2246808" y="1415463"/>
              <a:ext cx="4034085"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0" cap="none" spc="0" baseline="0">
                  <a:solidFill>
                    <a:srgbClr val="000000"/>
                  </a:solidFill>
                  <a:uFillTx/>
                  <a:latin typeface="Microsoft Sans Serif" pitchFamily="34"/>
                  <a:ea typeface=""/>
                  <a:cs typeface="Microsoft Sans Serif" pitchFamily="34"/>
                </a:rPr>
                <a:t>LE</a:t>
              </a:r>
              <a:r>
                <a:rPr lang="fr-FR" sz="2800" b="0" i="0" u="none" strike="noStrike" kern="1200" cap="none" spc="0" baseline="0">
                  <a:solidFill>
                    <a:srgbClr val="00B050"/>
                  </a:solidFill>
                  <a:uFillTx/>
                  <a:latin typeface="Algerian" pitchFamily="82"/>
                  <a:ea typeface=""/>
                  <a:cs typeface=""/>
                </a:rPr>
                <a:t> </a:t>
              </a:r>
              <a:r>
                <a:rPr lang="fr-FR" sz="1600" b="1" i="0" u="none" strike="noStrike" kern="0" cap="none" spc="0" baseline="0">
                  <a:solidFill>
                    <a:srgbClr val="000000"/>
                  </a:solidFill>
                  <a:uFillTx/>
                  <a:latin typeface="Microsoft Sans Serif" pitchFamily="34"/>
                  <a:ea typeface=""/>
                  <a:cs typeface="Microsoft Sans Serif" pitchFamily="34"/>
                </a:rPr>
                <a:t>RESEAU</a:t>
              </a:r>
              <a:r>
                <a:rPr lang="fr-FR" sz="2800" b="0" i="0" u="none" strike="noStrike" kern="1200" cap="none" spc="0" baseline="0">
                  <a:solidFill>
                    <a:srgbClr val="00B050"/>
                  </a:solidFill>
                  <a:uFillTx/>
                  <a:latin typeface="Algerian" pitchFamily="82"/>
                  <a:ea typeface=""/>
                  <a:cs typeface=""/>
                </a:rPr>
                <a:t> </a:t>
              </a:r>
              <a:r>
                <a:rPr lang="fr-FR" sz="1600" b="1" i="0" u="none" strike="noStrike" kern="0" cap="none" spc="0" baseline="0">
                  <a:solidFill>
                    <a:srgbClr val="000000"/>
                  </a:solidFill>
                  <a:uFillTx/>
                  <a:latin typeface="Microsoft Sans Serif" pitchFamily="34"/>
                  <a:ea typeface=""/>
                  <a:cs typeface="Microsoft Sans Serif" pitchFamily="34"/>
                </a:rPr>
                <a:t>ISOLE</a:t>
              </a:r>
              <a:r>
                <a:rPr lang="fr-FR" sz="2800" b="0" i="0" u="none" strike="noStrike" kern="1200" cap="none" spc="0" baseline="0">
                  <a:solidFill>
                    <a:srgbClr val="00B050"/>
                  </a:solidFill>
                  <a:uFillTx/>
                  <a:latin typeface="Algerian" pitchFamily="82"/>
                  <a:ea typeface=""/>
                  <a:cs typeface=""/>
                </a:rPr>
                <a:t> </a:t>
              </a:r>
              <a:r>
                <a:rPr lang="fr-FR" sz="1600" b="1" i="0" u="none" strike="noStrike" kern="0" cap="none" spc="0" baseline="0">
                  <a:solidFill>
                    <a:srgbClr val="000000"/>
                  </a:solidFill>
                  <a:uFillTx/>
                  <a:latin typeface="Microsoft Sans Serif" pitchFamily="34"/>
                  <a:ea typeface=""/>
                  <a:cs typeface="Microsoft Sans Serif" pitchFamily="34"/>
                </a:rPr>
                <a:t>DE</a:t>
              </a:r>
              <a:r>
                <a:rPr lang="fr-FR" sz="2800" b="0" i="0" u="none" strike="noStrike" kern="1200" cap="none" spc="0" baseline="0">
                  <a:solidFill>
                    <a:srgbClr val="00B050"/>
                  </a:solidFill>
                  <a:uFillTx/>
                  <a:latin typeface="Algerian" pitchFamily="82"/>
                  <a:ea typeface=""/>
                  <a:cs typeface=""/>
                </a:rPr>
                <a:t> </a:t>
              </a:r>
              <a:r>
                <a:rPr lang="fr-FR" sz="1600" b="1" i="0" u="none" strike="noStrike" kern="0" cap="none" spc="0" baseline="0">
                  <a:solidFill>
                    <a:srgbClr val="000000"/>
                  </a:solidFill>
                  <a:uFillTx/>
                  <a:latin typeface="Microsoft Sans Serif" pitchFamily="34"/>
                  <a:ea typeface=""/>
                  <a:cs typeface="Microsoft Sans Serif" pitchFamily="34"/>
                </a:rPr>
                <a:t>L’EST</a:t>
              </a:r>
              <a:r>
                <a:rPr lang="fr-FR" sz="1800" b="1" i="0" u="none" strike="noStrike" kern="1200" cap="none" spc="0" baseline="0">
                  <a:solidFill>
                    <a:srgbClr val="000000"/>
                  </a:solidFill>
                  <a:uFillTx/>
                  <a:latin typeface="Microsoft Sans Serif" pitchFamily="34"/>
                  <a:ea typeface=""/>
                  <a:cs typeface="Microsoft Sans Serif" pitchFamily="34"/>
                </a:rPr>
                <a:t> (</a:t>
              </a:r>
              <a:r>
                <a:rPr lang="fr-FR" sz="1600" b="1" i="0" u="none" strike="noStrike" kern="0" cap="none" spc="0" baseline="0">
                  <a:solidFill>
                    <a:srgbClr val="000000"/>
                  </a:solidFill>
                  <a:uFillTx/>
                  <a:latin typeface="Microsoft Sans Serif" pitchFamily="34"/>
                  <a:ea typeface=""/>
                  <a:cs typeface="Microsoft Sans Serif" pitchFamily="34"/>
                </a:rPr>
                <a:t>RIE</a:t>
              </a:r>
              <a:r>
                <a:rPr lang="fr-FR" sz="1800" b="1" i="0" u="none" strike="noStrike" kern="0" cap="none" spc="0" baseline="0">
                  <a:solidFill>
                    <a:srgbClr val="000000"/>
                  </a:solidFill>
                  <a:uFillTx/>
                  <a:latin typeface="Microsoft Sans Serif" pitchFamily="34"/>
                  <a:ea typeface=""/>
                  <a:cs typeface="Microsoft Sans Serif" pitchFamily="34"/>
                </a:rPr>
                <a:t>)</a:t>
              </a:r>
            </a:p>
          </p:txBody>
        </p:sp>
      </p:grpSp>
      <p:grpSp>
        <p:nvGrpSpPr>
          <p:cNvPr id="28" name="Diagramme 10"/>
          <p:cNvGrpSpPr/>
          <p:nvPr/>
        </p:nvGrpSpPr>
        <p:grpSpPr>
          <a:xfrm>
            <a:off x="0" y="670648"/>
            <a:ext cx="1414320" cy="5095457"/>
            <a:chOff x="0" y="670648"/>
            <a:chExt cx="1414320" cy="5095457"/>
          </a:xfrm>
        </p:grpSpPr>
        <p:sp>
          <p:nvSpPr>
            <p:cNvPr id="29"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30"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31"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32"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33"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34"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35"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36"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37"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171">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668965"/>
            <a:ext cx="6359405"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Présentation du système électrique camerounais</a:t>
            </a: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0" name="ZoneTexte 50"/>
          <p:cNvSpPr txBox="1"/>
          <p:nvPr/>
        </p:nvSpPr>
        <p:spPr>
          <a:xfrm>
            <a:off x="2467517" y="1519970"/>
            <a:ext cx="4233726"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0" cap="none" spc="0" baseline="0">
                <a:solidFill>
                  <a:srgbClr val="000000"/>
                </a:solidFill>
                <a:uFillTx/>
                <a:latin typeface="Microsoft Sans Serif" pitchFamily="34"/>
                <a:ea typeface=""/>
                <a:cs typeface="Microsoft Sans Serif" pitchFamily="34"/>
              </a:rPr>
              <a:t>LE RESEAU INTERCONNECTE SUD (RIS)</a:t>
            </a:r>
          </a:p>
        </p:txBody>
      </p:sp>
      <p:sp>
        <p:nvSpPr>
          <p:cNvPr id="11" name="Forme libre 33"/>
          <p:cNvSpPr/>
          <p:nvPr/>
        </p:nvSpPr>
        <p:spPr>
          <a:xfrm>
            <a:off x="1471964" y="3653320"/>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262626"/>
                </a:solidFill>
                <a:uFillTx/>
                <a:latin typeface="Calibri"/>
                <a:ea typeface=""/>
                <a:cs typeface=""/>
              </a:rPr>
              <a:t>RIS (90%)</a:t>
            </a:r>
            <a:endParaRPr lang="fr-FR" sz="1600" b="0" i="0" u="none" strike="noStrike" kern="1200" cap="none" spc="0" baseline="0">
              <a:solidFill>
                <a:srgbClr val="FFFFFF"/>
              </a:solidFill>
              <a:uFillTx/>
              <a:latin typeface="Calibri"/>
              <a:ea typeface=""/>
              <a:cs typeface=""/>
            </a:endParaRPr>
          </a:p>
        </p:txBody>
      </p:sp>
      <p:grpSp>
        <p:nvGrpSpPr>
          <p:cNvPr id="12" name="Groupe 66"/>
          <p:cNvGrpSpPr/>
          <p:nvPr/>
        </p:nvGrpSpPr>
        <p:grpSpPr>
          <a:xfrm>
            <a:off x="3598813" y="2369795"/>
            <a:ext cx="2158989" cy="1822648"/>
            <a:chOff x="3598813" y="2369795"/>
            <a:chExt cx="2158989" cy="1822648"/>
          </a:xfrm>
        </p:grpSpPr>
        <p:sp>
          <p:nvSpPr>
            <p:cNvPr id="13" name="Forme libre 34"/>
            <p:cNvSpPr/>
            <p:nvPr/>
          </p:nvSpPr>
          <p:spPr>
            <a:xfrm rot="17945829">
              <a:off x="2880428" y="3441936"/>
              <a:ext cx="1468892" cy="32122"/>
            </a:xfrm>
            <a:custGeom>
              <a:avLst/>
              <a:gdLst>
                <a:gd name="f0" fmla="val 10800000"/>
                <a:gd name="f1" fmla="val 5400000"/>
                <a:gd name="f2" fmla="val 180"/>
                <a:gd name="f3" fmla="val w"/>
                <a:gd name="f4" fmla="val h"/>
                <a:gd name="f5" fmla="val 0"/>
                <a:gd name="f6" fmla="val 1468895"/>
                <a:gd name="f7" fmla="val 32124"/>
                <a:gd name="f8" fmla="val 16062"/>
                <a:gd name="f9" fmla="+- 0 0 -90"/>
                <a:gd name="f10" fmla="*/ f3 1 1468895"/>
                <a:gd name="f11" fmla="*/ f4 1 32124"/>
                <a:gd name="f12" fmla="+- f7 0 f5"/>
                <a:gd name="f13" fmla="+- f6 0 f5"/>
                <a:gd name="f14" fmla="*/ f9 f0 1"/>
                <a:gd name="f15" fmla="*/ f13 1 1468895"/>
                <a:gd name="f16" fmla="*/ f12 1 32124"/>
                <a:gd name="f17" fmla="*/ 0 f13 1"/>
                <a:gd name="f18" fmla="*/ 16062 f12 1"/>
                <a:gd name="f19" fmla="*/ 1468895 f13 1"/>
                <a:gd name="f20" fmla="*/ f14 1 f2"/>
                <a:gd name="f21" fmla="*/ f17 1 1468895"/>
                <a:gd name="f22" fmla="*/ f18 1 32124"/>
                <a:gd name="f23" fmla="*/ f19 1 1468895"/>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1468895" h="32124">
                  <a:moveTo>
                    <a:pt x="f5" y="f8"/>
                  </a:moveTo>
                  <a:lnTo>
                    <a:pt x="f6" y="f8"/>
                  </a:lnTo>
                </a:path>
              </a:pathLst>
            </a:custGeom>
            <a:noFill/>
            <a:ln w="12701" cap="flat">
              <a:solidFill>
                <a:srgbClr val="548235"/>
              </a:solidFill>
              <a:prstDash val="solid"/>
              <a:miter/>
            </a:ln>
          </p:spPr>
          <p:txBody>
            <a:bodyPr vert="horz" wrap="square" lIns="710424" tIns="0" rIns="710424"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14" name="Forme libre 35"/>
            <p:cNvSpPr/>
            <p:nvPr/>
          </p:nvSpPr>
          <p:spPr>
            <a:xfrm>
              <a:off x="3972034" y="2369795"/>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dirty="0">
                  <a:solidFill>
                    <a:srgbClr val="000000"/>
                  </a:solidFill>
                  <a:uFillTx/>
                  <a:latin typeface="Calibri"/>
                  <a:ea typeface=""/>
                  <a:cs typeface=""/>
                </a:rPr>
                <a:t>CENTRALES HYDROELECTRIQUES</a:t>
              </a:r>
              <a:endParaRPr lang="fr-FR" sz="1600" b="0" i="0" u="none" strike="noStrike" kern="1200" cap="none" spc="0" baseline="0" dirty="0">
                <a:solidFill>
                  <a:srgbClr val="FFFFFF"/>
                </a:solidFill>
                <a:uFillTx/>
                <a:latin typeface="Calibri"/>
                <a:ea typeface=""/>
                <a:cs typeface=""/>
              </a:endParaRPr>
            </a:p>
          </p:txBody>
        </p:sp>
      </p:grpSp>
      <p:grpSp>
        <p:nvGrpSpPr>
          <p:cNvPr id="15" name="Groupe 68"/>
          <p:cNvGrpSpPr/>
          <p:nvPr/>
        </p:nvGrpSpPr>
        <p:grpSpPr>
          <a:xfrm>
            <a:off x="5675125" y="1856387"/>
            <a:ext cx="2582747" cy="892884"/>
            <a:chOff x="5675125" y="1856387"/>
            <a:chExt cx="2582747" cy="892884"/>
          </a:xfrm>
        </p:grpSpPr>
        <p:sp>
          <p:nvSpPr>
            <p:cNvPr id="16" name="Forme libre 36"/>
            <p:cNvSpPr/>
            <p:nvPr/>
          </p:nvSpPr>
          <p:spPr>
            <a:xfrm rot="19457612">
              <a:off x="5675125" y="2543466"/>
              <a:ext cx="879671" cy="32122"/>
            </a:xfrm>
            <a:custGeom>
              <a:avLst/>
              <a:gdLst>
                <a:gd name="f0" fmla="val 10800000"/>
                <a:gd name="f1" fmla="val 5400000"/>
                <a:gd name="f2" fmla="val 180"/>
                <a:gd name="f3" fmla="val w"/>
                <a:gd name="f4" fmla="val h"/>
                <a:gd name="f5" fmla="val 0"/>
                <a:gd name="f6" fmla="val 879670"/>
                <a:gd name="f7" fmla="val 32124"/>
                <a:gd name="f8" fmla="val 16062"/>
                <a:gd name="f9" fmla="+- 0 0 -90"/>
                <a:gd name="f10" fmla="*/ f3 1 879670"/>
                <a:gd name="f11" fmla="*/ f4 1 32124"/>
                <a:gd name="f12" fmla="+- f7 0 f5"/>
                <a:gd name="f13" fmla="+- f6 0 f5"/>
                <a:gd name="f14" fmla="*/ f9 f0 1"/>
                <a:gd name="f15" fmla="*/ f13 1 879670"/>
                <a:gd name="f16" fmla="*/ f12 1 32124"/>
                <a:gd name="f17" fmla="*/ 0 f13 1"/>
                <a:gd name="f18" fmla="*/ 16062 f12 1"/>
                <a:gd name="f19" fmla="*/ 879670 f13 1"/>
                <a:gd name="f20" fmla="*/ f14 1 f2"/>
                <a:gd name="f21" fmla="*/ f17 1 879670"/>
                <a:gd name="f22" fmla="*/ f18 1 32124"/>
                <a:gd name="f23" fmla="*/ f19 1 879670"/>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879670" h="32124">
                  <a:moveTo>
                    <a:pt x="f5" y="f8"/>
                  </a:moveTo>
                  <a:lnTo>
                    <a:pt x="f6" y="f8"/>
                  </a:lnTo>
                </a:path>
              </a:pathLst>
            </a:custGeom>
            <a:noFill/>
            <a:ln w="12701" cap="flat">
              <a:solidFill>
                <a:srgbClr val="548235"/>
              </a:solidFill>
              <a:prstDash val="solid"/>
              <a:miter/>
            </a:ln>
          </p:spPr>
          <p:txBody>
            <a:bodyPr vert="horz" wrap="square" lIns="430545" tIns="0" rIns="430545"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17" name="Forme libre 37"/>
            <p:cNvSpPr/>
            <p:nvPr/>
          </p:nvSpPr>
          <p:spPr>
            <a:xfrm>
              <a:off x="6472104" y="1856387"/>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ea typeface=""/>
                  <a:cs typeface=""/>
                </a:rPr>
                <a:t>SONGLOULOU (32,56%)</a:t>
              </a:r>
              <a:endParaRPr lang="fr-FR" sz="1600" b="0" i="0" u="none" strike="noStrike" kern="1200" cap="none" spc="0" baseline="0">
                <a:solidFill>
                  <a:srgbClr val="FFFFFF"/>
                </a:solidFill>
                <a:uFillTx/>
                <a:latin typeface="Calibri"/>
                <a:ea typeface=""/>
                <a:cs typeface=""/>
              </a:endParaRPr>
            </a:p>
          </p:txBody>
        </p:sp>
      </p:grpSp>
      <p:grpSp>
        <p:nvGrpSpPr>
          <p:cNvPr id="18" name="Groupe 69"/>
          <p:cNvGrpSpPr/>
          <p:nvPr/>
        </p:nvGrpSpPr>
        <p:grpSpPr>
          <a:xfrm>
            <a:off x="5675120" y="2883203"/>
            <a:ext cx="2582752" cy="892884"/>
            <a:chOff x="5675120" y="2883203"/>
            <a:chExt cx="2582752" cy="892884"/>
          </a:xfrm>
        </p:grpSpPr>
        <p:sp>
          <p:nvSpPr>
            <p:cNvPr id="19" name="Forme libre 38"/>
            <p:cNvSpPr/>
            <p:nvPr/>
          </p:nvSpPr>
          <p:spPr>
            <a:xfrm rot="2142404">
              <a:off x="5675120" y="3056875"/>
              <a:ext cx="879671" cy="32122"/>
            </a:xfrm>
            <a:custGeom>
              <a:avLst/>
              <a:gdLst>
                <a:gd name="f0" fmla="val 10800000"/>
                <a:gd name="f1" fmla="val 5400000"/>
                <a:gd name="f2" fmla="val 180"/>
                <a:gd name="f3" fmla="val w"/>
                <a:gd name="f4" fmla="val h"/>
                <a:gd name="f5" fmla="val 0"/>
                <a:gd name="f6" fmla="val 879670"/>
                <a:gd name="f7" fmla="val 32124"/>
                <a:gd name="f8" fmla="val 16062"/>
                <a:gd name="f9" fmla="+- 0 0 -90"/>
                <a:gd name="f10" fmla="*/ f3 1 879670"/>
                <a:gd name="f11" fmla="*/ f4 1 32124"/>
                <a:gd name="f12" fmla="+- f7 0 f5"/>
                <a:gd name="f13" fmla="+- f6 0 f5"/>
                <a:gd name="f14" fmla="*/ f9 f0 1"/>
                <a:gd name="f15" fmla="*/ f13 1 879670"/>
                <a:gd name="f16" fmla="*/ f12 1 32124"/>
                <a:gd name="f17" fmla="*/ 0 f13 1"/>
                <a:gd name="f18" fmla="*/ 16062 f12 1"/>
                <a:gd name="f19" fmla="*/ 879670 f13 1"/>
                <a:gd name="f20" fmla="*/ f14 1 f2"/>
                <a:gd name="f21" fmla="*/ f17 1 879670"/>
                <a:gd name="f22" fmla="*/ f18 1 32124"/>
                <a:gd name="f23" fmla="*/ f19 1 879670"/>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879670" h="32124">
                  <a:moveTo>
                    <a:pt x="f5" y="f8"/>
                  </a:moveTo>
                  <a:lnTo>
                    <a:pt x="f6" y="f8"/>
                  </a:lnTo>
                </a:path>
              </a:pathLst>
            </a:custGeom>
            <a:noFill/>
            <a:ln w="12701" cap="flat">
              <a:solidFill>
                <a:srgbClr val="548235"/>
              </a:solidFill>
              <a:prstDash val="solid"/>
              <a:miter/>
            </a:ln>
          </p:spPr>
          <p:txBody>
            <a:bodyPr vert="horz" wrap="square" lIns="430545" tIns="0" rIns="430545"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20" name="Forme libre 39"/>
            <p:cNvSpPr/>
            <p:nvPr/>
          </p:nvSpPr>
          <p:spPr>
            <a:xfrm>
              <a:off x="6472104" y="2883203"/>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ea typeface=""/>
                  <a:cs typeface=""/>
                </a:rPr>
                <a:t>EDEA (21,71%) </a:t>
              </a:r>
              <a:endParaRPr lang="fr-FR" sz="1600" b="0" i="0" u="none" strike="noStrike" kern="1200" cap="none" spc="0" baseline="0">
                <a:solidFill>
                  <a:srgbClr val="FFFFFF"/>
                </a:solidFill>
                <a:uFillTx/>
                <a:latin typeface="Calibri"/>
                <a:ea typeface=""/>
                <a:cs typeface=""/>
              </a:endParaRPr>
            </a:p>
          </p:txBody>
        </p:sp>
      </p:grpSp>
      <p:grpSp>
        <p:nvGrpSpPr>
          <p:cNvPr id="21" name="Groupe 67"/>
          <p:cNvGrpSpPr/>
          <p:nvPr/>
        </p:nvGrpSpPr>
        <p:grpSpPr>
          <a:xfrm>
            <a:off x="3598814" y="4007076"/>
            <a:ext cx="2158988" cy="1822644"/>
            <a:chOff x="3598814" y="4007076"/>
            <a:chExt cx="2158988" cy="1822644"/>
          </a:xfrm>
        </p:grpSpPr>
        <p:sp>
          <p:nvSpPr>
            <p:cNvPr id="22" name="Forme libre 40"/>
            <p:cNvSpPr/>
            <p:nvPr/>
          </p:nvSpPr>
          <p:spPr>
            <a:xfrm rot="3654187">
              <a:off x="2880429" y="4725461"/>
              <a:ext cx="1468892" cy="32122"/>
            </a:xfrm>
            <a:custGeom>
              <a:avLst/>
              <a:gdLst>
                <a:gd name="f0" fmla="val 10800000"/>
                <a:gd name="f1" fmla="val 5400000"/>
                <a:gd name="f2" fmla="val 180"/>
                <a:gd name="f3" fmla="val w"/>
                <a:gd name="f4" fmla="val h"/>
                <a:gd name="f5" fmla="val 0"/>
                <a:gd name="f6" fmla="val 1468895"/>
                <a:gd name="f7" fmla="val 32124"/>
                <a:gd name="f8" fmla="val 16062"/>
                <a:gd name="f9" fmla="+- 0 0 -90"/>
                <a:gd name="f10" fmla="*/ f3 1 1468895"/>
                <a:gd name="f11" fmla="*/ f4 1 32124"/>
                <a:gd name="f12" fmla="+- f7 0 f5"/>
                <a:gd name="f13" fmla="+- f6 0 f5"/>
                <a:gd name="f14" fmla="*/ f9 f0 1"/>
                <a:gd name="f15" fmla="*/ f13 1 1468895"/>
                <a:gd name="f16" fmla="*/ f12 1 32124"/>
                <a:gd name="f17" fmla="*/ 0 f13 1"/>
                <a:gd name="f18" fmla="*/ 16062 f12 1"/>
                <a:gd name="f19" fmla="*/ 1468895 f13 1"/>
                <a:gd name="f20" fmla="*/ f14 1 f2"/>
                <a:gd name="f21" fmla="*/ f17 1 1468895"/>
                <a:gd name="f22" fmla="*/ f18 1 32124"/>
                <a:gd name="f23" fmla="*/ f19 1 1468895"/>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1468895" h="32124">
                  <a:moveTo>
                    <a:pt x="f5" y="f8"/>
                  </a:moveTo>
                  <a:lnTo>
                    <a:pt x="f6" y="f8"/>
                  </a:lnTo>
                </a:path>
              </a:pathLst>
            </a:custGeom>
            <a:noFill/>
            <a:ln w="12701" cap="flat">
              <a:solidFill>
                <a:srgbClr val="548235"/>
              </a:solidFill>
              <a:prstDash val="solid"/>
              <a:miter/>
            </a:ln>
          </p:spPr>
          <p:txBody>
            <a:bodyPr vert="horz" wrap="square" lIns="710424" tIns="0" rIns="710424"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23" name="Forme libre 41"/>
            <p:cNvSpPr/>
            <p:nvPr/>
          </p:nvSpPr>
          <p:spPr>
            <a:xfrm>
              <a:off x="3972034" y="4936836"/>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ea typeface=""/>
                  <a:cs typeface=""/>
                </a:rPr>
                <a:t>CENTRALES THERMIQUES</a:t>
              </a:r>
              <a:endParaRPr lang="fr-FR" sz="1600" b="0" i="0" u="none" strike="noStrike" kern="1200" cap="none" spc="0" baseline="0">
                <a:solidFill>
                  <a:srgbClr val="FFFFFF"/>
                </a:solidFill>
                <a:uFillTx/>
                <a:latin typeface="Calibri"/>
                <a:ea typeface=""/>
                <a:cs typeface=""/>
              </a:endParaRPr>
            </a:p>
          </p:txBody>
        </p:sp>
      </p:grpSp>
      <p:grpSp>
        <p:nvGrpSpPr>
          <p:cNvPr id="24" name="Groupe 70"/>
          <p:cNvGrpSpPr/>
          <p:nvPr/>
        </p:nvGrpSpPr>
        <p:grpSpPr>
          <a:xfrm>
            <a:off x="6099005" y="3910020"/>
            <a:ext cx="2158867" cy="1585252"/>
            <a:chOff x="6099005" y="3910020"/>
            <a:chExt cx="2158867" cy="1585252"/>
          </a:xfrm>
        </p:grpSpPr>
        <p:sp>
          <p:nvSpPr>
            <p:cNvPr id="25" name="Forme libre 42"/>
            <p:cNvSpPr/>
            <p:nvPr/>
          </p:nvSpPr>
          <p:spPr>
            <a:xfrm rot="18289466">
              <a:off x="5489648" y="4853794"/>
              <a:ext cx="1250835" cy="32122"/>
            </a:xfrm>
            <a:custGeom>
              <a:avLst/>
              <a:gdLst>
                <a:gd name="f0" fmla="val 10800000"/>
                <a:gd name="f1" fmla="val 5400000"/>
                <a:gd name="f2" fmla="val 180"/>
                <a:gd name="f3" fmla="val w"/>
                <a:gd name="f4" fmla="val h"/>
                <a:gd name="f5" fmla="val 0"/>
                <a:gd name="f6" fmla="val 1250832"/>
                <a:gd name="f7" fmla="val 32124"/>
                <a:gd name="f8" fmla="val 16062"/>
                <a:gd name="f9" fmla="+- 0 0 -90"/>
                <a:gd name="f10" fmla="*/ f3 1 1250832"/>
                <a:gd name="f11" fmla="*/ f4 1 32124"/>
                <a:gd name="f12" fmla="+- f7 0 f5"/>
                <a:gd name="f13" fmla="+- f6 0 f5"/>
                <a:gd name="f14" fmla="*/ f9 f0 1"/>
                <a:gd name="f15" fmla="*/ f13 1 1250832"/>
                <a:gd name="f16" fmla="*/ f12 1 32124"/>
                <a:gd name="f17" fmla="*/ 0 f13 1"/>
                <a:gd name="f18" fmla="*/ 16062 f12 1"/>
                <a:gd name="f19" fmla="*/ 1250832 f13 1"/>
                <a:gd name="f20" fmla="*/ f14 1 f2"/>
                <a:gd name="f21" fmla="*/ f17 1 1250832"/>
                <a:gd name="f22" fmla="*/ f18 1 32124"/>
                <a:gd name="f23" fmla="*/ f19 1 1250832"/>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1250832" h="32124">
                  <a:moveTo>
                    <a:pt x="f5" y="f8"/>
                  </a:moveTo>
                  <a:lnTo>
                    <a:pt x="f6" y="f8"/>
                  </a:lnTo>
                </a:path>
              </a:pathLst>
            </a:custGeom>
            <a:noFill/>
            <a:ln w="12701" cap="flat">
              <a:solidFill>
                <a:srgbClr val="548235"/>
              </a:solidFill>
              <a:prstDash val="solid"/>
              <a:miter/>
            </a:ln>
          </p:spPr>
          <p:txBody>
            <a:bodyPr vert="horz" wrap="square" lIns="606841" tIns="0" rIns="606841"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26" name="Forme libre 43"/>
            <p:cNvSpPr/>
            <p:nvPr/>
          </p:nvSpPr>
          <p:spPr>
            <a:xfrm>
              <a:off x="6472104" y="3910020"/>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ea typeface=""/>
                  <a:cs typeface=""/>
                </a:rPr>
                <a:t>Centrale à gaz de  KRIBI (18,31%)</a:t>
              </a:r>
              <a:endParaRPr lang="fr-FR" sz="1600" b="0" i="0" u="none" strike="noStrike" kern="1200" cap="none" spc="0" baseline="0">
                <a:solidFill>
                  <a:srgbClr val="FFFFFF"/>
                </a:solidFill>
                <a:uFillTx/>
                <a:latin typeface="Calibri"/>
                <a:ea typeface=""/>
                <a:cs typeface=""/>
              </a:endParaRPr>
            </a:p>
          </p:txBody>
        </p:sp>
      </p:grpSp>
      <p:grpSp>
        <p:nvGrpSpPr>
          <p:cNvPr id="27" name="Groupe 71"/>
          <p:cNvGrpSpPr/>
          <p:nvPr/>
        </p:nvGrpSpPr>
        <p:grpSpPr>
          <a:xfrm>
            <a:off x="5757803" y="4936836"/>
            <a:ext cx="2500069" cy="892884"/>
            <a:chOff x="5757803" y="4936836"/>
            <a:chExt cx="2500069" cy="892884"/>
          </a:xfrm>
        </p:grpSpPr>
        <p:sp>
          <p:nvSpPr>
            <p:cNvPr id="28" name="Forme libre 44"/>
            <p:cNvSpPr/>
            <p:nvPr/>
          </p:nvSpPr>
          <p:spPr>
            <a:xfrm>
              <a:off x="5757803" y="5367217"/>
              <a:ext cx="714301" cy="32122"/>
            </a:xfrm>
            <a:custGeom>
              <a:avLst/>
              <a:gdLst>
                <a:gd name="f0" fmla="val 10800000"/>
                <a:gd name="f1" fmla="val 5400000"/>
                <a:gd name="f2" fmla="val 180"/>
                <a:gd name="f3" fmla="val w"/>
                <a:gd name="f4" fmla="val h"/>
                <a:gd name="f5" fmla="val 0"/>
                <a:gd name="f6" fmla="val 714306"/>
                <a:gd name="f7" fmla="val 32124"/>
                <a:gd name="f8" fmla="val 16062"/>
                <a:gd name="f9" fmla="+- 0 0 -90"/>
                <a:gd name="f10" fmla="*/ f3 1 714306"/>
                <a:gd name="f11" fmla="*/ f4 1 32124"/>
                <a:gd name="f12" fmla="+- f7 0 f5"/>
                <a:gd name="f13" fmla="+- f6 0 f5"/>
                <a:gd name="f14" fmla="*/ f9 f0 1"/>
                <a:gd name="f15" fmla="*/ f13 1 714306"/>
                <a:gd name="f16" fmla="*/ f12 1 32124"/>
                <a:gd name="f17" fmla="*/ 0 f13 1"/>
                <a:gd name="f18" fmla="*/ 16062 f12 1"/>
                <a:gd name="f19" fmla="*/ 714306 f13 1"/>
                <a:gd name="f20" fmla="*/ f14 1 f2"/>
                <a:gd name="f21" fmla="*/ f17 1 714306"/>
                <a:gd name="f22" fmla="*/ f18 1 32124"/>
                <a:gd name="f23" fmla="*/ f19 1 714306"/>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714306" h="32124">
                  <a:moveTo>
                    <a:pt x="f5" y="f8"/>
                  </a:moveTo>
                  <a:lnTo>
                    <a:pt x="f6" y="f8"/>
                  </a:lnTo>
                </a:path>
              </a:pathLst>
            </a:custGeom>
            <a:noFill/>
            <a:ln w="12701" cap="flat">
              <a:solidFill>
                <a:srgbClr val="548235"/>
              </a:solidFill>
              <a:prstDash val="solid"/>
              <a:miter/>
            </a:ln>
          </p:spPr>
          <p:txBody>
            <a:bodyPr vert="horz" wrap="square" lIns="351998" tIns="0" rIns="351998"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29" name="Forme libre 45"/>
            <p:cNvSpPr/>
            <p:nvPr/>
          </p:nvSpPr>
          <p:spPr>
            <a:xfrm>
              <a:off x="6472104" y="4936836"/>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ea typeface=""/>
                  <a:cs typeface=""/>
                </a:rPr>
                <a:t>Autres centrales thermiques (DPDC, 18,94%)</a:t>
              </a:r>
              <a:endParaRPr lang="fr-FR" sz="1600" b="0" i="0" u="none" strike="noStrike" kern="1200" cap="none" spc="0" baseline="0">
                <a:solidFill>
                  <a:srgbClr val="FFFFFF"/>
                </a:solidFill>
                <a:uFillTx/>
                <a:latin typeface="Calibri"/>
                <a:ea typeface=""/>
                <a:cs typeface=""/>
              </a:endParaRPr>
            </a:p>
          </p:txBody>
        </p:sp>
      </p:grpSp>
      <p:grpSp>
        <p:nvGrpSpPr>
          <p:cNvPr id="30" name="Groupe 72"/>
          <p:cNvGrpSpPr/>
          <p:nvPr/>
        </p:nvGrpSpPr>
        <p:grpSpPr>
          <a:xfrm>
            <a:off x="6098905" y="5271371"/>
            <a:ext cx="2158967" cy="1585165"/>
            <a:chOff x="6098905" y="5271371"/>
            <a:chExt cx="2158967" cy="1585165"/>
          </a:xfrm>
        </p:grpSpPr>
        <p:sp>
          <p:nvSpPr>
            <p:cNvPr id="31" name="Forme libre 46"/>
            <p:cNvSpPr/>
            <p:nvPr/>
          </p:nvSpPr>
          <p:spPr>
            <a:xfrm rot="3310516">
              <a:off x="5489548" y="5880728"/>
              <a:ext cx="1250835" cy="32122"/>
            </a:xfrm>
            <a:custGeom>
              <a:avLst/>
              <a:gdLst>
                <a:gd name="f0" fmla="val 10800000"/>
                <a:gd name="f1" fmla="val 5400000"/>
                <a:gd name="f2" fmla="val 180"/>
                <a:gd name="f3" fmla="val w"/>
                <a:gd name="f4" fmla="val h"/>
                <a:gd name="f5" fmla="val 0"/>
                <a:gd name="f6" fmla="val 1250832"/>
                <a:gd name="f7" fmla="val 32124"/>
                <a:gd name="f8" fmla="val 16062"/>
                <a:gd name="f9" fmla="+- 0 0 -90"/>
                <a:gd name="f10" fmla="*/ f3 1 1250832"/>
                <a:gd name="f11" fmla="*/ f4 1 32124"/>
                <a:gd name="f12" fmla="+- f7 0 f5"/>
                <a:gd name="f13" fmla="+- f6 0 f5"/>
                <a:gd name="f14" fmla="*/ f9 f0 1"/>
                <a:gd name="f15" fmla="*/ f13 1 1250832"/>
                <a:gd name="f16" fmla="*/ f12 1 32124"/>
                <a:gd name="f17" fmla="*/ 0 f13 1"/>
                <a:gd name="f18" fmla="*/ 16062 f12 1"/>
                <a:gd name="f19" fmla="*/ 1250832 f13 1"/>
                <a:gd name="f20" fmla="*/ f14 1 f2"/>
                <a:gd name="f21" fmla="*/ f17 1 1250832"/>
                <a:gd name="f22" fmla="*/ f18 1 32124"/>
                <a:gd name="f23" fmla="*/ f19 1 1250832"/>
                <a:gd name="f24" fmla="*/ f5 1 f15"/>
                <a:gd name="f25" fmla="*/ f6 1 f15"/>
                <a:gd name="f26" fmla="*/ f5 1 f16"/>
                <a:gd name="f27" fmla="*/ f7 1 f16"/>
                <a:gd name="f28" fmla="+- f20 0 f1"/>
                <a:gd name="f29" fmla="*/ f21 1 f15"/>
                <a:gd name="f30" fmla="*/ f22 1 f16"/>
                <a:gd name="f31" fmla="*/ f23 1 f15"/>
                <a:gd name="f32" fmla="*/ f24 f10 1"/>
                <a:gd name="f33" fmla="*/ f25 f10 1"/>
                <a:gd name="f34" fmla="*/ f27 f11 1"/>
                <a:gd name="f35" fmla="*/ f26 f11 1"/>
                <a:gd name="f36" fmla="*/ f29 f10 1"/>
                <a:gd name="f37" fmla="*/ f30 f11 1"/>
                <a:gd name="f38" fmla="*/ f31 f10 1"/>
              </a:gdLst>
              <a:ahLst/>
              <a:cxnLst>
                <a:cxn ang="3cd4">
                  <a:pos x="hc" y="t"/>
                </a:cxn>
                <a:cxn ang="0">
                  <a:pos x="r" y="vc"/>
                </a:cxn>
                <a:cxn ang="cd4">
                  <a:pos x="hc" y="b"/>
                </a:cxn>
                <a:cxn ang="cd2">
                  <a:pos x="l" y="vc"/>
                </a:cxn>
                <a:cxn ang="f28">
                  <a:pos x="f36" y="f37"/>
                </a:cxn>
                <a:cxn ang="f28">
                  <a:pos x="f38" y="f37"/>
                </a:cxn>
              </a:cxnLst>
              <a:rect l="f32" t="f35" r="f33" b="f34"/>
              <a:pathLst>
                <a:path w="1250832" h="32124">
                  <a:moveTo>
                    <a:pt x="f5" y="f8"/>
                  </a:moveTo>
                  <a:lnTo>
                    <a:pt x="f6" y="f8"/>
                  </a:lnTo>
                </a:path>
              </a:pathLst>
            </a:custGeom>
            <a:noFill/>
            <a:ln w="12701" cap="flat">
              <a:solidFill>
                <a:srgbClr val="548235"/>
              </a:solidFill>
              <a:prstDash val="solid"/>
              <a:miter/>
            </a:ln>
          </p:spPr>
          <p:txBody>
            <a:bodyPr vert="horz" wrap="square" lIns="606841" tIns="0" rIns="606841" bIns="0" anchor="ctr" anchorCtr="1" compatLnSpc="1">
              <a:noAutofit/>
            </a:bodyPr>
            <a:lstStyle/>
            <a:p>
              <a:pPr marL="0" marR="0" lvl="0" indent="0" algn="ctr" defTabSz="222254" rtl="0" fontAlgn="auto" hangingPunct="1">
                <a:lnSpc>
                  <a:spcPct val="90000"/>
                </a:lnSpc>
                <a:spcBef>
                  <a:spcPts val="0"/>
                </a:spcBef>
                <a:spcAft>
                  <a:spcPts val="200"/>
                </a:spcAft>
                <a:buNone/>
                <a:tabLst/>
                <a:defRPr sz="1800" b="0" i="0" u="none" strike="noStrike" kern="0" cap="none" spc="0" baseline="0">
                  <a:solidFill>
                    <a:srgbClr val="000000"/>
                  </a:solidFill>
                  <a:uFillTx/>
                </a:defRPr>
              </a:pPr>
              <a:endParaRPr lang="fr-FR" sz="500" b="0" i="0" u="none" strike="noStrike" kern="1200" cap="none" spc="0" baseline="0">
                <a:solidFill>
                  <a:srgbClr val="000000"/>
                </a:solidFill>
                <a:uFillTx/>
                <a:latin typeface="Calibri"/>
                <a:ea typeface=""/>
                <a:cs typeface=""/>
              </a:endParaRPr>
            </a:p>
          </p:txBody>
        </p:sp>
        <p:sp>
          <p:nvSpPr>
            <p:cNvPr id="32" name="Forme libre 47"/>
            <p:cNvSpPr/>
            <p:nvPr/>
          </p:nvSpPr>
          <p:spPr>
            <a:xfrm>
              <a:off x="6472104" y="5963652"/>
              <a:ext cx="1785768" cy="892884"/>
            </a:xfrm>
            <a:custGeom>
              <a:avLst/>
              <a:gdLst>
                <a:gd name="f0" fmla="val 10800000"/>
                <a:gd name="f1" fmla="val 5400000"/>
                <a:gd name="f2" fmla="val 180"/>
                <a:gd name="f3" fmla="val w"/>
                <a:gd name="f4" fmla="val h"/>
                <a:gd name="f5" fmla="val 0"/>
                <a:gd name="f6" fmla="val 1785765"/>
                <a:gd name="f7" fmla="val 892882"/>
                <a:gd name="f8" fmla="val 89288"/>
                <a:gd name="f9" fmla="val 39976"/>
                <a:gd name="f10" fmla="val 1696477"/>
                <a:gd name="f11" fmla="val 1745789"/>
                <a:gd name="f12" fmla="val 803594"/>
                <a:gd name="f13" fmla="val 852906"/>
                <a:gd name="f14" fmla="+- 0 0 -90"/>
                <a:gd name="f15" fmla="*/ f3 1 1785765"/>
                <a:gd name="f16" fmla="*/ f4 1 892882"/>
                <a:gd name="f17" fmla="+- f7 0 f5"/>
                <a:gd name="f18" fmla="+- f6 0 f5"/>
                <a:gd name="f19" fmla="*/ f14 f0 1"/>
                <a:gd name="f20" fmla="*/ f18 1 1785765"/>
                <a:gd name="f21" fmla="*/ f17 1 892882"/>
                <a:gd name="f22" fmla="*/ 0 f18 1"/>
                <a:gd name="f23" fmla="*/ 89288 f17 1"/>
                <a:gd name="f24" fmla="*/ 89288 f18 1"/>
                <a:gd name="f25" fmla="*/ 0 f17 1"/>
                <a:gd name="f26" fmla="*/ 1696477 f18 1"/>
                <a:gd name="f27" fmla="*/ 1785765 f18 1"/>
                <a:gd name="f28" fmla="*/ 803594 f17 1"/>
                <a:gd name="f29" fmla="*/ 892882 f17 1"/>
                <a:gd name="f30" fmla="*/ f19 1 f2"/>
                <a:gd name="f31" fmla="*/ f22 1 1785765"/>
                <a:gd name="f32" fmla="*/ f23 1 892882"/>
                <a:gd name="f33" fmla="*/ f24 1 1785765"/>
                <a:gd name="f34" fmla="*/ f25 1 892882"/>
                <a:gd name="f35" fmla="*/ f26 1 1785765"/>
                <a:gd name="f36" fmla="*/ f27 1 1785765"/>
                <a:gd name="f37" fmla="*/ f28 1 892882"/>
                <a:gd name="f38" fmla="*/ f29 1 89288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85765" h="89288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9D18E"/>
            </a:solidFill>
            <a:ln w="12701" cap="flat">
              <a:solidFill>
                <a:srgbClr val="FFFFFF"/>
              </a:solidFill>
              <a:prstDash val="solid"/>
              <a:miter/>
            </a:ln>
          </p:spPr>
          <p:txBody>
            <a:bodyPr vert="horz" wrap="square" lIns="36310" tIns="36310" rIns="36310" bIns="36310"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ea typeface=""/>
                  <a:cs typeface=""/>
                </a:rPr>
                <a:t>Programme Thermique d’urgence (8,48%)</a:t>
              </a:r>
              <a:endParaRPr lang="fr-FR" sz="1600" b="0" i="0" u="none" strike="noStrike" kern="1200" cap="none" spc="0" baseline="0">
                <a:solidFill>
                  <a:srgbClr val="FFFFFF"/>
                </a:solidFill>
                <a:uFillTx/>
                <a:latin typeface="Calibri"/>
                <a:ea typeface=""/>
                <a:cs typeface=""/>
              </a:endParaRPr>
            </a:p>
          </p:txBody>
        </p:sp>
      </p:grpSp>
      <p:grpSp>
        <p:nvGrpSpPr>
          <p:cNvPr id="33" name="Diagramme 10"/>
          <p:cNvGrpSpPr/>
          <p:nvPr/>
        </p:nvGrpSpPr>
        <p:grpSpPr>
          <a:xfrm>
            <a:off x="0" y="670648"/>
            <a:ext cx="1414320" cy="5095457"/>
            <a:chOff x="0" y="670648"/>
            <a:chExt cx="1414320" cy="5095457"/>
          </a:xfrm>
        </p:grpSpPr>
        <p:sp>
          <p:nvSpPr>
            <p:cNvPr id="34"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35"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36"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37"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38"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39"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40"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41"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42"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70">
    <p:bg>
      <p:bgPr>
        <a:solidFill>
          <a:srgbClr val="D7BCED"/>
        </a:solidFill>
        <a:effectLst/>
      </p:bgPr>
    </p:bg>
    <p:spTree>
      <p:nvGrpSpPr>
        <p:cNvPr id="1" name=""/>
        <p:cNvGrpSpPr/>
        <p:nvPr/>
      </p:nvGrpSpPr>
      <p:grpSpPr>
        <a:xfrm>
          <a:off x="0" y="0"/>
          <a:ext cx="0" cy="0"/>
          <a:chOff x="0" y="0"/>
          <a:chExt cx="0" cy="0"/>
        </a:xfrm>
      </p:grpSpPr>
      <p:grpSp>
        <p:nvGrpSpPr>
          <p:cNvPr id="2" name="Diagramme 2"/>
          <p:cNvGrpSpPr/>
          <p:nvPr/>
        </p:nvGrpSpPr>
        <p:grpSpPr>
          <a:xfrm>
            <a:off x="0" y="0"/>
            <a:ext cx="8975832" cy="606155"/>
            <a:chOff x="0" y="0"/>
            <a:chExt cx="8975832" cy="606155"/>
          </a:xfrm>
        </p:grpSpPr>
        <p:sp>
          <p:nvSpPr>
            <p:cNvPr id="3" name="Forme libre 3"/>
            <p:cNvSpPr/>
            <p:nvPr/>
          </p:nvSpPr>
          <p:spPr>
            <a:xfrm>
              <a:off x="0"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INTRODUCTION</a:t>
              </a:r>
            </a:p>
          </p:txBody>
        </p:sp>
        <p:sp>
          <p:nvSpPr>
            <p:cNvPr id="4" name="Forme libre 4"/>
            <p:cNvSpPr/>
            <p:nvPr/>
          </p:nvSpPr>
          <p:spPr>
            <a:xfrm>
              <a:off x="1756141"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2E75B6"/>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CONTEXTE ET PROBLEMATIQUE</a:t>
              </a:r>
            </a:p>
          </p:txBody>
        </p:sp>
        <p:sp>
          <p:nvSpPr>
            <p:cNvPr id="5" name="Forme libre 5"/>
            <p:cNvSpPr/>
            <p:nvPr/>
          </p:nvSpPr>
          <p:spPr>
            <a:xfrm>
              <a:off x="3512283"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METHODOLOGIE</a:t>
              </a:r>
            </a:p>
          </p:txBody>
        </p:sp>
        <p:sp>
          <p:nvSpPr>
            <p:cNvPr id="6" name="Forme libre 6"/>
            <p:cNvSpPr/>
            <p:nvPr/>
          </p:nvSpPr>
          <p:spPr>
            <a:xfrm>
              <a:off x="5268425"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RESULTATS ANALYSES ET COMMENTAIRES</a:t>
              </a:r>
            </a:p>
          </p:txBody>
        </p:sp>
        <p:sp>
          <p:nvSpPr>
            <p:cNvPr id="7" name="Forme libre 7"/>
            <p:cNvSpPr/>
            <p:nvPr/>
          </p:nvSpPr>
          <p:spPr>
            <a:xfrm>
              <a:off x="7024567" y="0"/>
              <a:ext cx="1951265" cy="606155"/>
            </a:xfrm>
            <a:custGeom>
              <a:avLst/>
              <a:gdLst>
                <a:gd name="f0" fmla="val 10800000"/>
                <a:gd name="f1" fmla="val 5400000"/>
                <a:gd name="f2" fmla="val 180"/>
                <a:gd name="f3" fmla="val w"/>
                <a:gd name="f4" fmla="val h"/>
                <a:gd name="f5" fmla="val 0"/>
                <a:gd name="f6" fmla="val 1951270"/>
                <a:gd name="f7" fmla="val 780508"/>
                <a:gd name="f8" fmla="val 1561016"/>
                <a:gd name="f9" fmla="val 390254"/>
                <a:gd name="f10" fmla="+- 0 0 -90"/>
                <a:gd name="f11" fmla="*/ f3 1 1951270"/>
                <a:gd name="f12" fmla="*/ f4 1 780508"/>
                <a:gd name="f13" fmla="+- f7 0 f5"/>
                <a:gd name="f14" fmla="+- f6 0 f5"/>
                <a:gd name="f15" fmla="*/ f10 f0 1"/>
                <a:gd name="f16" fmla="*/ f14 1 1951270"/>
                <a:gd name="f17" fmla="*/ f13 1 780508"/>
                <a:gd name="f18" fmla="*/ 0 f14 1"/>
                <a:gd name="f19" fmla="*/ 0 f13 1"/>
                <a:gd name="f20" fmla="*/ 1561016 f14 1"/>
                <a:gd name="f21" fmla="*/ 1951270 f14 1"/>
                <a:gd name="f22" fmla="*/ 390254 f13 1"/>
                <a:gd name="f23" fmla="*/ 780508 f13 1"/>
                <a:gd name="f24" fmla="*/ 390254 f14 1"/>
                <a:gd name="f25" fmla="*/ f15 1 f2"/>
                <a:gd name="f26" fmla="*/ f18 1 1951270"/>
                <a:gd name="f27" fmla="*/ f19 1 780508"/>
                <a:gd name="f28" fmla="*/ f20 1 1951270"/>
                <a:gd name="f29" fmla="*/ f21 1 1951270"/>
                <a:gd name="f30" fmla="*/ f22 1 780508"/>
                <a:gd name="f31" fmla="*/ f23 1 780508"/>
                <a:gd name="f32" fmla="*/ f24 1 1951270"/>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1951270" h="780508">
                  <a:moveTo>
                    <a:pt x="f5" y="f5"/>
                  </a:moveTo>
                  <a:lnTo>
                    <a:pt x="f8" y="f5"/>
                  </a:lnTo>
                  <a:lnTo>
                    <a:pt x="f6" y="f9"/>
                  </a:lnTo>
                  <a:lnTo>
                    <a:pt x="f8" y="f7"/>
                  </a:lnTo>
                  <a:lnTo>
                    <a:pt x="f5" y="f7"/>
                  </a:lnTo>
                  <a:lnTo>
                    <a:pt x="f9" y="f9"/>
                  </a:lnTo>
                  <a:lnTo>
                    <a:pt x="f5" y="f5"/>
                  </a:lnTo>
                  <a:close/>
                </a:path>
              </a:pathLst>
            </a:custGeom>
            <a:solidFill>
              <a:srgbClr val="548235"/>
            </a:solidFill>
            <a:ln w="12701" cap="flat">
              <a:solidFill>
                <a:srgbClr val="FFFFFF"/>
              </a:solidFill>
              <a:prstDash val="solid"/>
              <a:miter/>
            </a:ln>
          </p:spPr>
          <p:txBody>
            <a:bodyPr vert="horz" wrap="square" lIns="438262" tIns="16002" rIns="406258" bIns="16002" anchor="ctr" anchorCtr="1" compatLnSpc="1">
              <a:noAutofit/>
            </a:bodyPr>
            <a:lstStyle/>
            <a:p>
              <a:pPr marL="0" marR="0" lvl="0" indent="0" algn="ctr" defTabSz="533396"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200" b="0" i="0" u="none" strike="noStrike" kern="1200" cap="none" spc="0" baseline="0">
                  <a:solidFill>
                    <a:srgbClr val="FFFFFF"/>
                  </a:solidFill>
                  <a:uFillTx/>
                  <a:latin typeface="Calibri"/>
                  <a:ea typeface=""/>
                  <a:cs typeface=""/>
                </a:rPr>
                <a:t>CONCLUSION ET PERSPECTIVES</a:t>
              </a:r>
            </a:p>
          </p:txBody>
        </p:sp>
      </p:grpSp>
      <p:sp>
        <p:nvSpPr>
          <p:cNvPr id="8" name="Rectangle à coins arrondis 34"/>
          <p:cNvSpPr/>
          <p:nvPr/>
        </p:nvSpPr>
        <p:spPr>
          <a:xfrm>
            <a:off x="2418834" y="668965"/>
            <a:ext cx="6556997" cy="4908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70C0"/>
                </a:solidFill>
                <a:uFillTx/>
                <a:latin typeface="Algerian" pitchFamily="82"/>
                <a:ea typeface=""/>
                <a:cs typeface=""/>
              </a:rPr>
              <a:t>Présentation du système électrique camerounais</a:t>
            </a:r>
          </a:p>
        </p:txBody>
      </p:sp>
      <p:sp>
        <p:nvSpPr>
          <p:cNvPr id="9" name="Moins 16"/>
          <p:cNvSpPr/>
          <p:nvPr/>
        </p:nvSpPr>
        <p:spPr>
          <a:xfrm>
            <a:off x="365760" y="1045031"/>
            <a:ext cx="9914711" cy="91440"/>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 f39 f7 1"/>
              <a:gd name="f44" fmla="*/ f40 73490 1"/>
              <a:gd name="f45" fmla="+- f6 f41 0"/>
              <a:gd name="f46" fmla="+- f6 f42 0"/>
              <a:gd name="f47" fmla="*/ f43 1 200000"/>
              <a:gd name="f48" fmla="*/ f44 1 200000"/>
              <a:gd name="f49" fmla="+- f45 0 f47"/>
              <a:gd name="f50" fmla="+- f45 f47 0"/>
              <a:gd name="f51" fmla="+- f46 0 f48"/>
              <a:gd name="f52" fmla="+- f46 f48 0"/>
              <a:gd name="f53" fmla="*/ f45 f34 1"/>
              <a:gd name="f54" fmla="*/ f46 f34 1"/>
              <a:gd name="f55" fmla="*/ f51 f34 1"/>
              <a:gd name="f56" fmla="*/ f49 f34 1"/>
              <a:gd name="f57" fmla="*/ f52 f34 1"/>
              <a:gd name="f58" fmla="*/ f50 f34 1"/>
            </a:gdLst>
            <a:ahLst/>
            <a:cxnLst>
              <a:cxn ang="3cd4">
                <a:pos x="hc" y="t"/>
              </a:cxn>
              <a:cxn ang="0">
                <a:pos x="r" y="vc"/>
              </a:cxn>
              <a:cxn ang="cd4">
                <a:pos x="hc" y="b"/>
              </a:cxn>
              <a:cxn ang="cd2">
                <a:pos x="l" y="vc"/>
              </a:cxn>
              <a:cxn ang="f30">
                <a:pos x="f57" y="f53"/>
              </a:cxn>
              <a:cxn ang="f31">
                <a:pos x="f54" y="f58"/>
              </a:cxn>
              <a:cxn ang="f32">
                <a:pos x="f55" y="f53"/>
              </a:cxn>
              <a:cxn ang="f33">
                <a:pos x="f54" y="f56"/>
              </a:cxn>
            </a:cxnLst>
            <a:rect l="f55" t="f56" r="f57" b="f58"/>
            <a:pathLst>
              <a:path>
                <a:moveTo>
                  <a:pt x="f55" y="f56"/>
                </a:moveTo>
                <a:lnTo>
                  <a:pt x="f57" y="f56"/>
                </a:lnTo>
                <a:lnTo>
                  <a:pt x="f57" y="f58"/>
                </a:lnTo>
                <a:lnTo>
                  <a:pt x="f55" y="f58"/>
                </a:lnTo>
                <a:close/>
              </a:path>
            </a:pathLst>
          </a:custGeom>
          <a:solidFill>
            <a:srgbClr val="0070C0"/>
          </a:solidFill>
          <a:ln w="12701"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pic>
        <p:nvPicPr>
          <p:cNvPr id="10" name="Image 3"/>
          <p:cNvPicPr>
            <a:picLocks noChangeAspect="1"/>
          </p:cNvPicPr>
          <p:nvPr/>
        </p:nvPicPr>
        <p:blipFill>
          <a:blip r:embed="rId3"/>
          <a:srcRect/>
          <a:stretch>
            <a:fillRect/>
          </a:stretch>
        </p:blipFill>
        <p:spPr>
          <a:xfrm>
            <a:off x="1820890" y="1136471"/>
            <a:ext cx="7233763" cy="5730105"/>
          </a:xfrm>
          <a:prstGeom prst="rect">
            <a:avLst/>
          </a:prstGeom>
          <a:noFill/>
          <a:ln cap="flat">
            <a:noFill/>
          </a:ln>
        </p:spPr>
      </p:pic>
      <p:grpSp>
        <p:nvGrpSpPr>
          <p:cNvPr id="11" name="Groupe 67"/>
          <p:cNvGrpSpPr/>
          <p:nvPr/>
        </p:nvGrpSpPr>
        <p:grpSpPr>
          <a:xfrm>
            <a:off x="1490554" y="3696663"/>
            <a:ext cx="3282192" cy="2625068"/>
            <a:chOff x="1490554" y="3696663"/>
            <a:chExt cx="3282192" cy="2625068"/>
          </a:xfrm>
        </p:grpSpPr>
        <p:sp>
          <p:nvSpPr>
            <p:cNvPr id="12" name="Ellipse 4"/>
            <p:cNvSpPr/>
            <p:nvPr/>
          </p:nvSpPr>
          <p:spPr>
            <a:xfrm>
              <a:off x="1490554" y="4819308"/>
              <a:ext cx="3131033" cy="150242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41719C"/>
              </a:solidFill>
              <a:prstDash val="solid"/>
              <a:miter/>
            </a:ln>
            <a:effectLst>
              <a:outerShdw dist="50804" dir="5400000" algn="tl">
                <a:srgbClr val="000000">
                  <a:alpha val="77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3" name="Bulle ronde 5"/>
            <p:cNvSpPr/>
            <p:nvPr/>
          </p:nvSpPr>
          <p:spPr>
            <a:xfrm>
              <a:off x="3325992" y="3696663"/>
              <a:ext cx="1446754" cy="716853"/>
            </a:xfrm>
            <a:custGeom>
              <a:avLst>
                <a:gd name="f0" fmla="val -1013"/>
                <a:gd name="f1" fmla="val 53852"/>
              </a:avLst>
              <a:gdLst>
                <a:gd name="f2" fmla="val 21600000"/>
                <a:gd name="f3" fmla="val 10800000"/>
                <a:gd name="f4" fmla="val 5400000"/>
                <a:gd name="f5" fmla="val 180"/>
                <a:gd name="f6" fmla="val w"/>
                <a:gd name="f7" fmla="val h"/>
                <a:gd name="f8" fmla="val 0"/>
                <a:gd name="f9" fmla="val 21600"/>
                <a:gd name="f10" fmla="*/ 5419351 1 1725033"/>
                <a:gd name="f11" fmla="val 2147483647"/>
                <a:gd name="f12" fmla="min 0 21600"/>
                <a:gd name="f13" fmla="max 0 21600"/>
                <a:gd name="f14" fmla="val -2147483647"/>
                <a:gd name="f15" fmla="+- 0 0 0"/>
                <a:gd name="f16" fmla="+- 0 0 180"/>
                <a:gd name="f17" fmla="+- 0 0 -194"/>
                <a:gd name="f18" fmla="*/ f6 1 21600"/>
                <a:gd name="f19" fmla="*/ f7 1 21600"/>
                <a:gd name="f20" fmla="*/ f10 1 180"/>
                <a:gd name="f21" fmla="+- f13 0 f12"/>
                <a:gd name="f22" fmla="+- f9 0 f8"/>
                <a:gd name="f23" fmla="pin -2147483647 f0 2147483647"/>
                <a:gd name="f24" fmla="pin -2147483647 f1 2147483647"/>
                <a:gd name="f25" fmla="*/ f15 f3 1"/>
                <a:gd name="f26" fmla="*/ f16 f3 1"/>
                <a:gd name="f27" fmla="*/ f17 f3 1"/>
                <a:gd name="f28" fmla="val f23"/>
                <a:gd name="f29" fmla="val f24"/>
                <a:gd name="f30" fmla="*/ f21 1 2"/>
                <a:gd name="f31" fmla="*/ f22 1 21600"/>
                <a:gd name="f32" fmla="*/ f23 f18 1"/>
                <a:gd name="f33" fmla="*/ f24 f19 1"/>
                <a:gd name="f34" fmla="*/ f25 1 f5"/>
                <a:gd name="f35" fmla="*/ f26 1 f5"/>
                <a:gd name="f36" fmla="*/ f27 1 f5"/>
                <a:gd name="f37" fmla="+- f28 0 10800"/>
                <a:gd name="f38" fmla="+- f29 0 10800"/>
                <a:gd name="f39" fmla="+- f12 f30 0"/>
                <a:gd name="f40" fmla="*/ f30 f30 1"/>
                <a:gd name="f41" fmla="*/ 3200 f31 1"/>
                <a:gd name="f42" fmla="*/ 18400 f31 1"/>
                <a:gd name="f43" fmla="*/ 3160 f31 1"/>
                <a:gd name="f44" fmla="*/ 18440 f31 1"/>
                <a:gd name="f45" fmla="+- f34 0 f4"/>
                <a:gd name="f46" fmla="+- f35 0 f4"/>
                <a:gd name="f47" fmla="+- f36 0 f4"/>
                <a:gd name="f48" fmla="*/ f37 f37 1"/>
                <a:gd name="f49" fmla="*/ f38 f38 1"/>
                <a:gd name="f50" fmla="+- 0 0 f38"/>
                <a:gd name="f51" fmla="+- 0 0 f37"/>
                <a:gd name="f52" fmla="*/ f43 1 f31"/>
                <a:gd name="f53" fmla="*/ f44 1 f31"/>
                <a:gd name="f54" fmla="*/ f41 1 f31"/>
                <a:gd name="f55" fmla="*/ f42 1 f31"/>
                <a:gd name="f56" fmla="+- f48 f49 0"/>
                <a:gd name="f57" fmla="+- 0 0 f50"/>
                <a:gd name="f58" fmla="+- 0 0 f51"/>
                <a:gd name="f59" fmla="*/ f54 f18 1"/>
                <a:gd name="f60" fmla="*/ f55 f18 1"/>
                <a:gd name="f61" fmla="*/ f55 f19 1"/>
                <a:gd name="f62" fmla="*/ f54 f19 1"/>
                <a:gd name="f63" fmla="*/ f52 f18 1"/>
                <a:gd name="f64" fmla="*/ f52 f19 1"/>
                <a:gd name="f65" fmla="*/ f53 f19 1"/>
                <a:gd name="f66" fmla="*/ f53 f18 1"/>
                <a:gd name="f67" fmla="sqrt f56"/>
                <a:gd name="f68" fmla="+- 0 0 f57"/>
                <a:gd name="f69" fmla="+- 0 0 f58"/>
                <a:gd name="f70" fmla="at2 f68 f69"/>
                <a:gd name="f71" fmla="+- f67 0 10800"/>
                <a:gd name="f72" fmla="+- f70 f4 0"/>
                <a:gd name="f73" fmla="*/ f72 f10 1"/>
                <a:gd name="f74" fmla="*/ f73 1 f3"/>
                <a:gd name="f75" fmla="+- 0 0 f74"/>
                <a:gd name="f76" fmla="val f75"/>
                <a:gd name="f77" fmla="+- 0 0 f76"/>
                <a:gd name="f78" fmla="*/ f77 f3 1"/>
                <a:gd name="f79" fmla="*/ f78 1 f10"/>
                <a:gd name="f80" fmla="+- f79 0 f4"/>
                <a:gd name="f81" fmla="*/ f79 f10 1"/>
                <a:gd name="f82" fmla="*/ f81 1 f3"/>
                <a:gd name="f83" fmla="+- f80 f4 0"/>
                <a:gd name="f84" fmla="+- 0 0 f82"/>
                <a:gd name="f85" fmla="*/ f83 f10 1"/>
                <a:gd name="f86" fmla="*/ f84 1 f20"/>
                <a:gd name="f87" fmla="*/ f85 1 f3"/>
                <a:gd name="f88" fmla="+- f86 0 10"/>
                <a:gd name="f89" fmla="+- f86 10 0"/>
                <a:gd name="f90" fmla="+- 0 0 f87"/>
                <a:gd name="f91" fmla="*/ f88 f20 1"/>
                <a:gd name="f92" fmla="*/ f89 f20 1"/>
                <a:gd name="f93" fmla="+- 0 0 f90"/>
                <a:gd name="f94" fmla="+- 0 0 f91"/>
                <a:gd name="f95" fmla="+- 0 0 f92"/>
                <a:gd name="f96" fmla="*/ f93 f3 1"/>
                <a:gd name="f97" fmla="*/ f94 f3 1"/>
                <a:gd name="f98" fmla="*/ f95 f3 1"/>
                <a:gd name="f99" fmla="*/ f96 1 f10"/>
                <a:gd name="f100" fmla="*/ f97 1 f10"/>
                <a:gd name="f101" fmla="*/ f98 1 f10"/>
                <a:gd name="f102" fmla="+- f99 0 f4"/>
                <a:gd name="f103" fmla="sin 1 f102"/>
                <a:gd name="f104" fmla="cos 1 f102"/>
                <a:gd name="f105" fmla="+- f100 0 f4"/>
                <a:gd name="f106" fmla="+- f101 0 f4"/>
                <a:gd name="f107" fmla="+- 0 0 f103"/>
                <a:gd name="f108" fmla="+- 0 0 f104"/>
                <a:gd name="f109" fmla="+- f105 f4 0"/>
                <a:gd name="f110" fmla="+- f106 f4 0"/>
                <a:gd name="f111" fmla="+- 0 0 f107"/>
                <a:gd name="f112" fmla="+- 0 0 f108"/>
                <a:gd name="f113" fmla="*/ f109 f10 1"/>
                <a:gd name="f114" fmla="*/ f110 f10 1"/>
                <a:gd name="f115" fmla="val f111"/>
                <a:gd name="f116" fmla="val f112"/>
                <a:gd name="f117" fmla="*/ f113 1 f3"/>
                <a:gd name="f118" fmla="*/ f114 1 f3"/>
                <a:gd name="f119" fmla="+- 0 0 f115"/>
                <a:gd name="f120" fmla="+- 0 0 f116"/>
                <a:gd name="f121" fmla="+- 0 0 f117"/>
                <a:gd name="f122" fmla="+- 0 0 f118"/>
                <a:gd name="f123" fmla="*/ 10800 f119 1"/>
                <a:gd name="f124" fmla="*/ 10800 f120 1"/>
                <a:gd name="f125" fmla="+- 0 0 f121"/>
                <a:gd name="f126" fmla="+- 0 0 f122"/>
                <a:gd name="f127" fmla="+- f123 10800 0"/>
                <a:gd name="f128" fmla="+- f124 10800 0"/>
                <a:gd name="f129" fmla="*/ f125 f3 1"/>
                <a:gd name="f130" fmla="*/ f126 f3 1"/>
                <a:gd name="f131" fmla="?: f71 f28 f127"/>
                <a:gd name="f132" fmla="?: f71 f29 f128"/>
                <a:gd name="f133" fmla="*/ f129 1 f10"/>
                <a:gd name="f134" fmla="*/ f130 1 f10"/>
                <a:gd name="f135" fmla="+- f133 0 f4"/>
                <a:gd name="f136" fmla="+- f134 0 f4"/>
                <a:gd name="f137" fmla="*/ f131 f18 1"/>
                <a:gd name="f138" fmla="*/ f132 f19 1"/>
                <a:gd name="f139" fmla="sin 1 f135"/>
                <a:gd name="f140" fmla="cos 1 f135"/>
                <a:gd name="f141" fmla="sin 1 f136"/>
                <a:gd name="f142" fmla="cos 1 f136"/>
                <a:gd name="f143" fmla="+- 0 0 f139"/>
                <a:gd name="f144" fmla="+- 0 0 f140"/>
                <a:gd name="f145" fmla="+- 0 0 f141"/>
                <a:gd name="f146" fmla="+- 0 0 f142"/>
                <a:gd name="f147" fmla="+- 0 0 f143"/>
                <a:gd name="f148" fmla="+- 0 0 f144"/>
                <a:gd name="f149" fmla="+- 0 0 f145"/>
                <a:gd name="f150" fmla="+- 0 0 f146"/>
                <a:gd name="f151" fmla="val f147"/>
                <a:gd name="f152" fmla="val f148"/>
                <a:gd name="f153" fmla="val f149"/>
                <a:gd name="f154" fmla="val f150"/>
                <a:gd name="f155" fmla="+- 0 0 f151"/>
                <a:gd name="f156" fmla="+- 0 0 f152"/>
                <a:gd name="f157" fmla="+- 0 0 f153"/>
                <a:gd name="f158" fmla="+- 0 0 f154"/>
                <a:gd name="f159" fmla="*/ 10800 f155 1"/>
                <a:gd name="f160" fmla="*/ 10800 f156 1"/>
                <a:gd name="f161" fmla="*/ 10800 f157 1"/>
                <a:gd name="f162" fmla="*/ 10800 f158 1"/>
                <a:gd name="f163" fmla="+- f159 10800 0"/>
                <a:gd name="f164" fmla="+- f160 10800 0"/>
                <a:gd name="f165" fmla="+- f161 10800 0"/>
                <a:gd name="f166" fmla="+- f162 10800 0"/>
                <a:gd name="f167" fmla="+- f165 0 f39"/>
                <a:gd name="f168" fmla="+- f166 0 f39"/>
                <a:gd name="f169" fmla="+- f163 0 f39"/>
                <a:gd name="f170" fmla="+- f164 0 f39"/>
                <a:gd name="f171" fmla="+- 0 0 f167"/>
                <a:gd name="f172" fmla="+- 0 0 f168"/>
                <a:gd name="f173" fmla="+- 0 0 f169"/>
                <a:gd name="f174" fmla="+- 0 0 f170"/>
                <a:gd name="f175" fmla="+- 0 0 f171"/>
                <a:gd name="f176" fmla="+- 0 0 f172"/>
                <a:gd name="f177" fmla="+- 0 0 f173"/>
                <a:gd name="f178" fmla="+- 0 0 f174"/>
                <a:gd name="f179" fmla="at2 f175 f176"/>
                <a:gd name="f180" fmla="at2 f177 f178"/>
                <a:gd name="f181" fmla="+- f179 f4 0"/>
                <a:gd name="f182" fmla="+- f180 f4 0"/>
                <a:gd name="f183" fmla="*/ f181 f10 1"/>
                <a:gd name="f184" fmla="*/ f182 f10 1"/>
                <a:gd name="f185" fmla="*/ f183 1 f3"/>
                <a:gd name="f186" fmla="*/ f184 1 f3"/>
                <a:gd name="f187" fmla="+- 0 0 f185"/>
                <a:gd name="f188" fmla="+- 0 0 f186"/>
                <a:gd name="f189" fmla="val f187"/>
                <a:gd name="f190" fmla="val f188"/>
                <a:gd name="f191" fmla="+- 0 0 f189"/>
                <a:gd name="f192" fmla="+- 0 0 f190"/>
                <a:gd name="f193" fmla="*/ f191 f3 1"/>
                <a:gd name="f194" fmla="*/ f192 f3 1"/>
                <a:gd name="f195" fmla="*/ f193 1 f10"/>
                <a:gd name="f196" fmla="*/ f194 1 f10"/>
                <a:gd name="f197" fmla="+- f195 0 f4"/>
                <a:gd name="f198" fmla="+- f196 0 f4"/>
                <a:gd name="f199" fmla="+- f198 0 f197"/>
                <a:gd name="f200" fmla="+- f197 f4 0"/>
                <a:gd name="f201" fmla="+- f199 f2 0"/>
                <a:gd name="f202" fmla="*/ f200 f10 1"/>
                <a:gd name="f203" fmla="?: f199 f199 f201"/>
                <a:gd name="f204" fmla="*/ f202 1 f3"/>
                <a:gd name="f205" fmla="+- 0 0 f204"/>
                <a:gd name="f206" fmla="+- 0 0 f205"/>
                <a:gd name="f207" fmla="*/ f206 f3 1"/>
                <a:gd name="f208" fmla="*/ f207 1 f10"/>
                <a:gd name="f209" fmla="+- f208 0 f4"/>
                <a:gd name="f210" fmla="cos 1 f209"/>
                <a:gd name="f211" fmla="sin 1 f209"/>
                <a:gd name="f212" fmla="+- 0 0 f210"/>
                <a:gd name="f213" fmla="+- 0 0 f211"/>
                <a:gd name="f214" fmla="+- 0 0 f212"/>
                <a:gd name="f215" fmla="+- 0 0 f213"/>
                <a:gd name="f216" fmla="val f214"/>
                <a:gd name="f217" fmla="val f215"/>
                <a:gd name="f218" fmla="+- 0 0 f216"/>
                <a:gd name="f219" fmla="+- 0 0 f217"/>
                <a:gd name="f220" fmla="*/ f30 f218 1"/>
                <a:gd name="f221" fmla="*/ f30 f219 1"/>
                <a:gd name="f222" fmla="*/ f220 f220 1"/>
                <a:gd name="f223" fmla="*/ f221 f221 1"/>
                <a:gd name="f224" fmla="+- f222 f223 0"/>
                <a:gd name="f225" fmla="sqrt f224"/>
                <a:gd name="f226" fmla="*/ f40 1 f225"/>
                <a:gd name="f227" fmla="*/ f218 f226 1"/>
                <a:gd name="f228" fmla="*/ f219 f226 1"/>
                <a:gd name="f229" fmla="+- f39 0 f227"/>
                <a:gd name="f230" fmla="+- f39 0 f228"/>
              </a:gdLst>
              <a:ahLst>
                <a:ahXY gdRefX="f0" minX="f14" maxX="f11" gdRefY="f1" minY="f14" maxY="f11">
                  <a:pos x="f32" y="f33"/>
                </a:ahXY>
              </a:ahLst>
              <a:cxnLst>
                <a:cxn ang="3cd4">
                  <a:pos x="hc" y="t"/>
                </a:cxn>
                <a:cxn ang="0">
                  <a:pos x="r" y="vc"/>
                </a:cxn>
                <a:cxn ang="cd4">
                  <a:pos x="hc" y="b"/>
                </a:cxn>
                <a:cxn ang="cd2">
                  <a:pos x="l" y="vc"/>
                </a:cxn>
                <a:cxn ang="f45">
                  <a:pos x="f63" y="f64"/>
                </a:cxn>
                <a:cxn ang="f46">
                  <a:pos x="f63" y="f65"/>
                </a:cxn>
                <a:cxn ang="f46">
                  <a:pos x="f66" y="f65"/>
                </a:cxn>
                <a:cxn ang="f45">
                  <a:pos x="f66" y="f64"/>
                </a:cxn>
                <a:cxn ang="f47">
                  <a:pos x="f137" y="f138"/>
                </a:cxn>
              </a:cxnLst>
              <a:rect l="f59" t="f62" r="f60" b="f61"/>
              <a:pathLst>
                <a:path w="21600" h="21600">
                  <a:moveTo>
                    <a:pt x="f229" y="f230"/>
                  </a:moveTo>
                  <a:arcTo wR="f30" hR="f30" stAng="f197" swAng="f203"/>
                  <a:lnTo>
                    <a:pt x="f131" y="f132"/>
                  </a:lnTo>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RIS</a:t>
              </a:r>
            </a:p>
          </p:txBody>
        </p:sp>
      </p:grpSp>
      <p:grpSp>
        <p:nvGrpSpPr>
          <p:cNvPr id="14" name="Groupe 66"/>
          <p:cNvGrpSpPr/>
          <p:nvPr/>
        </p:nvGrpSpPr>
        <p:grpSpPr>
          <a:xfrm>
            <a:off x="4492026" y="1812569"/>
            <a:ext cx="3769833" cy="2792824"/>
            <a:chOff x="4492026" y="1812569"/>
            <a:chExt cx="3769833" cy="2792824"/>
          </a:xfrm>
        </p:grpSpPr>
        <p:sp>
          <p:nvSpPr>
            <p:cNvPr id="15" name="Ellipse 6"/>
            <p:cNvSpPr/>
            <p:nvPr/>
          </p:nvSpPr>
          <p:spPr>
            <a:xfrm>
              <a:off x="5130826" y="2519309"/>
              <a:ext cx="3131033" cy="20860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41719C"/>
              </a:solidFill>
              <a:prstDash val="solid"/>
              <a:miter/>
            </a:ln>
            <a:effectLst>
              <a:outerShdw dist="50804" dir="5400000" algn="tl">
                <a:srgbClr val="000000">
                  <a:alpha val="77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6" name="Bulle ronde 7"/>
            <p:cNvSpPr/>
            <p:nvPr/>
          </p:nvSpPr>
          <p:spPr>
            <a:xfrm>
              <a:off x="4492026" y="1812569"/>
              <a:ext cx="1446754" cy="716853"/>
            </a:xfrm>
            <a:custGeom>
              <a:avLst>
                <a:gd name="f0" fmla="val 22023"/>
                <a:gd name="f1" fmla="val 35659"/>
              </a:avLst>
              <a:gdLst>
                <a:gd name="f2" fmla="val 21600000"/>
                <a:gd name="f3" fmla="val 10800000"/>
                <a:gd name="f4" fmla="val 5400000"/>
                <a:gd name="f5" fmla="val 180"/>
                <a:gd name="f6" fmla="val w"/>
                <a:gd name="f7" fmla="val h"/>
                <a:gd name="f8" fmla="val 0"/>
                <a:gd name="f9" fmla="val 21600"/>
                <a:gd name="f10" fmla="*/ 5419351 1 1725033"/>
                <a:gd name="f11" fmla="val 2147483647"/>
                <a:gd name="f12" fmla="min 0 21600"/>
                <a:gd name="f13" fmla="max 0 21600"/>
                <a:gd name="f14" fmla="val -2147483647"/>
                <a:gd name="f15" fmla="+- 0 0 0"/>
                <a:gd name="f16" fmla="+- 0 0 180"/>
                <a:gd name="f17" fmla="+- 0 0 -194"/>
                <a:gd name="f18" fmla="*/ f6 1 21600"/>
                <a:gd name="f19" fmla="*/ f7 1 21600"/>
                <a:gd name="f20" fmla="*/ f10 1 180"/>
                <a:gd name="f21" fmla="+- f13 0 f12"/>
                <a:gd name="f22" fmla="+- f9 0 f8"/>
                <a:gd name="f23" fmla="pin -2147483647 f0 2147483647"/>
                <a:gd name="f24" fmla="pin -2147483647 f1 2147483647"/>
                <a:gd name="f25" fmla="*/ f15 f3 1"/>
                <a:gd name="f26" fmla="*/ f16 f3 1"/>
                <a:gd name="f27" fmla="*/ f17 f3 1"/>
                <a:gd name="f28" fmla="val f23"/>
                <a:gd name="f29" fmla="val f24"/>
                <a:gd name="f30" fmla="*/ f21 1 2"/>
                <a:gd name="f31" fmla="*/ f22 1 21600"/>
                <a:gd name="f32" fmla="*/ f23 f18 1"/>
                <a:gd name="f33" fmla="*/ f24 f19 1"/>
                <a:gd name="f34" fmla="*/ f25 1 f5"/>
                <a:gd name="f35" fmla="*/ f26 1 f5"/>
                <a:gd name="f36" fmla="*/ f27 1 f5"/>
                <a:gd name="f37" fmla="+- f28 0 10800"/>
                <a:gd name="f38" fmla="+- f29 0 10800"/>
                <a:gd name="f39" fmla="+- f12 f30 0"/>
                <a:gd name="f40" fmla="*/ f30 f30 1"/>
                <a:gd name="f41" fmla="*/ 3200 f31 1"/>
                <a:gd name="f42" fmla="*/ 18400 f31 1"/>
                <a:gd name="f43" fmla="*/ 3160 f31 1"/>
                <a:gd name="f44" fmla="*/ 18440 f31 1"/>
                <a:gd name="f45" fmla="+- f34 0 f4"/>
                <a:gd name="f46" fmla="+- f35 0 f4"/>
                <a:gd name="f47" fmla="+- f36 0 f4"/>
                <a:gd name="f48" fmla="*/ f37 f37 1"/>
                <a:gd name="f49" fmla="*/ f38 f38 1"/>
                <a:gd name="f50" fmla="+- 0 0 f38"/>
                <a:gd name="f51" fmla="+- 0 0 f37"/>
                <a:gd name="f52" fmla="*/ f43 1 f31"/>
                <a:gd name="f53" fmla="*/ f44 1 f31"/>
                <a:gd name="f54" fmla="*/ f41 1 f31"/>
                <a:gd name="f55" fmla="*/ f42 1 f31"/>
                <a:gd name="f56" fmla="+- f48 f49 0"/>
                <a:gd name="f57" fmla="+- 0 0 f50"/>
                <a:gd name="f58" fmla="+- 0 0 f51"/>
                <a:gd name="f59" fmla="*/ f54 f18 1"/>
                <a:gd name="f60" fmla="*/ f55 f18 1"/>
                <a:gd name="f61" fmla="*/ f55 f19 1"/>
                <a:gd name="f62" fmla="*/ f54 f19 1"/>
                <a:gd name="f63" fmla="*/ f52 f18 1"/>
                <a:gd name="f64" fmla="*/ f52 f19 1"/>
                <a:gd name="f65" fmla="*/ f53 f19 1"/>
                <a:gd name="f66" fmla="*/ f53 f18 1"/>
                <a:gd name="f67" fmla="sqrt f56"/>
                <a:gd name="f68" fmla="+- 0 0 f57"/>
                <a:gd name="f69" fmla="+- 0 0 f58"/>
                <a:gd name="f70" fmla="at2 f68 f69"/>
                <a:gd name="f71" fmla="+- f67 0 10800"/>
                <a:gd name="f72" fmla="+- f70 f4 0"/>
                <a:gd name="f73" fmla="*/ f72 f10 1"/>
                <a:gd name="f74" fmla="*/ f73 1 f3"/>
                <a:gd name="f75" fmla="+- 0 0 f74"/>
                <a:gd name="f76" fmla="val f75"/>
                <a:gd name="f77" fmla="+- 0 0 f76"/>
                <a:gd name="f78" fmla="*/ f77 f3 1"/>
                <a:gd name="f79" fmla="*/ f78 1 f10"/>
                <a:gd name="f80" fmla="+- f79 0 f4"/>
                <a:gd name="f81" fmla="*/ f79 f10 1"/>
                <a:gd name="f82" fmla="*/ f81 1 f3"/>
                <a:gd name="f83" fmla="+- f80 f4 0"/>
                <a:gd name="f84" fmla="+- 0 0 f82"/>
                <a:gd name="f85" fmla="*/ f83 f10 1"/>
                <a:gd name="f86" fmla="*/ f84 1 f20"/>
                <a:gd name="f87" fmla="*/ f85 1 f3"/>
                <a:gd name="f88" fmla="+- f86 0 10"/>
                <a:gd name="f89" fmla="+- f86 10 0"/>
                <a:gd name="f90" fmla="+- 0 0 f87"/>
                <a:gd name="f91" fmla="*/ f88 f20 1"/>
                <a:gd name="f92" fmla="*/ f89 f20 1"/>
                <a:gd name="f93" fmla="+- 0 0 f90"/>
                <a:gd name="f94" fmla="+- 0 0 f91"/>
                <a:gd name="f95" fmla="+- 0 0 f92"/>
                <a:gd name="f96" fmla="*/ f93 f3 1"/>
                <a:gd name="f97" fmla="*/ f94 f3 1"/>
                <a:gd name="f98" fmla="*/ f95 f3 1"/>
                <a:gd name="f99" fmla="*/ f96 1 f10"/>
                <a:gd name="f100" fmla="*/ f97 1 f10"/>
                <a:gd name="f101" fmla="*/ f98 1 f10"/>
                <a:gd name="f102" fmla="+- f99 0 f4"/>
                <a:gd name="f103" fmla="sin 1 f102"/>
                <a:gd name="f104" fmla="cos 1 f102"/>
                <a:gd name="f105" fmla="+- f100 0 f4"/>
                <a:gd name="f106" fmla="+- f101 0 f4"/>
                <a:gd name="f107" fmla="+- 0 0 f103"/>
                <a:gd name="f108" fmla="+- 0 0 f104"/>
                <a:gd name="f109" fmla="+- f105 f4 0"/>
                <a:gd name="f110" fmla="+- f106 f4 0"/>
                <a:gd name="f111" fmla="+- 0 0 f107"/>
                <a:gd name="f112" fmla="+- 0 0 f108"/>
                <a:gd name="f113" fmla="*/ f109 f10 1"/>
                <a:gd name="f114" fmla="*/ f110 f10 1"/>
                <a:gd name="f115" fmla="val f111"/>
                <a:gd name="f116" fmla="val f112"/>
                <a:gd name="f117" fmla="*/ f113 1 f3"/>
                <a:gd name="f118" fmla="*/ f114 1 f3"/>
                <a:gd name="f119" fmla="+- 0 0 f115"/>
                <a:gd name="f120" fmla="+- 0 0 f116"/>
                <a:gd name="f121" fmla="+- 0 0 f117"/>
                <a:gd name="f122" fmla="+- 0 0 f118"/>
                <a:gd name="f123" fmla="*/ 10800 f119 1"/>
                <a:gd name="f124" fmla="*/ 10800 f120 1"/>
                <a:gd name="f125" fmla="+- 0 0 f121"/>
                <a:gd name="f126" fmla="+- 0 0 f122"/>
                <a:gd name="f127" fmla="+- f123 10800 0"/>
                <a:gd name="f128" fmla="+- f124 10800 0"/>
                <a:gd name="f129" fmla="*/ f125 f3 1"/>
                <a:gd name="f130" fmla="*/ f126 f3 1"/>
                <a:gd name="f131" fmla="?: f71 f28 f127"/>
                <a:gd name="f132" fmla="?: f71 f29 f128"/>
                <a:gd name="f133" fmla="*/ f129 1 f10"/>
                <a:gd name="f134" fmla="*/ f130 1 f10"/>
                <a:gd name="f135" fmla="+- f133 0 f4"/>
                <a:gd name="f136" fmla="+- f134 0 f4"/>
                <a:gd name="f137" fmla="*/ f131 f18 1"/>
                <a:gd name="f138" fmla="*/ f132 f19 1"/>
                <a:gd name="f139" fmla="sin 1 f135"/>
                <a:gd name="f140" fmla="cos 1 f135"/>
                <a:gd name="f141" fmla="sin 1 f136"/>
                <a:gd name="f142" fmla="cos 1 f136"/>
                <a:gd name="f143" fmla="+- 0 0 f139"/>
                <a:gd name="f144" fmla="+- 0 0 f140"/>
                <a:gd name="f145" fmla="+- 0 0 f141"/>
                <a:gd name="f146" fmla="+- 0 0 f142"/>
                <a:gd name="f147" fmla="+- 0 0 f143"/>
                <a:gd name="f148" fmla="+- 0 0 f144"/>
                <a:gd name="f149" fmla="+- 0 0 f145"/>
                <a:gd name="f150" fmla="+- 0 0 f146"/>
                <a:gd name="f151" fmla="val f147"/>
                <a:gd name="f152" fmla="val f148"/>
                <a:gd name="f153" fmla="val f149"/>
                <a:gd name="f154" fmla="val f150"/>
                <a:gd name="f155" fmla="+- 0 0 f151"/>
                <a:gd name="f156" fmla="+- 0 0 f152"/>
                <a:gd name="f157" fmla="+- 0 0 f153"/>
                <a:gd name="f158" fmla="+- 0 0 f154"/>
                <a:gd name="f159" fmla="*/ 10800 f155 1"/>
                <a:gd name="f160" fmla="*/ 10800 f156 1"/>
                <a:gd name="f161" fmla="*/ 10800 f157 1"/>
                <a:gd name="f162" fmla="*/ 10800 f158 1"/>
                <a:gd name="f163" fmla="+- f159 10800 0"/>
                <a:gd name="f164" fmla="+- f160 10800 0"/>
                <a:gd name="f165" fmla="+- f161 10800 0"/>
                <a:gd name="f166" fmla="+- f162 10800 0"/>
                <a:gd name="f167" fmla="+- f165 0 f39"/>
                <a:gd name="f168" fmla="+- f166 0 f39"/>
                <a:gd name="f169" fmla="+- f163 0 f39"/>
                <a:gd name="f170" fmla="+- f164 0 f39"/>
                <a:gd name="f171" fmla="+- 0 0 f167"/>
                <a:gd name="f172" fmla="+- 0 0 f168"/>
                <a:gd name="f173" fmla="+- 0 0 f169"/>
                <a:gd name="f174" fmla="+- 0 0 f170"/>
                <a:gd name="f175" fmla="+- 0 0 f171"/>
                <a:gd name="f176" fmla="+- 0 0 f172"/>
                <a:gd name="f177" fmla="+- 0 0 f173"/>
                <a:gd name="f178" fmla="+- 0 0 f174"/>
                <a:gd name="f179" fmla="at2 f175 f176"/>
                <a:gd name="f180" fmla="at2 f177 f178"/>
                <a:gd name="f181" fmla="+- f179 f4 0"/>
                <a:gd name="f182" fmla="+- f180 f4 0"/>
                <a:gd name="f183" fmla="*/ f181 f10 1"/>
                <a:gd name="f184" fmla="*/ f182 f10 1"/>
                <a:gd name="f185" fmla="*/ f183 1 f3"/>
                <a:gd name="f186" fmla="*/ f184 1 f3"/>
                <a:gd name="f187" fmla="+- 0 0 f185"/>
                <a:gd name="f188" fmla="+- 0 0 f186"/>
                <a:gd name="f189" fmla="val f187"/>
                <a:gd name="f190" fmla="val f188"/>
                <a:gd name="f191" fmla="+- 0 0 f189"/>
                <a:gd name="f192" fmla="+- 0 0 f190"/>
                <a:gd name="f193" fmla="*/ f191 f3 1"/>
                <a:gd name="f194" fmla="*/ f192 f3 1"/>
                <a:gd name="f195" fmla="*/ f193 1 f10"/>
                <a:gd name="f196" fmla="*/ f194 1 f10"/>
                <a:gd name="f197" fmla="+- f195 0 f4"/>
                <a:gd name="f198" fmla="+- f196 0 f4"/>
                <a:gd name="f199" fmla="+- f198 0 f197"/>
                <a:gd name="f200" fmla="+- f197 f4 0"/>
                <a:gd name="f201" fmla="+- f199 f2 0"/>
                <a:gd name="f202" fmla="*/ f200 f10 1"/>
                <a:gd name="f203" fmla="?: f199 f199 f201"/>
                <a:gd name="f204" fmla="*/ f202 1 f3"/>
                <a:gd name="f205" fmla="+- 0 0 f204"/>
                <a:gd name="f206" fmla="+- 0 0 f205"/>
                <a:gd name="f207" fmla="*/ f206 f3 1"/>
                <a:gd name="f208" fmla="*/ f207 1 f10"/>
                <a:gd name="f209" fmla="+- f208 0 f4"/>
                <a:gd name="f210" fmla="cos 1 f209"/>
                <a:gd name="f211" fmla="sin 1 f209"/>
                <a:gd name="f212" fmla="+- 0 0 f210"/>
                <a:gd name="f213" fmla="+- 0 0 f211"/>
                <a:gd name="f214" fmla="+- 0 0 f212"/>
                <a:gd name="f215" fmla="+- 0 0 f213"/>
                <a:gd name="f216" fmla="val f214"/>
                <a:gd name="f217" fmla="val f215"/>
                <a:gd name="f218" fmla="+- 0 0 f216"/>
                <a:gd name="f219" fmla="+- 0 0 f217"/>
                <a:gd name="f220" fmla="*/ f30 f218 1"/>
                <a:gd name="f221" fmla="*/ f30 f219 1"/>
                <a:gd name="f222" fmla="*/ f220 f220 1"/>
                <a:gd name="f223" fmla="*/ f221 f221 1"/>
                <a:gd name="f224" fmla="+- f222 f223 0"/>
                <a:gd name="f225" fmla="sqrt f224"/>
                <a:gd name="f226" fmla="*/ f40 1 f225"/>
                <a:gd name="f227" fmla="*/ f218 f226 1"/>
                <a:gd name="f228" fmla="*/ f219 f226 1"/>
                <a:gd name="f229" fmla="+- f39 0 f227"/>
                <a:gd name="f230" fmla="+- f39 0 f228"/>
              </a:gdLst>
              <a:ahLst>
                <a:ahXY gdRefX="f0" minX="f14" maxX="f11" gdRefY="f1" minY="f14" maxY="f11">
                  <a:pos x="f32" y="f33"/>
                </a:ahXY>
              </a:ahLst>
              <a:cxnLst>
                <a:cxn ang="3cd4">
                  <a:pos x="hc" y="t"/>
                </a:cxn>
                <a:cxn ang="0">
                  <a:pos x="r" y="vc"/>
                </a:cxn>
                <a:cxn ang="cd4">
                  <a:pos x="hc" y="b"/>
                </a:cxn>
                <a:cxn ang="cd2">
                  <a:pos x="l" y="vc"/>
                </a:cxn>
                <a:cxn ang="f45">
                  <a:pos x="f63" y="f64"/>
                </a:cxn>
                <a:cxn ang="f46">
                  <a:pos x="f63" y="f65"/>
                </a:cxn>
                <a:cxn ang="f46">
                  <a:pos x="f66" y="f65"/>
                </a:cxn>
                <a:cxn ang="f45">
                  <a:pos x="f66" y="f64"/>
                </a:cxn>
                <a:cxn ang="f47">
                  <a:pos x="f137" y="f138"/>
                </a:cxn>
              </a:cxnLst>
              <a:rect l="f59" t="f62" r="f60" b="f61"/>
              <a:pathLst>
                <a:path w="21600" h="21600">
                  <a:moveTo>
                    <a:pt x="f229" y="f230"/>
                  </a:moveTo>
                  <a:arcTo wR="f30" hR="f30" stAng="f197" swAng="f203"/>
                  <a:lnTo>
                    <a:pt x="f131" y="f132"/>
                  </a:lnTo>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RIN</a:t>
              </a:r>
            </a:p>
          </p:txBody>
        </p:sp>
      </p:grpSp>
      <p:grpSp>
        <p:nvGrpSpPr>
          <p:cNvPr id="17" name="Groupe 68"/>
          <p:cNvGrpSpPr/>
          <p:nvPr/>
        </p:nvGrpSpPr>
        <p:grpSpPr>
          <a:xfrm>
            <a:off x="5089440" y="4659325"/>
            <a:ext cx="3909719" cy="2234510"/>
            <a:chOff x="5089440" y="4659325"/>
            <a:chExt cx="3909719" cy="2234510"/>
          </a:xfrm>
        </p:grpSpPr>
        <p:sp>
          <p:nvSpPr>
            <p:cNvPr id="18" name="Ellipse 8"/>
            <p:cNvSpPr/>
            <p:nvPr/>
          </p:nvSpPr>
          <p:spPr>
            <a:xfrm>
              <a:off x="5089440" y="4665982"/>
              <a:ext cx="3441865" cy="22278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5402" cap="flat">
              <a:solidFill>
                <a:srgbClr val="41719C"/>
              </a:solidFill>
              <a:prstDash val="solid"/>
              <a:miter/>
            </a:ln>
            <a:effectLst>
              <a:outerShdw dist="50804" dir="5400000" algn="tl">
                <a:srgbClr val="000000">
                  <a:alpha val="77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a typeface=""/>
                <a:cs typeface=""/>
              </a:endParaRPr>
            </a:p>
          </p:txBody>
        </p:sp>
        <p:sp>
          <p:nvSpPr>
            <p:cNvPr id="19" name="Bulle ronde 9"/>
            <p:cNvSpPr/>
            <p:nvPr/>
          </p:nvSpPr>
          <p:spPr>
            <a:xfrm>
              <a:off x="8261860" y="4659325"/>
              <a:ext cx="737299" cy="628467"/>
            </a:xfrm>
            <a:custGeom>
              <a:avLst>
                <a:gd name="f0" fmla="val -33070"/>
                <a:gd name="f1" fmla="val 42567"/>
              </a:avLst>
              <a:gdLst>
                <a:gd name="f2" fmla="val 21600000"/>
                <a:gd name="f3" fmla="val 10800000"/>
                <a:gd name="f4" fmla="val 5400000"/>
                <a:gd name="f5" fmla="val 180"/>
                <a:gd name="f6" fmla="val w"/>
                <a:gd name="f7" fmla="val h"/>
                <a:gd name="f8" fmla="val 0"/>
                <a:gd name="f9" fmla="val 21600"/>
                <a:gd name="f10" fmla="*/ 5419351 1 1725033"/>
                <a:gd name="f11" fmla="val 2147483647"/>
                <a:gd name="f12" fmla="min 0 21600"/>
                <a:gd name="f13" fmla="max 0 21600"/>
                <a:gd name="f14" fmla="val -2147483647"/>
                <a:gd name="f15" fmla="+- 0 0 0"/>
                <a:gd name="f16" fmla="+- 0 0 180"/>
                <a:gd name="f17" fmla="+- 0 0 -194"/>
                <a:gd name="f18" fmla="*/ f6 1 21600"/>
                <a:gd name="f19" fmla="*/ f7 1 21600"/>
                <a:gd name="f20" fmla="*/ f10 1 180"/>
                <a:gd name="f21" fmla="+- f13 0 f12"/>
                <a:gd name="f22" fmla="+- f9 0 f8"/>
                <a:gd name="f23" fmla="pin -2147483647 f0 2147483647"/>
                <a:gd name="f24" fmla="pin -2147483647 f1 2147483647"/>
                <a:gd name="f25" fmla="*/ f15 f3 1"/>
                <a:gd name="f26" fmla="*/ f16 f3 1"/>
                <a:gd name="f27" fmla="*/ f17 f3 1"/>
                <a:gd name="f28" fmla="val f23"/>
                <a:gd name="f29" fmla="val f24"/>
                <a:gd name="f30" fmla="*/ f21 1 2"/>
                <a:gd name="f31" fmla="*/ f22 1 21600"/>
                <a:gd name="f32" fmla="*/ f23 f18 1"/>
                <a:gd name="f33" fmla="*/ f24 f19 1"/>
                <a:gd name="f34" fmla="*/ f25 1 f5"/>
                <a:gd name="f35" fmla="*/ f26 1 f5"/>
                <a:gd name="f36" fmla="*/ f27 1 f5"/>
                <a:gd name="f37" fmla="+- f28 0 10800"/>
                <a:gd name="f38" fmla="+- f29 0 10800"/>
                <a:gd name="f39" fmla="+- f12 f30 0"/>
                <a:gd name="f40" fmla="*/ f30 f30 1"/>
                <a:gd name="f41" fmla="*/ 3200 f31 1"/>
                <a:gd name="f42" fmla="*/ 18400 f31 1"/>
                <a:gd name="f43" fmla="*/ 3160 f31 1"/>
                <a:gd name="f44" fmla="*/ 18440 f31 1"/>
                <a:gd name="f45" fmla="+- f34 0 f4"/>
                <a:gd name="f46" fmla="+- f35 0 f4"/>
                <a:gd name="f47" fmla="+- f36 0 f4"/>
                <a:gd name="f48" fmla="*/ f37 f37 1"/>
                <a:gd name="f49" fmla="*/ f38 f38 1"/>
                <a:gd name="f50" fmla="+- 0 0 f38"/>
                <a:gd name="f51" fmla="+- 0 0 f37"/>
                <a:gd name="f52" fmla="*/ f43 1 f31"/>
                <a:gd name="f53" fmla="*/ f44 1 f31"/>
                <a:gd name="f54" fmla="*/ f41 1 f31"/>
                <a:gd name="f55" fmla="*/ f42 1 f31"/>
                <a:gd name="f56" fmla="+- f48 f49 0"/>
                <a:gd name="f57" fmla="+- 0 0 f50"/>
                <a:gd name="f58" fmla="+- 0 0 f51"/>
                <a:gd name="f59" fmla="*/ f54 f18 1"/>
                <a:gd name="f60" fmla="*/ f55 f18 1"/>
                <a:gd name="f61" fmla="*/ f55 f19 1"/>
                <a:gd name="f62" fmla="*/ f54 f19 1"/>
                <a:gd name="f63" fmla="*/ f52 f18 1"/>
                <a:gd name="f64" fmla="*/ f52 f19 1"/>
                <a:gd name="f65" fmla="*/ f53 f19 1"/>
                <a:gd name="f66" fmla="*/ f53 f18 1"/>
                <a:gd name="f67" fmla="sqrt f56"/>
                <a:gd name="f68" fmla="+- 0 0 f57"/>
                <a:gd name="f69" fmla="+- 0 0 f58"/>
                <a:gd name="f70" fmla="at2 f68 f69"/>
                <a:gd name="f71" fmla="+- f67 0 10800"/>
                <a:gd name="f72" fmla="+- f70 f4 0"/>
                <a:gd name="f73" fmla="*/ f72 f10 1"/>
                <a:gd name="f74" fmla="*/ f73 1 f3"/>
                <a:gd name="f75" fmla="+- 0 0 f74"/>
                <a:gd name="f76" fmla="val f75"/>
                <a:gd name="f77" fmla="+- 0 0 f76"/>
                <a:gd name="f78" fmla="*/ f77 f3 1"/>
                <a:gd name="f79" fmla="*/ f78 1 f10"/>
                <a:gd name="f80" fmla="+- f79 0 f4"/>
                <a:gd name="f81" fmla="*/ f79 f10 1"/>
                <a:gd name="f82" fmla="*/ f81 1 f3"/>
                <a:gd name="f83" fmla="+- f80 f4 0"/>
                <a:gd name="f84" fmla="+- 0 0 f82"/>
                <a:gd name="f85" fmla="*/ f83 f10 1"/>
                <a:gd name="f86" fmla="*/ f84 1 f20"/>
                <a:gd name="f87" fmla="*/ f85 1 f3"/>
                <a:gd name="f88" fmla="+- f86 0 10"/>
                <a:gd name="f89" fmla="+- f86 10 0"/>
                <a:gd name="f90" fmla="+- 0 0 f87"/>
                <a:gd name="f91" fmla="*/ f88 f20 1"/>
                <a:gd name="f92" fmla="*/ f89 f20 1"/>
                <a:gd name="f93" fmla="+- 0 0 f90"/>
                <a:gd name="f94" fmla="+- 0 0 f91"/>
                <a:gd name="f95" fmla="+- 0 0 f92"/>
                <a:gd name="f96" fmla="*/ f93 f3 1"/>
                <a:gd name="f97" fmla="*/ f94 f3 1"/>
                <a:gd name="f98" fmla="*/ f95 f3 1"/>
                <a:gd name="f99" fmla="*/ f96 1 f10"/>
                <a:gd name="f100" fmla="*/ f97 1 f10"/>
                <a:gd name="f101" fmla="*/ f98 1 f10"/>
                <a:gd name="f102" fmla="+- f99 0 f4"/>
                <a:gd name="f103" fmla="sin 1 f102"/>
                <a:gd name="f104" fmla="cos 1 f102"/>
                <a:gd name="f105" fmla="+- f100 0 f4"/>
                <a:gd name="f106" fmla="+- f101 0 f4"/>
                <a:gd name="f107" fmla="+- 0 0 f103"/>
                <a:gd name="f108" fmla="+- 0 0 f104"/>
                <a:gd name="f109" fmla="+- f105 f4 0"/>
                <a:gd name="f110" fmla="+- f106 f4 0"/>
                <a:gd name="f111" fmla="+- 0 0 f107"/>
                <a:gd name="f112" fmla="+- 0 0 f108"/>
                <a:gd name="f113" fmla="*/ f109 f10 1"/>
                <a:gd name="f114" fmla="*/ f110 f10 1"/>
                <a:gd name="f115" fmla="val f111"/>
                <a:gd name="f116" fmla="val f112"/>
                <a:gd name="f117" fmla="*/ f113 1 f3"/>
                <a:gd name="f118" fmla="*/ f114 1 f3"/>
                <a:gd name="f119" fmla="+- 0 0 f115"/>
                <a:gd name="f120" fmla="+- 0 0 f116"/>
                <a:gd name="f121" fmla="+- 0 0 f117"/>
                <a:gd name="f122" fmla="+- 0 0 f118"/>
                <a:gd name="f123" fmla="*/ 10800 f119 1"/>
                <a:gd name="f124" fmla="*/ 10800 f120 1"/>
                <a:gd name="f125" fmla="+- 0 0 f121"/>
                <a:gd name="f126" fmla="+- 0 0 f122"/>
                <a:gd name="f127" fmla="+- f123 10800 0"/>
                <a:gd name="f128" fmla="+- f124 10800 0"/>
                <a:gd name="f129" fmla="*/ f125 f3 1"/>
                <a:gd name="f130" fmla="*/ f126 f3 1"/>
                <a:gd name="f131" fmla="?: f71 f28 f127"/>
                <a:gd name="f132" fmla="?: f71 f29 f128"/>
                <a:gd name="f133" fmla="*/ f129 1 f10"/>
                <a:gd name="f134" fmla="*/ f130 1 f10"/>
                <a:gd name="f135" fmla="+- f133 0 f4"/>
                <a:gd name="f136" fmla="+- f134 0 f4"/>
                <a:gd name="f137" fmla="*/ f131 f18 1"/>
                <a:gd name="f138" fmla="*/ f132 f19 1"/>
                <a:gd name="f139" fmla="sin 1 f135"/>
                <a:gd name="f140" fmla="cos 1 f135"/>
                <a:gd name="f141" fmla="sin 1 f136"/>
                <a:gd name="f142" fmla="cos 1 f136"/>
                <a:gd name="f143" fmla="+- 0 0 f139"/>
                <a:gd name="f144" fmla="+- 0 0 f140"/>
                <a:gd name="f145" fmla="+- 0 0 f141"/>
                <a:gd name="f146" fmla="+- 0 0 f142"/>
                <a:gd name="f147" fmla="+- 0 0 f143"/>
                <a:gd name="f148" fmla="+- 0 0 f144"/>
                <a:gd name="f149" fmla="+- 0 0 f145"/>
                <a:gd name="f150" fmla="+- 0 0 f146"/>
                <a:gd name="f151" fmla="val f147"/>
                <a:gd name="f152" fmla="val f148"/>
                <a:gd name="f153" fmla="val f149"/>
                <a:gd name="f154" fmla="val f150"/>
                <a:gd name="f155" fmla="+- 0 0 f151"/>
                <a:gd name="f156" fmla="+- 0 0 f152"/>
                <a:gd name="f157" fmla="+- 0 0 f153"/>
                <a:gd name="f158" fmla="+- 0 0 f154"/>
                <a:gd name="f159" fmla="*/ 10800 f155 1"/>
                <a:gd name="f160" fmla="*/ 10800 f156 1"/>
                <a:gd name="f161" fmla="*/ 10800 f157 1"/>
                <a:gd name="f162" fmla="*/ 10800 f158 1"/>
                <a:gd name="f163" fmla="+- f159 10800 0"/>
                <a:gd name="f164" fmla="+- f160 10800 0"/>
                <a:gd name="f165" fmla="+- f161 10800 0"/>
                <a:gd name="f166" fmla="+- f162 10800 0"/>
                <a:gd name="f167" fmla="+- f165 0 f39"/>
                <a:gd name="f168" fmla="+- f166 0 f39"/>
                <a:gd name="f169" fmla="+- f163 0 f39"/>
                <a:gd name="f170" fmla="+- f164 0 f39"/>
                <a:gd name="f171" fmla="+- 0 0 f167"/>
                <a:gd name="f172" fmla="+- 0 0 f168"/>
                <a:gd name="f173" fmla="+- 0 0 f169"/>
                <a:gd name="f174" fmla="+- 0 0 f170"/>
                <a:gd name="f175" fmla="+- 0 0 f171"/>
                <a:gd name="f176" fmla="+- 0 0 f172"/>
                <a:gd name="f177" fmla="+- 0 0 f173"/>
                <a:gd name="f178" fmla="+- 0 0 f174"/>
                <a:gd name="f179" fmla="at2 f175 f176"/>
                <a:gd name="f180" fmla="at2 f177 f178"/>
                <a:gd name="f181" fmla="+- f179 f4 0"/>
                <a:gd name="f182" fmla="+- f180 f4 0"/>
                <a:gd name="f183" fmla="*/ f181 f10 1"/>
                <a:gd name="f184" fmla="*/ f182 f10 1"/>
                <a:gd name="f185" fmla="*/ f183 1 f3"/>
                <a:gd name="f186" fmla="*/ f184 1 f3"/>
                <a:gd name="f187" fmla="+- 0 0 f185"/>
                <a:gd name="f188" fmla="+- 0 0 f186"/>
                <a:gd name="f189" fmla="val f187"/>
                <a:gd name="f190" fmla="val f188"/>
                <a:gd name="f191" fmla="+- 0 0 f189"/>
                <a:gd name="f192" fmla="+- 0 0 f190"/>
                <a:gd name="f193" fmla="*/ f191 f3 1"/>
                <a:gd name="f194" fmla="*/ f192 f3 1"/>
                <a:gd name="f195" fmla="*/ f193 1 f10"/>
                <a:gd name="f196" fmla="*/ f194 1 f10"/>
                <a:gd name="f197" fmla="+- f195 0 f4"/>
                <a:gd name="f198" fmla="+- f196 0 f4"/>
                <a:gd name="f199" fmla="+- f198 0 f197"/>
                <a:gd name="f200" fmla="+- f197 f4 0"/>
                <a:gd name="f201" fmla="+- f199 f2 0"/>
                <a:gd name="f202" fmla="*/ f200 f10 1"/>
                <a:gd name="f203" fmla="?: f199 f199 f201"/>
                <a:gd name="f204" fmla="*/ f202 1 f3"/>
                <a:gd name="f205" fmla="+- 0 0 f204"/>
                <a:gd name="f206" fmla="+- 0 0 f205"/>
                <a:gd name="f207" fmla="*/ f206 f3 1"/>
                <a:gd name="f208" fmla="*/ f207 1 f10"/>
                <a:gd name="f209" fmla="+- f208 0 f4"/>
                <a:gd name="f210" fmla="cos 1 f209"/>
                <a:gd name="f211" fmla="sin 1 f209"/>
                <a:gd name="f212" fmla="+- 0 0 f210"/>
                <a:gd name="f213" fmla="+- 0 0 f211"/>
                <a:gd name="f214" fmla="+- 0 0 f212"/>
                <a:gd name="f215" fmla="+- 0 0 f213"/>
                <a:gd name="f216" fmla="val f214"/>
                <a:gd name="f217" fmla="val f215"/>
                <a:gd name="f218" fmla="+- 0 0 f216"/>
                <a:gd name="f219" fmla="+- 0 0 f217"/>
                <a:gd name="f220" fmla="*/ f30 f218 1"/>
                <a:gd name="f221" fmla="*/ f30 f219 1"/>
                <a:gd name="f222" fmla="*/ f220 f220 1"/>
                <a:gd name="f223" fmla="*/ f221 f221 1"/>
                <a:gd name="f224" fmla="+- f222 f223 0"/>
                <a:gd name="f225" fmla="sqrt f224"/>
                <a:gd name="f226" fmla="*/ f40 1 f225"/>
                <a:gd name="f227" fmla="*/ f218 f226 1"/>
                <a:gd name="f228" fmla="*/ f219 f226 1"/>
                <a:gd name="f229" fmla="+- f39 0 f227"/>
                <a:gd name="f230" fmla="+- f39 0 f228"/>
              </a:gdLst>
              <a:ahLst>
                <a:ahXY gdRefX="f0" minX="f14" maxX="f11" gdRefY="f1" minY="f14" maxY="f11">
                  <a:pos x="f32" y="f33"/>
                </a:ahXY>
              </a:ahLst>
              <a:cxnLst>
                <a:cxn ang="3cd4">
                  <a:pos x="hc" y="t"/>
                </a:cxn>
                <a:cxn ang="0">
                  <a:pos x="r" y="vc"/>
                </a:cxn>
                <a:cxn ang="cd4">
                  <a:pos x="hc" y="b"/>
                </a:cxn>
                <a:cxn ang="cd2">
                  <a:pos x="l" y="vc"/>
                </a:cxn>
                <a:cxn ang="f45">
                  <a:pos x="f63" y="f64"/>
                </a:cxn>
                <a:cxn ang="f46">
                  <a:pos x="f63" y="f65"/>
                </a:cxn>
                <a:cxn ang="f46">
                  <a:pos x="f66" y="f65"/>
                </a:cxn>
                <a:cxn ang="f45">
                  <a:pos x="f66" y="f64"/>
                </a:cxn>
                <a:cxn ang="f47">
                  <a:pos x="f137" y="f138"/>
                </a:cxn>
              </a:cxnLst>
              <a:rect l="f59" t="f62" r="f60" b="f61"/>
              <a:pathLst>
                <a:path w="21600" h="21600">
                  <a:moveTo>
                    <a:pt x="f229" y="f230"/>
                  </a:moveTo>
                  <a:arcTo wR="f30" hR="f30" stAng="f197" swAng="f203"/>
                  <a:lnTo>
                    <a:pt x="f131" y="f132"/>
                  </a:lnTo>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ea typeface=""/>
                  <a:cs typeface=""/>
                </a:rPr>
                <a:t>RIE</a:t>
              </a:r>
            </a:p>
          </p:txBody>
        </p:sp>
      </p:grpSp>
      <p:grpSp>
        <p:nvGrpSpPr>
          <p:cNvPr id="20" name="Diagramme 10"/>
          <p:cNvGrpSpPr/>
          <p:nvPr/>
        </p:nvGrpSpPr>
        <p:grpSpPr>
          <a:xfrm>
            <a:off x="0" y="670648"/>
            <a:ext cx="1414320" cy="5095457"/>
            <a:chOff x="0" y="670648"/>
            <a:chExt cx="1414320" cy="5095457"/>
          </a:xfrm>
        </p:grpSpPr>
        <p:sp>
          <p:nvSpPr>
            <p:cNvPr id="21" name="Freeform 11"/>
            <p:cNvSpPr/>
            <p:nvPr/>
          </p:nvSpPr>
          <p:spPr>
            <a:xfrm>
              <a:off x="0" y="67064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070C0"/>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Présentation du système électrique Camerounais</a:t>
              </a:r>
            </a:p>
          </p:txBody>
        </p:sp>
        <p:sp>
          <p:nvSpPr>
            <p:cNvPr id="22" name="Freeform 12"/>
            <p:cNvSpPr/>
            <p:nvPr/>
          </p:nvSpPr>
          <p:spPr>
            <a:xfrm rot="21524042">
              <a:off x="556211" y="1444030"/>
              <a:ext cx="301898" cy="273039"/>
            </a:xfrm>
            <a:custGeom>
              <a:avLst/>
              <a:gdLst>
                <a:gd name="f0" fmla="val 10800000"/>
                <a:gd name="f1" fmla="val 5400000"/>
                <a:gd name="f2" fmla="val 180"/>
                <a:gd name="f3" fmla="val w"/>
                <a:gd name="f4" fmla="val h"/>
                <a:gd name="f5" fmla="val 0"/>
                <a:gd name="f6" fmla="val 251641"/>
                <a:gd name="f7" fmla="val 301896"/>
                <a:gd name="f8" fmla="val 201313"/>
                <a:gd name="f9" fmla="val 1"/>
                <a:gd name="f10" fmla="val 150949"/>
                <a:gd name="f11" fmla="val 125821"/>
                <a:gd name="f12" fmla="val 301895"/>
                <a:gd name="f13" fmla="val 50328"/>
                <a:gd name="f14" fmla="+- 0 0 -90"/>
                <a:gd name="f15" fmla="*/ f3 1 251641"/>
                <a:gd name="f16" fmla="*/ f4 1 301896"/>
                <a:gd name="f17" fmla="+- f7 0 f5"/>
                <a:gd name="f18" fmla="+- f6 0 f5"/>
                <a:gd name="f19" fmla="*/ f14 f0 1"/>
                <a:gd name="f20" fmla="*/ f18 1 251641"/>
                <a:gd name="f21" fmla="*/ f17 1 301896"/>
                <a:gd name="f22" fmla="*/ 0 f18 1"/>
                <a:gd name="f23" fmla="*/ 60379 f17 1"/>
                <a:gd name="f24" fmla="*/ 125821 f18 1"/>
                <a:gd name="f25" fmla="*/ 0 f17 1"/>
                <a:gd name="f26" fmla="*/ 251641 f18 1"/>
                <a:gd name="f27" fmla="*/ 150948 f17 1"/>
                <a:gd name="f28" fmla="*/ 301896 f17 1"/>
                <a:gd name="f29" fmla="*/ 241517 f17 1"/>
                <a:gd name="f30" fmla="*/ f19 1 f2"/>
                <a:gd name="f31" fmla="*/ f22 1 251641"/>
                <a:gd name="f32" fmla="*/ f23 1 301896"/>
                <a:gd name="f33" fmla="*/ f24 1 251641"/>
                <a:gd name="f34" fmla="*/ f25 1 301896"/>
                <a:gd name="f35" fmla="*/ f26 1 251641"/>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641"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23" name="Freeform 13"/>
            <p:cNvSpPr/>
            <p:nvPr/>
          </p:nvSpPr>
          <p:spPr>
            <a:xfrm>
              <a:off x="22238" y="1762524"/>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Exigences d’une interconnexion</a:t>
              </a:r>
            </a:p>
          </p:txBody>
        </p:sp>
        <p:sp>
          <p:nvSpPr>
            <p:cNvPr id="24" name="Freeform 14"/>
            <p:cNvSpPr/>
            <p:nvPr/>
          </p:nvSpPr>
          <p:spPr>
            <a:xfrm>
              <a:off x="567330" y="2535951"/>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25" name="Freeform 15"/>
            <p:cNvSpPr/>
            <p:nvPr/>
          </p:nvSpPr>
          <p:spPr>
            <a:xfrm>
              <a:off x="22238" y="285441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Inconvénients et avantages de l’interconnexion</a:t>
              </a:r>
            </a:p>
          </p:txBody>
        </p:sp>
        <p:sp>
          <p:nvSpPr>
            <p:cNvPr id="26" name="Freeform 16"/>
            <p:cNvSpPr/>
            <p:nvPr/>
          </p:nvSpPr>
          <p:spPr>
            <a:xfrm>
              <a:off x="567330" y="3627836"/>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27" name="Freeform 17"/>
            <p:cNvSpPr/>
            <p:nvPr/>
          </p:nvSpPr>
          <p:spPr>
            <a:xfrm>
              <a:off x="22238" y="3946312"/>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1200" cap="none" spc="0" baseline="0">
                  <a:solidFill>
                    <a:srgbClr val="FFFFFF"/>
                  </a:solidFill>
                  <a:uFillTx/>
                  <a:latin typeface="Calibri"/>
                  <a:ea typeface=""/>
                  <a:cs typeface=""/>
                </a:rPr>
                <a:t>Graphe de production consommation RIS RIN</a:t>
              </a:r>
            </a:p>
          </p:txBody>
        </p:sp>
        <p:sp>
          <p:nvSpPr>
            <p:cNvPr id="28" name="Freeform 18"/>
            <p:cNvSpPr/>
            <p:nvPr/>
          </p:nvSpPr>
          <p:spPr>
            <a:xfrm>
              <a:off x="567330" y="4719730"/>
              <a:ext cx="301898" cy="272966"/>
            </a:xfrm>
            <a:custGeom>
              <a:avLst/>
              <a:gdLst>
                <a:gd name="f0" fmla="val 10800000"/>
                <a:gd name="f1" fmla="val 5400000"/>
                <a:gd name="f2" fmla="val 180"/>
                <a:gd name="f3" fmla="val w"/>
                <a:gd name="f4" fmla="val h"/>
                <a:gd name="f5" fmla="val 0"/>
                <a:gd name="f6" fmla="val 251580"/>
                <a:gd name="f7" fmla="val 301896"/>
                <a:gd name="f8" fmla="val 201264"/>
                <a:gd name="f9" fmla="val 1"/>
                <a:gd name="f10" fmla="val 150948"/>
                <a:gd name="f11" fmla="val 125790"/>
                <a:gd name="f12" fmla="val 301895"/>
                <a:gd name="f13" fmla="val 50316"/>
                <a:gd name="f14" fmla="+- 0 0 -90"/>
                <a:gd name="f15" fmla="*/ f3 1 251580"/>
                <a:gd name="f16" fmla="*/ f4 1 301896"/>
                <a:gd name="f17" fmla="+- f7 0 f5"/>
                <a:gd name="f18" fmla="+- f6 0 f5"/>
                <a:gd name="f19" fmla="*/ f14 f0 1"/>
                <a:gd name="f20" fmla="*/ f18 1 251580"/>
                <a:gd name="f21" fmla="*/ f17 1 301896"/>
                <a:gd name="f22" fmla="*/ 0 f18 1"/>
                <a:gd name="f23" fmla="*/ 60379 f17 1"/>
                <a:gd name="f24" fmla="*/ 125790 f18 1"/>
                <a:gd name="f25" fmla="*/ 0 f17 1"/>
                <a:gd name="f26" fmla="*/ 251580 f18 1"/>
                <a:gd name="f27" fmla="*/ 150948 f17 1"/>
                <a:gd name="f28" fmla="*/ 301896 f17 1"/>
                <a:gd name="f29" fmla="*/ 241517 f17 1"/>
                <a:gd name="f30" fmla="*/ f19 1 f2"/>
                <a:gd name="f31" fmla="*/ f22 1 251580"/>
                <a:gd name="f32" fmla="*/ f23 1 301896"/>
                <a:gd name="f33" fmla="*/ f24 1 251580"/>
                <a:gd name="f34" fmla="*/ f25 1 301896"/>
                <a:gd name="f35" fmla="*/ f26 1 251580"/>
                <a:gd name="f36" fmla="*/ f27 1 301896"/>
                <a:gd name="f37" fmla="*/ f28 1 301896"/>
                <a:gd name="f38" fmla="*/ f29 1 30189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1580" h="301896">
                  <a:moveTo>
                    <a:pt x="f8" y="f9"/>
                  </a:moveTo>
                  <a:lnTo>
                    <a:pt x="f8" y="f10"/>
                  </a:lnTo>
                  <a:lnTo>
                    <a:pt x="f6" y="f10"/>
                  </a:lnTo>
                  <a:lnTo>
                    <a:pt x="f11" y="f12"/>
                  </a:lnTo>
                  <a:lnTo>
                    <a:pt x="f5" y="f10"/>
                  </a:lnTo>
                  <a:lnTo>
                    <a:pt x="f13" y="f10"/>
                  </a:lnTo>
                  <a:lnTo>
                    <a:pt x="f13" y="f9"/>
                  </a:lnTo>
                  <a:lnTo>
                    <a:pt x="f8" y="f9"/>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fr-FR" sz="1100" b="0" i="0" u="none" strike="noStrike" kern="1200" cap="none" spc="0" baseline="0">
                <a:solidFill>
                  <a:srgbClr val="FFFFFF"/>
                </a:solidFill>
                <a:uFillTx/>
                <a:latin typeface="Calibri"/>
                <a:ea typeface=""/>
                <a:cs typeface=""/>
              </a:endParaRPr>
            </a:p>
          </p:txBody>
        </p:sp>
        <p:sp>
          <p:nvSpPr>
            <p:cNvPr id="29" name="Freeform 19"/>
            <p:cNvSpPr/>
            <p:nvPr/>
          </p:nvSpPr>
          <p:spPr>
            <a:xfrm>
              <a:off x="22238" y="5038188"/>
              <a:ext cx="1392082" cy="727917"/>
            </a:xfrm>
            <a:custGeom>
              <a:avLst/>
              <a:gdLst>
                <a:gd name="f0" fmla="val 10800000"/>
                <a:gd name="f1" fmla="val 5400000"/>
                <a:gd name="f2" fmla="val 180"/>
                <a:gd name="f3" fmla="val w"/>
                <a:gd name="f4" fmla="val h"/>
                <a:gd name="f5" fmla="val 0"/>
                <a:gd name="f6" fmla="val 1392078"/>
                <a:gd name="f7" fmla="val 670881"/>
                <a:gd name="f8" fmla="val 67088"/>
                <a:gd name="f9" fmla="val 30036"/>
                <a:gd name="f10" fmla="val 1324990"/>
                <a:gd name="f11" fmla="val 1362042"/>
                <a:gd name="f12" fmla="val 603793"/>
                <a:gd name="f13" fmla="val 640845"/>
                <a:gd name="f14" fmla="+- 0 0 -90"/>
                <a:gd name="f15" fmla="*/ f3 1 1392078"/>
                <a:gd name="f16" fmla="*/ f4 1 670881"/>
                <a:gd name="f17" fmla="+- f7 0 f5"/>
                <a:gd name="f18" fmla="+- f6 0 f5"/>
                <a:gd name="f19" fmla="*/ f14 f0 1"/>
                <a:gd name="f20" fmla="*/ f18 1 1392078"/>
                <a:gd name="f21" fmla="*/ f17 1 670881"/>
                <a:gd name="f22" fmla="*/ 0 f18 1"/>
                <a:gd name="f23" fmla="*/ 67088 f17 1"/>
                <a:gd name="f24" fmla="*/ 67088 f18 1"/>
                <a:gd name="f25" fmla="*/ 0 f17 1"/>
                <a:gd name="f26" fmla="*/ 1324990 f18 1"/>
                <a:gd name="f27" fmla="*/ 1392078 f18 1"/>
                <a:gd name="f28" fmla="*/ 603793 f17 1"/>
                <a:gd name="f29" fmla="*/ 670881 f17 1"/>
                <a:gd name="f30" fmla="*/ f19 1 f2"/>
                <a:gd name="f31" fmla="*/ f22 1 1392078"/>
                <a:gd name="f32" fmla="*/ f23 1 670881"/>
                <a:gd name="f33" fmla="*/ f24 1 1392078"/>
                <a:gd name="f34" fmla="*/ f25 1 670881"/>
                <a:gd name="f35" fmla="*/ f26 1 1392078"/>
                <a:gd name="f36" fmla="*/ f27 1 1392078"/>
                <a:gd name="f37" fmla="*/ f28 1 670881"/>
                <a:gd name="f38" fmla="*/ f29 1 6708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392078" h="6708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48235"/>
            </a:solidFill>
            <a:ln w="12701" cap="flat">
              <a:solidFill>
                <a:srgbClr val="FFFFFF"/>
              </a:solidFill>
              <a:prstDash val="solid"/>
              <a:miter/>
            </a:ln>
          </p:spPr>
          <p:txBody>
            <a:bodyPr vert="horz" wrap="square" lIns="61557" tIns="61557" rIns="61557" bIns="61557" anchor="ctr" anchorCtr="1" compatLnSpc="1">
              <a:noAutofit/>
            </a:body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fr-FR" sz="1100" b="0" i="0" u="none" strike="noStrike" kern="0" cap="none" spc="0" baseline="0">
                  <a:solidFill>
                    <a:srgbClr val="FFFFFF"/>
                  </a:solidFill>
                  <a:uFillTx/>
                  <a:latin typeface="Calibri"/>
                  <a:ea typeface=""/>
                  <a:cs typeface=""/>
                </a:rPr>
                <a:t>Problématique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nds dans l’e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TM04033925%5b%5bfn=Ronds%20dans%20l’eau%5d%5d</Template>
  <TotalTime>11467</TotalTime>
  <Words>2873</Words>
  <Application>Microsoft Office PowerPoint</Application>
  <PresentationFormat>Affichage à l'écran (4:3)</PresentationFormat>
  <Paragraphs>578</Paragraphs>
  <Slides>38</Slides>
  <Notes>33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38</vt:i4>
      </vt:variant>
    </vt:vector>
  </HeadingPairs>
  <TitlesOfParts>
    <vt:vector size="49" baseType="lpstr">
      <vt:lpstr>Algerian</vt:lpstr>
      <vt:lpstr>Arial</vt:lpstr>
      <vt:lpstr>Arial Black</vt:lpstr>
      <vt:lpstr>Calibri</vt:lpstr>
      <vt:lpstr>Corbel</vt:lpstr>
      <vt:lpstr>Gill Sans MT Ext Condensed Bold</vt:lpstr>
      <vt:lpstr>Microsoft Sans Serif</vt:lpstr>
      <vt:lpstr>Palatino Linotype</vt:lpstr>
      <vt:lpstr>Times New Roman</vt:lpstr>
      <vt:lpstr>Trebuchet MS</vt:lpstr>
      <vt:lpstr>Ronds dans l’eau</vt:lpstr>
      <vt:lpstr>CHOIX DES POINTS D’INTERCONNECTION DE DEUX RESEAUX ELECTRIQUEMENT ISOLES PAR LE CRITERE DU MINIMUM DE PUISSANCE: CAS DU RIS ET DU RIN ET CONCEPTION DE LA LIGNE D’INTERCONNEXION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TCHAPI</dc:creator>
  <cp:lastModifiedBy>lewis</cp:lastModifiedBy>
  <cp:revision>246</cp:revision>
  <dcterms:created xsi:type="dcterms:W3CDTF">2015-09-02T18:38:44Z</dcterms:created>
  <dcterms:modified xsi:type="dcterms:W3CDTF">2016-07-21T14:12:33Z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TC300073649990</vt:lpwstr>
  </property>
</Properties>
</file>