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67" r:id="rId2"/>
    <p:sldId id="269" r:id="rId3"/>
    <p:sldId id="268" r:id="rId4"/>
    <p:sldId id="312" r:id="rId5"/>
    <p:sldId id="273" r:id="rId6"/>
    <p:sldId id="274" r:id="rId7"/>
    <p:sldId id="275" r:id="rId8"/>
    <p:sldId id="276" r:id="rId9"/>
    <p:sldId id="318" r:id="rId10"/>
    <p:sldId id="280" r:id="rId11"/>
    <p:sldId id="281" r:id="rId12"/>
    <p:sldId id="277" r:id="rId13"/>
    <p:sldId id="278" r:id="rId14"/>
    <p:sldId id="279" r:id="rId15"/>
    <p:sldId id="284" r:id="rId16"/>
    <p:sldId id="319" r:id="rId17"/>
    <p:sldId id="320" r:id="rId18"/>
    <p:sldId id="304" r:id="rId19"/>
    <p:sldId id="314" r:id="rId20"/>
    <p:sldId id="321" r:id="rId21"/>
    <p:sldId id="316" r:id="rId22"/>
    <p:sldId id="308" r:id="rId23"/>
    <p:sldId id="315" r:id="rId24"/>
    <p:sldId id="317" r:id="rId25"/>
    <p:sldId id="291" r:id="rId26"/>
  </p:sldIdLst>
  <p:sldSz cx="9906000" cy="6858000" type="A4"/>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i="1"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i="1"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i="1"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i="1"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i="1"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1079" autoAdjust="0"/>
  </p:normalViewPr>
  <p:slideViewPr>
    <p:cSldViewPr>
      <p:cViewPr varScale="1">
        <p:scale>
          <a:sx n="105" d="100"/>
          <a:sy n="105" d="100"/>
        </p:scale>
        <p:origin x="1392" y="12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789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D84A3731-1F49-0646-969B-A6CF021C78A0}" type="slidenum">
              <a:rPr lang="en-US"/>
              <a:pPr/>
              <a:t>‹#›</a:t>
            </a:fld>
            <a:endParaRPr lang="en-US"/>
          </a:p>
        </p:txBody>
      </p:sp>
    </p:spTree>
    <p:extLst>
      <p:ext uri="{BB962C8B-B14F-4D97-AF65-F5344CB8AC3E}">
        <p14:creationId xmlns:p14="http://schemas.microsoft.com/office/powerpoint/2010/main" val="1680638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11B502-98B8-4547-8488-6B4ABC9E59C5}"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939461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2705A7-D5A6-6A4B-B371-EA3A1EC28FE4}" type="slidenum">
              <a:rPr lang="en-US"/>
              <a:pPr/>
              <a:t>12</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03490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ACD82-2A91-024F-BFDC-9771832F00B4}" type="slidenum">
              <a:rPr lang="en-US"/>
              <a:pPr/>
              <a:t>13</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GB"/>
              <a:t>Need to be clear about the difference between volume fractions and the fractional volume covered by each component. One must not mistake volume fraction for 100% of one component covering phi% of the volume. Therefore the factors f need to be introduced.</a:t>
            </a:r>
          </a:p>
        </p:txBody>
      </p:sp>
    </p:spTree>
    <p:extLst>
      <p:ext uri="{BB962C8B-B14F-4D97-AF65-F5344CB8AC3E}">
        <p14:creationId xmlns:p14="http://schemas.microsoft.com/office/powerpoint/2010/main" val="188940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C096B3-783B-5942-A304-BAAA5713B807}" type="slidenum">
              <a:rPr lang="en-US"/>
              <a:pPr/>
              <a:t>14</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1326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CEFB3-D360-DE4D-A07B-244AC61130F3}" type="slidenum">
              <a:rPr lang="en-US"/>
              <a:pPr/>
              <a:t>15</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780320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67251D-A63E-A040-9081-E1FA90E8AC24}" type="slidenum">
              <a:rPr lang="en-US"/>
              <a:pPr/>
              <a:t>18</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6222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4A3731-1F49-0646-969B-A6CF021C78A0}" type="slidenum">
              <a:rPr lang="en-US" smtClean="0"/>
              <a:pPr/>
              <a:t>20</a:t>
            </a:fld>
            <a:endParaRPr lang="en-US"/>
          </a:p>
        </p:txBody>
      </p:sp>
    </p:spTree>
    <p:extLst>
      <p:ext uri="{BB962C8B-B14F-4D97-AF65-F5344CB8AC3E}">
        <p14:creationId xmlns:p14="http://schemas.microsoft.com/office/powerpoint/2010/main" val="161962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5EC1F2-4C9D-7D44-B396-384CAFEFF419}" type="slidenum">
              <a:rPr lang="en-US"/>
              <a:pPr/>
              <a:t>22</a:t>
            </a:fld>
            <a:endParaRPr lang="en-US"/>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54188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46794-47B2-3147-8B24-DE6BA475BB3C}" type="slidenum">
              <a:rPr lang="en-US"/>
              <a:pPr/>
              <a:t>25</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9727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B9FA90-F1E9-4945-BCAF-6B8660F3BEBE}" type="slidenum">
              <a:rPr lang="en-US"/>
              <a:pPr/>
              <a:t>2</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a:t>G = U + PV -TS = H - TS: also need to mention chemical potential</a:t>
            </a:r>
          </a:p>
          <a:p>
            <a:r>
              <a:rPr lang="en-US"/>
              <a:t>F = U - TS</a:t>
            </a:r>
          </a:p>
        </p:txBody>
      </p:sp>
    </p:spTree>
    <p:extLst>
      <p:ext uri="{BB962C8B-B14F-4D97-AF65-F5344CB8AC3E}">
        <p14:creationId xmlns:p14="http://schemas.microsoft.com/office/powerpoint/2010/main" val="2024451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5754D0-24F4-E347-A808-8BA6756F16E8}" type="slidenum">
              <a:rPr lang="en-US"/>
              <a:pPr/>
              <a:t>3</a:t>
            </a:fld>
            <a:endParaRPr lang="en-US"/>
          </a:p>
        </p:txBody>
      </p:sp>
      <p:sp>
        <p:nvSpPr>
          <p:cNvPr id="91138" name="Rectangle 1026"/>
          <p:cNvSpPr>
            <a:spLocks noGrp="1" noRot="1" noChangeAspect="1" noChangeArrowheads="1" noTextEdit="1"/>
          </p:cNvSpPr>
          <p:nvPr>
            <p:ph type="sldImg"/>
          </p:nvPr>
        </p:nvSpPr>
        <p:spPr>
          <a:ln/>
        </p:spPr>
      </p:sp>
      <p:sp>
        <p:nvSpPr>
          <p:cNvPr id="91139" name="Rectangle 1027"/>
          <p:cNvSpPr>
            <a:spLocks noGrp="1" noChangeArrowheads="1"/>
          </p:cNvSpPr>
          <p:nvPr>
            <p:ph type="body" idx="1"/>
          </p:nvPr>
        </p:nvSpPr>
        <p:spPr/>
        <p:txBody>
          <a:bodyPr/>
          <a:lstStyle/>
          <a:p>
            <a:r>
              <a:rPr lang="en-US"/>
              <a:t>Here dG = dU +pdV + Vdp - TdS - SdT is worth introducing, because then we can use dQ = dU + pdV and dQ = TdS to simplify things.</a:t>
            </a:r>
          </a:p>
        </p:txBody>
      </p:sp>
    </p:spTree>
    <p:extLst>
      <p:ext uri="{BB962C8B-B14F-4D97-AF65-F5344CB8AC3E}">
        <p14:creationId xmlns:p14="http://schemas.microsoft.com/office/powerpoint/2010/main" val="22528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87153B-38F7-254C-B020-528C5E5440F8}" type="slidenum">
              <a:rPr lang="en-US"/>
              <a:pPr/>
              <a:t>5</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24637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D98B15-7F67-4D4E-9EF6-2221317E1018}" type="slidenum">
              <a:rPr lang="en-US"/>
              <a:pPr/>
              <a:t>6</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GB"/>
              <a:t>At this point, one should introduce the lattice arguments provided by Rubinstein and Colby (and Jones in SCM). It is interesting to note that the simple lattice arguments agree with arguments based largely around perfect gases.</a:t>
            </a:r>
          </a:p>
        </p:txBody>
      </p:sp>
    </p:spTree>
    <p:extLst>
      <p:ext uri="{BB962C8B-B14F-4D97-AF65-F5344CB8AC3E}">
        <p14:creationId xmlns:p14="http://schemas.microsoft.com/office/powerpoint/2010/main" val="79384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9C7C7-226D-644C-8C64-99FE28BC6FC1}" type="slidenum">
              <a:rPr lang="en-US"/>
              <a:pPr/>
              <a:t>7</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06399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5E1C1-5547-4B49-A595-6C08F57C2FCB}" type="slidenum">
              <a:rPr lang="en-US"/>
              <a:pPr/>
              <a:t>8</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3815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C67F9-B043-9F45-8196-76BD18C1150D}" type="slidenum">
              <a:rPr lang="en-US"/>
              <a:pPr/>
              <a:t>10</a:t>
            </a:fld>
            <a:endParaRPr lang="en-US"/>
          </a:p>
        </p:txBody>
      </p:sp>
      <p:sp>
        <p:nvSpPr>
          <p:cNvPr id="140290" name="Rectangle 1026"/>
          <p:cNvSpPr>
            <a:spLocks noGrp="1" noRot="1" noChangeAspect="1" noChangeArrowheads="1" noTextEdit="1"/>
          </p:cNvSpPr>
          <p:nvPr>
            <p:ph type="sldImg"/>
          </p:nvPr>
        </p:nvSpPr>
        <p:spPr>
          <a:ln/>
        </p:spPr>
      </p:sp>
      <p:sp>
        <p:nvSpPr>
          <p:cNvPr id="140291" name="Rectangle 1027"/>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841587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EF770-792B-3549-A8B0-2A162F723DD6}" type="slidenum">
              <a:rPr lang="en-US"/>
              <a:pPr/>
              <a:t>11</a:t>
            </a:fld>
            <a:endParaRPr lang="en-US"/>
          </a:p>
        </p:txBody>
      </p:sp>
      <p:sp>
        <p:nvSpPr>
          <p:cNvPr id="141314" name="Rectangle 1026"/>
          <p:cNvSpPr>
            <a:spLocks noGrp="1" noRot="1" noChangeAspect="1" noChangeArrowheads="1" noTextEdit="1"/>
          </p:cNvSpPr>
          <p:nvPr>
            <p:ph type="sldImg"/>
          </p:nvPr>
        </p:nvSpPr>
        <p:spPr>
          <a:ln/>
        </p:spPr>
      </p:sp>
      <p:sp>
        <p:nvSpPr>
          <p:cNvPr id="141315" name="Rectangle 1027"/>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229426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760A2968-EC23-E14F-872A-0FC0B555243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CF3E2FA5-4285-2F41-B8FA-0DF18AB7269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7D4CC26F-DB09-CB47-8FFF-F186741DC1F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114E3DB0-DA4B-5347-BC23-DD37442368C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5A2306B1-0C6B-ED4C-AE8D-7D1027B323E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C675A83-8856-CF48-AD57-7F2CEFEF919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EA443BF1-D910-8344-8604-F8ECC4C9CCF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79DE4492-3329-0C4C-83B8-42C16BDC783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350D6137-3627-9F48-BF64-61EB487B599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9CB8B9B8-83CE-3F41-B80F-3839418E1E3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792398DE-5286-AC49-8F39-C585597C80C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i="0"/>
            </a:lvl1pPr>
          </a:lstStyle>
          <a:p>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i="0"/>
            </a:lvl1pPr>
          </a:lstStyle>
          <a:p>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i="0"/>
            </a:lvl1pPr>
          </a:lstStyle>
          <a:p>
            <a:fld id="{E6FB5833-595C-2D45-BA5C-BB8FF284953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128"/>
          <a:cs typeface="ＭＳ Ｐゴシック" charset="-128"/>
        </a:defRPr>
      </a:lvl2pPr>
      <a:lvl3pPr algn="ctr" rtl="0" fontAlgn="base">
        <a:spcBef>
          <a:spcPct val="0"/>
        </a:spcBef>
        <a:spcAft>
          <a:spcPct val="0"/>
        </a:spcAft>
        <a:defRPr sz="4400">
          <a:solidFill>
            <a:schemeClr val="tx2"/>
          </a:solidFill>
          <a:latin typeface="Arial" charset="0"/>
          <a:ea typeface="ＭＳ Ｐゴシック" charset="-128"/>
          <a:cs typeface="ＭＳ Ｐゴシック" charset="-128"/>
        </a:defRPr>
      </a:lvl3pPr>
      <a:lvl4pPr algn="ctr" rtl="0" fontAlgn="base">
        <a:spcBef>
          <a:spcPct val="0"/>
        </a:spcBef>
        <a:spcAft>
          <a:spcPct val="0"/>
        </a:spcAft>
        <a:defRPr sz="4400">
          <a:solidFill>
            <a:schemeClr val="tx2"/>
          </a:solidFill>
          <a:latin typeface="Arial" charset="0"/>
          <a:ea typeface="ＭＳ Ｐゴシック" charset="-128"/>
          <a:cs typeface="ＭＳ Ｐゴシック" charset="-128"/>
        </a:defRPr>
      </a:lvl4pPr>
      <a:lvl5pPr algn="ctr" rtl="0" fontAlgn="base">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notesSlide" Target="../notesSlides/notesSlide11.xml"/><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8.emf"/><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762000"/>
            <a:ext cx="8420100" cy="1143000"/>
          </a:xfrm>
        </p:spPr>
        <p:txBody>
          <a:bodyPr/>
          <a:lstStyle/>
          <a:p>
            <a:r>
              <a:rPr lang="en-GB" dirty="0">
                <a:solidFill>
                  <a:srgbClr val="FF0000"/>
                </a:solidFill>
              </a:rPr>
              <a:t>Pt.3 </a:t>
            </a:r>
            <a:r>
              <a:rPr lang="en-GB" dirty="0" smtClean="0">
                <a:solidFill>
                  <a:srgbClr val="FF0000"/>
                </a:solidFill>
              </a:rPr>
              <a:t>Miscibility</a:t>
            </a:r>
            <a:r>
              <a:rPr lang="zh-CN" altLang="en-US" sz="2400" dirty="0" smtClean="0">
                <a:solidFill>
                  <a:srgbClr val="FF0000"/>
                </a:solidFill>
              </a:rPr>
              <a:t>（混溶性）</a:t>
            </a:r>
            <a:r>
              <a:rPr lang="en-GB" dirty="0" smtClean="0">
                <a:solidFill>
                  <a:srgbClr val="FF0000"/>
                </a:solidFill>
              </a:rPr>
              <a:t> </a:t>
            </a:r>
            <a:r>
              <a:rPr lang="en-GB" dirty="0">
                <a:solidFill>
                  <a:srgbClr val="FF0000"/>
                </a:solidFill>
              </a:rPr>
              <a:t>and Separation</a:t>
            </a:r>
            <a:r>
              <a:rPr lang="en-GB" dirty="0"/>
              <a:t/>
            </a:r>
            <a:br>
              <a:rPr lang="en-GB" dirty="0"/>
            </a:br>
            <a:r>
              <a:rPr lang="en-GB" dirty="0"/>
              <a:t>Lecture #9</a:t>
            </a:r>
            <a:br>
              <a:rPr lang="en-GB" dirty="0"/>
            </a:br>
            <a:r>
              <a:rPr lang="en-GB" sz="2800" dirty="0">
                <a:solidFill>
                  <a:srgbClr val="FF0000"/>
                </a:solidFill>
              </a:rPr>
              <a:t>Lattice theory: The ‘regular solution’ model</a:t>
            </a:r>
            <a:r>
              <a:rPr lang="en-GB" dirty="0"/>
              <a:t/>
            </a:r>
            <a:br>
              <a:rPr lang="en-GB" dirty="0"/>
            </a:br>
            <a:r>
              <a:rPr lang="en-GB" sz="2400" dirty="0"/>
              <a:t>The fudge factor lecture</a:t>
            </a:r>
          </a:p>
        </p:txBody>
      </p:sp>
      <p:sp>
        <p:nvSpPr>
          <p:cNvPr id="23555" name="Rectangle 3"/>
          <p:cNvSpPr>
            <a:spLocks noGrp="1" noChangeArrowheads="1"/>
          </p:cNvSpPr>
          <p:nvPr>
            <p:ph type="body" idx="1"/>
          </p:nvPr>
        </p:nvSpPr>
        <p:spPr>
          <a:xfrm>
            <a:off x="838200" y="2743200"/>
            <a:ext cx="8420100" cy="4114800"/>
          </a:xfrm>
        </p:spPr>
        <p:txBody>
          <a:bodyPr/>
          <a:lstStyle/>
          <a:p>
            <a:r>
              <a:rPr lang="en-GB" dirty="0"/>
              <a:t>Introduction to phase transitions</a:t>
            </a:r>
          </a:p>
          <a:p>
            <a:r>
              <a:rPr lang="en-GB" dirty="0"/>
              <a:t>Basic thermodynamics</a:t>
            </a:r>
          </a:p>
          <a:p>
            <a:r>
              <a:rPr lang="en-GB" dirty="0"/>
              <a:t>Simple mean-field theory of liquid/liquid mixing / phase separation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762000" y="0"/>
            <a:ext cx="8420100" cy="1143000"/>
          </a:xfrm>
        </p:spPr>
        <p:txBody>
          <a:bodyPr/>
          <a:lstStyle/>
          <a:p>
            <a:r>
              <a:rPr lang="en-GB" dirty="0">
                <a:solidFill>
                  <a:schemeClr val="tx1"/>
                </a:solidFill>
              </a:rPr>
              <a:t>Summary: Lecture #9</a:t>
            </a:r>
            <a:br>
              <a:rPr lang="en-GB" dirty="0">
                <a:solidFill>
                  <a:schemeClr val="tx1"/>
                </a:solidFill>
              </a:rPr>
            </a:br>
            <a:r>
              <a:rPr lang="en-GB" sz="2800" dirty="0">
                <a:solidFill>
                  <a:srgbClr val="FF0000"/>
                </a:solidFill>
              </a:rPr>
              <a:t>Lattice theory</a:t>
            </a:r>
          </a:p>
        </p:txBody>
      </p:sp>
      <p:sp>
        <p:nvSpPr>
          <p:cNvPr id="100355" name="Rectangle 3"/>
          <p:cNvSpPr>
            <a:spLocks noGrp="1" noChangeArrowheads="1"/>
          </p:cNvSpPr>
          <p:nvPr>
            <p:ph type="body" idx="1"/>
          </p:nvPr>
        </p:nvSpPr>
        <p:spPr>
          <a:xfrm>
            <a:off x="128464" y="1219200"/>
            <a:ext cx="9777536" cy="4114800"/>
          </a:xfrm>
        </p:spPr>
        <p:txBody>
          <a:bodyPr/>
          <a:lstStyle/>
          <a:p>
            <a:r>
              <a:rPr lang="en-GB" dirty="0"/>
              <a:t>Simple lattice- based reasoning allows calculation of entropy and energy of mixing</a:t>
            </a:r>
          </a:p>
          <a:p>
            <a:r>
              <a:rPr lang="en-GB" dirty="0"/>
              <a:t>Entropy always favours mixing </a:t>
            </a:r>
            <a:r>
              <a:rPr lang="en-GB" sz="2800" dirty="0"/>
              <a:t>(except </a:t>
            </a:r>
            <a:r>
              <a:rPr lang="en-GB" sz="2800" dirty="0" err="1"/>
              <a:t>h’phobic</a:t>
            </a:r>
            <a:r>
              <a:rPr lang="en-GB" sz="2800" dirty="0"/>
              <a:t> entropy), </a:t>
            </a:r>
            <a:r>
              <a:rPr lang="en-GB" dirty="0"/>
              <a:t>energy usually favours separation</a:t>
            </a:r>
          </a:p>
          <a:p>
            <a:r>
              <a:rPr lang="en-GB" dirty="0"/>
              <a:t>Enter the interaction parameter </a:t>
            </a:r>
            <a:r>
              <a:rPr lang="en-GB" dirty="0">
                <a:latin typeface="Symbol" charset="2"/>
                <a:cs typeface="Symbol" charset="2"/>
              </a:rPr>
              <a:t>c </a:t>
            </a:r>
            <a:r>
              <a:rPr lang="en-GB" dirty="0">
                <a:cs typeface="Symbol" charset="2"/>
              </a:rPr>
              <a:t>for </a:t>
            </a:r>
            <a:r>
              <a:rPr lang="en-GB" dirty="0">
                <a:latin typeface="Symbol" charset="2"/>
                <a:ea typeface="Symbol" charset="2"/>
                <a:cs typeface="Symbol" charset="2"/>
              </a:rPr>
              <a:t>D</a:t>
            </a:r>
            <a:r>
              <a:rPr lang="en-GB" dirty="0">
                <a:cs typeface="Symbol" charset="2"/>
              </a:rPr>
              <a:t>U</a:t>
            </a:r>
            <a:endParaRPr lang="en-GB" dirty="0">
              <a:latin typeface="Symbol" charset="2"/>
              <a:cs typeface="Symbol" charset="2"/>
            </a:endParaRPr>
          </a:p>
          <a:p>
            <a:r>
              <a:rPr lang="en-GB" dirty="0"/>
              <a:t>Energy/entropy combined into simple eqn. for F of mixing</a:t>
            </a:r>
          </a:p>
          <a:p>
            <a:r>
              <a:rPr lang="en-GB" dirty="0"/>
              <a:t>Lattice model cuts corners </a:t>
            </a:r>
            <a:r>
              <a:rPr lang="en-GB" sz="2400" dirty="0"/>
              <a:t>e.g. </a:t>
            </a:r>
            <a:r>
              <a:rPr lang="en-GB" sz="2400" dirty="0">
                <a:latin typeface="Symbol" charset="2"/>
                <a:cs typeface="Symbol" charset="2"/>
              </a:rPr>
              <a:t>D</a:t>
            </a:r>
            <a:r>
              <a:rPr lang="en-GB" sz="2400" dirty="0"/>
              <a:t>V, hydrophobic interaction</a:t>
            </a:r>
          </a:p>
          <a:p>
            <a:r>
              <a:rPr lang="en-GB" dirty="0"/>
              <a:t>Use </a:t>
            </a:r>
            <a:r>
              <a:rPr lang="en-GB" dirty="0">
                <a:latin typeface="Symbol" charset="2"/>
                <a:ea typeface="Symbol" charset="2"/>
                <a:cs typeface="Symbol" charset="2"/>
              </a:rPr>
              <a:t>c</a:t>
            </a:r>
            <a:r>
              <a:rPr lang="en-GB" dirty="0"/>
              <a:t> as </a:t>
            </a:r>
            <a:r>
              <a:rPr lang="en-GB" dirty="0">
                <a:solidFill>
                  <a:srgbClr val="00B0F0"/>
                </a:solidFill>
              </a:rPr>
              <a:t>‘fudge factor’</a:t>
            </a:r>
          </a:p>
        </p:txBody>
      </p:sp>
      <p:sp>
        <p:nvSpPr>
          <p:cNvPr id="100356" name="Text Box 4"/>
          <p:cNvSpPr txBox="1">
            <a:spLocks noChangeArrowheads="1"/>
          </p:cNvSpPr>
          <p:nvPr/>
        </p:nvSpPr>
        <p:spPr bwMode="auto">
          <a:xfrm>
            <a:off x="5889625" y="6096000"/>
            <a:ext cx="3559175" cy="517525"/>
          </a:xfrm>
          <a:prstGeom prst="rect">
            <a:avLst/>
          </a:prstGeom>
          <a:noFill/>
          <a:ln w="9525">
            <a:noFill/>
            <a:miter lim="800000"/>
            <a:headEnd/>
            <a:tailEnd/>
          </a:ln>
        </p:spPr>
        <p:txBody>
          <a:bodyPr>
            <a:prstTxWarp prst="textNoShape">
              <a:avLst/>
            </a:prstTxWarp>
            <a:spAutoFit/>
          </a:bodyPr>
          <a:lstStyle/>
          <a:p>
            <a:r>
              <a:rPr lang="en-US" sz="1400" i="0"/>
              <a:t>The material contained within this lecture can be found in SCM chapter 3 up to 3.2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62000" y="228600"/>
            <a:ext cx="8420100" cy="1143000"/>
          </a:xfrm>
        </p:spPr>
        <p:txBody>
          <a:bodyPr/>
          <a:lstStyle/>
          <a:p>
            <a:r>
              <a:rPr lang="en-GB" dirty="0">
                <a:solidFill>
                  <a:schemeClr val="tx1"/>
                </a:solidFill>
              </a:rPr>
              <a:t>Lecture #10</a:t>
            </a:r>
            <a:br>
              <a:rPr lang="en-GB" dirty="0">
                <a:solidFill>
                  <a:schemeClr val="tx1"/>
                </a:solidFill>
              </a:rPr>
            </a:br>
            <a:r>
              <a:rPr lang="en-GB" sz="2800" dirty="0">
                <a:solidFill>
                  <a:srgbClr val="FF0000"/>
                </a:solidFill>
              </a:rPr>
              <a:t>Mixing and separation</a:t>
            </a:r>
          </a:p>
        </p:txBody>
      </p:sp>
      <p:sp>
        <p:nvSpPr>
          <p:cNvPr id="102403" name="Rectangle 3"/>
          <p:cNvSpPr>
            <a:spLocks noGrp="1" noChangeArrowheads="1"/>
          </p:cNvSpPr>
          <p:nvPr>
            <p:ph type="body" idx="1"/>
          </p:nvPr>
        </p:nvSpPr>
        <p:spPr>
          <a:xfrm>
            <a:off x="685800" y="1524000"/>
            <a:ext cx="8934450" cy="4114800"/>
          </a:xfrm>
        </p:spPr>
        <p:txBody>
          <a:bodyPr/>
          <a:lstStyle/>
          <a:p>
            <a:r>
              <a:rPr lang="en-GB" dirty="0"/>
              <a:t>Phase diagrams from </a:t>
            </a:r>
            <a:r>
              <a:rPr lang="en-GB" dirty="0">
                <a:latin typeface="Symbol" charset="2"/>
                <a:cs typeface="Symbol" charset="2"/>
              </a:rPr>
              <a:t>D</a:t>
            </a:r>
            <a:r>
              <a:rPr lang="en-GB" dirty="0"/>
              <a:t>F / </a:t>
            </a:r>
            <a:r>
              <a:rPr lang="en-GB" dirty="0" err="1"/>
              <a:t>k</a:t>
            </a:r>
            <a:r>
              <a:rPr lang="en-GB" baseline="-25000" dirty="0" err="1"/>
              <a:t>B</a:t>
            </a:r>
            <a:r>
              <a:rPr lang="en-GB" dirty="0" err="1"/>
              <a:t>T</a:t>
            </a:r>
            <a:endParaRPr lang="en-GB" dirty="0"/>
          </a:p>
          <a:p>
            <a:r>
              <a:rPr lang="en-GB" dirty="0"/>
              <a:t>Types of phase separation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62000" y="-152400"/>
            <a:ext cx="8267700" cy="990600"/>
          </a:xfrm>
        </p:spPr>
        <p:txBody>
          <a:bodyPr/>
          <a:lstStyle/>
          <a:p>
            <a:r>
              <a:rPr lang="en-GB" dirty="0">
                <a:solidFill>
                  <a:schemeClr val="tx1"/>
                </a:solidFill>
              </a:rPr>
              <a:t>Plotting </a:t>
            </a:r>
            <a:r>
              <a:rPr lang="en-GB" dirty="0" err="1">
                <a:solidFill>
                  <a:schemeClr val="tx1"/>
                </a:solidFill>
                <a:latin typeface="Symbol" charset="2"/>
                <a:cs typeface="Symbol" charset="2"/>
              </a:rPr>
              <a:t>D</a:t>
            </a:r>
            <a:r>
              <a:rPr lang="en-GB" dirty="0" err="1">
                <a:solidFill>
                  <a:schemeClr val="tx1"/>
                </a:solidFill>
              </a:rPr>
              <a:t>F(</a:t>
            </a:r>
            <a:r>
              <a:rPr lang="en-GB" dirty="0" err="1">
                <a:solidFill>
                  <a:schemeClr val="tx1"/>
                </a:solidFill>
                <a:latin typeface="Symbol" charset="2"/>
                <a:cs typeface="Symbol" charset="2"/>
              </a:rPr>
              <a:t>F,c</a:t>
            </a:r>
            <a:r>
              <a:rPr lang="en-GB" dirty="0">
                <a:solidFill>
                  <a:schemeClr val="tx1"/>
                </a:solidFill>
              </a:rPr>
              <a:t>)</a:t>
            </a:r>
          </a:p>
        </p:txBody>
      </p:sp>
      <p:pic>
        <p:nvPicPr>
          <p:cNvPr id="87044" name="Picture 4" descr="Chapter3pics2"/>
          <p:cNvPicPr>
            <a:picLocks noChangeAspect="1" noChangeArrowheads="1"/>
          </p:cNvPicPr>
          <p:nvPr/>
        </p:nvPicPr>
        <p:blipFill>
          <a:blip r:embed="rId3"/>
          <a:srcRect/>
          <a:stretch>
            <a:fillRect/>
          </a:stretch>
        </p:blipFill>
        <p:spPr bwMode="auto">
          <a:xfrm>
            <a:off x="344488" y="1157718"/>
            <a:ext cx="7310400" cy="5089519"/>
          </a:xfrm>
          <a:prstGeom prst="rect">
            <a:avLst/>
          </a:prstGeom>
          <a:noFill/>
        </p:spPr>
      </p:pic>
      <p:sp>
        <p:nvSpPr>
          <p:cNvPr id="87046" name="Text Box 6"/>
          <p:cNvSpPr txBox="1">
            <a:spLocks noChangeArrowheads="1"/>
          </p:cNvSpPr>
          <p:nvPr/>
        </p:nvSpPr>
        <p:spPr bwMode="auto">
          <a:xfrm>
            <a:off x="7654888" y="2451080"/>
            <a:ext cx="2254143" cy="3539430"/>
          </a:xfrm>
          <a:prstGeom prst="rect">
            <a:avLst/>
          </a:prstGeom>
          <a:noFill/>
          <a:ln w="9525">
            <a:noFill/>
            <a:miter lim="800000"/>
            <a:headEnd/>
            <a:tailEnd/>
          </a:ln>
        </p:spPr>
        <p:txBody>
          <a:bodyPr wrap="none">
            <a:prstTxWarp prst="textNoShape">
              <a:avLst/>
            </a:prstTxWarp>
            <a:spAutoFit/>
          </a:bodyPr>
          <a:lstStyle/>
          <a:p>
            <a:r>
              <a:rPr lang="en-US" dirty="0"/>
              <a:t>from SCM</a:t>
            </a:r>
          </a:p>
          <a:p>
            <a:endParaRPr lang="en-US" dirty="0"/>
          </a:p>
          <a:p>
            <a:r>
              <a:rPr lang="en-US" i="0" dirty="0"/>
              <a:t>T dependency</a:t>
            </a:r>
          </a:p>
          <a:p>
            <a:r>
              <a:rPr lang="en-US" i="0" dirty="0"/>
              <a:t>Implied in </a:t>
            </a:r>
            <a:r>
              <a:rPr lang="en-US" i="0" dirty="0" err="1">
                <a:latin typeface="Symbol" charset="2"/>
                <a:cs typeface="Symbol" charset="2"/>
              </a:rPr>
              <a:t>c</a:t>
            </a:r>
            <a:endParaRPr lang="en-US" i="0" dirty="0">
              <a:latin typeface="Symbol" charset="2"/>
              <a:cs typeface="Symbol" charset="2"/>
            </a:endParaRPr>
          </a:p>
          <a:p>
            <a:endParaRPr lang="en-US" i="0" dirty="0">
              <a:latin typeface="+mn-lt"/>
              <a:cs typeface="Symbol" charset="2"/>
            </a:endParaRPr>
          </a:p>
          <a:p>
            <a:r>
              <a:rPr lang="en-US" i="0" dirty="0">
                <a:latin typeface="+mn-lt"/>
                <a:cs typeface="Symbol" charset="2"/>
              </a:rPr>
              <a:t>Note symmetry</a:t>
            </a:r>
          </a:p>
          <a:p>
            <a:r>
              <a:rPr lang="en-US" i="0" dirty="0" err="1">
                <a:latin typeface="+mn-lt"/>
                <a:cs typeface="Symbol" charset="2"/>
              </a:rPr>
              <a:t>w.r.t</a:t>
            </a:r>
            <a:r>
              <a:rPr lang="en-US" i="0" dirty="0">
                <a:latin typeface="+mn-lt"/>
                <a:cs typeface="Symbol" charset="2"/>
              </a:rPr>
              <a:t>. </a:t>
            </a:r>
            <a:r>
              <a:rPr lang="en-US" i="0" dirty="0">
                <a:latin typeface="Symbol" charset="2"/>
                <a:cs typeface="Symbol" charset="2"/>
              </a:rPr>
              <a:t>F / 1-F</a:t>
            </a:r>
            <a:r>
              <a:rPr lang="en-US" i="0" dirty="0"/>
              <a:t> </a:t>
            </a:r>
          </a:p>
          <a:p>
            <a:endParaRPr lang="en-US" i="0" dirty="0"/>
          </a:p>
          <a:p>
            <a:r>
              <a:rPr lang="en-US" sz="3200" i="0" dirty="0" err="1">
                <a:solidFill>
                  <a:srgbClr val="00B0F0"/>
                </a:solidFill>
                <a:latin typeface="Symbol" charset="2"/>
                <a:cs typeface="Symbol" charset="2"/>
              </a:rPr>
              <a:t>c</a:t>
            </a:r>
            <a:r>
              <a:rPr lang="en-US" sz="3200" i="0" baseline="-25000" dirty="0" err="1">
                <a:solidFill>
                  <a:srgbClr val="00B0F0"/>
                </a:solidFill>
              </a:rPr>
              <a:t>cr</a:t>
            </a:r>
            <a:r>
              <a:rPr lang="en-US" sz="3200" i="0" dirty="0">
                <a:solidFill>
                  <a:srgbClr val="00B0F0"/>
                </a:solidFill>
              </a:rPr>
              <a:t> = 2</a:t>
            </a:r>
          </a:p>
        </p:txBody>
      </p:sp>
      <p:sp>
        <p:nvSpPr>
          <p:cNvPr id="7" name="TextBox 6"/>
          <p:cNvSpPr txBox="1"/>
          <p:nvPr/>
        </p:nvSpPr>
        <p:spPr>
          <a:xfrm>
            <a:off x="4918741" y="5867400"/>
            <a:ext cx="419556" cy="461665"/>
          </a:xfrm>
          <a:prstGeom prst="rect">
            <a:avLst/>
          </a:prstGeom>
          <a:noFill/>
        </p:spPr>
        <p:txBody>
          <a:bodyPr wrap="none" rtlCol="0">
            <a:spAutoFit/>
          </a:bodyPr>
          <a:lstStyle/>
          <a:p>
            <a:r>
              <a:rPr lang="en-US" i="0" dirty="0">
                <a:latin typeface="Symbol" charset="2"/>
                <a:cs typeface="Symbol" charset="2"/>
              </a:rPr>
              <a:t>F</a:t>
            </a:r>
          </a:p>
        </p:txBody>
      </p:sp>
      <mc:AlternateContent xmlns:mc="http://schemas.openxmlformats.org/markup-compatibility/2006" xmlns:a14="http://schemas.microsoft.com/office/drawing/2010/main">
        <mc:Choice Requires="a14">
          <p:sp>
            <p:nvSpPr>
              <p:cNvPr id="2" name="Rectangle 1"/>
              <p:cNvSpPr/>
              <p:nvPr/>
            </p:nvSpPr>
            <p:spPr>
              <a:xfrm>
                <a:off x="746898" y="872255"/>
                <a:ext cx="8685212" cy="864083"/>
              </a:xfrm>
              <a:prstGeom prst="rect">
                <a:avLst/>
              </a:prstGeom>
            </p:spPr>
            <p:txBody>
              <a:bodyPr wrap="square">
                <a:spAutoFit/>
              </a:bodyPr>
              <a:lstStyle/>
              <a:p>
                <a14:m>
                  <m:oMath xmlns:m="http://schemas.openxmlformats.org/officeDocument/2006/math">
                    <m:f>
                      <m:fPr>
                        <m:ctrlPr>
                          <a:rPr lang="mr-IN" sz="3200" i="1">
                            <a:latin typeface="Cambria Math" panose="02040503050406030204" pitchFamily="18" charset="0"/>
                          </a:rPr>
                        </m:ctrlPr>
                      </m:fPr>
                      <m:num>
                        <m:r>
                          <m:rPr>
                            <m:sty m:val="p"/>
                          </m:rPr>
                          <a:rPr lang="el-GR" sz="3200">
                            <a:latin typeface="Cambria Math" charset="0"/>
                            <a:ea typeface="Cambria Math" charset="0"/>
                            <a:cs typeface="Cambria Math" charset="0"/>
                          </a:rPr>
                          <m:t>Δ</m:t>
                        </m:r>
                        <m:r>
                          <a:rPr lang="en-US" sz="3200">
                            <a:latin typeface="Cambria Math" charset="0"/>
                            <a:ea typeface="Cambria Math" charset="0"/>
                            <a:cs typeface="Cambria Math" charset="0"/>
                          </a:rPr>
                          <m:t>𝐹</m:t>
                        </m:r>
                      </m:num>
                      <m:den>
                        <m:sSub>
                          <m:sSubPr>
                            <m:ctrlPr>
                              <a:rPr lang="en-US" sz="3200" i="1">
                                <a:latin typeface="Cambria Math" panose="02040503050406030204" pitchFamily="18" charset="0"/>
                              </a:rPr>
                            </m:ctrlPr>
                          </m:sSubPr>
                          <m:e>
                            <m:r>
                              <a:rPr lang="en-US" sz="3200">
                                <a:latin typeface="Cambria Math" charset="0"/>
                              </a:rPr>
                              <m:t>𝑘</m:t>
                            </m:r>
                          </m:e>
                          <m:sub>
                            <m:r>
                              <a:rPr lang="en-US" sz="3200">
                                <a:latin typeface="Cambria Math" charset="0"/>
                              </a:rPr>
                              <m:t>𝐵</m:t>
                            </m:r>
                          </m:sub>
                        </m:sSub>
                        <m:r>
                          <a:rPr lang="en-US" sz="3200">
                            <a:latin typeface="Cambria Math" charset="0"/>
                          </a:rPr>
                          <m:t>𝑇</m:t>
                        </m:r>
                      </m:den>
                    </m:f>
                    <m:r>
                      <a:rPr lang="en-US" sz="3200">
                        <a:latin typeface="Cambria Math" charset="0"/>
                      </a:rPr>
                      <m:t>= </m:t>
                    </m:r>
                    <m:r>
                      <m:rPr>
                        <m:sty m:val="p"/>
                      </m:rPr>
                      <a:rPr lang="el-GR" sz="3200">
                        <a:latin typeface="Cambria Math" charset="0"/>
                        <a:ea typeface="Cambria Math" charset="0"/>
                        <a:cs typeface="Cambria Math" charset="0"/>
                      </a:rPr>
                      <m:t>Φ</m:t>
                    </m:r>
                    <m:r>
                      <a:rPr lang="en-US" sz="3200">
                        <a:latin typeface="Cambria Math" charset="0"/>
                        <a:ea typeface="Cambria Math" charset="0"/>
                        <a:cs typeface="Cambria Math" charset="0"/>
                      </a:rPr>
                      <m:t> </m:t>
                    </m:r>
                    <m:r>
                      <a:rPr lang="en-US" sz="3200">
                        <a:latin typeface="Cambria Math" charset="0"/>
                        <a:ea typeface="Cambria Math" charset="0"/>
                        <a:cs typeface="Cambria Math" charset="0"/>
                      </a:rPr>
                      <m:t>𝑙𝑛</m:t>
                    </m:r>
                    <m:r>
                      <a:rPr lang="en-US" sz="3200">
                        <a:latin typeface="Cambria Math" charset="0"/>
                        <a:ea typeface="Cambria Math" charset="0"/>
                        <a:cs typeface="Cambria Math" charset="0"/>
                      </a:rPr>
                      <m:t> </m:t>
                    </m:r>
                    <m:r>
                      <m:rPr>
                        <m:sty m:val="p"/>
                      </m:rPr>
                      <a:rPr lang="el-GR" sz="3200">
                        <a:latin typeface="Cambria Math" charset="0"/>
                        <a:ea typeface="Cambria Math" charset="0"/>
                        <a:cs typeface="Cambria Math" charset="0"/>
                      </a:rPr>
                      <m:t>Φ</m:t>
                    </m:r>
                    <m:r>
                      <a:rPr lang="en-US" sz="3200">
                        <a:latin typeface="Cambria Math" charset="0"/>
                        <a:ea typeface="Cambria Math" charset="0"/>
                        <a:cs typeface="Cambria Math" charset="0"/>
                      </a:rPr>
                      <m:t>+</m:t>
                    </m:r>
                    <m:d>
                      <m:dPr>
                        <m:ctrlPr>
                          <a:rPr lang="en-US" sz="3200" i="1">
                            <a:latin typeface="Cambria Math" panose="02040503050406030204" pitchFamily="18" charset="0"/>
                            <a:ea typeface="Cambria Math" charset="0"/>
                            <a:cs typeface="Cambria Math" charset="0"/>
                          </a:rPr>
                        </m:ctrlPr>
                      </m:dPr>
                      <m:e>
                        <m:r>
                          <a:rPr lang="en-US" sz="3200">
                            <a:latin typeface="Cambria Math" charset="0"/>
                            <a:ea typeface="Cambria Math" charset="0"/>
                            <a:cs typeface="Cambria Math" charset="0"/>
                          </a:rPr>
                          <m:t>1−</m:t>
                        </m:r>
                        <m:r>
                          <m:rPr>
                            <m:sty m:val="p"/>
                          </m:rPr>
                          <a:rPr lang="el-GR" sz="3200">
                            <a:latin typeface="Cambria Math" charset="0"/>
                            <a:ea typeface="Cambria Math" charset="0"/>
                            <a:cs typeface="Cambria Math" charset="0"/>
                          </a:rPr>
                          <m:t>Φ</m:t>
                        </m:r>
                      </m:e>
                    </m:d>
                    <m:r>
                      <m:rPr>
                        <m:sty m:val="p"/>
                      </m:rPr>
                      <a:rPr lang="en-US" sz="3200" i="0">
                        <a:latin typeface="Cambria Math" charset="0"/>
                        <a:ea typeface="Cambria Math" charset="0"/>
                        <a:cs typeface="Cambria Math" charset="0"/>
                      </a:rPr>
                      <m:t>ln</m:t>
                    </m:r>
                    <m:r>
                      <a:rPr lang="en-US" sz="3200">
                        <a:latin typeface="Cambria Math" charset="0"/>
                        <a:ea typeface="Cambria Math" charset="0"/>
                        <a:cs typeface="Cambria Math" charset="0"/>
                      </a:rPr>
                      <m:t>⁡(1−</m:t>
                    </m:r>
                    <m:r>
                      <m:rPr>
                        <m:sty m:val="p"/>
                      </m:rPr>
                      <a:rPr lang="el-GR" sz="3200">
                        <a:latin typeface="Cambria Math" charset="0"/>
                        <a:ea typeface="Cambria Math" charset="0"/>
                        <a:cs typeface="Cambria Math" charset="0"/>
                      </a:rPr>
                      <m:t>Φ</m:t>
                    </m:r>
                    <m:r>
                      <a:rPr lang="en-US" sz="3200">
                        <a:latin typeface="Cambria Math" charset="0"/>
                        <a:ea typeface="Cambria Math" charset="0"/>
                        <a:cs typeface="Cambria Math" charset="0"/>
                      </a:rPr>
                      <m:t>)</m:t>
                    </m:r>
                  </m:oMath>
                </a14:m>
                <a:r>
                  <a:rPr lang="en-US" sz="3200" dirty="0"/>
                  <a:t> + </a:t>
                </a:r>
                <a14:m>
                  <m:oMath xmlns:m="http://schemas.openxmlformats.org/officeDocument/2006/math">
                    <m:r>
                      <a:rPr lang="en-US" sz="3200">
                        <a:latin typeface="Cambria Math" charset="0"/>
                        <a:ea typeface="Cambria Math" charset="0"/>
                        <a:cs typeface="Cambria Math" charset="0"/>
                      </a:rPr>
                      <m:t>𝜒</m:t>
                    </m:r>
                    <m:r>
                      <m:rPr>
                        <m:sty m:val="p"/>
                      </m:rPr>
                      <a:rPr lang="el-GR" sz="3200">
                        <a:latin typeface="Cambria Math" charset="0"/>
                        <a:ea typeface="Cambria Math" charset="0"/>
                        <a:cs typeface="Cambria Math" charset="0"/>
                      </a:rPr>
                      <m:t>Φ</m:t>
                    </m:r>
                    <m:r>
                      <a:rPr lang="en-US" sz="3200">
                        <a:latin typeface="Cambria Math" charset="0"/>
                        <a:ea typeface="Cambria Math" charset="0"/>
                        <a:cs typeface="Cambria Math" charset="0"/>
                      </a:rPr>
                      <m:t>(1−</m:t>
                    </m:r>
                    <m:r>
                      <m:rPr>
                        <m:sty m:val="p"/>
                      </m:rPr>
                      <a:rPr lang="el-GR" sz="3200">
                        <a:latin typeface="Cambria Math" charset="0"/>
                        <a:ea typeface="Cambria Math" charset="0"/>
                        <a:cs typeface="Cambria Math" charset="0"/>
                      </a:rPr>
                      <m:t>Φ</m:t>
                    </m:r>
                    <m:r>
                      <a:rPr lang="en-US" sz="3200">
                        <a:latin typeface="Cambria Math" charset="0"/>
                        <a:ea typeface="Cambria Math" charset="0"/>
                        <a:cs typeface="Cambria Math" charset="0"/>
                      </a:rPr>
                      <m:t>)</m:t>
                    </m:r>
                  </m:oMath>
                </a14:m>
                <a:endParaRPr lang="en-US" sz="3200" dirty="0"/>
              </a:p>
            </p:txBody>
          </p:sp>
        </mc:Choice>
        <mc:Fallback xmlns="">
          <p:sp>
            <p:nvSpPr>
              <p:cNvPr id="2" name="Rectangle 1"/>
              <p:cNvSpPr>
                <a:spLocks noRot="1" noChangeAspect="1" noMove="1" noResize="1" noEditPoints="1" noAdjustHandles="1" noChangeArrowheads="1" noChangeShapeType="1" noTextEdit="1"/>
              </p:cNvSpPr>
              <p:nvPr/>
            </p:nvSpPr>
            <p:spPr>
              <a:xfrm>
                <a:off x="746898" y="872255"/>
                <a:ext cx="8685212" cy="864083"/>
              </a:xfrm>
              <a:prstGeom prst="rect">
                <a:avLst/>
              </a:prstGeom>
              <a:blipFill rotWithShape="0">
                <a:blip r:embed="rId4"/>
                <a:stretch>
                  <a:fillRect b="-2113"/>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9906000" cy="1143000"/>
          </a:xfrm>
        </p:spPr>
        <p:txBody>
          <a:bodyPr/>
          <a:lstStyle/>
          <a:p>
            <a:r>
              <a:rPr lang="en-GB" sz="3600" dirty="0"/>
              <a:t>Stability, instability, </a:t>
            </a:r>
            <a:r>
              <a:rPr lang="en-GB" sz="3600" i="1" dirty="0" err="1"/>
              <a:t>meta</a:t>
            </a:r>
            <a:r>
              <a:rPr lang="en-GB" sz="3600" dirty="0" err="1"/>
              <a:t>stability</a:t>
            </a:r>
            <a:r>
              <a:rPr lang="en-GB" sz="3600" dirty="0"/>
              <a:t>, coexistence</a:t>
            </a:r>
          </a:p>
        </p:txBody>
      </p:sp>
      <p:pic>
        <p:nvPicPr>
          <p:cNvPr id="89091" name="Picture 3" descr="Chapter3pics3"/>
          <p:cNvPicPr>
            <a:picLocks noChangeAspect="1" noChangeArrowheads="1"/>
          </p:cNvPicPr>
          <p:nvPr/>
        </p:nvPicPr>
        <p:blipFill>
          <a:blip r:embed="rId4"/>
          <a:srcRect/>
          <a:stretch>
            <a:fillRect/>
          </a:stretch>
        </p:blipFill>
        <p:spPr bwMode="auto">
          <a:xfrm>
            <a:off x="-152400" y="1143000"/>
            <a:ext cx="7845425" cy="4291012"/>
          </a:xfrm>
          <a:prstGeom prst="rect">
            <a:avLst/>
          </a:prstGeom>
          <a:noFill/>
        </p:spPr>
      </p:pic>
      <p:sp>
        <p:nvSpPr>
          <p:cNvPr id="89092" name="Text Box 4"/>
          <p:cNvSpPr txBox="1">
            <a:spLocks noChangeArrowheads="1"/>
          </p:cNvSpPr>
          <p:nvPr/>
        </p:nvSpPr>
        <p:spPr bwMode="auto">
          <a:xfrm>
            <a:off x="0" y="914400"/>
            <a:ext cx="1447800" cy="400110"/>
          </a:xfrm>
          <a:prstGeom prst="rect">
            <a:avLst/>
          </a:prstGeom>
          <a:noFill/>
          <a:ln w="9525">
            <a:noFill/>
            <a:miter lim="800000"/>
            <a:headEnd/>
            <a:tailEnd/>
          </a:ln>
        </p:spPr>
        <p:txBody>
          <a:bodyPr wrap="square">
            <a:prstTxWarp prst="textNoShape">
              <a:avLst/>
            </a:prstTxWarp>
            <a:spAutoFit/>
          </a:bodyPr>
          <a:lstStyle/>
          <a:p>
            <a:r>
              <a:rPr lang="en-US" sz="2000" dirty="0"/>
              <a:t>from SCM</a:t>
            </a:r>
          </a:p>
        </p:txBody>
      </p:sp>
      <p:sp>
        <p:nvSpPr>
          <p:cNvPr id="89093" name="Text Box 5"/>
          <p:cNvSpPr txBox="1">
            <a:spLocks noChangeArrowheads="1"/>
          </p:cNvSpPr>
          <p:nvPr/>
        </p:nvSpPr>
        <p:spPr bwMode="auto">
          <a:xfrm>
            <a:off x="0" y="5257800"/>
            <a:ext cx="4740275" cy="1015663"/>
          </a:xfrm>
          <a:prstGeom prst="rect">
            <a:avLst/>
          </a:prstGeom>
          <a:noFill/>
          <a:ln w="9525">
            <a:noFill/>
            <a:miter lim="800000"/>
            <a:headEnd/>
            <a:tailEnd/>
          </a:ln>
        </p:spPr>
        <p:txBody>
          <a:bodyPr>
            <a:prstTxWarp prst="textNoShape">
              <a:avLst/>
            </a:prstTxWarp>
            <a:spAutoFit/>
          </a:bodyPr>
          <a:lstStyle/>
          <a:p>
            <a:r>
              <a:rPr lang="en-US" sz="2000" i="0" dirty="0"/>
              <a:t>In the right hand diagram,</a:t>
            </a:r>
            <a:r>
              <a:rPr lang="en-US" sz="2000" dirty="0"/>
              <a:t> </a:t>
            </a:r>
            <a:r>
              <a:rPr lang="en-US" sz="2000" dirty="0">
                <a:latin typeface="Symbol" charset="2"/>
                <a:sym typeface="Symbol" charset="2"/>
              </a:rPr>
              <a:t></a:t>
            </a:r>
            <a:r>
              <a:rPr lang="en-US" sz="2000" i="0" baseline="-25000" dirty="0"/>
              <a:t>1</a:t>
            </a:r>
            <a:r>
              <a:rPr lang="en-US" sz="2000" i="0" dirty="0"/>
              <a:t> and </a:t>
            </a:r>
            <a:r>
              <a:rPr lang="en-US" sz="2000" dirty="0">
                <a:latin typeface="Symbol" charset="2"/>
                <a:sym typeface="Symbol" charset="2"/>
              </a:rPr>
              <a:t></a:t>
            </a:r>
            <a:r>
              <a:rPr lang="en-US" sz="2000" i="0" baseline="-25000" dirty="0"/>
              <a:t>2</a:t>
            </a:r>
            <a:r>
              <a:rPr lang="en-US" sz="2000" i="0" dirty="0"/>
              <a:t> are known as </a:t>
            </a:r>
            <a:r>
              <a:rPr lang="en-US" sz="2000" i="0" dirty="0">
                <a:solidFill>
                  <a:srgbClr val="FF0000"/>
                </a:solidFill>
              </a:rPr>
              <a:t>co-existing </a:t>
            </a:r>
            <a:r>
              <a:rPr lang="en-US" sz="2000" i="0" dirty="0"/>
              <a:t>compositions.</a:t>
            </a:r>
          </a:p>
          <a:p>
            <a:r>
              <a:rPr lang="en-US" sz="2000" dirty="0"/>
              <a:t>Not</a:t>
            </a:r>
            <a:r>
              <a:rPr lang="en-US" sz="2000" i="0" dirty="0"/>
              <a:t> pure substance A/B!   1/2 ≠ A/B!</a:t>
            </a:r>
            <a:endParaRPr lang="en-US" sz="2000" dirty="0"/>
          </a:p>
        </p:txBody>
      </p:sp>
      <p:graphicFrame>
        <p:nvGraphicFramePr>
          <p:cNvPr id="128002" name="Object 2"/>
          <p:cNvGraphicFramePr>
            <a:graphicFrameLocks noChangeAspect="1"/>
          </p:cNvGraphicFramePr>
          <p:nvPr/>
        </p:nvGraphicFramePr>
        <p:xfrm>
          <a:off x="5181600" y="5029200"/>
          <a:ext cx="1196975" cy="790814"/>
        </p:xfrm>
        <a:graphic>
          <a:graphicData uri="http://schemas.openxmlformats.org/presentationml/2006/ole">
            <mc:AlternateContent xmlns:mc="http://schemas.openxmlformats.org/markup-compatibility/2006">
              <mc:Choice xmlns:v="urn:schemas-microsoft-com:vml" Requires="v">
                <p:oleObj spid="_x0000_s128120" name="Equation" r:id="rId5" imgW="749300" imgH="495300" progId="Equation.3">
                  <p:embed/>
                </p:oleObj>
              </mc:Choice>
              <mc:Fallback>
                <p:oleObj name="Equation" r:id="rId5" imgW="749300" imgH="4953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5029200"/>
                        <a:ext cx="1196975" cy="79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 Box 14"/>
          <p:cNvSpPr txBox="1">
            <a:spLocks noChangeArrowheads="1"/>
          </p:cNvSpPr>
          <p:nvPr/>
        </p:nvSpPr>
        <p:spPr bwMode="auto">
          <a:xfrm>
            <a:off x="6477000" y="5257800"/>
            <a:ext cx="3581400" cy="369332"/>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1800" i="0" dirty="0"/>
              <a:t>Unstable, not even locally stable</a:t>
            </a:r>
          </a:p>
        </p:txBody>
      </p:sp>
      <p:graphicFrame>
        <p:nvGraphicFramePr>
          <p:cNvPr id="128003" name="Object 3"/>
          <p:cNvGraphicFramePr>
            <a:graphicFrameLocks noChangeAspect="1"/>
          </p:cNvGraphicFramePr>
          <p:nvPr/>
        </p:nvGraphicFramePr>
        <p:xfrm>
          <a:off x="5029200" y="5867400"/>
          <a:ext cx="1157288" cy="764697"/>
        </p:xfrm>
        <a:graphic>
          <a:graphicData uri="http://schemas.openxmlformats.org/presentationml/2006/ole">
            <mc:AlternateContent xmlns:mc="http://schemas.openxmlformats.org/markup-compatibility/2006">
              <mc:Choice xmlns:v="urn:schemas-microsoft-com:vml" Requires="v">
                <p:oleObj spid="_x0000_s128121" name="Equation" r:id="rId7" imgW="749300" imgH="495300" progId="Equation.3">
                  <p:embed/>
                </p:oleObj>
              </mc:Choice>
              <mc:Fallback>
                <p:oleObj name="Equation" r:id="rId7" imgW="749300" imgH="4953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5867400"/>
                        <a:ext cx="1157288" cy="76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Text Box 5"/>
          <p:cNvSpPr txBox="1">
            <a:spLocks noChangeArrowheads="1"/>
          </p:cNvSpPr>
          <p:nvPr/>
        </p:nvSpPr>
        <p:spPr bwMode="auto">
          <a:xfrm>
            <a:off x="6477000" y="5867400"/>
            <a:ext cx="3200400" cy="784830"/>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1800" i="0" dirty="0"/>
              <a:t>Globally unstable, </a:t>
            </a:r>
          </a:p>
          <a:p>
            <a:pPr>
              <a:spcBef>
                <a:spcPct val="50000"/>
              </a:spcBef>
            </a:pPr>
            <a:r>
              <a:rPr lang="en-US" sz="1800" i="0" dirty="0"/>
              <a:t>but locally stable ‘</a:t>
            </a:r>
            <a:r>
              <a:rPr lang="en-US" sz="1800" dirty="0" err="1"/>
              <a:t>metastable</a:t>
            </a:r>
            <a:r>
              <a:rPr lang="en-US" sz="1800" dirty="0"/>
              <a:t>’</a:t>
            </a:r>
          </a:p>
        </p:txBody>
      </p:sp>
      <p:sp>
        <p:nvSpPr>
          <p:cNvPr id="10" name="TextBox 9"/>
          <p:cNvSpPr txBox="1"/>
          <p:nvPr/>
        </p:nvSpPr>
        <p:spPr>
          <a:xfrm>
            <a:off x="1905000" y="1295400"/>
            <a:ext cx="1656223" cy="923330"/>
          </a:xfrm>
          <a:prstGeom prst="rect">
            <a:avLst/>
          </a:prstGeom>
          <a:noFill/>
        </p:spPr>
        <p:txBody>
          <a:bodyPr wrap="none" rtlCol="0">
            <a:spAutoFit/>
          </a:bodyPr>
          <a:lstStyle/>
          <a:p>
            <a:r>
              <a:rPr lang="en-US" sz="1800" i="0" dirty="0">
                <a:latin typeface="Symbol" charset="2"/>
                <a:cs typeface="Symbol" charset="2"/>
              </a:rPr>
              <a:t>D</a:t>
            </a:r>
            <a:r>
              <a:rPr lang="en-US" sz="1800" i="0" dirty="0"/>
              <a:t>F(</a:t>
            </a:r>
            <a:r>
              <a:rPr lang="en-US" sz="1800" i="0" dirty="0">
                <a:latin typeface="Symbol" charset="2"/>
                <a:cs typeface="Symbol" charset="2"/>
              </a:rPr>
              <a:t>F</a:t>
            </a:r>
            <a:r>
              <a:rPr lang="en-US" sz="1800" i="0"/>
              <a:t>) convex:</a:t>
            </a:r>
            <a:endParaRPr lang="en-US" sz="1800" i="0" dirty="0"/>
          </a:p>
          <a:p>
            <a:r>
              <a:rPr lang="en-US" sz="1800" i="0" dirty="0"/>
              <a:t>Stable mix</a:t>
            </a:r>
          </a:p>
          <a:p>
            <a:endParaRPr lang="en-US" sz="1800" i="0" dirty="0"/>
          </a:p>
        </p:txBody>
      </p:sp>
      <p:sp>
        <p:nvSpPr>
          <p:cNvPr id="11" name="TextBox 10"/>
          <p:cNvSpPr txBox="1"/>
          <p:nvPr/>
        </p:nvSpPr>
        <p:spPr>
          <a:xfrm>
            <a:off x="7238474" y="2136814"/>
            <a:ext cx="2511951" cy="1631216"/>
          </a:xfrm>
          <a:prstGeom prst="rect">
            <a:avLst/>
          </a:prstGeom>
          <a:noFill/>
        </p:spPr>
        <p:txBody>
          <a:bodyPr wrap="none" rtlCol="0">
            <a:spAutoFit/>
          </a:bodyPr>
          <a:lstStyle/>
          <a:p>
            <a:r>
              <a:rPr lang="en-US" sz="2000" i="0" dirty="0">
                <a:solidFill>
                  <a:srgbClr val="FF0000"/>
                </a:solidFill>
              </a:rPr>
              <a:t>Phase separation</a:t>
            </a:r>
          </a:p>
          <a:p>
            <a:r>
              <a:rPr lang="en-US" sz="2000" i="0" dirty="0"/>
              <a:t>into 2 </a:t>
            </a:r>
            <a:r>
              <a:rPr lang="en-US" sz="2000" i="0" dirty="0">
                <a:solidFill>
                  <a:srgbClr val="FF0000"/>
                </a:solidFill>
              </a:rPr>
              <a:t>co- existing</a:t>
            </a:r>
          </a:p>
          <a:p>
            <a:r>
              <a:rPr lang="en-US" sz="2000" i="0" dirty="0"/>
              <a:t>liquid phases</a:t>
            </a:r>
          </a:p>
          <a:p>
            <a:r>
              <a:rPr lang="en-US" sz="2000" i="0" dirty="0"/>
              <a:t>Vol. fraction </a:t>
            </a:r>
            <a:r>
              <a:rPr lang="en-US" sz="2000" i="0" dirty="0">
                <a:latin typeface="Symbol" charset="2"/>
                <a:cs typeface="Symbol" charset="2"/>
              </a:rPr>
              <a:t>a</a:t>
            </a:r>
            <a:r>
              <a:rPr lang="en-US" sz="2000" i="0" dirty="0"/>
              <a:t> @ </a:t>
            </a:r>
            <a:r>
              <a:rPr lang="en-US" sz="2000" i="0" dirty="0">
                <a:latin typeface="Symbol" charset="2"/>
                <a:cs typeface="Symbol" charset="2"/>
              </a:rPr>
              <a:t>F</a:t>
            </a:r>
            <a:r>
              <a:rPr lang="en-US" sz="2000" i="0" baseline="-25000" dirty="0"/>
              <a:t>1</a:t>
            </a:r>
          </a:p>
          <a:p>
            <a:r>
              <a:rPr lang="en-US" sz="2000" i="0" dirty="0"/>
              <a:t>      1 - </a:t>
            </a:r>
            <a:r>
              <a:rPr lang="en-US" sz="2000" i="0" dirty="0">
                <a:latin typeface="Symbol" charset="2"/>
                <a:cs typeface="Symbol" charset="2"/>
              </a:rPr>
              <a:t>a</a:t>
            </a:r>
            <a:r>
              <a:rPr lang="en-US" sz="2000" i="0" dirty="0"/>
              <a:t> at </a:t>
            </a:r>
            <a:r>
              <a:rPr lang="en-US" sz="2000" i="0" dirty="0">
                <a:latin typeface="Symbol" charset="2"/>
                <a:cs typeface="Symbol" charset="2"/>
              </a:rPr>
              <a:t>F</a:t>
            </a:r>
            <a:r>
              <a:rPr lang="en-US" sz="2000" i="0" baseline="-25000" dirty="0"/>
              <a:t>2</a:t>
            </a:r>
          </a:p>
        </p:txBody>
      </p:sp>
      <p:sp>
        <p:nvSpPr>
          <p:cNvPr id="12" name="TextBox 11"/>
          <p:cNvSpPr txBox="1"/>
          <p:nvPr/>
        </p:nvSpPr>
        <p:spPr>
          <a:xfrm>
            <a:off x="152400" y="6396335"/>
            <a:ext cx="988973" cy="461665"/>
          </a:xfrm>
          <a:prstGeom prst="rect">
            <a:avLst/>
          </a:prstGeom>
          <a:noFill/>
        </p:spPr>
        <p:txBody>
          <a:bodyPr wrap="none" rtlCol="0">
            <a:spAutoFit/>
          </a:bodyPr>
          <a:lstStyle/>
          <a:p>
            <a:r>
              <a:rPr lang="en-US" b="1" i="0" dirty="0">
                <a:solidFill>
                  <a:srgbClr val="FF0000"/>
                </a:solidFill>
              </a:rPr>
              <a:t>P10.1</a:t>
            </a:r>
          </a:p>
        </p:txBody>
      </p:sp>
      <mc:AlternateContent xmlns:mc="http://schemas.openxmlformats.org/markup-compatibility/2006" xmlns:a14="http://schemas.microsoft.com/office/drawing/2010/main">
        <mc:Choice Requires="a14">
          <p:sp>
            <p:nvSpPr>
              <p:cNvPr id="2" name="TextBox 1"/>
              <p:cNvSpPr txBox="1"/>
              <p:nvPr/>
            </p:nvSpPr>
            <p:spPr>
              <a:xfrm>
                <a:off x="6876713" y="3849201"/>
                <a:ext cx="2884636"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charset="0"/>
                          <a:ea typeface="Cambria Math" charset="0"/>
                          <a:cs typeface="Cambria Math" charset="0"/>
                        </a:rPr>
                        <m:t>𝛼</m:t>
                      </m:r>
                      <m:sSub>
                        <m:sSubPr>
                          <m:ctrlPr>
                            <a:rPr lang="en-US" sz="2200" i="1" smtClean="0">
                              <a:latin typeface="Cambria Math" panose="02040503050406030204" pitchFamily="18" charset="0"/>
                              <a:ea typeface="Cambria Math" charset="0"/>
                              <a:cs typeface="Cambria Math" charset="0"/>
                            </a:rPr>
                          </m:ctrlPr>
                        </m:sSubPr>
                        <m:e>
                          <m:r>
                            <m:rPr>
                              <m:sty m:val="p"/>
                            </m:rPr>
                            <a:rPr lang="el-GR" sz="2200" i="1" smtClean="0">
                              <a:latin typeface="Cambria Math" charset="0"/>
                              <a:ea typeface="Cambria Math" charset="0"/>
                              <a:cs typeface="Cambria Math" charset="0"/>
                            </a:rPr>
                            <m:t>Φ</m:t>
                          </m:r>
                        </m:e>
                        <m:sub>
                          <m:r>
                            <a:rPr lang="en-US" sz="2200" b="0" i="1" smtClean="0">
                              <a:latin typeface="Cambria Math" charset="0"/>
                              <a:ea typeface="Cambria Math" charset="0"/>
                              <a:cs typeface="Cambria Math" charset="0"/>
                            </a:rPr>
                            <m:t>1</m:t>
                          </m:r>
                        </m:sub>
                      </m:sSub>
                      <m:r>
                        <a:rPr lang="en-US" sz="2200" b="0" i="1" smtClean="0">
                          <a:latin typeface="Cambria Math" charset="0"/>
                          <a:ea typeface="Cambria Math" charset="0"/>
                          <a:cs typeface="Cambria Math" charset="0"/>
                        </a:rPr>
                        <m:t>+</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1−</m:t>
                          </m:r>
                          <m:r>
                            <a:rPr lang="en-US" sz="2200" b="0" i="1" smtClean="0">
                              <a:latin typeface="Cambria Math" charset="0"/>
                              <a:ea typeface="Cambria Math" charset="0"/>
                              <a:cs typeface="Cambria Math" charset="0"/>
                            </a:rPr>
                            <m:t>𝛼</m:t>
                          </m:r>
                        </m:e>
                      </m:d>
                      <m:sSub>
                        <m:sSubPr>
                          <m:ctrlPr>
                            <a:rPr lang="en-US" sz="2200" b="0" i="1" smtClean="0">
                              <a:latin typeface="Cambria Math" panose="02040503050406030204" pitchFamily="18" charset="0"/>
                              <a:ea typeface="Cambria Math" charset="0"/>
                              <a:cs typeface="Cambria Math" charset="0"/>
                            </a:rPr>
                          </m:ctrlPr>
                        </m:sSubPr>
                        <m:e>
                          <m:r>
                            <m:rPr>
                              <m:sty m:val="p"/>
                            </m:rPr>
                            <a:rPr lang="el-GR" sz="2200" b="0" i="1" smtClean="0">
                              <a:latin typeface="Cambria Math" charset="0"/>
                              <a:ea typeface="Cambria Math" charset="0"/>
                              <a:cs typeface="Cambria Math" charset="0"/>
                            </a:rPr>
                            <m:t>Φ</m:t>
                          </m:r>
                        </m:e>
                        <m:sub>
                          <m:r>
                            <a:rPr lang="en-US" sz="2200" b="0" i="1" smtClean="0">
                              <a:latin typeface="Cambria Math" charset="0"/>
                              <a:ea typeface="Cambria Math" charset="0"/>
                              <a:cs typeface="Cambria Math" charset="0"/>
                            </a:rPr>
                            <m:t>2</m:t>
                          </m:r>
                        </m:sub>
                      </m:sSub>
                      <m:r>
                        <a:rPr lang="en-US" sz="2200" b="0" i="1" smtClean="0">
                          <a:latin typeface="Cambria Math" panose="02040503050406030204" pitchFamily="18" charset="0"/>
                          <a:ea typeface="Cambria Math" charset="0"/>
                          <a:cs typeface="Cambria Math" charset="0"/>
                        </a:rPr>
                        <m:t>=</m:t>
                      </m:r>
                      <m:r>
                        <m:rPr>
                          <m:sty m:val="p"/>
                        </m:rPr>
                        <a:rPr lang="el-GR" sz="2200">
                          <a:latin typeface="Cambria Math" charset="0"/>
                          <a:ea typeface="Cambria Math" charset="0"/>
                          <a:cs typeface="Cambria Math" charset="0"/>
                        </a:rPr>
                        <m:t>Φ</m:t>
                      </m:r>
                      <m:r>
                        <a:rPr lang="en-US" sz="2200" baseline="-25000">
                          <a:latin typeface="Cambria Math" panose="02040503050406030204" pitchFamily="18" charset="0"/>
                          <a:ea typeface="Cambria Math" charset="0"/>
                          <a:cs typeface="Cambria Math" charset="0"/>
                        </a:rPr>
                        <m:t>0</m:t>
                      </m:r>
                    </m:oMath>
                  </m:oMathPara>
                </a14:m>
                <a:endParaRPr lang="en-US" sz="2200" dirty="0"/>
              </a:p>
            </p:txBody>
          </p:sp>
        </mc:Choice>
        <mc:Fallback xmlns="">
          <p:sp>
            <p:nvSpPr>
              <p:cNvPr id="2" name="TextBox 1"/>
              <p:cNvSpPr txBox="1">
                <a:spLocks noRot="1" noChangeAspect="1" noMove="1" noResize="1" noEditPoints="1" noAdjustHandles="1" noChangeArrowheads="1" noChangeShapeType="1" noTextEdit="1"/>
              </p:cNvSpPr>
              <p:nvPr/>
            </p:nvSpPr>
            <p:spPr>
              <a:xfrm>
                <a:off x="6876713" y="3849201"/>
                <a:ext cx="2884636" cy="338554"/>
              </a:xfrm>
              <a:prstGeom prst="rect">
                <a:avLst/>
              </a:prstGeom>
              <a:blipFill>
                <a:blip r:embed="rId9"/>
                <a:stretch>
                  <a:fillRect b="-14286"/>
                </a:stretch>
              </a:blipFill>
            </p:spPr>
            <p:txBody>
              <a:bodyPr/>
              <a:lstStyle/>
              <a:p>
                <a:r>
                  <a:rPr lang="en-GB">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27" name="Picture 15"/>
          <p:cNvPicPr>
            <a:picLocks noChangeAspect="1" noChangeArrowheads="1"/>
          </p:cNvPicPr>
          <p:nvPr/>
        </p:nvPicPr>
        <p:blipFill>
          <a:blip r:embed="rId3"/>
          <a:srcRect/>
          <a:stretch>
            <a:fillRect/>
          </a:stretch>
        </p:blipFill>
        <p:spPr bwMode="auto">
          <a:xfrm>
            <a:off x="-22825" y="1825676"/>
            <a:ext cx="5516563" cy="3103562"/>
          </a:xfrm>
          <a:prstGeom prst="rect">
            <a:avLst/>
          </a:prstGeom>
          <a:noFill/>
          <a:ln w="9525">
            <a:noFill/>
            <a:miter lim="800000"/>
            <a:headEnd/>
            <a:tailEnd/>
          </a:ln>
          <a:effectLst/>
        </p:spPr>
      </p:pic>
      <p:sp>
        <p:nvSpPr>
          <p:cNvPr id="90114" name="Rectangle 2"/>
          <p:cNvSpPr>
            <a:spLocks noGrp="1" noChangeArrowheads="1"/>
          </p:cNvSpPr>
          <p:nvPr>
            <p:ph type="title"/>
          </p:nvPr>
        </p:nvSpPr>
        <p:spPr>
          <a:xfrm>
            <a:off x="762000" y="0"/>
            <a:ext cx="8420100" cy="1143000"/>
          </a:xfrm>
        </p:spPr>
        <p:txBody>
          <a:bodyPr/>
          <a:lstStyle/>
          <a:p>
            <a:r>
              <a:rPr lang="en-GB" dirty="0">
                <a:solidFill>
                  <a:schemeClr val="tx1"/>
                </a:solidFill>
              </a:rPr>
              <a:t>Phase diagrams</a:t>
            </a:r>
          </a:p>
        </p:txBody>
      </p:sp>
      <p:sp>
        <p:nvSpPr>
          <p:cNvPr id="90118" name="Text Box 6"/>
          <p:cNvSpPr txBox="1">
            <a:spLocks noChangeArrowheads="1"/>
          </p:cNvSpPr>
          <p:nvPr/>
        </p:nvSpPr>
        <p:spPr bwMode="auto">
          <a:xfrm>
            <a:off x="5013325" y="32480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90119" name="Text Box 7"/>
          <p:cNvSpPr txBox="1">
            <a:spLocks noChangeArrowheads="1"/>
          </p:cNvSpPr>
          <p:nvPr/>
        </p:nvSpPr>
        <p:spPr bwMode="auto">
          <a:xfrm>
            <a:off x="5089525" y="28670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90120" name="Text Box 8"/>
          <p:cNvSpPr txBox="1">
            <a:spLocks noChangeArrowheads="1"/>
          </p:cNvSpPr>
          <p:nvPr/>
        </p:nvSpPr>
        <p:spPr bwMode="auto">
          <a:xfrm>
            <a:off x="4953000" y="2819400"/>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90122" name="Text Box 10"/>
          <p:cNvSpPr txBox="1">
            <a:spLocks noChangeArrowheads="1"/>
          </p:cNvSpPr>
          <p:nvPr/>
        </p:nvSpPr>
        <p:spPr bwMode="auto">
          <a:xfrm>
            <a:off x="6461125" y="27908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90123" name="Text Box 11"/>
          <p:cNvSpPr txBox="1">
            <a:spLocks noChangeArrowheads="1"/>
          </p:cNvSpPr>
          <p:nvPr/>
        </p:nvSpPr>
        <p:spPr bwMode="auto">
          <a:xfrm>
            <a:off x="6308725" y="27908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90124" name="Text Box 12"/>
          <p:cNvSpPr txBox="1">
            <a:spLocks noChangeArrowheads="1"/>
          </p:cNvSpPr>
          <p:nvPr/>
        </p:nvSpPr>
        <p:spPr bwMode="auto">
          <a:xfrm>
            <a:off x="6689725" y="36290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90128" name="Text Box 16"/>
          <p:cNvSpPr txBox="1">
            <a:spLocks noChangeArrowheads="1"/>
          </p:cNvSpPr>
          <p:nvPr/>
        </p:nvSpPr>
        <p:spPr bwMode="auto">
          <a:xfrm>
            <a:off x="8504606" y="6457890"/>
            <a:ext cx="1401394" cy="400110"/>
          </a:xfrm>
          <a:prstGeom prst="rect">
            <a:avLst/>
          </a:prstGeom>
          <a:noFill/>
          <a:ln w="9525">
            <a:noFill/>
            <a:miter lim="800000"/>
            <a:headEnd/>
            <a:tailEnd/>
          </a:ln>
        </p:spPr>
        <p:txBody>
          <a:bodyPr wrap="none">
            <a:prstTxWarp prst="textNoShape">
              <a:avLst/>
            </a:prstTxWarp>
            <a:spAutoFit/>
          </a:bodyPr>
          <a:lstStyle/>
          <a:p>
            <a:r>
              <a:rPr lang="en-US" sz="2000" dirty="0"/>
              <a:t>from SCM</a:t>
            </a:r>
          </a:p>
        </p:txBody>
      </p:sp>
      <p:pic>
        <p:nvPicPr>
          <p:cNvPr id="15" name="Picture 14"/>
          <p:cNvPicPr>
            <a:picLocks noChangeAspect="1"/>
          </p:cNvPicPr>
          <p:nvPr/>
        </p:nvPicPr>
        <p:blipFill>
          <a:blip r:embed="rId4"/>
          <a:srcRect t="46302" r="32653"/>
          <a:stretch>
            <a:fillRect/>
          </a:stretch>
        </p:blipFill>
        <p:spPr>
          <a:xfrm>
            <a:off x="5105400" y="1981200"/>
            <a:ext cx="4677859" cy="2959100"/>
          </a:xfrm>
          <a:prstGeom prst="rect">
            <a:avLst/>
          </a:prstGeom>
        </p:spPr>
      </p:pic>
      <p:sp>
        <p:nvSpPr>
          <p:cNvPr id="16" name="TextBox 15"/>
          <p:cNvSpPr txBox="1"/>
          <p:nvPr/>
        </p:nvSpPr>
        <p:spPr>
          <a:xfrm>
            <a:off x="381000" y="1066800"/>
            <a:ext cx="4638108" cy="830997"/>
          </a:xfrm>
          <a:prstGeom prst="rect">
            <a:avLst/>
          </a:prstGeom>
          <a:noFill/>
        </p:spPr>
        <p:txBody>
          <a:bodyPr wrap="none" rtlCol="0">
            <a:spAutoFit/>
          </a:bodyPr>
          <a:lstStyle/>
          <a:p>
            <a:r>
              <a:rPr lang="en-US" i="0" dirty="0"/>
              <a:t>‘Universal’ binary phase diagram</a:t>
            </a:r>
          </a:p>
          <a:p>
            <a:r>
              <a:rPr lang="en-US" i="0" dirty="0"/>
              <a:t>	(</a:t>
            </a:r>
            <a:r>
              <a:rPr lang="en-US" i="0" dirty="0">
                <a:latin typeface="Symbol" charset="2"/>
                <a:cs typeface="Symbol" charset="2"/>
              </a:rPr>
              <a:t>F/</a:t>
            </a:r>
            <a:r>
              <a:rPr lang="en-US" i="0" dirty="0" err="1">
                <a:latin typeface="Symbol" charset="2"/>
                <a:cs typeface="Symbol" charset="2"/>
              </a:rPr>
              <a:t>c</a:t>
            </a:r>
            <a:r>
              <a:rPr lang="en-US" i="0" dirty="0"/>
              <a:t>) plane</a:t>
            </a:r>
          </a:p>
        </p:txBody>
      </p:sp>
      <p:sp>
        <p:nvSpPr>
          <p:cNvPr id="17" name="TextBox 16"/>
          <p:cNvSpPr txBox="1"/>
          <p:nvPr/>
        </p:nvSpPr>
        <p:spPr>
          <a:xfrm>
            <a:off x="5867400" y="1143000"/>
            <a:ext cx="3619087" cy="646331"/>
          </a:xfrm>
          <a:prstGeom prst="rect">
            <a:avLst/>
          </a:prstGeom>
          <a:noFill/>
        </p:spPr>
        <p:txBody>
          <a:bodyPr wrap="none" rtlCol="0">
            <a:spAutoFit/>
          </a:bodyPr>
          <a:lstStyle/>
          <a:p>
            <a:r>
              <a:rPr lang="en-US" sz="1800" i="0" dirty="0"/>
              <a:t>Specific phase diagram </a:t>
            </a:r>
            <a:r>
              <a:rPr lang="en-US" sz="1800" i="0" dirty="0">
                <a:latin typeface="Symbol" charset="2"/>
                <a:cs typeface="Symbol" charset="2"/>
              </a:rPr>
              <a:t>F</a:t>
            </a:r>
            <a:r>
              <a:rPr lang="en-US" sz="1800" i="0" dirty="0"/>
              <a:t>/T plane</a:t>
            </a:r>
          </a:p>
          <a:p>
            <a:r>
              <a:rPr lang="en-US" sz="1800" i="0" dirty="0"/>
              <a:t>	(</a:t>
            </a:r>
            <a:r>
              <a:rPr lang="en-US" sz="1800" i="0" dirty="0" err="1">
                <a:latin typeface="Symbol" charset="2"/>
                <a:cs typeface="Symbol" charset="2"/>
              </a:rPr>
              <a:t>c</a:t>
            </a:r>
            <a:r>
              <a:rPr lang="en-US" sz="1800" i="0" dirty="0" err="1"/>
              <a:t>(T</a:t>
            </a:r>
            <a:r>
              <a:rPr lang="en-US" sz="1800" i="0" dirty="0"/>
              <a:t>) </a:t>
            </a:r>
            <a:r>
              <a:rPr lang="en-US" sz="1800" dirty="0"/>
              <a:t>not</a:t>
            </a:r>
            <a:r>
              <a:rPr lang="en-US" sz="1800" i="0" dirty="0"/>
              <a:t> universal)</a:t>
            </a:r>
          </a:p>
        </p:txBody>
      </p:sp>
      <p:sp>
        <p:nvSpPr>
          <p:cNvPr id="18" name="TextBox 17"/>
          <p:cNvSpPr txBox="1"/>
          <p:nvPr/>
        </p:nvSpPr>
        <p:spPr>
          <a:xfrm>
            <a:off x="5105400" y="4953000"/>
            <a:ext cx="4800600" cy="1754327"/>
          </a:xfrm>
          <a:prstGeom prst="rect">
            <a:avLst/>
          </a:prstGeom>
          <a:noFill/>
        </p:spPr>
        <p:txBody>
          <a:bodyPr wrap="square" rtlCol="0">
            <a:spAutoFit/>
          </a:bodyPr>
          <a:lstStyle/>
          <a:p>
            <a:r>
              <a:rPr lang="en-US" sz="2000" i="0" dirty="0"/>
              <a:t>‘</a:t>
            </a:r>
            <a:r>
              <a:rPr lang="en-US" sz="2000" i="0" dirty="0">
                <a:solidFill>
                  <a:srgbClr val="3366FF"/>
                </a:solidFill>
              </a:rPr>
              <a:t>Upper Critical Solution Temperature</a:t>
            </a:r>
            <a:r>
              <a:rPr lang="en-US" sz="2000" i="0" dirty="0"/>
              <a:t>’ </a:t>
            </a:r>
            <a:r>
              <a:rPr lang="en-US" sz="2000" i="0" dirty="0" err="1"/>
              <a:t>T</a:t>
            </a:r>
            <a:r>
              <a:rPr lang="en-US" sz="2000" i="0" baseline="-25000" dirty="0" err="1"/>
              <a:t>cr</a:t>
            </a:r>
            <a:endParaRPr lang="en-US" sz="2000" i="0" baseline="-25000" dirty="0"/>
          </a:p>
          <a:p>
            <a:r>
              <a:rPr lang="en-US" sz="2000" i="0" dirty="0"/>
              <a:t>		UCST</a:t>
            </a:r>
          </a:p>
          <a:p>
            <a:endParaRPr lang="en-US" sz="800" i="0" dirty="0"/>
          </a:p>
          <a:p>
            <a:r>
              <a:rPr lang="en-US" sz="2000" i="0" dirty="0"/>
              <a:t>Note,</a:t>
            </a:r>
            <a:r>
              <a:rPr lang="en-US" sz="2000" i="0" dirty="0">
                <a:latin typeface="Symbol" charset="2"/>
                <a:cs typeface="Symbol" charset="2"/>
              </a:rPr>
              <a:t> F </a:t>
            </a:r>
            <a:r>
              <a:rPr lang="en-US" sz="2000" i="0" dirty="0"/>
              <a:t>symmetry / </a:t>
            </a:r>
            <a:r>
              <a:rPr lang="en-US" sz="2000" i="0" dirty="0" err="1">
                <a:latin typeface="Symbol" charset="2"/>
                <a:cs typeface="Symbol" charset="2"/>
              </a:rPr>
              <a:t>F</a:t>
            </a:r>
            <a:r>
              <a:rPr lang="en-US" sz="2000" i="0" baseline="-25000" dirty="0" err="1"/>
              <a:t>cr</a:t>
            </a:r>
            <a:r>
              <a:rPr lang="en-US" sz="2000" i="0" dirty="0"/>
              <a:t> = ½  w/in lattice model – but not in reality!</a:t>
            </a:r>
          </a:p>
          <a:p>
            <a:r>
              <a:rPr lang="en-US" sz="2000" b="1" i="0" dirty="0">
                <a:solidFill>
                  <a:srgbClr val="FF0000"/>
                </a:solidFill>
              </a:rPr>
              <a:t>P10.2</a:t>
            </a:r>
          </a:p>
        </p:txBody>
      </p:sp>
      <p:sp>
        <p:nvSpPr>
          <p:cNvPr id="19" name="Oval 18"/>
          <p:cNvSpPr/>
          <p:nvPr/>
        </p:nvSpPr>
        <p:spPr bwMode="auto">
          <a:xfrm>
            <a:off x="7696200" y="25908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20" name="TextBox 19"/>
          <p:cNvSpPr txBox="1"/>
          <p:nvPr/>
        </p:nvSpPr>
        <p:spPr>
          <a:xfrm>
            <a:off x="-22825" y="5048884"/>
            <a:ext cx="5257800" cy="1815882"/>
          </a:xfrm>
          <a:prstGeom prst="rect">
            <a:avLst/>
          </a:prstGeom>
          <a:noFill/>
        </p:spPr>
        <p:txBody>
          <a:bodyPr wrap="square" rtlCol="0">
            <a:spAutoFit/>
          </a:bodyPr>
          <a:lstStyle/>
          <a:p>
            <a:r>
              <a:rPr lang="en-US" sz="1800" i="0" dirty="0"/>
              <a:t>Coexistence curve aka ‘</a:t>
            </a:r>
            <a:r>
              <a:rPr lang="en-US" sz="1800" i="0" dirty="0" err="1">
                <a:solidFill>
                  <a:srgbClr val="3366FF"/>
                </a:solidFill>
              </a:rPr>
              <a:t>binodal</a:t>
            </a:r>
            <a:r>
              <a:rPr lang="en-US" sz="1800" i="0" dirty="0"/>
              <a:t>’ or ‘</a:t>
            </a:r>
            <a:r>
              <a:rPr lang="en-US" sz="1800" dirty="0"/>
              <a:t>cloud point curve</a:t>
            </a:r>
            <a:r>
              <a:rPr lang="en-US" sz="1800" i="0" dirty="0"/>
              <a:t>’ (stable/metastable): d(</a:t>
            </a:r>
            <a:r>
              <a:rPr lang="en-US" sz="1800" i="0" dirty="0">
                <a:latin typeface="Symbol" charset="2"/>
                <a:cs typeface="Symbol" charset="2"/>
              </a:rPr>
              <a:t>D</a:t>
            </a:r>
            <a:r>
              <a:rPr lang="en-US" sz="1800" i="0" dirty="0">
                <a:cs typeface="Symbol" charset="2"/>
              </a:rPr>
              <a:t>F</a:t>
            </a:r>
            <a:r>
              <a:rPr lang="en-US" sz="1800" i="0" dirty="0"/>
              <a:t>/</a:t>
            </a:r>
            <a:r>
              <a:rPr lang="en-US" sz="1800" i="0" dirty="0" err="1"/>
              <a:t>k</a:t>
            </a:r>
            <a:r>
              <a:rPr lang="en-US" sz="1800" i="0" baseline="-25000" dirty="0" err="1"/>
              <a:t>B</a:t>
            </a:r>
            <a:r>
              <a:rPr lang="en-US" sz="1800" i="0" dirty="0" err="1"/>
              <a:t>T</a:t>
            </a:r>
            <a:r>
              <a:rPr lang="en-US" sz="1800" i="0" dirty="0"/>
              <a:t>)/</a:t>
            </a:r>
            <a:r>
              <a:rPr lang="en-US" sz="1800" i="0" dirty="0" err="1"/>
              <a:t>d</a:t>
            </a:r>
            <a:r>
              <a:rPr lang="en-US" sz="1800" i="0" dirty="0" err="1">
                <a:latin typeface="Symbol" charset="2"/>
                <a:cs typeface="Symbol" charset="2"/>
              </a:rPr>
              <a:t>F</a:t>
            </a:r>
            <a:r>
              <a:rPr lang="en-US" sz="1800" i="0" dirty="0"/>
              <a:t> = 0</a:t>
            </a:r>
          </a:p>
          <a:p>
            <a:endParaRPr lang="en-US" sz="800" i="0" dirty="0"/>
          </a:p>
          <a:p>
            <a:r>
              <a:rPr lang="en-US" sz="1800" i="0" dirty="0">
                <a:solidFill>
                  <a:srgbClr val="3366FF"/>
                </a:solidFill>
              </a:rPr>
              <a:t>Spinodal: </a:t>
            </a:r>
            <a:r>
              <a:rPr lang="en-US" sz="1800" i="0" dirty="0"/>
              <a:t>Metastable/unstable d</a:t>
            </a:r>
            <a:r>
              <a:rPr lang="en-US" sz="1800" i="0" baseline="30000" dirty="0"/>
              <a:t>2</a:t>
            </a:r>
            <a:r>
              <a:rPr lang="en-US" sz="1800" i="0" dirty="0"/>
              <a:t>(</a:t>
            </a:r>
            <a:r>
              <a:rPr lang="en-US" sz="1800" i="0" dirty="0">
                <a:latin typeface="Symbol" charset="2"/>
                <a:cs typeface="Symbol" charset="2"/>
              </a:rPr>
              <a:t>D</a:t>
            </a:r>
            <a:r>
              <a:rPr lang="en-US" sz="1800" i="0" dirty="0">
                <a:cs typeface="Symbol" charset="2"/>
              </a:rPr>
              <a:t>F</a:t>
            </a:r>
            <a:r>
              <a:rPr lang="en-US" sz="1800" i="0" dirty="0"/>
              <a:t>/</a:t>
            </a:r>
            <a:r>
              <a:rPr lang="en-US" sz="1800" i="0" dirty="0" err="1"/>
              <a:t>k</a:t>
            </a:r>
            <a:r>
              <a:rPr lang="en-US" sz="1800" i="0" baseline="-25000" dirty="0" err="1"/>
              <a:t>B</a:t>
            </a:r>
            <a:r>
              <a:rPr lang="en-US" sz="1800" i="0" dirty="0" err="1"/>
              <a:t>T</a:t>
            </a:r>
            <a:r>
              <a:rPr lang="en-US" sz="1800" i="0" dirty="0"/>
              <a:t>)/d</a:t>
            </a:r>
            <a:r>
              <a:rPr lang="en-US" sz="1800" i="0" dirty="0">
                <a:latin typeface="Symbol" charset="2"/>
                <a:cs typeface="Symbol" charset="2"/>
              </a:rPr>
              <a:t>F</a:t>
            </a:r>
            <a:r>
              <a:rPr lang="en-US" sz="1800" i="0" baseline="30000" dirty="0">
                <a:latin typeface="Symbol" charset="2"/>
                <a:cs typeface="Symbol" charset="2"/>
              </a:rPr>
              <a:t>2 </a:t>
            </a:r>
            <a:r>
              <a:rPr lang="en-US" sz="1800" i="0" dirty="0">
                <a:latin typeface="Symbol" charset="2"/>
                <a:cs typeface="Symbol" charset="2"/>
              </a:rPr>
              <a:t>= 0</a:t>
            </a:r>
            <a:r>
              <a:rPr lang="en-US" sz="1800" i="0" dirty="0"/>
              <a:t> </a:t>
            </a:r>
          </a:p>
          <a:p>
            <a:endParaRPr lang="en-US" sz="800" i="0" dirty="0">
              <a:solidFill>
                <a:srgbClr val="3366FF"/>
              </a:solidFill>
            </a:endParaRPr>
          </a:p>
          <a:p>
            <a:r>
              <a:rPr lang="en-US" sz="1800" i="0" dirty="0">
                <a:solidFill>
                  <a:srgbClr val="3366FF"/>
                </a:solidFill>
              </a:rPr>
              <a:t>Critical point</a:t>
            </a:r>
            <a:r>
              <a:rPr lang="en-US" sz="1800" i="0" dirty="0"/>
              <a:t>: </a:t>
            </a:r>
          </a:p>
          <a:p>
            <a:r>
              <a:rPr lang="en-US" sz="1800" i="0" dirty="0"/>
              <a:t>1</a:t>
            </a:r>
            <a:r>
              <a:rPr lang="en-US" sz="1800" i="0" baseline="30000" dirty="0"/>
              <a:t>st</a:t>
            </a:r>
            <a:r>
              <a:rPr lang="en-US" sz="1800" i="0" dirty="0"/>
              <a:t>/2</a:t>
            </a:r>
            <a:r>
              <a:rPr lang="en-US" sz="1800" i="0" baseline="30000" dirty="0"/>
              <a:t>nd</a:t>
            </a:r>
            <a:r>
              <a:rPr lang="en-US" sz="1800" i="0" dirty="0"/>
              <a:t>/3</a:t>
            </a:r>
            <a:r>
              <a:rPr lang="en-US" sz="1800" i="0" baseline="30000" dirty="0"/>
              <a:t>rd</a:t>
            </a:r>
            <a:r>
              <a:rPr lang="en-US" sz="1800" i="0" dirty="0"/>
              <a:t> derivative </a:t>
            </a:r>
            <a:r>
              <a:rPr lang="en-US" sz="1800" i="0" dirty="0">
                <a:latin typeface="Symbol" charset="2"/>
                <a:cs typeface="Symbol" charset="2"/>
              </a:rPr>
              <a:t>D</a:t>
            </a:r>
            <a:r>
              <a:rPr lang="en-US" sz="1800" i="0" dirty="0">
                <a:latin typeface="+mj-lt"/>
                <a:cs typeface="Symbol" charset="2"/>
              </a:rPr>
              <a:t>F</a:t>
            </a:r>
            <a:r>
              <a:rPr lang="en-US" sz="1800" i="0" dirty="0"/>
              <a:t>/</a:t>
            </a:r>
            <a:r>
              <a:rPr lang="en-US" sz="1800" i="0" dirty="0" err="1"/>
              <a:t>k</a:t>
            </a:r>
            <a:r>
              <a:rPr lang="en-US" sz="1800" i="0" baseline="-25000" dirty="0" err="1"/>
              <a:t>B</a:t>
            </a:r>
            <a:r>
              <a:rPr lang="en-US" sz="1800" i="0" dirty="0" err="1"/>
              <a:t>T</a:t>
            </a:r>
            <a:r>
              <a:rPr lang="en-US" sz="1800" i="0" dirty="0"/>
              <a:t> to </a:t>
            </a:r>
            <a:r>
              <a:rPr lang="en-US" sz="1800" i="0" dirty="0">
                <a:latin typeface="Symbol" charset="2"/>
                <a:cs typeface="Symbol" charset="2"/>
              </a:rPr>
              <a:t>F</a:t>
            </a:r>
            <a:r>
              <a:rPr lang="en-US" sz="1800" i="0" dirty="0"/>
              <a:t> = 0 </a:t>
            </a:r>
            <a:r>
              <a:rPr lang="en-US" sz="1800" i="0" dirty="0">
                <a:sym typeface="Wingdings"/>
              </a:rPr>
              <a:t> </a:t>
            </a:r>
            <a:r>
              <a:rPr lang="en-US" i="0" dirty="0" err="1">
                <a:solidFill>
                  <a:srgbClr val="FF0000"/>
                </a:solidFill>
                <a:latin typeface="Symbol" charset="2"/>
                <a:ea typeface="Symbol" charset="2"/>
                <a:cs typeface="Symbol" charset="2"/>
                <a:sym typeface="Wingdings"/>
              </a:rPr>
              <a:t>c</a:t>
            </a:r>
            <a:r>
              <a:rPr lang="en-US" i="0" baseline="-25000" dirty="0" err="1">
                <a:solidFill>
                  <a:srgbClr val="FF0000"/>
                </a:solidFill>
                <a:sym typeface="Wingdings"/>
              </a:rPr>
              <a:t>crit</a:t>
            </a:r>
            <a:r>
              <a:rPr lang="en-US" i="0" dirty="0">
                <a:solidFill>
                  <a:srgbClr val="FF0000"/>
                </a:solidFill>
                <a:sym typeface="Wingdings"/>
              </a:rPr>
              <a:t> = 2</a:t>
            </a:r>
            <a:endParaRPr lang="en-US" i="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914400" y="0"/>
            <a:ext cx="8420100" cy="1143000"/>
          </a:xfrm>
        </p:spPr>
        <p:txBody>
          <a:bodyPr/>
          <a:lstStyle/>
          <a:p>
            <a:r>
              <a:rPr lang="en-GB" dirty="0">
                <a:solidFill>
                  <a:schemeClr val="tx1"/>
                </a:solidFill>
              </a:rPr>
              <a:t>Forms of phase separation</a:t>
            </a:r>
          </a:p>
        </p:txBody>
      </p:sp>
      <p:sp>
        <p:nvSpPr>
          <p:cNvPr id="107523" name="Rectangle 3"/>
          <p:cNvSpPr>
            <a:spLocks noGrp="1" noChangeArrowheads="1"/>
          </p:cNvSpPr>
          <p:nvPr>
            <p:ph type="body" idx="1"/>
          </p:nvPr>
        </p:nvSpPr>
        <p:spPr>
          <a:xfrm>
            <a:off x="0" y="1295400"/>
            <a:ext cx="9906000" cy="4114800"/>
          </a:xfrm>
        </p:spPr>
        <p:txBody>
          <a:bodyPr/>
          <a:lstStyle/>
          <a:p>
            <a:pPr>
              <a:lnSpc>
                <a:spcPct val="90000"/>
              </a:lnSpc>
            </a:pPr>
            <a:r>
              <a:rPr lang="en-GB" sz="2800" dirty="0"/>
              <a:t>Spontaneous (</a:t>
            </a:r>
            <a:r>
              <a:rPr lang="en-GB" sz="2800" dirty="0" err="1"/>
              <a:t>spinodal</a:t>
            </a:r>
            <a:r>
              <a:rPr lang="en-GB" sz="2800" dirty="0"/>
              <a:t> decomposition)</a:t>
            </a:r>
          </a:p>
          <a:p>
            <a:pPr lvl="1">
              <a:lnSpc>
                <a:spcPct val="90000"/>
              </a:lnSpc>
            </a:pPr>
            <a:r>
              <a:rPr lang="en-GB" sz="2400" dirty="0"/>
              <a:t>Requires no activation energy/nucleation</a:t>
            </a:r>
          </a:p>
          <a:p>
            <a:pPr lvl="1">
              <a:lnSpc>
                <a:spcPct val="90000"/>
              </a:lnSpc>
            </a:pPr>
            <a:r>
              <a:rPr lang="en-GB" sz="2400" dirty="0"/>
              <a:t>Leads to ‘kinetic’ pattern </a:t>
            </a:r>
            <a:r>
              <a:rPr lang="en-GB" sz="2400"/>
              <a:t>formation: One length scale grows fastest </a:t>
            </a:r>
            <a:r>
              <a:rPr lang="en-GB" sz="1800" dirty="0"/>
              <a:t>(Cahn Hilliard model, more in SCM 3.3.2 onwards)</a:t>
            </a:r>
          </a:p>
          <a:p>
            <a:pPr lvl="1">
              <a:lnSpc>
                <a:spcPct val="90000"/>
              </a:lnSpc>
              <a:buNone/>
            </a:pPr>
            <a:endParaRPr lang="en-GB" sz="2400" dirty="0"/>
          </a:p>
          <a:p>
            <a:pPr lvl="1">
              <a:lnSpc>
                <a:spcPct val="90000"/>
              </a:lnSpc>
              <a:buNone/>
            </a:pPr>
            <a:r>
              <a:rPr lang="en-GB" dirty="0" err="1"/>
              <a:t>Metastable</a:t>
            </a:r>
            <a:r>
              <a:rPr lang="en-GB" dirty="0"/>
              <a:t> (</a:t>
            </a:r>
            <a:r>
              <a:rPr lang="en-GB" dirty="0" err="1"/>
              <a:t>binodal</a:t>
            </a:r>
            <a:r>
              <a:rPr lang="en-GB" dirty="0"/>
              <a:t> decomposition): Nucleation required</a:t>
            </a:r>
          </a:p>
          <a:p>
            <a:pPr>
              <a:lnSpc>
                <a:spcPct val="90000"/>
              </a:lnSpc>
            </a:pPr>
            <a:r>
              <a:rPr lang="en-GB" sz="2800" dirty="0"/>
              <a:t>Homogeneous nucleation</a:t>
            </a:r>
          </a:p>
          <a:p>
            <a:pPr lvl="1">
              <a:lnSpc>
                <a:spcPct val="90000"/>
              </a:lnSpc>
              <a:buNone/>
            </a:pPr>
            <a:r>
              <a:rPr lang="en-GB" sz="2400" dirty="0"/>
              <a:t>Thermal activation required</a:t>
            </a:r>
          </a:p>
          <a:p>
            <a:pPr>
              <a:lnSpc>
                <a:spcPct val="90000"/>
              </a:lnSpc>
            </a:pPr>
            <a:r>
              <a:rPr lang="en-GB" sz="2800" dirty="0"/>
              <a:t>Heterogeneous nucleation</a:t>
            </a:r>
            <a:endParaRPr lang="en-GB" sz="2400" dirty="0"/>
          </a:p>
          <a:p>
            <a:pPr lvl="1">
              <a:lnSpc>
                <a:spcPct val="90000"/>
              </a:lnSpc>
              <a:buNone/>
            </a:pPr>
            <a:r>
              <a:rPr lang="en-GB" sz="2400" dirty="0"/>
              <a:t>Impurities allow one phase to condense, triggering phase separation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8420100" cy="1143000"/>
          </a:xfrm>
        </p:spPr>
        <p:txBody>
          <a:bodyPr/>
          <a:lstStyle/>
          <a:p>
            <a:r>
              <a:rPr lang="en-US" dirty="0">
                <a:solidFill>
                  <a:srgbClr val="000000"/>
                </a:solidFill>
              </a:rPr>
              <a:t>Summary Lecture </a:t>
            </a:r>
            <a:r>
              <a:rPr lang="en-GB" dirty="0">
                <a:solidFill>
                  <a:schemeClr val="tx1"/>
                </a:solidFill>
              </a:rPr>
              <a:t>#</a:t>
            </a:r>
            <a:r>
              <a:rPr lang="en-US" dirty="0">
                <a:solidFill>
                  <a:srgbClr val="000000"/>
                </a:solidFill>
              </a:rPr>
              <a:t>10</a:t>
            </a:r>
            <a:br>
              <a:rPr lang="en-US" dirty="0">
                <a:solidFill>
                  <a:srgbClr val="000000"/>
                </a:solidFill>
              </a:rPr>
            </a:br>
            <a:r>
              <a:rPr lang="en-GB" sz="2800" dirty="0">
                <a:solidFill>
                  <a:srgbClr val="FF0000"/>
                </a:solidFill>
              </a:rPr>
              <a:t>Mixing and separation</a:t>
            </a:r>
            <a:endParaRPr lang="en-US" sz="2800" dirty="0">
              <a:solidFill>
                <a:srgbClr val="0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8150" y="1628800"/>
                <a:ext cx="9220200" cy="4114800"/>
              </a:xfrm>
            </p:spPr>
            <p:txBody>
              <a:bodyPr/>
              <a:lstStyle/>
              <a:p>
                <a:r>
                  <a:rPr lang="en-GB" dirty="0"/>
                  <a:t>Shape of </a:t>
                </a:r>
                <a:r>
                  <a:rPr lang="en-GB" dirty="0">
                    <a:latin typeface="Symbol" charset="2"/>
                    <a:cs typeface="Symbol" charset="2"/>
                  </a:rPr>
                  <a:t>D</a:t>
                </a:r>
                <a:r>
                  <a:rPr lang="en-GB" dirty="0"/>
                  <a:t>F(</a:t>
                </a:r>
                <a:r>
                  <a:rPr lang="en-GB" dirty="0">
                    <a:latin typeface="Symbol" charset="2"/>
                    <a:cs typeface="Symbol" charset="2"/>
                  </a:rPr>
                  <a:t>F</a:t>
                </a:r>
                <a:r>
                  <a:rPr lang="en-GB" dirty="0"/>
                  <a:t>) depends on T (via </a:t>
                </a:r>
                <a:r>
                  <a:rPr lang="en-GB" dirty="0" err="1">
                    <a:latin typeface="Symbol" charset="2"/>
                    <a:cs typeface="Symbol" charset="2"/>
                  </a:rPr>
                  <a:t>c</a:t>
                </a:r>
                <a:r>
                  <a:rPr lang="en-GB" dirty="0"/>
                  <a:t>)</a:t>
                </a:r>
              </a:p>
              <a:p>
                <a:r>
                  <a:rPr lang="en-GB" dirty="0">
                    <a:latin typeface="Symbol" charset="2"/>
                    <a:cs typeface="Symbol" charset="2"/>
                  </a:rPr>
                  <a:t>c</a:t>
                </a:r>
                <a:r>
                  <a:rPr lang="en-GB" dirty="0"/>
                  <a:t> &lt; 2 (usually, high T): Stable mix for all </a:t>
                </a:r>
                <a:r>
                  <a:rPr lang="en-GB" dirty="0">
                    <a:latin typeface="Symbol" charset="2"/>
                    <a:cs typeface="Symbol" charset="2"/>
                  </a:rPr>
                  <a:t>F</a:t>
                </a:r>
              </a:p>
              <a:p>
                <a:r>
                  <a:rPr lang="en-GB" dirty="0">
                    <a:latin typeface="Symbol" charset="2"/>
                    <a:cs typeface="Symbol" charset="2"/>
                  </a:rPr>
                  <a:t>c</a:t>
                </a:r>
                <a:r>
                  <a:rPr lang="en-GB" dirty="0"/>
                  <a:t> &gt; 2 (usually, low T): Phase separation for </a:t>
                </a:r>
                <a:r>
                  <a:rPr lang="en-GB" dirty="0">
                    <a:latin typeface="Symbol" charset="2"/>
                    <a:cs typeface="Symbol" charset="2"/>
                  </a:rPr>
                  <a:t>F</a:t>
                </a:r>
                <a:r>
                  <a:rPr lang="en-GB" baseline="-25000" dirty="0"/>
                  <a:t>1</a:t>
                </a:r>
                <a:r>
                  <a:rPr lang="en-GB" dirty="0"/>
                  <a:t> &lt; </a:t>
                </a:r>
                <a:r>
                  <a:rPr lang="en-GB" dirty="0">
                    <a:latin typeface="Symbol" charset="2"/>
                    <a:cs typeface="Symbol" charset="2"/>
                  </a:rPr>
                  <a:t>F</a:t>
                </a:r>
                <a:r>
                  <a:rPr lang="en-GB" dirty="0"/>
                  <a:t> &lt; </a:t>
                </a:r>
                <a:r>
                  <a:rPr lang="en-GB" dirty="0">
                    <a:latin typeface="Symbol" charset="2"/>
                    <a:cs typeface="Symbol" charset="2"/>
                  </a:rPr>
                  <a:t>F</a:t>
                </a:r>
                <a:r>
                  <a:rPr lang="en-GB" baseline="-25000" dirty="0"/>
                  <a:t>2</a:t>
                </a:r>
                <a:r>
                  <a:rPr lang="en-GB" dirty="0"/>
                  <a:t>. Coexisting vol. fractions </a:t>
                </a:r>
                <a:r>
                  <a:rPr lang="en-GB" dirty="0">
                    <a:latin typeface="Symbol" charset="2"/>
                    <a:ea typeface="Symbol" charset="2"/>
                    <a:cs typeface="Symbol" charset="2"/>
                  </a:rPr>
                  <a:t>F</a:t>
                </a:r>
                <a:r>
                  <a:rPr lang="en-GB" baseline="-25000" dirty="0"/>
                  <a:t>1</a:t>
                </a:r>
                <a:r>
                  <a:rPr lang="en-GB" dirty="0"/>
                  <a:t>, </a:t>
                </a:r>
                <a:r>
                  <a:rPr lang="en-GB" dirty="0">
                    <a:latin typeface="Symbol" charset="2"/>
                    <a:ea typeface="Symbol" charset="2"/>
                    <a:cs typeface="Symbol" charset="2"/>
                  </a:rPr>
                  <a:t>F</a:t>
                </a:r>
                <a:r>
                  <a:rPr lang="en-GB" baseline="-25000" dirty="0"/>
                  <a:t>2</a:t>
                </a:r>
              </a:p>
              <a:p>
                <a:r>
                  <a:rPr lang="en-GB" dirty="0">
                    <a:latin typeface="+mj-lt"/>
                    <a:cs typeface="Symbol" charset="2"/>
                  </a:rPr>
                  <a:t>W/in lattice model, </a:t>
                </a:r>
                <a:r>
                  <a:rPr lang="en-GB" dirty="0">
                    <a:latin typeface="Symbol" charset="2"/>
                    <a:cs typeface="Symbol" charset="2"/>
                  </a:rPr>
                  <a:t>F</a:t>
                </a:r>
                <a:r>
                  <a:rPr lang="en-GB" baseline="-25000" dirty="0">
                    <a:latin typeface="Symbol" charset="2"/>
                    <a:cs typeface="Symbol" charset="2"/>
                  </a:rPr>
                  <a:t>2</a:t>
                </a:r>
                <a:r>
                  <a:rPr lang="en-GB" dirty="0">
                    <a:latin typeface="Symbol" charset="2"/>
                    <a:cs typeface="Symbol" charset="2"/>
                  </a:rPr>
                  <a:t> = 1- F</a:t>
                </a:r>
                <a:r>
                  <a:rPr lang="en-GB" baseline="-25000" dirty="0">
                    <a:latin typeface="Symbol" charset="2"/>
                    <a:cs typeface="Symbol" charset="2"/>
                  </a:rPr>
                  <a:t>1 </a:t>
                </a:r>
                <a:r>
                  <a:rPr lang="en-GB" dirty="0">
                    <a:latin typeface="Symbol" charset="2"/>
                    <a:cs typeface="Symbol" charset="2"/>
                  </a:rPr>
                  <a:t>- </a:t>
                </a:r>
                <a:r>
                  <a:rPr lang="en-GB" dirty="0">
                    <a:cs typeface="Symbol" charset="2"/>
                  </a:rPr>
                  <a:t>not really though</a:t>
                </a:r>
              </a:p>
              <a:p>
                <a:r>
                  <a:rPr lang="en-GB" dirty="0">
                    <a:cs typeface="Symbol" charset="2"/>
                  </a:rPr>
                  <a:t>But always </a:t>
                </a:r>
                <a14:m>
                  <m:oMath xmlns:m="http://schemas.openxmlformats.org/officeDocument/2006/math">
                    <m:r>
                      <m:rPr>
                        <m:sty m:val="p"/>
                      </m:rPr>
                      <a:rPr lang="el-GR" i="1">
                        <a:latin typeface="Cambria Math" charset="0"/>
                        <a:ea typeface="Cambria Math" charset="0"/>
                        <a:cs typeface="Cambria Math" charset="0"/>
                      </a:rPr>
                      <m:t>Φ</m:t>
                    </m:r>
                    <m:r>
                      <a:rPr lang="en-US" i="1">
                        <a:latin typeface="Cambria Math" charset="0"/>
                        <a:ea typeface="Cambria Math" charset="0"/>
                        <a:cs typeface="Cambria Math" charset="0"/>
                      </a:rPr>
                      <m:t>= </m:t>
                    </m:r>
                    <m:r>
                      <a:rPr lang="en-US" i="1">
                        <a:latin typeface="Cambria Math" charset="0"/>
                        <a:ea typeface="Cambria Math" charset="0"/>
                        <a:cs typeface="Cambria Math" charset="0"/>
                      </a:rPr>
                      <m:t>𝛼</m:t>
                    </m:r>
                    <m:sSub>
                      <m:sSubPr>
                        <m:ctrlPr>
                          <a:rPr lang="en-US" i="1">
                            <a:latin typeface="Cambria Math" panose="02040503050406030204" pitchFamily="18" charset="0"/>
                            <a:ea typeface="Cambria Math" charset="0"/>
                            <a:cs typeface="Cambria Math" charset="0"/>
                          </a:rPr>
                        </m:ctrlPr>
                      </m:sSubPr>
                      <m:e>
                        <m:r>
                          <m:rPr>
                            <m:sty m:val="p"/>
                          </m:rPr>
                          <a:rPr lang="el-GR" i="1">
                            <a:latin typeface="Cambria Math" charset="0"/>
                            <a:ea typeface="Cambria Math" charset="0"/>
                            <a:cs typeface="Cambria Math" charset="0"/>
                          </a:rPr>
                          <m:t>Φ</m:t>
                        </m:r>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+(1−</m:t>
                    </m:r>
                    <m:r>
                      <a:rPr lang="en-US" i="1">
                        <a:latin typeface="Cambria Math" charset="0"/>
                        <a:ea typeface="Cambria Math" charset="0"/>
                        <a:cs typeface="Cambria Math" charset="0"/>
                      </a:rPr>
                      <m:t>𝛼</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m:rPr>
                            <m:sty m:val="p"/>
                          </m:rPr>
                          <a:rPr lang="el-GR" i="1">
                            <a:latin typeface="Cambria Math" charset="0"/>
                            <a:ea typeface="Cambria Math" charset="0"/>
                            <a:cs typeface="Cambria Math" charset="0"/>
                          </a:rPr>
                          <m:t>Φ</m:t>
                        </m:r>
                      </m:e>
                      <m:sub>
                        <m:r>
                          <a:rPr lang="en-US" i="1">
                            <a:latin typeface="Cambria Math" charset="0"/>
                            <a:ea typeface="Cambria Math" charset="0"/>
                            <a:cs typeface="Cambria Math" charset="0"/>
                          </a:rPr>
                          <m:t>2</m:t>
                        </m:r>
                      </m:sub>
                    </m:sSub>
                  </m:oMath>
                </a14:m>
                <a:r>
                  <a:rPr lang="en-GB" baseline="-25000" dirty="0">
                    <a:latin typeface="Symbol" charset="2"/>
                    <a:cs typeface="Symbol" charset="2"/>
                  </a:rPr>
                  <a:t> 			</a:t>
                </a:r>
                <a:r>
                  <a:rPr lang="en-GB" sz="2400" dirty="0">
                    <a:latin typeface="Symbol" charset="2"/>
                    <a:cs typeface="Symbol" charset="2"/>
                  </a:rPr>
                  <a:t>(a </a:t>
                </a:r>
                <a:r>
                  <a:rPr lang="en-GB" sz="2400" dirty="0">
                    <a:latin typeface="+mj-lt"/>
                    <a:cs typeface="Symbol" charset="2"/>
                  </a:rPr>
                  <a:t>= vol. fraction occupied by </a:t>
                </a:r>
                <a:r>
                  <a:rPr lang="en-GB" sz="2400" dirty="0">
                    <a:latin typeface="Symbol" charset="2"/>
                    <a:ea typeface="Symbol" charset="2"/>
                    <a:cs typeface="Symbol" charset="2"/>
                  </a:rPr>
                  <a:t>F</a:t>
                </a:r>
                <a:r>
                  <a:rPr lang="en-GB" sz="2400" baseline="-25000" dirty="0">
                    <a:latin typeface="+mj-lt"/>
                    <a:cs typeface="Symbol" charset="2"/>
                  </a:rPr>
                  <a:t>1</a:t>
                </a:r>
                <a:r>
                  <a:rPr lang="en-GB" sz="2400" dirty="0">
                    <a:latin typeface="+mj-lt"/>
                    <a:cs typeface="Symbol" charset="2"/>
                  </a:rPr>
                  <a:t> phase)</a:t>
                </a:r>
              </a:p>
              <a:p>
                <a:r>
                  <a:rPr lang="en-GB" dirty="0"/>
                  <a:t>Different modes of phase separation</a:t>
                </a:r>
              </a:p>
              <a:p>
                <a:pPr>
                  <a:buNone/>
                </a:pPr>
                <a:r>
                  <a:rPr lang="en-GB" dirty="0"/>
                  <a:t> (unstable </a:t>
                </a:r>
                <a:r>
                  <a:rPr lang="en-GB" i="1" dirty="0"/>
                  <a:t>vs</a:t>
                </a:r>
                <a:r>
                  <a:rPr lang="en-GB" dirty="0"/>
                  <a:t>. </a:t>
                </a:r>
                <a:r>
                  <a:rPr lang="en-GB" dirty="0" err="1"/>
                  <a:t>metastable</a:t>
                </a:r>
                <a:r>
                  <a:rPr lang="en-GB" dirty="0"/>
                  <a:t> </a:t>
                </a:r>
                <a:r>
                  <a:rPr lang="en-US" dirty="0" err="1">
                    <a:sym typeface="Wingdings"/>
                  </a:rPr>
                  <a:t></a:t>
                </a:r>
                <a:r>
                  <a:rPr lang="en-US" dirty="0">
                    <a:sym typeface="Wingdings"/>
                  </a:rPr>
                  <a:t> </a:t>
                </a:r>
                <a:r>
                  <a:rPr lang="en-US" dirty="0" err="1">
                    <a:sym typeface="Wingdings"/>
                  </a:rPr>
                  <a:t>spinodal</a:t>
                </a:r>
                <a:r>
                  <a:rPr lang="en-US" dirty="0">
                    <a:sym typeface="Wingdings"/>
                  </a:rPr>
                  <a:t> / </a:t>
                </a:r>
                <a:r>
                  <a:rPr lang="en-US" dirty="0" err="1">
                    <a:sym typeface="Wingdings"/>
                  </a:rPr>
                  <a:t>binodal</a:t>
                </a:r>
                <a:r>
                  <a:rPr lang="en-US" dirty="0">
                    <a:sym typeface="Wingdings"/>
                  </a:rPr>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8150" y="1628800"/>
                <a:ext cx="9220200" cy="4114800"/>
              </a:xfrm>
              <a:blipFill rotWithShape="0">
                <a:blip r:embed="rId2"/>
                <a:stretch>
                  <a:fillRect l="-1786" t="-1926" r="-2381" b="-25037"/>
                </a:stretch>
              </a:blipFill>
            </p:spPr>
            <p:txBody>
              <a:bodyPr/>
              <a:lstStyle/>
              <a:p>
                <a:r>
                  <a:rPr lang="en-US">
                    <a:noFill/>
                  </a:rPr>
                  <a:t> </a:t>
                </a:r>
              </a:p>
            </p:txBody>
          </p:sp>
        </mc:Fallback>
      </mc:AlternateContent>
      <p:sp>
        <p:nvSpPr>
          <p:cNvPr id="4" name="TextBox 3"/>
          <p:cNvSpPr txBox="1"/>
          <p:nvPr/>
        </p:nvSpPr>
        <p:spPr>
          <a:xfrm>
            <a:off x="8003330" y="6515268"/>
            <a:ext cx="1641295" cy="307777"/>
          </a:xfrm>
          <a:prstGeom prst="rect">
            <a:avLst/>
          </a:prstGeom>
          <a:noFill/>
        </p:spPr>
        <p:txBody>
          <a:bodyPr wrap="none" rtlCol="0">
            <a:spAutoFit/>
          </a:bodyPr>
          <a:lstStyle/>
          <a:p>
            <a:r>
              <a:rPr lang="en-US" sz="1400" i="0" dirty="0"/>
              <a:t>This is in SCM 3.2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420100" cy="1143000"/>
          </a:xfrm>
        </p:spPr>
        <p:txBody>
          <a:bodyPr/>
          <a:lstStyle/>
          <a:p>
            <a:r>
              <a:rPr lang="en-US" dirty="0">
                <a:solidFill>
                  <a:srgbClr val="000000"/>
                </a:solidFill>
              </a:rPr>
              <a:t>Lecture </a:t>
            </a:r>
            <a:r>
              <a:rPr lang="en-GB" dirty="0">
                <a:solidFill>
                  <a:schemeClr val="tx1"/>
                </a:solidFill>
              </a:rPr>
              <a:t>#</a:t>
            </a:r>
            <a:r>
              <a:rPr lang="en-US" dirty="0">
                <a:solidFill>
                  <a:srgbClr val="000000"/>
                </a:solidFill>
              </a:rPr>
              <a:t>11</a:t>
            </a:r>
            <a:br>
              <a:rPr lang="en-US" dirty="0">
                <a:solidFill>
                  <a:srgbClr val="000000"/>
                </a:solidFill>
              </a:rPr>
            </a:br>
            <a:r>
              <a:rPr lang="en-US" dirty="0">
                <a:solidFill>
                  <a:srgbClr val="000000"/>
                </a:solidFill>
              </a:rPr>
              <a:t> </a:t>
            </a:r>
            <a:r>
              <a:rPr lang="en-US" sz="2800" dirty="0">
                <a:solidFill>
                  <a:srgbClr val="FF0000"/>
                </a:solidFill>
              </a:rPr>
              <a:t>Polymer solubility and miscibility</a:t>
            </a:r>
            <a:r>
              <a:rPr lang="en-US" dirty="0">
                <a:solidFill>
                  <a:srgbClr val="000000"/>
                </a:solidFill>
              </a:rPr>
              <a:t/>
            </a:r>
            <a:br>
              <a:rPr lang="en-US" dirty="0">
                <a:solidFill>
                  <a:srgbClr val="000000"/>
                </a:solidFill>
              </a:rPr>
            </a:br>
            <a:r>
              <a:rPr lang="en-US" sz="3200" dirty="0">
                <a:solidFill>
                  <a:srgbClr val="000000"/>
                </a:solidFill>
              </a:rPr>
              <a:t>Another Flory lecture</a:t>
            </a:r>
          </a:p>
        </p:txBody>
      </p:sp>
      <p:sp>
        <p:nvSpPr>
          <p:cNvPr id="3" name="Content Placeholder 2"/>
          <p:cNvSpPr>
            <a:spLocks noGrp="1"/>
          </p:cNvSpPr>
          <p:nvPr>
            <p:ph idx="1"/>
          </p:nvPr>
        </p:nvSpPr>
        <p:spPr/>
        <p:txBody>
          <a:bodyPr/>
          <a:lstStyle/>
          <a:p>
            <a:r>
              <a:rPr lang="en-GB" dirty="0"/>
              <a:t>Extending the lattice model to polymer solutions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32525" y="-29637"/>
            <a:ext cx="8858250" cy="1143000"/>
          </a:xfrm>
        </p:spPr>
        <p:txBody>
          <a:bodyPr/>
          <a:lstStyle/>
          <a:p>
            <a:r>
              <a:rPr lang="en-GB" sz="3200" dirty="0">
                <a:solidFill>
                  <a:srgbClr val="000000"/>
                </a:solidFill>
              </a:rPr>
              <a:t>Lattice theory for polymer solutions/blends</a:t>
            </a:r>
            <a:r>
              <a:rPr lang="en-GB" dirty="0">
                <a:solidFill>
                  <a:srgbClr val="000000"/>
                </a:solidFill>
              </a:rPr>
              <a:t/>
            </a:r>
            <a:br>
              <a:rPr lang="en-GB" dirty="0">
                <a:solidFill>
                  <a:srgbClr val="000000"/>
                </a:solidFill>
              </a:rPr>
            </a:br>
            <a:r>
              <a:rPr lang="en-GB" sz="2000" dirty="0">
                <a:solidFill>
                  <a:srgbClr val="000000"/>
                </a:solidFill>
              </a:rPr>
              <a:t>’Flory- Huggins theory’</a:t>
            </a:r>
          </a:p>
        </p:txBody>
      </p:sp>
      <p:pic>
        <p:nvPicPr>
          <p:cNvPr id="170" name="Picture 169"/>
          <p:cNvPicPr>
            <a:picLocks noChangeAspect="1"/>
          </p:cNvPicPr>
          <p:nvPr/>
        </p:nvPicPr>
        <p:blipFill>
          <a:blip r:embed="rId3"/>
          <a:srcRect l="52447"/>
          <a:stretch>
            <a:fillRect/>
          </a:stretch>
        </p:blipFill>
        <p:spPr>
          <a:xfrm>
            <a:off x="3046300" y="1012581"/>
            <a:ext cx="3430700" cy="3276600"/>
          </a:xfrm>
          <a:prstGeom prst="rect">
            <a:avLst/>
          </a:prstGeom>
        </p:spPr>
      </p:pic>
      <p:sp>
        <p:nvSpPr>
          <p:cNvPr id="171" name="TextBox 170"/>
          <p:cNvSpPr txBox="1"/>
          <p:nvPr/>
        </p:nvSpPr>
        <p:spPr>
          <a:xfrm>
            <a:off x="232279" y="1012581"/>
            <a:ext cx="2971800" cy="5693866"/>
          </a:xfrm>
          <a:prstGeom prst="rect">
            <a:avLst/>
          </a:prstGeom>
          <a:noFill/>
        </p:spPr>
        <p:txBody>
          <a:bodyPr wrap="square" rtlCol="0">
            <a:spAutoFit/>
          </a:bodyPr>
          <a:lstStyle/>
          <a:p>
            <a:r>
              <a:rPr lang="en-US" b="1" i="0" dirty="0"/>
              <a:t>Polymer solution</a:t>
            </a:r>
          </a:p>
          <a:p>
            <a:r>
              <a:rPr lang="en-US" sz="2000" i="0" dirty="0"/>
              <a:t>N: Degree of </a:t>
            </a:r>
            <a:r>
              <a:rPr lang="en-US" sz="2000" i="0" dirty="0" err="1"/>
              <a:t>polymerisation</a:t>
            </a:r>
            <a:r>
              <a:rPr lang="en-US" sz="2000" i="0" dirty="0"/>
              <a:t> (‘length’)</a:t>
            </a:r>
          </a:p>
          <a:p>
            <a:endParaRPr lang="en-US" sz="1200" i="0" dirty="0"/>
          </a:p>
          <a:p>
            <a:r>
              <a:rPr lang="en-US" sz="2000" i="0" dirty="0" err="1"/>
              <a:t>x</a:t>
            </a:r>
            <a:r>
              <a:rPr lang="en-US" sz="2000" i="0" baseline="-25000" dirty="0" err="1"/>
              <a:t>A</a:t>
            </a:r>
            <a:r>
              <a:rPr lang="en-US" sz="2000" i="0" dirty="0"/>
              <a:t>/N (moles) polymer</a:t>
            </a:r>
          </a:p>
          <a:p>
            <a:r>
              <a:rPr lang="en-US" sz="2000" i="0" dirty="0" err="1"/>
              <a:t>x</a:t>
            </a:r>
            <a:r>
              <a:rPr lang="en-US" sz="2000" i="0" baseline="-25000" dirty="0" err="1"/>
              <a:t>B</a:t>
            </a:r>
            <a:r>
              <a:rPr lang="en-US" sz="2000" i="0" dirty="0"/>
              <a:t> (moles) solvent</a:t>
            </a:r>
          </a:p>
          <a:p>
            <a:endParaRPr lang="en-US" sz="1200" i="0" dirty="0"/>
          </a:p>
          <a:p>
            <a:r>
              <a:rPr lang="en-US" sz="2000" i="0" dirty="0"/>
              <a:t>Volume fractions</a:t>
            </a:r>
          </a:p>
          <a:p>
            <a:r>
              <a:rPr lang="en-US" sz="2000" i="0" dirty="0">
                <a:latin typeface="Symbol" charset="2"/>
                <a:cs typeface="Symbol" charset="2"/>
              </a:rPr>
              <a:t>F</a:t>
            </a:r>
            <a:r>
              <a:rPr lang="en-US" sz="2000" i="0" baseline="-25000" dirty="0"/>
              <a:t>A/B </a:t>
            </a:r>
            <a:r>
              <a:rPr lang="en-US" sz="2000" i="0" dirty="0"/>
              <a:t>= </a:t>
            </a:r>
            <a:r>
              <a:rPr lang="en-US" sz="2000" i="0" dirty="0" err="1"/>
              <a:t>x</a:t>
            </a:r>
            <a:r>
              <a:rPr lang="en-US" sz="2000" i="0" baseline="-25000" dirty="0" err="1"/>
              <a:t>A</a:t>
            </a:r>
            <a:r>
              <a:rPr lang="en-US" sz="2000" i="0" baseline="-25000" dirty="0"/>
              <a:t>/B </a:t>
            </a:r>
            <a:r>
              <a:rPr lang="en-US" sz="2000" i="0" dirty="0"/>
              <a:t>/ (</a:t>
            </a:r>
            <a:r>
              <a:rPr lang="en-US" sz="2000" i="0" dirty="0" err="1"/>
              <a:t>x</a:t>
            </a:r>
            <a:r>
              <a:rPr lang="en-US" sz="2000" i="0" baseline="-25000" dirty="0" err="1"/>
              <a:t>A</a:t>
            </a:r>
            <a:r>
              <a:rPr lang="en-US" sz="2000" i="0" dirty="0"/>
              <a:t> + </a:t>
            </a:r>
            <a:r>
              <a:rPr lang="en-US" sz="2000" i="0" dirty="0" err="1"/>
              <a:t>x</a:t>
            </a:r>
            <a:r>
              <a:rPr lang="en-US" sz="2000" i="0" baseline="-25000" dirty="0" err="1"/>
              <a:t>B</a:t>
            </a:r>
            <a:r>
              <a:rPr lang="en-US" sz="2000" i="0" dirty="0"/>
              <a:t>)</a:t>
            </a:r>
          </a:p>
          <a:p>
            <a:endParaRPr lang="en-US" sz="1200" i="0" dirty="0"/>
          </a:p>
          <a:p>
            <a:r>
              <a:rPr lang="en-US" sz="2000" i="0" dirty="0">
                <a:latin typeface="Symbol" charset="2"/>
                <a:cs typeface="Symbol" charset="2"/>
              </a:rPr>
              <a:t>F</a:t>
            </a:r>
            <a:r>
              <a:rPr lang="en-US" sz="2000" i="0" baseline="-25000" dirty="0"/>
              <a:t>A </a:t>
            </a:r>
            <a:r>
              <a:rPr lang="en-US" sz="2000" i="0" dirty="0"/>
              <a:t>+ </a:t>
            </a:r>
            <a:r>
              <a:rPr lang="en-US" sz="2000" i="0" dirty="0">
                <a:latin typeface="Symbol" charset="2"/>
                <a:cs typeface="Symbol" charset="2"/>
              </a:rPr>
              <a:t>F</a:t>
            </a:r>
            <a:r>
              <a:rPr lang="en-US" sz="2000" i="0" baseline="-25000" dirty="0"/>
              <a:t>B</a:t>
            </a:r>
            <a:r>
              <a:rPr lang="en-US" sz="2000" i="0" dirty="0"/>
              <a:t> = 1</a:t>
            </a:r>
          </a:p>
          <a:p>
            <a:r>
              <a:rPr lang="en-US" sz="2000" i="0" dirty="0">
                <a:latin typeface="Symbol" charset="2"/>
                <a:cs typeface="Symbol" charset="2"/>
              </a:rPr>
              <a:t>F</a:t>
            </a:r>
            <a:r>
              <a:rPr lang="en-US" sz="2000" i="0" baseline="-25000" dirty="0"/>
              <a:t>A </a:t>
            </a:r>
            <a:r>
              <a:rPr lang="en-US" sz="2000" i="0" dirty="0"/>
              <a:t> = </a:t>
            </a:r>
            <a:r>
              <a:rPr lang="en-US" sz="2000" i="0" dirty="0">
                <a:latin typeface="Symbol" charset="2"/>
                <a:cs typeface="Symbol" charset="2"/>
              </a:rPr>
              <a:t>F</a:t>
            </a:r>
            <a:r>
              <a:rPr lang="en-US" sz="2000" i="0" dirty="0"/>
              <a:t>,</a:t>
            </a:r>
            <a:r>
              <a:rPr lang="en-US" sz="2000" i="0" dirty="0">
                <a:latin typeface="Symbol" charset="2"/>
                <a:cs typeface="Symbol" charset="2"/>
              </a:rPr>
              <a:t> F</a:t>
            </a:r>
            <a:r>
              <a:rPr lang="en-US" sz="2000" i="0" baseline="-25000" dirty="0"/>
              <a:t>B</a:t>
            </a:r>
            <a:r>
              <a:rPr lang="en-US" sz="2000" i="0" dirty="0"/>
              <a:t> = 1 - </a:t>
            </a:r>
            <a:r>
              <a:rPr lang="en-US" sz="2000" i="0" dirty="0">
                <a:latin typeface="Symbol" charset="2"/>
                <a:cs typeface="Symbol" charset="2"/>
              </a:rPr>
              <a:t>F</a:t>
            </a:r>
            <a:r>
              <a:rPr lang="en-US" sz="2000" i="0" dirty="0"/>
              <a:t> </a:t>
            </a:r>
          </a:p>
          <a:p>
            <a:endParaRPr lang="en-US" sz="2000" i="0" dirty="0"/>
          </a:p>
          <a:p>
            <a:r>
              <a:rPr lang="en-US" sz="2000" i="0" dirty="0"/>
              <a:t>	            Solution:</a:t>
            </a:r>
          </a:p>
          <a:p>
            <a:endParaRPr lang="en-US" sz="2000" i="0" dirty="0">
              <a:latin typeface="Symbol" charset="2"/>
              <a:cs typeface="Symbol" charset="2"/>
            </a:endParaRPr>
          </a:p>
          <a:p>
            <a:r>
              <a:rPr lang="en-US" sz="2000" i="0" dirty="0">
                <a:latin typeface="+mj-lt"/>
                <a:cs typeface="Symbol" charset="2"/>
              </a:rPr>
              <a:t>		Blend:</a:t>
            </a:r>
          </a:p>
          <a:p>
            <a:r>
              <a:rPr lang="en-US" sz="2000" i="0" dirty="0"/>
              <a:t>		</a:t>
            </a:r>
          </a:p>
          <a:p>
            <a:r>
              <a:rPr lang="en-US" sz="2000" i="0" dirty="0"/>
              <a:t>	</a:t>
            </a:r>
            <a:endParaRPr lang="en-US" sz="2000" i="0" dirty="0">
              <a:latin typeface="Symbol" charset="2"/>
              <a:cs typeface="Symbol" charset="2"/>
            </a:endParaRPr>
          </a:p>
          <a:p>
            <a:endParaRPr lang="en-US" i="0" dirty="0"/>
          </a:p>
        </p:txBody>
      </p:sp>
      <p:sp>
        <p:nvSpPr>
          <p:cNvPr id="172" name="TextBox 171"/>
          <p:cNvSpPr txBox="1"/>
          <p:nvPr/>
        </p:nvSpPr>
        <p:spPr>
          <a:xfrm>
            <a:off x="6581927" y="973498"/>
            <a:ext cx="3124200" cy="3354765"/>
          </a:xfrm>
          <a:prstGeom prst="rect">
            <a:avLst/>
          </a:prstGeom>
          <a:noFill/>
        </p:spPr>
        <p:txBody>
          <a:bodyPr wrap="square" rtlCol="0">
            <a:spAutoFit/>
          </a:bodyPr>
          <a:lstStyle/>
          <a:p>
            <a:r>
              <a:rPr lang="en-US" b="1" i="0" dirty="0"/>
              <a:t>Polymer blend</a:t>
            </a:r>
            <a:endParaRPr lang="en-US" sz="2000" i="0" dirty="0"/>
          </a:p>
          <a:p>
            <a:r>
              <a:rPr lang="en-US" sz="2000" i="0" dirty="0" err="1"/>
              <a:t>x</a:t>
            </a:r>
            <a:r>
              <a:rPr lang="en-US" sz="2000" i="0" baseline="-25000" dirty="0" err="1"/>
              <a:t>A</a:t>
            </a:r>
            <a:r>
              <a:rPr lang="en-US" sz="2000" i="0" dirty="0" err="1"/>
              <a:t>/N</a:t>
            </a:r>
            <a:r>
              <a:rPr lang="en-US" sz="2000" i="0" baseline="-25000" dirty="0" err="1"/>
              <a:t>A</a:t>
            </a:r>
            <a:r>
              <a:rPr lang="en-US" sz="2000" i="0" dirty="0" err="1"/>
              <a:t>(moles</a:t>
            </a:r>
            <a:r>
              <a:rPr lang="en-US" sz="2000" i="0" dirty="0"/>
              <a:t>) Polymer A</a:t>
            </a:r>
          </a:p>
          <a:p>
            <a:r>
              <a:rPr lang="en-US" sz="2000" i="0" dirty="0" err="1"/>
              <a:t>x</a:t>
            </a:r>
            <a:r>
              <a:rPr lang="en-US" sz="2000" i="0" baseline="-25000" dirty="0" err="1"/>
              <a:t>B</a:t>
            </a:r>
            <a:r>
              <a:rPr lang="en-US" sz="2000" i="0" dirty="0"/>
              <a:t> /N</a:t>
            </a:r>
            <a:r>
              <a:rPr lang="en-US" sz="2000" i="0" baseline="-25000" dirty="0"/>
              <a:t>B</a:t>
            </a:r>
            <a:r>
              <a:rPr lang="en-US" sz="2000" i="0" dirty="0"/>
              <a:t> (moles) Polymer B </a:t>
            </a:r>
          </a:p>
          <a:p>
            <a:endParaRPr lang="en-US" sz="1200" i="0" dirty="0"/>
          </a:p>
          <a:p>
            <a:r>
              <a:rPr lang="en-US" sz="2000" i="0" dirty="0"/>
              <a:t>Volume fractions</a:t>
            </a:r>
          </a:p>
          <a:p>
            <a:r>
              <a:rPr lang="en-US" sz="2000" i="0" dirty="0">
                <a:latin typeface="Symbol" charset="2"/>
                <a:cs typeface="Symbol" charset="2"/>
              </a:rPr>
              <a:t>F</a:t>
            </a:r>
            <a:r>
              <a:rPr lang="en-US" sz="2000" i="0" baseline="-25000" dirty="0"/>
              <a:t>A/B </a:t>
            </a:r>
            <a:r>
              <a:rPr lang="en-US" sz="2000" i="0" dirty="0"/>
              <a:t>= </a:t>
            </a:r>
            <a:r>
              <a:rPr lang="en-US" sz="2000" i="0" dirty="0" err="1"/>
              <a:t>x</a:t>
            </a:r>
            <a:r>
              <a:rPr lang="en-US" sz="2000" i="0" baseline="-25000" dirty="0" err="1"/>
              <a:t>A</a:t>
            </a:r>
            <a:r>
              <a:rPr lang="en-US" sz="2000" i="0" baseline="-25000" dirty="0"/>
              <a:t>/B </a:t>
            </a:r>
            <a:r>
              <a:rPr lang="en-US" sz="2000" i="0" dirty="0"/>
              <a:t>/ (</a:t>
            </a:r>
            <a:r>
              <a:rPr lang="en-US" sz="2000" i="0" dirty="0" err="1"/>
              <a:t>x</a:t>
            </a:r>
            <a:r>
              <a:rPr lang="en-US" sz="2000" i="0" baseline="-25000" dirty="0" err="1"/>
              <a:t>A</a:t>
            </a:r>
            <a:r>
              <a:rPr lang="en-US" sz="2000" i="0" dirty="0"/>
              <a:t> + </a:t>
            </a:r>
            <a:r>
              <a:rPr lang="en-US" sz="2000" i="0" dirty="0" err="1"/>
              <a:t>x</a:t>
            </a:r>
            <a:r>
              <a:rPr lang="en-US" sz="2000" i="0" baseline="-25000" dirty="0" err="1"/>
              <a:t>B</a:t>
            </a:r>
            <a:r>
              <a:rPr lang="en-US" sz="2000" i="0" dirty="0"/>
              <a:t>)</a:t>
            </a:r>
          </a:p>
          <a:p>
            <a:endParaRPr lang="en-US" sz="1200" i="0" dirty="0"/>
          </a:p>
          <a:p>
            <a:r>
              <a:rPr lang="en-US" sz="2000" i="0" dirty="0">
                <a:latin typeface="Symbol" charset="2"/>
                <a:cs typeface="Symbol" charset="2"/>
              </a:rPr>
              <a:t>F</a:t>
            </a:r>
            <a:r>
              <a:rPr lang="en-US" sz="2000" i="0" baseline="-25000" dirty="0"/>
              <a:t>A </a:t>
            </a:r>
            <a:r>
              <a:rPr lang="en-US" sz="2000" i="0" dirty="0"/>
              <a:t>+ </a:t>
            </a:r>
            <a:r>
              <a:rPr lang="en-US" sz="2000" i="0" dirty="0">
                <a:latin typeface="Symbol" charset="2"/>
                <a:cs typeface="Symbol" charset="2"/>
              </a:rPr>
              <a:t>F</a:t>
            </a:r>
            <a:r>
              <a:rPr lang="en-US" sz="2000" i="0" baseline="-25000" dirty="0"/>
              <a:t>B</a:t>
            </a:r>
            <a:r>
              <a:rPr lang="en-US" sz="2000" i="0" dirty="0"/>
              <a:t> = 1</a:t>
            </a:r>
          </a:p>
          <a:p>
            <a:r>
              <a:rPr lang="en-US" sz="2000" i="0" dirty="0">
                <a:latin typeface="Symbol" charset="2"/>
                <a:cs typeface="Symbol" charset="2"/>
                <a:sym typeface="Wingdings"/>
              </a:rPr>
              <a:t>=&gt; </a:t>
            </a:r>
            <a:r>
              <a:rPr lang="en-US" sz="2000" i="0" dirty="0">
                <a:latin typeface="Symbol" charset="2"/>
                <a:cs typeface="Symbol" charset="2"/>
              </a:rPr>
              <a:t>F</a:t>
            </a:r>
            <a:r>
              <a:rPr lang="en-US" sz="2000" i="0" baseline="-25000" dirty="0"/>
              <a:t>A </a:t>
            </a:r>
            <a:r>
              <a:rPr lang="en-US" sz="2000" i="0" dirty="0"/>
              <a:t> = </a:t>
            </a:r>
            <a:r>
              <a:rPr lang="en-US" sz="2000" i="0" dirty="0">
                <a:latin typeface="Symbol" charset="2"/>
                <a:cs typeface="Symbol" charset="2"/>
              </a:rPr>
              <a:t>F</a:t>
            </a:r>
            <a:r>
              <a:rPr lang="en-US" sz="2000" i="0" dirty="0"/>
              <a:t>,</a:t>
            </a:r>
            <a:r>
              <a:rPr lang="en-US" sz="2000" i="0" dirty="0">
                <a:latin typeface="Symbol" charset="2"/>
                <a:cs typeface="Symbol" charset="2"/>
              </a:rPr>
              <a:t> F</a:t>
            </a:r>
            <a:r>
              <a:rPr lang="en-US" sz="2000" i="0" baseline="-25000" dirty="0"/>
              <a:t>B</a:t>
            </a:r>
            <a:r>
              <a:rPr lang="en-US" sz="2000" i="0" dirty="0"/>
              <a:t> = 1 - </a:t>
            </a:r>
            <a:r>
              <a:rPr lang="en-US" sz="2000" i="0" dirty="0">
                <a:latin typeface="Symbol" charset="2"/>
                <a:cs typeface="Symbol" charset="2"/>
              </a:rPr>
              <a:t>F</a:t>
            </a:r>
            <a:r>
              <a:rPr lang="en-US" sz="2000" i="0" dirty="0"/>
              <a:t> </a:t>
            </a:r>
            <a:endParaRPr lang="en-US" sz="2000" i="0" dirty="0">
              <a:latin typeface="Symbol" charset="2"/>
              <a:cs typeface="Symbol" charset="2"/>
            </a:endParaRPr>
          </a:p>
          <a:p>
            <a:endParaRPr lang="en-US" sz="2000" i="0" dirty="0">
              <a:latin typeface="Symbol" charset="2"/>
              <a:cs typeface="Symbol" charset="2"/>
            </a:endParaRPr>
          </a:p>
          <a:p>
            <a:endParaRPr lang="en-US" i="0" dirty="0"/>
          </a:p>
        </p:txBody>
      </p:sp>
      <p:sp>
        <p:nvSpPr>
          <p:cNvPr id="176" name="TextBox 175"/>
          <p:cNvSpPr txBox="1"/>
          <p:nvPr/>
        </p:nvSpPr>
        <p:spPr>
          <a:xfrm>
            <a:off x="416495" y="5937006"/>
            <a:ext cx="8774279" cy="769441"/>
          </a:xfrm>
          <a:prstGeom prst="rect">
            <a:avLst/>
          </a:prstGeom>
          <a:noFill/>
        </p:spPr>
        <p:txBody>
          <a:bodyPr wrap="square" rtlCol="0">
            <a:spAutoFit/>
          </a:bodyPr>
          <a:lstStyle/>
          <a:p>
            <a:r>
              <a:rPr lang="en-US" i="0" dirty="0">
                <a:solidFill>
                  <a:srgbClr val="3366FF"/>
                </a:solidFill>
              </a:rPr>
              <a:t>	Entropy N- times reduced by ‘chain’ condition</a:t>
            </a:r>
          </a:p>
          <a:p>
            <a:r>
              <a:rPr lang="en-US" sz="2000" i="0" dirty="0">
                <a:solidFill>
                  <a:srgbClr val="3366FF"/>
                </a:solidFill>
              </a:rPr>
              <a:t>	Solution: </a:t>
            </a:r>
            <a:r>
              <a:rPr lang="en-US" sz="2000" i="0" dirty="0" err="1">
                <a:solidFill>
                  <a:srgbClr val="3366FF"/>
                </a:solidFill>
                <a:latin typeface="Symbol" pitchFamily="2" charset="2"/>
              </a:rPr>
              <a:t>c</a:t>
            </a:r>
            <a:r>
              <a:rPr lang="en-US" sz="2000" i="0" baseline="-25000" dirty="0" err="1">
                <a:solidFill>
                  <a:srgbClr val="3366FF"/>
                </a:solidFill>
              </a:rPr>
              <a:t>cr</a:t>
            </a:r>
            <a:r>
              <a:rPr lang="en-US" sz="2000" i="0" dirty="0">
                <a:solidFill>
                  <a:srgbClr val="3366FF"/>
                </a:solidFill>
              </a:rPr>
              <a:t> </a:t>
            </a:r>
            <a:r>
              <a:rPr lang="en-US" sz="2000" i="0" dirty="0">
                <a:solidFill>
                  <a:srgbClr val="3366FF"/>
                </a:solidFill>
                <a:sym typeface="Wingdings" pitchFamily="2" charset="2"/>
              </a:rPr>
              <a:t> ½ for N  ∞ ; Blend: </a:t>
            </a:r>
            <a:r>
              <a:rPr lang="en-US" sz="2000" i="0" dirty="0" err="1">
                <a:solidFill>
                  <a:srgbClr val="3366FF"/>
                </a:solidFill>
                <a:latin typeface="Symbol" pitchFamily="2" charset="2"/>
              </a:rPr>
              <a:t>c</a:t>
            </a:r>
            <a:r>
              <a:rPr lang="en-US" sz="2000" i="0" baseline="-25000" dirty="0" err="1">
                <a:solidFill>
                  <a:srgbClr val="3366FF"/>
                </a:solidFill>
              </a:rPr>
              <a:t>cr</a:t>
            </a:r>
            <a:r>
              <a:rPr lang="en-US" sz="2000" i="0" dirty="0">
                <a:solidFill>
                  <a:srgbClr val="3366FF"/>
                </a:solidFill>
                <a:sym typeface="Wingdings" pitchFamily="2" charset="2"/>
              </a:rPr>
              <a:t>   0 for (N</a:t>
            </a:r>
            <a:r>
              <a:rPr lang="en-US" sz="2000" i="0" baseline="-25000" dirty="0">
                <a:solidFill>
                  <a:srgbClr val="3366FF"/>
                </a:solidFill>
                <a:sym typeface="Wingdings" pitchFamily="2" charset="2"/>
              </a:rPr>
              <a:t>A</a:t>
            </a:r>
            <a:r>
              <a:rPr lang="en-US" sz="2000" i="0" dirty="0">
                <a:solidFill>
                  <a:srgbClr val="3366FF"/>
                </a:solidFill>
                <a:sym typeface="Wingdings" pitchFamily="2" charset="2"/>
              </a:rPr>
              <a:t> and N</a:t>
            </a:r>
            <a:r>
              <a:rPr lang="en-US" sz="2000" i="0" baseline="-25000" dirty="0">
                <a:solidFill>
                  <a:srgbClr val="3366FF"/>
                </a:solidFill>
                <a:sym typeface="Wingdings" pitchFamily="2" charset="2"/>
              </a:rPr>
              <a:t>B</a:t>
            </a:r>
            <a:r>
              <a:rPr lang="en-US" sz="2000" i="0" dirty="0">
                <a:solidFill>
                  <a:srgbClr val="3366FF"/>
                </a:solidFill>
                <a:sym typeface="Wingdings" pitchFamily="2" charset="2"/>
              </a:rPr>
              <a:t> )  ∞</a:t>
            </a:r>
            <a:endParaRPr lang="en-US" sz="2000" i="0" dirty="0">
              <a:solidFill>
                <a:srgbClr val="3366FF"/>
              </a:solidFill>
            </a:endParaRPr>
          </a:p>
        </p:txBody>
      </p:sp>
      <mc:AlternateContent xmlns:mc="http://schemas.openxmlformats.org/markup-compatibility/2006" xmlns:a14="http://schemas.microsoft.com/office/drawing/2010/main">
        <mc:Choice Requires="a14">
          <p:sp>
            <p:nvSpPr>
              <p:cNvPr id="6" name="TextBox 5"/>
              <p:cNvSpPr txBox="1"/>
              <p:nvPr/>
            </p:nvSpPr>
            <p:spPr>
              <a:xfrm>
                <a:off x="3512840" y="4523744"/>
                <a:ext cx="5499646" cy="628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 </m:t>
                      </m:r>
                      <m:f>
                        <m:fPr>
                          <m:ctrlPr>
                            <a:rPr lang="mr-IN" sz="2000" i="1" smtClean="0">
                              <a:latin typeface="Cambria Math" panose="02040503050406030204" pitchFamily="18" charset="0"/>
                            </a:rPr>
                          </m:ctrlPr>
                        </m:fPr>
                        <m:num>
                          <m:r>
                            <m:rPr>
                              <m:sty m:val="p"/>
                            </m:rPr>
                            <a:rPr lang="el-GR" sz="2000">
                              <a:latin typeface="Cambria Math" charset="0"/>
                              <a:ea typeface="Cambria Math" charset="0"/>
                              <a:cs typeface="Cambria Math" charset="0"/>
                            </a:rPr>
                            <m:t>Δ</m:t>
                          </m:r>
                          <m:r>
                            <a:rPr lang="en-US" sz="2000">
                              <a:latin typeface="Cambria Math" charset="0"/>
                              <a:ea typeface="Cambria Math" charset="0"/>
                              <a:cs typeface="Cambria Math" charset="0"/>
                            </a:rPr>
                            <m:t>𝐹</m:t>
                          </m:r>
                        </m:num>
                        <m:den>
                          <m:sSub>
                            <m:sSubPr>
                              <m:ctrlPr>
                                <a:rPr lang="en-US" sz="2000" i="1">
                                  <a:latin typeface="Cambria Math" panose="02040503050406030204" pitchFamily="18" charset="0"/>
                                </a:rPr>
                              </m:ctrlPr>
                            </m:sSubPr>
                            <m:e>
                              <m:r>
                                <a:rPr lang="en-US" sz="2000">
                                  <a:latin typeface="Cambria Math" charset="0"/>
                                </a:rPr>
                                <m:t>𝑘</m:t>
                              </m:r>
                            </m:e>
                            <m:sub>
                              <m:r>
                                <a:rPr lang="en-US" sz="2000">
                                  <a:latin typeface="Cambria Math" charset="0"/>
                                </a:rPr>
                                <m:t>𝐵</m:t>
                              </m:r>
                            </m:sub>
                          </m:sSub>
                          <m:r>
                            <a:rPr lang="en-US" sz="2000">
                              <a:latin typeface="Cambria Math" charset="0"/>
                            </a:rPr>
                            <m:t>𝑇</m:t>
                          </m:r>
                        </m:den>
                      </m:f>
                      <m:r>
                        <a:rPr lang="en-US" sz="2000">
                          <a:latin typeface="Cambria Math" charset="0"/>
                        </a:rPr>
                        <m:t>= </m:t>
                      </m:r>
                      <m:f>
                        <m:fPr>
                          <m:ctrlPr>
                            <a:rPr lang="mr-IN" sz="2000" i="1" smtClean="0">
                              <a:latin typeface="Cambria Math" panose="02040503050406030204" pitchFamily="18" charset="0"/>
                            </a:rPr>
                          </m:ctrlPr>
                        </m:fPr>
                        <m:num>
                          <m:r>
                            <m:rPr>
                              <m:sty m:val="p"/>
                            </m:rPr>
                            <a:rPr lang="el-GR" sz="2000">
                              <a:latin typeface="Cambria Math" charset="0"/>
                              <a:ea typeface="Cambria Math" charset="0"/>
                              <a:cs typeface="Cambria Math" charset="0"/>
                            </a:rPr>
                            <m:t>Φ</m:t>
                          </m:r>
                        </m:num>
                        <m:den>
                          <m:r>
                            <a:rPr lang="en-US" sz="2000" b="0" i="1" smtClean="0">
                              <a:latin typeface="Cambria Math" charset="0"/>
                            </a:rPr>
                            <m:t>𝑁</m:t>
                          </m:r>
                        </m:den>
                      </m:f>
                      <m:r>
                        <a:rPr lang="en-US" sz="2000">
                          <a:latin typeface="Cambria Math" charset="0"/>
                          <a:ea typeface="Cambria Math" charset="0"/>
                          <a:cs typeface="Cambria Math" charset="0"/>
                        </a:rPr>
                        <m:t> </m:t>
                      </m:r>
                      <m:r>
                        <a:rPr lang="en-US" sz="2000">
                          <a:latin typeface="Cambria Math" charset="0"/>
                          <a:ea typeface="Cambria Math" charset="0"/>
                          <a:cs typeface="Cambria Math" charset="0"/>
                        </a:rPr>
                        <m:t>𝑙𝑛</m:t>
                      </m:r>
                      <m:r>
                        <a:rPr lang="en-US" sz="2000">
                          <a:latin typeface="Cambria Math" charset="0"/>
                          <a:ea typeface="Cambria Math" charset="0"/>
                          <a:cs typeface="Cambria Math" charset="0"/>
                        </a:rPr>
                        <m:t> </m:t>
                      </m:r>
                      <m:r>
                        <m:rPr>
                          <m:sty m:val="p"/>
                        </m:rPr>
                        <a:rPr lang="el-GR" sz="2000">
                          <a:latin typeface="Cambria Math" charset="0"/>
                          <a:ea typeface="Cambria Math" charset="0"/>
                          <a:cs typeface="Cambria Math" charset="0"/>
                        </a:rPr>
                        <m:t>Φ</m:t>
                      </m:r>
                      <m:r>
                        <a:rPr lang="en-US" sz="2000">
                          <a:latin typeface="Cambria Math" charset="0"/>
                          <a:ea typeface="Cambria Math" charset="0"/>
                          <a:cs typeface="Cambria Math" charset="0"/>
                        </a:rPr>
                        <m:t>+</m:t>
                      </m:r>
                      <m:d>
                        <m:dPr>
                          <m:ctrlPr>
                            <a:rPr lang="en-US" sz="2000" i="1">
                              <a:latin typeface="Cambria Math" panose="02040503050406030204" pitchFamily="18" charset="0"/>
                              <a:ea typeface="Cambria Math" charset="0"/>
                              <a:cs typeface="Cambria Math" charset="0"/>
                            </a:rPr>
                          </m:ctrlPr>
                        </m:dPr>
                        <m:e>
                          <m:r>
                            <a:rPr lang="en-US" sz="2000">
                              <a:latin typeface="Cambria Math" charset="0"/>
                              <a:ea typeface="Cambria Math" charset="0"/>
                              <a:cs typeface="Cambria Math" charset="0"/>
                            </a:rPr>
                            <m:t>1−</m:t>
                          </m:r>
                          <m:r>
                            <m:rPr>
                              <m:sty m:val="p"/>
                            </m:rPr>
                            <a:rPr lang="el-GR" sz="2000">
                              <a:latin typeface="Cambria Math" charset="0"/>
                              <a:ea typeface="Cambria Math" charset="0"/>
                              <a:cs typeface="Cambria Math" charset="0"/>
                            </a:rPr>
                            <m:t>Φ</m:t>
                          </m:r>
                        </m:e>
                      </m:d>
                      <m:r>
                        <m:rPr>
                          <m:sty m:val="p"/>
                        </m:rPr>
                        <a:rPr lang="en-US" sz="2000" i="0">
                          <a:latin typeface="Cambria Math" charset="0"/>
                          <a:ea typeface="Cambria Math" charset="0"/>
                          <a:cs typeface="Cambria Math" charset="0"/>
                        </a:rPr>
                        <m:t>ln</m:t>
                      </m:r>
                      <m:r>
                        <a:rPr lang="en-US" sz="2000">
                          <a:latin typeface="Cambria Math" charset="0"/>
                          <a:ea typeface="Cambria Math" charset="0"/>
                          <a:cs typeface="Cambria Math" charset="0"/>
                        </a:rPr>
                        <m:t>⁡(1−</m:t>
                      </m:r>
                      <m:r>
                        <m:rPr>
                          <m:sty m:val="p"/>
                        </m:rPr>
                        <a:rPr lang="el-GR" sz="2000">
                          <a:latin typeface="Cambria Math" charset="0"/>
                          <a:ea typeface="Cambria Math" charset="0"/>
                          <a:cs typeface="Cambria Math" charset="0"/>
                        </a:rPr>
                        <m:t>Φ</m:t>
                      </m:r>
                      <m:r>
                        <a:rPr lang="en-US" sz="2000">
                          <a:latin typeface="Cambria Math" charset="0"/>
                          <a:ea typeface="Cambria Math" charset="0"/>
                          <a:cs typeface="Cambria Math" charset="0"/>
                        </a:rPr>
                        <m:t>)</m:t>
                      </m:r>
                      <m:r>
                        <m:rPr>
                          <m:nor/>
                        </m:rPr>
                        <a:rPr lang="en-US" sz="2000" dirty="0"/>
                        <m:t> + </m:t>
                      </m:r>
                      <m:r>
                        <a:rPr lang="en-US" sz="2000">
                          <a:latin typeface="Cambria Math" charset="0"/>
                          <a:ea typeface="Cambria Math" charset="0"/>
                          <a:cs typeface="Cambria Math" charset="0"/>
                        </a:rPr>
                        <m:t>𝜒</m:t>
                      </m:r>
                      <m:r>
                        <m:rPr>
                          <m:sty m:val="p"/>
                        </m:rPr>
                        <a:rPr lang="el-GR" sz="2000">
                          <a:latin typeface="Cambria Math" charset="0"/>
                          <a:ea typeface="Cambria Math" charset="0"/>
                          <a:cs typeface="Cambria Math" charset="0"/>
                        </a:rPr>
                        <m:t>Φ</m:t>
                      </m:r>
                      <m:r>
                        <a:rPr lang="en-US" sz="2000">
                          <a:latin typeface="Cambria Math" charset="0"/>
                          <a:ea typeface="Cambria Math" charset="0"/>
                          <a:cs typeface="Cambria Math" charset="0"/>
                        </a:rPr>
                        <m:t>(1−</m:t>
                      </m:r>
                      <m:r>
                        <m:rPr>
                          <m:sty m:val="p"/>
                        </m:rPr>
                        <a:rPr lang="el-GR" sz="2000">
                          <a:latin typeface="Cambria Math" charset="0"/>
                          <a:ea typeface="Cambria Math" charset="0"/>
                          <a:cs typeface="Cambria Math" charset="0"/>
                        </a:rPr>
                        <m:t>Φ</m:t>
                      </m:r>
                      <m:r>
                        <a:rPr lang="en-US" sz="2000">
                          <a:latin typeface="Cambria Math" charset="0"/>
                          <a:ea typeface="Cambria Math" charset="0"/>
                          <a:cs typeface="Cambria Math" charset="0"/>
                        </a:rPr>
                        <m:t>)</m:t>
                      </m:r>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512840" y="4523744"/>
                <a:ext cx="5499646" cy="628505"/>
              </a:xfrm>
              <a:prstGeom prst="rect">
                <a:avLst/>
              </a:prstGeom>
              <a:blipFill>
                <a:blip r:embed="rId4"/>
                <a:stretch>
                  <a:fillRect l="-1152" r="-922" b="-78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512840" y="5229200"/>
                <a:ext cx="5007012" cy="851708"/>
              </a:xfrm>
              <a:prstGeom prst="rect">
                <a:avLst/>
              </a:prstGeom>
              <a:noFill/>
            </p:spPr>
            <p:txBody>
              <a:bodyPr wrap="none" lIns="0" tIns="0" rIns="0" bIns="0" rtlCol="0">
                <a:spAutoFit/>
              </a:bodyPr>
              <a:lstStyle/>
              <a:p>
                <a:r>
                  <a:rPr lang="en-US" sz="2000" dirty="0"/>
                  <a:t> </a:t>
                </a:r>
                <a14:m>
                  <m:oMath xmlns:m="http://schemas.openxmlformats.org/officeDocument/2006/math">
                    <m:f>
                      <m:fPr>
                        <m:ctrlPr>
                          <a:rPr lang="mr-IN" sz="2000" i="1" smtClean="0">
                            <a:latin typeface="Cambria Math" panose="02040503050406030204" pitchFamily="18" charset="0"/>
                          </a:rPr>
                        </m:ctrlPr>
                      </m:fPr>
                      <m:num>
                        <m:r>
                          <m:rPr>
                            <m:sty m:val="p"/>
                          </m:rPr>
                          <a:rPr lang="el-GR" sz="2000">
                            <a:latin typeface="Cambria Math" charset="0"/>
                            <a:ea typeface="Cambria Math" charset="0"/>
                            <a:cs typeface="Cambria Math" charset="0"/>
                          </a:rPr>
                          <m:t>Δ</m:t>
                        </m:r>
                        <m:r>
                          <a:rPr lang="en-US" sz="2000">
                            <a:latin typeface="Cambria Math" charset="0"/>
                            <a:ea typeface="Cambria Math" charset="0"/>
                            <a:cs typeface="Cambria Math" charset="0"/>
                          </a:rPr>
                          <m:t>𝐹</m:t>
                        </m:r>
                      </m:num>
                      <m:den>
                        <m:sSub>
                          <m:sSubPr>
                            <m:ctrlPr>
                              <a:rPr lang="en-US" sz="2000" i="1">
                                <a:latin typeface="Cambria Math" panose="02040503050406030204" pitchFamily="18" charset="0"/>
                              </a:rPr>
                            </m:ctrlPr>
                          </m:sSubPr>
                          <m:e>
                            <m:r>
                              <a:rPr lang="en-US" sz="2000">
                                <a:latin typeface="Cambria Math" charset="0"/>
                              </a:rPr>
                              <m:t>𝑘</m:t>
                            </m:r>
                          </m:e>
                          <m:sub>
                            <m:r>
                              <a:rPr lang="en-US" sz="2000">
                                <a:latin typeface="Cambria Math" charset="0"/>
                              </a:rPr>
                              <m:t>𝐵</m:t>
                            </m:r>
                          </m:sub>
                        </m:sSub>
                        <m:r>
                          <a:rPr lang="en-US" sz="2000">
                            <a:latin typeface="Cambria Math" charset="0"/>
                          </a:rPr>
                          <m:t>𝑇</m:t>
                        </m:r>
                      </m:den>
                    </m:f>
                    <m:r>
                      <a:rPr lang="en-US" sz="2000">
                        <a:latin typeface="Cambria Math" charset="0"/>
                      </a:rPr>
                      <m:t>= </m:t>
                    </m:r>
                    <m:f>
                      <m:fPr>
                        <m:ctrlPr>
                          <a:rPr lang="mr-IN" sz="2000" i="1">
                            <a:latin typeface="Cambria Math" panose="02040503050406030204" pitchFamily="18" charset="0"/>
                          </a:rPr>
                        </m:ctrlPr>
                      </m:fPr>
                      <m:num>
                        <m:r>
                          <m:rPr>
                            <m:sty m:val="p"/>
                          </m:rPr>
                          <a:rPr lang="el-GR" sz="2000">
                            <a:latin typeface="Cambria Math" charset="0"/>
                            <a:ea typeface="Cambria Math" charset="0"/>
                            <a:cs typeface="Cambria Math" charset="0"/>
                          </a:rPr>
                          <m:t>Φ</m:t>
                        </m:r>
                      </m:num>
                      <m:den>
                        <m:sSub>
                          <m:sSubPr>
                            <m:ctrlPr>
                              <a:rPr lang="en-US" sz="2000" i="1" smtClean="0">
                                <a:latin typeface="Cambria Math" panose="02040503050406030204" pitchFamily="18" charset="0"/>
                                <a:ea typeface="Cambria Math" charset="0"/>
                                <a:cs typeface="Cambria Math" charset="0"/>
                              </a:rPr>
                            </m:ctrlPr>
                          </m:sSubPr>
                          <m:e>
                            <m:r>
                              <a:rPr lang="en-US" sz="2000" b="0" i="1" smtClean="0">
                                <a:latin typeface="Cambria Math" charset="0"/>
                                <a:ea typeface="Cambria Math" charset="0"/>
                                <a:cs typeface="Cambria Math" charset="0"/>
                              </a:rPr>
                              <m:t>𝑁</m:t>
                            </m:r>
                          </m:e>
                          <m:sub>
                            <m:r>
                              <a:rPr lang="en-US" sz="2000" b="0" i="1" smtClean="0">
                                <a:latin typeface="Cambria Math" charset="0"/>
                                <a:ea typeface="Cambria Math" charset="0"/>
                                <a:cs typeface="Cambria Math" charset="0"/>
                              </a:rPr>
                              <m:t>𝐴</m:t>
                            </m:r>
                          </m:sub>
                        </m:sSub>
                      </m:den>
                    </m:f>
                    <m:r>
                      <a:rPr lang="en-US" sz="2000">
                        <a:latin typeface="Cambria Math" charset="0"/>
                        <a:ea typeface="Cambria Math" charset="0"/>
                        <a:cs typeface="Cambria Math" charset="0"/>
                      </a:rPr>
                      <m:t> </m:t>
                    </m:r>
                    <m:r>
                      <a:rPr lang="en-US" sz="2000">
                        <a:latin typeface="Cambria Math" charset="0"/>
                        <a:ea typeface="Cambria Math" charset="0"/>
                        <a:cs typeface="Cambria Math" charset="0"/>
                      </a:rPr>
                      <m:t>𝑙𝑛</m:t>
                    </m:r>
                    <m:r>
                      <a:rPr lang="en-US" sz="2000">
                        <a:latin typeface="Cambria Math" charset="0"/>
                        <a:ea typeface="Cambria Math" charset="0"/>
                        <a:cs typeface="Cambria Math" charset="0"/>
                      </a:rPr>
                      <m:t> </m:t>
                    </m:r>
                    <m:r>
                      <m:rPr>
                        <m:sty m:val="p"/>
                      </m:rPr>
                      <a:rPr lang="el-GR" sz="2000">
                        <a:latin typeface="Cambria Math" charset="0"/>
                        <a:ea typeface="Cambria Math" charset="0"/>
                        <a:cs typeface="Cambria Math" charset="0"/>
                      </a:rPr>
                      <m:t>Φ</m:t>
                    </m:r>
                    <m:r>
                      <a:rPr lang="en-US" sz="2000">
                        <a:latin typeface="Cambria Math" charset="0"/>
                        <a:ea typeface="Cambria Math" charset="0"/>
                        <a:cs typeface="Cambria Math" charset="0"/>
                      </a:rPr>
                      <m:t>+</m:t>
                    </m:r>
                    <m:f>
                      <m:fPr>
                        <m:ctrlPr>
                          <a:rPr lang="mr-IN" sz="2000" i="1" smtClean="0">
                            <a:latin typeface="Cambria Math" panose="02040503050406030204" pitchFamily="18" charset="0"/>
                            <a:ea typeface="Cambria Math" charset="0"/>
                            <a:cs typeface="Cambria Math" charset="0"/>
                          </a:rPr>
                        </m:ctrlPr>
                      </m:fPr>
                      <m:num>
                        <m:r>
                          <a:rPr lang="en-US" sz="2000" b="0" i="1" smtClean="0">
                            <a:latin typeface="Cambria Math" charset="0"/>
                            <a:ea typeface="Cambria Math" charset="0"/>
                            <a:cs typeface="Cambria Math" charset="0"/>
                          </a:rPr>
                          <m:t>1−</m:t>
                        </m:r>
                        <m:r>
                          <m:rPr>
                            <m:sty m:val="p"/>
                          </m:rPr>
                          <a:rPr lang="el-GR" sz="2000" b="0" i="1" smtClean="0">
                            <a:latin typeface="Cambria Math" charset="0"/>
                            <a:ea typeface="Cambria Math" charset="0"/>
                            <a:cs typeface="Cambria Math" charset="0"/>
                          </a:rPr>
                          <m:t>Φ</m:t>
                        </m:r>
                      </m:num>
                      <m:den>
                        <m:sSub>
                          <m:sSubPr>
                            <m:ctrlPr>
                              <a:rPr lang="en-US" sz="2000" i="1" smtClean="0">
                                <a:latin typeface="Cambria Math" panose="02040503050406030204" pitchFamily="18" charset="0"/>
                                <a:ea typeface="Cambria Math" charset="0"/>
                                <a:cs typeface="Cambria Math" charset="0"/>
                              </a:rPr>
                            </m:ctrlPr>
                          </m:sSubPr>
                          <m:e>
                            <m:r>
                              <a:rPr lang="en-US" sz="2000" b="0" i="1" smtClean="0">
                                <a:latin typeface="Cambria Math" charset="0"/>
                                <a:ea typeface="Cambria Math" charset="0"/>
                                <a:cs typeface="Cambria Math" charset="0"/>
                              </a:rPr>
                              <m:t>𝑁</m:t>
                            </m:r>
                          </m:e>
                          <m:sub>
                            <m:r>
                              <a:rPr lang="en-US" sz="2000" b="0" i="1" smtClean="0">
                                <a:latin typeface="Cambria Math" charset="0"/>
                                <a:ea typeface="Cambria Math" charset="0"/>
                                <a:cs typeface="Cambria Math" charset="0"/>
                              </a:rPr>
                              <m:t>𝐵</m:t>
                            </m:r>
                          </m:sub>
                        </m:sSub>
                      </m:den>
                    </m:f>
                    <m:r>
                      <m:rPr>
                        <m:sty m:val="p"/>
                      </m:rPr>
                      <a:rPr lang="en-US" sz="2000" i="0">
                        <a:latin typeface="Cambria Math" charset="0"/>
                        <a:ea typeface="Cambria Math" charset="0"/>
                        <a:cs typeface="Cambria Math" charset="0"/>
                      </a:rPr>
                      <m:t>ln</m:t>
                    </m:r>
                    <m:r>
                      <a:rPr lang="en-US" sz="2000">
                        <a:latin typeface="Cambria Math" charset="0"/>
                        <a:ea typeface="Cambria Math" charset="0"/>
                        <a:cs typeface="Cambria Math" charset="0"/>
                      </a:rPr>
                      <m:t>⁡(1−</m:t>
                    </m:r>
                    <m:r>
                      <m:rPr>
                        <m:sty m:val="p"/>
                      </m:rPr>
                      <a:rPr lang="el-GR" sz="2000">
                        <a:latin typeface="Cambria Math" charset="0"/>
                        <a:ea typeface="Cambria Math" charset="0"/>
                        <a:cs typeface="Cambria Math" charset="0"/>
                      </a:rPr>
                      <m:t>Φ</m:t>
                    </m:r>
                    <m:r>
                      <a:rPr lang="en-US" sz="2000">
                        <a:latin typeface="Cambria Math" charset="0"/>
                        <a:ea typeface="Cambria Math" charset="0"/>
                        <a:cs typeface="Cambria Math" charset="0"/>
                      </a:rPr>
                      <m:t>)</m:t>
                    </m:r>
                    <m:r>
                      <m:rPr>
                        <m:nor/>
                      </m:rPr>
                      <a:rPr lang="en-US" sz="2000" dirty="0"/>
                      <m:t> + </m:t>
                    </m:r>
                    <m:r>
                      <a:rPr lang="en-US" sz="2000">
                        <a:latin typeface="Cambria Math" charset="0"/>
                        <a:ea typeface="Cambria Math" charset="0"/>
                        <a:cs typeface="Cambria Math" charset="0"/>
                      </a:rPr>
                      <m:t>𝜒</m:t>
                    </m:r>
                    <m:r>
                      <m:rPr>
                        <m:sty m:val="p"/>
                      </m:rPr>
                      <a:rPr lang="el-GR" sz="2000">
                        <a:latin typeface="Cambria Math" charset="0"/>
                        <a:ea typeface="Cambria Math" charset="0"/>
                        <a:cs typeface="Cambria Math" charset="0"/>
                      </a:rPr>
                      <m:t>Φ</m:t>
                    </m:r>
                    <m:r>
                      <a:rPr lang="en-US" sz="2000">
                        <a:latin typeface="Cambria Math" charset="0"/>
                        <a:ea typeface="Cambria Math" charset="0"/>
                        <a:cs typeface="Cambria Math" charset="0"/>
                      </a:rPr>
                      <m:t>(1−</m:t>
                    </m:r>
                    <m:r>
                      <m:rPr>
                        <m:sty m:val="p"/>
                      </m:rPr>
                      <a:rPr lang="el-GR" sz="2000">
                        <a:latin typeface="Cambria Math" charset="0"/>
                        <a:ea typeface="Cambria Math" charset="0"/>
                        <a:cs typeface="Cambria Math" charset="0"/>
                      </a:rPr>
                      <m:t>Φ</m:t>
                    </m:r>
                    <m:r>
                      <a:rPr lang="en-US" sz="2000">
                        <a:latin typeface="Cambria Math" charset="0"/>
                        <a:ea typeface="Cambria Math" charset="0"/>
                        <a:cs typeface="Cambria Math" charset="0"/>
                      </a:rPr>
                      <m:t>)</m:t>
                    </m:r>
                  </m:oMath>
                </a14:m>
                <a:endParaRPr lang="en-US" sz="2000" dirty="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512840" y="5229200"/>
                <a:ext cx="5007012" cy="851708"/>
              </a:xfrm>
              <a:prstGeom prst="rect">
                <a:avLst/>
              </a:prstGeom>
              <a:blipFill>
                <a:blip r:embed="rId5"/>
                <a:stretch>
                  <a:fillRect r="-1266"/>
                </a:stretch>
              </a:blipFill>
            </p:spPr>
            <p:txBody>
              <a:bodyPr/>
              <a:lstStyle/>
              <a:p>
                <a:r>
                  <a:rPr lang="en-GB">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420100" cy="1143000"/>
          </a:xfrm>
        </p:spPr>
        <p:txBody>
          <a:bodyPr/>
          <a:lstStyle/>
          <a:p>
            <a:r>
              <a:rPr lang="en-US" dirty="0"/>
              <a:t>‘Incompatibility’</a:t>
            </a:r>
          </a:p>
        </p:txBody>
      </p:sp>
      <p:sp>
        <p:nvSpPr>
          <p:cNvPr id="3" name="Content Placeholder 2"/>
          <p:cNvSpPr>
            <a:spLocks noGrp="1"/>
          </p:cNvSpPr>
          <p:nvPr>
            <p:ph sz="half" idx="1"/>
          </p:nvPr>
        </p:nvSpPr>
        <p:spPr>
          <a:xfrm>
            <a:off x="0" y="990600"/>
            <a:ext cx="4648200" cy="4114800"/>
          </a:xfrm>
        </p:spPr>
        <p:txBody>
          <a:bodyPr/>
          <a:lstStyle/>
          <a:p>
            <a:pPr>
              <a:buNone/>
            </a:pPr>
            <a:r>
              <a:rPr lang="en-US" sz="2400" dirty="0">
                <a:solidFill>
                  <a:srgbClr val="FF0000"/>
                </a:solidFill>
              </a:rPr>
              <a:t>Polymer solutions:</a:t>
            </a:r>
          </a:p>
          <a:p>
            <a:r>
              <a:rPr lang="en-US" sz="2400" dirty="0">
                <a:solidFill>
                  <a:srgbClr val="0000FF"/>
                </a:solidFill>
              </a:rPr>
              <a:t>Entropy of solution</a:t>
            </a:r>
            <a:r>
              <a:rPr lang="en-US" sz="2400" dirty="0"/>
              <a:t> significantly reduced</a:t>
            </a:r>
          </a:p>
          <a:p>
            <a:r>
              <a:rPr lang="en-US" sz="2400" dirty="0"/>
              <a:t>Solvents must be chosen carefully</a:t>
            </a:r>
          </a:p>
          <a:p>
            <a:endParaRPr lang="en-US" sz="2400" dirty="0"/>
          </a:p>
          <a:p>
            <a:pPr>
              <a:buNone/>
            </a:pPr>
            <a:endParaRPr lang="en-US" sz="2400" dirty="0"/>
          </a:p>
          <a:p>
            <a:endParaRPr lang="en-US" sz="2400" dirty="0"/>
          </a:p>
          <a:p>
            <a:endParaRPr lang="en-US" sz="2400" dirty="0"/>
          </a:p>
          <a:p>
            <a:pPr>
              <a:buNone/>
            </a:pPr>
            <a:endParaRPr lang="en-US" sz="1200" dirty="0"/>
          </a:p>
          <a:p>
            <a:r>
              <a:rPr lang="en-US" sz="2400" dirty="0"/>
              <a:t>Rule- of thumb: matching</a:t>
            </a:r>
          </a:p>
          <a:p>
            <a:pPr>
              <a:buNone/>
            </a:pPr>
            <a:r>
              <a:rPr lang="en-US" sz="2400" dirty="0"/>
              <a:t>‘Hildebrand’ parameter </a:t>
            </a:r>
            <a:r>
              <a:rPr lang="en-US" sz="2400" dirty="0" err="1">
                <a:latin typeface="Symbol" charset="2"/>
                <a:cs typeface="Symbol" charset="2"/>
              </a:rPr>
              <a:t>d</a:t>
            </a:r>
            <a:endParaRPr lang="en-US" sz="2400" dirty="0">
              <a:latin typeface="Symbol" charset="2"/>
              <a:cs typeface="Symbol" charset="2"/>
            </a:endParaRPr>
          </a:p>
          <a:p>
            <a:r>
              <a:rPr lang="en-US" sz="2400" dirty="0"/>
              <a:t>There are exceptions (e.g. acid/base)</a:t>
            </a:r>
          </a:p>
          <a:p>
            <a:endParaRPr lang="en-US" sz="2400" dirty="0"/>
          </a:p>
          <a:p>
            <a:pPr>
              <a:buNone/>
            </a:pPr>
            <a:endParaRPr lang="en-US" sz="2400" dirty="0">
              <a:latin typeface="Symbol" charset="2"/>
              <a:cs typeface="Symbol" charset="2"/>
            </a:endParaRPr>
          </a:p>
          <a:p>
            <a:pPr>
              <a:buNone/>
            </a:pPr>
            <a:endParaRPr lang="en-US" dirty="0">
              <a:latin typeface="Symbol" charset="2"/>
              <a:cs typeface="Symbol" charset="2"/>
            </a:endParaRPr>
          </a:p>
          <a:p>
            <a:pPr>
              <a:buNone/>
            </a:pPr>
            <a:endParaRPr lang="en-US" dirty="0">
              <a:latin typeface="Symbol" charset="2"/>
              <a:cs typeface="Symbol" charset="2"/>
            </a:endParaRPr>
          </a:p>
          <a:p>
            <a:pPr>
              <a:buNone/>
            </a:pPr>
            <a:endParaRPr lang="en-US" dirty="0">
              <a:latin typeface="Symbol" charset="2"/>
              <a:cs typeface="Symbol" charset="2"/>
            </a:endParaRPr>
          </a:p>
          <a:p>
            <a:pPr>
              <a:buNone/>
            </a:pPr>
            <a:endParaRPr lang="en-US" dirty="0">
              <a:latin typeface="Symbol" charset="2"/>
              <a:cs typeface="Symbol" charset="2"/>
            </a:endParaRPr>
          </a:p>
        </p:txBody>
      </p:sp>
      <p:sp>
        <p:nvSpPr>
          <p:cNvPr id="4" name="Content Placeholder 3"/>
          <p:cNvSpPr>
            <a:spLocks noGrp="1"/>
          </p:cNvSpPr>
          <p:nvPr>
            <p:ph sz="half" idx="2"/>
          </p:nvPr>
        </p:nvSpPr>
        <p:spPr>
          <a:xfrm>
            <a:off x="4267200" y="1066800"/>
            <a:ext cx="5638800" cy="4114800"/>
          </a:xfrm>
        </p:spPr>
        <p:txBody>
          <a:bodyPr/>
          <a:lstStyle/>
          <a:p>
            <a:pPr>
              <a:buNone/>
            </a:pPr>
            <a:r>
              <a:rPr lang="en-US" sz="2400" dirty="0">
                <a:solidFill>
                  <a:srgbClr val="FF0000"/>
                </a:solidFill>
              </a:rPr>
              <a:t>Polymer blends:</a:t>
            </a:r>
          </a:p>
          <a:p>
            <a:r>
              <a:rPr lang="en-US" sz="2400" dirty="0">
                <a:solidFill>
                  <a:srgbClr val="0000FF"/>
                </a:solidFill>
              </a:rPr>
              <a:t>Entropy of mixing </a:t>
            </a:r>
            <a:r>
              <a:rPr lang="en-US" sz="2400" dirty="0" err="1"/>
              <a:t>btwn</a:t>
            </a:r>
            <a:r>
              <a:rPr lang="en-US" sz="2400" dirty="0"/>
              <a:t> 2 high N polymers virtually zero</a:t>
            </a:r>
          </a:p>
          <a:p>
            <a:r>
              <a:rPr lang="en-US" sz="2400" dirty="0"/>
              <a:t>Mixing must be enthalpy (</a:t>
            </a:r>
            <a:r>
              <a:rPr lang="en-US" sz="2400" dirty="0" err="1">
                <a:latin typeface="Symbol" charset="2"/>
                <a:cs typeface="Symbol" charset="2"/>
              </a:rPr>
              <a:t>c</a:t>
            </a:r>
            <a:r>
              <a:rPr lang="en-US" sz="2400" dirty="0"/>
              <a:t>) driven- but usually isn’t - most polymers phase- separate</a:t>
            </a:r>
          </a:p>
          <a:p>
            <a:r>
              <a:rPr lang="en-US" sz="2400" dirty="0"/>
              <a:t>Exceptions, e.g. PMMA/PVC</a:t>
            </a:r>
          </a:p>
          <a:p>
            <a:r>
              <a:rPr lang="en-US" sz="2400" dirty="0">
                <a:solidFill>
                  <a:srgbClr val="3366FF"/>
                </a:solidFill>
              </a:rPr>
              <a:t>‘Incompatibility’ </a:t>
            </a:r>
            <a:r>
              <a:rPr lang="en-US" sz="2400" dirty="0"/>
              <a:t>troublesome for polymer recycling</a:t>
            </a:r>
          </a:p>
          <a:p>
            <a:r>
              <a:rPr lang="en-US" sz="2400" dirty="0"/>
              <a:t>Incompatible polymers may still share common solvent</a:t>
            </a:r>
          </a:p>
          <a:p>
            <a:r>
              <a:rPr lang="en-US" sz="2400" dirty="0"/>
              <a:t>Separation may be arrested by </a:t>
            </a:r>
            <a:r>
              <a:rPr lang="en-US" sz="2400" dirty="0" err="1"/>
              <a:t>T</a:t>
            </a:r>
            <a:r>
              <a:rPr lang="en-US" sz="2400" baseline="-25000" dirty="0" err="1"/>
              <a:t>g</a:t>
            </a:r>
            <a:endParaRPr lang="en-US" sz="2400" baseline="-25000" dirty="0"/>
          </a:p>
          <a:p>
            <a:r>
              <a:rPr lang="en-US" sz="2400" dirty="0"/>
              <a:t>Chemistry wins (block/graft copolymers, e.g. HIPS, ABS)</a:t>
            </a:r>
          </a:p>
        </p:txBody>
      </p:sp>
      <p:pic>
        <p:nvPicPr>
          <p:cNvPr id="5" name="Picture 4"/>
          <p:cNvPicPr>
            <a:picLocks noChangeAspect="1"/>
          </p:cNvPicPr>
          <p:nvPr/>
        </p:nvPicPr>
        <p:blipFill>
          <a:blip r:embed="rId2"/>
          <a:stretch>
            <a:fillRect/>
          </a:stretch>
        </p:blipFill>
        <p:spPr>
          <a:xfrm>
            <a:off x="1524000" y="3124200"/>
            <a:ext cx="1439141" cy="19188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0"/>
            <a:ext cx="8420100" cy="1143000"/>
          </a:xfrm>
        </p:spPr>
        <p:txBody>
          <a:bodyPr/>
          <a:lstStyle/>
          <a:p>
            <a:r>
              <a:rPr lang="en-GB" dirty="0"/>
              <a:t>What causes a phase transition?</a:t>
            </a:r>
          </a:p>
        </p:txBody>
      </p:sp>
      <p:sp>
        <p:nvSpPr>
          <p:cNvPr id="71683" name="Rectangle 3"/>
          <p:cNvSpPr>
            <a:spLocks noGrp="1" noChangeArrowheads="1"/>
          </p:cNvSpPr>
          <p:nvPr>
            <p:ph type="body" idx="1"/>
          </p:nvPr>
        </p:nvSpPr>
        <p:spPr>
          <a:xfrm>
            <a:off x="152400" y="914400"/>
            <a:ext cx="9601200" cy="4114800"/>
          </a:xfrm>
        </p:spPr>
        <p:txBody>
          <a:bodyPr/>
          <a:lstStyle/>
          <a:p>
            <a:r>
              <a:rPr lang="en-GB" dirty="0"/>
              <a:t>Equilibrium at </a:t>
            </a:r>
            <a:r>
              <a:rPr lang="en-GB" i="1" dirty="0"/>
              <a:t>global</a:t>
            </a:r>
            <a:r>
              <a:rPr lang="en-GB" dirty="0"/>
              <a:t> minimum of thermodynamic potential</a:t>
            </a:r>
          </a:p>
          <a:p>
            <a:pPr>
              <a:buNone/>
            </a:pPr>
            <a:r>
              <a:rPr lang="en-GB" sz="2400" dirty="0"/>
              <a:t>Usually Gibbs (G) or Helmholtz (F or A) free energy </a:t>
            </a:r>
            <a:r>
              <a:rPr lang="en-GB" sz="2400" b="1" dirty="0">
                <a:solidFill>
                  <a:srgbClr val="FF0000"/>
                </a:solidFill>
              </a:rPr>
              <a:t>P9.1</a:t>
            </a:r>
          </a:p>
          <a:p>
            <a:pPr>
              <a:buNone/>
            </a:pPr>
            <a:endParaRPr lang="en-GB" sz="2400" b="1" dirty="0">
              <a:solidFill>
                <a:srgbClr val="FF0000"/>
              </a:solidFill>
            </a:endParaRPr>
          </a:p>
          <a:p>
            <a:r>
              <a:rPr lang="en-GB" dirty="0"/>
              <a:t>Local minima depend </a:t>
            </a:r>
            <a:r>
              <a:rPr lang="en-GB" i="1" dirty="0"/>
              <a:t>e.g</a:t>
            </a:r>
            <a:r>
              <a:rPr lang="en-GB" dirty="0"/>
              <a:t>. on T</a:t>
            </a:r>
          </a:p>
          <a:p>
            <a:pPr>
              <a:buNone/>
            </a:pPr>
            <a:r>
              <a:rPr lang="en-GB" sz="2400" dirty="0"/>
              <a:t>As T changes, one local minimum can </a:t>
            </a:r>
            <a:r>
              <a:rPr lang="en-GB" sz="2400" dirty="0" smtClean="0"/>
              <a:t>undercut</a:t>
            </a:r>
            <a:r>
              <a:rPr lang="zh-CN" altLang="en-US" sz="2400" dirty="0" smtClean="0"/>
              <a:t>（咬边）</a:t>
            </a:r>
            <a:r>
              <a:rPr lang="en-GB" sz="2400" dirty="0" smtClean="0"/>
              <a:t> another</a:t>
            </a:r>
            <a:endParaRPr lang="en-GB" sz="2400" dirty="0"/>
          </a:p>
          <a:p>
            <a:pPr>
              <a:buNone/>
            </a:pPr>
            <a:endParaRPr lang="en-GB" sz="800" dirty="0"/>
          </a:p>
          <a:p>
            <a:pPr>
              <a:buNone/>
            </a:pPr>
            <a:r>
              <a:rPr lang="en-GB" sz="2400" dirty="0"/>
              <a:t> </a:t>
            </a:r>
            <a:r>
              <a:rPr lang="en-US" sz="2400" dirty="0" err="1">
                <a:sym typeface="Wingdings"/>
              </a:rPr>
              <a:t></a:t>
            </a:r>
            <a:r>
              <a:rPr lang="en-US" sz="2400" dirty="0">
                <a:sym typeface="Wingdings"/>
              </a:rPr>
              <a:t> different equilibrium state</a:t>
            </a:r>
            <a:r>
              <a:rPr lang="en-GB" sz="2400" dirty="0"/>
              <a:t> at high </a:t>
            </a:r>
            <a:r>
              <a:rPr lang="en-GB" sz="2400" i="1" dirty="0"/>
              <a:t>vs. </a:t>
            </a:r>
            <a:r>
              <a:rPr lang="en-GB" sz="2400" dirty="0"/>
              <a:t>low T</a:t>
            </a:r>
          </a:p>
          <a:p>
            <a:pPr>
              <a:buNone/>
            </a:pPr>
            <a:endParaRPr lang="en-GB" sz="1800" dirty="0"/>
          </a:p>
          <a:p>
            <a:r>
              <a:rPr lang="en-GB" dirty="0"/>
              <a:t>Phase transition at </a:t>
            </a:r>
            <a:r>
              <a:rPr lang="en-GB" dirty="0" err="1"/>
              <a:t>T</a:t>
            </a:r>
            <a:r>
              <a:rPr lang="en-GB" baseline="-25000" dirty="0" err="1"/>
              <a:t>tr</a:t>
            </a:r>
            <a:r>
              <a:rPr lang="en-GB" dirty="0"/>
              <a:t> where local minima equal</a:t>
            </a:r>
          </a:p>
          <a:p>
            <a:pPr>
              <a:buNone/>
            </a:pPr>
            <a:r>
              <a:rPr lang="en-GB" sz="2400" dirty="0"/>
              <a:t>Coexistence of 2 phases at </a:t>
            </a:r>
            <a:r>
              <a:rPr lang="en-GB" sz="2400" dirty="0" err="1"/>
              <a:t>T</a:t>
            </a:r>
            <a:r>
              <a:rPr lang="en-GB" sz="2400" baseline="-25000" dirty="0" err="1"/>
              <a:t>tr</a:t>
            </a:r>
            <a:r>
              <a:rPr lang="en-GB" sz="2400" baseline="-25000" dirty="0"/>
              <a:t> </a:t>
            </a:r>
            <a:r>
              <a:rPr lang="en-GB" sz="2400" dirty="0"/>
              <a:t>even for single substance</a:t>
            </a:r>
          </a:p>
          <a:p>
            <a:pPr>
              <a:buNone/>
            </a:pPr>
            <a:r>
              <a:rPr lang="en-GB" sz="2400" dirty="0"/>
              <a:t>Coexistence over wide T range possible in mixtures</a:t>
            </a:r>
          </a:p>
          <a:p>
            <a:pPr>
              <a:buNone/>
            </a:pPr>
            <a:endParaRPr lang="en-GB"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77400" cy="1143000"/>
          </a:xfrm>
        </p:spPr>
        <p:txBody>
          <a:bodyPr/>
          <a:lstStyle/>
          <a:p>
            <a:r>
              <a:rPr lang="en-GB" dirty="0"/>
              <a:t>Polymer solubility: The </a:t>
            </a:r>
            <a:r>
              <a:rPr lang="en-GB" dirty="0">
                <a:latin typeface="Symbol" charset="2"/>
                <a:cs typeface="Symbol" charset="2"/>
              </a:rPr>
              <a:t>Q</a:t>
            </a:r>
            <a:r>
              <a:rPr lang="en-GB" dirty="0"/>
              <a:t> temperature</a:t>
            </a:r>
          </a:p>
        </p:txBody>
      </p:sp>
      <mc:AlternateContent xmlns:mc="http://schemas.openxmlformats.org/markup-compatibility/2006" xmlns:a14="http://schemas.microsoft.com/office/drawing/2010/main">
        <mc:Choice Requires="a14">
          <p:sp>
            <p:nvSpPr>
              <p:cNvPr id="5" name="TextBox 4"/>
              <p:cNvSpPr txBox="1"/>
              <p:nvPr/>
            </p:nvSpPr>
            <p:spPr>
              <a:xfrm>
                <a:off x="457200" y="1066800"/>
                <a:ext cx="9144000" cy="3502626"/>
              </a:xfrm>
              <a:prstGeom prst="rect">
                <a:avLst/>
              </a:prstGeom>
              <a:noFill/>
            </p:spPr>
            <p:txBody>
              <a:bodyPr wrap="square" rtlCol="0">
                <a:spAutoFit/>
              </a:bodyPr>
              <a:lstStyle/>
              <a:p>
                <a:r>
                  <a:rPr lang="en-US" i="0" dirty="0"/>
                  <a:t>- Discuss  </a:t>
                </a:r>
                <a14:m>
                  <m:oMath xmlns:m="http://schemas.openxmlformats.org/officeDocument/2006/math">
                    <m:f>
                      <m:fPr>
                        <m:ctrlPr>
                          <a:rPr lang="mr-IN" i="1">
                            <a:latin typeface="Cambria Math" panose="02040503050406030204" pitchFamily="18" charset="0"/>
                          </a:rPr>
                        </m:ctrlPr>
                      </m:fPr>
                      <m:num>
                        <m:r>
                          <m:rPr>
                            <m:sty m:val="p"/>
                          </m:rPr>
                          <a:rPr lang="el-GR">
                            <a:latin typeface="Cambria Math" charset="0"/>
                            <a:ea typeface="Cambria Math" charset="0"/>
                            <a:cs typeface="Cambria Math" charset="0"/>
                          </a:rPr>
                          <m:t>Δ</m:t>
                        </m:r>
                        <m:r>
                          <a:rPr lang="en-US">
                            <a:latin typeface="Cambria Math" charset="0"/>
                            <a:ea typeface="Cambria Math" charset="0"/>
                            <a:cs typeface="Cambria Math" charset="0"/>
                          </a:rPr>
                          <m:t>𝐹</m:t>
                        </m:r>
                      </m:num>
                      <m:den>
                        <m:sSub>
                          <m:sSubPr>
                            <m:ctrlPr>
                              <a:rPr lang="en-US" i="1">
                                <a:latin typeface="Cambria Math" panose="02040503050406030204" pitchFamily="18" charset="0"/>
                              </a:rPr>
                            </m:ctrlPr>
                          </m:sSubPr>
                          <m:e>
                            <m:r>
                              <a:rPr lang="en-US">
                                <a:latin typeface="Cambria Math" charset="0"/>
                              </a:rPr>
                              <m:t>𝑘</m:t>
                            </m:r>
                          </m:e>
                          <m:sub>
                            <m:r>
                              <a:rPr lang="en-US">
                                <a:latin typeface="Cambria Math" charset="0"/>
                              </a:rPr>
                              <m:t>𝐵</m:t>
                            </m:r>
                          </m:sub>
                        </m:sSub>
                        <m:r>
                          <a:rPr lang="en-US">
                            <a:latin typeface="Cambria Math" charset="0"/>
                          </a:rPr>
                          <m:t>𝑇</m:t>
                        </m:r>
                      </m:den>
                    </m:f>
                    <m:r>
                      <a:rPr lang="en-US">
                        <a:latin typeface="Cambria Math" charset="0"/>
                      </a:rPr>
                      <m:t>= </m:t>
                    </m:r>
                    <m:f>
                      <m:fPr>
                        <m:ctrlPr>
                          <a:rPr lang="mr-IN" i="1">
                            <a:latin typeface="Cambria Math" panose="02040503050406030204" pitchFamily="18" charset="0"/>
                          </a:rPr>
                        </m:ctrlPr>
                      </m:fPr>
                      <m:num>
                        <m:r>
                          <m:rPr>
                            <m:sty m:val="p"/>
                          </m:rPr>
                          <a:rPr lang="el-GR">
                            <a:latin typeface="Cambria Math" charset="0"/>
                            <a:ea typeface="Cambria Math" charset="0"/>
                            <a:cs typeface="Cambria Math" charset="0"/>
                          </a:rPr>
                          <m:t>Φ</m:t>
                        </m:r>
                      </m:num>
                      <m:den>
                        <m:r>
                          <a:rPr lang="en-US">
                            <a:latin typeface="Cambria Math" charset="0"/>
                          </a:rPr>
                          <m:t>𝑁</m:t>
                        </m:r>
                      </m:den>
                    </m:f>
                    <m:r>
                      <a:rPr lang="en-US">
                        <a:latin typeface="Cambria Math" charset="0"/>
                        <a:ea typeface="Cambria Math" charset="0"/>
                        <a:cs typeface="Cambria Math" charset="0"/>
                      </a:rPr>
                      <m:t> </m:t>
                    </m:r>
                    <m:r>
                      <a:rPr lang="en-US">
                        <a:latin typeface="Cambria Math" charset="0"/>
                        <a:ea typeface="Cambria Math" charset="0"/>
                        <a:cs typeface="Cambria Math" charset="0"/>
                      </a:rPr>
                      <m:t>𝑙𝑛</m:t>
                    </m:r>
                    <m:r>
                      <a:rPr lang="en-US">
                        <a:latin typeface="Cambria Math" charset="0"/>
                        <a:ea typeface="Cambria Math" charset="0"/>
                        <a:cs typeface="Cambria Math" charset="0"/>
                      </a:rPr>
                      <m:t> </m:t>
                    </m:r>
                    <m:r>
                      <m:rPr>
                        <m:sty m:val="p"/>
                      </m:rPr>
                      <a:rPr lang="el-GR">
                        <a:latin typeface="Cambria Math" charset="0"/>
                        <a:ea typeface="Cambria Math" charset="0"/>
                        <a:cs typeface="Cambria Math" charset="0"/>
                      </a:rPr>
                      <m:t>Φ</m:t>
                    </m:r>
                    <m:r>
                      <a:rPr lang="en-US">
                        <a:latin typeface="Cambria Math" charset="0"/>
                        <a:ea typeface="Cambria Math" charset="0"/>
                        <a:cs typeface="Cambria Math" charset="0"/>
                      </a:rPr>
                      <m:t>+</m:t>
                    </m:r>
                    <m:d>
                      <m:dPr>
                        <m:ctrlPr>
                          <a:rPr lang="en-US" i="1">
                            <a:latin typeface="Cambria Math" panose="02040503050406030204" pitchFamily="18" charset="0"/>
                            <a:ea typeface="Cambria Math" charset="0"/>
                            <a:cs typeface="Cambria Math" charset="0"/>
                          </a:rPr>
                        </m:ctrlPr>
                      </m:dPr>
                      <m:e>
                        <m:r>
                          <a:rPr lang="en-US">
                            <a:latin typeface="Cambria Math" charset="0"/>
                            <a:ea typeface="Cambria Math" charset="0"/>
                            <a:cs typeface="Cambria Math" charset="0"/>
                          </a:rPr>
                          <m:t>1−</m:t>
                        </m:r>
                        <m:r>
                          <m:rPr>
                            <m:sty m:val="p"/>
                          </m:rPr>
                          <a:rPr lang="el-GR">
                            <a:latin typeface="Cambria Math" charset="0"/>
                            <a:ea typeface="Cambria Math" charset="0"/>
                            <a:cs typeface="Cambria Math" charset="0"/>
                          </a:rPr>
                          <m:t>Φ</m:t>
                        </m:r>
                      </m:e>
                    </m:d>
                    <m:r>
                      <m:rPr>
                        <m:sty m:val="p"/>
                      </m:rPr>
                      <a:rPr lang="en-US" i="0">
                        <a:latin typeface="Cambria Math" charset="0"/>
                        <a:ea typeface="Cambria Math" charset="0"/>
                        <a:cs typeface="Cambria Math" charset="0"/>
                      </a:rPr>
                      <m:t>ln</m:t>
                    </m:r>
                    <m:r>
                      <a:rPr lang="en-US">
                        <a:latin typeface="Cambria Math" charset="0"/>
                        <a:ea typeface="Cambria Math" charset="0"/>
                        <a:cs typeface="Cambria Math" charset="0"/>
                      </a:rPr>
                      <m:t>⁡(1−</m:t>
                    </m:r>
                    <m:r>
                      <m:rPr>
                        <m:sty m:val="p"/>
                      </m:rPr>
                      <a:rPr lang="el-GR">
                        <a:latin typeface="Cambria Math" charset="0"/>
                        <a:ea typeface="Cambria Math" charset="0"/>
                        <a:cs typeface="Cambria Math" charset="0"/>
                      </a:rPr>
                      <m:t>Φ</m:t>
                    </m:r>
                    <m:r>
                      <a:rPr lang="en-US">
                        <a:latin typeface="Cambria Math" charset="0"/>
                        <a:ea typeface="Cambria Math" charset="0"/>
                        <a:cs typeface="Cambria Math" charset="0"/>
                      </a:rPr>
                      <m:t>)</m:t>
                    </m:r>
                    <m:r>
                      <m:rPr>
                        <m:nor/>
                      </m:rPr>
                      <a:rPr lang="en-US" dirty="0"/>
                      <m:t> + </m:t>
                    </m:r>
                    <m:r>
                      <a:rPr lang="en-US">
                        <a:latin typeface="Cambria Math" charset="0"/>
                        <a:ea typeface="Cambria Math" charset="0"/>
                        <a:cs typeface="Cambria Math" charset="0"/>
                      </a:rPr>
                      <m:t>𝜒</m:t>
                    </m:r>
                    <m:r>
                      <m:rPr>
                        <m:sty m:val="p"/>
                      </m:rPr>
                      <a:rPr lang="el-GR">
                        <a:latin typeface="Cambria Math" charset="0"/>
                        <a:ea typeface="Cambria Math" charset="0"/>
                        <a:cs typeface="Cambria Math" charset="0"/>
                      </a:rPr>
                      <m:t>Φ</m:t>
                    </m:r>
                    <m:r>
                      <a:rPr lang="en-US">
                        <a:latin typeface="Cambria Math" charset="0"/>
                        <a:ea typeface="Cambria Math" charset="0"/>
                        <a:cs typeface="Cambria Math" charset="0"/>
                      </a:rPr>
                      <m:t>(1−</m:t>
                    </m:r>
                    <m:r>
                      <m:rPr>
                        <m:sty m:val="p"/>
                      </m:rPr>
                      <a:rPr lang="el-GR">
                        <a:latin typeface="Cambria Math" charset="0"/>
                        <a:ea typeface="Cambria Math" charset="0"/>
                        <a:cs typeface="Cambria Math" charset="0"/>
                      </a:rPr>
                      <m:t>Φ</m:t>
                    </m:r>
                    <m:r>
                      <a:rPr lang="en-US">
                        <a:latin typeface="Cambria Math" charset="0"/>
                        <a:ea typeface="Cambria Math" charset="0"/>
                        <a:cs typeface="Cambria Math" charset="0"/>
                      </a:rPr>
                      <m:t>)</m:t>
                    </m:r>
                  </m:oMath>
                </a14:m>
                <a:endParaRPr lang="en-US" dirty="0"/>
              </a:p>
              <a:p>
                <a:endParaRPr lang="en-US" sz="1200" i="0" dirty="0"/>
              </a:p>
              <a:p>
                <a:r>
                  <a:rPr lang="en-US" i="0" dirty="0"/>
                  <a:t>Critical point: First /second/third derivative to </a:t>
                </a:r>
                <a:r>
                  <a:rPr lang="en-US" i="0" dirty="0">
                    <a:latin typeface="Symbol" charset="2"/>
                    <a:cs typeface="Symbol" charset="2"/>
                  </a:rPr>
                  <a:t>F</a:t>
                </a:r>
                <a:r>
                  <a:rPr lang="en-US" i="0" dirty="0"/>
                  <a:t> = 0</a:t>
                </a:r>
              </a:p>
              <a:p>
                <a:endParaRPr lang="en-US" sz="800" i="0" dirty="0">
                  <a:latin typeface="Symbol" charset="2"/>
                  <a:cs typeface="Symbol" charset="2"/>
                </a:endParaRPr>
              </a:p>
              <a:p>
                <a:pPr>
                  <a:buFont typeface="Wingdings" pitchFamily="4" charset="2"/>
                  <a:buChar char="è"/>
                </a:pPr>
                <a:r>
                  <a:rPr lang="en-US" i="0" dirty="0">
                    <a:latin typeface="Symbol" charset="2"/>
                    <a:cs typeface="Symbol" charset="2"/>
                  </a:rPr>
                  <a:t> </a:t>
                </a:r>
                <a:r>
                  <a:rPr lang="en-US" i="0" dirty="0" err="1">
                    <a:latin typeface="Symbol" charset="2"/>
                    <a:cs typeface="Symbol" charset="2"/>
                  </a:rPr>
                  <a:t>F</a:t>
                </a:r>
                <a:r>
                  <a:rPr lang="en-US" i="0" baseline="-25000" dirty="0" err="1"/>
                  <a:t>cr</a:t>
                </a:r>
                <a:r>
                  <a:rPr lang="en-US" i="0" dirty="0"/>
                  <a:t> ≈ N</a:t>
                </a:r>
                <a:r>
                  <a:rPr lang="en-US" i="0" baseline="30000" dirty="0"/>
                  <a:t>-1/2 </a:t>
                </a:r>
                <a:r>
                  <a:rPr lang="en-US" i="0" dirty="0"/>
                  <a:t>(N &gt;&gt; 1)</a:t>
                </a:r>
              </a:p>
              <a:p>
                <a:endParaRPr lang="en-US" sz="800" i="0" dirty="0"/>
              </a:p>
              <a:p>
                <a:r>
                  <a:rPr lang="en-US" sz="2000" i="0" dirty="0">
                    <a:sym typeface="Wingdings"/>
                  </a:rPr>
                  <a:t>	(</a:t>
                </a:r>
                <a:r>
                  <a:rPr lang="en-US" sz="2000" i="0" dirty="0" err="1">
                    <a:sym typeface="Wingdings"/>
                  </a:rPr>
                  <a:t></a:t>
                </a:r>
                <a:r>
                  <a:rPr lang="en-US" sz="2000" i="0" dirty="0">
                    <a:sym typeface="Wingdings"/>
                  </a:rPr>
                  <a:t> </a:t>
                </a:r>
                <a:r>
                  <a:rPr lang="en-US" sz="2000" i="0" dirty="0" err="1">
                    <a:latin typeface="Symbol" charset="2"/>
                    <a:cs typeface="Symbol" charset="2"/>
                  </a:rPr>
                  <a:t>F</a:t>
                </a:r>
                <a:r>
                  <a:rPr lang="en-US" sz="2000" i="0" baseline="-25000" dirty="0" err="1"/>
                  <a:t>cr</a:t>
                </a:r>
                <a:r>
                  <a:rPr lang="en-US" sz="2000" i="0" baseline="-25000" dirty="0"/>
                  <a:t> </a:t>
                </a:r>
                <a:r>
                  <a:rPr lang="en-US" sz="2000" i="0" dirty="0">
                    <a:sym typeface="Wingdings"/>
                  </a:rPr>
                  <a:t>= ½ for liquid/liquid mix: Phase diagram skewed to low </a:t>
                </a:r>
                <a:r>
                  <a:rPr lang="en-US" sz="2000" i="0" dirty="0">
                    <a:latin typeface="Symbol" charset="2"/>
                    <a:cs typeface="Symbol" charset="2"/>
                    <a:sym typeface="Wingdings"/>
                  </a:rPr>
                  <a:t>F)</a:t>
                </a:r>
                <a:endParaRPr lang="en-US" sz="2000" i="0" dirty="0">
                  <a:latin typeface="Symbol" charset="2"/>
                  <a:cs typeface="Symbol" charset="2"/>
                </a:endParaRPr>
              </a:p>
              <a:p>
                <a:pPr>
                  <a:buFontTx/>
                  <a:buChar char="-"/>
                </a:pPr>
                <a:endParaRPr lang="en-US" sz="1200" i="0" dirty="0"/>
              </a:p>
              <a:p>
                <a:r>
                  <a:rPr lang="en-US" i="0" dirty="0" err="1">
                    <a:sym typeface="Wingdings"/>
                  </a:rPr>
                  <a:t></a:t>
                </a:r>
                <a:r>
                  <a:rPr lang="en-US" i="0" dirty="0">
                    <a:sym typeface="Wingdings"/>
                  </a:rPr>
                  <a:t> </a:t>
                </a:r>
                <a:r>
                  <a:rPr lang="en-US" i="0" dirty="0" err="1">
                    <a:latin typeface="Symbol" charset="2"/>
                    <a:cs typeface="Symbol" charset="2"/>
                  </a:rPr>
                  <a:t>c</a:t>
                </a:r>
                <a:r>
                  <a:rPr lang="en-US" i="0" baseline="-25000" dirty="0" err="1"/>
                  <a:t>cr</a:t>
                </a:r>
                <a:r>
                  <a:rPr lang="en-US" i="0" baseline="-25000" dirty="0"/>
                  <a:t> </a:t>
                </a:r>
                <a:r>
                  <a:rPr lang="en-US" i="0" dirty="0"/>
                  <a:t>≈ ½ + N</a:t>
                </a:r>
                <a:r>
                  <a:rPr lang="en-US" i="0" baseline="30000" dirty="0"/>
                  <a:t>-1/2</a:t>
                </a:r>
                <a:r>
                  <a:rPr lang="en-US" i="0" dirty="0"/>
                  <a:t> (N &gt;&gt; 1)	</a:t>
                </a:r>
              </a:p>
              <a:p>
                <a:endParaRPr lang="en-US" sz="800" i="0" dirty="0"/>
              </a:p>
              <a:p>
                <a:r>
                  <a:rPr lang="en-US" sz="2000" i="0" dirty="0"/>
                  <a:t>	(</a:t>
                </a:r>
                <a:r>
                  <a:rPr lang="en-US" sz="2000" i="0" dirty="0" err="1">
                    <a:sym typeface="Wingdings"/>
                  </a:rPr>
                  <a:t></a:t>
                </a:r>
                <a:r>
                  <a:rPr lang="en-US" sz="2000" i="0" dirty="0">
                    <a:sym typeface="Wingdings"/>
                  </a:rPr>
                  <a:t> </a:t>
                </a:r>
                <a:r>
                  <a:rPr lang="en-US" sz="2000" i="0" dirty="0" err="1">
                    <a:latin typeface="Symbol" charset="2"/>
                    <a:cs typeface="Symbol" charset="2"/>
                  </a:rPr>
                  <a:t>c</a:t>
                </a:r>
                <a:r>
                  <a:rPr lang="en-US" sz="2000" i="0" baseline="-25000" dirty="0" err="1"/>
                  <a:t>cr</a:t>
                </a:r>
                <a:r>
                  <a:rPr lang="en-US" sz="2000" i="0" dirty="0"/>
                  <a:t> = 2 for </a:t>
                </a:r>
                <a:r>
                  <a:rPr lang="en-US" sz="2000" i="0" dirty="0" err="1"/>
                  <a:t>liq/liq</a:t>
                </a:r>
                <a:r>
                  <a:rPr lang="en-US" sz="2000" i="0" dirty="0"/>
                  <a:t> mixtures: Solubility needs smaller </a:t>
                </a:r>
                <a:r>
                  <a:rPr lang="en-US" sz="2000" i="0" dirty="0" err="1">
                    <a:latin typeface="Symbol" charset="2"/>
                    <a:cs typeface="Symbol" charset="2"/>
                  </a:rPr>
                  <a:t>c</a:t>
                </a:r>
                <a:r>
                  <a:rPr lang="en-US" sz="2000" i="0" dirty="0"/>
                  <a:t>)</a:t>
                </a:r>
              </a:p>
              <a:p>
                <a:endParaRPr lang="en-US" i="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1066800"/>
                <a:ext cx="9144000" cy="3502626"/>
              </a:xfrm>
              <a:prstGeom prst="rect">
                <a:avLst/>
              </a:prstGeom>
              <a:blipFill rotWithShape="0">
                <a:blip r:embed="rId3"/>
                <a:stretch>
                  <a:fillRect l="-1000"/>
                </a:stretch>
              </a:blipFill>
            </p:spPr>
            <p:txBody>
              <a:bodyPr/>
              <a:lstStyle/>
              <a:p>
                <a:r>
                  <a:rPr lang="en-US">
                    <a:noFill/>
                  </a:rPr>
                  <a:t> </a:t>
                </a:r>
              </a:p>
            </p:txBody>
          </p:sp>
        </mc:Fallback>
      </mc:AlternateContent>
      <p:sp>
        <p:nvSpPr>
          <p:cNvPr id="7" name="TextBox 6"/>
          <p:cNvSpPr txBox="1"/>
          <p:nvPr/>
        </p:nvSpPr>
        <p:spPr>
          <a:xfrm>
            <a:off x="152400" y="4267200"/>
            <a:ext cx="10799437" cy="3662541"/>
          </a:xfrm>
          <a:prstGeom prst="rect">
            <a:avLst/>
          </a:prstGeom>
          <a:noFill/>
        </p:spPr>
        <p:txBody>
          <a:bodyPr wrap="square" rtlCol="0">
            <a:spAutoFit/>
          </a:bodyPr>
          <a:lstStyle/>
          <a:p>
            <a:r>
              <a:rPr lang="en-US" i="0" dirty="0"/>
              <a:t>	Flory defined </a:t>
            </a:r>
            <a:r>
              <a:rPr lang="en-US" sz="3200" i="0" dirty="0">
                <a:solidFill>
                  <a:srgbClr val="0000FF"/>
                </a:solidFill>
                <a:latin typeface="Symbol" charset="2"/>
                <a:cs typeface="Symbol" charset="2"/>
              </a:rPr>
              <a:t>Q</a:t>
            </a:r>
            <a:r>
              <a:rPr lang="en-US" sz="3200" i="0" dirty="0">
                <a:solidFill>
                  <a:srgbClr val="0000FF"/>
                </a:solidFill>
              </a:rPr>
              <a:t> Temperature </a:t>
            </a:r>
            <a:r>
              <a:rPr lang="en-US" i="0" dirty="0"/>
              <a:t>by	</a:t>
            </a:r>
            <a:r>
              <a:rPr lang="en-US" sz="3200" i="0" dirty="0">
                <a:solidFill>
                  <a:srgbClr val="000000"/>
                </a:solidFill>
                <a:latin typeface="Symbol" charset="2"/>
                <a:cs typeface="Symbol" charset="2"/>
              </a:rPr>
              <a:t>c(Q) = </a:t>
            </a:r>
            <a:r>
              <a:rPr lang="en-US" sz="3200" i="0" dirty="0">
                <a:solidFill>
                  <a:srgbClr val="000000"/>
                </a:solidFill>
                <a:latin typeface="Lucida Grande"/>
                <a:ea typeface="Lucida Grande"/>
                <a:cs typeface="Lucida Grande"/>
              </a:rPr>
              <a:t>½</a:t>
            </a:r>
          </a:p>
          <a:p>
            <a:endParaRPr lang="en-US" sz="1200" i="0" dirty="0">
              <a:solidFill>
                <a:srgbClr val="000000"/>
              </a:solidFill>
              <a:latin typeface="Lucida Grande"/>
              <a:ea typeface="Lucida Grande"/>
              <a:cs typeface="Lucida Grande"/>
            </a:endParaRPr>
          </a:p>
          <a:p>
            <a:endParaRPr lang="en-US" sz="1200" i="0" dirty="0">
              <a:solidFill>
                <a:srgbClr val="000000"/>
              </a:solidFill>
              <a:latin typeface="+mn-lt"/>
              <a:ea typeface="Lucida Grande"/>
              <a:cs typeface="Lucida Grande"/>
            </a:endParaRPr>
          </a:p>
          <a:p>
            <a:r>
              <a:rPr lang="en-US" i="0" dirty="0">
                <a:solidFill>
                  <a:srgbClr val="000000"/>
                </a:solidFill>
                <a:latin typeface="+mn-lt"/>
                <a:ea typeface="Lucida Grande"/>
                <a:cs typeface="Lucida Grande"/>
              </a:rPr>
              <a:t>½ = Limit of</a:t>
            </a:r>
            <a:r>
              <a:rPr lang="en-US" i="0" dirty="0">
                <a:solidFill>
                  <a:srgbClr val="000000"/>
                </a:solidFill>
                <a:latin typeface="Symbol" charset="2"/>
                <a:ea typeface="Lucida Grande"/>
                <a:cs typeface="Symbol" charset="2"/>
              </a:rPr>
              <a:t> </a:t>
            </a:r>
            <a:r>
              <a:rPr lang="en-US" i="0" dirty="0" err="1">
                <a:solidFill>
                  <a:srgbClr val="000000"/>
                </a:solidFill>
                <a:latin typeface="Symbol" charset="2"/>
                <a:ea typeface="Lucida Grande"/>
                <a:cs typeface="Symbol" charset="2"/>
              </a:rPr>
              <a:t>c</a:t>
            </a:r>
            <a:r>
              <a:rPr lang="en-US" i="0" baseline="-25000" dirty="0" err="1">
                <a:solidFill>
                  <a:srgbClr val="000000"/>
                </a:solidFill>
                <a:latin typeface="+mn-lt"/>
                <a:ea typeface="Lucida Grande"/>
                <a:cs typeface="Lucida Grande"/>
              </a:rPr>
              <a:t>cr</a:t>
            </a:r>
            <a:r>
              <a:rPr lang="en-US" i="0" dirty="0">
                <a:solidFill>
                  <a:srgbClr val="000000"/>
                </a:solidFill>
                <a:latin typeface="+mn-lt"/>
                <a:ea typeface="Lucida Grande"/>
                <a:cs typeface="Lucida Grande"/>
              </a:rPr>
              <a:t> for N </a:t>
            </a:r>
            <a:r>
              <a:rPr lang="en-US" i="0" dirty="0" err="1">
                <a:solidFill>
                  <a:srgbClr val="000000"/>
                </a:solidFill>
                <a:latin typeface="+mn-lt"/>
                <a:ea typeface="Lucida Grande"/>
                <a:cs typeface="Lucida Grande"/>
                <a:sym typeface="Wingdings"/>
              </a:rPr>
              <a:t></a:t>
            </a:r>
            <a:r>
              <a:rPr lang="en-US" i="0" dirty="0">
                <a:solidFill>
                  <a:srgbClr val="000000"/>
                </a:solidFill>
                <a:latin typeface="+mn-lt"/>
                <a:ea typeface="Lucida Grande"/>
                <a:cs typeface="Lucida Grande"/>
                <a:sym typeface="Wingdings"/>
              </a:rPr>
              <a:t> ∞; </a:t>
            </a:r>
            <a:r>
              <a:rPr lang="en-US" i="0" dirty="0">
                <a:solidFill>
                  <a:srgbClr val="000000"/>
                </a:solidFill>
                <a:ea typeface="Lucida Grande"/>
                <a:cs typeface="Lucida Grande"/>
              </a:rPr>
              <a:t>(</a:t>
            </a:r>
            <a:r>
              <a:rPr lang="en-US" i="0" dirty="0">
                <a:solidFill>
                  <a:srgbClr val="000000"/>
                </a:solidFill>
                <a:latin typeface="Symbol" charset="2"/>
                <a:ea typeface="Lucida Grande"/>
                <a:cs typeface="Symbol" charset="2"/>
              </a:rPr>
              <a:t>Q - </a:t>
            </a:r>
            <a:r>
              <a:rPr lang="en-US" i="0" dirty="0" err="1">
                <a:solidFill>
                  <a:srgbClr val="000000"/>
                </a:solidFill>
                <a:ea typeface="Lucida Grande"/>
                <a:cs typeface="Lucida Grande"/>
              </a:rPr>
              <a:t>T</a:t>
            </a:r>
            <a:r>
              <a:rPr lang="en-US" i="0" baseline="-25000" dirty="0" err="1">
                <a:solidFill>
                  <a:srgbClr val="000000"/>
                </a:solidFill>
                <a:ea typeface="Lucida Grande"/>
                <a:cs typeface="Lucida Grande"/>
              </a:rPr>
              <a:t>cr</a:t>
            </a:r>
            <a:r>
              <a:rPr lang="en-US" i="0" dirty="0">
                <a:solidFill>
                  <a:srgbClr val="000000"/>
                </a:solidFill>
                <a:latin typeface="Symbol" charset="2"/>
                <a:ea typeface="Lucida Grande"/>
                <a:cs typeface="Symbol" charset="2"/>
              </a:rPr>
              <a:t> )</a:t>
            </a:r>
            <a:r>
              <a:rPr lang="en-US" i="0" dirty="0">
                <a:solidFill>
                  <a:srgbClr val="000000"/>
                </a:solidFill>
                <a:ea typeface="Lucida Grande"/>
                <a:cs typeface="Lucida Grande"/>
              </a:rPr>
              <a:t> ~ N</a:t>
            </a:r>
            <a:r>
              <a:rPr lang="en-US" i="0" baseline="30000" dirty="0">
                <a:solidFill>
                  <a:srgbClr val="000000"/>
                </a:solidFill>
                <a:ea typeface="Lucida Grande"/>
                <a:cs typeface="Lucida Grande"/>
              </a:rPr>
              <a:t>-1/2</a:t>
            </a:r>
          </a:p>
          <a:p>
            <a:endParaRPr lang="en-US" sz="800" i="0" dirty="0">
              <a:solidFill>
                <a:srgbClr val="000000"/>
              </a:solidFill>
              <a:latin typeface="+mn-lt"/>
              <a:ea typeface="Lucida Grande"/>
              <a:cs typeface="Lucida Grande"/>
            </a:endParaRPr>
          </a:p>
          <a:p>
            <a:pPr>
              <a:buFont typeface="Symbol" charset="2"/>
              <a:buChar char="c"/>
            </a:pPr>
            <a:r>
              <a:rPr lang="en-US" i="0" dirty="0">
                <a:solidFill>
                  <a:srgbClr val="000000"/>
                </a:solidFill>
                <a:latin typeface="+mn-lt"/>
                <a:ea typeface="Lucida Grande"/>
                <a:cs typeface="Lucida Grande"/>
              </a:rPr>
              <a:t> &lt; ½ : Good solvent,  R</a:t>
            </a:r>
            <a:r>
              <a:rPr lang="en-US" i="0" baseline="30000" dirty="0">
                <a:solidFill>
                  <a:srgbClr val="000000"/>
                </a:solidFill>
                <a:latin typeface="+mn-lt"/>
                <a:ea typeface="Lucida Grande"/>
                <a:cs typeface="Lucida Grande"/>
              </a:rPr>
              <a:t> </a:t>
            </a:r>
            <a:r>
              <a:rPr lang="en-US" i="0" dirty="0">
                <a:solidFill>
                  <a:srgbClr val="000000"/>
                </a:solidFill>
                <a:latin typeface="+mn-lt"/>
                <a:ea typeface="Lucida Grande"/>
                <a:cs typeface="Lucida Grande"/>
              </a:rPr>
              <a:t>~ N</a:t>
            </a:r>
            <a:r>
              <a:rPr lang="en-US" i="0" baseline="30000" dirty="0">
                <a:solidFill>
                  <a:srgbClr val="000000"/>
                </a:solidFill>
                <a:latin typeface="+mn-lt"/>
                <a:ea typeface="Lucida Grande"/>
                <a:cs typeface="Lucida Grande"/>
              </a:rPr>
              <a:t>3/5</a:t>
            </a:r>
            <a:r>
              <a:rPr lang="en-US" i="0" dirty="0">
                <a:solidFill>
                  <a:srgbClr val="000000"/>
                </a:solidFill>
                <a:latin typeface="+mn-lt"/>
                <a:ea typeface="Lucida Grande"/>
                <a:cs typeface="Lucida Grande"/>
              </a:rPr>
              <a:t> </a:t>
            </a:r>
          </a:p>
          <a:p>
            <a:pPr>
              <a:buFont typeface="Symbol" charset="2"/>
              <a:buChar char="c"/>
            </a:pPr>
            <a:r>
              <a:rPr lang="en-US" i="0" dirty="0">
                <a:solidFill>
                  <a:srgbClr val="0000FF"/>
                </a:solidFill>
                <a:latin typeface="+mn-lt"/>
                <a:ea typeface="Lucida Grande"/>
                <a:cs typeface="Lucida Grande"/>
              </a:rPr>
              <a:t> = ½: </a:t>
            </a:r>
            <a:r>
              <a:rPr lang="en-US" i="0" dirty="0">
                <a:solidFill>
                  <a:srgbClr val="0000FF"/>
                </a:solidFill>
                <a:latin typeface="Symbol" charset="2"/>
                <a:ea typeface="Lucida Grande"/>
                <a:cs typeface="Symbol" charset="2"/>
              </a:rPr>
              <a:t>Q</a:t>
            </a:r>
            <a:r>
              <a:rPr lang="en-US" i="0" dirty="0">
                <a:solidFill>
                  <a:srgbClr val="0000FF"/>
                </a:solidFill>
                <a:latin typeface="+mn-lt"/>
                <a:ea typeface="Lucida Grande"/>
                <a:cs typeface="Lucida Grande"/>
              </a:rPr>
              <a:t> solvent,  </a:t>
            </a:r>
            <a:r>
              <a:rPr lang="en-US" i="0" dirty="0">
                <a:solidFill>
                  <a:srgbClr val="000000"/>
                </a:solidFill>
                <a:ea typeface="Lucida Grande"/>
                <a:cs typeface="Lucida Grande"/>
              </a:rPr>
              <a:t>R</a:t>
            </a:r>
            <a:r>
              <a:rPr lang="en-US" i="0" baseline="30000" dirty="0">
                <a:solidFill>
                  <a:srgbClr val="000000"/>
                </a:solidFill>
                <a:ea typeface="Lucida Grande"/>
                <a:cs typeface="Lucida Grande"/>
              </a:rPr>
              <a:t> </a:t>
            </a:r>
            <a:r>
              <a:rPr lang="en-US" i="0" dirty="0">
                <a:solidFill>
                  <a:srgbClr val="000000"/>
                </a:solidFill>
                <a:ea typeface="Lucida Grande"/>
                <a:cs typeface="Lucida Grande"/>
              </a:rPr>
              <a:t>~ N</a:t>
            </a:r>
            <a:r>
              <a:rPr lang="en-US" i="0" baseline="30000" dirty="0">
                <a:solidFill>
                  <a:srgbClr val="000000"/>
                </a:solidFill>
                <a:ea typeface="Lucida Grande"/>
                <a:cs typeface="Lucida Grande"/>
              </a:rPr>
              <a:t>1/2</a:t>
            </a:r>
            <a:endParaRPr lang="en-US" i="0" dirty="0">
              <a:solidFill>
                <a:srgbClr val="FF0000"/>
              </a:solidFill>
              <a:latin typeface="+mn-lt"/>
              <a:ea typeface="Lucida Grande"/>
              <a:cs typeface="Lucida Grande"/>
            </a:endParaRPr>
          </a:p>
          <a:p>
            <a:pPr>
              <a:buFont typeface="Symbol" charset="2"/>
              <a:buChar char="c"/>
            </a:pPr>
            <a:r>
              <a:rPr lang="en-US" i="0" dirty="0">
                <a:solidFill>
                  <a:srgbClr val="000000"/>
                </a:solidFill>
                <a:latin typeface="+mn-lt"/>
                <a:ea typeface="Lucida Grande"/>
                <a:cs typeface="Lucida Grande"/>
              </a:rPr>
              <a:t> &gt; ½: Poor solvent (or non- solvent),  </a:t>
            </a:r>
            <a:r>
              <a:rPr lang="en-US" i="0" dirty="0">
                <a:solidFill>
                  <a:srgbClr val="000000"/>
                </a:solidFill>
                <a:ea typeface="Lucida Grande"/>
                <a:cs typeface="Lucida Grande"/>
              </a:rPr>
              <a:t>R</a:t>
            </a:r>
            <a:r>
              <a:rPr lang="en-US" i="0" baseline="30000" dirty="0">
                <a:solidFill>
                  <a:srgbClr val="000000"/>
                </a:solidFill>
                <a:ea typeface="Lucida Grande"/>
                <a:cs typeface="Lucida Grande"/>
              </a:rPr>
              <a:t> </a:t>
            </a:r>
            <a:r>
              <a:rPr lang="en-US" i="0" dirty="0">
                <a:solidFill>
                  <a:srgbClr val="000000"/>
                </a:solidFill>
                <a:ea typeface="Lucida Grande"/>
                <a:cs typeface="Lucida Grande"/>
              </a:rPr>
              <a:t>~ N</a:t>
            </a:r>
            <a:r>
              <a:rPr lang="en-US" i="0" baseline="30000" dirty="0">
                <a:solidFill>
                  <a:srgbClr val="000000"/>
                </a:solidFill>
                <a:ea typeface="Lucida Grande"/>
                <a:cs typeface="Lucida Grande"/>
              </a:rPr>
              <a:t>1/3</a:t>
            </a:r>
            <a:endParaRPr lang="en-US" i="0" dirty="0">
              <a:solidFill>
                <a:srgbClr val="000000"/>
              </a:solidFill>
              <a:latin typeface="+mn-lt"/>
              <a:ea typeface="Lucida Grande"/>
              <a:cs typeface="Lucida Grande"/>
            </a:endParaRPr>
          </a:p>
          <a:p>
            <a:r>
              <a:rPr lang="en-US" i="0" dirty="0">
                <a:solidFill>
                  <a:srgbClr val="000000"/>
                </a:solidFill>
                <a:latin typeface="+mn-lt"/>
                <a:ea typeface="Lucida Grande"/>
                <a:cs typeface="Lucida Grande"/>
              </a:rPr>
              <a:t> </a:t>
            </a:r>
          </a:p>
          <a:p>
            <a:endParaRPr lang="en-US" i="0" dirty="0">
              <a:solidFill>
                <a:srgbClr val="000000"/>
              </a:solidFill>
              <a:latin typeface="+mn-lt"/>
              <a:ea typeface="Lucida Grande"/>
              <a:cs typeface="Lucida Grande"/>
            </a:endParaRPr>
          </a:p>
          <a:p>
            <a:endParaRPr lang="en-US" i="0" dirty="0">
              <a:solidFill>
                <a:srgbClr val="000000"/>
              </a:solidFill>
              <a:latin typeface="+mn-lt"/>
              <a:cs typeface="Symbol"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906000" cy="1143000"/>
          </a:xfrm>
        </p:spPr>
        <p:txBody>
          <a:bodyPr>
            <a:normAutofit/>
          </a:bodyPr>
          <a:lstStyle/>
          <a:p>
            <a:r>
              <a:rPr lang="en-US" dirty="0">
                <a:solidFill>
                  <a:schemeClr val="tx1"/>
                </a:solidFill>
                <a:cs typeface="Symbol" charset="2"/>
              </a:rPr>
              <a:t>Example </a:t>
            </a:r>
            <a:r>
              <a:rPr lang="en-US" dirty="0">
                <a:solidFill>
                  <a:schemeClr val="tx1"/>
                </a:solidFill>
                <a:latin typeface="Symbol" charset="2"/>
                <a:cs typeface="Symbol" charset="2"/>
              </a:rPr>
              <a:t>Q-</a:t>
            </a:r>
            <a:r>
              <a:rPr lang="en-US" dirty="0">
                <a:solidFill>
                  <a:schemeClr val="tx1"/>
                </a:solidFill>
                <a:latin typeface="Courier"/>
                <a:cs typeface="Courier"/>
              </a:rPr>
              <a:t> </a:t>
            </a:r>
            <a:r>
              <a:rPr lang="en-US" dirty="0">
                <a:solidFill>
                  <a:schemeClr val="tx1"/>
                </a:solidFill>
                <a:cs typeface="Courier"/>
              </a:rPr>
              <a:t>Systems / Temperatures</a:t>
            </a:r>
          </a:p>
        </p:txBody>
      </p:sp>
      <p:graphicFrame>
        <p:nvGraphicFramePr>
          <p:cNvPr id="6" name="Table 5"/>
          <p:cNvGraphicFramePr>
            <a:graphicFrameLocks noGrp="1"/>
          </p:cNvGraphicFramePr>
          <p:nvPr/>
        </p:nvGraphicFramePr>
        <p:xfrm>
          <a:off x="1219200" y="914400"/>
          <a:ext cx="7720853" cy="4023360"/>
        </p:xfrm>
        <a:graphic>
          <a:graphicData uri="http://schemas.openxmlformats.org/drawingml/2006/table">
            <a:tbl>
              <a:tblPr firstRow="1" bandRow="1">
                <a:tableStyleId>{EB344D84-9AFB-497E-A393-DC336BA19D2E}</a:tableStyleId>
              </a:tblPr>
              <a:tblGrid>
                <a:gridCol w="3674285">
                  <a:extLst>
                    <a:ext uri="{9D8B030D-6E8A-4147-A177-3AD203B41FA5}">
                      <a16:colId xmlns:a16="http://schemas.microsoft.com/office/drawing/2014/main" val="20000"/>
                    </a:ext>
                  </a:extLst>
                </a:gridCol>
                <a:gridCol w="2719295">
                  <a:extLst>
                    <a:ext uri="{9D8B030D-6E8A-4147-A177-3AD203B41FA5}">
                      <a16:colId xmlns:a16="http://schemas.microsoft.com/office/drawing/2014/main" val="20001"/>
                    </a:ext>
                  </a:extLst>
                </a:gridCol>
                <a:gridCol w="1327273">
                  <a:extLst>
                    <a:ext uri="{9D8B030D-6E8A-4147-A177-3AD203B41FA5}">
                      <a16:colId xmlns:a16="http://schemas.microsoft.com/office/drawing/2014/main" val="20002"/>
                    </a:ext>
                  </a:extLst>
                </a:gridCol>
              </a:tblGrid>
              <a:tr h="313792">
                <a:tc>
                  <a:txBody>
                    <a:bodyPr/>
                    <a:lstStyle/>
                    <a:p>
                      <a:pPr algn="ctr"/>
                      <a:r>
                        <a:rPr lang="en-US" dirty="0"/>
                        <a:t>Polymer</a:t>
                      </a:r>
                    </a:p>
                  </a:txBody>
                  <a:tcPr marL="99060" marR="99060"/>
                </a:tc>
                <a:tc>
                  <a:txBody>
                    <a:bodyPr/>
                    <a:lstStyle/>
                    <a:p>
                      <a:pPr algn="ctr"/>
                      <a:r>
                        <a:rPr lang="en-US" dirty="0"/>
                        <a:t>Solvent</a:t>
                      </a:r>
                    </a:p>
                  </a:txBody>
                  <a:tcPr marL="99060" marR="99060"/>
                </a:tc>
                <a:tc>
                  <a:txBody>
                    <a:bodyPr/>
                    <a:lstStyle/>
                    <a:p>
                      <a:pPr algn="ctr"/>
                      <a:r>
                        <a:rPr lang="en-US" dirty="0">
                          <a:latin typeface="Symbol" charset="2"/>
                          <a:cs typeface="Symbol" charset="2"/>
                        </a:rPr>
                        <a:t>Q</a:t>
                      </a:r>
                      <a:r>
                        <a:rPr lang="en-US" dirty="0"/>
                        <a:t> [</a:t>
                      </a:r>
                      <a:r>
                        <a:rPr lang="en-US" baseline="30000" dirty="0" err="1"/>
                        <a:t>o</a:t>
                      </a:r>
                      <a:r>
                        <a:rPr lang="en-US" dirty="0" err="1"/>
                        <a:t>C</a:t>
                      </a:r>
                      <a:r>
                        <a:rPr lang="en-US" dirty="0"/>
                        <a:t>]</a:t>
                      </a:r>
                    </a:p>
                  </a:txBody>
                  <a:tcPr marL="99060" marR="99060"/>
                </a:tc>
                <a:extLst>
                  <a:ext uri="{0D108BD9-81ED-4DB2-BD59-A6C34878D82A}">
                    <a16:rowId xmlns:a16="http://schemas.microsoft.com/office/drawing/2014/main" val="10000"/>
                  </a:ext>
                </a:extLst>
              </a:tr>
              <a:tr h="313792">
                <a:tc>
                  <a:txBody>
                    <a:bodyPr/>
                    <a:lstStyle/>
                    <a:p>
                      <a:pPr algn="ctr"/>
                      <a:r>
                        <a:rPr lang="en-US" dirty="0"/>
                        <a:t>Polystyrene (PS)</a:t>
                      </a:r>
                    </a:p>
                  </a:txBody>
                  <a:tcPr marL="99060" marR="99060"/>
                </a:tc>
                <a:tc>
                  <a:txBody>
                    <a:bodyPr/>
                    <a:lstStyle/>
                    <a:p>
                      <a:pPr algn="ctr"/>
                      <a:r>
                        <a:rPr lang="en-US" dirty="0" err="1"/>
                        <a:t>Cyclohexane</a:t>
                      </a:r>
                      <a:endParaRPr lang="en-US" dirty="0"/>
                    </a:p>
                  </a:txBody>
                  <a:tcPr marL="99060" marR="99060"/>
                </a:tc>
                <a:tc>
                  <a:txBody>
                    <a:bodyPr/>
                    <a:lstStyle/>
                    <a:p>
                      <a:pPr algn="ctr"/>
                      <a:r>
                        <a:rPr lang="en-US" dirty="0"/>
                        <a:t>35</a:t>
                      </a:r>
                    </a:p>
                  </a:txBody>
                  <a:tcPr marL="99060" marR="99060"/>
                </a:tc>
                <a:extLst>
                  <a:ext uri="{0D108BD9-81ED-4DB2-BD59-A6C34878D82A}">
                    <a16:rowId xmlns:a16="http://schemas.microsoft.com/office/drawing/2014/main" val="10001"/>
                  </a:ext>
                </a:extLst>
              </a:tr>
              <a:tr h="313792">
                <a:tc>
                  <a:txBody>
                    <a:bodyPr/>
                    <a:lstStyle/>
                    <a:p>
                      <a:pPr algn="ctr"/>
                      <a:r>
                        <a:rPr lang="en-US" dirty="0"/>
                        <a:t>Polystyrene (PS)</a:t>
                      </a:r>
                    </a:p>
                  </a:txBody>
                  <a:tcPr marL="99060" marR="99060"/>
                </a:tc>
                <a:tc>
                  <a:txBody>
                    <a:bodyPr/>
                    <a:lstStyle/>
                    <a:p>
                      <a:pPr algn="ctr"/>
                      <a:r>
                        <a:rPr lang="en-US" dirty="0" err="1"/>
                        <a:t>Decalin</a:t>
                      </a:r>
                      <a:endParaRPr lang="en-US" dirty="0"/>
                    </a:p>
                  </a:txBody>
                  <a:tcPr marL="99060" marR="99060"/>
                </a:tc>
                <a:tc>
                  <a:txBody>
                    <a:bodyPr/>
                    <a:lstStyle/>
                    <a:p>
                      <a:pPr algn="ctr"/>
                      <a:r>
                        <a:rPr lang="en-US" dirty="0"/>
                        <a:t>27</a:t>
                      </a:r>
                    </a:p>
                  </a:txBody>
                  <a:tcPr marL="99060" marR="99060"/>
                </a:tc>
                <a:extLst>
                  <a:ext uri="{0D108BD9-81ED-4DB2-BD59-A6C34878D82A}">
                    <a16:rowId xmlns:a16="http://schemas.microsoft.com/office/drawing/2014/main" val="10002"/>
                  </a:ext>
                </a:extLst>
              </a:tr>
              <a:tr h="313792">
                <a:tc>
                  <a:txBody>
                    <a:bodyPr/>
                    <a:lstStyle/>
                    <a:p>
                      <a:pPr algn="ctr"/>
                      <a:r>
                        <a:rPr lang="en-US" dirty="0" err="1"/>
                        <a:t>Poly(</a:t>
                      </a:r>
                      <a:r>
                        <a:rPr lang="en-US" dirty="0" err="1">
                          <a:latin typeface="Symbol" charset="2"/>
                          <a:cs typeface="Symbol" charset="2"/>
                        </a:rPr>
                        <a:t>a</a:t>
                      </a:r>
                      <a:r>
                        <a:rPr lang="en-US" dirty="0" err="1"/>
                        <a:t>-methylated)styrene</a:t>
                      </a:r>
                      <a:endParaRPr lang="en-US" dirty="0"/>
                    </a:p>
                  </a:txBody>
                  <a:tcPr marL="99060" marR="99060"/>
                </a:tc>
                <a:tc>
                  <a:txBody>
                    <a:bodyPr/>
                    <a:lstStyle/>
                    <a:p>
                      <a:pPr algn="ctr"/>
                      <a:r>
                        <a:rPr lang="en-US" dirty="0" err="1"/>
                        <a:t>Cyclohexane</a:t>
                      </a:r>
                      <a:endParaRPr lang="en-US" dirty="0"/>
                    </a:p>
                  </a:txBody>
                  <a:tcPr marL="99060" marR="99060"/>
                </a:tc>
                <a:tc>
                  <a:txBody>
                    <a:bodyPr/>
                    <a:lstStyle/>
                    <a:p>
                      <a:pPr algn="ctr"/>
                      <a:r>
                        <a:rPr lang="en-US" dirty="0"/>
                        <a:t>34</a:t>
                      </a:r>
                    </a:p>
                  </a:txBody>
                  <a:tcPr marL="99060" marR="99060"/>
                </a:tc>
                <a:extLst>
                  <a:ext uri="{0D108BD9-81ED-4DB2-BD59-A6C34878D82A}">
                    <a16:rowId xmlns:a16="http://schemas.microsoft.com/office/drawing/2014/main" val="10003"/>
                  </a:ext>
                </a:extLst>
              </a:tr>
              <a:tr h="313792">
                <a:tc>
                  <a:txBody>
                    <a:bodyPr/>
                    <a:lstStyle/>
                    <a:p>
                      <a:pPr algn="ctr"/>
                      <a:r>
                        <a:rPr lang="en-US" dirty="0" err="1"/>
                        <a:t>Polymethyl</a:t>
                      </a:r>
                      <a:r>
                        <a:rPr lang="en-US" baseline="0" dirty="0"/>
                        <a:t> </a:t>
                      </a:r>
                      <a:r>
                        <a:rPr lang="en-US" baseline="0" dirty="0" err="1"/>
                        <a:t>methacrylate</a:t>
                      </a:r>
                      <a:r>
                        <a:rPr lang="en-US" baseline="0" dirty="0"/>
                        <a:t> (PMMA)</a:t>
                      </a:r>
                      <a:endParaRPr lang="en-US" dirty="0"/>
                    </a:p>
                  </a:txBody>
                  <a:tcPr marL="99060" marR="99060"/>
                </a:tc>
                <a:tc>
                  <a:txBody>
                    <a:bodyPr/>
                    <a:lstStyle/>
                    <a:p>
                      <a:pPr algn="ctr"/>
                      <a:r>
                        <a:rPr lang="en-US" dirty="0"/>
                        <a:t>4-Heptanone</a:t>
                      </a:r>
                    </a:p>
                  </a:txBody>
                  <a:tcPr marL="99060" marR="99060"/>
                </a:tc>
                <a:tc>
                  <a:txBody>
                    <a:bodyPr/>
                    <a:lstStyle/>
                    <a:p>
                      <a:pPr algn="ctr"/>
                      <a:r>
                        <a:rPr lang="en-US" dirty="0"/>
                        <a:t>32</a:t>
                      </a:r>
                    </a:p>
                  </a:txBody>
                  <a:tcPr marL="99060" marR="99060"/>
                </a:tc>
                <a:extLst>
                  <a:ext uri="{0D108BD9-81ED-4DB2-BD59-A6C34878D82A}">
                    <a16:rowId xmlns:a16="http://schemas.microsoft.com/office/drawing/2014/main" val="10004"/>
                  </a:ext>
                </a:extLst>
              </a:tr>
              <a:tr h="313792">
                <a:tc>
                  <a:txBody>
                    <a:bodyPr/>
                    <a:lstStyle/>
                    <a:p>
                      <a:pPr algn="ctr"/>
                      <a:r>
                        <a:rPr lang="en-US" dirty="0" err="1"/>
                        <a:t>Polyacrylic</a:t>
                      </a:r>
                      <a:r>
                        <a:rPr lang="en-US" dirty="0"/>
                        <a:t> acid</a:t>
                      </a:r>
                    </a:p>
                  </a:txBody>
                  <a:tcPr marL="99060" marR="99060"/>
                </a:tc>
                <a:tc>
                  <a:txBody>
                    <a:bodyPr/>
                    <a:lstStyle/>
                    <a:p>
                      <a:pPr algn="ctr"/>
                      <a:r>
                        <a:rPr lang="en-US" dirty="0" err="1"/>
                        <a:t>Dioxan</a:t>
                      </a:r>
                      <a:endParaRPr lang="en-US" dirty="0"/>
                    </a:p>
                  </a:txBody>
                  <a:tcPr marL="99060" marR="99060"/>
                </a:tc>
                <a:tc>
                  <a:txBody>
                    <a:bodyPr/>
                    <a:lstStyle/>
                    <a:p>
                      <a:pPr algn="ctr"/>
                      <a:r>
                        <a:rPr lang="en-US" dirty="0"/>
                        <a:t>29</a:t>
                      </a:r>
                    </a:p>
                  </a:txBody>
                  <a:tcPr marL="99060" marR="99060"/>
                </a:tc>
                <a:extLst>
                  <a:ext uri="{0D108BD9-81ED-4DB2-BD59-A6C34878D82A}">
                    <a16:rowId xmlns:a16="http://schemas.microsoft.com/office/drawing/2014/main" val="10005"/>
                  </a:ext>
                </a:extLst>
              </a:tr>
              <a:tr h="313792">
                <a:tc>
                  <a:txBody>
                    <a:bodyPr/>
                    <a:lstStyle/>
                    <a:p>
                      <a:pPr algn="ctr"/>
                      <a:r>
                        <a:rPr lang="en-US" dirty="0" err="1"/>
                        <a:t>Polymethacrylonitrile</a:t>
                      </a:r>
                      <a:endParaRPr lang="en-US" dirty="0"/>
                    </a:p>
                  </a:txBody>
                  <a:tcPr marL="99060" marR="99060"/>
                </a:tc>
                <a:tc>
                  <a:txBody>
                    <a:bodyPr/>
                    <a:lstStyle/>
                    <a:p>
                      <a:pPr algn="ctr"/>
                      <a:r>
                        <a:rPr lang="en-US" dirty="0"/>
                        <a:t>Butanone</a:t>
                      </a:r>
                    </a:p>
                  </a:txBody>
                  <a:tcPr marL="99060" marR="99060"/>
                </a:tc>
                <a:tc>
                  <a:txBody>
                    <a:bodyPr/>
                    <a:lstStyle/>
                    <a:p>
                      <a:pPr algn="ctr"/>
                      <a:r>
                        <a:rPr lang="en-US" dirty="0"/>
                        <a:t>6</a:t>
                      </a:r>
                    </a:p>
                  </a:txBody>
                  <a:tcPr marL="99060" marR="99060"/>
                </a:tc>
                <a:extLst>
                  <a:ext uri="{0D108BD9-81ED-4DB2-BD59-A6C34878D82A}">
                    <a16:rowId xmlns:a16="http://schemas.microsoft.com/office/drawing/2014/main" val="10006"/>
                  </a:ext>
                </a:extLst>
              </a:tr>
              <a:tr h="313792">
                <a:tc>
                  <a:txBody>
                    <a:bodyPr/>
                    <a:lstStyle/>
                    <a:p>
                      <a:pPr algn="ctr"/>
                      <a:r>
                        <a:rPr lang="en-US" dirty="0"/>
                        <a:t>Polyethylene (PE)</a:t>
                      </a:r>
                    </a:p>
                  </a:txBody>
                  <a:tcPr marL="99060" marR="99060"/>
                </a:tc>
                <a:tc>
                  <a:txBody>
                    <a:bodyPr/>
                    <a:lstStyle/>
                    <a:p>
                      <a:pPr algn="ctr"/>
                      <a:r>
                        <a:rPr lang="en-US" dirty="0"/>
                        <a:t>Nitrobenzene</a:t>
                      </a:r>
                    </a:p>
                  </a:txBody>
                  <a:tcPr marL="99060" marR="99060"/>
                </a:tc>
                <a:tc>
                  <a:txBody>
                    <a:bodyPr/>
                    <a:lstStyle/>
                    <a:p>
                      <a:pPr algn="ctr"/>
                      <a:r>
                        <a:rPr lang="en-US" dirty="0"/>
                        <a:t>230</a:t>
                      </a:r>
                    </a:p>
                  </a:txBody>
                  <a:tcPr marL="99060" marR="99060"/>
                </a:tc>
                <a:extLst>
                  <a:ext uri="{0D108BD9-81ED-4DB2-BD59-A6C34878D82A}">
                    <a16:rowId xmlns:a16="http://schemas.microsoft.com/office/drawing/2014/main" val="10007"/>
                  </a:ext>
                </a:extLst>
              </a:tr>
              <a:tr h="313792">
                <a:tc>
                  <a:txBody>
                    <a:bodyPr/>
                    <a:lstStyle/>
                    <a:p>
                      <a:pPr algn="ctr"/>
                      <a:r>
                        <a:rPr lang="en-US" dirty="0"/>
                        <a:t>Polyethylene (PE)</a:t>
                      </a:r>
                    </a:p>
                  </a:txBody>
                  <a:tcPr marL="99060" marR="99060"/>
                </a:tc>
                <a:tc>
                  <a:txBody>
                    <a:bodyPr/>
                    <a:lstStyle/>
                    <a:p>
                      <a:pPr algn="ctr"/>
                      <a:r>
                        <a:rPr lang="en-US" dirty="0"/>
                        <a:t>Biphenyl</a:t>
                      </a:r>
                    </a:p>
                  </a:txBody>
                  <a:tcPr marL="99060" marR="99060"/>
                </a:tc>
                <a:tc>
                  <a:txBody>
                    <a:bodyPr/>
                    <a:lstStyle/>
                    <a:p>
                      <a:pPr algn="ctr"/>
                      <a:r>
                        <a:rPr lang="en-US" dirty="0"/>
                        <a:t>125</a:t>
                      </a:r>
                    </a:p>
                  </a:txBody>
                  <a:tcPr marL="99060" marR="99060"/>
                </a:tc>
                <a:extLst>
                  <a:ext uri="{0D108BD9-81ED-4DB2-BD59-A6C34878D82A}">
                    <a16:rowId xmlns:a16="http://schemas.microsoft.com/office/drawing/2014/main" val="10008"/>
                  </a:ext>
                </a:extLst>
              </a:tr>
              <a:tr h="313792">
                <a:tc>
                  <a:txBody>
                    <a:bodyPr/>
                    <a:lstStyle/>
                    <a:p>
                      <a:pPr algn="ctr"/>
                      <a:r>
                        <a:rPr lang="en-US" dirty="0"/>
                        <a:t>Polypropylene (PP)</a:t>
                      </a:r>
                    </a:p>
                  </a:txBody>
                  <a:tcPr marL="99060" marR="99060"/>
                </a:tc>
                <a:tc>
                  <a:txBody>
                    <a:bodyPr/>
                    <a:lstStyle/>
                    <a:p>
                      <a:pPr algn="ctr"/>
                      <a:r>
                        <a:rPr lang="en-US" dirty="0" err="1"/>
                        <a:t>Diphenyl</a:t>
                      </a:r>
                      <a:r>
                        <a:rPr lang="en-US" dirty="0"/>
                        <a:t> ether</a:t>
                      </a:r>
                    </a:p>
                  </a:txBody>
                  <a:tcPr marL="99060" marR="99060"/>
                </a:tc>
                <a:tc>
                  <a:txBody>
                    <a:bodyPr/>
                    <a:lstStyle/>
                    <a:p>
                      <a:pPr algn="ctr"/>
                      <a:r>
                        <a:rPr lang="en-US" dirty="0"/>
                        <a:t>133</a:t>
                      </a:r>
                    </a:p>
                  </a:txBody>
                  <a:tcPr marL="99060" marR="99060"/>
                </a:tc>
                <a:extLst>
                  <a:ext uri="{0D108BD9-81ED-4DB2-BD59-A6C34878D82A}">
                    <a16:rowId xmlns:a16="http://schemas.microsoft.com/office/drawing/2014/main" val="10009"/>
                  </a:ext>
                </a:extLst>
              </a:tr>
              <a:tr h="0">
                <a:tc>
                  <a:txBody>
                    <a:bodyPr/>
                    <a:lstStyle/>
                    <a:p>
                      <a:pPr algn="ctr"/>
                      <a:r>
                        <a:rPr lang="en-US" dirty="0" err="1"/>
                        <a:t>Polyisobutylene</a:t>
                      </a:r>
                      <a:endParaRPr lang="en-US" dirty="0"/>
                    </a:p>
                  </a:txBody>
                  <a:tcPr marL="99060" marR="99060"/>
                </a:tc>
                <a:tc>
                  <a:txBody>
                    <a:bodyPr/>
                    <a:lstStyle/>
                    <a:p>
                      <a:pPr algn="ctr"/>
                      <a:r>
                        <a:rPr lang="en-US" dirty="0" err="1"/>
                        <a:t>Diisobutylketone</a:t>
                      </a:r>
                      <a:endParaRPr lang="en-US" dirty="0"/>
                    </a:p>
                  </a:txBody>
                  <a:tcPr marL="99060" marR="99060"/>
                </a:tc>
                <a:tc>
                  <a:txBody>
                    <a:bodyPr/>
                    <a:lstStyle/>
                    <a:p>
                      <a:pPr algn="ctr"/>
                      <a:r>
                        <a:rPr lang="en-US" dirty="0"/>
                        <a:t>58</a:t>
                      </a:r>
                    </a:p>
                  </a:txBody>
                  <a:tcPr marL="99060" marR="99060"/>
                </a:tc>
                <a:extLst>
                  <a:ext uri="{0D108BD9-81ED-4DB2-BD59-A6C34878D82A}">
                    <a16:rowId xmlns:a16="http://schemas.microsoft.com/office/drawing/2014/main" val="10010"/>
                  </a:ext>
                </a:extLst>
              </a:tr>
            </a:tbl>
          </a:graphicData>
        </a:graphic>
      </p:graphicFrame>
      <p:sp>
        <p:nvSpPr>
          <p:cNvPr id="7" name="TextBox 6"/>
          <p:cNvSpPr txBox="1"/>
          <p:nvPr/>
        </p:nvSpPr>
        <p:spPr>
          <a:xfrm>
            <a:off x="609600" y="5257800"/>
            <a:ext cx="8422047" cy="738664"/>
          </a:xfrm>
          <a:prstGeom prst="rect">
            <a:avLst/>
          </a:prstGeom>
          <a:noFill/>
        </p:spPr>
        <p:txBody>
          <a:bodyPr wrap="none" rtlCol="0">
            <a:spAutoFit/>
          </a:bodyPr>
          <a:lstStyle/>
          <a:p>
            <a:pPr>
              <a:buFont typeface="Symbol" charset="2"/>
              <a:buChar char="Q"/>
            </a:pPr>
            <a:r>
              <a:rPr lang="en-US" i="0" dirty="0"/>
              <a:t> condition is property of Polymer/solvent system</a:t>
            </a:r>
          </a:p>
          <a:p>
            <a:r>
              <a:rPr lang="en-US" sz="1800" i="0" dirty="0"/>
              <a:t>‘</a:t>
            </a:r>
            <a:r>
              <a:rPr lang="en-US" sz="1800" i="0" dirty="0">
                <a:latin typeface="Symbol" charset="2"/>
                <a:cs typeface="Symbol" charset="2"/>
              </a:rPr>
              <a:t>Q</a:t>
            </a:r>
            <a:r>
              <a:rPr lang="en-US" sz="1800" i="0" dirty="0"/>
              <a:t> solvent’ is meaningless without specifying the polymer, and the </a:t>
            </a:r>
            <a:r>
              <a:rPr lang="en-US" sz="1800" i="0" dirty="0">
                <a:latin typeface="Symbol" charset="2"/>
                <a:cs typeface="Symbol" charset="2"/>
              </a:rPr>
              <a:t>Q</a:t>
            </a:r>
            <a:r>
              <a:rPr lang="en-US" sz="1800" i="0" dirty="0"/>
              <a:t> temperature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04800" y="0"/>
            <a:ext cx="9601200" cy="1143000"/>
          </a:xfrm>
        </p:spPr>
        <p:txBody>
          <a:bodyPr/>
          <a:lstStyle/>
          <a:p>
            <a:r>
              <a:rPr lang="en-GB" dirty="0">
                <a:solidFill>
                  <a:srgbClr val="000000"/>
                </a:solidFill>
              </a:rPr>
              <a:t>‘Flory Huggins’ interaction parameter</a:t>
            </a:r>
            <a:br>
              <a:rPr lang="en-GB" dirty="0">
                <a:solidFill>
                  <a:srgbClr val="000000"/>
                </a:solidFill>
              </a:rPr>
            </a:br>
            <a:r>
              <a:rPr lang="en-GB" sz="2400" dirty="0" err="1">
                <a:solidFill>
                  <a:srgbClr val="000000"/>
                </a:solidFill>
                <a:latin typeface="Symbol" charset="2"/>
                <a:cs typeface="Symbol" charset="2"/>
              </a:rPr>
              <a:t>c</a:t>
            </a:r>
            <a:r>
              <a:rPr lang="en-GB" sz="2400" dirty="0">
                <a:solidFill>
                  <a:srgbClr val="000000"/>
                </a:solidFill>
              </a:rPr>
              <a:t> when used for polymer solutions</a:t>
            </a:r>
          </a:p>
        </p:txBody>
      </p:sp>
      <p:sp>
        <p:nvSpPr>
          <p:cNvPr id="172035" name="Rectangle 3"/>
          <p:cNvSpPr>
            <a:spLocks noGrp="1" noChangeArrowheads="1"/>
          </p:cNvSpPr>
          <p:nvPr>
            <p:ph type="body" idx="1"/>
          </p:nvPr>
        </p:nvSpPr>
        <p:spPr>
          <a:xfrm>
            <a:off x="228600" y="1676400"/>
            <a:ext cx="9144000" cy="4114800"/>
          </a:xfrm>
        </p:spPr>
        <p:txBody>
          <a:bodyPr/>
          <a:lstStyle/>
          <a:p>
            <a:pPr>
              <a:lnSpc>
                <a:spcPct val="90000"/>
              </a:lnSpc>
            </a:pPr>
            <a:r>
              <a:rPr lang="en-GB" sz="2800" dirty="0"/>
              <a:t>Often of the form </a:t>
            </a:r>
            <a:r>
              <a:rPr lang="en-GB" sz="2800" i="1" dirty="0" err="1">
                <a:latin typeface="Symbol" charset="2"/>
                <a:sym typeface="Symbol" charset="2"/>
              </a:rPr>
              <a:t></a:t>
            </a:r>
            <a:r>
              <a:rPr lang="en-GB" sz="2800" dirty="0"/>
              <a:t> = -</a:t>
            </a:r>
            <a:r>
              <a:rPr lang="en-GB" sz="2800" i="1" dirty="0"/>
              <a:t>A</a:t>
            </a:r>
            <a:r>
              <a:rPr lang="en-GB" sz="2800" dirty="0"/>
              <a:t> + </a:t>
            </a:r>
            <a:r>
              <a:rPr lang="en-GB" sz="2800" i="1" dirty="0"/>
              <a:t>B</a:t>
            </a:r>
            <a:r>
              <a:rPr lang="en-GB" sz="2800" dirty="0"/>
              <a:t>/</a:t>
            </a:r>
            <a:r>
              <a:rPr lang="en-GB" sz="2800" i="1" dirty="0"/>
              <a:t>T</a:t>
            </a:r>
            <a:endParaRPr lang="en-GB" sz="2800" dirty="0"/>
          </a:p>
          <a:p>
            <a:pPr lvl="1">
              <a:lnSpc>
                <a:spcPct val="90000"/>
              </a:lnSpc>
            </a:pPr>
            <a:r>
              <a:rPr lang="en-GB" sz="2400" dirty="0"/>
              <a:t>Sometimes </a:t>
            </a:r>
            <a:r>
              <a:rPr lang="en-GB" sz="2400" i="1" dirty="0" err="1">
                <a:latin typeface="Symbol" charset="2"/>
                <a:sym typeface="Symbol" charset="2"/>
              </a:rPr>
              <a:t></a:t>
            </a:r>
            <a:r>
              <a:rPr lang="en-GB" sz="2400" dirty="0"/>
              <a:t> is included</a:t>
            </a:r>
          </a:p>
          <a:p>
            <a:pPr lvl="2">
              <a:lnSpc>
                <a:spcPct val="90000"/>
              </a:lnSpc>
            </a:pPr>
            <a:r>
              <a:rPr lang="en-GB" sz="2000" dirty="0"/>
              <a:t>Composition dependent </a:t>
            </a:r>
            <a:r>
              <a:rPr lang="en-GB" sz="2000" i="1" dirty="0" err="1">
                <a:latin typeface="Symbol" charset="2"/>
                <a:sym typeface="Symbol" charset="2"/>
              </a:rPr>
              <a:t></a:t>
            </a:r>
            <a:r>
              <a:rPr lang="en-GB" sz="2000" dirty="0"/>
              <a:t> is more complicated</a:t>
            </a:r>
          </a:p>
          <a:p>
            <a:pPr lvl="1">
              <a:lnSpc>
                <a:spcPct val="90000"/>
              </a:lnSpc>
            </a:pPr>
            <a:r>
              <a:rPr lang="en-GB" sz="2400" dirty="0"/>
              <a:t>These are UCST phase diagrams if </a:t>
            </a:r>
            <a:r>
              <a:rPr lang="en-GB" sz="2400" i="1" dirty="0"/>
              <a:t>B</a:t>
            </a:r>
            <a:r>
              <a:rPr lang="en-GB" sz="2400" dirty="0"/>
              <a:t> &gt; 0</a:t>
            </a:r>
          </a:p>
          <a:p>
            <a:pPr lvl="2">
              <a:lnSpc>
                <a:spcPct val="90000"/>
              </a:lnSpc>
            </a:pPr>
            <a:r>
              <a:rPr lang="en-GB" sz="2000" dirty="0"/>
              <a:t>Upper critical solution temperature</a:t>
            </a:r>
          </a:p>
          <a:p>
            <a:pPr>
              <a:lnSpc>
                <a:spcPct val="90000"/>
              </a:lnSpc>
            </a:pPr>
            <a:r>
              <a:rPr lang="en-GB" sz="2800" dirty="0"/>
              <a:t>Sometimes we have LCST phase diagrams</a:t>
            </a:r>
          </a:p>
          <a:p>
            <a:pPr lvl="1">
              <a:lnSpc>
                <a:spcPct val="90000"/>
              </a:lnSpc>
            </a:pPr>
            <a:r>
              <a:rPr lang="en-GB" sz="2400" dirty="0"/>
              <a:t>Here different </a:t>
            </a:r>
            <a:r>
              <a:rPr lang="en-GB" sz="2400" dirty="0" err="1"/>
              <a:t>expansivities</a:t>
            </a:r>
            <a:r>
              <a:rPr lang="en-GB" sz="2400" dirty="0"/>
              <a:t> may be important</a:t>
            </a:r>
          </a:p>
          <a:p>
            <a:pPr lvl="1">
              <a:lnSpc>
                <a:spcPct val="90000"/>
              </a:lnSpc>
            </a:pPr>
            <a:r>
              <a:rPr lang="en-GB" sz="2400" dirty="0"/>
              <a:t>Water as solvent / </a:t>
            </a:r>
            <a:r>
              <a:rPr lang="en-GB" sz="2400" dirty="0">
                <a:solidFill>
                  <a:srgbClr val="FF0000"/>
                </a:solidFill>
              </a:rPr>
              <a:t>hydrophobic interaction</a:t>
            </a:r>
          </a:p>
          <a:p>
            <a:pPr>
              <a:lnSpc>
                <a:spcPct val="90000"/>
              </a:lnSpc>
            </a:pPr>
            <a:r>
              <a:rPr lang="en-GB" sz="2800" dirty="0"/>
              <a:t>Other possibilities</a:t>
            </a:r>
          </a:p>
          <a:p>
            <a:pPr lvl="1">
              <a:lnSpc>
                <a:spcPct val="90000"/>
              </a:lnSpc>
            </a:pPr>
            <a:r>
              <a:rPr lang="en-GB" sz="2400" dirty="0"/>
              <a:t>Both LCST and UCST in the same mixture and “hour glass” forms are possible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420100" cy="1143000"/>
          </a:xfrm>
        </p:spPr>
        <p:txBody>
          <a:bodyPr/>
          <a:lstStyle/>
          <a:p>
            <a:r>
              <a:rPr lang="en-US" dirty="0">
                <a:solidFill>
                  <a:srgbClr val="000000"/>
                </a:solidFill>
              </a:rPr>
              <a:t>Phase diagrams for </a:t>
            </a:r>
            <a:r>
              <a:rPr lang="en-US" dirty="0" err="1">
                <a:solidFill>
                  <a:srgbClr val="000000"/>
                </a:solidFill>
                <a:latin typeface="Symbol" charset="2"/>
                <a:cs typeface="Symbol" charset="2"/>
              </a:rPr>
              <a:t>c</a:t>
            </a:r>
            <a:r>
              <a:rPr lang="en-US" dirty="0">
                <a:solidFill>
                  <a:srgbClr val="000000"/>
                </a:solidFill>
              </a:rPr>
              <a:t> = -A + B/T</a:t>
            </a:r>
          </a:p>
        </p:txBody>
      </p:sp>
      <p:pic>
        <p:nvPicPr>
          <p:cNvPr id="4" name="Content Placeholder 3"/>
          <p:cNvPicPr>
            <a:picLocks noGrp="1" noChangeAspect="1"/>
          </p:cNvPicPr>
          <p:nvPr>
            <p:ph idx="1"/>
          </p:nvPr>
        </p:nvPicPr>
        <p:blipFill>
          <a:blip r:embed="rId2"/>
          <a:srcRect l="-11779" r="249"/>
          <a:stretch>
            <a:fillRect/>
          </a:stretch>
        </p:blipFill>
        <p:spPr>
          <a:xfrm>
            <a:off x="0" y="990600"/>
            <a:ext cx="3886200" cy="4114800"/>
          </a:xfrm>
          <a:prstGeom prst="rect">
            <a:avLst/>
          </a:prstGeom>
        </p:spPr>
      </p:pic>
      <p:sp>
        <p:nvSpPr>
          <p:cNvPr id="5" name="TextBox 4"/>
          <p:cNvSpPr txBox="1"/>
          <p:nvPr/>
        </p:nvSpPr>
        <p:spPr>
          <a:xfrm>
            <a:off x="304800" y="5486400"/>
            <a:ext cx="3886200" cy="646331"/>
          </a:xfrm>
          <a:prstGeom prst="rect">
            <a:avLst/>
          </a:prstGeom>
          <a:noFill/>
        </p:spPr>
        <p:txBody>
          <a:bodyPr wrap="square" rtlCol="0">
            <a:spAutoFit/>
          </a:bodyPr>
          <a:lstStyle/>
          <a:p>
            <a:r>
              <a:rPr lang="en-US" sz="1800" dirty="0" err="1">
                <a:latin typeface="+mn-lt"/>
                <a:cs typeface="Symbol" charset="2"/>
              </a:rPr>
              <a:t>Polyisobutylene/Diisobutylketone</a:t>
            </a:r>
            <a:endParaRPr lang="en-US" sz="1800" dirty="0">
              <a:latin typeface="+mn-lt"/>
              <a:cs typeface="Symbol" charset="2"/>
            </a:endParaRPr>
          </a:p>
          <a:p>
            <a:r>
              <a:rPr lang="en-US" sz="1800" dirty="0">
                <a:latin typeface="+mn-lt"/>
                <a:cs typeface="Symbol" charset="2"/>
              </a:rPr>
              <a:t>M</a:t>
            </a:r>
            <a:r>
              <a:rPr lang="en-US" sz="1800" baseline="-25000" dirty="0">
                <a:latin typeface="+mn-lt"/>
                <a:cs typeface="Symbol" charset="2"/>
              </a:rPr>
              <a:t>w</a:t>
            </a:r>
            <a:r>
              <a:rPr lang="en-US" sz="1800" dirty="0">
                <a:latin typeface="+mn-lt"/>
                <a:cs typeface="Symbol" charset="2"/>
              </a:rPr>
              <a:t> up: UCST </a:t>
            </a:r>
            <a:r>
              <a:rPr lang="en-US" sz="1800" dirty="0" err="1">
                <a:latin typeface="+mn-lt"/>
                <a:cs typeface="Symbol" charset="2"/>
                <a:sym typeface="Wingdings"/>
              </a:rPr>
              <a:t></a:t>
            </a:r>
            <a:r>
              <a:rPr lang="en-US" sz="1800" dirty="0">
                <a:latin typeface="+mn-lt"/>
                <a:cs typeface="Symbol" charset="2"/>
                <a:sym typeface="Wingdings"/>
              </a:rPr>
              <a:t> </a:t>
            </a:r>
            <a:r>
              <a:rPr lang="en-US" sz="1800" dirty="0">
                <a:latin typeface="Symbol" charset="2"/>
                <a:cs typeface="Symbol" charset="2"/>
                <a:sym typeface="Wingdings"/>
              </a:rPr>
              <a:t>Q</a:t>
            </a:r>
            <a:r>
              <a:rPr lang="en-US" sz="1800" dirty="0">
                <a:latin typeface="+mn-lt"/>
                <a:cs typeface="Symbol" charset="2"/>
                <a:sym typeface="Wingdings"/>
              </a:rPr>
              <a:t> = 58 </a:t>
            </a:r>
            <a:r>
              <a:rPr lang="en-US" sz="1800" baseline="30000" dirty="0" err="1">
                <a:latin typeface="+mn-lt"/>
                <a:cs typeface="Symbol" charset="2"/>
                <a:sym typeface="Wingdings"/>
              </a:rPr>
              <a:t>o</a:t>
            </a:r>
            <a:r>
              <a:rPr lang="en-US" sz="1800" dirty="0" err="1">
                <a:latin typeface="+mn-lt"/>
                <a:cs typeface="Symbol" charset="2"/>
                <a:sym typeface="Wingdings"/>
              </a:rPr>
              <a:t>C</a:t>
            </a:r>
            <a:r>
              <a:rPr lang="en-US" sz="1800" dirty="0">
                <a:latin typeface="+mn-lt"/>
                <a:cs typeface="Symbol" charset="2"/>
                <a:sym typeface="Wingdings"/>
              </a:rPr>
              <a:t>, </a:t>
            </a:r>
            <a:r>
              <a:rPr lang="en-US" sz="1800" dirty="0" err="1">
                <a:latin typeface="Symbol" charset="2"/>
                <a:cs typeface="Symbol" charset="2"/>
                <a:sym typeface="Wingdings"/>
              </a:rPr>
              <a:t>F</a:t>
            </a:r>
            <a:r>
              <a:rPr lang="en-US" sz="1800" baseline="-25000" dirty="0" err="1">
                <a:latin typeface="+mn-lt"/>
                <a:cs typeface="Symbol" charset="2"/>
                <a:sym typeface="Wingdings"/>
              </a:rPr>
              <a:t>c</a:t>
            </a:r>
            <a:r>
              <a:rPr lang="en-US" sz="1800" dirty="0">
                <a:latin typeface="+mn-lt"/>
                <a:cs typeface="Symbol" charset="2"/>
                <a:sym typeface="Wingdings"/>
              </a:rPr>
              <a:t> </a:t>
            </a:r>
            <a:r>
              <a:rPr lang="en-US" sz="1800" dirty="0" err="1">
                <a:latin typeface="+mn-lt"/>
                <a:cs typeface="Symbol" charset="2"/>
                <a:sym typeface="Wingdings"/>
              </a:rPr>
              <a:t></a:t>
            </a:r>
            <a:r>
              <a:rPr lang="en-US" sz="1800" dirty="0">
                <a:latin typeface="+mn-lt"/>
                <a:cs typeface="Symbol" charset="2"/>
                <a:sym typeface="Wingdings"/>
              </a:rPr>
              <a:t> 0</a:t>
            </a:r>
            <a:endParaRPr lang="en-US" sz="1800" dirty="0">
              <a:latin typeface="+mn-lt"/>
              <a:cs typeface="Symbol" charset="2"/>
            </a:endParaRPr>
          </a:p>
        </p:txBody>
      </p:sp>
      <p:sp>
        <p:nvSpPr>
          <p:cNvPr id="9" name="TextBox 8"/>
          <p:cNvSpPr txBox="1"/>
          <p:nvPr/>
        </p:nvSpPr>
        <p:spPr>
          <a:xfrm>
            <a:off x="4495800" y="3886200"/>
            <a:ext cx="4279637" cy="1938992"/>
          </a:xfrm>
          <a:prstGeom prst="rect">
            <a:avLst/>
          </a:prstGeom>
          <a:noFill/>
        </p:spPr>
        <p:txBody>
          <a:bodyPr wrap="none" rtlCol="0">
            <a:spAutoFit/>
          </a:bodyPr>
          <a:lstStyle/>
          <a:p>
            <a:r>
              <a:rPr lang="en-US" i="0" dirty="0"/>
              <a:t>Limit N </a:t>
            </a:r>
            <a:r>
              <a:rPr lang="en-US" i="0" dirty="0" err="1">
                <a:sym typeface="Wingdings"/>
              </a:rPr>
              <a:t></a:t>
            </a:r>
            <a:r>
              <a:rPr lang="en-US" i="0" dirty="0">
                <a:sym typeface="Wingdings"/>
              </a:rPr>
              <a:t> ∞: </a:t>
            </a:r>
            <a:r>
              <a:rPr lang="en-US" i="0" dirty="0" err="1">
                <a:sym typeface="Wingdings"/>
              </a:rPr>
              <a:t>T</a:t>
            </a:r>
            <a:r>
              <a:rPr lang="en-US" i="0" baseline="-25000" dirty="0" err="1">
                <a:sym typeface="Wingdings"/>
              </a:rPr>
              <a:t>cr</a:t>
            </a:r>
            <a:r>
              <a:rPr lang="en-US" i="0" dirty="0">
                <a:sym typeface="Wingdings"/>
              </a:rPr>
              <a:t> </a:t>
            </a:r>
            <a:r>
              <a:rPr lang="en-US" i="0" dirty="0" err="1">
                <a:sym typeface="Wingdings"/>
              </a:rPr>
              <a:t></a:t>
            </a:r>
            <a:r>
              <a:rPr lang="en-US" i="0" dirty="0">
                <a:sym typeface="Wingdings"/>
              </a:rPr>
              <a:t> </a:t>
            </a:r>
            <a:r>
              <a:rPr lang="en-US" i="0" dirty="0">
                <a:latin typeface="Symbol" charset="2"/>
                <a:cs typeface="Symbol" charset="2"/>
                <a:sym typeface="Wingdings"/>
              </a:rPr>
              <a:t>Q</a:t>
            </a:r>
            <a:r>
              <a:rPr lang="en-US" i="0" dirty="0">
                <a:sym typeface="Wingdings"/>
              </a:rPr>
              <a:t>, </a:t>
            </a:r>
            <a:r>
              <a:rPr lang="en-US" i="0" dirty="0" err="1">
                <a:latin typeface="Symbol" charset="2"/>
                <a:cs typeface="Symbol" charset="2"/>
                <a:sym typeface="Wingdings"/>
              </a:rPr>
              <a:t>F</a:t>
            </a:r>
            <a:r>
              <a:rPr lang="en-US" i="0" baseline="-25000" dirty="0" err="1">
                <a:sym typeface="Wingdings"/>
              </a:rPr>
              <a:t>cr</a:t>
            </a:r>
            <a:r>
              <a:rPr lang="en-US" i="0" dirty="0">
                <a:sym typeface="Wingdings"/>
              </a:rPr>
              <a:t> </a:t>
            </a:r>
            <a:r>
              <a:rPr lang="en-US" i="0" dirty="0" err="1">
                <a:sym typeface="Wingdings"/>
              </a:rPr>
              <a:t></a:t>
            </a:r>
            <a:r>
              <a:rPr lang="en-US" i="0" dirty="0">
                <a:sym typeface="Wingdings"/>
              </a:rPr>
              <a:t> 0</a:t>
            </a:r>
          </a:p>
          <a:p>
            <a:endParaRPr lang="en-US" i="0" dirty="0">
              <a:sym typeface="Wingdings"/>
            </a:endParaRPr>
          </a:p>
          <a:p>
            <a:r>
              <a:rPr lang="en-US" i="0" dirty="0">
                <a:solidFill>
                  <a:srgbClr val="000000"/>
                </a:solidFill>
                <a:ea typeface="Lucida Grande"/>
                <a:cs typeface="Lucida Grande"/>
              </a:rPr>
              <a:t>(</a:t>
            </a:r>
            <a:r>
              <a:rPr lang="en-US" i="0" dirty="0">
                <a:solidFill>
                  <a:srgbClr val="000000"/>
                </a:solidFill>
                <a:latin typeface="Symbol" charset="2"/>
                <a:ea typeface="Lucida Grande"/>
                <a:cs typeface="Symbol" charset="2"/>
              </a:rPr>
              <a:t>Q - </a:t>
            </a:r>
            <a:r>
              <a:rPr lang="en-US" i="0" dirty="0" err="1">
                <a:solidFill>
                  <a:srgbClr val="000000"/>
                </a:solidFill>
                <a:ea typeface="Lucida Grande"/>
                <a:cs typeface="Lucida Grande"/>
              </a:rPr>
              <a:t>T</a:t>
            </a:r>
            <a:r>
              <a:rPr lang="en-US" i="0" baseline="-25000" dirty="0" err="1">
                <a:solidFill>
                  <a:srgbClr val="000000"/>
                </a:solidFill>
                <a:ea typeface="Lucida Grande"/>
                <a:cs typeface="Lucida Grande"/>
              </a:rPr>
              <a:t>cr</a:t>
            </a:r>
            <a:r>
              <a:rPr lang="en-US" i="0" dirty="0">
                <a:solidFill>
                  <a:srgbClr val="000000"/>
                </a:solidFill>
                <a:latin typeface="Symbol" charset="2"/>
                <a:ea typeface="Lucida Grande"/>
                <a:cs typeface="Symbol" charset="2"/>
              </a:rPr>
              <a:t> )</a:t>
            </a:r>
            <a:r>
              <a:rPr lang="en-US" i="0" dirty="0">
                <a:solidFill>
                  <a:srgbClr val="000000"/>
                </a:solidFill>
                <a:ea typeface="Lucida Grande"/>
                <a:cs typeface="Lucida Grande"/>
              </a:rPr>
              <a:t> ~ N</a:t>
            </a:r>
            <a:r>
              <a:rPr lang="en-US" i="0" baseline="30000" dirty="0">
                <a:solidFill>
                  <a:srgbClr val="000000"/>
                </a:solidFill>
                <a:ea typeface="Lucida Grande"/>
                <a:cs typeface="Lucida Grande"/>
              </a:rPr>
              <a:t>-1/2</a:t>
            </a:r>
          </a:p>
          <a:p>
            <a:endParaRPr lang="en-US" i="0" dirty="0">
              <a:sym typeface="Wingdings"/>
            </a:endParaRPr>
          </a:p>
          <a:p>
            <a:r>
              <a:rPr lang="en-US" b="1" i="0" dirty="0">
                <a:solidFill>
                  <a:srgbClr val="FF0000"/>
                </a:solidFill>
                <a:sym typeface="Wingdings"/>
              </a:rPr>
              <a:t>P 11.1</a:t>
            </a:r>
            <a:endParaRPr lang="en-US" b="1" i="0" dirty="0">
              <a:solidFill>
                <a:srgbClr val="FF0000"/>
              </a:solidFill>
            </a:endParaRPr>
          </a:p>
        </p:txBody>
      </p:sp>
      <p:sp>
        <p:nvSpPr>
          <p:cNvPr id="10" name="TextBox 9"/>
          <p:cNvSpPr txBox="1"/>
          <p:nvPr/>
        </p:nvSpPr>
        <p:spPr>
          <a:xfrm>
            <a:off x="0" y="1066800"/>
            <a:ext cx="424064" cy="461665"/>
          </a:xfrm>
          <a:prstGeom prst="rect">
            <a:avLst/>
          </a:prstGeom>
          <a:noFill/>
        </p:spPr>
        <p:txBody>
          <a:bodyPr wrap="none" rtlCol="0">
            <a:spAutoFit/>
          </a:bodyPr>
          <a:lstStyle/>
          <a:p>
            <a:r>
              <a:rPr lang="en-US" i="0" dirty="0">
                <a:solidFill>
                  <a:srgbClr val="FF0000"/>
                </a:solidFill>
                <a:latin typeface="Symbol" charset="2"/>
                <a:cs typeface="Symbol" charset="2"/>
              </a:rPr>
              <a:t>Q</a:t>
            </a:r>
          </a:p>
        </p:txBody>
      </p:sp>
      <p:cxnSp>
        <p:nvCxnSpPr>
          <p:cNvPr id="14" name="Straight Arrow Connector 13"/>
          <p:cNvCxnSpPr>
            <a:stCxn id="10" idx="3"/>
          </p:cNvCxnSpPr>
          <p:nvPr/>
        </p:nvCxnSpPr>
        <p:spPr bwMode="auto">
          <a:xfrm flipV="1">
            <a:off x="424064" y="1295400"/>
            <a:ext cx="337936" cy="2233"/>
          </a:xfrm>
          <a:prstGeom prst="straightConnector1">
            <a:avLst/>
          </a:prstGeom>
          <a:solidFill>
            <a:schemeClr val="accent1"/>
          </a:solidFill>
          <a:ln w="19050" cap="flat" cmpd="sng" algn="ctr">
            <a:solidFill>
              <a:srgbClr val="FF0000"/>
            </a:solidFill>
            <a:prstDash val="solid"/>
            <a:round/>
            <a:headEnd type="none" w="med" len="med"/>
            <a:tailEnd type="arrow" w="med" len="med"/>
          </a:ln>
          <a:effectLst/>
        </p:spPr>
      </p:cxnSp>
      <p:sp>
        <p:nvSpPr>
          <p:cNvPr id="11" name="TextBox 10"/>
          <p:cNvSpPr txBox="1"/>
          <p:nvPr/>
        </p:nvSpPr>
        <p:spPr>
          <a:xfrm>
            <a:off x="4419600" y="1752600"/>
            <a:ext cx="4217070" cy="1692771"/>
          </a:xfrm>
          <a:prstGeom prst="rect">
            <a:avLst/>
          </a:prstGeom>
          <a:noFill/>
        </p:spPr>
        <p:txBody>
          <a:bodyPr wrap="none" rtlCol="0">
            <a:spAutoFit/>
          </a:bodyPr>
          <a:lstStyle/>
          <a:p>
            <a:r>
              <a:rPr lang="en-GB" i="0" dirty="0"/>
              <a:t>UCST Phase diagrams</a:t>
            </a:r>
          </a:p>
          <a:p>
            <a:endParaRPr lang="en-GB" sz="800" i="0" dirty="0"/>
          </a:p>
          <a:p>
            <a:r>
              <a:rPr lang="en-GB" i="0" dirty="0" err="1"/>
              <a:t>T</a:t>
            </a:r>
            <a:r>
              <a:rPr lang="en-GB" i="0" baseline="-25000" dirty="0" err="1"/>
              <a:t>cr</a:t>
            </a:r>
            <a:r>
              <a:rPr lang="en-GB" i="0" dirty="0"/>
              <a:t> increases as N increases</a:t>
            </a:r>
          </a:p>
          <a:p>
            <a:endParaRPr lang="en-GB" i="0" dirty="0">
              <a:latin typeface="Symbol" charset="2"/>
              <a:cs typeface="Symbol" charset="2"/>
            </a:endParaRPr>
          </a:p>
          <a:p>
            <a:r>
              <a:rPr lang="en-GB" i="0" dirty="0" err="1">
                <a:latin typeface="Symbol" charset="2"/>
                <a:cs typeface="Symbol" charset="2"/>
              </a:rPr>
              <a:t>F</a:t>
            </a:r>
            <a:r>
              <a:rPr lang="en-GB" i="0" baseline="-25000" dirty="0" err="1"/>
              <a:t>cr</a:t>
            </a:r>
            <a:r>
              <a:rPr lang="en-GB" i="0" dirty="0"/>
              <a:t> decreases as N increases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2462"/>
            <a:ext cx="9410700" cy="1143000"/>
          </a:xfrm>
        </p:spPr>
        <p:txBody>
          <a:bodyPr>
            <a:normAutofit/>
          </a:bodyPr>
          <a:lstStyle/>
          <a:p>
            <a:r>
              <a:rPr lang="en-US" dirty="0">
                <a:latin typeface="Courier"/>
                <a:cs typeface="Courier"/>
              </a:rPr>
              <a:t> </a:t>
            </a:r>
            <a:r>
              <a:rPr lang="en-US" dirty="0" err="1">
                <a:solidFill>
                  <a:srgbClr val="000000"/>
                </a:solidFill>
                <a:latin typeface="Symbol" charset="2"/>
                <a:cs typeface="Symbol" charset="2"/>
              </a:rPr>
              <a:t>c</a:t>
            </a:r>
            <a:r>
              <a:rPr lang="en-US" dirty="0">
                <a:solidFill>
                  <a:srgbClr val="000000"/>
                </a:solidFill>
              </a:rPr>
              <a:t> ≠ -A + B/T: </a:t>
            </a:r>
            <a:r>
              <a:rPr lang="en-US" dirty="0">
                <a:solidFill>
                  <a:srgbClr val="000000"/>
                </a:solidFill>
                <a:latin typeface="+mn-lt"/>
              </a:rPr>
              <a:t>Other </a:t>
            </a:r>
            <a:r>
              <a:rPr lang="en-US" dirty="0">
                <a:solidFill>
                  <a:srgbClr val="000000"/>
                </a:solidFill>
                <a:latin typeface="+mn-lt"/>
                <a:cs typeface="Courier"/>
              </a:rPr>
              <a:t>phase diagrams</a:t>
            </a:r>
          </a:p>
        </p:txBody>
      </p:sp>
      <p:pic>
        <p:nvPicPr>
          <p:cNvPr id="7" name="Picture 6"/>
          <p:cNvPicPr>
            <a:picLocks noChangeAspect="1"/>
          </p:cNvPicPr>
          <p:nvPr/>
        </p:nvPicPr>
        <p:blipFill>
          <a:blip r:embed="rId2"/>
          <a:stretch>
            <a:fillRect/>
          </a:stretch>
        </p:blipFill>
        <p:spPr>
          <a:xfrm rot="10800000">
            <a:off x="228600" y="1905000"/>
            <a:ext cx="2596279" cy="2188662"/>
          </a:xfrm>
          <a:prstGeom prst="rect">
            <a:avLst/>
          </a:prstGeom>
        </p:spPr>
      </p:pic>
      <p:pic>
        <p:nvPicPr>
          <p:cNvPr id="8" name="Picture 7"/>
          <p:cNvPicPr>
            <a:picLocks noChangeAspect="1"/>
          </p:cNvPicPr>
          <p:nvPr/>
        </p:nvPicPr>
        <p:blipFill>
          <a:blip r:embed="rId3"/>
          <a:stretch>
            <a:fillRect/>
          </a:stretch>
        </p:blipFill>
        <p:spPr>
          <a:xfrm>
            <a:off x="3505200" y="1143000"/>
            <a:ext cx="3435063" cy="3819405"/>
          </a:xfrm>
          <a:prstGeom prst="rect">
            <a:avLst/>
          </a:prstGeom>
        </p:spPr>
      </p:pic>
      <p:sp>
        <p:nvSpPr>
          <p:cNvPr id="10" name="TextBox 9"/>
          <p:cNvSpPr txBox="1"/>
          <p:nvPr/>
        </p:nvSpPr>
        <p:spPr>
          <a:xfrm>
            <a:off x="2743200" y="762000"/>
            <a:ext cx="1262059" cy="738664"/>
          </a:xfrm>
          <a:prstGeom prst="rect">
            <a:avLst/>
          </a:prstGeom>
          <a:noFill/>
        </p:spPr>
        <p:txBody>
          <a:bodyPr wrap="none" rtlCol="0">
            <a:spAutoFit/>
          </a:bodyPr>
          <a:lstStyle/>
          <a:p>
            <a:r>
              <a:rPr lang="en-US" sz="1400" i="0" dirty="0">
                <a:latin typeface="Courier"/>
                <a:cs typeface="Courier"/>
              </a:rPr>
              <a:t>PS/acetone</a:t>
            </a:r>
          </a:p>
          <a:p>
            <a:r>
              <a:rPr lang="en-US" sz="1400" i="0" dirty="0">
                <a:latin typeface="Courier"/>
                <a:cs typeface="Courier"/>
              </a:rPr>
              <a:t>Different</a:t>
            </a:r>
          </a:p>
          <a:p>
            <a:r>
              <a:rPr lang="en-US" sz="1400" i="0" dirty="0">
                <a:latin typeface="Courier"/>
                <a:cs typeface="Courier"/>
              </a:rPr>
              <a:t>Mol. Wt.</a:t>
            </a:r>
          </a:p>
        </p:txBody>
      </p:sp>
      <p:sp>
        <p:nvSpPr>
          <p:cNvPr id="11" name="TextBox 10"/>
          <p:cNvSpPr txBox="1"/>
          <p:nvPr/>
        </p:nvSpPr>
        <p:spPr>
          <a:xfrm>
            <a:off x="228600" y="4191000"/>
            <a:ext cx="6110893" cy="2862322"/>
          </a:xfrm>
          <a:prstGeom prst="rect">
            <a:avLst/>
          </a:prstGeom>
          <a:noFill/>
        </p:spPr>
        <p:txBody>
          <a:bodyPr wrap="none" rtlCol="0">
            <a:spAutoFit/>
          </a:bodyPr>
          <a:lstStyle/>
          <a:p>
            <a:r>
              <a:rPr lang="en-US" sz="1400" i="0" dirty="0" err="1">
                <a:latin typeface="Courier"/>
                <a:cs typeface="Courier"/>
              </a:rPr>
              <a:t>Poly(ethylene</a:t>
            </a:r>
            <a:r>
              <a:rPr lang="en-US" sz="1400" i="0" dirty="0">
                <a:latin typeface="Courier"/>
                <a:cs typeface="Courier"/>
              </a:rPr>
              <a:t> oxide)/water</a:t>
            </a:r>
          </a:p>
          <a:p>
            <a:r>
              <a:rPr lang="en-US" sz="1400" i="0" dirty="0">
                <a:latin typeface="Courier"/>
                <a:cs typeface="Courier"/>
              </a:rPr>
              <a:t> ( </a:t>
            </a:r>
            <a:r>
              <a:rPr lang="en-US" sz="1400" i="0" dirty="0" err="1">
                <a:latin typeface="Wingdings"/>
                <a:ea typeface="Wingdings"/>
                <a:cs typeface="Wingdings"/>
              </a:rPr>
              <a:t></a:t>
            </a:r>
            <a:r>
              <a:rPr lang="en-US" sz="1400" i="0" dirty="0">
                <a:latin typeface="Courier"/>
                <a:cs typeface="Courier"/>
              </a:rPr>
              <a:t> M = 5000 </a:t>
            </a:r>
            <a:r>
              <a:rPr lang="en-US" sz="1400" i="0" dirty="0" err="1">
                <a:latin typeface="Courier"/>
                <a:cs typeface="Courier"/>
              </a:rPr>
              <a:t>g</a:t>
            </a:r>
            <a:r>
              <a:rPr lang="en-US" sz="1400" i="0" dirty="0">
                <a:latin typeface="Courier"/>
                <a:cs typeface="Courier"/>
              </a:rPr>
              <a:t>/mol,</a:t>
            </a:r>
          </a:p>
          <a:p>
            <a:r>
              <a:rPr lang="en-US" sz="1400" i="0" dirty="0" err="1">
                <a:latin typeface="Courier"/>
                <a:cs typeface="Courier"/>
              </a:rPr>
              <a:t>x</a:t>
            </a:r>
            <a:r>
              <a:rPr lang="en-US" sz="1400" i="0" dirty="0">
                <a:latin typeface="Courier"/>
                <a:cs typeface="Courier"/>
              </a:rPr>
              <a:t> M = 3000 </a:t>
            </a:r>
            <a:r>
              <a:rPr lang="en-US" sz="1400" i="0" dirty="0" err="1">
                <a:latin typeface="Courier"/>
                <a:cs typeface="Courier"/>
              </a:rPr>
              <a:t>g</a:t>
            </a:r>
            <a:r>
              <a:rPr lang="en-US" sz="1400" i="0" dirty="0">
                <a:latin typeface="Courier"/>
                <a:cs typeface="Courier"/>
              </a:rPr>
              <a:t>/mol)</a:t>
            </a:r>
          </a:p>
          <a:p>
            <a:endParaRPr lang="en-US" sz="1400" i="0" dirty="0">
              <a:latin typeface="Courier"/>
              <a:cs typeface="Courier"/>
            </a:endParaRPr>
          </a:p>
          <a:p>
            <a:r>
              <a:rPr lang="en-US" sz="1600" i="0" dirty="0">
                <a:latin typeface="Courier"/>
                <a:cs typeface="Courier"/>
              </a:rPr>
              <a:t>‘Lower critical solution Temperature’</a:t>
            </a:r>
          </a:p>
          <a:p>
            <a:r>
              <a:rPr lang="en-US" i="0" dirty="0">
                <a:latin typeface="Courier"/>
                <a:cs typeface="Courier"/>
              </a:rPr>
              <a:t>	</a:t>
            </a:r>
            <a:r>
              <a:rPr lang="en-US" i="0" dirty="0">
                <a:solidFill>
                  <a:srgbClr val="3366FF"/>
                </a:solidFill>
                <a:latin typeface="Courier"/>
                <a:cs typeface="Courier"/>
              </a:rPr>
              <a:t>LCST</a:t>
            </a:r>
          </a:p>
          <a:p>
            <a:r>
              <a:rPr lang="en-US" sz="2000" i="0" dirty="0">
                <a:latin typeface="+mn-lt"/>
                <a:cs typeface="Cambria"/>
              </a:rPr>
              <a:t>Hydrophobic (and similar) interactions:</a:t>
            </a:r>
          </a:p>
          <a:p>
            <a:r>
              <a:rPr lang="en-US" sz="2000" i="0" dirty="0">
                <a:latin typeface="+mn-lt"/>
                <a:cs typeface="Cambria"/>
              </a:rPr>
              <a:t>Entropic contributions other than combinatorial S</a:t>
            </a:r>
          </a:p>
          <a:p>
            <a:r>
              <a:rPr lang="en-US" sz="2000" i="0" dirty="0">
                <a:latin typeface="+mn-lt"/>
                <a:cs typeface="Cambria"/>
              </a:rPr>
              <a:t>(Wrongly) accounted for as enthalpies, fudged into </a:t>
            </a:r>
            <a:r>
              <a:rPr lang="en-US" sz="2000" i="0" dirty="0" err="1">
                <a:latin typeface="Symbol" charset="2"/>
                <a:cs typeface="Symbol" charset="2"/>
              </a:rPr>
              <a:t>c</a:t>
            </a:r>
            <a:endParaRPr lang="en-US" sz="2000" i="0" dirty="0">
              <a:latin typeface="Symbol" charset="2"/>
              <a:cs typeface="Symbol" charset="2"/>
            </a:endParaRPr>
          </a:p>
          <a:p>
            <a:r>
              <a:rPr lang="en-US" dirty="0">
                <a:latin typeface="Courier"/>
                <a:cs typeface="Courier"/>
              </a:rPr>
              <a:t>	</a:t>
            </a:r>
          </a:p>
        </p:txBody>
      </p:sp>
      <p:sp>
        <p:nvSpPr>
          <p:cNvPr id="12" name="TextBox 11"/>
          <p:cNvSpPr txBox="1"/>
          <p:nvPr/>
        </p:nvSpPr>
        <p:spPr>
          <a:xfrm>
            <a:off x="6705600" y="1828800"/>
            <a:ext cx="3396220" cy="2031325"/>
          </a:xfrm>
          <a:prstGeom prst="rect">
            <a:avLst/>
          </a:prstGeom>
          <a:noFill/>
        </p:spPr>
        <p:txBody>
          <a:bodyPr wrap="none" rtlCol="0">
            <a:spAutoFit/>
          </a:bodyPr>
          <a:lstStyle/>
          <a:p>
            <a:r>
              <a:rPr lang="en-US" sz="1800" i="0" dirty="0"/>
              <a:t>Both UCST and LCST</a:t>
            </a:r>
          </a:p>
          <a:p>
            <a:r>
              <a:rPr lang="en-US" sz="1800" i="0" dirty="0"/>
              <a:t> (low M Wt)</a:t>
            </a:r>
          </a:p>
          <a:p>
            <a:endParaRPr lang="en-US" sz="1800" i="0" dirty="0"/>
          </a:p>
          <a:p>
            <a:r>
              <a:rPr lang="en-US" sz="1800" i="0" dirty="0"/>
              <a:t>High M Wt: </a:t>
            </a:r>
          </a:p>
          <a:p>
            <a:r>
              <a:rPr lang="en-US" sz="1800" i="0" dirty="0"/>
              <a:t>Upper </a:t>
            </a:r>
            <a:r>
              <a:rPr lang="en-US" sz="1800" i="0" dirty="0" err="1"/>
              <a:t>T</a:t>
            </a:r>
            <a:r>
              <a:rPr lang="en-US" sz="1800" i="0" baseline="-25000" dirty="0" err="1"/>
              <a:t>cr</a:t>
            </a:r>
            <a:r>
              <a:rPr lang="en-US" sz="1800" i="0" dirty="0"/>
              <a:t> drops below lower </a:t>
            </a:r>
            <a:r>
              <a:rPr lang="en-US" sz="1800" i="0" dirty="0" err="1"/>
              <a:t>T</a:t>
            </a:r>
            <a:r>
              <a:rPr lang="en-US" sz="1800" i="0" baseline="-25000" dirty="0" err="1"/>
              <a:t>cr</a:t>
            </a:r>
            <a:endParaRPr lang="en-US" sz="1800" i="0" baseline="-25000" dirty="0"/>
          </a:p>
          <a:p>
            <a:endParaRPr lang="en-US" sz="1800" i="0" baseline="-25000" dirty="0"/>
          </a:p>
          <a:p>
            <a:r>
              <a:rPr lang="en-US" i="0" dirty="0">
                <a:solidFill>
                  <a:srgbClr val="3366FF"/>
                </a:solidFill>
              </a:rPr>
              <a:t>’Hourglass’</a:t>
            </a:r>
          </a:p>
        </p:txBody>
      </p:sp>
      <p:pic>
        <p:nvPicPr>
          <p:cNvPr id="13" name="Picture 12"/>
          <p:cNvPicPr>
            <a:picLocks noChangeAspect="1"/>
          </p:cNvPicPr>
          <p:nvPr/>
        </p:nvPicPr>
        <p:blipFill>
          <a:blip r:embed="rId4"/>
          <a:stretch>
            <a:fillRect/>
          </a:stretch>
        </p:blipFill>
        <p:spPr>
          <a:xfrm>
            <a:off x="7772400" y="3886200"/>
            <a:ext cx="1837985" cy="182981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38200" y="0"/>
            <a:ext cx="8420100" cy="1143000"/>
          </a:xfrm>
        </p:spPr>
        <p:txBody>
          <a:bodyPr/>
          <a:lstStyle/>
          <a:p>
            <a:r>
              <a:rPr lang="en-GB" dirty="0">
                <a:solidFill>
                  <a:srgbClr val="000000"/>
                </a:solidFill>
              </a:rPr>
              <a:t>Summary: Lecture #11</a:t>
            </a:r>
            <a:br>
              <a:rPr lang="en-GB" dirty="0">
                <a:solidFill>
                  <a:srgbClr val="000000"/>
                </a:solidFill>
              </a:rPr>
            </a:br>
            <a:r>
              <a:rPr lang="en-US" sz="2800" dirty="0">
                <a:solidFill>
                  <a:srgbClr val="FF0000"/>
                </a:solidFill>
              </a:rPr>
              <a:t>Polymer solubility and miscibility</a:t>
            </a:r>
            <a:endParaRPr lang="en-GB" sz="2800" dirty="0">
              <a:solidFill>
                <a:srgbClr val="000000"/>
              </a:solidFill>
            </a:endParaRPr>
          </a:p>
        </p:txBody>
      </p:sp>
      <p:sp>
        <p:nvSpPr>
          <p:cNvPr id="119811" name="Rectangle 3"/>
          <p:cNvSpPr>
            <a:spLocks noGrp="1" noChangeArrowheads="1"/>
          </p:cNvSpPr>
          <p:nvPr>
            <p:ph type="body" idx="1"/>
          </p:nvPr>
        </p:nvSpPr>
        <p:spPr>
          <a:xfrm>
            <a:off x="609600" y="1295400"/>
            <a:ext cx="8915400" cy="4648200"/>
          </a:xfrm>
        </p:spPr>
        <p:txBody>
          <a:bodyPr/>
          <a:lstStyle/>
          <a:p>
            <a:r>
              <a:rPr lang="en-US" sz="2800" dirty="0">
                <a:sym typeface="Wingdings"/>
              </a:rPr>
              <a:t>Lattice model can be adapted to polymer solutions and blends</a:t>
            </a:r>
          </a:p>
          <a:p>
            <a:r>
              <a:rPr lang="en-US" sz="2800" dirty="0">
                <a:sym typeface="Wingdings"/>
              </a:rPr>
              <a:t>Entropy of mixing is reduced N- fold</a:t>
            </a:r>
          </a:p>
          <a:p>
            <a:r>
              <a:rPr lang="en-US" sz="2800" dirty="0">
                <a:sym typeface="Wingdings"/>
              </a:rPr>
              <a:t>Most polymers are ‘incompatible’, </a:t>
            </a:r>
            <a:r>
              <a:rPr lang="en-US" sz="2800" i="1" dirty="0">
                <a:sym typeface="Wingdings"/>
              </a:rPr>
              <a:t>i.e. </a:t>
            </a:r>
            <a:r>
              <a:rPr lang="en-US" sz="2800" dirty="0">
                <a:sym typeface="Wingdings"/>
              </a:rPr>
              <a:t>don’t mix with other polymers</a:t>
            </a:r>
          </a:p>
          <a:p>
            <a:r>
              <a:rPr lang="en-US" sz="2800" dirty="0">
                <a:sym typeface="Wingdings"/>
              </a:rPr>
              <a:t>Most polymers still dissolve in well- chosen solvents</a:t>
            </a:r>
          </a:p>
          <a:p>
            <a:r>
              <a:rPr lang="en-US" sz="2800" dirty="0">
                <a:sym typeface="Wingdings"/>
              </a:rPr>
              <a:t>Polymer/solvent phase diagrams are skewed to low </a:t>
            </a:r>
            <a:r>
              <a:rPr lang="en-US" sz="2800" dirty="0" err="1">
                <a:latin typeface="Symbol" charset="2"/>
                <a:cs typeface="Symbol" charset="2"/>
                <a:sym typeface="Wingdings"/>
              </a:rPr>
              <a:t>F</a:t>
            </a:r>
            <a:r>
              <a:rPr lang="en-US" sz="2800" baseline="-25000" dirty="0" err="1">
                <a:sym typeface="Wingdings"/>
              </a:rPr>
              <a:t>polymer</a:t>
            </a:r>
            <a:r>
              <a:rPr lang="en-US" sz="2800" dirty="0">
                <a:sym typeface="Wingdings"/>
              </a:rPr>
              <a:t> (</a:t>
            </a:r>
            <a:r>
              <a:rPr lang="en-US" sz="2800" i="1" dirty="0">
                <a:sym typeface="Wingdings"/>
              </a:rPr>
              <a:t>i.e. </a:t>
            </a:r>
            <a:r>
              <a:rPr lang="en-US" sz="2800" dirty="0">
                <a:sym typeface="Wingdings"/>
              </a:rPr>
              <a:t>critical point at </a:t>
            </a:r>
            <a:r>
              <a:rPr lang="en-US" sz="2800" dirty="0" err="1">
                <a:latin typeface="Symbol" charset="2"/>
                <a:cs typeface="Symbol" charset="2"/>
                <a:sym typeface="Wingdings"/>
              </a:rPr>
              <a:t>F</a:t>
            </a:r>
            <a:r>
              <a:rPr lang="en-US" sz="2800" baseline="-25000" dirty="0" err="1">
                <a:sym typeface="Wingdings"/>
              </a:rPr>
              <a:t>polymer</a:t>
            </a:r>
            <a:r>
              <a:rPr lang="en-US" sz="2800" dirty="0">
                <a:sym typeface="Wingdings"/>
              </a:rPr>
              <a:t> &lt;&lt; ½)</a:t>
            </a:r>
          </a:p>
          <a:p>
            <a:r>
              <a:rPr lang="en-GB" sz="2800" dirty="0"/>
              <a:t> Key concept in polymer solution thermodynamics: </a:t>
            </a:r>
            <a:r>
              <a:rPr lang="en-GB" sz="2800" dirty="0">
                <a:latin typeface="Symbol" charset="2"/>
                <a:cs typeface="Symbol" charset="2"/>
              </a:rPr>
              <a:t>Q </a:t>
            </a:r>
            <a:r>
              <a:rPr lang="en-GB" sz="2800" dirty="0"/>
              <a:t>temperature / solvent / condition</a:t>
            </a:r>
          </a:p>
          <a:p>
            <a:pPr>
              <a:buNone/>
            </a:pPr>
            <a:endParaRPr lang="en-GB" sz="1200" dirty="0">
              <a:sym typeface="Wingdings"/>
            </a:endParaRPr>
          </a:p>
          <a:p>
            <a:pPr>
              <a:buNone/>
            </a:pPr>
            <a:r>
              <a:rPr lang="en-GB" sz="1200" dirty="0">
                <a:sym typeface="Wingdings"/>
              </a:rPr>
              <a:t>SCM does not deal with polymer solutions as prominently as specific polymer science texts. Cowie and </a:t>
            </a:r>
            <a:r>
              <a:rPr lang="en-GB" sz="1200" dirty="0" err="1">
                <a:sym typeface="Wingdings"/>
              </a:rPr>
              <a:t>Arrighi</a:t>
            </a:r>
            <a:r>
              <a:rPr lang="en-GB" sz="1200" dirty="0">
                <a:sym typeface="Wingdings"/>
              </a:rPr>
              <a:t> dedicate a full chapter to polymer solutions. </a:t>
            </a:r>
            <a:r>
              <a:rPr lang="en-GB" sz="1200">
                <a:sym typeface="Wingdings"/>
              </a:rPr>
              <a:t>And H </a:t>
            </a:r>
            <a:r>
              <a:rPr lang="en-GB" sz="1200" dirty="0" err="1">
                <a:sym typeface="Wingdings"/>
              </a:rPr>
              <a:t>Morawetz</a:t>
            </a:r>
            <a:r>
              <a:rPr lang="en-GB" sz="1200" dirty="0">
                <a:sym typeface="Wingdings"/>
              </a:rPr>
              <a:t>, ‘Macromolecules in Solution’, dedicates a whole textbook. </a:t>
            </a:r>
            <a:endParaRPr lang="en-US" sz="1200" dirty="0">
              <a:sym typeface="Wingdings"/>
            </a:endParaRPr>
          </a:p>
          <a:p>
            <a:endParaRPr lang="en-US" sz="2800" dirty="0">
              <a:sym typeface="Wingdings"/>
            </a:endParaRPr>
          </a:p>
          <a:p>
            <a:endParaRPr lang="en-GB"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GB" dirty="0" err="1"/>
              <a:t>Equilibria</a:t>
            </a:r>
            <a:r>
              <a:rPr lang="en-GB" dirty="0"/>
              <a:t> </a:t>
            </a:r>
            <a:r>
              <a:rPr lang="en-GB" dirty="0" err="1"/>
              <a:t>aren</a:t>
            </a:r>
            <a:r>
              <a:rPr lang="en-GB" dirty="0"/>
              <a:t>’ </a:t>
            </a:r>
            <a:r>
              <a:rPr lang="en-GB" dirty="0" err="1"/>
              <a:t>t</a:t>
            </a:r>
            <a:r>
              <a:rPr lang="en-GB" dirty="0"/>
              <a:t> everything…</a:t>
            </a:r>
          </a:p>
        </p:txBody>
      </p:sp>
      <p:sp>
        <p:nvSpPr>
          <p:cNvPr id="70663" name="Rectangle 7"/>
          <p:cNvSpPr>
            <a:spLocks noGrp="1" noChangeArrowheads="1"/>
          </p:cNvSpPr>
          <p:nvPr>
            <p:ph type="body" idx="1"/>
          </p:nvPr>
        </p:nvSpPr>
        <p:spPr>
          <a:xfrm>
            <a:off x="838200" y="2133600"/>
            <a:ext cx="8420100" cy="4114800"/>
          </a:xfrm>
        </p:spPr>
        <p:txBody>
          <a:bodyPr/>
          <a:lstStyle/>
          <a:p>
            <a:r>
              <a:rPr lang="en-GB" dirty="0"/>
              <a:t>Equilibrium not always reached</a:t>
            </a:r>
          </a:p>
          <a:p>
            <a:pPr lvl="1"/>
            <a:r>
              <a:rPr lang="en-GB" dirty="0"/>
              <a:t>Energy barriers may interfere</a:t>
            </a:r>
          </a:p>
          <a:p>
            <a:pPr lvl="2"/>
            <a:r>
              <a:rPr lang="en-GB" sz="2800" dirty="0" err="1"/>
              <a:t>Metastable</a:t>
            </a:r>
            <a:r>
              <a:rPr lang="en-GB" sz="2800" dirty="0"/>
              <a:t> state</a:t>
            </a:r>
          </a:p>
          <a:p>
            <a:pPr lvl="1"/>
            <a:r>
              <a:rPr lang="en-GB" dirty="0"/>
              <a:t>Glass transition may arrest development</a:t>
            </a:r>
          </a:p>
          <a:p>
            <a:pPr lvl="2"/>
            <a:r>
              <a:rPr lang="en-GB" dirty="0"/>
              <a:t>Also allows interesting structures to be ‘frozen’ in</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9525000" cy="1143000"/>
          </a:xfrm>
        </p:spPr>
        <p:txBody>
          <a:bodyPr/>
          <a:lstStyle/>
          <a:p>
            <a:r>
              <a:rPr lang="en-US" dirty="0">
                <a:solidFill>
                  <a:schemeClr val="tx1"/>
                </a:solidFill>
              </a:rPr>
              <a:t>Will 2 liquids mix?</a:t>
            </a:r>
            <a:r>
              <a:rPr lang="en-US" dirty="0"/>
              <a:t/>
            </a:r>
            <a:br>
              <a:rPr lang="en-US" dirty="0"/>
            </a:br>
            <a:r>
              <a:rPr lang="en-US" sz="2800" dirty="0"/>
              <a:t>PT within liquid state- no solidification or boiling </a:t>
            </a:r>
          </a:p>
        </p:txBody>
      </p:sp>
      <p:pic>
        <p:nvPicPr>
          <p:cNvPr id="4" name="Picture 3"/>
          <p:cNvPicPr>
            <a:picLocks noChangeAspect="1"/>
          </p:cNvPicPr>
          <p:nvPr/>
        </p:nvPicPr>
        <p:blipFill>
          <a:blip r:embed="rId2"/>
          <a:srcRect r="53563"/>
          <a:stretch>
            <a:fillRect/>
          </a:stretch>
        </p:blipFill>
        <p:spPr>
          <a:xfrm>
            <a:off x="3077439" y="1371600"/>
            <a:ext cx="3170961" cy="3101305"/>
          </a:xfrm>
          <a:prstGeom prst="rect">
            <a:avLst/>
          </a:prstGeom>
        </p:spPr>
      </p:pic>
      <p:sp>
        <p:nvSpPr>
          <p:cNvPr id="5" name="TextBox 4"/>
          <p:cNvSpPr txBox="1"/>
          <p:nvPr/>
        </p:nvSpPr>
        <p:spPr>
          <a:xfrm>
            <a:off x="6553200" y="3733800"/>
            <a:ext cx="3810000" cy="1631216"/>
          </a:xfrm>
          <a:prstGeom prst="rect">
            <a:avLst/>
          </a:prstGeom>
          <a:noFill/>
        </p:spPr>
        <p:txBody>
          <a:bodyPr wrap="square" rtlCol="0">
            <a:spAutoFit/>
          </a:bodyPr>
          <a:lstStyle/>
          <a:p>
            <a:r>
              <a:rPr lang="en-US" sz="1600" i="0" dirty="0"/>
              <a:t>Btw: Similar for polymer solubility</a:t>
            </a:r>
          </a:p>
          <a:p>
            <a:r>
              <a:rPr lang="en-US" sz="1600" i="0" dirty="0"/>
              <a:t>But ‘black’ component linked into</a:t>
            </a:r>
          </a:p>
          <a:p>
            <a:r>
              <a:rPr lang="en-US" sz="1600" i="0" dirty="0"/>
              <a:t>N- chain </a:t>
            </a:r>
            <a:r>
              <a:rPr lang="en-US" sz="1600" i="0" dirty="0" err="1">
                <a:sym typeface="Wingdings"/>
              </a:rPr>
              <a:t></a:t>
            </a:r>
            <a:r>
              <a:rPr lang="en-US" sz="1600" i="0" dirty="0">
                <a:sym typeface="Wingdings"/>
              </a:rPr>
              <a:t> later</a:t>
            </a:r>
            <a:endParaRPr lang="en-US" sz="1600" i="0" dirty="0"/>
          </a:p>
          <a:p>
            <a:endParaRPr lang="en-US" sz="1600" i="0" dirty="0"/>
          </a:p>
          <a:p>
            <a:endParaRPr lang="en-US" sz="1600" i="0" dirty="0"/>
          </a:p>
          <a:p>
            <a:endParaRPr lang="en-US" sz="2000" i="0" dirty="0"/>
          </a:p>
        </p:txBody>
      </p:sp>
      <p:sp>
        <p:nvSpPr>
          <p:cNvPr id="8" name="TextBox 7"/>
          <p:cNvSpPr txBox="1"/>
          <p:nvPr/>
        </p:nvSpPr>
        <p:spPr>
          <a:xfrm>
            <a:off x="0" y="1371600"/>
            <a:ext cx="3048000" cy="5909309"/>
          </a:xfrm>
          <a:prstGeom prst="rect">
            <a:avLst/>
          </a:prstGeom>
          <a:noFill/>
        </p:spPr>
        <p:txBody>
          <a:bodyPr wrap="square" rtlCol="0">
            <a:spAutoFit/>
          </a:bodyPr>
          <a:lstStyle/>
          <a:p>
            <a:r>
              <a:rPr lang="en-US" b="1" i="0" dirty="0">
                <a:solidFill>
                  <a:srgbClr val="FF0000"/>
                </a:solidFill>
              </a:rPr>
              <a:t>‘Lattice theory’</a:t>
            </a:r>
          </a:p>
          <a:p>
            <a:r>
              <a:rPr lang="en-US" sz="2000" i="0" dirty="0"/>
              <a:t>Mentally divide</a:t>
            </a:r>
          </a:p>
          <a:p>
            <a:r>
              <a:rPr lang="en-US" sz="2000" i="0" dirty="0"/>
              <a:t>space into cells</a:t>
            </a:r>
          </a:p>
          <a:p>
            <a:endParaRPr lang="en-US" sz="1000" i="0" dirty="0"/>
          </a:p>
          <a:p>
            <a:r>
              <a:rPr lang="en-US" sz="2000" i="0" dirty="0"/>
              <a:t>Each cell accommodates one molecule of either liquid, just enough cells for all molecules</a:t>
            </a:r>
          </a:p>
          <a:p>
            <a:endParaRPr lang="en-US" sz="1000" i="0" dirty="0"/>
          </a:p>
          <a:p>
            <a:r>
              <a:rPr lang="en-US" sz="2000" i="0" dirty="0"/>
              <a:t>z nearest </a:t>
            </a:r>
            <a:r>
              <a:rPr lang="en-US" sz="2000" i="0" dirty="0" err="1"/>
              <a:t>neighbours</a:t>
            </a:r>
            <a:endParaRPr lang="en-US" sz="2000" i="0" dirty="0"/>
          </a:p>
          <a:p>
            <a:endParaRPr lang="en-US" sz="1000" i="0" dirty="0"/>
          </a:p>
          <a:p>
            <a:r>
              <a:rPr lang="en-US" sz="2000" i="0" dirty="0" err="1"/>
              <a:t>x</a:t>
            </a:r>
            <a:r>
              <a:rPr lang="en-US" sz="2000" i="0" baseline="-25000" dirty="0" err="1"/>
              <a:t>A</a:t>
            </a:r>
            <a:r>
              <a:rPr lang="en-US" sz="2000" i="0" dirty="0"/>
              <a:t> (moles) liquid A</a:t>
            </a:r>
          </a:p>
          <a:p>
            <a:r>
              <a:rPr lang="en-US" sz="2000" i="0" dirty="0" err="1"/>
              <a:t>x</a:t>
            </a:r>
            <a:r>
              <a:rPr lang="en-US" sz="2000" i="0" baseline="-25000" dirty="0" err="1"/>
              <a:t>B</a:t>
            </a:r>
            <a:r>
              <a:rPr lang="en-US" sz="2000" i="0" dirty="0"/>
              <a:t> (moles) liquid B</a:t>
            </a:r>
          </a:p>
          <a:p>
            <a:endParaRPr lang="en-US" sz="1000" i="0" dirty="0"/>
          </a:p>
          <a:p>
            <a:r>
              <a:rPr lang="en-US" sz="2000" i="0" dirty="0">
                <a:solidFill>
                  <a:srgbClr val="FF0000"/>
                </a:solidFill>
              </a:rPr>
              <a:t>Volume fractions</a:t>
            </a:r>
          </a:p>
          <a:p>
            <a:r>
              <a:rPr lang="en-US" sz="2000" i="0" dirty="0">
                <a:latin typeface="Symbol" charset="2"/>
                <a:cs typeface="Symbol" charset="2"/>
              </a:rPr>
              <a:t>F</a:t>
            </a:r>
            <a:r>
              <a:rPr lang="en-US" sz="2000" i="0" baseline="-25000" dirty="0"/>
              <a:t>A/B </a:t>
            </a:r>
            <a:r>
              <a:rPr lang="en-US" sz="2000" i="0" dirty="0"/>
              <a:t>= </a:t>
            </a:r>
            <a:r>
              <a:rPr lang="en-US" sz="2000" i="0" dirty="0" err="1"/>
              <a:t>x</a:t>
            </a:r>
            <a:r>
              <a:rPr lang="en-US" sz="2000" i="0" baseline="-25000" dirty="0" err="1"/>
              <a:t>A</a:t>
            </a:r>
            <a:r>
              <a:rPr lang="en-US" sz="2000" i="0" baseline="-25000" dirty="0"/>
              <a:t>/B </a:t>
            </a:r>
            <a:r>
              <a:rPr lang="en-US" sz="2000" i="0" dirty="0"/>
              <a:t>/ (</a:t>
            </a:r>
            <a:r>
              <a:rPr lang="en-US" sz="2000" i="0" dirty="0" err="1"/>
              <a:t>x</a:t>
            </a:r>
            <a:r>
              <a:rPr lang="en-US" sz="2000" i="0" baseline="-25000" dirty="0" err="1"/>
              <a:t>A</a:t>
            </a:r>
            <a:r>
              <a:rPr lang="en-US" sz="2000" i="0" dirty="0"/>
              <a:t> + </a:t>
            </a:r>
            <a:r>
              <a:rPr lang="en-US" sz="2000" i="0" dirty="0" err="1"/>
              <a:t>x</a:t>
            </a:r>
            <a:r>
              <a:rPr lang="en-US" sz="2000" i="0" baseline="-25000" dirty="0" err="1"/>
              <a:t>B</a:t>
            </a:r>
            <a:r>
              <a:rPr lang="en-US" sz="2000" i="0" dirty="0"/>
              <a:t>)</a:t>
            </a:r>
          </a:p>
          <a:p>
            <a:endParaRPr lang="en-US" sz="1000" i="0" dirty="0"/>
          </a:p>
          <a:p>
            <a:r>
              <a:rPr lang="en-US" sz="2000" i="0" dirty="0">
                <a:latin typeface="Symbol" charset="2"/>
                <a:cs typeface="Symbol" charset="2"/>
              </a:rPr>
              <a:t>F</a:t>
            </a:r>
            <a:r>
              <a:rPr lang="en-US" sz="2000" i="0" baseline="-25000" dirty="0"/>
              <a:t>A </a:t>
            </a:r>
            <a:r>
              <a:rPr lang="en-US" sz="2000" i="0" dirty="0"/>
              <a:t>= </a:t>
            </a:r>
            <a:r>
              <a:rPr lang="en-US" sz="2000" i="0" dirty="0">
                <a:latin typeface="Symbol" charset="2"/>
                <a:cs typeface="Symbol" charset="2"/>
              </a:rPr>
              <a:t>F</a:t>
            </a:r>
            <a:r>
              <a:rPr lang="en-US" sz="2000" i="0" dirty="0"/>
              <a:t>; </a:t>
            </a:r>
            <a:r>
              <a:rPr lang="en-US" sz="2000" i="0" dirty="0">
                <a:latin typeface="Symbol" charset="2"/>
                <a:cs typeface="Symbol" charset="2"/>
              </a:rPr>
              <a:t>F</a:t>
            </a:r>
            <a:r>
              <a:rPr lang="en-US" sz="2000" i="0" baseline="-25000" dirty="0"/>
              <a:t>B</a:t>
            </a:r>
            <a:r>
              <a:rPr lang="en-US" sz="2000" i="0" dirty="0"/>
              <a:t> = 1-</a:t>
            </a:r>
            <a:r>
              <a:rPr lang="en-US" sz="2000" i="0" dirty="0">
                <a:latin typeface="Symbol" charset="2"/>
                <a:cs typeface="Symbol" charset="2"/>
              </a:rPr>
              <a:t>F</a:t>
            </a:r>
          </a:p>
          <a:p>
            <a:endParaRPr lang="en-US" sz="2000" i="0" dirty="0">
              <a:latin typeface="Symbol" charset="2"/>
              <a:cs typeface="Symbol" charset="2"/>
            </a:endParaRPr>
          </a:p>
          <a:p>
            <a:r>
              <a:rPr lang="en-US" sz="2000" i="0" dirty="0">
                <a:solidFill>
                  <a:srgbClr val="FF0000"/>
                </a:solidFill>
                <a:latin typeface="Arial"/>
                <a:cs typeface="Arial"/>
              </a:rPr>
              <a:t>Note symmetry A </a:t>
            </a:r>
            <a:r>
              <a:rPr lang="en-US" sz="2000" dirty="0">
                <a:solidFill>
                  <a:srgbClr val="FF0000"/>
                </a:solidFill>
                <a:latin typeface="Arial"/>
                <a:cs typeface="Arial"/>
              </a:rPr>
              <a:t>vs</a:t>
            </a:r>
            <a:r>
              <a:rPr lang="en-US" sz="2000" i="0" dirty="0">
                <a:solidFill>
                  <a:srgbClr val="FF0000"/>
                </a:solidFill>
                <a:latin typeface="Arial"/>
                <a:cs typeface="Arial"/>
              </a:rPr>
              <a:t>. B</a:t>
            </a:r>
          </a:p>
          <a:p>
            <a:endParaRPr lang="en-US" i="0" dirty="0"/>
          </a:p>
        </p:txBody>
      </p:sp>
      <p:sp>
        <p:nvSpPr>
          <p:cNvPr id="7" name="TextBox 6"/>
          <p:cNvSpPr txBox="1"/>
          <p:nvPr/>
        </p:nvSpPr>
        <p:spPr>
          <a:xfrm>
            <a:off x="6015467" y="5486400"/>
            <a:ext cx="3890533" cy="1323439"/>
          </a:xfrm>
          <a:prstGeom prst="rect">
            <a:avLst/>
          </a:prstGeom>
          <a:noFill/>
        </p:spPr>
        <p:txBody>
          <a:bodyPr wrap="none" rtlCol="0">
            <a:spAutoFit/>
          </a:bodyPr>
          <a:lstStyle/>
          <a:p>
            <a:r>
              <a:rPr lang="en-US" sz="2000" i="0" dirty="0">
                <a:solidFill>
                  <a:srgbClr val="FF0000"/>
                </a:solidFill>
              </a:rPr>
              <a:t>Don’t be fooled by appearances,</a:t>
            </a:r>
          </a:p>
          <a:p>
            <a:r>
              <a:rPr lang="en-US" sz="2000" i="0" dirty="0">
                <a:solidFill>
                  <a:srgbClr val="FF0000"/>
                </a:solidFill>
              </a:rPr>
              <a:t>we are talking about </a:t>
            </a:r>
            <a:r>
              <a:rPr lang="en-US" sz="2000" dirty="0">
                <a:solidFill>
                  <a:srgbClr val="FF0000"/>
                </a:solidFill>
              </a:rPr>
              <a:t>liquids</a:t>
            </a:r>
            <a:r>
              <a:rPr lang="en-US" sz="2000" i="0" dirty="0">
                <a:solidFill>
                  <a:srgbClr val="FF0000"/>
                </a:solidFill>
              </a:rPr>
              <a:t>, </a:t>
            </a:r>
          </a:p>
          <a:p>
            <a:r>
              <a:rPr lang="en-US" sz="2000" i="0" dirty="0">
                <a:solidFill>
                  <a:srgbClr val="FF0000"/>
                </a:solidFill>
              </a:rPr>
              <a:t>the lattice is just a counting aide</a:t>
            </a:r>
          </a:p>
          <a:p>
            <a:r>
              <a:rPr lang="en-US" sz="2000" i="0" dirty="0">
                <a:solidFill>
                  <a:srgbClr val="FF0000"/>
                </a:solidFill>
              </a:rPr>
              <a:t>NOT a </a:t>
            </a:r>
            <a:r>
              <a:rPr lang="en-US" sz="2000" i="0" dirty="0" err="1">
                <a:solidFill>
                  <a:srgbClr val="FF0000"/>
                </a:solidFill>
              </a:rPr>
              <a:t>Xtal</a:t>
            </a:r>
            <a:r>
              <a:rPr lang="en-US" sz="2000" i="0" dirty="0">
                <a:solidFill>
                  <a:srgbClr val="FF0000"/>
                </a:solidFill>
              </a:rPr>
              <a:t> lattice.</a:t>
            </a:r>
          </a:p>
        </p:txBody>
      </p:sp>
      <p:sp>
        <p:nvSpPr>
          <p:cNvPr id="10" name="TextBox 9"/>
          <p:cNvSpPr txBox="1"/>
          <p:nvPr/>
        </p:nvSpPr>
        <p:spPr>
          <a:xfrm>
            <a:off x="2819400" y="4495800"/>
            <a:ext cx="3200400" cy="2185214"/>
          </a:xfrm>
          <a:prstGeom prst="rect">
            <a:avLst/>
          </a:prstGeom>
          <a:noFill/>
        </p:spPr>
        <p:txBody>
          <a:bodyPr wrap="square" rtlCol="0">
            <a:spAutoFit/>
          </a:bodyPr>
          <a:lstStyle/>
          <a:p>
            <a:r>
              <a:rPr lang="en-US" sz="2000" i="0" dirty="0"/>
              <a:t>Assume number fraction</a:t>
            </a:r>
          </a:p>
          <a:p>
            <a:r>
              <a:rPr lang="en-US" sz="2000" i="0" dirty="0"/>
              <a:t>= Volume fraction</a:t>
            </a:r>
          </a:p>
          <a:p>
            <a:endParaRPr lang="en-US" sz="800" i="0" dirty="0"/>
          </a:p>
          <a:p>
            <a:r>
              <a:rPr lang="en-US" sz="2000" i="0" dirty="0"/>
              <a:t>Concentration measured</a:t>
            </a:r>
          </a:p>
          <a:p>
            <a:r>
              <a:rPr lang="en-US" sz="2000" i="0" dirty="0"/>
              <a:t>as volume fraction</a:t>
            </a:r>
          </a:p>
          <a:p>
            <a:endParaRPr lang="en-US" sz="800" i="0" dirty="0"/>
          </a:p>
          <a:p>
            <a:r>
              <a:rPr lang="en-US" sz="2000" i="0" dirty="0"/>
              <a:t>Ignore ‘excess volume’</a:t>
            </a:r>
          </a:p>
          <a:p>
            <a:r>
              <a:rPr lang="en-US" sz="2000" i="0" dirty="0"/>
              <a:t>V = const. </a:t>
            </a:r>
            <a:r>
              <a:rPr lang="en-US" sz="2000" i="0" dirty="0" err="1">
                <a:sym typeface="Wingdings"/>
              </a:rPr>
              <a:t></a:t>
            </a:r>
            <a:r>
              <a:rPr lang="en-US" sz="2000" i="0" dirty="0">
                <a:sym typeface="Wingdings"/>
              </a:rPr>
              <a:t> F = U - TS</a:t>
            </a:r>
            <a:endParaRPr lang="en-US" sz="2000" i="0" dirty="0"/>
          </a:p>
        </p:txBody>
      </p:sp>
      <p:pic>
        <p:nvPicPr>
          <p:cNvPr id="9" name="Picture 8"/>
          <p:cNvPicPr>
            <a:picLocks noChangeAspect="1"/>
          </p:cNvPicPr>
          <p:nvPr/>
        </p:nvPicPr>
        <p:blipFill>
          <a:blip r:embed="rId2"/>
          <a:srcRect l="53563"/>
          <a:stretch>
            <a:fillRect/>
          </a:stretch>
        </p:blipFill>
        <p:spPr>
          <a:xfrm>
            <a:off x="7010400" y="1371600"/>
            <a:ext cx="2332761" cy="22815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62000" y="0"/>
            <a:ext cx="8420100" cy="1143000"/>
          </a:xfrm>
        </p:spPr>
        <p:txBody>
          <a:bodyPr/>
          <a:lstStyle/>
          <a:p>
            <a:r>
              <a:rPr lang="en-GB" dirty="0">
                <a:solidFill>
                  <a:schemeClr val="tx1"/>
                </a:solidFill>
              </a:rPr>
              <a:t>Entropy of mixing </a:t>
            </a:r>
            <a:r>
              <a:rPr lang="en-GB" dirty="0" err="1">
                <a:solidFill>
                  <a:schemeClr val="tx1"/>
                </a:solidFill>
              </a:rPr>
              <a:t>S</a:t>
            </a:r>
            <a:r>
              <a:rPr lang="en-GB" baseline="-25000" dirty="0" err="1">
                <a:solidFill>
                  <a:schemeClr val="tx1"/>
                </a:solidFill>
              </a:rPr>
              <a:t>mix</a:t>
            </a:r>
            <a:r>
              <a:rPr lang="en-GB" dirty="0">
                <a:solidFill>
                  <a:schemeClr val="tx1"/>
                </a:solidFill>
              </a:rPr>
              <a:t>= </a:t>
            </a:r>
            <a:r>
              <a:rPr lang="en-GB" dirty="0">
                <a:solidFill>
                  <a:schemeClr val="tx1"/>
                </a:solidFill>
                <a:latin typeface="Symbol" charset="2"/>
                <a:cs typeface="Symbol" charset="2"/>
              </a:rPr>
              <a:t>D</a:t>
            </a:r>
            <a:r>
              <a:rPr lang="en-GB" dirty="0">
                <a:solidFill>
                  <a:schemeClr val="tx1"/>
                </a:solidFill>
              </a:rPr>
              <a:t>S</a:t>
            </a:r>
            <a:br>
              <a:rPr lang="en-GB" dirty="0">
                <a:solidFill>
                  <a:schemeClr val="tx1"/>
                </a:solidFill>
              </a:rPr>
            </a:br>
            <a:r>
              <a:rPr lang="en-GB" sz="2800" dirty="0">
                <a:solidFill>
                  <a:schemeClr val="tx1"/>
                </a:solidFill>
                <a:latin typeface="Symbol" charset="2"/>
                <a:cs typeface="Symbol" charset="2"/>
              </a:rPr>
              <a:t>D</a:t>
            </a:r>
            <a:r>
              <a:rPr lang="en-GB" sz="2800" dirty="0">
                <a:solidFill>
                  <a:schemeClr val="tx1"/>
                </a:solidFill>
              </a:rPr>
              <a:t>S = </a:t>
            </a:r>
            <a:r>
              <a:rPr lang="en-GB" sz="2800" dirty="0" err="1">
                <a:solidFill>
                  <a:schemeClr val="tx1"/>
                </a:solidFill>
              </a:rPr>
              <a:t>S</a:t>
            </a:r>
            <a:r>
              <a:rPr lang="en-GB" sz="2800" baseline="-25000" dirty="0" err="1">
                <a:solidFill>
                  <a:schemeClr val="tx1"/>
                </a:solidFill>
              </a:rPr>
              <a:t>mixed</a:t>
            </a:r>
            <a:r>
              <a:rPr lang="en-GB" sz="2800" baseline="-25000" dirty="0">
                <a:solidFill>
                  <a:schemeClr val="tx1"/>
                </a:solidFill>
              </a:rPr>
              <a:t> </a:t>
            </a:r>
            <a:r>
              <a:rPr lang="en-GB" sz="2800" dirty="0">
                <a:solidFill>
                  <a:schemeClr val="tx1"/>
                </a:solidFill>
              </a:rPr>
              <a:t>- </a:t>
            </a:r>
            <a:r>
              <a:rPr lang="en-GB" sz="2800" dirty="0" err="1">
                <a:solidFill>
                  <a:schemeClr val="tx1"/>
                </a:solidFill>
              </a:rPr>
              <a:t>S</a:t>
            </a:r>
            <a:r>
              <a:rPr lang="en-GB" sz="2800" baseline="-25000" dirty="0" err="1">
                <a:solidFill>
                  <a:schemeClr val="tx1"/>
                </a:solidFill>
              </a:rPr>
              <a:t>separated</a:t>
            </a:r>
            <a:endParaRPr lang="en-GB" sz="2800" baseline="-25000" dirty="0">
              <a:solidFill>
                <a:schemeClr val="tx1"/>
              </a:solidFill>
            </a:endParaRPr>
          </a:p>
        </p:txBody>
      </p:sp>
      <p:graphicFrame>
        <p:nvGraphicFramePr>
          <p:cNvPr id="81923" name="Object 3"/>
          <p:cNvGraphicFramePr>
            <a:graphicFrameLocks noChangeAspect="1"/>
          </p:cNvGraphicFramePr>
          <p:nvPr/>
        </p:nvGraphicFramePr>
        <p:xfrm>
          <a:off x="2514600" y="2438400"/>
          <a:ext cx="4767262" cy="584200"/>
        </p:xfrm>
        <a:graphic>
          <a:graphicData uri="http://schemas.openxmlformats.org/presentationml/2006/ole">
            <mc:AlternateContent xmlns:mc="http://schemas.openxmlformats.org/markup-compatibility/2006">
              <mc:Choice xmlns:v="urn:schemas-microsoft-com:vml" Requires="v">
                <p:oleObj spid="_x0000_s82007" name="Equation" r:id="rId4" imgW="1308100" imgH="152400" progId="Equation.3">
                  <p:embed/>
                </p:oleObj>
              </mc:Choice>
              <mc:Fallback>
                <p:oleObj name="Equation" r:id="rId4" imgW="1308100" imgH="152400"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438400"/>
                        <a:ext cx="4767262"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81924" name="Text Box 4"/>
              <p:cNvSpPr txBox="1">
                <a:spLocks noChangeArrowheads="1"/>
              </p:cNvSpPr>
              <p:nvPr/>
            </p:nvSpPr>
            <p:spPr bwMode="auto">
              <a:xfrm>
                <a:off x="228600" y="3352800"/>
                <a:ext cx="9677400" cy="3231654"/>
              </a:xfrm>
              <a:prstGeom prst="rect">
                <a:avLst/>
              </a:prstGeom>
              <a:noFill/>
              <a:ln w="9525">
                <a:noFill/>
                <a:miter lim="800000"/>
                <a:headEnd/>
                <a:tailEnd/>
              </a:ln>
            </p:spPr>
            <p:txBody>
              <a:bodyPr wrap="square">
                <a:prstTxWarp prst="textNoShape">
                  <a:avLst/>
                </a:prstTxWarp>
                <a:spAutoFit/>
              </a:bodyPr>
              <a:lstStyle/>
              <a:p>
                <a:r>
                  <a:rPr lang="en-US" i="0" dirty="0"/>
                  <a:t>More convenient to work in volume fractions </a:t>
                </a:r>
                <a:r>
                  <a:rPr lang="en-US" i="0" dirty="0">
                    <a:latin typeface="Symbol" charset="2"/>
                    <a:cs typeface="Symbol" charset="2"/>
                  </a:rPr>
                  <a:t>F</a:t>
                </a:r>
                <a:r>
                  <a:rPr lang="en-US" i="0" baseline="-25000" dirty="0"/>
                  <a:t>A</a:t>
                </a:r>
                <a:r>
                  <a:rPr lang="en-US" i="0" dirty="0"/>
                  <a:t>, </a:t>
                </a:r>
                <a:r>
                  <a:rPr lang="en-US" i="0" dirty="0">
                    <a:latin typeface="Symbol" charset="2"/>
                    <a:cs typeface="Symbol" charset="2"/>
                  </a:rPr>
                  <a:t>F</a:t>
                </a:r>
                <a:r>
                  <a:rPr lang="en-US" i="0" baseline="-25000" dirty="0"/>
                  <a:t>B</a:t>
                </a:r>
                <a:endParaRPr lang="en-US" i="0" dirty="0"/>
              </a:p>
              <a:p>
                <a:r>
                  <a:rPr lang="en-US" i="0" dirty="0"/>
                  <a:t> </a:t>
                </a:r>
              </a:p>
              <a:p>
                <a:pPr/>
                <a14:m>
                  <m:oMathPara xmlns:m="http://schemas.openxmlformats.org/officeDocument/2006/math">
                    <m:oMathParaPr>
                      <m:jc m:val="centerGroup"/>
                    </m:oMathParaPr>
                    <m:oMath xmlns:m="http://schemas.openxmlformats.org/officeDocument/2006/math">
                      <m:r>
                        <m:rPr>
                          <m:sty m:val="p"/>
                        </m:rPr>
                        <a:rPr lang="el-GR" sz="3200" i="1" smtClean="0">
                          <a:latin typeface="Cambria Math" charset="0"/>
                          <a:ea typeface="Cambria Math" charset="0"/>
                          <a:cs typeface="Cambria Math" charset="0"/>
                        </a:rPr>
                        <m:t>Δ</m:t>
                      </m:r>
                      <m:r>
                        <a:rPr lang="en-US" sz="3200" b="0" i="1" smtClean="0">
                          <a:latin typeface="Cambria Math" charset="0"/>
                          <a:ea typeface="Cambria Math" charset="0"/>
                          <a:cs typeface="Cambria Math" charset="0"/>
                        </a:rPr>
                        <m:t>𝑆</m:t>
                      </m:r>
                      <m:r>
                        <a:rPr lang="en-US" sz="3200" b="0" i="1" smtClean="0">
                          <a:latin typeface="Cambria Math" charset="0"/>
                          <a:ea typeface="Cambria Math" charset="0"/>
                          <a:cs typeface="Cambria Math" charset="0"/>
                        </a:rPr>
                        <m:t>=−</m:t>
                      </m:r>
                      <m:sSub>
                        <m:sSubPr>
                          <m:ctrlPr>
                            <a:rPr lang="en-US" sz="3200" b="0" i="1" smtClean="0">
                              <a:latin typeface="Cambria Math" panose="02040503050406030204" pitchFamily="18" charset="0"/>
                              <a:ea typeface="Cambria Math" charset="0"/>
                              <a:cs typeface="Cambria Math" charset="0"/>
                            </a:rPr>
                          </m:ctrlPr>
                        </m:sSubPr>
                        <m:e>
                          <m:r>
                            <a:rPr lang="en-US" sz="3200" b="0" i="1" smtClean="0">
                              <a:latin typeface="Cambria Math" charset="0"/>
                              <a:ea typeface="Cambria Math" charset="0"/>
                              <a:cs typeface="Cambria Math" charset="0"/>
                            </a:rPr>
                            <m:t>𝑘</m:t>
                          </m:r>
                        </m:e>
                        <m:sub>
                          <m:r>
                            <a:rPr lang="en-US" sz="3200" b="0" i="1" smtClean="0">
                              <a:latin typeface="Cambria Math" charset="0"/>
                              <a:ea typeface="Cambria Math" charset="0"/>
                              <a:cs typeface="Cambria Math" charset="0"/>
                            </a:rPr>
                            <m:t>𝐵</m:t>
                          </m:r>
                        </m:sub>
                      </m:sSub>
                      <m:d>
                        <m:dPr>
                          <m:ctrlPr>
                            <a:rPr lang="mr-IN" sz="3200" b="0" i="1" smtClean="0">
                              <a:latin typeface="Cambria Math" panose="02040503050406030204" pitchFamily="18" charset="0"/>
                              <a:ea typeface="Cambria Math" charset="0"/>
                              <a:cs typeface="Cambria Math" charset="0"/>
                            </a:rPr>
                          </m:ctrlPr>
                        </m:dPr>
                        <m:e>
                          <m:sSub>
                            <m:sSubPr>
                              <m:ctrlPr>
                                <a:rPr lang="en-US" sz="3200" b="0" i="1" smtClean="0">
                                  <a:latin typeface="Cambria Math" panose="02040503050406030204" pitchFamily="18" charset="0"/>
                                  <a:ea typeface="Cambria Math" charset="0"/>
                                  <a:cs typeface="Cambria Math" charset="0"/>
                                </a:rPr>
                              </m:ctrlPr>
                            </m:sSubPr>
                            <m:e>
                              <m:r>
                                <m:rPr>
                                  <m:sty m:val="p"/>
                                </m:rPr>
                                <a:rPr lang="el-GR" sz="3200" b="0" i="1" smtClean="0">
                                  <a:latin typeface="Cambria Math" charset="0"/>
                                  <a:ea typeface="Cambria Math" charset="0"/>
                                  <a:cs typeface="Cambria Math" charset="0"/>
                                </a:rPr>
                                <m:t>Φ</m:t>
                              </m:r>
                            </m:e>
                            <m:sub>
                              <m:r>
                                <a:rPr lang="en-US" sz="3200" b="0" i="1" smtClean="0">
                                  <a:latin typeface="Cambria Math" charset="0"/>
                                  <a:ea typeface="Cambria Math" charset="0"/>
                                  <a:cs typeface="Cambria Math" charset="0"/>
                                </a:rPr>
                                <m:t>𝐴</m:t>
                              </m:r>
                            </m:sub>
                          </m:sSub>
                          <m:r>
                            <a:rPr lang="en-US" sz="3200" b="0" i="1" smtClean="0">
                              <a:latin typeface="Cambria Math" charset="0"/>
                              <a:ea typeface="Cambria Math" charset="0"/>
                              <a:cs typeface="Cambria Math" charset="0"/>
                            </a:rPr>
                            <m:t>𝑙𝑛</m:t>
                          </m:r>
                          <m:sSub>
                            <m:sSubPr>
                              <m:ctrlPr>
                                <a:rPr lang="en-US" sz="3200" i="1">
                                  <a:latin typeface="Cambria Math" panose="02040503050406030204" pitchFamily="18" charset="0"/>
                                  <a:ea typeface="Cambria Math" charset="0"/>
                                  <a:cs typeface="Cambria Math" charset="0"/>
                                </a:rPr>
                              </m:ctrlPr>
                            </m:sSubPr>
                            <m:e>
                              <m:r>
                                <m:rPr>
                                  <m:sty m:val="p"/>
                                </m:rPr>
                                <a:rPr lang="el-GR" sz="3200">
                                  <a:latin typeface="Cambria Math" charset="0"/>
                                  <a:ea typeface="Cambria Math" charset="0"/>
                                  <a:cs typeface="Cambria Math" charset="0"/>
                                </a:rPr>
                                <m:t>Φ</m:t>
                              </m:r>
                            </m:e>
                            <m:sub>
                              <m:r>
                                <a:rPr lang="en-US" sz="3200">
                                  <a:latin typeface="Cambria Math" charset="0"/>
                                  <a:ea typeface="Cambria Math" charset="0"/>
                                  <a:cs typeface="Cambria Math" charset="0"/>
                                </a:rPr>
                                <m:t>𝐴</m:t>
                              </m:r>
                            </m:sub>
                          </m:sSub>
                          <m:r>
                            <a:rPr lang="en-US" sz="3200" b="0" i="1" smtClean="0">
                              <a:latin typeface="Cambria Math" charset="0"/>
                              <a:ea typeface="Cambria Math" charset="0"/>
                              <a:cs typeface="Cambria Math" charset="0"/>
                            </a:rPr>
                            <m:t>+</m:t>
                          </m:r>
                          <m:d>
                            <m:dPr>
                              <m:ctrlPr>
                                <a:rPr lang="en-US" sz="3200" b="0" i="1" smtClean="0">
                                  <a:latin typeface="Cambria Math" panose="02040503050406030204" pitchFamily="18" charset="0"/>
                                  <a:ea typeface="Cambria Math" charset="0"/>
                                  <a:cs typeface="Cambria Math" charset="0"/>
                                </a:rPr>
                              </m:ctrlPr>
                            </m:dPr>
                            <m:e>
                              <m:sSub>
                                <m:sSubPr>
                                  <m:ctrlPr>
                                    <a:rPr lang="en-US" sz="3200" i="1" smtClean="0">
                                      <a:latin typeface="Cambria Math" panose="02040503050406030204" pitchFamily="18" charset="0"/>
                                      <a:ea typeface="Cambria Math" charset="0"/>
                                      <a:cs typeface="Cambria Math" charset="0"/>
                                    </a:rPr>
                                  </m:ctrlPr>
                                </m:sSubPr>
                                <m:e>
                                  <m:r>
                                    <m:rPr>
                                      <m:sty m:val="p"/>
                                    </m:rPr>
                                    <a:rPr lang="el-GR" sz="3200">
                                      <a:latin typeface="Cambria Math" charset="0"/>
                                      <a:ea typeface="Cambria Math" charset="0"/>
                                      <a:cs typeface="Cambria Math" charset="0"/>
                                    </a:rPr>
                                    <m:t>Φ</m:t>
                                  </m:r>
                                </m:e>
                                <m:sub>
                                  <m:r>
                                    <a:rPr lang="en-US" sz="3200" b="0" i="1" smtClean="0">
                                      <a:latin typeface="Cambria Math" charset="0"/>
                                      <a:ea typeface="Cambria Math" charset="0"/>
                                      <a:cs typeface="Cambria Math" charset="0"/>
                                    </a:rPr>
                                    <m:t>𝐵</m:t>
                                  </m:r>
                                </m:sub>
                              </m:sSub>
                            </m:e>
                          </m:d>
                          <m:r>
                            <m:rPr>
                              <m:sty m:val="p"/>
                            </m:rPr>
                            <a:rPr lang="en-US" sz="3200" b="0" i="0" smtClean="0">
                              <a:latin typeface="Cambria Math" charset="0"/>
                              <a:ea typeface="Cambria Math" charset="0"/>
                              <a:cs typeface="Cambria Math" charset="0"/>
                            </a:rPr>
                            <m:t>ln</m:t>
                          </m:r>
                          <m:r>
                            <a:rPr lang="en-US" sz="3200" b="0" i="1" smtClean="0">
                              <a:latin typeface="Cambria Math" charset="0"/>
                              <a:ea typeface="Cambria Math" charset="0"/>
                              <a:cs typeface="Cambria Math" charset="0"/>
                            </a:rPr>
                            <m:t>⁡</m:t>
                          </m:r>
                          <m:sSub>
                            <m:sSubPr>
                              <m:ctrlPr>
                                <a:rPr lang="en-US" sz="3200" i="1">
                                  <a:latin typeface="Cambria Math" panose="02040503050406030204" pitchFamily="18" charset="0"/>
                                  <a:ea typeface="Cambria Math" charset="0"/>
                                  <a:cs typeface="Cambria Math" charset="0"/>
                                </a:rPr>
                              </m:ctrlPr>
                            </m:sSubPr>
                            <m:e>
                              <m:r>
                                <m:rPr>
                                  <m:sty m:val="p"/>
                                </m:rPr>
                                <a:rPr lang="el-GR" sz="3200">
                                  <a:latin typeface="Cambria Math" charset="0"/>
                                  <a:ea typeface="Cambria Math" charset="0"/>
                                  <a:cs typeface="Cambria Math" charset="0"/>
                                </a:rPr>
                                <m:t>Φ</m:t>
                              </m:r>
                            </m:e>
                            <m:sub>
                              <m:r>
                                <a:rPr lang="en-US" sz="3200">
                                  <a:latin typeface="Cambria Math" charset="0"/>
                                  <a:ea typeface="Cambria Math" charset="0"/>
                                  <a:cs typeface="Cambria Math" charset="0"/>
                                </a:rPr>
                                <m:t>𝐵</m:t>
                              </m:r>
                            </m:sub>
                          </m:sSub>
                        </m:e>
                      </m:d>
                    </m:oMath>
                  </m:oMathPara>
                </a14:m>
                <a:endParaRPr lang="en-US" i="0" dirty="0">
                  <a:latin typeface="Symbol" charset="2"/>
                  <a:cs typeface="Symbol" charset="2"/>
                </a:endParaRPr>
              </a:p>
              <a:p>
                <a:r>
                  <a:rPr lang="en-US" i="0" dirty="0">
                    <a:latin typeface="Symbol" charset="2"/>
                    <a:cs typeface="Symbol" charset="2"/>
                  </a:rPr>
                  <a:t>F</a:t>
                </a:r>
                <a:r>
                  <a:rPr lang="en-US" i="0" baseline="-25000" dirty="0">
                    <a:latin typeface="Symbol" charset="2"/>
                    <a:cs typeface="Symbol" charset="2"/>
                  </a:rPr>
                  <a:t>A</a:t>
                </a:r>
                <a:r>
                  <a:rPr lang="en-US" i="0" dirty="0">
                    <a:latin typeface="Symbol" charset="2"/>
                    <a:cs typeface="Symbol" charset="2"/>
                  </a:rPr>
                  <a:t> = F,</a:t>
                </a:r>
              </a:p>
              <a:p>
                <a:r>
                  <a:rPr lang="en-US" i="0" dirty="0">
                    <a:latin typeface="Symbol" charset="2"/>
                    <a:cs typeface="Symbol" charset="2"/>
                  </a:rPr>
                  <a:t>F</a:t>
                </a:r>
                <a:r>
                  <a:rPr lang="en-US" i="0" baseline="-25000" dirty="0"/>
                  <a:t>B</a:t>
                </a:r>
                <a:r>
                  <a:rPr lang="en-US" i="0" dirty="0"/>
                  <a:t> = 1 - </a:t>
                </a:r>
                <a:r>
                  <a:rPr lang="en-US" i="0" dirty="0">
                    <a:latin typeface="Symbol" charset="2"/>
                    <a:cs typeface="Symbol" charset="2"/>
                  </a:rPr>
                  <a:t>F</a:t>
                </a:r>
                <a:r>
                  <a:rPr lang="en-US" i="0" baseline="-25000" dirty="0"/>
                  <a:t>A</a:t>
                </a:r>
                <a:r>
                  <a:rPr lang="en-US" i="0" dirty="0"/>
                  <a:t> :	 </a:t>
                </a:r>
                <a14:m>
                  <m:oMath xmlns:m="http://schemas.openxmlformats.org/officeDocument/2006/math">
                    <m:r>
                      <m:rPr>
                        <m:sty m:val="p"/>
                      </m:rPr>
                      <a:rPr lang="el-GR" sz="3200">
                        <a:latin typeface="Cambria Math" charset="0"/>
                        <a:ea typeface="Cambria Math" charset="0"/>
                        <a:cs typeface="Cambria Math" charset="0"/>
                      </a:rPr>
                      <m:t>Δ</m:t>
                    </m:r>
                    <m:r>
                      <a:rPr lang="en-US" sz="3200">
                        <a:latin typeface="Cambria Math" charset="0"/>
                        <a:ea typeface="Cambria Math" charset="0"/>
                        <a:cs typeface="Cambria Math" charset="0"/>
                      </a:rPr>
                      <m:t>𝑆</m:t>
                    </m:r>
                    <m:r>
                      <a:rPr lang="en-US" sz="3200">
                        <a:latin typeface="Cambria Math" charset="0"/>
                        <a:ea typeface="Cambria Math" charset="0"/>
                        <a:cs typeface="Cambria Math" charset="0"/>
                      </a:rPr>
                      <m:t>=−</m:t>
                    </m:r>
                    <m:sSub>
                      <m:sSubPr>
                        <m:ctrlPr>
                          <a:rPr lang="en-US" sz="3200" i="1">
                            <a:latin typeface="Cambria Math" panose="02040503050406030204" pitchFamily="18" charset="0"/>
                            <a:ea typeface="Cambria Math" charset="0"/>
                            <a:cs typeface="Cambria Math" charset="0"/>
                          </a:rPr>
                        </m:ctrlPr>
                      </m:sSubPr>
                      <m:e>
                        <m:r>
                          <a:rPr lang="en-US" sz="3200">
                            <a:latin typeface="Cambria Math" charset="0"/>
                            <a:ea typeface="Cambria Math" charset="0"/>
                            <a:cs typeface="Cambria Math" charset="0"/>
                          </a:rPr>
                          <m:t>𝑘</m:t>
                        </m:r>
                      </m:e>
                      <m:sub>
                        <m:r>
                          <a:rPr lang="en-US" sz="3200">
                            <a:latin typeface="Cambria Math" charset="0"/>
                            <a:ea typeface="Cambria Math" charset="0"/>
                            <a:cs typeface="Cambria Math" charset="0"/>
                          </a:rPr>
                          <m:t>𝐵</m:t>
                        </m:r>
                      </m:sub>
                    </m:sSub>
                    <m:d>
                      <m:dPr>
                        <m:ctrlPr>
                          <a:rPr lang="mr-IN" sz="3200" i="1">
                            <a:latin typeface="Cambria Math" panose="02040503050406030204" pitchFamily="18" charset="0"/>
                            <a:ea typeface="Cambria Math" charset="0"/>
                            <a:cs typeface="Cambria Math" charset="0"/>
                          </a:rPr>
                        </m:ctrlPr>
                      </m:dPr>
                      <m:e>
                        <m:r>
                          <m:rPr>
                            <m:sty m:val="p"/>
                          </m:rPr>
                          <a:rPr lang="el-GR" sz="3200" i="1" smtClean="0">
                            <a:latin typeface="Cambria Math" charset="0"/>
                            <a:ea typeface="Cambria Math" charset="0"/>
                            <a:cs typeface="Cambria Math" charset="0"/>
                          </a:rPr>
                          <m:t>Φ</m:t>
                        </m:r>
                        <m:r>
                          <a:rPr lang="en-US" sz="3200">
                            <a:latin typeface="Cambria Math" charset="0"/>
                            <a:ea typeface="Cambria Math" charset="0"/>
                            <a:cs typeface="Cambria Math" charset="0"/>
                          </a:rPr>
                          <m:t>𝑙𝑛</m:t>
                        </m:r>
                        <m:r>
                          <m:rPr>
                            <m:sty m:val="p"/>
                          </m:rPr>
                          <a:rPr lang="el-GR" sz="3200" i="1" smtClean="0">
                            <a:latin typeface="Cambria Math" charset="0"/>
                            <a:ea typeface="Cambria Math" charset="0"/>
                            <a:cs typeface="Cambria Math" charset="0"/>
                          </a:rPr>
                          <m:t>Φ</m:t>
                        </m:r>
                        <m:r>
                          <a:rPr lang="en-US" sz="3200">
                            <a:latin typeface="Cambria Math" charset="0"/>
                            <a:ea typeface="Cambria Math" charset="0"/>
                            <a:cs typeface="Cambria Math" charset="0"/>
                          </a:rPr>
                          <m:t>+</m:t>
                        </m:r>
                        <m:d>
                          <m:dPr>
                            <m:ctrlPr>
                              <a:rPr lang="en-US" sz="3200" i="1">
                                <a:latin typeface="Cambria Math" panose="02040503050406030204" pitchFamily="18" charset="0"/>
                                <a:ea typeface="Cambria Math" charset="0"/>
                                <a:cs typeface="Cambria Math" charset="0"/>
                              </a:rPr>
                            </m:ctrlPr>
                          </m:dPr>
                          <m:e>
                            <m:r>
                              <a:rPr lang="en-US" sz="3200">
                                <a:latin typeface="Cambria Math" charset="0"/>
                                <a:ea typeface="Cambria Math" charset="0"/>
                                <a:cs typeface="Cambria Math" charset="0"/>
                              </a:rPr>
                              <m:t>1−</m:t>
                            </m:r>
                            <m:r>
                              <m:rPr>
                                <m:sty m:val="p"/>
                              </m:rPr>
                              <a:rPr lang="el-GR" sz="3200" i="1" smtClean="0">
                                <a:latin typeface="Cambria Math" charset="0"/>
                                <a:ea typeface="Cambria Math" charset="0"/>
                                <a:cs typeface="Cambria Math" charset="0"/>
                              </a:rPr>
                              <m:t>Φ</m:t>
                            </m:r>
                          </m:e>
                        </m:d>
                        <m:r>
                          <m:rPr>
                            <m:sty m:val="p"/>
                          </m:rPr>
                          <a:rPr lang="en-US" sz="3200" i="0">
                            <a:latin typeface="Cambria Math" charset="0"/>
                            <a:ea typeface="Cambria Math" charset="0"/>
                            <a:cs typeface="Cambria Math" charset="0"/>
                          </a:rPr>
                          <m:t>ln</m:t>
                        </m:r>
                        <m:r>
                          <a:rPr lang="en-US" sz="3200">
                            <a:latin typeface="Cambria Math" charset="0"/>
                            <a:ea typeface="Cambria Math" charset="0"/>
                            <a:cs typeface="Cambria Math" charset="0"/>
                          </a:rPr>
                          <m:t>⁡(1−</m:t>
                        </m:r>
                        <m:r>
                          <m:rPr>
                            <m:sty m:val="p"/>
                          </m:rPr>
                          <a:rPr lang="el-GR" sz="3200" i="1" smtClean="0">
                            <a:latin typeface="Cambria Math" charset="0"/>
                            <a:ea typeface="Cambria Math" charset="0"/>
                            <a:cs typeface="Cambria Math" charset="0"/>
                          </a:rPr>
                          <m:t>Φ</m:t>
                        </m:r>
                      </m:e>
                    </m:d>
                    <m:r>
                      <a:rPr lang="en-US" sz="3200">
                        <a:latin typeface="Cambria Math" charset="0"/>
                        <a:ea typeface="Cambria Math" charset="0"/>
                        <a:cs typeface="Cambria Math" charset="0"/>
                      </a:rPr>
                      <m:t>)</m:t>
                    </m:r>
                  </m:oMath>
                </a14:m>
                <a:endParaRPr lang="en-US" sz="3200" i="0" dirty="0">
                  <a:latin typeface="Symbol" charset="2"/>
                  <a:cs typeface="Symbol" charset="2"/>
                </a:endParaRPr>
              </a:p>
              <a:p>
                <a:endParaRPr lang="en-US" i="0" dirty="0"/>
              </a:p>
              <a:p>
                <a:r>
                  <a:rPr lang="en-US" sz="2000" i="0"/>
                  <a:t>note</a:t>
                </a:r>
                <a:r>
                  <a:rPr lang="en-US" sz="2000" i="0" dirty="0"/>
                  <a:t>, symmetry </a:t>
                </a:r>
                <a:r>
                  <a:rPr lang="en-US" sz="2000" i="0" dirty="0" err="1"/>
                  <a:t>btwn</a:t>
                </a:r>
                <a:r>
                  <a:rPr lang="en-US" sz="2000" i="0" dirty="0"/>
                  <a:t> A/B is retained (as symmetry </a:t>
                </a:r>
                <a:r>
                  <a:rPr lang="en-US" sz="2000" i="0" dirty="0" err="1"/>
                  <a:t>btwn</a:t>
                </a:r>
                <a:r>
                  <a:rPr lang="en-US" sz="2000" i="0" dirty="0"/>
                  <a:t> </a:t>
                </a:r>
                <a:r>
                  <a:rPr lang="en-US" sz="2000" i="0" dirty="0">
                    <a:latin typeface="Symbol" charset="2"/>
                    <a:cs typeface="Symbol" charset="2"/>
                  </a:rPr>
                  <a:t>F</a:t>
                </a:r>
                <a:r>
                  <a:rPr lang="en-US" sz="2000" i="0" dirty="0"/>
                  <a:t> / 1-</a:t>
                </a:r>
                <a:r>
                  <a:rPr lang="en-US" sz="2000" i="0" dirty="0">
                    <a:latin typeface="Symbol" charset="2"/>
                    <a:cs typeface="Symbol" charset="2"/>
                  </a:rPr>
                  <a:t>F</a:t>
                </a:r>
                <a:r>
                  <a:rPr lang="en-US" sz="2000" i="0" dirty="0"/>
                  <a:t>) </a:t>
                </a:r>
              </a:p>
              <a:p>
                <a:endParaRPr lang="en-US" sz="2000" i="0" dirty="0"/>
              </a:p>
            </p:txBody>
          </p:sp>
        </mc:Choice>
        <mc:Fallback xmlns="">
          <p:sp>
            <p:nvSpPr>
              <p:cNvPr id="81924" name="Text Box 4"/>
              <p:cNvSpPr txBox="1">
                <a:spLocks noRot="1" noChangeAspect="1" noMove="1" noResize="1" noEditPoints="1" noAdjustHandles="1" noChangeArrowheads="1" noChangeShapeType="1" noTextEdit="1"/>
              </p:cNvSpPr>
              <p:nvPr/>
            </p:nvSpPr>
            <p:spPr bwMode="auto">
              <a:xfrm>
                <a:off x="228600" y="3352800"/>
                <a:ext cx="9677400" cy="3231654"/>
              </a:xfrm>
              <a:prstGeom prst="rect">
                <a:avLst/>
              </a:prstGeom>
              <a:blipFill rotWithShape="0">
                <a:blip r:embed="rId6"/>
                <a:stretch>
                  <a:fillRect l="-1008" t="-1509"/>
                </a:stretch>
              </a:blipFill>
              <a:ln w="9525">
                <a:noFill/>
                <a:miter lim="800000"/>
                <a:headEnd/>
                <a:tailEnd/>
              </a:ln>
            </p:spPr>
            <p:txBody>
              <a:bodyPr/>
              <a:lstStyle/>
              <a:p>
                <a:r>
                  <a:rPr lang="en-US">
                    <a:noFill/>
                  </a:rPr>
                  <a:t> </a:t>
                </a:r>
              </a:p>
            </p:txBody>
          </p:sp>
        </mc:Fallback>
      </mc:AlternateContent>
      <p:sp>
        <p:nvSpPr>
          <p:cNvPr id="81925" name="Text Box 5"/>
          <p:cNvSpPr txBox="1">
            <a:spLocks noChangeArrowheads="1"/>
          </p:cNvSpPr>
          <p:nvPr/>
        </p:nvSpPr>
        <p:spPr bwMode="auto">
          <a:xfrm>
            <a:off x="6956425" y="4106863"/>
            <a:ext cx="18415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GB"/>
          </a:p>
        </p:txBody>
      </p:sp>
      <p:sp>
        <p:nvSpPr>
          <p:cNvPr id="81926" name="Text Box 6"/>
          <p:cNvSpPr txBox="1">
            <a:spLocks noChangeArrowheads="1"/>
          </p:cNvSpPr>
          <p:nvPr/>
        </p:nvSpPr>
        <p:spPr bwMode="auto">
          <a:xfrm>
            <a:off x="5965825" y="4564063"/>
            <a:ext cx="18415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GB"/>
          </a:p>
        </p:txBody>
      </p:sp>
      <p:sp>
        <p:nvSpPr>
          <p:cNvPr id="81927" name="Text Box 7"/>
          <p:cNvSpPr txBox="1">
            <a:spLocks noChangeArrowheads="1"/>
          </p:cNvSpPr>
          <p:nvPr/>
        </p:nvSpPr>
        <p:spPr bwMode="auto">
          <a:xfrm>
            <a:off x="5318125" y="25622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81928" name="Text Box 8"/>
          <p:cNvSpPr txBox="1">
            <a:spLocks noChangeArrowheads="1"/>
          </p:cNvSpPr>
          <p:nvPr/>
        </p:nvSpPr>
        <p:spPr bwMode="auto">
          <a:xfrm>
            <a:off x="5165725" y="23336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81929" name="Text Box 9"/>
          <p:cNvSpPr txBox="1">
            <a:spLocks noChangeArrowheads="1"/>
          </p:cNvSpPr>
          <p:nvPr/>
        </p:nvSpPr>
        <p:spPr bwMode="auto">
          <a:xfrm>
            <a:off x="8137525" y="10382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81930" name="Text Box 10"/>
          <p:cNvSpPr txBox="1">
            <a:spLocks noChangeArrowheads="1"/>
          </p:cNvSpPr>
          <p:nvPr/>
        </p:nvSpPr>
        <p:spPr bwMode="auto">
          <a:xfrm>
            <a:off x="7985125" y="3524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81931" name="Text Box 11"/>
          <p:cNvSpPr txBox="1">
            <a:spLocks noChangeArrowheads="1"/>
          </p:cNvSpPr>
          <p:nvPr/>
        </p:nvSpPr>
        <p:spPr bwMode="auto">
          <a:xfrm>
            <a:off x="6080125" y="24098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81932" name="Text Box 12"/>
          <p:cNvSpPr txBox="1">
            <a:spLocks noChangeArrowheads="1"/>
          </p:cNvSpPr>
          <p:nvPr/>
        </p:nvSpPr>
        <p:spPr bwMode="auto">
          <a:xfrm>
            <a:off x="5889625" y="1439863"/>
            <a:ext cx="18415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GB"/>
          </a:p>
        </p:txBody>
      </p:sp>
      <p:sp>
        <p:nvSpPr>
          <p:cNvPr id="81933" name="Text Box 13"/>
          <p:cNvSpPr txBox="1">
            <a:spLocks noChangeArrowheads="1"/>
          </p:cNvSpPr>
          <p:nvPr/>
        </p:nvSpPr>
        <p:spPr bwMode="auto">
          <a:xfrm>
            <a:off x="6537325" y="34766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81934" name="Text Box 14"/>
          <p:cNvSpPr txBox="1">
            <a:spLocks noChangeArrowheads="1"/>
          </p:cNvSpPr>
          <p:nvPr/>
        </p:nvSpPr>
        <p:spPr bwMode="auto">
          <a:xfrm>
            <a:off x="6080125" y="37052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81935" name="Text Box 15"/>
          <p:cNvSpPr txBox="1">
            <a:spLocks noChangeArrowheads="1"/>
          </p:cNvSpPr>
          <p:nvPr/>
        </p:nvSpPr>
        <p:spPr bwMode="auto">
          <a:xfrm>
            <a:off x="5965825" y="4106863"/>
            <a:ext cx="184150" cy="457200"/>
          </a:xfrm>
          <a:prstGeom prst="rect">
            <a:avLst/>
          </a:prstGeom>
          <a:noFill/>
          <a:ln w="9525">
            <a:noFill/>
            <a:miter lim="800000"/>
            <a:headEnd/>
            <a:tailEnd/>
          </a:ln>
        </p:spPr>
        <p:txBody>
          <a:bodyPr>
            <a:prstTxWarp prst="textNoShape">
              <a:avLst/>
            </a:prstTxWarp>
            <a:spAutoFit/>
          </a:bodyPr>
          <a:lstStyle/>
          <a:p>
            <a:pPr>
              <a:spcBef>
                <a:spcPct val="50000"/>
              </a:spcBef>
            </a:pPr>
            <a:endParaRPr lang="en-GB"/>
          </a:p>
        </p:txBody>
      </p:sp>
      <p:sp>
        <p:nvSpPr>
          <p:cNvPr id="81936" name="Text Box 16"/>
          <p:cNvSpPr txBox="1">
            <a:spLocks noChangeArrowheads="1"/>
          </p:cNvSpPr>
          <p:nvPr/>
        </p:nvSpPr>
        <p:spPr bwMode="auto">
          <a:xfrm>
            <a:off x="5927725" y="5076825"/>
            <a:ext cx="184150" cy="457200"/>
          </a:xfrm>
          <a:prstGeom prst="rect">
            <a:avLst/>
          </a:prstGeom>
          <a:noFill/>
          <a:ln w="9525">
            <a:noFill/>
            <a:miter lim="800000"/>
            <a:headEnd/>
            <a:tailEnd/>
          </a:ln>
        </p:spPr>
        <p:txBody>
          <a:bodyPr wrap="none">
            <a:prstTxWarp prst="textNoShape">
              <a:avLst/>
            </a:prstTxWarp>
            <a:spAutoFit/>
          </a:bodyPr>
          <a:lstStyle/>
          <a:p>
            <a:endParaRPr lang="en-GB"/>
          </a:p>
        </p:txBody>
      </p:sp>
      <p:sp>
        <p:nvSpPr>
          <p:cNvPr id="18" name="TextBox 17"/>
          <p:cNvSpPr txBox="1"/>
          <p:nvPr/>
        </p:nvSpPr>
        <p:spPr>
          <a:xfrm>
            <a:off x="381000" y="6110447"/>
            <a:ext cx="9144000" cy="1200329"/>
          </a:xfrm>
          <a:prstGeom prst="rect">
            <a:avLst/>
          </a:prstGeom>
          <a:noFill/>
        </p:spPr>
        <p:txBody>
          <a:bodyPr wrap="square" rtlCol="0">
            <a:spAutoFit/>
          </a:bodyPr>
          <a:lstStyle/>
          <a:p>
            <a:r>
              <a:rPr lang="en-US" i="0" dirty="0"/>
              <a:t>Mixing decreases F = U – TS </a:t>
            </a:r>
            <a:r>
              <a:rPr lang="en-US" i="0" dirty="0">
                <a:sym typeface="Wingdings"/>
              </a:rPr>
              <a:t> </a:t>
            </a:r>
            <a:r>
              <a:rPr lang="en-US" i="0" dirty="0"/>
              <a:t>Entropy always </a:t>
            </a:r>
            <a:r>
              <a:rPr lang="en-US" i="0" dirty="0" err="1"/>
              <a:t>favours</a:t>
            </a:r>
            <a:r>
              <a:rPr lang="en-US" i="0" dirty="0"/>
              <a:t> mixing</a:t>
            </a:r>
          </a:p>
          <a:p>
            <a:r>
              <a:rPr lang="en-US" i="0" dirty="0"/>
              <a:t>			</a:t>
            </a:r>
            <a:r>
              <a:rPr lang="en-US" sz="2000" i="0" dirty="0"/>
              <a:t>(unless we have hydrophobic interaction)</a:t>
            </a:r>
          </a:p>
          <a:p>
            <a:endParaRPr lang="en-US" i="0" dirty="0"/>
          </a:p>
        </p:txBody>
      </p:sp>
      <p:sp>
        <p:nvSpPr>
          <p:cNvPr id="20" name="TextBox 19"/>
          <p:cNvSpPr txBox="1"/>
          <p:nvPr/>
        </p:nvSpPr>
        <p:spPr>
          <a:xfrm>
            <a:off x="152400" y="1371600"/>
            <a:ext cx="9601200" cy="1692771"/>
          </a:xfrm>
          <a:prstGeom prst="rect">
            <a:avLst/>
          </a:prstGeom>
          <a:noFill/>
        </p:spPr>
        <p:txBody>
          <a:bodyPr wrap="square" rtlCol="0">
            <a:spAutoFit/>
          </a:bodyPr>
          <a:lstStyle/>
          <a:p>
            <a:r>
              <a:rPr lang="en-US" i="0" dirty="0"/>
              <a:t>‘Counting’ </a:t>
            </a:r>
            <a:r>
              <a:rPr lang="en-US" i="0" dirty="0" smtClean="0"/>
              <a:t>permutations</a:t>
            </a:r>
            <a:r>
              <a:rPr lang="zh-CN" altLang="en-US" i="0" dirty="0" smtClean="0"/>
              <a:t>（排列）</a:t>
            </a:r>
            <a:r>
              <a:rPr lang="en-US" i="0" dirty="0" smtClean="0"/>
              <a:t>: </a:t>
            </a:r>
            <a:r>
              <a:rPr lang="en-US" i="0" dirty="0"/>
              <a:t>Separated: </a:t>
            </a:r>
            <a:r>
              <a:rPr lang="en-US" i="0" dirty="0" err="1"/>
              <a:t>x</a:t>
            </a:r>
            <a:r>
              <a:rPr lang="en-US" i="0" baseline="-25000" dirty="0" err="1"/>
              <a:t>A</a:t>
            </a:r>
            <a:r>
              <a:rPr lang="en-US" i="0" dirty="0" err="1"/>
              <a:t>!x</a:t>
            </a:r>
            <a:r>
              <a:rPr lang="en-US" i="0" baseline="-25000" dirty="0" err="1"/>
              <a:t>B</a:t>
            </a:r>
            <a:r>
              <a:rPr lang="en-US" i="0" dirty="0"/>
              <a:t>! </a:t>
            </a:r>
            <a:r>
              <a:rPr lang="en-US" dirty="0"/>
              <a:t>vs. </a:t>
            </a:r>
            <a:r>
              <a:rPr lang="en-US" i="0" dirty="0"/>
              <a:t>mixed: (</a:t>
            </a:r>
            <a:r>
              <a:rPr lang="en-US" i="0" dirty="0" err="1"/>
              <a:t>x</a:t>
            </a:r>
            <a:r>
              <a:rPr lang="en-US" i="0" baseline="-25000" dirty="0" err="1"/>
              <a:t>A</a:t>
            </a:r>
            <a:r>
              <a:rPr lang="en-US" i="0" dirty="0" err="1"/>
              <a:t>+x</a:t>
            </a:r>
            <a:r>
              <a:rPr lang="en-US" i="0" baseline="-25000" dirty="0" err="1"/>
              <a:t>B</a:t>
            </a:r>
            <a:r>
              <a:rPr lang="en-US" i="0" dirty="0"/>
              <a:t>)!</a:t>
            </a:r>
          </a:p>
          <a:p>
            <a:endParaRPr lang="en-US" sz="800" i="0" dirty="0"/>
          </a:p>
          <a:p>
            <a:r>
              <a:rPr lang="en-US" i="0" dirty="0"/>
              <a:t>Entropy S ~ </a:t>
            </a:r>
            <a:r>
              <a:rPr lang="en-US" i="0" dirty="0" err="1"/>
              <a:t>ln(permutations</a:t>
            </a:r>
            <a:r>
              <a:rPr lang="en-US" i="0" dirty="0"/>
              <a:t>); </a:t>
            </a:r>
            <a:r>
              <a:rPr lang="en-US" i="0" dirty="0" err="1"/>
              <a:t>Stirling</a:t>
            </a:r>
            <a:r>
              <a:rPr lang="en-US" i="0" dirty="0"/>
              <a:t>: </a:t>
            </a:r>
            <a:r>
              <a:rPr lang="en-US" i="0" dirty="0" err="1"/>
              <a:t>ln(M</a:t>
            </a:r>
            <a:r>
              <a:rPr lang="en-US" i="0" dirty="0"/>
              <a:t>!) ≈ </a:t>
            </a:r>
            <a:r>
              <a:rPr lang="en-US" i="0" dirty="0" err="1"/>
              <a:t>MlnM</a:t>
            </a:r>
            <a:r>
              <a:rPr lang="en-US" i="0" dirty="0"/>
              <a:t>		</a:t>
            </a:r>
          </a:p>
          <a:p>
            <a:r>
              <a:rPr lang="en-US" i="0" dirty="0"/>
              <a:t>									</a:t>
            </a:r>
            <a:r>
              <a:rPr lang="en-US" b="1" i="0" dirty="0">
                <a:solidFill>
                  <a:srgbClr val="FF0000"/>
                </a:solidFill>
              </a:rPr>
              <a:t>P9.2</a:t>
            </a:r>
          </a:p>
          <a:p>
            <a:endParaRPr lang="en-US" i="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838200" y="152400"/>
            <a:ext cx="8420100" cy="1143000"/>
          </a:xfrm>
        </p:spPr>
        <p:txBody>
          <a:bodyPr/>
          <a:lstStyle/>
          <a:p>
            <a:r>
              <a:rPr lang="en-GB" dirty="0">
                <a:solidFill>
                  <a:schemeClr val="tx1"/>
                </a:solidFill>
              </a:rPr>
              <a:t>Energy of mixing, </a:t>
            </a:r>
            <a:r>
              <a:rPr lang="en-GB" dirty="0" err="1">
                <a:solidFill>
                  <a:schemeClr val="tx1"/>
                </a:solidFill>
              </a:rPr>
              <a:t>U</a:t>
            </a:r>
            <a:r>
              <a:rPr lang="en-GB" baseline="-25000" dirty="0" err="1">
                <a:solidFill>
                  <a:schemeClr val="tx1"/>
                </a:solidFill>
              </a:rPr>
              <a:t>mix</a:t>
            </a:r>
            <a:r>
              <a:rPr lang="en-GB" baseline="-25000" dirty="0">
                <a:solidFill>
                  <a:schemeClr val="tx1"/>
                </a:solidFill>
              </a:rPr>
              <a:t> </a:t>
            </a:r>
            <a:r>
              <a:rPr lang="en-GB" dirty="0">
                <a:solidFill>
                  <a:schemeClr val="tx1"/>
                </a:solidFill>
              </a:rPr>
              <a:t>= </a:t>
            </a:r>
            <a:r>
              <a:rPr lang="en-GB" dirty="0">
                <a:solidFill>
                  <a:schemeClr val="tx1"/>
                </a:solidFill>
                <a:latin typeface="Symbol" charset="2"/>
                <a:cs typeface="Symbol" charset="2"/>
              </a:rPr>
              <a:t>D</a:t>
            </a:r>
            <a:r>
              <a:rPr lang="en-GB" dirty="0">
                <a:solidFill>
                  <a:schemeClr val="tx1"/>
                </a:solidFill>
              </a:rPr>
              <a:t>U</a:t>
            </a:r>
            <a:r>
              <a:rPr lang="en-GB" dirty="0"/>
              <a:t/>
            </a:r>
            <a:br>
              <a:rPr lang="en-GB" dirty="0"/>
            </a:br>
            <a:r>
              <a:rPr lang="en-GB" sz="2800" dirty="0">
                <a:latin typeface="Symbol" charset="2"/>
                <a:cs typeface="Symbol" charset="2"/>
              </a:rPr>
              <a:t>D</a:t>
            </a:r>
            <a:r>
              <a:rPr lang="en-GB" sz="2800" dirty="0"/>
              <a:t>U = </a:t>
            </a:r>
            <a:r>
              <a:rPr lang="en-GB" sz="2800" dirty="0" err="1"/>
              <a:t>U</a:t>
            </a:r>
            <a:r>
              <a:rPr lang="en-GB" sz="2800" baseline="-25000" dirty="0" err="1"/>
              <a:t>mixed</a:t>
            </a:r>
            <a:r>
              <a:rPr lang="en-GB" sz="2800" baseline="-25000" dirty="0"/>
              <a:t> </a:t>
            </a:r>
            <a:r>
              <a:rPr lang="en-GB" sz="2800" dirty="0"/>
              <a:t>- </a:t>
            </a:r>
            <a:r>
              <a:rPr lang="en-GB" sz="2800" dirty="0" err="1"/>
              <a:t>U</a:t>
            </a:r>
            <a:r>
              <a:rPr lang="en-GB" sz="2800" baseline="-25000" dirty="0" err="1"/>
              <a:t>separated</a:t>
            </a:r>
            <a:endParaRPr lang="en-GB" sz="2800" dirty="0"/>
          </a:p>
        </p:txBody>
      </p:sp>
      <p:sp>
        <p:nvSpPr>
          <p:cNvPr id="82947" name="Rectangle 3"/>
          <p:cNvSpPr>
            <a:spLocks noGrp="1" noChangeArrowheads="1"/>
          </p:cNvSpPr>
          <p:nvPr>
            <p:ph type="body" idx="1"/>
          </p:nvPr>
        </p:nvSpPr>
        <p:spPr>
          <a:xfrm>
            <a:off x="833101" y="1772816"/>
            <a:ext cx="8420100" cy="4648200"/>
          </a:xfrm>
        </p:spPr>
        <p:txBody>
          <a:bodyPr/>
          <a:lstStyle/>
          <a:p>
            <a:r>
              <a:rPr lang="en-GB" dirty="0"/>
              <a:t>Each molecule has an energy of interaction with its neighbours on the lattice</a:t>
            </a:r>
          </a:p>
          <a:p>
            <a:endParaRPr lang="en-GB" dirty="0"/>
          </a:p>
          <a:p>
            <a:pPr lvl="1"/>
            <a:r>
              <a:rPr lang="en-GB" dirty="0"/>
              <a:t>Like-like interactions: </a:t>
            </a:r>
            <a:r>
              <a:rPr lang="en-GB" i="1" dirty="0">
                <a:latin typeface="Symbol" charset="2"/>
                <a:sym typeface="Symbol" charset="2"/>
              </a:rPr>
              <a:t></a:t>
            </a:r>
            <a:r>
              <a:rPr lang="en-GB" baseline="-25000" dirty="0">
                <a:sym typeface="Symbol" charset="2"/>
              </a:rPr>
              <a:t>AA</a:t>
            </a:r>
            <a:r>
              <a:rPr lang="en-GB" dirty="0"/>
              <a:t> or </a:t>
            </a:r>
            <a:r>
              <a:rPr lang="en-GB" i="1" dirty="0">
                <a:latin typeface="Symbol" charset="2"/>
                <a:sym typeface="Symbol" charset="2"/>
              </a:rPr>
              <a:t></a:t>
            </a:r>
            <a:r>
              <a:rPr lang="en-GB" baseline="-25000" dirty="0">
                <a:sym typeface="Symbol" charset="2"/>
              </a:rPr>
              <a:t>BB</a:t>
            </a:r>
            <a:r>
              <a:rPr lang="en-GB" dirty="0"/>
              <a:t> </a:t>
            </a:r>
          </a:p>
          <a:p>
            <a:pPr lvl="1"/>
            <a:r>
              <a:rPr lang="en-GB" dirty="0"/>
              <a:t>Like-unlike interactions: </a:t>
            </a:r>
            <a:r>
              <a:rPr lang="en-GB" i="1" dirty="0">
                <a:latin typeface="Symbol" charset="2"/>
                <a:sym typeface="Symbol" charset="2"/>
              </a:rPr>
              <a:t></a:t>
            </a:r>
            <a:r>
              <a:rPr lang="en-GB" baseline="-25000" dirty="0">
                <a:sym typeface="Symbol" charset="2"/>
              </a:rPr>
              <a:t>AB</a:t>
            </a:r>
            <a:r>
              <a:rPr lang="en-GB" dirty="0"/>
              <a:t> = </a:t>
            </a:r>
            <a:r>
              <a:rPr lang="en-GB" i="1" dirty="0">
                <a:latin typeface="Symbol" charset="2"/>
                <a:sym typeface="Symbol" charset="2"/>
              </a:rPr>
              <a:t></a:t>
            </a:r>
            <a:r>
              <a:rPr lang="en-GB" baseline="-25000" dirty="0">
                <a:sym typeface="Symbol" charset="2"/>
              </a:rPr>
              <a:t>BA</a:t>
            </a:r>
            <a:r>
              <a:rPr lang="en-GB"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228600"/>
            <a:ext cx="8420100" cy="1143000"/>
          </a:xfrm>
        </p:spPr>
        <p:txBody>
          <a:bodyPr/>
          <a:lstStyle/>
          <a:p>
            <a:r>
              <a:rPr lang="en-GB" dirty="0" smtClean="0"/>
              <a:t>Pairwise</a:t>
            </a:r>
            <a:r>
              <a:rPr lang="zh-CN" altLang="en-US" smtClean="0"/>
              <a:t>（成对</a:t>
            </a:r>
            <a:r>
              <a:rPr lang="zh-CN" altLang="en-US" smtClean="0"/>
              <a:t>）</a:t>
            </a:r>
            <a:r>
              <a:rPr lang="en-GB" dirty="0" smtClean="0"/>
              <a:t> </a:t>
            </a:r>
            <a:r>
              <a:rPr lang="en-GB" dirty="0"/>
              <a:t>interactions</a:t>
            </a:r>
          </a:p>
        </p:txBody>
      </p:sp>
      <mc:AlternateContent xmlns:mc="http://schemas.openxmlformats.org/markup-compatibility/2006" xmlns:a14="http://schemas.microsoft.com/office/drawing/2010/main">
        <mc:Choice Requires="a14">
          <p:sp>
            <p:nvSpPr>
              <p:cNvPr id="84995" name="Rectangle 3"/>
              <p:cNvSpPr>
                <a:spLocks noGrp="1" noChangeArrowheads="1"/>
              </p:cNvSpPr>
              <p:nvPr>
                <p:ph type="body" idx="1"/>
              </p:nvPr>
            </p:nvSpPr>
            <p:spPr>
              <a:xfrm>
                <a:off x="128464" y="1524000"/>
                <a:ext cx="9649072" cy="4353272"/>
              </a:xfrm>
            </p:spPr>
            <p:txBody>
              <a:bodyPr/>
              <a:lstStyle/>
              <a:p>
                <a:r>
                  <a:rPr lang="en-GB" dirty="0"/>
                  <a:t>Assume interactions with </a:t>
                </a:r>
                <a:r>
                  <a:rPr lang="en-GB" i="1" dirty="0"/>
                  <a:t>z</a:t>
                </a:r>
                <a:r>
                  <a:rPr lang="en-GB" dirty="0"/>
                  <a:t> nearest neighbours, random pairing in mixed state (mean field assumption)</a:t>
                </a:r>
              </a:p>
              <a:p>
                <a:endParaRPr lang="en-GB" dirty="0"/>
              </a:p>
              <a:p>
                <a:r>
                  <a:rPr lang="en-GB" dirty="0"/>
                  <a:t>U (mixed)	</a:t>
                </a:r>
                <a14:m>
                  <m:oMath xmlns:m="http://schemas.openxmlformats.org/officeDocument/2006/math">
                    <m:r>
                      <a:rPr lang="en-US" b="0" i="1" smtClean="0">
                        <a:latin typeface="Cambria Math" charset="0"/>
                      </a:rPr>
                      <m:t>𝑈</m:t>
                    </m:r>
                    <m:r>
                      <a:rPr lang="en-US" b="0" i="1" smtClean="0">
                        <a:latin typeface="Cambria Math" charset="0"/>
                      </a:rPr>
                      <m:t>= </m:t>
                    </m:r>
                    <m:f>
                      <m:fPr>
                        <m:ctrlPr>
                          <a:rPr lang="mr-IN" b="0" i="1" smtClean="0">
                            <a:latin typeface="Cambria Math" panose="02040503050406030204" pitchFamily="18" charset="0"/>
                          </a:rPr>
                        </m:ctrlPr>
                      </m:fPr>
                      <m:num>
                        <m:r>
                          <a:rPr lang="en-US" b="0" i="1" smtClean="0">
                            <a:latin typeface="Cambria Math" charset="0"/>
                          </a:rPr>
                          <m:t>𝑧</m:t>
                        </m:r>
                      </m:num>
                      <m:den>
                        <m:r>
                          <a:rPr lang="en-US" b="0" i="1" smtClean="0">
                            <a:latin typeface="Cambria Math" charset="0"/>
                          </a:rPr>
                          <m:t>2</m:t>
                        </m:r>
                      </m:den>
                    </m:f>
                    <m:d>
                      <m:dPr>
                        <m:ctrlPr>
                          <a:rPr lang="mr-IN"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m:rPr>
                                <m:sty m:val="p"/>
                              </m:rPr>
                              <a:rPr lang="el-GR" b="0" i="1" smtClean="0">
                                <a:latin typeface="Cambria Math" charset="0"/>
                                <a:ea typeface="Cambria Math" charset="0"/>
                                <a:cs typeface="Cambria Math" charset="0"/>
                              </a:rPr>
                              <m:t>Φ</m:t>
                            </m:r>
                          </m:e>
                          <m:sub>
                            <m:r>
                              <a:rPr lang="en-US" b="0" i="1" smtClean="0">
                                <a:latin typeface="Cambria Math" charset="0"/>
                              </a:rPr>
                              <m:t>𝐴</m:t>
                            </m:r>
                          </m:sub>
                          <m:sup>
                            <m:r>
                              <a:rPr lang="en-US" b="0" i="1" smtClean="0">
                                <a:latin typeface="Cambria Math" charset="0"/>
                              </a:rPr>
                              <m:t>2</m:t>
                            </m:r>
                          </m:sup>
                        </m:sSubSup>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ℇ</m:t>
                            </m:r>
                          </m:e>
                          <m:sub>
                            <m:r>
                              <a:rPr lang="en-US" b="0" i="1" smtClean="0">
                                <a:latin typeface="Cambria Math" charset="0"/>
                              </a:rPr>
                              <m:t>𝐴𝐴</m:t>
                            </m:r>
                          </m:sub>
                        </m:sSub>
                        <m:r>
                          <a:rPr lang="en-US" b="0" i="1" smtClean="0">
                            <a:latin typeface="Cambria Math" charset="0"/>
                          </a:rPr>
                          <m:t>+</m:t>
                        </m:r>
                        <m:sSubSup>
                          <m:sSubSupPr>
                            <m:ctrlPr>
                              <a:rPr lang="en-US" i="1">
                                <a:latin typeface="Cambria Math" panose="02040503050406030204" pitchFamily="18" charset="0"/>
                              </a:rPr>
                            </m:ctrlPr>
                          </m:sSubSupPr>
                          <m:e>
                            <m:r>
                              <m:rPr>
                                <m:sty m:val="p"/>
                              </m:rPr>
                              <a:rPr lang="el-GR" i="1">
                                <a:latin typeface="Cambria Math" charset="0"/>
                                <a:ea typeface="Cambria Math" charset="0"/>
                                <a:cs typeface="Cambria Math" charset="0"/>
                              </a:rPr>
                              <m:t>Φ</m:t>
                            </m:r>
                          </m:e>
                          <m:sub>
                            <m:r>
                              <a:rPr lang="en-US" b="0" i="1" smtClean="0">
                                <a:latin typeface="Cambria Math" charset="0"/>
                                <a:ea typeface="Cambria Math" charset="0"/>
                                <a:cs typeface="Cambria Math" charset="0"/>
                              </a:rPr>
                              <m:t>𝐵</m:t>
                            </m:r>
                          </m:sub>
                          <m:sup>
                            <m:r>
                              <a:rPr lang="en-US" i="1">
                                <a:latin typeface="Cambria Math" charset="0"/>
                              </a:rPr>
                              <m:t>2</m:t>
                            </m:r>
                          </m:sup>
                        </m:sSubSup>
                        <m:sSub>
                          <m:sSubPr>
                            <m:ctrlPr>
                              <a:rPr lang="en-US" i="1">
                                <a:latin typeface="Cambria Math" panose="02040503050406030204" pitchFamily="18" charset="0"/>
                              </a:rPr>
                            </m:ctrlPr>
                          </m:sSubPr>
                          <m:e>
                            <m:r>
                              <a:rPr lang="en-US" i="1">
                                <a:latin typeface="Cambria Math" charset="0"/>
                                <a:ea typeface="Cambria Math" charset="0"/>
                                <a:cs typeface="Cambria Math" charset="0"/>
                              </a:rPr>
                              <m:t>ℇ</m:t>
                            </m:r>
                          </m:e>
                          <m:sub>
                            <m:r>
                              <a:rPr lang="en-US" b="0" i="1" smtClean="0">
                                <a:latin typeface="Cambria Math" charset="0"/>
                                <a:ea typeface="Cambria Math" charset="0"/>
                                <a:cs typeface="Cambria Math" charset="0"/>
                              </a:rPr>
                              <m:t>𝐵𝐵</m:t>
                            </m:r>
                          </m:sub>
                        </m:sSub>
                        <m:r>
                          <a:rPr lang="en-US" b="0" i="1" smtClean="0">
                            <a:latin typeface="Cambria Math" charset="0"/>
                          </a:rPr>
                          <m:t>+2</m:t>
                        </m:r>
                        <m:sSub>
                          <m:sSubPr>
                            <m:ctrlPr>
                              <a:rPr lang="en-US" b="0" i="1" smtClean="0">
                                <a:latin typeface="Cambria Math" panose="02040503050406030204" pitchFamily="18" charset="0"/>
                              </a:rPr>
                            </m:ctrlPr>
                          </m:sSubPr>
                          <m:e>
                            <m:r>
                              <m:rPr>
                                <m:sty m:val="p"/>
                              </m:rPr>
                              <a:rPr lang="el-GR" b="0" i="1" smtClean="0">
                                <a:latin typeface="Cambria Math" charset="0"/>
                                <a:ea typeface="Cambria Math" charset="0"/>
                                <a:cs typeface="Cambria Math" charset="0"/>
                              </a:rPr>
                              <m:t>Φ</m:t>
                            </m:r>
                          </m:e>
                          <m:sub>
                            <m:r>
                              <a:rPr lang="en-US" b="0" i="1" smtClean="0">
                                <a:latin typeface="Cambria Math" charset="0"/>
                              </a:rPr>
                              <m:t>𝐴</m:t>
                            </m:r>
                          </m:sub>
                        </m:sSub>
                        <m:sSub>
                          <m:sSubPr>
                            <m:ctrlPr>
                              <a:rPr lang="en-US" b="0" i="1" smtClean="0">
                                <a:latin typeface="Cambria Math" panose="02040503050406030204" pitchFamily="18" charset="0"/>
                              </a:rPr>
                            </m:ctrlPr>
                          </m:sSubPr>
                          <m:e>
                            <m:r>
                              <m:rPr>
                                <m:sty m:val="p"/>
                              </m:rPr>
                              <a:rPr lang="el-GR" b="0" i="1" smtClean="0">
                                <a:latin typeface="Cambria Math" charset="0"/>
                                <a:ea typeface="Cambria Math" charset="0"/>
                                <a:cs typeface="Cambria Math" charset="0"/>
                              </a:rPr>
                              <m:t>Φ</m:t>
                            </m:r>
                          </m:e>
                          <m:sub>
                            <m:r>
                              <a:rPr lang="en-US" b="0" i="1" smtClean="0">
                                <a:latin typeface="Cambria Math" charset="0"/>
                              </a:rPr>
                              <m:t>𝐵</m:t>
                            </m:r>
                          </m:sub>
                        </m:sSub>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ℇ</m:t>
                            </m:r>
                          </m:e>
                          <m:sub>
                            <m:r>
                              <a:rPr lang="en-US" b="0" i="1" smtClean="0">
                                <a:latin typeface="Cambria Math" charset="0"/>
                              </a:rPr>
                              <m:t>𝐴𝐵</m:t>
                            </m:r>
                          </m:sub>
                        </m:sSub>
                      </m:e>
                    </m:d>
                  </m:oMath>
                </a14:m>
                <a:endParaRPr lang="en-GB" dirty="0"/>
              </a:p>
              <a:p>
                <a:endParaRPr lang="en-GB" dirty="0"/>
              </a:p>
              <a:p>
                <a:r>
                  <a:rPr lang="en-GB" dirty="0"/>
                  <a:t>U (separated)	</a:t>
                </a:r>
                <a14:m>
                  <m:oMath xmlns:m="http://schemas.openxmlformats.org/officeDocument/2006/math">
                    <m:r>
                      <a:rPr lang="en-US" b="0" i="1" smtClean="0">
                        <a:latin typeface="Cambria Math" charset="0"/>
                      </a:rPr>
                      <m:t>𝑈</m:t>
                    </m:r>
                    <m:r>
                      <a:rPr lang="en-US" b="0" i="1" smtClean="0">
                        <a:latin typeface="Cambria Math" charset="0"/>
                      </a:rPr>
                      <m:t>= </m:t>
                    </m:r>
                    <m:f>
                      <m:fPr>
                        <m:ctrlPr>
                          <a:rPr lang="mr-IN" b="0" i="1" smtClean="0">
                            <a:latin typeface="Cambria Math" panose="02040503050406030204" pitchFamily="18" charset="0"/>
                          </a:rPr>
                        </m:ctrlPr>
                      </m:fPr>
                      <m:num>
                        <m:r>
                          <a:rPr lang="en-US" b="0" i="1" smtClean="0">
                            <a:latin typeface="Cambria Math" charset="0"/>
                          </a:rPr>
                          <m:t>𝑧</m:t>
                        </m:r>
                      </m:num>
                      <m:den>
                        <m:r>
                          <a:rPr lang="en-US" b="0" i="1" smtClean="0">
                            <a:latin typeface="Cambria Math" charset="0"/>
                          </a:rPr>
                          <m:t>2</m:t>
                        </m:r>
                      </m:den>
                    </m:f>
                    <m:d>
                      <m:dPr>
                        <m:ctrlPr>
                          <a:rPr lang="mr-IN"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l-GR" b="0" i="1" smtClean="0">
                                <a:latin typeface="Cambria Math" charset="0"/>
                                <a:ea typeface="Cambria Math" charset="0"/>
                                <a:cs typeface="Cambria Math" charset="0"/>
                              </a:rPr>
                              <m:t>Φ</m:t>
                            </m:r>
                          </m:e>
                          <m:sub>
                            <m:r>
                              <a:rPr lang="en-US" b="0" i="1" smtClean="0">
                                <a:latin typeface="Cambria Math" charset="0"/>
                              </a:rPr>
                              <m:t>𝐴</m:t>
                            </m:r>
                          </m:sub>
                        </m:sSub>
                        <m:sSub>
                          <m:sSubPr>
                            <m:ctrlPr>
                              <a:rPr lang="en-US" b="0" i="1" smtClean="0">
                                <a:latin typeface="Cambria Math" panose="02040503050406030204" pitchFamily="18" charset="0"/>
                              </a:rPr>
                            </m:ctrlPr>
                          </m:sSubPr>
                          <m:e>
                            <m:r>
                              <a:rPr lang="en-US" b="0" i="1" smtClean="0">
                                <a:latin typeface="Cambria Math" charset="0"/>
                                <a:ea typeface="Cambria Math" charset="0"/>
                                <a:cs typeface="Cambria Math" charset="0"/>
                              </a:rPr>
                              <m:t>ℇ</m:t>
                            </m:r>
                          </m:e>
                          <m:sub>
                            <m:r>
                              <a:rPr lang="en-US" b="0" i="1" smtClean="0">
                                <a:latin typeface="Cambria Math" charset="0"/>
                              </a:rPr>
                              <m:t>𝐴𝐴</m:t>
                            </m:r>
                          </m:sub>
                        </m:sSub>
                        <m:r>
                          <a:rPr lang="en-US" b="0" i="1" smtClean="0">
                            <a:latin typeface="Cambria Math" charset="0"/>
                          </a:rPr>
                          <m:t>+</m:t>
                        </m:r>
                        <m:sSub>
                          <m:sSubPr>
                            <m:ctrlPr>
                              <a:rPr lang="en-US" i="1">
                                <a:latin typeface="Cambria Math" panose="02040503050406030204" pitchFamily="18" charset="0"/>
                              </a:rPr>
                            </m:ctrlPr>
                          </m:sSubPr>
                          <m:e>
                            <m:r>
                              <m:rPr>
                                <m:sty m:val="p"/>
                              </m:rPr>
                              <a:rPr lang="el-GR" i="1">
                                <a:latin typeface="Cambria Math" charset="0"/>
                                <a:ea typeface="Cambria Math" charset="0"/>
                                <a:cs typeface="Cambria Math" charset="0"/>
                              </a:rPr>
                              <m:t>Φ</m:t>
                            </m:r>
                          </m:e>
                          <m:sub>
                            <m:r>
                              <a:rPr lang="en-US" b="0" i="1" smtClean="0">
                                <a:latin typeface="Cambria Math" charset="0"/>
                                <a:ea typeface="Cambria Math" charset="0"/>
                                <a:cs typeface="Cambria Math" charset="0"/>
                              </a:rPr>
                              <m:t>𝐵</m:t>
                            </m:r>
                          </m:sub>
                        </m:sSub>
                        <m:sSub>
                          <m:sSubPr>
                            <m:ctrlPr>
                              <a:rPr lang="en-US" i="1">
                                <a:latin typeface="Cambria Math" panose="02040503050406030204" pitchFamily="18" charset="0"/>
                              </a:rPr>
                            </m:ctrlPr>
                          </m:sSubPr>
                          <m:e>
                            <m:r>
                              <a:rPr lang="en-US" i="1">
                                <a:latin typeface="Cambria Math" charset="0"/>
                                <a:ea typeface="Cambria Math" charset="0"/>
                                <a:cs typeface="Cambria Math" charset="0"/>
                              </a:rPr>
                              <m:t>ℇ</m:t>
                            </m:r>
                          </m:e>
                          <m:sub>
                            <m:r>
                              <a:rPr lang="en-US" b="0" i="1" smtClean="0">
                                <a:latin typeface="Cambria Math" charset="0"/>
                                <a:ea typeface="Cambria Math" charset="0"/>
                                <a:cs typeface="Cambria Math" charset="0"/>
                              </a:rPr>
                              <m:t>𝐵𝐵</m:t>
                            </m:r>
                          </m:sub>
                        </m:sSub>
                      </m:e>
                    </m:d>
                  </m:oMath>
                </a14:m>
                <a:endParaRPr lang="en-GB" dirty="0"/>
              </a:p>
            </p:txBody>
          </p:sp>
        </mc:Choice>
        <mc:Fallback xmlns="">
          <p:sp>
            <p:nvSpPr>
              <p:cNvPr id="84995" name="Rectangle 3"/>
              <p:cNvSpPr>
                <a:spLocks noGrp="1" noRot="1" noChangeAspect="1" noMove="1" noResize="1" noEditPoints="1" noAdjustHandles="1" noChangeArrowheads="1" noChangeShapeType="1" noTextEdit="1"/>
              </p:cNvSpPr>
              <p:nvPr>
                <p:ph type="body" idx="1"/>
              </p:nvPr>
            </p:nvSpPr>
            <p:spPr>
              <a:xfrm>
                <a:off x="128464" y="1524000"/>
                <a:ext cx="9649072" cy="4353272"/>
              </a:xfrm>
              <a:blipFill rotWithShape="0">
                <a:blip r:embed="rId4"/>
                <a:stretch>
                  <a:fillRect l="-1453" t="-1821" b="-280"/>
                </a:stretch>
              </a:blipFill>
            </p:spPr>
            <p:txBody>
              <a:bodyPr/>
              <a:lstStyle/>
              <a:p>
                <a:r>
                  <a:rPr lang="en-US">
                    <a:noFill/>
                  </a:rPr>
                  <a:t> </a:t>
                </a:r>
              </a:p>
            </p:txBody>
          </p:sp>
        </mc:Fallback>
      </mc:AlternateContent>
      <p:graphicFrame>
        <p:nvGraphicFramePr>
          <p:cNvPr id="7" name="Object 6"/>
          <p:cNvGraphicFramePr>
            <a:graphicFrameLocks noChangeAspect="1"/>
          </p:cNvGraphicFramePr>
          <p:nvPr/>
        </p:nvGraphicFramePr>
        <p:xfrm>
          <a:off x="4914900" y="3363913"/>
          <a:ext cx="76200" cy="127000"/>
        </p:xfrm>
        <a:graphic>
          <a:graphicData uri="http://schemas.openxmlformats.org/presentationml/2006/ole">
            <mc:AlternateContent xmlns:mc="http://schemas.openxmlformats.org/markup-compatibility/2006">
              <mc:Choice xmlns:v="urn:schemas-microsoft-com:vml" Requires="v">
                <p:oleObj spid="_x0000_s111691" name="Equation" r:id="rId5" imgW="76200" imgH="127000" progId="Equation.3">
                  <p:embed/>
                </p:oleObj>
              </mc:Choice>
              <mc:Fallback>
                <p:oleObj name="Equation" r:id="rId5" imgW="76200" imgH="12700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900" y="3363913"/>
                        <a:ext cx="76200" cy="12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209800" y="6096000"/>
            <a:ext cx="817802" cy="461665"/>
          </a:xfrm>
          <a:prstGeom prst="rect">
            <a:avLst/>
          </a:prstGeom>
          <a:noFill/>
        </p:spPr>
        <p:txBody>
          <a:bodyPr wrap="none" rtlCol="0">
            <a:spAutoFit/>
          </a:bodyPr>
          <a:lstStyle/>
          <a:p>
            <a:r>
              <a:rPr lang="en-US" b="1" i="0" dirty="0">
                <a:solidFill>
                  <a:srgbClr val="FF0000"/>
                </a:solidFill>
              </a:rPr>
              <a:t>P9.3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152400"/>
            <a:ext cx="8420100" cy="1143000"/>
          </a:xfrm>
        </p:spPr>
        <p:txBody>
          <a:bodyPr/>
          <a:lstStyle/>
          <a:p>
            <a:r>
              <a:rPr lang="en-GB" dirty="0">
                <a:solidFill>
                  <a:schemeClr val="tx1"/>
                </a:solidFill>
              </a:rPr>
              <a:t>Energy of mixing, </a:t>
            </a:r>
            <a:r>
              <a:rPr lang="en-GB" dirty="0" err="1">
                <a:solidFill>
                  <a:schemeClr val="tx1"/>
                </a:solidFill>
              </a:rPr>
              <a:t>U</a:t>
            </a:r>
            <a:r>
              <a:rPr lang="en-GB" baseline="-25000" dirty="0" err="1">
                <a:solidFill>
                  <a:schemeClr val="tx1"/>
                </a:solidFill>
              </a:rPr>
              <a:t>mix</a:t>
            </a:r>
            <a:r>
              <a:rPr lang="en-GB" baseline="-25000" dirty="0">
                <a:solidFill>
                  <a:schemeClr val="tx1"/>
                </a:solidFill>
              </a:rPr>
              <a:t> </a:t>
            </a:r>
            <a:r>
              <a:rPr lang="en-GB" dirty="0">
                <a:solidFill>
                  <a:schemeClr val="tx1"/>
                </a:solidFill>
              </a:rPr>
              <a:t>= </a:t>
            </a:r>
            <a:r>
              <a:rPr lang="en-GB" dirty="0">
                <a:solidFill>
                  <a:schemeClr val="tx1"/>
                </a:solidFill>
                <a:latin typeface="Symbol" charset="2"/>
                <a:cs typeface="Symbol" charset="2"/>
              </a:rPr>
              <a:t>D</a:t>
            </a:r>
            <a:r>
              <a:rPr lang="en-GB" dirty="0">
                <a:solidFill>
                  <a:schemeClr val="tx1"/>
                </a:solidFill>
              </a:rPr>
              <a:t>U</a:t>
            </a:r>
            <a:r>
              <a:rPr lang="en-GB" dirty="0"/>
              <a:t/>
            </a:r>
            <a:br>
              <a:rPr lang="en-GB" dirty="0"/>
            </a:br>
            <a:r>
              <a:rPr lang="en-GB" sz="2400" dirty="0">
                <a:latin typeface="Symbol" charset="2"/>
                <a:cs typeface="Symbol" charset="2"/>
              </a:rPr>
              <a:t>D</a:t>
            </a:r>
            <a:r>
              <a:rPr lang="en-GB" sz="2400" dirty="0"/>
              <a:t>U = </a:t>
            </a:r>
            <a:r>
              <a:rPr lang="en-GB" sz="2400" dirty="0" err="1"/>
              <a:t>U(mixed</a:t>
            </a:r>
            <a:r>
              <a:rPr lang="en-GB" sz="2400" dirty="0"/>
              <a:t>) – </a:t>
            </a:r>
            <a:r>
              <a:rPr lang="en-GB" sz="2400" dirty="0" err="1"/>
              <a:t>U(separated</a:t>
            </a:r>
            <a:r>
              <a:rPr lang="en-GB" sz="2400" dirty="0"/>
              <a:t>)</a:t>
            </a:r>
          </a:p>
        </p:txBody>
      </p:sp>
      <p:sp>
        <p:nvSpPr>
          <p:cNvPr id="9" name="TextBox 8"/>
          <p:cNvSpPr txBox="1"/>
          <p:nvPr/>
        </p:nvSpPr>
        <p:spPr>
          <a:xfrm>
            <a:off x="45229" y="5195375"/>
            <a:ext cx="6626045" cy="1938992"/>
          </a:xfrm>
          <a:prstGeom prst="rect">
            <a:avLst/>
          </a:prstGeom>
          <a:noFill/>
        </p:spPr>
        <p:txBody>
          <a:bodyPr wrap="none" rtlCol="0">
            <a:spAutoFit/>
          </a:bodyPr>
          <a:lstStyle/>
          <a:p>
            <a:endParaRPr lang="en-US" i="0" dirty="0">
              <a:sym typeface="Wingdings"/>
            </a:endParaRPr>
          </a:p>
          <a:p>
            <a:r>
              <a:rPr lang="en-US" i="0" dirty="0">
                <a:sym typeface="Wingdings"/>
              </a:rPr>
              <a:t>When A/B interact by </a:t>
            </a:r>
            <a:r>
              <a:rPr lang="en-US" i="0" dirty="0" err="1">
                <a:sym typeface="Wingdings"/>
              </a:rPr>
              <a:t>vd</a:t>
            </a:r>
            <a:r>
              <a:rPr lang="en-US" i="0" dirty="0">
                <a:sym typeface="Wingdings"/>
              </a:rPr>
              <a:t> Waals only: </a:t>
            </a:r>
            <a:r>
              <a:rPr lang="en-US" i="0" dirty="0">
                <a:latin typeface="Symbol" charset="2"/>
                <a:cs typeface="Symbol" charset="2"/>
                <a:sym typeface="Wingdings"/>
              </a:rPr>
              <a:t>c</a:t>
            </a:r>
            <a:r>
              <a:rPr lang="en-US" i="0" dirty="0">
                <a:sym typeface="Wingdings"/>
              </a:rPr>
              <a:t> &gt; 0 </a:t>
            </a:r>
            <a:r>
              <a:rPr lang="en-US" b="1" i="0" dirty="0">
                <a:solidFill>
                  <a:srgbClr val="FF0000"/>
                </a:solidFill>
                <a:sym typeface="Wingdings"/>
              </a:rPr>
              <a:t>P9.4</a:t>
            </a:r>
          </a:p>
          <a:p>
            <a:endParaRPr lang="en-US" i="0" dirty="0">
              <a:sym typeface="Wingdings"/>
            </a:endParaRPr>
          </a:p>
          <a:p>
            <a:r>
              <a:rPr lang="en-US" i="0" dirty="0">
                <a:latin typeface="Symbol" charset="2"/>
                <a:cs typeface="Symbol" charset="2"/>
              </a:rPr>
              <a:t>D</a:t>
            </a:r>
            <a:r>
              <a:rPr lang="en-US" i="0" dirty="0"/>
              <a:t>U often positive </a:t>
            </a:r>
            <a:r>
              <a:rPr lang="en-US" i="0" dirty="0" err="1">
                <a:sym typeface="Wingdings"/>
              </a:rPr>
              <a:t></a:t>
            </a:r>
            <a:r>
              <a:rPr lang="en-US" i="0" dirty="0">
                <a:sym typeface="Wingdings"/>
              </a:rPr>
              <a:t> </a:t>
            </a:r>
            <a:r>
              <a:rPr lang="en-US" i="0" dirty="0" err="1">
                <a:sym typeface="Wingdings"/>
              </a:rPr>
              <a:t>favours</a:t>
            </a:r>
            <a:r>
              <a:rPr lang="en-US" i="0" dirty="0">
                <a:sym typeface="Wingdings"/>
              </a:rPr>
              <a:t> </a:t>
            </a:r>
            <a:r>
              <a:rPr lang="en-US" dirty="0">
                <a:sym typeface="Wingdings"/>
              </a:rPr>
              <a:t>separation</a:t>
            </a:r>
            <a:endParaRPr lang="en-US" i="0" dirty="0">
              <a:sym typeface="Wingdings"/>
            </a:endParaRPr>
          </a:p>
          <a:p>
            <a:endParaRPr lang="en-US" dirty="0"/>
          </a:p>
        </p:txBody>
      </p:sp>
      <p:sp>
        <p:nvSpPr>
          <p:cNvPr id="10" name="TextBox 9"/>
          <p:cNvSpPr txBox="1"/>
          <p:nvPr/>
        </p:nvSpPr>
        <p:spPr>
          <a:xfrm>
            <a:off x="200472" y="2643069"/>
            <a:ext cx="5202065" cy="892552"/>
          </a:xfrm>
          <a:prstGeom prst="rect">
            <a:avLst/>
          </a:prstGeom>
          <a:noFill/>
        </p:spPr>
        <p:txBody>
          <a:bodyPr wrap="none" rtlCol="0">
            <a:spAutoFit/>
          </a:bodyPr>
          <a:lstStyle/>
          <a:p>
            <a:r>
              <a:rPr lang="en-US" sz="2800" i="0">
                <a:solidFill>
                  <a:srgbClr val="3366FF"/>
                </a:solidFill>
              </a:rPr>
              <a:t>Define ‘interaction </a:t>
            </a:r>
            <a:r>
              <a:rPr lang="en-US" sz="2800" i="0" dirty="0">
                <a:solidFill>
                  <a:srgbClr val="3366FF"/>
                </a:solidFill>
              </a:rPr>
              <a:t>parameter’ </a:t>
            </a:r>
            <a:r>
              <a:rPr lang="en-US" sz="2800" i="0" dirty="0">
                <a:solidFill>
                  <a:srgbClr val="3366FF"/>
                </a:solidFill>
                <a:latin typeface="Symbol" charset="2"/>
                <a:cs typeface="Symbol" charset="2"/>
              </a:rPr>
              <a:t>c</a:t>
            </a:r>
          </a:p>
          <a:p>
            <a:r>
              <a:rPr lang="en-US" i="0" dirty="0">
                <a:solidFill>
                  <a:srgbClr val="3366FF"/>
                </a:solidFill>
                <a:latin typeface="+mn-lt"/>
                <a:cs typeface="Symbol" charset="2"/>
              </a:rPr>
              <a:t>dimensionless </a:t>
            </a:r>
          </a:p>
        </p:txBody>
      </p:sp>
      <mc:AlternateContent xmlns:mc="http://schemas.openxmlformats.org/markup-compatibility/2006" xmlns:a14="http://schemas.microsoft.com/office/drawing/2010/main">
        <mc:Choice Requires="a14">
          <p:sp>
            <p:nvSpPr>
              <p:cNvPr id="2" name="TextBox 1"/>
              <p:cNvSpPr txBox="1"/>
              <p:nvPr/>
            </p:nvSpPr>
            <p:spPr>
              <a:xfrm>
                <a:off x="488504" y="1649388"/>
                <a:ext cx="8674169"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𝑈</m:t>
                          </m:r>
                        </m:e>
                        <m:sub>
                          <m:r>
                            <a:rPr lang="en-US" b="0" i="1" smtClean="0">
                              <a:latin typeface="Cambria Math" charset="0"/>
                            </a:rPr>
                            <m:t>𝑚𝑖𝑥</m:t>
                          </m:r>
                        </m:sub>
                      </m:sSub>
                      <m:r>
                        <a:rPr lang="en-US" b="0" i="1" smtClean="0">
                          <a:latin typeface="Cambria Math" charset="0"/>
                        </a:rPr>
                        <m:t>= </m:t>
                      </m:r>
                      <m:r>
                        <m:rPr>
                          <m:sty m:val="p"/>
                        </m:rPr>
                        <a:rPr lang="el-GR" b="0" i="1" smtClean="0">
                          <a:latin typeface="Cambria Math" charset="0"/>
                          <a:ea typeface="Cambria Math" charset="0"/>
                          <a:cs typeface="Cambria Math" charset="0"/>
                        </a:rPr>
                        <m:t>Δ</m:t>
                      </m:r>
                      <m:r>
                        <a:rPr lang="en-US" b="0" i="1" smtClean="0">
                          <a:latin typeface="Cambria Math" charset="0"/>
                          <a:ea typeface="Cambria Math" charset="0"/>
                          <a:cs typeface="Cambria Math" charset="0"/>
                        </a:rPr>
                        <m:t>𝑈</m:t>
                      </m:r>
                      <m:r>
                        <a:rPr lang="en-US" b="0" i="1" smtClean="0">
                          <a:latin typeface="Cambria Math" charset="0"/>
                          <a:ea typeface="Cambria Math" charset="0"/>
                          <a:cs typeface="Cambria Math" charset="0"/>
                        </a:rPr>
                        <m:t>= </m:t>
                      </m:r>
                      <m:f>
                        <m:fPr>
                          <m:ctrlPr>
                            <a:rPr lang="mr-IN"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𝑧</m:t>
                          </m:r>
                        </m:num>
                        <m:den>
                          <m:r>
                            <a:rPr lang="en-US" b="0" i="1" smtClean="0">
                              <a:latin typeface="Cambria Math" charset="0"/>
                              <a:ea typeface="Cambria Math" charset="0"/>
                              <a:cs typeface="Cambria Math" charset="0"/>
                            </a:rPr>
                            <m:t>2</m:t>
                          </m:r>
                        </m:den>
                      </m:f>
                      <m:d>
                        <m:dPr>
                          <m:begChr m:val="["/>
                          <m:endChr m:val="]"/>
                          <m:ctrlPr>
                            <a:rPr lang="mr-IN" b="0" i="1" smtClean="0">
                              <a:latin typeface="Cambria Math" panose="02040503050406030204" pitchFamily="18" charset="0"/>
                              <a:ea typeface="Cambria Math" charset="0"/>
                              <a:cs typeface="Cambria Math" charset="0"/>
                            </a:rPr>
                          </m:ctrlPr>
                        </m:dPr>
                        <m:e>
                          <m:d>
                            <m:dPr>
                              <m:ctrlPr>
                                <a:rPr lang="en-US" b="0" i="1" smtClean="0">
                                  <a:latin typeface="Cambria Math" panose="02040503050406030204" pitchFamily="18" charset="0"/>
                                  <a:ea typeface="Cambria Math" charset="0"/>
                                  <a:cs typeface="Cambria Math" charset="0"/>
                                </a:rPr>
                              </m:ctrlPr>
                            </m:dPr>
                            <m:e>
                              <m:sSubSup>
                                <m:sSubSupPr>
                                  <m:ctrlPr>
                                    <a:rPr lang="en-US" b="0" i="1" smtClean="0">
                                      <a:latin typeface="Cambria Math" panose="02040503050406030204" pitchFamily="18" charset="0"/>
                                      <a:ea typeface="Cambria Math" charset="0"/>
                                      <a:cs typeface="Cambria Math" charset="0"/>
                                    </a:rPr>
                                  </m:ctrlPr>
                                </m:sSubSupPr>
                                <m:e>
                                  <m:r>
                                    <m:rPr>
                                      <m:sty m:val="p"/>
                                    </m:rPr>
                                    <a:rPr lang="el-GR" b="0" i="1" smtClean="0">
                                      <a:latin typeface="Cambria Math" charset="0"/>
                                      <a:ea typeface="Cambria Math" charset="0"/>
                                      <a:cs typeface="Cambria Math" charset="0"/>
                                    </a:rPr>
                                    <m:t>Φ</m:t>
                                  </m:r>
                                </m:e>
                                <m:sub>
                                  <m:r>
                                    <a:rPr lang="en-US" b="0" i="1" smtClean="0">
                                      <a:latin typeface="Cambria Math" charset="0"/>
                                      <a:ea typeface="Cambria Math" charset="0"/>
                                      <a:cs typeface="Cambria Math" charset="0"/>
                                    </a:rPr>
                                    <m:t>𝐴</m:t>
                                  </m:r>
                                </m:sub>
                                <m:sup>
                                  <m:r>
                                    <a:rPr lang="en-US" b="0" i="1" smtClean="0">
                                      <a:latin typeface="Cambria Math" charset="0"/>
                                      <a:ea typeface="Cambria Math" charset="0"/>
                                      <a:cs typeface="Cambria Math" charset="0"/>
                                    </a:rPr>
                                    <m:t>2</m:t>
                                  </m:r>
                                </m:sup>
                              </m:sSubSup>
                              <m:r>
                                <a:rPr lang="en-US" b="0" i="1" smtClean="0">
                                  <a:latin typeface="Cambria Math" charset="0"/>
                                  <a:ea typeface="Cambria Math" charset="0"/>
                                  <a:cs typeface="Cambria Math" charset="0"/>
                                </a:rPr>
                                <m:t>−</m:t>
                              </m:r>
                              <m:sSubSup>
                                <m:sSubSupPr>
                                  <m:ctrlPr>
                                    <a:rPr lang="en-US" i="1">
                                      <a:latin typeface="Cambria Math" panose="02040503050406030204" pitchFamily="18" charset="0"/>
                                      <a:ea typeface="Cambria Math" charset="0"/>
                                      <a:cs typeface="Cambria Math" charset="0"/>
                                    </a:rPr>
                                  </m:ctrlPr>
                                </m:sSubSupPr>
                                <m:e>
                                  <m:r>
                                    <m:rPr>
                                      <m:sty m:val="p"/>
                                    </m:rPr>
                                    <a:rPr lang="el-GR">
                                      <a:latin typeface="Cambria Math" charset="0"/>
                                      <a:ea typeface="Cambria Math" charset="0"/>
                                      <a:cs typeface="Cambria Math" charset="0"/>
                                    </a:rPr>
                                    <m:t>Φ</m:t>
                                  </m:r>
                                </m:e>
                                <m:sub>
                                  <m:r>
                                    <a:rPr lang="en-US">
                                      <a:latin typeface="Cambria Math" charset="0"/>
                                      <a:ea typeface="Cambria Math" charset="0"/>
                                      <a:cs typeface="Cambria Math" charset="0"/>
                                    </a:rPr>
                                    <m:t>𝐴</m:t>
                                  </m:r>
                                </m:sub>
                                <m:sup>
                                  <m:r>
                                    <a:rPr lang="en-US" b="0" i="1" smtClean="0">
                                      <a:latin typeface="Cambria Math" charset="0"/>
                                      <a:ea typeface="Cambria Math" charset="0"/>
                                      <a:cs typeface="Cambria Math" charset="0"/>
                                    </a:rPr>
                                    <m:t> </m:t>
                                  </m:r>
                                </m:sup>
                              </m:sSubSup>
                            </m:e>
                          </m:d>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ℰ</m:t>
                              </m:r>
                            </m:e>
                            <m:sub>
                              <m:r>
                                <a:rPr lang="en-US" b="0" i="1" smtClean="0">
                                  <a:latin typeface="Cambria Math" charset="0"/>
                                  <a:ea typeface="Cambria Math" charset="0"/>
                                  <a:cs typeface="Cambria Math" charset="0"/>
                                </a:rPr>
                                <m:t>𝐴𝐴</m:t>
                              </m:r>
                            </m:sub>
                          </m:sSub>
                          <m:r>
                            <a:rPr lang="en-US" b="0" i="1" smtClean="0">
                              <a:latin typeface="Cambria Math" charset="0"/>
                              <a:ea typeface="Cambria Math" charset="0"/>
                              <a:cs typeface="Cambria Math" charset="0"/>
                            </a:rPr>
                            <m:t>+</m:t>
                          </m:r>
                          <m:d>
                            <m:dPr>
                              <m:ctrlPr>
                                <a:rPr lang="en-US" i="1">
                                  <a:latin typeface="Cambria Math" panose="02040503050406030204" pitchFamily="18" charset="0"/>
                                  <a:ea typeface="Cambria Math" charset="0"/>
                                  <a:cs typeface="Cambria Math" charset="0"/>
                                </a:rPr>
                              </m:ctrlPr>
                            </m:dPr>
                            <m:e>
                              <m:sSubSup>
                                <m:sSubSupPr>
                                  <m:ctrlPr>
                                    <a:rPr lang="en-US" i="1">
                                      <a:latin typeface="Cambria Math" panose="02040503050406030204" pitchFamily="18" charset="0"/>
                                      <a:ea typeface="Cambria Math" charset="0"/>
                                      <a:cs typeface="Cambria Math" charset="0"/>
                                    </a:rPr>
                                  </m:ctrlPr>
                                </m:sSubSupPr>
                                <m:e>
                                  <m:r>
                                    <m:rPr>
                                      <m:sty m:val="p"/>
                                    </m:rPr>
                                    <a:rPr lang="el-GR">
                                      <a:latin typeface="Cambria Math" charset="0"/>
                                      <a:ea typeface="Cambria Math" charset="0"/>
                                      <a:cs typeface="Cambria Math" charset="0"/>
                                    </a:rPr>
                                    <m:t>Φ</m:t>
                                  </m:r>
                                </m:e>
                                <m:sub>
                                  <m:r>
                                    <a:rPr lang="en-US" b="0" i="1" smtClean="0">
                                      <a:latin typeface="Cambria Math" charset="0"/>
                                      <a:ea typeface="Cambria Math" charset="0"/>
                                      <a:cs typeface="Cambria Math" charset="0"/>
                                    </a:rPr>
                                    <m:t>𝐵</m:t>
                                  </m:r>
                                </m:sub>
                                <m:sup>
                                  <m:r>
                                    <a:rPr lang="en-US">
                                      <a:latin typeface="Cambria Math" charset="0"/>
                                      <a:ea typeface="Cambria Math" charset="0"/>
                                      <a:cs typeface="Cambria Math" charset="0"/>
                                    </a:rPr>
                                    <m:t>2</m:t>
                                  </m:r>
                                </m:sup>
                              </m:sSubSup>
                              <m:r>
                                <a:rPr lang="en-US">
                                  <a:latin typeface="Cambria Math" charset="0"/>
                                  <a:ea typeface="Cambria Math" charset="0"/>
                                  <a:cs typeface="Cambria Math" charset="0"/>
                                </a:rPr>
                                <m:t>−</m:t>
                              </m:r>
                              <m:sSubSup>
                                <m:sSubSupPr>
                                  <m:ctrlPr>
                                    <a:rPr lang="en-US" i="1">
                                      <a:latin typeface="Cambria Math" panose="02040503050406030204" pitchFamily="18" charset="0"/>
                                      <a:ea typeface="Cambria Math" charset="0"/>
                                      <a:cs typeface="Cambria Math" charset="0"/>
                                    </a:rPr>
                                  </m:ctrlPr>
                                </m:sSubSupPr>
                                <m:e>
                                  <m:r>
                                    <m:rPr>
                                      <m:sty m:val="p"/>
                                    </m:rPr>
                                    <a:rPr lang="el-GR">
                                      <a:latin typeface="Cambria Math" charset="0"/>
                                      <a:ea typeface="Cambria Math" charset="0"/>
                                      <a:cs typeface="Cambria Math" charset="0"/>
                                    </a:rPr>
                                    <m:t>Φ</m:t>
                                  </m:r>
                                </m:e>
                                <m:sub>
                                  <m:r>
                                    <a:rPr lang="en-US" b="0" i="1" smtClean="0">
                                      <a:latin typeface="Cambria Math" charset="0"/>
                                      <a:ea typeface="Cambria Math" charset="0"/>
                                      <a:cs typeface="Cambria Math" charset="0"/>
                                    </a:rPr>
                                    <m:t>𝐵</m:t>
                                  </m:r>
                                </m:sub>
                                <m:sup>
                                  <m:r>
                                    <a:rPr lang="en-US" b="0" i="1" smtClean="0">
                                      <a:latin typeface="Cambria Math" charset="0"/>
                                      <a:ea typeface="Cambria Math" charset="0"/>
                                      <a:cs typeface="Cambria Math" charset="0"/>
                                    </a:rPr>
                                    <m:t> </m:t>
                                  </m:r>
                                </m:sup>
                              </m:sSubSup>
                            </m:e>
                          </m:d>
                          <m:sSub>
                            <m:sSubPr>
                              <m:ctrlPr>
                                <a:rPr lang="en-US" i="1">
                                  <a:latin typeface="Cambria Math" panose="02040503050406030204" pitchFamily="18" charset="0"/>
                                  <a:ea typeface="Cambria Math" charset="0"/>
                                  <a:cs typeface="Cambria Math" charset="0"/>
                                </a:rPr>
                              </m:ctrlPr>
                            </m:sSubPr>
                            <m:e>
                              <m:r>
                                <a:rPr lang="en-US">
                                  <a:latin typeface="Cambria Math" charset="0"/>
                                  <a:ea typeface="Cambria Math" charset="0"/>
                                  <a:cs typeface="Cambria Math" charset="0"/>
                                </a:rPr>
                                <m:t>ℰ</m:t>
                              </m:r>
                            </m:e>
                            <m:sub>
                              <m:r>
                                <a:rPr lang="en-US" b="0" i="1" smtClean="0">
                                  <a:latin typeface="Cambria Math" charset="0"/>
                                  <a:ea typeface="Cambria Math" charset="0"/>
                                  <a:cs typeface="Cambria Math" charset="0"/>
                                </a:rPr>
                                <m:t>𝐵𝐵</m:t>
                              </m:r>
                            </m:sub>
                          </m:sSub>
                          <m:r>
                            <a:rPr lang="en-US" b="0" i="1" smtClean="0">
                              <a:latin typeface="Cambria Math" charset="0"/>
                              <a:ea typeface="Cambria Math" charset="0"/>
                              <a:cs typeface="Cambria Math" charset="0"/>
                            </a:rPr>
                            <m:t>+2</m:t>
                          </m:r>
                          <m:sSub>
                            <m:sSubPr>
                              <m:ctrlPr>
                                <a:rPr lang="en-US" b="0" i="1" smtClean="0">
                                  <a:latin typeface="Cambria Math" panose="02040503050406030204" pitchFamily="18" charset="0"/>
                                  <a:ea typeface="Cambria Math" charset="0"/>
                                  <a:cs typeface="Cambria Math" charset="0"/>
                                </a:rPr>
                              </m:ctrlPr>
                            </m:sSubPr>
                            <m:e>
                              <m:r>
                                <m:rPr>
                                  <m:sty m:val="p"/>
                                </m:rPr>
                                <a:rPr lang="el-GR" b="0" i="1" smtClean="0">
                                  <a:latin typeface="Cambria Math" charset="0"/>
                                  <a:ea typeface="Cambria Math" charset="0"/>
                                  <a:cs typeface="Cambria Math" charset="0"/>
                                </a:rPr>
                                <m:t>Φ</m:t>
                              </m:r>
                            </m:e>
                            <m:sub>
                              <m:r>
                                <a:rPr lang="en-US" b="0" i="1" smtClean="0">
                                  <a:latin typeface="Cambria Math" charset="0"/>
                                  <a:ea typeface="Cambria Math" charset="0"/>
                                  <a:cs typeface="Cambria Math" charset="0"/>
                                </a:rPr>
                                <m:t>𝐴</m:t>
                              </m:r>
                            </m:sub>
                          </m:sSub>
                          <m:sSub>
                            <m:sSubPr>
                              <m:ctrlPr>
                                <a:rPr lang="en-US" i="1">
                                  <a:latin typeface="Cambria Math" panose="02040503050406030204" pitchFamily="18" charset="0"/>
                                  <a:ea typeface="Cambria Math" charset="0"/>
                                  <a:cs typeface="Cambria Math" charset="0"/>
                                </a:rPr>
                              </m:ctrlPr>
                            </m:sSubPr>
                            <m:e>
                              <m:r>
                                <m:rPr>
                                  <m:sty m:val="p"/>
                                </m:rPr>
                                <a:rPr lang="el-GR">
                                  <a:latin typeface="Cambria Math" charset="0"/>
                                  <a:ea typeface="Cambria Math" charset="0"/>
                                  <a:cs typeface="Cambria Math" charset="0"/>
                                </a:rPr>
                                <m:t>Φ</m:t>
                              </m:r>
                            </m:e>
                            <m:sub>
                              <m:r>
                                <a:rPr lang="en-US" b="0" i="1" smtClean="0">
                                  <a:latin typeface="Cambria Math" charset="0"/>
                                  <a:ea typeface="Cambria Math" charset="0"/>
                                  <a:cs typeface="Cambria Math" charset="0"/>
                                </a:rPr>
                                <m:t>𝐵</m:t>
                              </m:r>
                            </m:sub>
                          </m:sSub>
                          <m:sSub>
                            <m:sSubPr>
                              <m:ctrlPr>
                                <a:rPr lang="en-US" i="1" smtClean="0">
                                  <a:latin typeface="Cambria Math" panose="02040503050406030204" pitchFamily="18" charset="0"/>
                                  <a:ea typeface="Cambria Math" charset="0"/>
                                  <a:cs typeface="Cambria Math" charset="0"/>
                                </a:rPr>
                              </m:ctrlPr>
                            </m:sSubPr>
                            <m:e>
                              <m:r>
                                <a:rPr lang="en-US" i="1" smtClean="0">
                                  <a:latin typeface="Cambria Math" charset="0"/>
                                  <a:ea typeface="Cambria Math" charset="0"/>
                                  <a:cs typeface="Cambria Math" charset="0"/>
                                </a:rPr>
                                <m:t>ℰ</m:t>
                              </m:r>
                            </m:e>
                            <m:sub>
                              <m:r>
                                <a:rPr lang="en-US" b="0" i="1" smtClean="0">
                                  <a:latin typeface="Cambria Math" charset="0"/>
                                  <a:ea typeface="Cambria Math" charset="0"/>
                                  <a:cs typeface="Cambria Math" charset="0"/>
                                </a:rPr>
                                <m:t>𝐴𝐵</m:t>
                              </m:r>
                            </m:sub>
                          </m:sSub>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88504" y="1649388"/>
                <a:ext cx="8674169" cy="62760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160912" y="3276779"/>
                <a:ext cx="4530279" cy="624915"/>
              </a:xfrm>
              <a:prstGeom prst="rect">
                <a:avLst/>
              </a:prstGeom>
              <a:noFill/>
            </p:spPr>
            <p:txBody>
              <a:bodyPr wrap="none" lIns="0" tIns="0" rIns="0" bIns="0" rtlCol="0">
                <a:spAutoFit/>
              </a:bodyPr>
              <a:lstStyle/>
              <a:p>
                <a14:m>
                  <m:oMath xmlns:m="http://schemas.openxmlformats.org/officeDocument/2006/math">
                    <m:r>
                      <a:rPr lang="en-US" sz="2800" i="1" smtClean="0">
                        <a:latin typeface="Cambria Math" charset="0"/>
                        <a:ea typeface="Cambria Math" charset="0"/>
                        <a:cs typeface="Cambria Math" charset="0"/>
                      </a:rPr>
                      <m:t>𝜒</m:t>
                    </m:r>
                  </m:oMath>
                </a14:m>
                <a:r>
                  <a:rPr lang="en-US" sz="2800" dirty="0"/>
                  <a:t> = </a:t>
                </a:r>
                <a14:m>
                  <m:oMath xmlns:m="http://schemas.openxmlformats.org/officeDocument/2006/math">
                    <m:f>
                      <m:fPr>
                        <m:ctrlPr>
                          <a:rPr lang="mr-IN" sz="2800" i="1" smtClean="0">
                            <a:latin typeface="Cambria Math" panose="02040503050406030204" pitchFamily="18" charset="0"/>
                          </a:rPr>
                        </m:ctrlPr>
                      </m:fPr>
                      <m:num>
                        <m:r>
                          <a:rPr lang="en-US" sz="2800" b="0" i="1" smtClean="0">
                            <a:latin typeface="Cambria Math" charset="0"/>
                          </a:rPr>
                          <m:t>𝑧</m:t>
                        </m:r>
                      </m:num>
                      <m:den>
                        <m:r>
                          <a:rPr lang="en-US" sz="2800" b="0" i="1" smtClean="0">
                            <a:latin typeface="Cambria Math" charset="0"/>
                          </a:rPr>
                          <m:t>2</m:t>
                        </m:r>
                        <m:sSub>
                          <m:sSubPr>
                            <m:ctrlPr>
                              <a:rPr lang="en-US" sz="2800" b="0" i="1" smtClean="0">
                                <a:latin typeface="Cambria Math" panose="02040503050406030204" pitchFamily="18" charset="0"/>
                              </a:rPr>
                            </m:ctrlPr>
                          </m:sSubPr>
                          <m:e>
                            <m:r>
                              <a:rPr lang="en-US" sz="2800" b="0" i="1" smtClean="0">
                                <a:latin typeface="Cambria Math" charset="0"/>
                              </a:rPr>
                              <m:t>𝑘</m:t>
                            </m:r>
                          </m:e>
                          <m:sub>
                            <m:r>
                              <a:rPr lang="en-US" sz="2800" b="0" i="1" smtClean="0">
                                <a:latin typeface="Cambria Math" charset="0"/>
                              </a:rPr>
                              <m:t>𝐵</m:t>
                            </m:r>
                          </m:sub>
                        </m:sSub>
                        <m:r>
                          <a:rPr lang="en-US" sz="2800" b="0" i="1" smtClean="0">
                            <a:latin typeface="Cambria Math" charset="0"/>
                          </a:rPr>
                          <m:t>𝑇</m:t>
                        </m:r>
                      </m:den>
                    </m:f>
                    <m:r>
                      <a:rPr lang="en-US" sz="2800" b="0" i="1" smtClean="0">
                        <a:latin typeface="Cambria Math" charset="0"/>
                      </a:rPr>
                      <m:t> </m:t>
                    </m:r>
                    <m:d>
                      <m:dPr>
                        <m:ctrlPr>
                          <a:rPr lang="mr-IN" sz="2800" b="0" i="1" smtClean="0">
                            <a:latin typeface="Cambria Math" panose="02040503050406030204" pitchFamily="18" charset="0"/>
                          </a:rPr>
                        </m:ctrlPr>
                      </m:dPr>
                      <m:e>
                        <m:r>
                          <a:rPr lang="en-US" sz="2800" b="0" i="1" smtClean="0">
                            <a:latin typeface="Cambria Math" charset="0"/>
                          </a:rPr>
                          <m:t>2</m:t>
                        </m:r>
                        <m:sSub>
                          <m:sSubPr>
                            <m:ctrlPr>
                              <a:rPr lang="en-US" sz="2800" b="0" i="1" smtClean="0">
                                <a:latin typeface="Cambria Math" panose="02040503050406030204" pitchFamily="18" charset="0"/>
                              </a:rPr>
                            </m:ctrlPr>
                          </m:sSubPr>
                          <m:e>
                            <m:r>
                              <a:rPr lang="en-US" sz="2800" b="0" i="1" smtClean="0">
                                <a:latin typeface="Cambria Math" charset="0"/>
                                <a:ea typeface="Cambria Math" charset="0"/>
                                <a:cs typeface="Cambria Math" charset="0"/>
                              </a:rPr>
                              <m:t>ℇ</m:t>
                            </m:r>
                          </m:e>
                          <m:sub>
                            <m:r>
                              <a:rPr lang="en-US" sz="2800" b="0" i="1" smtClean="0">
                                <a:latin typeface="Cambria Math" charset="0"/>
                              </a:rPr>
                              <m:t>𝐴𝐵</m:t>
                            </m:r>
                          </m:sub>
                        </m:sSub>
                        <m:r>
                          <a:rPr lang="en-US" sz="2800" b="0" i="1" smtClean="0">
                            <a:latin typeface="Cambria Math" charset="0"/>
                          </a:rPr>
                          <m:t>− </m:t>
                        </m:r>
                        <m:sSub>
                          <m:sSubPr>
                            <m:ctrlPr>
                              <a:rPr lang="en-US" sz="2800" b="0" i="1" smtClean="0">
                                <a:latin typeface="Cambria Math" panose="02040503050406030204" pitchFamily="18" charset="0"/>
                              </a:rPr>
                            </m:ctrlPr>
                          </m:sSubPr>
                          <m:e>
                            <m:r>
                              <a:rPr lang="en-US" sz="2800" b="0" i="1" smtClean="0">
                                <a:latin typeface="Cambria Math" charset="0"/>
                                <a:ea typeface="Cambria Math" charset="0"/>
                                <a:cs typeface="Cambria Math" charset="0"/>
                              </a:rPr>
                              <m:t>ℇ</m:t>
                            </m:r>
                          </m:e>
                          <m:sub>
                            <m:r>
                              <a:rPr lang="en-US" sz="2800" b="0" i="1" smtClean="0">
                                <a:latin typeface="Cambria Math" charset="0"/>
                              </a:rPr>
                              <m:t>𝐴𝐴</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ea typeface="Cambria Math" charset="0"/>
                                <a:cs typeface="Cambria Math" charset="0"/>
                              </a:rPr>
                              <m:t>ℇ</m:t>
                            </m:r>
                          </m:e>
                          <m:sub>
                            <m:r>
                              <a:rPr lang="en-US" sz="2800" b="0" i="1" smtClean="0">
                                <a:latin typeface="Cambria Math" charset="0"/>
                              </a:rPr>
                              <m:t>𝐵𝐵</m:t>
                            </m:r>
                          </m:sub>
                        </m:sSub>
                      </m:e>
                    </m:d>
                  </m:oMath>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4160912" y="3276779"/>
                <a:ext cx="4530279" cy="624915"/>
              </a:xfrm>
              <a:prstGeom prst="rect">
                <a:avLst/>
              </a:prstGeom>
              <a:blipFill rotWithShape="0">
                <a:blip r:embed="rId4"/>
                <a:stretch>
                  <a:fillRect l="-269" t="-1078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28664" y="4326439"/>
                <a:ext cx="6008183" cy="1005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sym typeface="Wingdings"/>
                        </a:rPr>
                        <m:t> </m:t>
                      </m:r>
                      <m:f>
                        <m:fPr>
                          <m:ctrlPr>
                            <a:rPr lang="mr-IN" sz="3200" i="1" smtClean="0">
                              <a:latin typeface="Cambria Math" panose="02040503050406030204" pitchFamily="18" charset="0"/>
                            </a:rPr>
                          </m:ctrlPr>
                        </m:fPr>
                        <m:num>
                          <m:r>
                            <m:rPr>
                              <m:sty m:val="p"/>
                            </m:rPr>
                            <a:rPr lang="el-GR" sz="3200" i="1" smtClean="0">
                              <a:latin typeface="Cambria Math" charset="0"/>
                              <a:ea typeface="Cambria Math" charset="0"/>
                              <a:cs typeface="Cambria Math" charset="0"/>
                            </a:rPr>
                            <m:t>Δ</m:t>
                          </m:r>
                          <m:r>
                            <a:rPr lang="en-US" sz="3200" b="0" i="1" smtClean="0">
                              <a:latin typeface="Cambria Math" charset="0"/>
                              <a:ea typeface="Cambria Math" charset="0"/>
                              <a:cs typeface="Cambria Math" charset="0"/>
                            </a:rPr>
                            <m:t>𝑈</m:t>
                          </m:r>
                        </m:num>
                        <m:den>
                          <m:sSub>
                            <m:sSubPr>
                              <m:ctrlPr>
                                <a:rPr lang="en-US" sz="3200" i="1" smtClean="0">
                                  <a:latin typeface="Cambria Math" panose="02040503050406030204" pitchFamily="18" charset="0"/>
                                </a:rPr>
                              </m:ctrlPr>
                            </m:sSubPr>
                            <m:e>
                              <m:r>
                                <a:rPr lang="en-US" sz="3200" b="0" i="1" smtClean="0">
                                  <a:latin typeface="Cambria Math" charset="0"/>
                                </a:rPr>
                                <m:t>𝑘</m:t>
                              </m:r>
                            </m:e>
                            <m:sub>
                              <m:r>
                                <a:rPr lang="en-US" sz="3200" b="0" i="1" smtClean="0">
                                  <a:latin typeface="Cambria Math" charset="0"/>
                                </a:rPr>
                                <m:t>𝐵</m:t>
                              </m:r>
                            </m:sub>
                          </m:sSub>
                          <m:r>
                            <a:rPr lang="en-US" sz="3200" b="0" i="1" smtClean="0">
                              <a:latin typeface="Cambria Math" charset="0"/>
                            </a:rPr>
                            <m:t>𝑇</m:t>
                          </m:r>
                        </m:den>
                      </m:f>
                      <m:r>
                        <a:rPr lang="en-US" sz="3200" b="0" i="1" smtClean="0">
                          <a:latin typeface="Cambria Math" charset="0"/>
                        </a:rPr>
                        <m:t> = </m:t>
                      </m:r>
                      <m:r>
                        <a:rPr lang="en-US" sz="3200" b="0" i="1" smtClean="0">
                          <a:latin typeface="Cambria Math" charset="0"/>
                          <a:ea typeface="Cambria Math" charset="0"/>
                          <a:cs typeface="Cambria Math" charset="0"/>
                        </a:rPr>
                        <m:t>𝜒</m:t>
                      </m:r>
                      <m:sSub>
                        <m:sSubPr>
                          <m:ctrlPr>
                            <a:rPr lang="en-US" sz="3200" b="0" i="1" smtClean="0">
                              <a:latin typeface="Cambria Math" panose="02040503050406030204" pitchFamily="18" charset="0"/>
                              <a:ea typeface="Cambria Math" charset="0"/>
                              <a:cs typeface="Cambria Math" charset="0"/>
                            </a:rPr>
                          </m:ctrlPr>
                        </m:sSubPr>
                        <m:e>
                          <m:r>
                            <m:rPr>
                              <m:sty m:val="p"/>
                            </m:rPr>
                            <a:rPr lang="el-GR" sz="3200" b="0" i="1" smtClean="0">
                              <a:latin typeface="Cambria Math" charset="0"/>
                              <a:ea typeface="Cambria Math" charset="0"/>
                              <a:cs typeface="Cambria Math" charset="0"/>
                            </a:rPr>
                            <m:t>Φ</m:t>
                          </m:r>
                        </m:e>
                        <m:sub>
                          <m:r>
                            <a:rPr lang="en-US" sz="3200" b="0" i="1" smtClean="0">
                              <a:latin typeface="Cambria Math" charset="0"/>
                              <a:ea typeface="Cambria Math" charset="0"/>
                              <a:cs typeface="Cambria Math" charset="0"/>
                            </a:rPr>
                            <m:t>𝐴</m:t>
                          </m:r>
                        </m:sub>
                      </m:sSub>
                      <m:sSub>
                        <m:sSubPr>
                          <m:ctrlPr>
                            <a:rPr lang="en-US" sz="3200" b="0" i="1" smtClean="0">
                              <a:latin typeface="Cambria Math" panose="02040503050406030204" pitchFamily="18" charset="0"/>
                              <a:ea typeface="Cambria Math" charset="0"/>
                              <a:cs typeface="Cambria Math" charset="0"/>
                            </a:rPr>
                          </m:ctrlPr>
                        </m:sSubPr>
                        <m:e>
                          <m:r>
                            <m:rPr>
                              <m:sty m:val="p"/>
                            </m:rPr>
                            <a:rPr lang="el-GR" sz="3200" b="0" i="1" smtClean="0">
                              <a:latin typeface="Cambria Math" charset="0"/>
                              <a:ea typeface="Cambria Math" charset="0"/>
                              <a:cs typeface="Cambria Math" charset="0"/>
                            </a:rPr>
                            <m:t>Φ</m:t>
                          </m:r>
                        </m:e>
                        <m:sub>
                          <m:r>
                            <a:rPr lang="en-US" sz="3200" b="0" i="1" smtClean="0">
                              <a:latin typeface="Cambria Math" charset="0"/>
                              <a:ea typeface="Cambria Math" charset="0"/>
                              <a:cs typeface="Cambria Math" charset="0"/>
                            </a:rPr>
                            <m:t>𝐵</m:t>
                          </m:r>
                        </m:sub>
                      </m:sSub>
                      <m:r>
                        <a:rPr lang="en-US" sz="3200" b="0" i="1" smtClean="0">
                          <a:latin typeface="Cambria Math" charset="0"/>
                          <a:ea typeface="Cambria Math" charset="0"/>
                          <a:cs typeface="Cambria Math" charset="0"/>
                        </a:rPr>
                        <m:t>= </m:t>
                      </m:r>
                      <m:r>
                        <a:rPr lang="en-US" sz="3200" b="0" i="1" smtClean="0">
                          <a:latin typeface="Cambria Math" charset="0"/>
                          <a:ea typeface="Cambria Math" charset="0"/>
                          <a:cs typeface="Cambria Math" charset="0"/>
                        </a:rPr>
                        <m:t>𝜒</m:t>
                      </m:r>
                      <m:r>
                        <m:rPr>
                          <m:sty m:val="p"/>
                        </m:rPr>
                        <a:rPr lang="el-GR" sz="3200" b="0" i="1" smtClean="0">
                          <a:latin typeface="Cambria Math" charset="0"/>
                          <a:ea typeface="Cambria Math" charset="0"/>
                          <a:cs typeface="Cambria Math" charset="0"/>
                        </a:rPr>
                        <m:t>Φ</m:t>
                      </m:r>
                      <m:r>
                        <a:rPr lang="en-US" sz="3200" b="0" i="1" smtClean="0">
                          <a:latin typeface="Cambria Math" charset="0"/>
                          <a:ea typeface="Cambria Math" charset="0"/>
                          <a:cs typeface="Cambria Math" charset="0"/>
                        </a:rPr>
                        <m:t>(1−</m:t>
                      </m:r>
                      <m:r>
                        <m:rPr>
                          <m:sty m:val="p"/>
                        </m:rPr>
                        <a:rPr lang="el-GR" sz="3200" b="0" i="1" smtClean="0">
                          <a:latin typeface="Cambria Math" charset="0"/>
                          <a:ea typeface="Cambria Math" charset="0"/>
                          <a:cs typeface="Cambria Math" charset="0"/>
                        </a:rPr>
                        <m:t>Φ</m:t>
                      </m:r>
                      <m:r>
                        <a:rPr lang="en-US" sz="3200" b="0" i="1" smtClean="0">
                          <a:latin typeface="Cambria Math" charset="0"/>
                          <a:ea typeface="Cambria Math" charset="0"/>
                          <a:cs typeface="Cambria Math" charset="0"/>
                        </a:rPr>
                        <m:t>)</m:t>
                      </m:r>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1928664" y="4326439"/>
                <a:ext cx="6008183" cy="1005725"/>
              </a:xfrm>
              <a:prstGeom prst="rect">
                <a:avLst/>
              </a:prstGeom>
              <a:blipFill rotWithShape="0">
                <a:blip r:embed="rId5"/>
                <a:stretch>
                  <a:fillRect/>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420100" cy="1143000"/>
          </a:xfrm>
        </p:spPr>
        <p:txBody>
          <a:bodyPr/>
          <a:lstStyle/>
          <a:p>
            <a:r>
              <a:rPr lang="en-US" dirty="0">
                <a:solidFill>
                  <a:schemeClr val="tx1"/>
                </a:solidFill>
              </a:rPr>
              <a:t>(Helmholtz) free energy of mixing</a:t>
            </a:r>
          </a:p>
        </p:txBody>
      </p:sp>
      <p:sp>
        <p:nvSpPr>
          <p:cNvPr id="3" name="Content Placeholder 2"/>
          <p:cNvSpPr>
            <a:spLocks noGrp="1"/>
          </p:cNvSpPr>
          <p:nvPr>
            <p:ph idx="1"/>
          </p:nvPr>
        </p:nvSpPr>
        <p:spPr>
          <a:xfrm>
            <a:off x="914400" y="1066800"/>
            <a:ext cx="8420100" cy="990600"/>
          </a:xfrm>
        </p:spPr>
        <p:txBody>
          <a:bodyPr/>
          <a:lstStyle/>
          <a:p>
            <a:pPr>
              <a:buNone/>
            </a:pPr>
            <a:r>
              <a:rPr lang="en-US" dirty="0"/>
              <a:t>	F = U –TS </a:t>
            </a:r>
            <a:r>
              <a:rPr lang="en-US" dirty="0" err="1">
                <a:sym typeface="Wingdings"/>
              </a:rPr>
              <a:t></a:t>
            </a:r>
            <a:r>
              <a:rPr lang="en-US" dirty="0">
                <a:sym typeface="Wingdings"/>
              </a:rPr>
              <a:t> </a:t>
            </a:r>
            <a:r>
              <a:rPr lang="en-US" dirty="0" err="1">
                <a:sym typeface="Wingdings"/>
              </a:rPr>
              <a:t>F</a:t>
            </a:r>
            <a:r>
              <a:rPr lang="en-US" baseline="-25000" dirty="0" err="1">
                <a:sym typeface="Wingdings"/>
              </a:rPr>
              <a:t>mix</a:t>
            </a:r>
            <a:r>
              <a:rPr lang="en-US" dirty="0">
                <a:sym typeface="Wingdings"/>
              </a:rPr>
              <a:t> = </a:t>
            </a:r>
            <a:r>
              <a:rPr lang="en-US" dirty="0">
                <a:latin typeface="Symbol" charset="2"/>
                <a:cs typeface="Symbol" charset="2"/>
                <a:sym typeface="Wingdings"/>
              </a:rPr>
              <a:t>D</a:t>
            </a:r>
            <a:r>
              <a:rPr lang="en-US" dirty="0">
                <a:sym typeface="Wingdings"/>
              </a:rPr>
              <a:t>F = </a:t>
            </a:r>
            <a:r>
              <a:rPr lang="en-US" dirty="0">
                <a:latin typeface="Symbol" charset="2"/>
                <a:cs typeface="Symbol" charset="2"/>
                <a:sym typeface="Wingdings"/>
              </a:rPr>
              <a:t>D</a:t>
            </a:r>
            <a:r>
              <a:rPr lang="en-US" dirty="0">
                <a:sym typeface="Wingdings"/>
              </a:rPr>
              <a:t>U - T</a:t>
            </a:r>
            <a:r>
              <a:rPr lang="en-US" dirty="0">
                <a:latin typeface="Symbol" charset="2"/>
                <a:cs typeface="Symbol" charset="2"/>
                <a:sym typeface="Wingdings"/>
              </a:rPr>
              <a:t>D</a:t>
            </a:r>
            <a:r>
              <a:rPr lang="en-US" dirty="0">
                <a:sym typeface="Wingdings"/>
              </a:rPr>
              <a:t>S</a:t>
            </a:r>
            <a:endParaRPr lang="en-US" dirty="0"/>
          </a:p>
        </p:txBody>
      </p:sp>
      <p:sp>
        <p:nvSpPr>
          <p:cNvPr id="7" name="TextBox 6"/>
          <p:cNvSpPr txBox="1"/>
          <p:nvPr/>
        </p:nvSpPr>
        <p:spPr>
          <a:xfrm>
            <a:off x="133350" y="4235147"/>
            <a:ext cx="9677400" cy="2677656"/>
          </a:xfrm>
          <a:prstGeom prst="rect">
            <a:avLst/>
          </a:prstGeom>
          <a:noFill/>
        </p:spPr>
        <p:txBody>
          <a:bodyPr wrap="square" rtlCol="0">
            <a:spAutoFit/>
          </a:bodyPr>
          <a:lstStyle/>
          <a:p>
            <a:r>
              <a:rPr lang="en-US" i="0" dirty="0"/>
              <a:t>		(</a:t>
            </a:r>
            <a:r>
              <a:rPr lang="en-US" i="0" dirty="0">
                <a:latin typeface="Symbol" charset="2"/>
                <a:cs typeface="Symbol" charset="2"/>
              </a:rPr>
              <a:t>F</a:t>
            </a:r>
            <a:r>
              <a:rPr lang="en-US" i="0" baseline="-25000" dirty="0"/>
              <a:t>A</a:t>
            </a:r>
            <a:r>
              <a:rPr lang="en-US" i="0" dirty="0"/>
              <a:t> = </a:t>
            </a:r>
            <a:r>
              <a:rPr lang="en-US" i="0" dirty="0">
                <a:latin typeface="Symbol" charset="2"/>
                <a:cs typeface="Symbol" charset="2"/>
              </a:rPr>
              <a:t>F</a:t>
            </a:r>
            <a:r>
              <a:rPr lang="en-US" i="0" dirty="0"/>
              <a:t>, </a:t>
            </a:r>
            <a:r>
              <a:rPr lang="en-US" i="0" dirty="0">
                <a:latin typeface="Symbol" charset="2"/>
                <a:cs typeface="Symbol" charset="2"/>
              </a:rPr>
              <a:t>F</a:t>
            </a:r>
            <a:r>
              <a:rPr lang="en-US" i="0" baseline="-25000" dirty="0"/>
              <a:t>B</a:t>
            </a:r>
            <a:r>
              <a:rPr lang="en-US" i="0" dirty="0"/>
              <a:t> = 1-</a:t>
            </a:r>
            <a:r>
              <a:rPr lang="en-US" i="0" dirty="0">
                <a:latin typeface="Symbol" charset="2"/>
                <a:cs typeface="Symbol" charset="2"/>
              </a:rPr>
              <a:t>F</a:t>
            </a:r>
            <a:r>
              <a:rPr lang="en-US" i="0" baseline="-25000" dirty="0"/>
              <a:t>A</a:t>
            </a:r>
            <a:r>
              <a:rPr lang="en-US" i="0" dirty="0"/>
              <a:t> = 1-</a:t>
            </a:r>
            <a:r>
              <a:rPr lang="en-US" i="0" dirty="0">
                <a:latin typeface="Symbol" charset="2"/>
                <a:cs typeface="Symbol" charset="2"/>
              </a:rPr>
              <a:t>F</a:t>
            </a:r>
            <a:r>
              <a:rPr lang="en-US" i="0" dirty="0"/>
              <a:t>)</a:t>
            </a:r>
          </a:p>
          <a:p>
            <a:endParaRPr lang="en-US" sz="1200" i="0" dirty="0"/>
          </a:p>
          <a:p>
            <a:r>
              <a:rPr lang="en-US" i="0" dirty="0"/>
              <a:t>Mean- field expression for liquid/liquid </a:t>
            </a:r>
            <a:r>
              <a:rPr lang="en-US" i="0" dirty="0">
                <a:latin typeface="Symbol" charset="2"/>
                <a:cs typeface="Symbol" charset="2"/>
              </a:rPr>
              <a:t>D</a:t>
            </a:r>
            <a:r>
              <a:rPr lang="en-US" i="0" dirty="0"/>
              <a:t>F</a:t>
            </a:r>
            <a:endParaRPr lang="en-US" i="0" dirty="0">
              <a:latin typeface="Symbol" charset="2"/>
              <a:cs typeface="Symbol" charset="2"/>
            </a:endParaRPr>
          </a:p>
          <a:p>
            <a:r>
              <a:rPr lang="en-US" i="0" dirty="0">
                <a:latin typeface="+mn-lt"/>
                <a:cs typeface="Symbol" charset="2"/>
              </a:rPr>
              <a:t>Note the symmetry </a:t>
            </a:r>
            <a:r>
              <a:rPr lang="en-US" i="0" dirty="0" err="1">
                <a:latin typeface="+mn-lt"/>
                <a:cs typeface="Symbol" charset="2"/>
              </a:rPr>
              <a:t>btwn</a:t>
            </a:r>
            <a:r>
              <a:rPr lang="en-US" i="0" dirty="0">
                <a:latin typeface="+mn-lt"/>
                <a:cs typeface="Symbol" charset="2"/>
              </a:rPr>
              <a:t> A/B, or </a:t>
            </a:r>
            <a:r>
              <a:rPr lang="en-US" i="0" dirty="0">
                <a:latin typeface="Symbol" charset="2"/>
                <a:cs typeface="Symbol" charset="2"/>
              </a:rPr>
              <a:t>F / (1-F)</a:t>
            </a:r>
            <a:r>
              <a:rPr lang="en-US" i="0" dirty="0"/>
              <a:t>. </a:t>
            </a:r>
            <a:r>
              <a:rPr lang="en-US" i="0"/>
              <a:t>Fails reality </a:t>
            </a:r>
            <a:r>
              <a:rPr lang="en-US" i="0" dirty="0"/>
              <a:t>check…</a:t>
            </a:r>
          </a:p>
          <a:p>
            <a:endParaRPr lang="en-US" sz="1200" i="0" dirty="0"/>
          </a:p>
          <a:p>
            <a:r>
              <a:rPr lang="en-US" i="0" dirty="0"/>
              <a:t>Simple lattice theory: </a:t>
            </a:r>
            <a:r>
              <a:rPr lang="en-US" i="0" dirty="0">
                <a:latin typeface="Symbol" charset="2"/>
                <a:ea typeface="Symbol" charset="2"/>
                <a:cs typeface="Symbol" charset="2"/>
              </a:rPr>
              <a:t>c</a:t>
            </a:r>
            <a:r>
              <a:rPr lang="en-US" i="0" dirty="0"/>
              <a:t> = </a:t>
            </a:r>
            <a:r>
              <a:rPr lang="en-US" i="0" dirty="0">
                <a:latin typeface="Symbol" charset="2"/>
                <a:ea typeface="Symbol" charset="2"/>
                <a:cs typeface="Symbol" charset="2"/>
              </a:rPr>
              <a:t>c</a:t>
            </a:r>
            <a:r>
              <a:rPr lang="en-US" i="0" dirty="0"/>
              <a:t>(T) = A/T </a:t>
            </a:r>
            <a:r>
              <a:rPr lang="en-US" i="0" dirty="0">
                <a:sym typeface="Wingdings"/>
              </a:rPr>
              <a:t> Reality: </a:t>
            </a:r>
            <a:r>
              <a:rPr lang="en-US" i="0" dirty="0">
                <a:latin typeface="Symbol" charset="2"/>
                <a:ea typeface="Symbol" charset="2"/>
                <a:cs typeface="Symbol" charset="2"/>
                <a:sym typeface="Wingdings"/>
              </a:rPr>
              <a:t>c</a:t>
            </a:r>
            <a:r>
              <a:rPr lang="en-US" i="0" dirty="0">
                <a:sym typeface="Wingdings"/>
              </a:rPr>
              <a:t> = </a:t>
            </a:r>
            <a:r>
              <a:rPr lang="en-US" i="0" dirty="0">
                <a:latin typeface="Symbol" charset="2"/>
                <a:ea typeface="Symbol" charset="2"/>
                <a:cs typeface="Symbol" charset="2"/>
                <a:sym typeface="Wingdings"/>
              </a:rPr>
              <a:t>c</a:t>
            </a:r>
            <a:r>
              <a:rPr lang="en-US" i="0" dirty="0">
                <a:sym typeface="Wingdings"/>
              </a:rPr>
              <a:t>(T,</a:t>
            </a:r>
            <a:r>
              <a:rPr lang="en-US" i="0" dirty="0">
                <a:latin typeface="Symbol" charset="2"/>
                <a:ea typeface="Symbol" charset="2"/>
                <a:cs typeface="Symbol" charset="2"/>
                <a:sym typeface="Wingdings"/>
              </a:rPr>
              <a:t>F</a:t>
            </a:r>
            <a:r>
              <a:rPr lang="en-US" i="0" dirty="0">
                <a:sym typeface="Wingdings"/>
              </a:rPr>
              <a:t>)</a:t>
            </a:r>
          </a:p>
          <a:p>
            <a:endParaRPr lang="en-US" i="0" dirty="0">
              <a:sym typeface="Wingdings"/>
            </a:endParaRPr>
          </a:p>
          <a:p>
            <a:r>
              <a:rPr lang="en-US" i="0" dirty="0">
                <a:sym typeface="Wingdings"/>
              </a:rPr>
              <a:t>	 </a:t>
            </a:r>
            <a:r>
              <a:rPr lang="en-US" i="0" dirty="0">
                <a:latin typeface="Symbol" charset="2"/>
                <a:ea typeface="Symbol" charset="2"/>
                <a:cs typeface="Symbol" charset="2"/>
                <a:sym typeface="Wingdings"/>
              </a:rPr>
              <a:t>c</a:t>
            </a:r>
            <a:r>
              <a:rPr lang="en-US" i="0" dirty="0">
                <a:sym typeface="Wingdings"/>
              </a:rPr>
              <a:t> is used as </a:t>
            </a:r>
            <a:r>
              <a:rPr lang="en-US" i="0" dirty="0">
                <a:solidFill>
                  <a:srgbClr val="00B0F0"/>
                </a:solidFill>
                <a:sym typeface="Wingdings"/>
              </a:rPr>
              <a:t>‘fudge factor’</a:t>
            </a:r>
            <a:endParaRPr lang="en-US" i="0" dirty="0">
              <a:solidFill>
                <a:srgbClr val="00B0F0"/>
              </a:solidFill>
            </a:endParaRPr>
          </a:p>
        </p:txBody>
      </p:sp>
      <mc:AlternateContent xmlns:mc="http://schemas.openxmlformats.org/markup-compatibility/2006" xmlns:a14="http://schemas.microsoft.com/office/drawing/2010/main">
        <mc:Choice Requires="a14">
          <p:sp>
            <p:nvSpPr>
              <p:cNvPr id="4" name="Rectangle 3"/>
              <p:cNvSpPr/>
              <p:nvPr/>
            </p:nvSpPr>
            <p:spPr>
              <a:xfrm>
                <a:off x="111814" y="1989065"/>
                <a:ext cx="520122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a:latin typeface="Cambria Math" charset="0"/>
                          <a:ea typeface="Cambria Math" charset="0"/>
                          <a:cs typeface="Cambria Math" charset="0"/>
                        </a:rPr>
                        <m:t>Δ</m:t>
                      </m:r>
                      <m:r>
                        <a:rPr lang="en-US">
                          <a:latin typeface="Cambria Math" charset="0"/>
                          <a:ea typeface="Cambria Math" charset="0"/>
                          <a:cs typeface="Cambria Math" charset="0"/>
                        </a:rPr>
                        <m:t>𝑆</m:t>
                      </m:r>
                      <m:r>
                        <a:rPr lang="en-US">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a:latin typeface="Cambria Math" charset="0"/>
                              <a:ea typeface="Cambria Math" charset="0"/>
                              <a:cs typeface="Cambria Math" charset="0"/>
                            </a:rPr>
                            <m:t>𝑘</m:t>
                          </m:r>
                        </m:e>
                        <m:sub>
                          <m:r>
                            <a:rPr lang="en-US">
                              <a:latin typeface="Cambria Math" charset="0"/>
                              <a:ea typeface="Cambria Math" charset="0"/>
                              <a:cs typeface="Cambria Math" charset="0"/>
                            </a:rPr>
                            <m:t>𝐵</m:t>
                          </m:r>
                        </m:sub>
                      </m:sSub>
                      <m:d>
                        <m:dPr>
                          <m:ctrlPr>
                            <a:rPr lang="mr-IN" i="1">
                              <a:latin typeface="Cambria Math" panose="02040503050406030204" pitchFamily="18" charset="0"/>
                              <a:ea typeface="Cambria Math" charset="0"/>
                              <a:cs typeface="Cambria Math" charset="0"/>
                            </a:rPr>
                          </m:ctrlPr>
                        </m:dPr>
                        <m:e>
                          <m:r>
                            <m:rPr>
                              <m:sty m:val="p"/>
                            </m:rPr>
                            <a:rPr lang="el-GR">
                              <a:latin typeface="Cambria Math" charset="0"/>
                              <a:ea typeface="Cambria Math" charset="0"/>
                              <a:cs typeface="Cambria Math" charset="0"/>
                            </a:rPr>
                            <m:t>Φ</m:t>
                          </m:r>
                          <m:r>
                            <a:rPr lang="en-US">
                              <a:latin typeface="Cambria Math" charset="0"/>
                              <a:ea typeface="Cambria Math" charset="0"/>
                              <a:cs typeface="Cambria Math" charset="0"/>
                            </a:rPr>
                            <m:t>𝑙𝑛</m:t>
                          </m:r>
                          <m:r>
                            <m:rPr>
                              <m:sty m:val="p"/>
                            </m:rPr>
                            <a:rPr lang="el-GR">
                              <a:latin typeface="Cambria Math" charset="0"/>
                              <a:ea typeface="Cambria Math" charset="0"/>
                              <a:cs typeface="Cambria Math" charset="0"/>
                            </a:rPr>
                            <m:t>Φ</m:t>
                          </m:r>
                          <m:r>
                            <a:rPr lang="en-US">
                              <a:latin typeface="Cambria Math" charset="0"/>
                              <a:ea typeface="Cambria Math" charset="0"/>
                              <a:cs typeface="Cambria Math" charset="0"/>
                            </a:rPr>
                            <m:t>+</m:t>
                          </m:r>
                          <m:d>
                            <m:dPr>
                              <m:ctrlPr>
                                <a:rPr lang="en-US" i="1">
                                  <a:latin typeface="Cambria Math" panose="02040503050406030204" pitchFamily="18" charset="0"/>
                                  <a:ea typeface="Cambria Math" charset="0"/>
                                  <a:cs typeface="Cambria Math" charset="0"/>
                                </a:rPr>
                              </m:ctrlPr>
                            </m:dPr>
                            <m:e>
                              <m:r>
                                <a:rPr lang="en-US">
                                  <a:latin typeface="Cambria Math" charset="0"/>
                                  <a:ea typeface="Cambria Math" charset="0"/>
                                  <a:cs typeface="Cambria Math" charset="0"/>
                                </a:rPr>
                                <m:t>1−</m:t>
                              </m:r>
                              <m:r>
                                <m:rPr>
                                  <m:sty m:val="p"/>
                                </m:rPr>
                                <a:rPr lang="el-GR">
                                  <a:latin typeface="Cambria Math" charset="0"/>
                                  <a:ea typeface="Cambria Math" charset="0"/>
                                  <a:cs typeface="Cambria Math" charset="0"/>
                                </a:rPr>
                                <m:t>Φ</m:t>
                              </m:r>
                            </m:e>
                          </m:d>
                          <m:r>
                            <m:rPr>
                              <m:sty m:val="p"/>
                            </m:rPr>
                            <a:rPr lang="en-US" i="0">
                              <a:latin typeface="Cambria Math" charset="0"/>
                              <a:ea typeface="Cambria Math" charset="0"/>
                              <a:cs typeface="Cambria Math" charset="0"/>
                            </a:rPr>
                            <m:t>ln</m:t>
                          </m:r>
                          <m:r>
                            <a:rPr lang="en-US">
                              <a:latin typeface="Cambria Math" charset="0"/>
                              <a:ea typeface="Cambria Math" charset="0"/>
                              <a:cs typeface="Cambria Math" charset="0"/>
                            </a:rPr>
                            <m:t>⁡(1−</m:t>
                          </m:r>
                          <m:r>
                            <m:rPr>
                              <m:sty m:val="p"/>
                            </m:rPr>
                            <a:rPr lang="el-GR">
                              <a:latin typeface="Cambria Math" charset="0"/>
                              <a:ea typeface="Cambria Math" charset="0"/>
                              <a:cs typeface="Cambria Math" charset="0"/>
                            </a:rPr>
                            <m:t>Φ</m:t>
                          </m:r>
                        </m:e>
                      </m:d>
                      <m:r>
                        <a:rPr lang="en-US">
                          <a:latin typeface="Cambria Math" charset="0"/>
                          <a:ea typeface="Cambria Math" charset="0"/>
                          <a:cs typeface="Cambria Math" charset="0"/>
                        </a:rPr>
                        <m:t>)</m:t>
                      </m:r>
                    </m:oMath>
                  </m:oMathPara>
                </a14:m>
                <a:endParaRPr lang="en-US" i="0" dirty="0">
                  <a:latin typeface="Symbol" charset="2"/>
                  <a:cs typeface="Symbol" charset="2"/>
                </a:endParaRPr>
              </a:p>
            </p:txBody>
          </p:sp>
        </mc:Choice>
        <mc:Fallback xmlns="">
          <p:sp>
            <p:nvSpPr>
              <p:cNvPr id="4" name="Rectangle 3"/>
              <p:cNvSpPr>
                <a:spLocks noRot="1" noChangeAspect="1" noMove="1" noResize="1" noEditPoints="1" noAdjustHandles="1" noChangeArrowheads="1" noChangeShapeType="1" noTextEdit="1"/>
              </p:cNvSpPr>
              <p:nvPr/>
            </p:nvSpPr>
            <p:spPr>
              <a:xfrm>
                <a:off x="111814" y="1989065"/>
                <a:ext cx="5201226" cy="461665"/>
              </a:xfrm>
              <a:prstGeom prst="rect">
                <a:avLst/>
              </a:prstGeom>
              <a:blipFill rotWithShape="0">
                <a:blip r:embed="rId2"/>
                <a:stretch>
                  <a:fillRect t="-100000" r="-585" b="-132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537176" y="1874590"/>
                <a:ext cx="2539028" cy="754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mr-IN" i="1" smtClean="0">
                              <a:latin typeface="Cambria Math" panose="02040503050406030204" pitchFamily="18" charset="0"/>
                            </a:rPr>
                          </m:ctrlPr>
                        </m:fPr>
                        <m:num>
                          <m:r>
                            <m:rPr>
                              <m:sty m:val="p"/>
                            </m:rPr>
                            <a:rPr lang="el-GR" i="1" smtClean="0">
                              <a:latin typeface="Cambria Math" charset="0"/>
                              <a:ea typeface="Cambria Math" charset="0"/>
                              <a:cs typeface="Cambria Math" charset="0"/>
                            </a:rPr>
                            <m:t>Δ</m:t>
                          </m:r>
                          <m:r>
                            <a:rPr lang="en-US" b="0" i="1" smtClean="0">
                              <a:latin typeface="Cambria Math" charset="0"/>
                              <a:ea typeface="Cambria Math" charset="0"/>
                              <a:cs typeface="Cambria Math" charset="0"/>
                            </a:rPr>
                            <m:t>𝑈</m:t>
                          </m:r>
                        </m:num>
                        <m:den>
                          <m:sSub>
                            <m:sSubPr>
                              <m:ctrlPr>
                                <a:rPr lang="en-US" i="1" smtClean="0">
                                  <a:latin typeface="Cambria Math" panose="02040503050406030204" pitchFamily="18" charset="0"/>
                                </a:rPr>
                              </m:ctrlPr>
                            </m:sSubPr>
                            <m:e>
                              <m:r>
                                <a:rPr lang="en-US" b="0" i="1" smtClean="0">
                                  <a:latin typeface="Cambria Math" charset="0"/>
                                </a:rPr>
                                <m:t>𝑘</m:t>
                              </m:r>
                            </m:e>
                            <m:sub>
                              <m:r>
                                <a:rPr lang="en-US" b="0" i="1" smtClean="0">
                                  <a:latin typeface="Cambria Math" charset="0"/>
                                </a:rPr>
                                <m:t>𝐵</m:t>
                              </m:r>
                            </m:sub>
                          </m:sSub>
                          <m:r>
                            <a:rPr lang="en-US" b="0" i="1" smtClean="0">
                              <a:latin typeface="Cambria Math" charset="0"/>
                            </a:rPr>
                            <m:t>𝑇</m:t>
                          </m:r>
                        </m:den>
                      </m:f>
                      <m:r>
                        <a:rPr lang="en-US" b="0" i="1" smtClean="0">
                          <a:latin typeface="Cambria Math" charset="0"/>
                        </a:rPr>
                        <m:t>=</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𝜒</m:t>
                      </m:r>
                      <m:r>
                        <m:rPr>
                          <m:sty m:val="p"/>
                        </m:rPr>
                        <a:rPr lang="el-GR" b="0" i="1" smtClean="0">
                          <a:latin typeface="Cambria Math" charset="0"/>
                          <a:ea typeface="Cambria Math" charset="0"/>
                          <a:cs typeface="Cambria Math" charset="0"/>
                        </a:rPr>
                        <m:t>Φ</m:t>
                      </m:r>
                      <m:r>
                        <a:rPr lang="en-US" b="0" i="1" smtClean="0">
                          <a:latin typeface="Cambria Math" charset="0"/>
                          <a:ea typeface="Cambria Math" charset="0"/>
                          <a:cs typeface="Cambria Math" charset="0"/>
                        </a:rPr>
                        <m:t>(1−</m:t>
                      </m:r>
                      <m:r>
                        <m:rPr>
                          <m:sty m:val="p"/>
                        </m:rPr>
                        <a:rPr lang="el-GR" b="0" i="1" smtClean="0">
                          <a:latin typeface="Cambria Math" charset="0"/>
                          <a:ea typeface="Cambria Math" charset="0"/>
                          <a:cs typeface="Cambria Math" charset="0"/>
                        </a:rPr>
                        <m:t>Φ</m:t>
                      </m:r>
                      <m:r>
                        <a:rPr lang="en-US" b="0" i="1" smtClean="0">
                          <a:latin typeface="Cambria Math" charset="0"/>
                          <a:ea typeface="Cambria Math" charset="0"/>
                          <a:cs typeface="Cambria Math" charset="0"/>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537176" y="1874590"/>
                <a:ext cx="2539028" cy="75430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8616" y="3289293"/>
                <a:ext cx="9432134" cy="868123"/>
              </a:xfrm>
              <a:prstGeom prst="rect">
                <a:avLst/>
              </a:prstGeom>
              <a:noFill/>
            </p:spPr>
            <p:txBody>
              <a:bodyPr wrap="none" lIns="0" tIns="0" rIns="0" bIns="0" rtlCol="0">
                <a:spAutoFit/>
              </a:bodyPr>
              <a:lstStyle/>
              <a:p>
                <a14:m>
                  <m:oMath xmlns:m="http://schemas.openxmlformats.org/officeDocument/2006/math">
                    <m:f>
                      <m:fPr>
                        <m:ctrlPr>
                          <a:rPr lang="mr-IN" sz="3600" i="1" smtClean="0">
                            <a:latin typeface="Cambria Math" panose="02040503050406030204" pitchFamily="18" charset="0"/>
                          </a:rPr>
                        </m:ctrlPr>
                      </m:fPr>
                      <m:num>
                        <m:r>
                          <m:rPr>
                            <m:sty m:val="p"/>
                          </m:rPr>
                          <a:rPr lang="el-GR" sz="3600" i="1" smtClean="0">
                            <a:latin typeface="Cambria Math" charset="0"/>
                            <a:ea typeface="Cambria Math" charset="0"/>
                            <a:cs typeface="Cambria Math" charset="0"/>
                          </a:rPr>
                          <m:t>Δ</m:t>
                        </m:r>
                        <m:r>
                          <a:rPr lang="en-US" sz="3600" b="0" i="1" smtClean="0">
                            <a:latin typeface="Cambria Math" charset="0"/>
                            <a:ea typeface="Cambria Math" charset="0"/>
                            <a:cs typeface="Cambria Math" charset="0"/>
                          </a:rPr>
                          <m:t>𝐹</m:t>
                        </m:r>
                      </m:num>
                      <m:den>
                        <m:sSub>
                          <m:sSubPr>
                            <m:ctrlPr>
                              <a:rPr lang="en-US" sz="3600" i="1" smtClean="0">
                                <a:latin typeface="Cambria Math" panose="02040503050406030204" pitchFamily="18" charset="0"/>
                              </a:rPr>
                            </m:ctrlPr>
                          </m:sSubPr>
                          <m:e>
                            <m:r>
                              <a:rPr lang="en-US" sz="3600" b="0" i="1" smtClean="0">
                                <a:latin typeface="Cambria Math" charset="0"/>
                              </a:rPr>
                              <m:t>𝑘</m:t>
                            </m:r>
                          </m:e>
                          <m:sub>
                            <m:r>
                              <a:rPr lang="en-US" sz="3600" b="0" i="1" smtClean="0">
                                <a:latin typeface="Cambria Math" charset="0"/>
                              </a:rPr>
                              <m:t>𝐵</m:t>
                            </m:r>
                          </m:sub>
                        </m:sSub>
                        <m:r>
                          <a:rPr lang="en-US" sz="3600" b="0" i="1" smtClean="0">
                            <a:latin typeface="Cambria Math" charset="0"/>
                          </a:rPr>
                          <m:t>𝑇</m:t>
                        </m:r>
                      </m:den>
                    </m:f>
                    <m:r>
                      <a:rPr lang="en-US" sz="3600" b="0" i="1" smtClean="0">
                        <a:latin typeface="Cambria Math" charset="0"/>
                      </a:rPr>
                      <m:t>= </m:t>
                    </m:r>
                    <m:r>
                      <m:rPr>
                        <m:sty m:val="p"/>
                      </m:rPr>
                      <a:rPr lang="el-GR" sz="3600" b="0" i="1" smtClean="0">
                        <a:latin typeface="Cambria Math" charset="0"/>
                        <a:ea typeface="Cambria Math" charset="0"/>
                        <a:cs typeface="Cambria Math" charset="0"/>
                      </a:rPr>
                      <m:t>Φ</m:t>
                    </m:r>
                    <m:r>
                      <a:rPr lang="en-US" sz="3600" b="0" i="1" smtClean="0">
                        <a:latin typeface="Cambria Math" charset="0"/>
                        <a:ea typeface="Cambria Math" charset="0"/>
                        <a:cs typeface="Cambria Math" charset="0"/>
                      </a:rPr>
                      <m:t> </m:t>
                    </m:r>
                    <m:r>
                      <a:rPr lang="en-US" sz="3600" b="0" i="1" smtClean="0">
                        <a:latin typeface="Cambria Math" charset="0"/>
                        <a:ea typeface="Cambria Math" charset="0"/>
                        <a:cs typeface="Cambria Math" charset="0"/>
                      </a:rPr>
                      <m:t>𝑙𝑛</m:t>
                    </m:r>
                    <m:r>
                      <a:rPr lang="en-US" sz="3600" b="0" i="1" smtClean="0">
                        <a:latin typeface="Cambria Math" charset="0"/>
                        <a:ea typeface="Cambria Math" charset="0"/>
                        <a:cs typeface="Cambria Math" charset="0"/>
                      </a:rPr>
                      <m:t> </m:t>
                    </m:r>
                    <m:r>
                      <m:rPr>
                        <m:sty m:val="p"/>
                      </m:rPr>
                      <a:rPr lang="el-GR" sz="3600" b="0" i="1" smtClean="0">
                        <a:latin typeface="Cambria Math" charset="0"/>
                        <a:ea typeface="Cambria Math" charset="0"/>
                        <a:cs typeface="Cambria Math" charset="0"/>
                      </a:rPr>
                      <m:t>Φ</m:t>
                    </m:r>
                    <m:r>
                      <a:rPr lang="en-US" sz="3600" b="0" i="1" smtClean="0">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1−</m:t>
                        </m:r>
                        <m:r>
                          <m:rPr>
                            <m:sty m:val="p"/>
                          </m:rPr>
                          <a:rPr lang="el-GR" sz="3600" b="0" i="1" smtClean="0">
                            <a:latin typeface="Cambria Math" charset="0"/>
                            <a:ea typeface="Cambria Math" charset="0"/>
                            <a:cs typeface="Cambria Math" charset="0"/>
                          </a:rPr>
                          <m:t>Φ</m:t>
                        </m:r>
                      </m:e>
                    </m:d>
                    <m:r>
                      <m:rPr>
                        <m:sty m:val="p"/>
                      </m:rPr>
                      <a:rPr lang="en-US" sz="3600" b="0" i="0" smtClean="0">
                        <a:latin typeface="Cambria Math" charset="0"/>
                        <a:ea typeface="Cambria Math" charset="0"/>
                        <a:cs typeface="Cambria Math" charset="0"/>
                      </a:rPr>
                      <m:t>ln</m:t>
                    </m:r>
                    <m:r>
                      <a:rPr lang="en-US" sz="3600" b="0" i="1" smtClean="0">
                        <a:latin typeface="Cambria Math" charset="0"/>
                        <a:ea typeface="Cambria Math" charset="0"/>
                        <a:cs typeface="Cambria Math" charset="0"/>
                      </a:rPr>
                      <m:t>⁡(1−</m:t>
                    </m:r>
                    <m:r>
                      <m:rPr>
                        <m:sty m:val="p"/>
                      </m:rPr>
                      <a:rPr lang="el-GR" sz="3600" b="0" i="1" smtClean="0">
                        <a:latin typeface="Cambria Math" charset="0"/>
                        <a:ea typeface="Cambria Math" charset="0"/>
                        <a:cs typeface="Cambria Math" charset="0"/>
                      </a:rPr>
                      <m:t>Φ</m:t>
                    </m:r>
                    <m:r>
                      <a:rPr lang="en-US" sz="3600" b="0" i="1" smtClean="0">
                        <a:latin typeface="Cambria Math" charset="0"/>
                        <a:ea typeface="Cambria Math" charset="0"/>
                        <a:cs typeface="Cambria Math" charset="0"/>
                      </a:rPr>
                      <m:t>)</m:t>
                    </m:r>
                  </m:oMath>
                </a14:m>
                <a:r>
                  <a:rPr lang="en-US" sz="3600" dirty="0"/>
                  <a:t> + </a:t>
                </a:r>
                <a14:m>
                  <m:oMath xmlns:m="http://schemas.openxmlformats.org/officeDocument/2006/math">
                    <m:r>
                      <a:rPr lang="en-US" sz="3600" i="1" smtClean="0">
                        <a:latin typeface="Cambria Math" charset="0"/>
                        <a:ea typeface="Cambria Math" charset="0"/>
                        <a:cs typeface="Cambria Math" charset="0"/>
                      </a:rPr>
                      <m:t>𝜒</m:t>
                    </m:r>
                    <m:r>
                      <m:rPr>
                        <m:sty m:val="p"/>
                      </m:rPr>
                      <a:rPr lang="el-GR" sz="3600" i="1" smtClean="0">
                        <a:latin typeface="Cambria Math" charset="0"/>
                        <a:ea typeface="Cambria Math" charset="0"/>
                        <a:cs typeface="Cambria Math" charset="0"/>
                      </a:rPr>
                      <m:t>Φ</m:t>
                    </m:r>
                    <m:r>
                      <a:rPr lang="en-US" sz="3600" b="0" i="1" smtClean="0">
                        <a:latin typeface="Cambria Math" charset="0"/>
                        <a:ea typeface="Cambria Math" charset="0"/>
                        <a:cs typeface="Cambria Math" charset="0"/>
                      </a:rPr>
                      <m:t>(1−</m:t>
                    </m:r>
                    <m:r>
                      <m:rPr>
                        <m:sty m:val="p"/>
                      </m:rPr>
                      <a:rPr lang="el-GR" sz="3600" b="0" i="1" smtClean="0">
                        <a:latin typeface="Cambria Math" charset="0"/>
                        <a:ea typeface="Cambria Math" charset="0"/>
                        <a:cs typeface="Cambria Math" charset="0"/>
                      </a:rPr>
                      <m:t>Φ</m:t>
                    </m:r>
                    <m:r>
                      <a:rPr lang="en-US" sz="3600" b="0" i="1" smtClean="0">
                        <a:latin typeface="Cambria Math" charset="0"/>
                        <a:ea typeface="Cambria Math" charset="0"/>
                        <a:cs typeface="Cambria Math" charset="0"/>
                      </a:rPr>
                      <m:t>)</m:t>
                    </m:r>
                  </m:oMath>
                </a14:m>
                <a:endParaRPr lang="en-US" sz="3600" dirty="0"/>
              </a:p>
            </p:txBody>
          </p:sp>
        </mc:Choice>
        <mc:Fallback xmlns="">
          <p:sp>
            <p:nvSpPr>
              <p:cNvPr id="5" name="TextBox 4"/>
              <p:cNvSpPr txBox="1">
                <a:spLocks noRot="1" noChangeAspect="1" noMove="1" noResize="1" noEditPoints="1" noAdjustHandles="1" noChangeArrowheads="1" noChangeShapeType="1" noTextEdit="1"/>
              </p:cNvSpPr>
              <p:nvPr/>
            </p:nvSpPr>
            <p:spPr>
              <a:xfrm>
                <a:off x="378616" y="3289293"/>
                <a:ext cx="9432134" cy="868123"/>
              </a:xfrm>
              <a:prstGeom prst="rect">
                <a:avLst/>
              </a:prstGeom>
              <a:blipFill rotWithShape="0">
                <a:blip r:embed="rId4"/>
                <a:stretch>
                  <a:fillRect t="-2817" b="-845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Blank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17759</TotalTime>
  <Words>1608</Words>
  <Application>Microsoft Office PowerPoint</Application>
  <PresentationFormat>A4 Paper (210x297 mm)</PresentationFormat>
  <Paragraphs>371</Paragraphs>
  <Slides>25</Slides>
  <Notes>17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Courier</vt:lpstr>
      <vt:lpstr>Lucida Grande</vt:lpstr>
      <vt:lpstr>ＭＳ Ｐゴシック</vt:lpstr>
      <vt:lpstr>Arial</vt:lpstr>
      <vt:lpstr>Cambria</vt:lpstr>
      <vt:lpstr>Cambria Math</vt:lpstr>
      <vt:lpstr>Symbol</vt:lpstr>
      <vt:lpstr>Wingdings</vt:lpstr>
      <vt:lpstr>Blank Presentation</vt:lpstr>
      <vt:lpstr>Equation</vt:lpstr>
      <vt:lpstr>Pt.3 Miscibility（混溶性） and Separation Lecture #9 Lattice theory: The ‘regular solution’ model The fudge factor lecture</vt:lpstr>
      <vt:lpstr>What causes a phase transition?</vt:lpstr>
      <vt:lpstr>Equilibria aren’ t everything…</vt:lpstr>
      <vt:lpstr>Will 2 liquids mix? PT within liquid state- no solidification or boiling </vt:lpstr>
      <vt:lpstr>Entropy of mixing Smix= DS DS = Smixed - Sseparated</vt:lpstr>
      <vt:lpstr>Energy of mixing, Umix = DU DU = Umixed - Useparated</vt:lpstr>
      <vt:lpstr>Pairwise（成对） interactions</vt:lpstr>
      <vt:lpstr>Energy of mixing, Umix = DU DU = U(mixed) – U(separated)</vt:lpstr>
      <vt:lpstr>(Helmholtz) free energy of mixing</vt:lpstr>
      <vt:lpstr>Summary: Lecture #9 Lattice theory</vt:lpstr>
      <vt:lpstr>Lecture #10 Mixing and separation</vt:lpstr>
      <vt:lpstr>Plotting DF(F,c)</vt:lpstr>
      <vt:lpstr>Stability, instability, metastability, coexistence</vt:lpstr>
      <vt:lpstr>Phase diagrams</vt:lpstr>
      <vt:lpstr>Forms of phase separation</vt:lpstr>
      <vt:lpstr>Summary Lecture #10 Mixing and separation</vt:lpstr>
      <vt:lpstr>Lecture #11  Polymer solubility and miscibility Another Flory lecture</vt:lpstr>
      <vt:lpstr>Lattice theory for polymer solutions/blends ’Flory- Huggins theory’</vt:lpstr>
      <vt:lpstr>‘Incompatibility’</vt:lpstr>
      <vt:lpstr>Polymer solubility: The Q temperature</vt:lpstr>
      <vt:lpstr>Example Q- Systems / Temperatures</vt:lpstr>
      <vt:lpstr>‘Flory Huggins’ interaction parameter c when used for polymer solutions</vt:lpstr>
      <vt:lpstr>Phase diagrams for c = -A + B/T</vt:lpstr>
      <vt:lpstr> c ≠ -A + B/T: Other phase diagrams</vt:lpstr>
      <vt:lpstr>Summary: Lecture #11 Polymer solubility and miscibility</vt:lpstr>
    </vt:vector>
  </TitlesOfParts>
  <Company>University of Sheffield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PHY469 Soft Condensed Matter Dr Mark Geoghegan</dc:title>
  <dc:creator>Mark Geoghegan</dc:creator>
  <cp:lastModifiedBy>Xiangyu Mao</cp:lastModifiedBy>
  <cp:revision>356</cp:revision>
  <cp:lastPrinted>2015-06-15T08:51:02Z</cp:lastPrinted>
  <dcterms:created xsi:type="dcterms:W3CDTF">2016-11-02T09:53:18Z</dcterms:created>
  <dcterms:modified xsi:type="dcterms:W3CDTF">2018-11-18T14:17:01Z</dcterms:modified>
</cp:coreProperties>
</file>