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7" r:id="rId2"/>
    <p:sldId id="321" r:id="rId3"/>
    <p:sldId id="322" r:id="rId4"/>
    <p:sldId id="323" r:id="rId5"/>
    <p:sldId id="324" r:id="rId6"/>
    <p:sldId id="325" r:id="rId7"/>
    <p:sldId id="307" r:id="rId8"/>
    <p:sldId id="269" r:id="rId9"/>
    <p:sldId id="326" r:id="rId10"/>
    <p:sldId id="330" r:id="rId11"/>
    <p:sldId id="331" r:id="rId12"/>
    <p:sldId id="327" r:id="rId13"/>
    <p:sldId id="332" r:id="rId14"/>
    <p:sldId id="320" r:id="rId15"/>
    <p:sldId id="270" r:id="rId16"/>
    <p:sldId id="328" r:id="rId17"/>
    <p:sldId id="273" r:id="rId18"/>
    <p:sldId id="305" r:id="rId19"/>
    <p:sldId id="319" r:id="rId20"/>
    <p:sldId id="329" r:id="rId21"/>
    <p:sldId id="275" r:id="rId22"/>
    <p:sldId id="278" r:id="rId23"/>
    <p:sldId id="279" r:id="rId24"/>
    <p:sldId id="280" r:id="rId25"/>
    <p:sldId id="282" r:id="rId26"/>
    <p:sldId id="281" r:id="rId27"/>
    <p:sldId id="318" r:id="rId28"/>
    <p:sldId id="274" r:id="rId29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D0B6E3"/>
    <a:srgbClr val="28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528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fld id="{7C767716-2AA3-B743-8647-25D83F25C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fld id="{96CAA350-E78E-1943-826B-9109037E2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61DF3-3B06-F04B-80AE-ABE6874F6DFB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2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4E5C-47C5-904C-900C-579F001AC3E7}" type="slidenum">
              <a:rPr lang="en-US"/>
              <a:pPr/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2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B070B-80E9-4B45-9C9D-FB34A3D10EF6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4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8E861-56F1-504C-9A88-9D272A3E1267}" type="slidenum">
              <a:rPr lang="en-US"/>
              <a:pPr/>
              <a:t>18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6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09573-1906-8547-B7E9-418F49E46F29}" type="slidenum">
              <a:rPr lang="en-US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7325D-5C03-3B44-8804-470AEE7B0B7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6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AFB0E-164A-0646-A435-5BE57C40537E}" type="slidenum">
              <a:rPr lang="en-US"/>
              <a:pPr/>
              <a:t>22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x axis might as well be time, or something like that</a:t>
            </a:r>
          </a:p>
        </p:txBody>
      </p:sp>
    </p:spTree>
    <p:extLst>
      <p:ext uri="{BB962C8B-B14F-4D97-AF65-F5344CB8AC3E}">
        <p14:creationId xmlns:p14="http://schemas.microsoft.com/office/powerpoint/2010/main" val="31096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E1D61-38B4-DC40-ADBC-D221270DD65B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17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61EBA-C089-FE4D-83D1-2AEE5C1B0027}" type="slidenum">
              <a:rPr lang="en-US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8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CD9F6-D324-1749-AB5C-09C5879E9A35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C4C64-C5BE-1648-A281-08399F563788}" type="slidenum">
              <a:rPr lang="en-US"/>
              <a:pPr/>
              <a:t>26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0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83886-B7A1-BA4E-9DF0-C9CC7410ADCA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09573-1906-8547-B7E9-418F49E46F29}" type="slidenum">
              <a:rPr lang="en-US"/>
              <a:pPr/>
              <a:t>28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3567B-DC6B-9A4B-94F8-C370A7251D76}" type="slidenum">
              <a:rPr lang="en-US"/>
              <a:pPr/>
              <a:t>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delta Sm = dG(solid)/dT - dG(liquid)/dT = delta Hm/Tm [all at constant pressure]</a:t>
            </a:r>
          </a:p>
        </p:txBody>
      </p:sp>
    </p:spTree>
    <p:extLst>
      <p:ext uri="{BB962C8B-B14F-4D97-AF65-F5344CB8AC3E}">
        <p14:creationId xmlns:p14="http://schemas.microsoft.com/office/powerpoint/2010/main" val="128055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CD8C5-E54A-D74F-9AED-A7BA9DBABEA0}" type="slidenum">
              <a:rPr lang="en-US"/>
              <a:pPr/>
              <a:t>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7A96-963B-5642-990B-3D186E0677B0}" type="slidenum">
              <a:rPr lang="en-US"/>
              <a:pPr/>
              <a:t>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7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BF425-F357-D343-8B11-1FD87B11C8EA}" type="slidenum">
              <a:rPr lang="en-US"/>
              <a:pPr/>
              <a:t>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ΔG* here is simply</a:t>
            </a:r>
            <a:r>
              <a:rPr lang="en-GB" baseline="0" dirty="0"/>
              <a:t> the previous </a:t>
            </a:r>
            <a:r>
              <a:rPr lang="en-GB" dirty="0"/>
              <a:t>ΔG*</a:t>
            </a:r>
            <a:r>
              <a:rPr lang="en-GB" baseline="0" dirty="0"/>
              <a:t> multiplied by V/(4πr</a:t>
            </a:r>
            <a:r>
              <a:rPr lang="en-GB" baseline="30000" dirty="0"/>
              <a:t>3</a:t>
            </a:r>
            <a:r>
              <a:rPr lang="en-GB" baseline="0" dirty="0"/>
              <a:t>/3)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0A444-4425-CD44-967F-5BE2BDCC070C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i="1"/>
              <a:t>n</a:t>
            </a:r>
            <a:r>
              <a:rPr lang="en-GB"/>
              <a:t> = 1, 2, and 3 for each dimension, because the growth of each lamellae is proportional to </a:t>
            </a:r>
            <a:r>
              <a:rPr lang="en-GB" i="1"/>
              <a:t>t</a:t>
            </a:r>
            <a:r>
              <a:rPr lang="en-GB"/>
              <a:t>. Instantaneous crystallization has an Avrami exponent 3, because nucleation is no longer time dependent. The preceding sentence applies to only early times because it is linear in </a:t>
            </a:r>
            <a:r>
              <a:rPr lang="en-GB" i="1"/>
              <a:t>t</a:t>
            </a:r>
            <a:r>
              <a:rPr lang="en-GB"/>
              <a:t>. In reality, crystallization depletes the bulk polymer of material to crystallize, so the decaying exponential is more appropriate (and can be mathematically proven). Of course, Avrami behaviour is a bit hand-waving and divorced from reality.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18413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82B51-2F72-0843-B84C-F10517562110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4E5C-47C5-904C-900C-579F001AC3E7}" type="slidenum">
              <a:rPr lang="en-US"/>
              <a:pPr/>
              <a:t>15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1D32-20B5-C44C-88AA-AC86A127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4F8F-4607-C342-97B0-69B329481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388F-A7A1-3C46-97A7-0D3A298F1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B53F6-427F-994F-88B5-0E285A582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87328-B8CA-3346-9D6A-6E040F933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14DD-03F1-F04D-BAB2-8965011D7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9B163-D0A3-9849-8C9F-9151753AD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94C42-601B-8040-BE5E-2CCFF549E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7F55-3DCE-024F-9AE6-2707ACEC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5043E-92BE-8D46-A0CC-332AD13DB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F343B-8142-244C-8A98-18B69858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F8C849-8BAE-AB4F-A1CD-F9267AE97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Pt 4: </a:t>
            </a:r>
            <a:r>
              <a:rPr lang="en-GB" dirty="0" err="1">
                <a:solidFill>
                  <a:srgbClr val="FF0000"/>
                </a:solidFill>
              </a:rPr>
              <a:t>Crystallinity</a:t>
            </a:r>
            <a:r>
              <a:rPr lang="en-GB" dirty="0">
                <a:solidFill>
                  <a:srgbClr val="FF0000"/>
                </a:solidFill>
              </a:rPr>
              <a:t> in soft matter</a:t>
            </a:r>
            <a:br>
              <a:rPr lang="en-GB" dirty="0"/>
            </a:br>
            <a:r>
              <a:rPr lang="en-GB" dirty="0"/>
              <a:t>Lecture #12</a:t>
            </a:r>
            <a:br>
              <a:rPr lang="en-GB" dirty="0"/>
            </a:br>
            <a:r>
              <a:rPr lang="en-GB" sz="2800" dirty="0">
                <a:solidFill>
                  <a:srgbClr val="FF0000"/>
                </a:solidFill>
              </a:rPr>
              <a:t>Crystallisation in soft matter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9372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Getting from melt </a:t>
            </a:r>
            <a:r>
              <a:rPr lang="en-GB" dirty="0">
                <a:sym typeface="Wingdings"/>
              </a:rPr>
              <a:t> crystal</a:t>
            </a:r>
            <a:r>
              <a:rPr lang="en-GB" dirty="0"/>
              <a:t> in soft condensed matter, and in general</a:t>
            </a:r>
          </a:p>
          <a:p>
            <a:pPr eaLnBrk="1" hangingPunct="1"/>
            <a:r>
              <a:rPr lang="en-GB" dirty="0" err="1"/>
              <a:t>Crystallinity</a:t>
            </a:r>
            <a:r>
              <a:rPr lang="en-GB" dirty="0"/>
              <a:t> in polymers?</a:t>
            </a:r>
          </a:p>
          <a:p>
            <a:pPr eaLnBrk="1" hangingPunct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420100" cy="1143000"/>
          </a:xfrm>
        </p:spPr>
        <p:txBody>
          <a:bodyPr/>
          <a:lstStyle/>
          <a:p>
            <a:r>
              <a:rPr lang="en-US" dirty="0"/>
              <a:t>Summary Lecture </a:t>
            </a:r>
            <a:r>
              <a:rPr lang="en-GB" dirty="0"/>
              <a:t>#</a:t>
            </a:r>
            <a:r>
              <a:rPr lang="en-US" dirty="0"/>
              <a:t>12</a:t>
            </a:r>
            <a:br>
              <a:rPr lang="en-US" dirty="0"/>
            </a:br>
            <a:r>
              <a:rPr lang="en-US" sz="2800" dirty="0" err="1">
                <a:solidFill>
                  <a:srgbClr val="FF0000"/>
                </a:solidFill>
              </a:rPr>
              <a:t>Crystallisation</a:t>
            </a:r>
            <a:r>
              <a:rPr lang="en-US" sz="2800" dirty="0">
                <a:solidFill>
                  <a:srgbClr val="FF0000"/>
                </a:solidFill>
              </a:rPr>
              <a:t> in soft matter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84010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Crystallisation needs nucleation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Homogeneous nucleation needs </a:t>
            </a:r>
            <a:r>
              <a:rPr lang="en-GB" dirty="0" err="1"/>
              <a:t>supercooling</a:t>
            </a:r>
            <a:endParaRPr lang="en-GB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no crystallisation at T</a:t>
            </a:r>
            <a:r>
              <a:rPr lang="en-GB" sz="2000" baseline="-25000" dirty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Often heterogeneous nucleation dominates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cs typeface="Symbol" charset="2"/>
                <a:sym typeface="Wingdings"/>
              </a:rPr>
              <a:t>Crystallisation</a:t>
            </a:r>
            <a:r>
              <a:rPr lang="en-US" dirty="0">
                <a:cs typeface="Symbol" charset="2"/>
                <a:sym typeface="Wingdings"/>
              </a:rPr>
              <a:t> kinetics </a:t>
            </a:r>
            <a:r>
              <a:rPr lang="en-US" dirty="0">
                <a:sym typeface="Wingdings"/>
              </a:rPr>
              <a:t>often fitted by </a:t>
            </a:r>
            <a:r>
              <a:rPr lang="en-US" dirty="0" err="1">
                <a:sym typeface="Wingdings"/>
              </a:rPr>
              <a:t>Avrami</a:t>
            </a:r>
            <a:r>
              <a:rPr lang="en-US" dirty="0">
                <a:sym typeface="Wingdings"/>
              </a:rPr>
              <a:t> eq.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Some Polymers also can crystallise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Others can’t, depends on ‘quenched disorder’ in chain architecture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Polymer </a:t>
            </a:r>
            <a:r>
              <a:rPr lang="en-GB" dirty="0" err="1"/>
              <a:t>Xtallisation</a:t>
            </a:r>
            <a:r>
              <a:rPr lang="en-GB" dirty="0"/>
              <a:t> slow, can be ‘quenched’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Polymer </a:t>
            </a:r>
            <a:r>
              <a:rPr lang="en-GB" dirty="0" err="1"/>
              <a:t>Xtals</a:t>
            </a:r>
            <a:r>
              <a:rPr lang="en-GB" dirty="0"/>
              <a:t> don’t extend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∞ in all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Wingdings"/>
              </a:rPr>
              <a:t>Polymers don’t </a:t>
            </a:r>
            <a:r>
              <a:rPr lang="en-US" dirty="0" err="1">
                <a:sym typeface="Wingdings"/>
              </a:rPr>
              <a:t>crystallise</a:t>
            </a:r>
            <a:r>
              <a:rPr lang="en-US" dirty="0">
                <a:sym typeface="Wingdings"/>
              </a:rPr>
              <a:t> fully; </a:t>
            </a:r>
            <a:r>
              <a:rPr lang="en-US">
                <a:latin typeface="Symbol" charset="2"/>
                <a:cs typeface="Symbol" charset="2"/>
                <a:sym typeface="Wingdings"/>
              </a:rPr>
              <a:t>F</a:t>
            </a:r>
            <a:r>
              <a:rPr lang="en-US" baseline="-25000">
                <a:sym typeface="Wingdings"/>
              </a:rPr>
              <a:t>cr</a:t>
            </a:r>
            <a:r>
              <a:rPr lang="en-US">
                <a:sym typeface="Wingdings"/>
              </a:rPr>
              <a:t> </a:t>
            </a:r>
            <a:r>
              <a:rPr lang="en-US" dirty="0">
                <a:sym typeface="Wingdings"/>
              </a:rPr>
              <a:t>&lt; 1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6324600"/>
            <a:ext cx="244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Some of this is in SCM 3.4.1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420100" cy="1143000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GB" dirty="0"/>
              <a:t>#</a:t>
            </a:r>
            <a:r>
              <a:rPr lang="en-US" dirty="0"/>
              <a:t>13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Polymer </a:t>
            </a:r>
            <a:r>
              <a:rPr lang="en-US" sz="2800" dirty="0" err="1">
                <a:solidFill>
                  <a:srgbClr val="FF0000"/>
                </a:solidFill>
              </a:rPr>
              <a:t>crystallisation</a:t>
            </a:r>
            <a:r>
              <a:rPr lang="en-US" sz="2800" dirty="0">
                <a:solidFill>
                  <a:srgbClr val="FF0000"/>
                </a:solidFill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8401050" cy="3962400"/>
          </a:xfrm>
        </p:spPr>
        <p:txBody>
          <a:bodyPr/>
          <a:lstStyle/>
          <a:p>
            <a:r>
              <a:rPr lang="en-US" dirty="0"/>
              <a:t>Experimental study of Polymer </a:t>
            </a:r>
            <a:r>
              <a:rPr lang="en-US" dirty="0" err="1"/>
              <a:t>Crystallinity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Calorimetry</a:t>
            </a:r>
            <a:r>
              <a:rPr lang="en-US" dirty="0"/>
              <a:t>, X-rays, </a:t>
            </a:r>
            <a:r>
              <a:rPr lang="en-US" dirty="0" err="1"/>
              <a:t>polarisation</a:t>
            </a:r>
            <a:r>
              <a:rPr lang="en-US" dirty="0"/>
              <a:t> microscopy </a:t>
            </a:r>
          </a:p>
          <a:p>
            <a:r>
              <a:rPr lang="en-US" dirty="0"/>
              <a:t>Polymer crystal morphologies</a:t>
            </a:r>
          </a:p>
          <a:p>
            <a:pPr>
              <a:buNone/>
            </a:pPr>
            <a:r>
              <a:rPr lang="en-US" dirty="0"/>
              <a:t>- Lamellae, </a:t>
            </a:r>
            <a:r>
              <a:rPr lang="en-US" dirty="0" err="1"/>
              <a:t>spherulites</a:t>
            </a:r>
            <a:r>
              <a:rPr lang="en-US" dirty="0"/>
              <a:t>, shish kebabs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en-US" sz="4000" dirty="0"/>
              <a:t>Measuring/quantifying polymer </a:t>
            </a:r>
            <a:r>
              <a:rPr lang="en-US" sz="4000" dirty="0" err="1"/>
              <a:t>crystallinity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860667" y="3198168"/>
            <a:ext cx="18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19" y="2380696"/>
            <a:ext cx="5081779" cy="3182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6" y="2146655"/>
            <a:ext cx="43136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r>
              <a:rPr lang="en-US" sz="1800" dirty="0">
                <a:sym typeface="Wingdings"/>
              </a:rPr>
              <a:t> </a:t>
            </a:r>
            <a:r>
              <a:rPr lang="en-US" sz="1800" dirty="0"/>
              <a:t>Measures flow of heat as T is ramped</a:t>
            </a:r>
          </a:p>
          <a:p>
            <a:r>
              <a:rPr lang="en-US" sz="1800" dirty="0"/>
              <a:t> up or down, ≈ (5…10) </a:t>
            </a:r>
            <a:r>
              <a:rPr lang="en-US" sz="1800" baseline="30000" dirty="0" err="1"/>
              <a:t>o</a:t>
            </a:r>
            <a:r>
              <a:rPr lang="en-US" sz="1800" dirty="0" err="1"/>
              <a:t>C</a:t>
            </a:r>
            <a:r>
              <a:rPr lang="en-US" sz="1800" dirty="0"/>
              <a:t>/min</a:t>
            </a:r>
          </a:p>
          <a:p>
            <a:endParaRPr lang="en-US" sz="1800" dirty="0"/>
          </a:p>
          <a:p>
            <a:pPr marL="285750" indent="-285750">
              <a:buFont typeface="Wingdings" charset="2"/>
              <a:buChar char="à"/>
            </a:pPr>
            <a:r>
              <a:rPr lang="en-US" sz="1800" dirty="0">
                <a:sym typeface="Wingdings"/>
              </a:rPr>
              <a:t>Glass transition: Step up</a:t>
            </a:r>
          </a:p>
          <a:p>
            <a:pPr marL="285750" indent="-285750">
              <a:buFont typeface="Wingdings" charset="2"/>
              <a:buChar char="à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lang="en-US" sz="1800" dirty="0" err="1">
                <a:sym typeface="Wingdings"/>
              </a:rPr>
              <a:t>Crystallisation</a:t>
            </a:r>
            <a:r>
              <a:rPr lang="en-US" sz="1800" dirty="0">
                <a:sym typeface="Wingdings"/>
              </a:rPr>
              <a:t>: Peak down </a:t>
            </a:r>
          </a:p>
          <a:p>
            <a:pPr marL="285750" indent="-285750">
              <a:buFont typeface="Wingdings" charset="2"/>
              <a:buChar char="à"/>
            </a:pPr>
            <a:r>
              <a:rPr lang="en-US" sz="1800" dirty="0">
                <a:sym typeface="Wingdings"/>
              </a:rPr>
              <a:t>Area = Heat of fusion</a:t>
            </a:r>
            <a:endParaRPr lang="en-US" sz="1800" dirty="0"/>
          </a:p>
          <a:p>
            <a:endParaRPr lang="en-US" sz="1800" dirty="0"/>
          </a:p>
          <a:p>
            <a:pPr>
              <a:buFont typeface="Wingdings" pitchFamily="-105" charset="2"/>
              <a:buChar char="à"/>
            </a:pPr>
            <a:r>
              <a:rPr lang="en-US" sz="1800" dirty="0">
                <a:sym typeface="Wingdings"/>
              </a:rPr>
              <a:t> Melting: Peak up</a:t>
            </a:r>
          </a:p>
          <a:p>
            <a:pPr>
              <a:buFont typeface="Wingdings" pitchFamily="-105" charset="2"/>
              <a:buChar char="à"/>
            </a:pPr>
            <a:r>
              <a:rPr lang="en-US" sz="1800" dirty="0">
                <a:sym typeface="Wingdings"/>
              </a:rPr>
              <a:t> Area = Latent heat of melting</a:t>
            </a:r>
          </a:p>
          <a:p>
            <a:endParaRPr lang="en-US" sz="1800" dirty="0">
              <a:sym typeface="Wing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796" y="1120676"/>
            <a:ext cx="838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‘</a:t>
            </a:r>
            <a:r>
              <a:rPr lang="en-US" sz="3600" b="1" dirty="0"/>
              <a:t>DSC</a:t>
            </a:r>
            <a:r>
              <a:rPr lang="en-US" sz="3600" dirty="0"/>
              <a:t>’: </a:t>
            </a:r>
            <a:r>
              <a:rPr lang="en-US" sz="3600" b="1" dirty="0"/>
              <a:t>D</a:t>
            </a:r>
            <a:r>
              <a:rPr lang="en-US" sz="3600" dirty="0"/>
              <a:t>ifferential </a:t>
            </a:r>
            <a:r>
              <a:rPr lang="en-US" sz="3600" b="1" dirty="0"/>
              <a:t>S</a:t>
            </a:r>
            <a:r>
              <a:rPr lang="en-US" sz="3600" dirty="0"/>
              <a:t>canning </a:t>
            </a:r>
            <a:r>
              <a:rPr lang="en-US" sz="3600" b="1" dirty="0"/>
              <a:t>C</a:t>
            </a:r>
            <a:r>
              <a:rPr lang="en-US" sz="3600" dirty="0"/>
              <a:t>alorimeter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096" y="1935322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DSC scan: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6070" y="549516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 	</a:t>
            </a:r>
            <a:r>
              <a:rPr lang="en-US" sz="2000" dirty="0">
                <a:sym typeface="Wingdings"/>
              </a:rPr>
              <a:t>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7880" y="5908310"/>
            <a:ext cx="522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-105" charset="2"/>
              <a:buChar char="à"/>
            </a:pPr>
            <a:r>
              <a:rPr lang="en-US" dirty="0">
                <a:sym typeface="Wingdings"/>
              </a:rPr>
              <a:t> Polymers often </a:t>
            </a:r>
            <a:r>
              <a:rPr lang="en-US" dirty="0" err="1">
                <a:sym typeface="Wingdings"/>
              </a:rPr>
              <a:t>Xtallise</a:t>
            </a:r>
            <a:r>
              <a:rPr lang="en-US" dirty="0">
                <a:sym typeface="Wingdings"/>
              </a:rPr>
              <a:t> on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heating</a:t>
            </a:r>
          </a:p>
          <a:p>
            <a:r>
              <a:rPr lang="en-US" dirty="0">
                <a:sym typeface="Wingdings"/>
              </a:rPr>
              <a:t>Then melt again at higher 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6" y="116632"/>
            <a:ext cx="9849544" cy="1143000"/>
          </a:xfrm>
        </p:spPr>
        <p:txBody>
          <a:bodyPr/>
          <a:lstStyle/>
          <a:p>
            <a:r>
              <a:rPr lang="en-US" sz="4000" dirty="0"/>
              <a:t>Measuring/quantifying polymer crystallinity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50513" r="61889"/>
          <a:stretch>
            <a:fillRect/>
          </a:stretch>
        </p:blipFill>
        <p:spPr>
          <a:xfrm>
            <a:off x="2246208" y="2119346"/>
            <a:ext cx="3718691" cy="3829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285" y="1142619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‘</a:t>
            </a:r>
            <a:r>
              <a:rPr lang="en-US" sz="3200" b="1" dirty="0"/>
              <a:t>WAXS</a:t>
            </a:r>
            <a:r>
              <a:rPr lang="en-US" sz="3200" dirty="0"/>
              <a:t>’: Wide- angle X-ray scattering’</a:t>
            </a:r>
          </a:p>
          <a:p>
            <a:r>
              <a:rPr lang="en-US" sz="3200" dirty="0"/>
              <a:t>	</a:t>
            </a:r>
            <a:r>
              <a:rPr lang="en-US" dirty="0"/>
              <a:t>wide angle </a:t>
            </a:r>
            <a:r>
              <a:rPr lang="en-US" dirty="0">
                <a:sym typeface="Wingdings"/>
              </a:rPr>
              <a:t> small size structures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52" y="2291716"/>
            <a:ext cx="1730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iPP</a:t>
            </a:r>
            <a:r>
              <a:rPr lang="en-US" dirty="0"/>
              <a:t>, 137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8187" y="2323196"/>
                <a:ext cx="4989033" cy="16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Lamella thickness </a:t>
                </a:r>
                <a:r>
                  <a:rPr lang="en-US" sz="2000" dirty="0"/>
                  <a:t>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𝐹𝑊𝐻𝑀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000" dirty="0" err="1"/>
                  <a:t>Scherrer</a:t>
                </a:r>
                <a:r>
                  <a:rPr lang="en-US" sz="2000" dirty="0"/>
                  <a:t> equation</a:t>
                </a:r>
              </a:p>
              <a:p>
                <a:r>
                  <a:rPr lang="en-US" sz="1400" dirty="0"/>
                  <a:t>(K ≈ 0.9, </a:t>
                </a:r>
                <a:r>
                  <a:rPr lang="en-US" sz="1400" dirty="0" err="1">
                    <a:latin typeface="Symbol" charset="2"/>
                    <a:cs typeface="Symbol" charset="2"/>
                  </a:rPr>
                  <a:t>l</a:t>
                </a:r>
                <a:r>
                  <a:rPr lang="en-US" sz="1400" dirty="0"/>
                  <a:t>: X-ray wavelength)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87" y="2323196"/>
                <a:ext cx="4989033" cy="1676934"/>
              </a:xfrm>
              <a:prstGeom prst="rect">
                <a:avLst/>
              </a:prstGeom>
              <a:blipFill rotWithShape="0">
                <a:blip r:embed="rId4"/>
                <a:stretch>
                  <a:fillRect l="-1345" t="-1455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986" y="3069230"/>
            <a:ext cx="3009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 = 0: Amorphous ‘halo’ </a:t>
            </a:r>
          </a:p>
          <a:p>
            <a:endParaRPr lang="en-US" sz="1800" dirty="0"/>
          </a:p>
          <a:p>
            <a:r>
              <a:rPr lang="en-US" sz="1800" dirty="0"/>
              <a:t>t &gt; 0: Peaks grow as</a:t>
            </a:r>
          </a:p>
          <a:p>
            <a:r>
              <a:rPr lang="en-US" sz="1800" dirty="0" err="1"/>
              <a:t>iPP</a:t>
            </a:r>
            <a:r>
              <a:rPr lang="en-US" sz="1800" dirty="0"/>
              <a:t> </a:t>
            </a:r>
            <a:r>
              <a:rPr lang="en-US" sz="1800" dirty="0" err="1"/>
              <a:t>Xtallises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Sharp- </a:t>
            </a:r>
            <a:r>
              <a:rPr lang="en-US" sz="1800" dirty="0" err="1"/>
              <a:t>ish</a:t>
            </a:r>
            <a:r>
              <a:rPr lang="en-US" sz="1800" dirty="0"/>
              <a:t> Peaks , but</a:t>
            </a:r>
          </a:p>
          <a:p>
            <a:r>
              <a:rPr lang="en-US" sz="1800" dirty="0"/>
              <a:t>finite width</a:t>
            </a:r>
          </a:p>
          <a:p>
            <a:r>
              <a:rPr lang="en-US" sz="1800" dirty="0">
                <a:sym typeface="Wingdings"/>
              </a:rPr>
              <a:t> finite lamella thickness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130388" y="5143081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Degree of </a:t>
            </a:r>
            <a:r>
              <a:rPr lang="en-US" sz="2000" dirty="0" err="1">
                <a:solidFill>
                  <a:srgbClr val="FF0000"/>
                </a:solidFill>
              </a:rPr>
              <a:t>crystallinity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F</a:t>
            </a:r>
            <a:r>
              <a:rPr lang="en-US" sz="2000" baseline="-25000" dirty="0" err="1"/>
              <a:t>cr</a:t>
            </a:r>
            <a:endParaRPr lang="en-US" sz="2000" baseline="-25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2491"/>
              </p:ext>
            </p:extLst>
          </p:nvPr>
        </p:nvGraphicFramePr>
        <p:xfrm>
          <a:off x="5877470" y="5681690"/>
          <a:ext cx="3788566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409700" imgH="279400" progId="Equation.3">
                  <p:embed/>
                </p:oleObj>
              </mc:Choice>
              <mc:Fallback>
                <p:oleObj name="Equation" r:id="rId5" imgW="1409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470" y="5681690"/>
                        <a:ext cx="3788566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30388" y="4070187"/>
            <a:ext cx="3535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d ≈ (10</a:t>
            </a:r>
            <a:r>
              <a:rPr lang="mr-IN" dirty="0"/>
              <a:t>…</a:t>
            </a:r>
            <a:r>
              <a:rPr lang="en-US" dirty="0"/>
              <a:t> 20) nm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480" y="5543191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Polymer Journal (2013) </a:t>
            </a:r>
            <a:r>
              <a:rPr lang="en-US" sz="1200" b="1" i="1" dirty="0"/>
              <a:t>45, 87–93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90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372600" cy="1143000"/>
          </a:xfrm>
        </p:spPr>
        <p:txBody>
          <a:bodyPr/>
          <a:lstStyle/>
          <a:p>
            <a:r>
              <a:rPr lang="en-US" dirty="0"/>
              <a:t>Making polymers </a:t>
            </a:r>
            <a:r>
              <a:rPr lang="en-US" dirty="0" err="1"/>
              <a:t>Xtallise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6800"/>
            <a:ext cx="5143500" cy="5301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3459" y="6581001"/>
            <a:ext cx="244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Macromolecules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5810 (1999)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308289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000" dirty="0"/>
              <a:t>X- ray </a:t>
            </a:r>
            <a:r>
              <a:rPr lang="en-US" sz="2000" dirty="0" err="1"/>
              <a:t>fibre</a:t>
            </a:r>
            <a:r>
              <a:rPr lang="en-US" sz="2000" dirty="0"/>
              <a:t> diffraction of</a:t>
            </a:r>
          </a:p>
          <a:p>
            <a:r>
              <a:rPr lang="en-US" sz="2000" dirty="0"/>
              <a:t>aligned </a:t>
            </a:r>
            <a:r>
              <a:rPr lang="en-US" sz="2000" dirty="0" err="1"/>
              <a:t>poly(fluorene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Treatments:</a:t>
            </a:r>
          </a:p>
          <a:p>
            <a:endParaRPr lang="en-US" sz="1200" dirty="0"/>
          </a:p>
          <a:p>
            <a:r>
              <a:rPr lang="en-US" sz="2000" dirty="0"/>
              <a:t>a.) </a:t>
            </a:r>
            <a:r>
              <a:rPr lang="en-US" sz="2000" dirty="0" err="1"/>
              <a:t>fibre</a:t>
            </a:r>
            <a:r>
              <a:rPr lang="en-US" sz="2000" dirty="0"/>
              <a:t> rapidly cooled, </a:t>
            </a:r>
          </a:p>
          <a:p>
            <a:r>
              <a:rPr lang="en-US" sz="2000" dirty="0"/>
              <a:t>aligned but glassy</a:t>
            </a:r>
          </a:p>
          <a:p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/>
              <a:t>.) thermal </a:t>
            </a:r>
            <a:r>
              <a:rPr lang="en-US" sz="2000" dirty="0" err="1"/>
              <a:t>crystallisation</a:t>
            </a:r>
            <a:endParaRPr lang="en-US" sz="2000" dirty="0"/>
          </a:p>
          <a:p>
            <a:r>
              <a:rPr lang="en-US" sz="2000" dirty="0"/>
              <a:t>Anneal @ </a:t>
            </a:r>
            <a:r>
              <a:rPr lang="en-US" sz="2000" dirty="0" err="1"/>
              <a:t>favourable</a:t>
            </a:r>
            <a:r>
              <a:rPr lang="en-US" sz="2000" dirty="0"/>
              <a:t> T</a:t>
            </a:r>
          </a:p>
          <a:p>
            <a:endParaRPr lang="en-US" sz="2000" dirty="0"/>
          </a:p>
          <a:p>
            <a:r>
              <a:rPr lang="en-US" sz="2000" dirty="0" err="1"/>
              <a:t>c</a:t>
            </a:r>
            <a:r>
              <a:rPr lang="en-US" sz="2000" dirty="0"/>
              <a:t>.) ‘solvent anneal’</a:t>
            </a:r>
          </a:p>
          <a:p>
            <a:r>
              <a:rPr lang="en-US" sz="2000" dirty="0"/>
              <a:t>Expose to solvent </a:t>
            </a:r>
            <a:r>
              <a:rPr lang="en-US" sz="2000" dirty="0" err="1"/>
              <a:t>vapour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</a:t>
            </a:r>
            <a:r>
              <a:rPr lang="en-US" sz="2000" dirty="0"/>
              <a:t>.) </a:t>
            </a:r>
            <a:r>
              <a:rPr lang="en-US" sz="2000" dirty="0" err="1"/>
              <a:t>b+c</a:t>
            </a:r>
            <a:r>
              <a:rPr lang="en-US" sz="2000" dirty="0"/>
              <a:t> combined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8344694" y="2323306"/>
            <a:ext cx="1752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8941287" y="2107713"/>
            <a:ext cx="1262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fibre</a:t>
            </a:r>
            <a:r>
              <a:rPr lang="en-US" sz="2000" dirty="0"/>
              <a:t> axis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2182080" cy="11253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296400" cy="1143000"/>
          </a:xfrm>
        </p:spPr>
        <p:txBody>
          <a:bodyPr/>
          <a:lstStyle/>
          <a:p>
            <a:pPr eaLnBrk="1" hangingPunct="1"/>
            <a:r>
              <a:rPr lang="en-GB" sz="4000" dirty="0"/>
              <a:t>Polymer crystals at </a:t>
            </a:r>
            <a:r>
              <a:rPr lang="en-GB" sz="4000" dirty="0" err="1"/>
              <a:t>nanoscale</a:t>
            </a:r>
            <a:r>
              <a:rPr lang="en-GB" sz="4000" dirty="0"/>
              <a:t>:</a:t>
            </a:r>
            <a:br>
              <a:rPr lang="en-GB" sz="4000" dirty="0"/>
            </a:br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Chain- folded lamellae</a:t>
            </a:r>
          </a:p>
        </p:txBody>
      </p:sp>
      <p:pic>
        <p:nvPicPr>
          <p:cNvPr id="23555" name="Picture 4" descr="Chapter8pic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44831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95800" y="25146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00600" y="3048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Lamellae</a:t>
            </a:r>
            <a:r>
              <a:rPr lang="en-US" sz="2000" dirty="0"/>
              <a:t> grow sideways by polymer </a:t>
            </a:r>
            <a:r>
              <a:rPr lang="en-US" sz="2000" dirty="0">
                <a:solidFill>
                  <a:srgbClr val="FF0000"/>
                </a:solidFill>
              </a:rPr>
              <a:t>stems</a:t>
            </a:r>
            <a:r>
              <a:rPr lang="en-US" sz="2000" dirty="0"/>
              <a:t> joining from melt.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Lamella thickness L ≈ 10nm &lt;&lt; contour length Na, ≠ R, independent of 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At surface, chains fold back into lamella, or join other lamella: </a:t>
            </a:r>
            <a:r>
              <a:rPr lang="en-US" sz="2000" dirty="0">
                <a:solidFill>
                  <a:srgbClr val="FF0000"/>
                </a:solidFill>
              </a:rPr>
              <a:t>‘tie fibril’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Once L is established it does NOT grow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Surface : Bulk remains finite, does not fade 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0 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ym typeface="Wingdings"/>
              </a:rPr>
              <a:t>Unfavourable</a:t>
            </a:r>
            <a:r>
              <a:rPr lang="en-US" sz="2000" dirty="0">
                <a:sym typeface="Wingdings"/>
              </a:rPr>
              <a:t> lamella surface energy eats into </a:t>
            </a:r>
            <a:r>
              <a:rPr lang="en-US" sz="2000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sz="2000" dirty="0">
                <a:sym typeface="Wingdings"/>
              </a:rPr>
              <a:t>G gain from </a:t>
            </a:r>
            <a:r>
              <a:rPr lang="en-US" sz="2000" dirty="0" err="1">
                <a:sym typeface="Wingdings"/>
              </a:rPr>
              <a:t>crystallisation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Wingdings"/>
              </a:rPr>
              <a:t>Lamellae lock in permanent non- equilibrium, </a:t>
            </a:r>
            <a:r>
              <a:rPr lang="en-US" sz="2000" dirty="0" err="1">
                <a:solidFill>
                  <a:srgbClr val="FF0000"/>
                </a:solidFill>
                <a:sym typeface="Wingdings"/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  <a:sym typeface="Wingdings"/>
              </a:rPr>
              <a:t>m</a:t>
            </a:r>
            <a:r>
              <a:rPr lang="en-US" sz="2000" dirty="0" err="1">
                <a:solidFill>
                  <a:srgbClr val="FF0000"/>
                </a:solidFill>
                <a:sym typeface="Wingdings"/>
              </a:rPr>
              <a:t>(L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&lt; T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m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(∞)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472" y="5352504"/>
            <a:ext cx="5352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So…</a:t>
            </a:r>
          </a:p>
          <a:p>
            <a:r>
              <a:rPr lang="en-US" dirty="0"/>
              <a:t>1.) How can we know T</a:t>
            </a:r>
            <a:r>
              <a:rPr lang="en-US" baseline="-25000" dirty="0"/>
              <a:t>m</a:t>
            </a:r>
            <a:r>
              <a:rPr lang="en-US" dirty="0"/>
              <a:t>(∞)?</a:t>
            </a:r>
          </a:p>
          <a:p>
            <a:r>
              <a:rPr lang="en-US" dirty="0"/>
              <a:t>2.) What controls L, if not equilibrium?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906000" cy="1143000"/>
          </a:xfrm>
        </p:spPr>
        <p:txBody>
          <a:bodyPr/>
          <a:lstStyle/>
          <a:p>
            <a:pPr eaLnBrk="1" hangingPunct="1"/>
            <a:r>
              <a:rPr lang="en-GB" sz="3600" dirty="0"/>
              <a:t>Measuring/quantifying (polymer) </a:t>
            </a:r>
            <a:r>
              <a:rPr lang="en-GB" sz="3600" dirty="0" err="1"/>
              <a:t>crystallinity</a:t>
            </a:r>
            <a:endParaRPr lang="en-GB" sz="3600" dirty="0"/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4038600" y="4334232"/>
            <a:ext cx="541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Polmiscope</a:t>
            </a:r>
            <a:r>
              <a:rPr lang="en-US" sz="1800" dirty="0"/>
              <a:t> sees </a:t>
            </a:r>
            <a:r>
              <a:rPr lang="en-US" sz="1800" dirty="0">
                <a:solidFill>
                  <a:srgbClr val="FF0000"/>
                </a:solidFill>
              </a:rPr>
              <a:t>birefringence</a:t>
            </a:r>
          </a:p>
          <a:p>
            <a:r>
              <a:rPr lang="en-US" sz="1800" dirty="0" err="1"/>
              <a:t>iPP</a:t>
            </a:r>
            <a:r>
              <a:rPr lang="en-US" sz="1800" dirty="0"/>
              <a:t> ‘</a:t>
            </a:r>
            <a:r>
              <a:rPr lang="en-US" sz="1800" dirty="0" err="1"/>
              <a:t>spherulites</a:t>
            </a:r>
            <a:r>
              <a:rPr lang="en-US" sz="1800" dirty="0"/>
              <a:t>’ ~ 100 </a:t>
            </a:r>
            <a:r>
              <a:rPr lang="en-US" sz="1800" dirty="0">
                <a:latin typeface="Symbol" charset="2"/>
                <a:cs typeface="Symbol" charset="2"/>
              </a:rPr>
              <a:t>m</a:t>
            </a:r>
            <a:r>
              <a:rPr lang="en-US" sz="1800" dirty="0"/>
              <a:t>m scale</a:t>
            </a:r>
            <a:r>
              <a:rPr lang="en-US" sz="1800" dirty="0">
                <a:solidFill>
                  <a:srgbClr val="FF0000"/>
                </a:solidFill>
              </a:rPr>
              <a:t> ‘Maltese Cross</a:t>
            </a:r>
            <a:r>
              <a:rPr lang="en-US" sz="1800" dirty="0"/>
              <a:t>’</a:t>
            </a:r>
          </a:p>
          <a:p>
            <a:r>
              <a:rPr lang="en-US" sz="1800" dirty="0"/>
              <a:t>Much larger than typical lamellae … ? …</a:t>
            </a:r>
          </a:p>
          <a:p>
            <a:r>
              <a:rPr lang="en-US" sz="1800" dirty="0"/>
              <a:t>Watch them grow over seconds/minutes/hrs</a:t>
            </a:r>
          </a:p>
          <a:p>
            <a:r>
              <a:rPr lang="en-US" sz="1800" dirty="0"/>
              <a:t>(T – dependent rate)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50971"/>
          <a:stretch>
            <a:fillRect/>
          </a:stretch>
        </p:blipFill>
        <p:spPr>
          <a:xfrm>
            <a:off x="5257800" y="914400"/>
            <a:ext cx="3619291" cy="3039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38200"/>
            <a:ext cx="3657600" cy="304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572000"/>
            <a:ext cx="2484657" cy="21173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4114800"/>
            <a:ext cx="171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hotstage</a:t>
            </a:r>
            <a:r>
              <a:rPr lang="en-US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886200"/>
            <a:ext cx="3529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Cheng, JRG Evans, </a:t>
            </a:r>
            <a:r>
              <a:rPr lang="en-US" sz="1200" i="1" dirty="0"/>
              <a:t>Soft Matter </a:t>
            </a:r>
            <a:r>
              <a:rPr lang="en-US" sz="1200" b="1" dirty="0"/>
              <a:t>5</a:t>
            </a:r>
            <a:r>
              <a:rPr lang="en-US" sz="1200" dirty="0"/>
              <a:t>, 3572 (2009)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5248" y="6237312"/>
            <a:ext cx="1894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Also, AFM</a:t>
            </a:r>
            <a:r>
              <a:rPr lang="mr-IN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10134600" cy="1143000"/>
          </a:xfrm>
        </p:spPr>
        <p:txBody>
          <a:bodyPr/>
          <a:lstStyle/>
          <a:p>
            <a:pPr eaLnBrk="1" hangingPunct="1"/>
            <a:r>
              <a:rPr lang="en-GB" dirty="0" err="1"/>
              <a:t>Spherulites</a:t>
            </a:r>
            <a:r>
              <a:rPr lang="en-GB" dirty="0"/>
              <a:t>: Bundles of lamellae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3732213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762000" y="4860925"/>
            <a:ext cx="4283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 spherulite grows by the condensation of chains on them forming more and more lamellae</a:t>
            </a:r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152400" y="6324600"/>
            <a:ext cx="347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Image courtesy of Professor A M Donald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95400"/>
            <a:ext cx="2794000" cy="267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419600"/>
            <a:ext cx="3905570" cy="16864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Shish kebabs</a:t>
            </a:r>
          </a:p>
        </p:txBody>
      </p:sp>
      <p:pic>
        <p:nvPicPr>
          <p:cNvPr id="31747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25" y="3200400"/>
            <a:ext cx="5794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343400" cy="4114800"/>
          </a:xfrm>
        </p:spPr>
        <p:txBody>
          <a:bodyPr/>
          <a:lstStyle/>
          <a:p>
            <a:pPr eaLnBrk="1" hangingPunct="1"/>
            <a:r>
              <a:rPr lang="en-GB" dirty="0"/>
              <a:t>Chain-folding occurs in different geometries</a:t>
            </a:r>
          </a:p>
          <a:p>
            <a:pPr lvl="1" eaLnBrk="1" hangingPunct="1"/>
            <a:r>
              <a:rPr lang="en-GB" dirty="0"/>
              <a:t>does not require pre-existing crystal face</a:t>
            </a:r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‘Shish’: Crystallised</a:t>
            </a:r>
          </a:p>
          <a:p>
            <a:pPr lvl="1" eaLnBrk="1" hangingPunct="1">
              <a:buNone/>
            </a:pPr>
            <a:r>
              <a:rPr lang="en-GB" dirty="0"/>
              <a:t>aligned (stressed) polymer</a:t>
            </a:r>
          </a:p>
          <a:p>
            <a:pPr lvl="1" eaLnBrk="1" hangingPunct="1">
              <a:buFontTx/>
              <a:buChar char="-"/>
            </a:pPr>
            <a:endParaRPr lang="en-GB" dirty="0"/>
          </a:p>
          <a:p>
            <a:pPr lvl="1" eaLnBrk="1" hangingPunct="1">
              <a:buFontTx/>
              <a:buChar char="-"/>
            </a:pPr>
            <a:r>
              <a:rPr lang="en-GB" dirty="0"/>
              <a:t>‘Kebab’: Epitaxial growth </a:t>
            </a:r>
          </a:p>
          <a:p>
            <a:pPr lvl="1" eaLnBrk="1" hangingPunct="1">
              <a:buNone/>
            </a:pPr>
            <a:r>
              <a:rPr lang="en-GB" dirty="0"/>
              <a:t>on shish</a:t>
            </a:r>
          </a:p>
        </p:txBody>
      </p:sp>
      <p:sp>
        <p:nvSpPr>
          <p:cNvPr id="31749" name="Freeform 1032"/>
          <p:cNvSpPr>
            <a:spLocks/>
          </p:cNvSpPr>
          <p:nvPr/>
        </p:nvSpPr>
        <p:spPr bwMode="auto">
          <a:xfrm>
            <a:off x="5715000" y="2374900"/>
            <a:ext cx="3581400" cy="101600"/>
          </a:xfrm>
          <a:custGeom>
            <a:avLst/>
            <a:gdLst>
              <a:gd name="T0" fmla="*/ 0 w 2256"/>
              <a:gd name="T1" fmla="*/ 8 h 64"/>
              <a:gd name="T2" fmla="*/ 432 w 2256"/>
              <a:gd name="T3" fmla="*/ 8 h 64"/>
              <a:gd name="T4" fmla="*/ 816 w 2256"/>
              <a:gd name="T5" fmla="*/ 56 h 64"/>
              <a:gd name="T6" fmla="*/ 1296 w 2256"/>
              <a:gd name="T7" fmla="*/ 8 h 64"/>
              <a:gd name="T8" fmla="*/ 1632 w 2256"/>
              <a:gd name="T9" fmla="*/ 8 h 64"/>
              <a:gd name="T10" fmla="*/ 1920 w 2256"/>
              <a:gd name="T11" fmla="*/ 56 h 64"/>
              <a:gd name="T12" fmla="*/ 2256 w 2256"/>
              <a:gd name="T13" fmla="*/ 56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64"/>
              <a:gd name="T23" fmla="*/ 2256 w 225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64">
                <a:moveTo>
                  <a:pt x="0" y="8"/>
                </a:moveTo>
                <a:cubicBezTo>
                  <a:pt x="148" y="4"/>
                  <a:pt x="296" y="0"/>
                  <a:pt x="432" y="8"/>
                </a:cubicBezTo>
                <a:cubicBezTo>
                  <a:pt x="568" y="16"/>
                  <a:pt x="672" y="56"/>
                  <a:pt x="816" y="56"/>
                </a:cubicBezTo>
                <a:cubicBezTo>
                  <a:pt x="960" y="56"/>
                  <a:pt x="1160" y="16"/>
                  <a:pt x="1296" y="8"/>
                </a:cubicBezTo>
                <a:cubicBezTo>
                  <a:pt x="1432" y="0"/>
                  <a:pt x="1528" y="0"/>
                  <a:pt x="1632" y="8"/>
                </a:cubicBezTo>
                <a:cubicBezTo>
                  <a:pt x="1736" y="16"/>
                  <a:pt x="1816" y="48"/>
                  <a:pt x="1920" y="56"/>
                </a:cubicBezTo>
                <a:cubicBezTo>
                  <a:pt x="2024" y="64"/>
                  <a:pt x="2140" y="60"/>
                  <a:pt x="2256" y="56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0" name="Freeform 1034"/>
          <p:cNvSpPr>
            <a:spLocks/>
          </p:cNvSpPr>
          <p:nvPr/>
        </p:nvSpPr>
        <p:spPr bwMode="auto">
          <a:xfrm>
            <a:off x="5791200" y="2590800"/>
            <a:ext cx="3429000" cy="88900"/>
          </a:xfrm>
          <a:custGeom>
            <a:avLst/>
            <a:gdLst>
              <a:gd name="T0" fmla="*/ 0 w 2160"/>
              <a:gd name="T1" fmla="*/ 8 h 56"/>
              <a:gd name="T2" fmla="*/ 384 w 2160"/>
              <a:gd name="T3" fmla="*/ 8 h 56"/>
              <a:gd name="T4" fmla="*/ 768 w 2160"/>
              <a:gd name="T5" fmla="*/ 56 h 56"/>
              <a:gd name="T6" fmla="*/ 1344 w 2160"/>
              <a:gd name="T7" fmla="*/ 8 h 56"/>
              <a:gd name="T8" fmla="*/ 1776 w 2160"/>
              <a:gd name="T9" fmla="*/ 8 h 56"/>
              <a:gd name="T10" fmla="*/ 2160 w 2160"/>
              <a:gd name="T11" fmla="*/ 8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"/>
              <a:gd name="T19" fmla="*/ 0 h 56"/>
              <a:gd name="T20" fmla="*/ 2160 w 2160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" h="56">
                <a:moveTo>
                  <a:pt x="0" y="8"/>
                </a:moveTo>
                <a:cubicBezTo>
                  <a:pt x="128" y="4"/>
                  <a:pt x="256" y="0"/>
                  <a:pt x="384" y="8"/>
                </a:cubicBezTo>
                <a:cubicBezTo>
                  <a:pt x="512" y="16"/>
                  <a:pt x="608" y="56"/>
                  <a:pt x="768" y="56"/>
                </a:cubicBezTo>
                <a:cubicBezTo>
                  <a:pt x="928" y="56"/>
                  <a:pt x="1176" y="16"/>
                  <a:pt x="1344" y="8"/>
                </a:cubicBezTo>
                <a:cubicBezTo>
                  <a:pt x="1512" y="0"/>
                  <a:pt x="1640" y="8"/>
                  <a:pt x="1776" y="8"/>
                </a:cubicBezTo>
                <a:cubicBezTo>
                  <a:pt x="1912" y="8"/>
                  <a:pt x="2036" y="8"/>
                  <a:pt x="2160" y="8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1" name="Freeform 1035"/>
          <p:cNvSpPr>
            <a:spLocks/>
          </p:cNvSpPr>
          <p:nvPr/>
        </p:nvSpPr>
        <p:spPr bwMode="auto">
          <a:xfrm>
            <a:off x="5791200" y="2819400"/>
            <a:ext cx="3505200" cy="88900"/>
          </a:xfrm>
          <a:custGeom>
            <a:avLst/>
            <a:gdLst>
              <a:gd name="T0" fmla="*/ 0 w 2208"/>
              <a:gd name="T1" fmla="*/ 8 h 56"/>
              <a:gd name="T2" fmla="*/ 432 w 2208"/>
              <a:gd name="T3" fmla="*/ 8 h 56"/>
              <a:gd name="T4" fmla="*/ 672 w 2208"/>
              <a:gd name="T5" fmla="*/ 56 h 56"/>
              <a:gd name="T6" fmla="*/ 1104 w 2208"/>
              <a:gd name="T7" fmla="*/ 8 h 56"/>
              <a:gd name="T8" fmla="*/ 1440 w 2208"/>
              <a:gd name="T9" fmla="*/ 8 h 56"/>
              <a:gd name="T10" fmla="*/ 1920 w 2208"/>
              <a:gd name="T11" fmla="*/ 8 h 56"/>
              <a:gd name="T12" fmla="*/ 2208 w 2208"/>
              <a:gd name="T13" fmla="*/ 8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8"/>
              <a:gd name="T22" fmla="*/ 0 h 56"/>
              <a:gd name="T23" fmla="*/ 2208 w 2208"/>
              <a:gd name="T24" fmla="*/ 56 h 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8" h="56">
                <a:moveTo>
                  <a:pt x="0" y="8"/>
                </a:moveTo>
                <a:cubicBezTo>
                  <a:pt x="160" y="4"/>
                  <a:pt x="320" y="0"/>
                  <a:pt x="432" y="8"/>
                </a:cubicBezTo>
                <a:cubicBezTo>
                  <a:pt x="544" y="16"/>
                  <a:pt x="560" y="56"/>
                  <a:pt x="672" y="56"/>
                </a:cubicBezTo>
                <a:cubicBezTo>
                  <a:pt x="784" y="56"/>
                  <a:pt x="976" y="16"/>
                  <a:pt x="1104" y="8"/>
                </a:cubicBezTo>
                <a:cubicBezTo>
                  <a:pt x="1232" y="0"/>
                  <a:pt x="1304" y="8"/>
                  <a:pt x="1440" y="8"/>
                </a:cubicBezTo>
                <a:cubicBezTo>
                  <a:pt x="1576" y="8"/>
                  <a:pt x="1792" y="8"/>
                  <a:pt x="1920" y="8"/>
                </a:cubicBezTo>
                <a:cubicBezTo>
                  <a:pt x="2048" y="8"/>
                  <a:pt x="2152" y="8"/>
                  <a:pt x="2208" y="8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2" name="Freeform 1036"/>
          <p:cNvSpPr>
            <a:spLocks/>
          </p:cNvSpPr>
          <p:nvPr/>
        </p:nvSpPr>
        <p:spPr bwMode="auto">
          <a:xfrm>
            <a:off x="5715000" y="2146300"/>
            <a:ext cx="3657600" cy="88900"/>
          </a:xfrm>
          <a:custGeom>
            <a:avLst/>
            <a:gdLst>
              <a:gd name="T0" fmla="*/ 0 w 2304"/>
              <a:gd name="T1" fmla="*/ 48 h 56"/>
              <a:gd name="T2" fmla="*/ 576 w 2304"/>
              <a:gd name="T3" fmla="*/ 48 h 56"/>
              <a:gd name="T4" fmla="*/ 1056 w 2304"/>
              <a:gd name="T5" fmla="*/ 48 h 56"/>
              <a:gd name="T6" fmla="*/ 1584 w 2304"/>
              <a:gd name="T7" fmla="*/ 48 h 56"/>
              <a:gd name="T8" fmla="*/ 1920 w 2304"/>
              <a:gd name="T9" fmla="*/ 48 h 56"/>
              <a:gd name="T10" fmla="*/ 2304 w 2304"/>
              <a:gd name="T11" fmla="*/ 0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56"/>
              <a:gd name="T20" fmla="*/ 2304 w 2304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56">
                <a:moveTo>
                  <a:pt x="0" y="48"/>
                </a:moveTo>
                <a:cubicBezTo>
                  <a:pt x="200" y="48"/>
                  <a:pt x="400" y="48"/>
                  <a:pt x="576" y="48"/>
                </a:cubicBezTo>
                <a:cubicBezTo>
                  <a:pt x="752" y="48"/>
                  <a:pt x="888" y="48"/>
                  <a:pt x="1056" y="48"/>
                </a:cubicBezTo>
                <a:cubicBezTo>
                  <a:pt x="1224" y="48"/>
                  <a:pt x="1440" y="48"/>
                  <a:pt x="1584" y="48"/>
                </a:cubicBezTo>
                <a:cubicBezTo>
                  <a:pt x="1728" y="48"/>
                  <a:pt x="1800" y="56"/>
                  <a:pt x="1920" y="48"/>
                </a:cubicBezTo>
                <a:cubicBezTo>
                  <a:pt x="2040" y="40"/>
                  <a:pt x="2172" y="20"/>
                  <a:pt x="2304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3" name="Freeform 1037"/>
          <p:cNvSpPr>
            <a:spLocks/>
          </p:cNvSpPr>
          <p:nvPr/>
        </p:nvSpPr>
        <p:spPr bwMode="auto">
          <a:xfrm>
            <a:off x="6705600" y="1295400"/>
            <a:ext cx="1460500" cy="939800"/>
          </a:xfrm>
          <a:custGeom>
            <a:avLst/>
            <a:gdLst>
              <a:gd name="T0" fmla="*/ 536 w 920"/>
              <a:gd name="T1" fmla="*/ 584 h 592"/>
              <a:gd name="T2" fmla="*/ 200 w 920"/>
              <a:gd name="T3" fmla="*/ 584 h 592"/>
              <a:gd name="T4" fmla="*/ 104 w 920"/>
              <a:gd name="T5" fmla="*/ 536 h 592"/>
              <a:gd name="T6" fmla="*/ 200 w 920"/>
              <a:gd name="T7" fmla="*/ 536 h 592"/>
              <a:gd name="T8" fmla="*/ 488 w 920"/>
              <a:gd name="T9" fmla="*/ 536 h 592"/>
              <a:gd name="T10" fmla="*/ 488 w 920"/>
              <a:gd name="T11" fmla="*/ 488 h 592"/>
              <a:gd name="T12" fmla="*/ 296 w 920"/>
              <a:gd name="T13" fmla="*/ 488 h 592"/>
              <a:gd name="T14" fmla="*/ 104 w 920"/>
              <a:gd name="T15" fmla="*/ 488 h 592"/>
              <a:gd name="T16" fmla="*/ 152 w 920"/>
              <a:gd name="T17" fmla="*/ 440 h 592"/>
              <a:gd name="T18" fmla="*/ 248 w 920"/>
              <a:gd name="T19" fmla="*/ 440 h 592"/>
              <a:gd name="T20" fmla="*/ 440 w 920"/>
              <a:gd name="T21" fmla="*/ 440 h 592"/>
              <a:gd name="T22" fmla="*/ 536 w 920"/>
              <a:gd name="T23" fmla="*/ 392 h 592"/>
              <a:gd name="T24" fmla="*/ 440 w 920"/>
              <a:gd name="T25" fmla="*/ 392 h 592"/>
              <a:gd name="T26" fmla="*/ 296 w 920"/>
              <a:gd name="T27" fmla="*/ 392 h 592"/>
              <a:gd name="T28" fmla="*/ 104 w 920"/>
              <a:gd name="T29" fmla="*/ 392 h 592"/>
              <a:gd name="T30" fmla="*/ 104 w 920"/>
              <a:gd name="T31" fmla="*/ 344 h 592"/>
              <a:gd name="T32" fmla="*/ 248 w 920"/>
              <a:gd name="T33" fmla="*/ 344 h 592"/>
              <a:gd name="T34" fmla="*/ 536 w 920"/>
              <a:gd name="T35" fmla="*/ 344 h 592"/>
              <a:gd name="T36" fmla="*/ 536 w 920"/>
              <a:gd name="T37" fmla="*/ 296 h 592"/>
              <a:gd name="T38" fmla="*/ 392 w 920"/>
              <a:gd name="T39" fmla="*/ 296 h 592"/>
              <a:gd name="T40" fmla="*/ 152 w 920"/>
              <a:gd name="T41" fmla="*/ 296 h 592"/>
              <a:gd name="T42" fmla="*/ 104 w 920"/>
              <a:gd name="T43" fmla="*/ 248 h 592"/>
              <a:gd name="T44" fmla="*/ 200 w 920"/>
              <a:gd name="T45" fmla="*/ 248 h 592"/>
              <a:gd name="T46" fmla="*/ 440 w 920"/>
              <a:gd name="T47" fmla="*/ 248 h 592"/>
              <a:gd name="T48" fmla="*/ 488 w 920"/>
              <a:gd name="T49" fmla="*/ 200 h 592"/>
              <a:gd name="T50" fmla="*/ 392 w 920"/>
              <a:gd name="T51" fmla="*/ 200 h 592"/>
              <a:gd name="T52" fmla="*/ 104 w 920"/>
              <a:gd name="T53" fmla="*/ 200 h 592"/>
              <a:gd name="T54" fmla="*/ 104 w 920"/>
              <a:gd name="T55" fmla="*/ 152 h 592"/>
              <a:gd name="T56" fmla="*/ 344 w 920"/>
              <a:gd name="T57" fmla="*/ 152 h 592"/>
              <a:gd name="T58" fmla="*/ 488 w 920"/>
              <a:gd name="T59" fmla="*/ 152 h 592"/>
              <a:gd name="T60" fmla="*/ 536 w 920"/>
              <a:gd name="T61" fmla="*/ 152 h 592"/>
              <a:gd name="T62" fmla="*/ 488 w 920"/>
              <a:gd name="T63" fmla="*/ 104 h 592"/>
              <a:gd name="T64" fmla="*/ 344 w 920"/>
              <a:gd name="T65" fmla="*/ 104 h 592"/>
              <a:gd name="T66" fmla="*/ 248 w 920"/>
              <a:gd name="T67" fmla="*/ 104 h 592"/>
              <a:gd name="T68" fmla="*/ 104 w 920"/>
              <a:gd name="T69" fmla="*/ 104 h 592"/>
              <a:gd name="T70" fmla="*/ 56 w 920"/>
              <a:gd name="T71" fmla="*/ 104 h 592"/>
              <a:gd name="T72" fmla="*/ 56 w 920"/>
              <a:gd name="T73" fmla="*/ 56 h 592"/>
              <a:gd name="T74" fmla="*/ 392 w 920"/>
              <a:gd name="T75" fmla="*/ 56 h 592"/>
              <a:gd name="T76" fmla="*/ 488 w 920"/>
              <a:gd name="T77" fmla="*/ 8 h 592"/>
              <a:gd name="T78" fmla="*/ 584 w 920"/>
              <a:gd name="T79" fmla="*/ 8 h 592"/>
              <a:gd name="T80" fmla="*/ 632 w 920"/>
              <a:gd name="T81" fmla="*/ 8 h 592"/>
              <a:gd name="T82" fmla="*/ 728 w 920"/>
              <a:gd name="T83" fmla="*/ 56 h 592"/>
              <a:gd name="T84" fmla="*/ 872 w 920"/>
              <a:gd name="T85" fmla="*/ 56 h 592"/>
              <a:gd name="T86" fmla="*/ 920 w 920"/>
              <a:gd name="T87" fmla="*/ 104 h 5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20"/>
              <a:gd name="T133" fmla="*/ 0 h 592"/>
              <a:gd name="T134" fmla="*/ 920 w 920"/>
              <a:gd name="T135" fmla="*/ 592 h 59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20" h="592">
                <a:moveTo>
                  <a:pt x="536" y="584"/>
                </a:moveTo>
                <a:cubicBezTo>
                  <a:pt x="404" y="588"/>
                  <a:pt x="272" y="592"/>
                  <a:pt x="200" y="584"/>
                </a:cubicBezTo>
                <a:cubicBezTo>
                  <a:pt x="128" y="576"/>
                  <a:pt x="104" y="544"/>
                  <a:pt x="104" y="536"/>
                </a:cubicBezTo>
                <a:cubicBezTo>
                  <a:pt x="104" y="528"/>
                  <a:pt x="136" y="536"/>
                  <a:pt x="200" y="536"/>
                </a:cubicBezTo>
                <a:cubicBezTo>
                  <a:pt x="264" y="536"/>
                  <a:pt x="440" y="544"/>
                  <a:pt x="488" y="536"/>
                </a:cubicBezTo>
                <a:cubicBezTo>
                  <a:pt x="536" y="528"/>
                  <a:pt x="520" y="496"/>
                  <a:pt x="488" y="488"/>
                </a:cubicBezTo>
                <a:cubicBezTo>
                  <a:pt x="456" y="480"/>
                  <a:pt x="360" y="488"/>
                  <a:pt x="296" y="488"/>
                </a:cubicBezTo>
                <a:cubicBezTo>
                  <a:pt x="232" y="488"/>
                  <a:pt x="128" y="496"/>
                  <a:pt x="104" y="488"/>
                </a:cubicBezTo>
                <a:cubicBezTo>
                  <a:pt x="80" y="480"/>
                  <a:pt x="128" y="448"/>
                  <a:pt x="152" y="440"/>
                </a:cubicBezTo>
                <a:cubicBezTo>
                  <a:pt x="176" y="432"/>
                  <a:pt x="200" y="440"/>
                  <a:pt x="248" y="440"/>
                </a:cubicBezTo>
                <a:cubicBezTo>
                  <a:pt x="296" y="440"/>
                  <a:pt x="392" y="448"/>
                  <a:pt x="440" y="440"/>
                </a:cubicBezTo>
                <a:cubicBezTo>
                  <a:pt x="488" y="432"/>
                  <a:pt x="536" y="400"/>
                  <a:pt x="536" y="392"/>
                </a:cubicBezTo>
                <a:cubicBezTo>
                  <a:pt x="536" y="384"/>
                  <a:pt x="480" y="392"/>
                  <a:pt x="440" y="392"/>
                </a:cubicBezTo>
                <a:cubicBezTo>
                  <a:pt x="400" y="392"/>
                  <a:pt x="352" y="392"/>
                  <a:pt x="296" y="392"/>
                </a:cubicBezTo>
                <a:cubicBezTo>
                  <a:pt x="240" y="392"/>
                  <a:pt x="136" y="400"/>
                  <a:pt x="104" y="392"/>
                </a:cubicBezTo>
                <a:cubicBezTo>
                  <a:pt x="72" y="384"/>
                  <a:pt x="80" y="352"/>
                  <a:pt x="104" y="344"/>
                </a:cubicBezTo>
                <a:cubicBezTo>
                  <a:pt x="128" y="336"/>
                  <a:pt x="176" y="344"/>
                  <a:pt x="248" y="344"/>
                </a:cubicBezTo>
                <a:cubicBezTo>
                  <a:pt x="320" y="344"/>
                  <a:pt x="488" y="352"/>
                  <a:pt x="536" y="344"/>
                </a:cubicBezTo>
                <a:cubicBezTo>
                  <a:pt x="584" y="336"/>
                  <a:pt x="560" y="304"/>
                  <a:pt x="536" y="296"/>
                </a:cubicBezTo>
                <a:cubicBezTo>
                  <a:pt x="512" y="288"/>
                  <a:pt x="456" y="296"/>
                  <a:pt x="392" y="296"/>
                </a:cubicBezTo>
                <a:cubicBezTo>
                  <a:pt x="328" y="296"/>
                  <a:pt x="200" y="304"/>
                  <a:pt x="152" y="296"/>
                </a:cubicBezTo>
                <a:cubicBezTo>
                  <a:pt x="104" y="288"/>
                  <a:pt x="96" y="256"/>
                  <a:pt x="104" y="248"/>
                </a:cubicBezTo>
                <a:cubicBezTo>
                  <a:pt x="112" y="240"/>
                  <a:pt x="144" y="248"/>
                  <a:pt x="200" y="248"/>
                </a:cubicBezTo>
                <a:cubicBezTo>
                  <a:pt x="256" y="248"/>
                  <a:pt x="392" y="256"/>
                  <a:pt x="440" y="248"/>
                </a:cubicBezTo>
                <a:cubicBezTo>
                  <a:pt x="488" y="240"/>
                  <a:pt x="496" y="208"/>
                  <a:pt x="488" y="200"/>
                </a:cubicBezTo>
                <a:cubicBezTo>
                  <a:pt x="480" y="192"/>
                  <a:pt x="456" y="200"/>
                  <a:pt x="392" y="200"/>
                </a:cubicBezTo>
                <a:cubicBezTo>
                  <a:pt x="328" y="200"/>
                  <a:pt x="152" y="208"/>
                  <a:pt x="104" y="200"/>
                </a:cubicBezTo>
                <a:cubicBezTo>
                  <a:pt x="56" y="192"/>
                  <a:pt x="64" y="160"/>
                  <a:pt x="104" y="152"/>
                </a:cubicBezTo>
                <a:cubicBezTo>
                  <a:pt x="144" y="144"/>
                  <a:pt x="280" y="152"/>
                  <a:pt x="344" y="152"/>
                </a:cubicBezTo>
                <a:cubicBezTo>
                  <a:pt x="408" y="152"/>
                  <a:pt x="456" y="152"/>
                  <a:pt x="488" y="152"/>
                </a:cubicBezTo>
                <a:cubicBezTo>
                  <a:pt x="520" y="152"/>
                  <a:pt x="536" y="160"/>
                  <a:pt x="536" y="152"/>
                </a:cubicBezTo>
                <a:cubicBezTo>
                  <a:pt x="536" y="144"/>
                  <a:pt x="520" y="112"/>
                  <a:pt x="488" y="104"/>
                </a:cubicBezTo>
                <a:cubicBezTo>
                  <a:pt x="456" y="96"/>
                  <a:pt x="384" y="104"/>
                  <a:pt x="344" y="104"/>
                </a:cubicBezTo>
                <a:cubicBezTo>
                  <a:pt x="304" y="104"/>
                  <a:pt x="288" y="104"/>
                  <a:pt x="248" y="104"/>
                </a:cubicBezTo>
                <a:cubicBezTo>
                  <a:pt x="208" y="104"/>
                  <a:pt x="136" y="104"/>
                  <a:pt x="104" y="104"/>
                </a:cubicBezTo>
                <a:cubicBezTo>
                  <a:pt x="72" y="104"/>
                  <a:pt x="64" y="112"/>
                  <a:pt x="56" y="104"/>
                </a:cubicBezTo>
                <a:cubicBezTo>
                  <a:pt x="48" y="96"/>
                  <a:pt x="0" y="64"/>
                  <a:pt x="56" y="56"/>
                </a:cubicBezTo>
                <a:cubicBezTo>
                  <a:pt x="112" y="48"/>
                  <a:pt x="320" y="64"/>
                  <a:pt x="392" y="56"/>
                </a:cubicBezTo>
                <a:cubicBezTo>
                  <a:pt x="464" y="48"/>
                  <a:pt x="456" y="16"/>
                  <a:pt x="488" y="8"/>
                </a:cubicBezTo>
                <a:cubicBezTo>
                  <a:pt x="520" y="0"/>
                  <a:pt x="560" y="8"/>
                  <a:pt x="584" y="8"/>
                </a:cubicBezTo>
                <a:cubicBezTo>
                  <a:pt x="608" y="8"/>
                  <a:pt x="608" y="0"/>
                  <a:pt x="632" y="8"/>
                </a:cubicBezTo>
                <a:cubicBezTo>
                  <a:pt x="656" y="16"/>
                  <a:pt x="688" y="48"/>
                  <a:pt x="728" y="56"/>
                </a:cubicBezTo>
                <a:cubicBezTo>
                  <a:pt x="768" y="64"/>
                  <a:pt x="840" y="48"/>
                  <a:pt x="872" y="56"/>
                </a:cubicBezTo>
                <a:cubicBezTo>
                  <a:pt x="904" y="64"/>
                  <a:pt x="912" y="96"/>
                  <a:pt x="920" y="104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4" name="Text Box 1038"/>
          <p:cNvSpPr txBox="1">
            <a:spLocks noChangeArrowheads="1"/>
          </p:cNvSpPr>
          <p:nvPr/>
        </p:nvSpPr>
        <p:spPr bwMode="auto">
          <a:xfrm>
            <a:off x="4114800" y="6324600"/>
            <a:ext cx="5018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/>
              <a:t>A. Keller </a:t>
            </a:r>
            <a:r>
              <a:rPr lang="en-GB" sz="1600" i="1"/>
              <a:t>Faraday Discuss. Chem. Soc.</a:t>
            </a:r>
            <a:r>
              <a:rPr lang="en-GB" sz="1600"/>
              <a:t> </a:t>
            </a:r>
            <a:r>
              <a:rPr lang="en-GB" sz="1600" b="1"/>
              <a:t>68</a:t>
            </a:r>
            <a:r>
              <a:rPr lang="en-GB" sz="1600"/>
              <a:t> 145 (1979)</a:t>
            </a:r>
          </a:p>
        </p:txBody>
      </p:sp>
      <p:sp>
        <p:nvSpPr>
          <p:cNvPr id="31755" name="Text Box 1039"/>
          <p:cNvSpPr txBox="1">
            <a:spLocks noChangeArrowheads="1"/>
          </p:cNvSpPr>
          <p:nvPr/>
        </p:nvSpPr>
        <p:spPr bwMode="auto">
          <a:xfrm>
            <a:off x="4038600" y="5943600"/>
            <a:ext cx="2566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accent2"/>
                </a:solidFill>
              </a:rPr>
              <a:t>polyethylene shish kebabs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420100" cy="1143000"/>
          </a:xfrm>
        </p:spPr>
        <p:txBody>
          <a:bodyPr/>
          <a:lstStyle/>
          <a:p>
            <a:r>
              <a:rPr lang="en-US" dirty="0"/>
              <a:t>How do we know T</a:t>
            </a:r>
            <a:r>
              <a:rPr lang="en-US" baseline="-25000" dirty="0"/>
              <a:t>m</a:t>
            </a:r>
            <a:r>
              <a:rPr lang="en-US" dirty="0"/>
              <a:t>(∞)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525000" cy="1600200"/>
          </a:xfrm>
        </p:spPr>
        <p:txBody>
          <a:bodyPr/>
          <a:lstStyle/>
          <a:p>
            <a:r>
              <a:rPr lang="en-US" sz="2400" dirty="0" err="1"/>
              <a:t>Crystallise</a:t>
            </a:r>
            <a:r>
              <a:rPr lang="en-US" sz="2400" dirty="0"/>
              <a:t> polymer isothermally at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, T</a:t>
            </a:r>
            <a:r>
              <a:rPr lang="en-US" sz="2400" baseline="-25000" dirty="0"/>
              <a:t>G</a:t>
            </a:r>
            <a:r>
              <a:rPr lang="en-US" sz="2400" dirty="0"/>
              <a:t> &lt;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 &lt; T</a:t>
            </a:r>
            <a:r>
              <a:rPr lang="en-US" sz="2400" baseline="-25000" dirty="0"/>
              <a:t>m</a:t>
            </a:r>
            <a:r>
              <a:rPr lang="en-US" sz="2400" dirty="0"/>
              <a:t>(∞)</a:t>
            </a:r>
          </a:p>
          <a:p>
            <a:r>
              <a:rPr lang="en-US" sz="2400" dirty="0"/>
              <a:t>Measure T</a:t>
            </a:r>
            <a:r>
              <a:rPr lang="en-US" sz="2400" baseline="-25000" dirty="0"/>
              <a:t>m</a:t>
            </a:r>
            <a:r>
              <a:rPr lang="en-US" sz="2400" dirty="0"/>
              <a:t>, T</a:t>
            </a:r>
            <a:r>
              <a:rPr lang="en-US" sz="2400" baseline="-25000" dirty="0"/>
              <a:t>m</a:t>
            </a:r>
            <a:r>
              <a:rPr lang="en-US" sz="2400" dirty="0"/>
              <a:t> &gt;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&lt;</a:t>
            </a:r>
            <a:r>
              <a:rPr lang="en-US" sz="2400" baseline="-25000" dirty="0"/>
              <a:t> </a:t>
            </a:r>
            <a:r>
              <a:rPr lang="en-US" sz="2400" dirty="0"/>
              <a:t>T</a:t>
            </a:r>
            <a:r>
              <a:rPr lang="en-US" sz="2400" baseline="-25000" dirty="0"/>
              <a:t>m</a:t>
            </a:r>
            <a:r>
              <a:rPr lang="en-US" sz="2400" dirty="0"/>
              <a:t> &lt;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  <a:p>
            <a:r>
              <a:rPr lang="en-US" sz="2400" dirty="0"/>
              <a:t>Repeat for several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approaching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  <a:p>
            <a:r>
              <a:rPr lang="en-US" sz="2400" dirty="0"/>
              <a:t>Plot </a:t>
            </a:r>
            <a:r>
              <a:rPr lang="en-US" sz="2400" dirty="0" err="1"/>
              <a:t>T</a:t>
            </a:r>
            <a:r>
              <a:rPr lang="en-US" sz="2400" baseline="-25000" dirty="0" err="1"/>
              <a:t>m</a:t>
            </a:r>
            <a:r>
              <a:rPr lang="en-US" sz="2400" dirty="0" err="1"/>
              <a:t>(T</a:t>
            </a:r>
            <a:r>
              <a:rPr lang="en-US" sz="2400" baseline="-25000" dirty="0" err="1"/>
              <a:t>c</a:t>
            </a:r>
            <a:r>
              <a:rPr lang="en-US" sz="2400" dirty="0"/>
              <a:t>), extrapolate to T</a:t>
            </a:r>
            <a:r>
              <a:rPr lang="en-US" sz="2400" baseline="-25000" dirty="0"/>
              <a:t>m</a:t>
            </a:r>
            <a:r>
              <a:rPr lang="en-US" sz="2400" dirty="0"/>
              <a:t> =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 =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43357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3962400"/>
            <a:ext cx="2686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poly(propylene</a:t>
            </a:r>
            <a:r>
              <a:rPr lang="en-US" sz="1800" dirty="0"/>
              <a:t> oxide)</a:t>
            </a:r>
          </a:p>
          <a:p>
            <a:r>
              <a:rPr lang="en-US" sz="1800" dirty="0"/>
              <a:t>From RL Young, </a:t>
            </a:r>
          </a:p>
          <a:p>
            <a:r>
              <a:rPr lang="en-US" sz="1800" dirty="0"/>
              <a:t>Introduction to Polymers</a:t>
            </a:r>
          </a:p>
          <a:p>
            <a:endParaRPr lang="en-US" sz="1800" dirty="0"/>
          </a:p>
          <a:p>
            <a:r>
              <a:rPr lang="en-US" b="1" dirty="0">
                <a:solidFill>
                  <a:srgbClr val="FF0000"/>
                </a:solidFill>
              </a:rPr>
              <a:t>P13.1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505200"/>
            <a:ext cx="96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(∞) 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rot="10800000" flipV="1">
            <a:off x="4267200" y="3736032"/>
            <a:ext cx="990600" cy="739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6396335"/>
            <a:ext cx="527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(Or, plot T</a:t>
            </a:r>
            <a:r>
              <a:rPr lang="en-US" sz="2000" baseline="-25000" dirty="0"/>
              <a:t>m</a:t>
            </a:r>
            <a:r>
              <a:rPr lang="en-US" sz="2000" dirty="0"/>
              <a:t>-</a:t>
            </a:r>
            <a:r>
              <a:rPr lang="en-US" sz="2000" dirty="0" err="1"/>
              <a:t>T</a:t>
            </a:r>
            <a:r>
              <a:rPr lang="en-US" sz="2000" baseline="-25000" dirty="0" err="1"/>
              <a:t>c</a:t>
            </a:r>
            <a:r>
              <a:rPr lang="en-US" sz="2000" dirty="0"/>
              <a:t> </a:t>
            </a:r>
            <a:r>
              <a:rPr lang="en-US" sz="2000" i="1" dirty="0"/>
              <a:t>vs</a:t>
            </a:r>
            <a:r>
              <a:rPr lang="en-US" sz="2000" dirty="0"/>
              <a:t>. </a:t>
            </a:r>
            <a:r>
              <a:rPr lang="en-US" sz="2000" dirty="0" err="1"/>
              <a:t>T</a:t>
            </a:r>
            <a:r>
              <a:rPr lang="en-US" sz="2000" baseline="-25000" dirty="0" err="1"/>
              <a:t>c</a:t>
            </a:r>
            <a:r>
              <a:rPr lang="en-US" sz="2000" dirty="0"/>
              <a:t> and extrapolate to zero)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5213" y="5715000"/>
            <a:ext cx="403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m</a:t>
            </a:r>
            <a:r>
              <a:rPr lang="en-US" sz="2000" dirty="0"/>
              <a:t>(∞) independent of N / Mol. Wt.</a:t>
            </a:r>
          </a:p>
          <a:p>
            <a:r>
              <a:rPr lang="en-US" sz="2000" dirty="0"/>
              <a:t>Tabulated in </a:t>
            </a:r>
            <a:r>
              <a:rPr lang="en-US" sz="2000" i="1" dirty="0"/>
              <a:t>Polymer Handbook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753600" cy="1143000"/>
          </a:xfrm>
        </p:spPr>
        <p:txBody>
          <a:bodyPr>
            <a:normAutofit/>
          </a:bodyPr>
          <a:lstStyle/>
          <a:p>
            <a:r>
              <a:rPr lang="en-GB" sz="3556" dirty="0"/>
              <a:t>Crystallisation: Liquid </a:t>
            </a:r>
            <a:r>
              <a:rPr lang="en-US" sz="3556" dirty="0" err="1">
                <a:sym typeface="Wingdings"/>
              </a:rPr>
              <a:t></a:t>
            </a:r>
            <a:r>
              <a:rPr lang="en-US" sz="3556" dirty="0">
                <a:sym typeface="Wingdings"/>
              </a:rPr>
              <a:t> Solid phase transition</a:t>
            </a:r>
            <a:br>
              <a:rPr lang="en-GB" dirty="0"/>
            </a:br>
            <a:r>
              <a:rPr lang="en-GB" sz="2800" dirty="0"/>
              <a:t>Requires nucleation, similar as for </a:t>
            </a:r>
            <a:r>
              <a:rPr lang="en-GB" sz="2800" dirty="0" err="1"/>
              <a:t>binodal</a:t>
            </a:r>
            <a:r>
              <a:rPr lang="en-GB" sz="2800" dirty="0"/>
              <a:t> phase separation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601200" cy="5257800"/>
          </a:xfrm>
        </p:spPr>
        <p:txBody>
          <a:bodyPr/>
          <a:lstStyle/>
          <a:p>
            <a:pPr lvl="1"/>
            <a:r>
              <a:rPr lang="en-GB" dirty="0"/>
              <a:t>At 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solid and liquid have equal Gibbs potentials</a:t>
            </a:r>
          </a:p>
          <a:p>
            <a:pPr lvl="1">
              <a:buNone/>
            </a:pPr>
            <a:endParaRPr lang="en-GB" dirty="0"/>
          </a:p>
          <a:p>
            <a:pPr lvl="2"/>
            <a:endParaRPr lang="en-GB" dirty="0">
              <a:latin typeface="Symbol" charset="2"/>
              <a:sym typeface="Symbol" charset="2"/>
            </a:endParaRPr>
          </a:p>
          <a:p>
            <a:pPr lvl="2">
              <a:buNone/>
            </a:pPr>
            <a:r>
              <a:rPr lang="en-GB" dirty="0" err="1">
                <a:latin typeface="Symbol" charset="2"/>
                <a:cs typeface="Symbol" charset="2"/>
              </a:rPr>
              <a:t>D</a:t>
            </a:r>
            <a:r>
              <a:rPr lang="en-GB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: Latent heat of melting; </a:t>
            </a:r>
            <a:r>
              <a:rPr lang="en-US" dirty="0">
                <a:latin typeface="Symbol" charset="2"/>
                <a:sym typeface="Wingdings"/>
              </a:rPr>
              <a:t>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S</a:t>
            </a:r>
            <a:r>
              <a:rPr lang="en-GB" baseline="-25000" dirty="0" err="1"/>
              <a:t>m</a:t>
            </a:r>
            <a:r>
              <a:rPr lang="en-GB" dirty="0"/>
              <a:t> =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entropy of melting (Here understood per unit volume, not per mole as usual) </a:t>
            </a:r>
            <a:r>
              <a:rPr lang="en-GB" b="1" dirty="0">
                <a:solidFill>
                  <a:srgbClr val="FF0000"/>
                </a:solidFill>
              </a:rPr>
              <a:t>P12.1</a:t>
            </a:r>
          </a:p>
          <a:p>
            <a:pPr lvl="2">
              <a:buNone/>
            </a:pPr>
            <a:endParaRPr lang="en-GB" sz="2000" dirty="0"/>
          </a:p>
          <a:p>
            <a:pPr lvl="2"/>
            <a:r>
              <a:rPr lang="en-GB" dirty="0"/>
              <a:t>Thermodynamics assumes ‘infinite’ crystals, ignores surfaces</a:t>
            </a:r>
          </a:p>
          <a:p>
            <a:pPr lvl="2"/>
            <a:r>
              <a:rPr lang="en-GB" dirty="0"/>
              <a:t>But crystals start out small…</a:t>
            </a:r>
          </a:p>
          <a:p>
            <a:pPr lvl="2"/>
            <a:r>
              <a:rPr lang="en-GB" dirty="0"/>
              <a:t>Nucleation (size </a:t>
            </a:r>
            <a:r>
              <a:rPr lang="en-GB" dirty="0" err="1"/>
              <a:t>r</a:t>
            </a:r>
            <a:r>
              <a:rPr lang="en-GB" dirty="0"/>
              <a:t>) costs surface energy ~  r</a:t>
            </a:r>
            <a:r>
              <a:rPr lang="en-GB" baseline="30000" dirty="0"/>
              <a:t>2</a:t>
            </a:r>
          </a:p>
          <a:p>
            <a:pPr lvl="2"/>
            <a:r>
              <a:rPr lang="en-GB" dirty="0"/>
              <a:t> </a:t>
            </a:r>
            <a:r>
              <a:rPr lang="en-GB" dirty="0" err="1">
                <a:solidFill>
                  <a:srgbClr val="0000FF"/>
                </a:solidFill>
              </a:rPr>
              <a:t>Undercooling</a:t>
            </a:r>
            <a:r>
              <a:rPr lang="en-GB" dirty="0"/>
              <a:t> is necessary for crystallisation</a:t>
            </a:r>
          </a:p>
          <a:p>
            <a:pPr lvl="1">
              <a:buNone/>
            </a:pPr>
            <a:endParaRPr lang="en-GB" dirty="0">
              <a:sym typeface="Symbol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2057400"/>
          <a:ext cx="554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7" name="Equation" r:id="rId4" imgW="1155700" imgH="127000" progId="Equation.3">
                  <p:embed/>
                </p:oleObj>
              </mc:Choice>
              <mc:Fallback>
                <p:oleObj name="Equation" r:id="rId4" imgW="1155700" imgH="127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55467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Summary: Lecture #13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991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Wingdings"/>
              </a:rPr>
              <a:t>Key experimental techniques: DSC, X-ray, </a:t>
            </a:r>
            <a:r>
              <a:rPr lang="en-US" sz="2800" dirty="0" err="1">
                <a:sym typeface="Wingdings"/>
              </a:rPr>
              <a:t>Polmiscope</a:t>
            </a:r>
            <a:endParaRPr lang="en-US" sz="2800" dirty="0">
              <a:sym typeface="Wingdings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Polymer </a:t>
            </a:r>
            <a:r>
              <a:rPr lang="en-GB" sz="2800" dirty="0" err="1"/>
              <a:t>Xtals</a:t>
            </a:r>
            <a:r>
              <a:rPr lang="en-GB" sz="2800" dirty="0"/>
              <a:t> = chain folded lamellae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Finite lamella thickness L, T</a:t>
            </a:r>
            <a:r>
              <a:rPr lang="en-GB" sz="2800" baseline="-25000" dirty="0"/>
              <a:t>m</a:t>
            </a:r>
            <a:r>
              <a:rPr lang="en-GB" sz="2800" dirty="0"/>
              <a:t>(L) &lt; T</a:t>
            </a:r>
            <a:r>
              <a:rPr lang="en-GB" sz="2800" baseline="-25000" dirty="0"/>
              <a:t>m</a:t>
            </a:r>
            <a:r>
              <a:rPr lang="en-GB" sz="2800" dirty="0"/>
              <a:t>(∞)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We can find T</a:t>
            </a:r>
            <a:r>
              <a:rPr lang="en-GB" sz="2800" baseline="-25000" dirty="0"/>
              <a:t>m</a:t>
            </a:r>
            <a:r>
              <a:rPr lang="en-GB" sz="2800" dirty="0"/>
              <a:t>(∞) by extrapolation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Lamellae bundle into </a:t>
            </a:r>
            <a:r>
              <a:rPr lang="en-GB" sz="2800" dirty="0" err="1"/>
              <a:t>spherulites</a:t>
            </a:r>
            <a:r>
              <a:rPr lang="en-GB" sz="2800" dirty="0"/>
              <a:t>, or as ‘shish- </a:t>
            </a:r>
            <a:r>
              <a:rPr lang="en-GB" sz="2800" dirty="0" err="1"/>
              <a:t>kebaps</a:t>
            </a:r>
            <a:r>
              <a:rPr lang="en-GB" sz="2800" dirty="0"/>
              <a:t>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/>
              <a:t>	- </a:t>
            </a:r>
            <a:r>
              <a:rPr lang="en-GB" sz="2400" dirty="0"/>
              <a:t>Hierarchy of structures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15000" y="6248400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Some of the material contained within this lecture can be found in SCM 8.2.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Lecture #14</a:t>
            </a:r>
            <a:br>
              <a:rPr lang="en-GB" dirty="0"/>
            </a:br>
            <a:r>
              <a:rPr lang="en-GB" sz="2800" dirty="0">
                <a:solidFill>
                  <a:srgbClr val="FF0000"/>
                </a:solidFill>
              </a:rPr>
              <a:t>Polymer crystallisation II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525000" cy="4114800"/>
          </a:xfrm>
        </p:spPr>
        <p:txBody>
          <a:bodyPr/>
          <a:lstStyle/>
          <a:p>
            <a:pPr eaLnBrk="1" hangingPunct="1">
              <a:buNone/>
            </a:pPr>
            <a:endParaRPr lang="en-GB" dirty="0"/>
          </a:p>
          <a:p>
            <a:pPr eaLnBrk="1" hangingPunct="1">
              <a:buNone/>
            </a:pPr>
            <a:r>
              <a:rPr lang="en-GB" dirty="0"/>
              <a:t>Kinetic Theory of polymer chain-folded lamellae</a:t>
            </a:r>
          </a:p>
          <a:p>
            <a:pPr lvl="1" eaLnBrk="1" hangingPunct="1"/>
            <a:r>
              <a:rPr lang="en-GB" dirty="0"/>
              <a:t>Thermodynamics</a:t>
            </a:r>
          </a:p>
          <a:p>
            <a:pPr lvl="1" eaLnBrk="1" hangingPunct="1"/>
            <a:r>
              <a:rPr lang="en-GB" dirty="0"/>
              <a:t>Fastest growing length scale</a:t>
            </a:r>
          </a:p>
          <a:p>
            <a:pPr lvl="1" eaLnBrk="1" hangingPunct="1"/>
            <a:r>
              <a:rPr lang="en-GB" dirty="0"/>
              <a:t>Speed of crystallization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57400"/>
            <a:ext cx="4572000" cy="4114800"/>
          </a:xfrm>
        </p:spPr>
        <p:txBody>
          <a:bodyPr/>
          <a:lstStyle/>
          <a:p>
            <a:pPr eaLnBrk="1" hangingPunct="1"/>
            <a:r>
              <a:rPr lang="en-GB" dirty="0"/>
              <a:t>L is a compromise</a:t>
            </a:r>
          </a:p>
          <a:p>
            <a:pPr lvl="1" eaLnBrk="1" hangingPunct="1"/>
            <a:r>
              <a:rPr lang="en-GB" dirty="0"/>
              <a:t>Thick lamellae require a high entropic cost to straighten a polymer chain segment</a:t>
            </a:r>
          </a:p>
          <a:p>
            <a:pPr lvl="1" eaLnBrk="1" hangingPunct="1"/>
            <a:r>
              <a:rPr lang="en-GB" dirty="0"/>
              <a:t>Thin lamellae have too many fold surfaces</a:t>
            </a:r>
          </a:p>
          <a:p>
            <a:pPr lvl="1" eaLnBrk="1" hangingPunct="1"/>
            <a:r>
              <a:rPr lang="en-GB" dirty="0"/>
              <a:t>Either gives slow</a:t>
            </a:r>
          </a:p>
          <a:p>
            <a:pPr lvl="1" eaLnBrk="1" hangingPunct="1">
              <a:buNone/>
            </a:pPr>
            <a:r>
              <a:rPr lang="en-GB" dirty="0"/>
              <a:t>	 </a:t>
            </a:r>
            <a:r>
              <a:rPr lang="en-GB" dirty="0">
                <a:solidFill>
                  <a:srgbClr val="FF0000"/>
                </a:solidFill>
              </a:rPr>
              <a:t>growth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rate, </a:t>
            </a:r>
            <a:r>
              <a:rPr lang="en-GB" dirty="0" err="1">
                <a:solidFill>
                  <a:srgbClr val="FF0000"/>
                </a:solidFill>
                <a:latin typeface="Symbol" charset="2"/>
                <a:cs typeface="Symbol" charset="2"/>
              </a:rPr>
              <a:t>n</a:t>
            </a:r>
            <a:endParaRPr lang="en-GB" dirty="0">
              <a:solidFill>
                <a:srgbClr val="FF0000"/>
              </a:solidFill>
              <a:latin typeface="Symbol" charset="2"/>
              <a:cs typeface="Symbol" charset="2"/>
            </a:endParaRPr>
          </a:p>
          <a:p>
            <a:pPr lvl="1" eaLnBrk="1" hangingPunct="1">
              <a:buNone/>
            </a:pP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34561" y="1318639"/>
            <a:ext cx="3678678" cy="5308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9601200" cy="1143000"/>
          </a:xfrm>
        </p:spPr>
        <p:txBody>
          <a:bodyPr/>
          <a:lstStyle/>
          <a:p>
            <a:r>
              <a:rPr lang="en-GB" dirty="0"/>
              <a:t>Lamella Thickness L: Growth kinetics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965448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L(T</a:t>
            </a:r>
            <a:r>
              <a:rPr lang="en-GB" sz="2800" baseline="-25000" dirty="0" err="1"/>
              <a:t>c</a:t>
            </a:r>
            <a:r>
              <a:rPr lang="en-GB" sz="2800" dirty="0"/>
              <a:t>) given by L with fastest </a:t>
            </a:r>
            <a:r>
              <a:rPr lang="en-GB" sz="2800" dirty="0" err="1">
                <a:latin typeface="Symbol" charset="2"/>
                <a:cs typeface="Symbol" charset="2"/>
              </a:rPr>
              <a:t>n</a:t>
            </a:r>
            <a:r>
              <a:rPr lang="en-GB" sz="2800" dirty="0"/>
              <a:t> at given </a:t>
            </a:r>
            <a:r>
              <a:rPr lang="en-GB" sz="2800" dirty="0" err="1"/>
              <a:t>T</a:t>
            </a:r>
            <a:r>
              <a:rPr lang="en-GB" sz="2800" baseline="-25000" dirty="0" err="1"/>
              <a:t>c</a:t>
            </a:r>
            <a:r>
              <a:rPr lang="en-GB" sz="2800" dirty="0"/>
              <a:t> &lt; T</a:t>
            </a:r>
            <a:r>
              <a:rPr lang="en-GB" sz="2800" baseline="-25000" dirty="0"/>
              <a:t>m</a:t>
            </a:r>
            <a:r>
              <a:rPr lang="en-GB" sz="2800" dirty="0"/>
              <a:t>(∞)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906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Straightening chain so it can join as a stem costs entropy </a:t>
            </a:r>
          </a:p>
          <a:p>
            <a:r>
              <a:rPr lang="en-GB" dirty="0"/>
              <a:t>before enthalpy gain of crystallization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029700" cy="1143000"/>
          </a:xfrm>
        </p:spPr>
        <p:txBody>
          <a:bodyPr/>
          <a:lstStyle/>
          <a:p>
            <a:pPr eaLnBrk="1" hangingPunct="1"/>
            <a:r>
              <a:rPr lang="en-GB" dirty="0"/>
              <a:t>Growth rate: Net crystallisation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066800"/>
                <a:ext cx="9525000" cy="4114800"/>
              </a:xfrm>
            </p:spPr>
            <p:txBody>
              <a:bodyPr/>
              <a:lstStyle/>
              <a:p>
                <a:pPr eaLnBrk="1" hangingPunct="1"/>
                <a:r>
                  <a:rPr lang="en-GB" sz="2400" dirty="0"/>
                  <a:t>Net crystallization rate </a:t>
                </a:r>
                <a:r>
                  <a:rPr lang="en-GB" sz="2400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sz="2400" dirty="0"/>
                  <a:t> = Crystallization rate less melting rate</a:t>
                </a:r>
              </a:p>
              <a:p>
                <a:pPr eaLnBrk="1" hangingPunct="1">
                  <a:buNone/>
                </a:pPr>
                <a:endParaRPr lang="en-GB" sz="800" dirty="0"/>
              </a:p>
              <a:p>
                <a:pPr lvl="2" eaLnBrk="1" hangingPunct="1">
                  <a:spcAft>
                    <a:spcPct val="120000"/>
                  </a:spcAft>
                </a:pPr>
                <a:r>
                  <a:rPr lang="en-GB" dirty="0"/>
                  <a:t>Crystallization rate: Stems join </a:t>
                </a:r>
                <a:r>
                  <a:rPr lang="en-GB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baseline="-25000" dirty="0" err="1"/>
                  <a:t>cr</a:t>
                </a:r>
                <a:endParaRPr lang="en-GB" baseline="-25000" dirty="0"/>
              </a:p>
              <a:p>
                <a:pPr lvl="2" eaLnBrk="1" hangingPunct="1">
                  <a:spcAft>
                    <a:spcPct val="100000"/>
                  </a:spcAft>
                </a:pPr>
                <a:r>
                  <a:rPr lang="en-GB" dirty="0"/>
                  <a:t>Melting rate: Stems leave lamellae </a:t>
                </a:r>
                <a:r>
                  <a:rPr lang="en-GB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baseline="-25000" dirty="0" err="1"/>
                  <a:t>melt</a:t>
                </a:r>
                <a:endParaRPr lang="en-GB" sz="800" baseline="-25000" dirty="0"/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r>
                  <a:rPr lang="en-GB" baseline="-25000" dirty="0">
                    <a:sym typeface="Wingding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-25000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/>
                      <m:sub/>
                    </m:sSub>
                    <m:sSub>
                      <m:sSubPr>
                        <m:ctrlPr>
                          <a:rPr lang="en-US" i="1" baseline="-25000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/>
                      <m:sub/>
                    </m:sSub>
                  </m:oMath>
                </a14:m>
                <a:r>
                  <a:rPr lang="en-GB" baseline="-25000" dirty="0">
                    <a:sym typeface="Wingdings"/>
                  </a:rPr>
                  <a:t>			  </a:t>
                </a:r>
                <a:r>
                  <a:rPr lang="en-US" sz="2000" dirty="0">
                    <a:sym typeface="Wingdings"/>
                  </a:rPr>
                  <a:t>(assuming </a:t>
                </a:r>
                <a:r>
                  <a:rPr lang="en-US" sz="2000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sz="2000" dirty="0">
                    <a:sym typeface="Wingdings"/>
                  </a:rPr>
                  <a:t>G/</a:t>
                </a:r>
                <a:r>
                  <a:rPr lang="en-US" sz="2000" dirty="0" err="1">
                    <a:sym typeface="Wingdings"/>
                  </a:rPr>
                  <a:t>k</a:t>
                </a:r>
                <a:r>
                  <a:rPr lang="en-US" sz="2000" baseline="-25000" dirty="0" err="1">
                    <a:sym typeface="Wingdings"/>
                  </a:rPr>
                  <a:t>B</a:t>
                </a:r>
                <a:r>
                  <a:rPr lang="en-US" sz="2000" dirty="0" err="1">
                    <a:sym typeface="Wingdings"/>
                  </a:rPr>
                  <a:t>T</a:t>
                </a:r>
                <a:r>
                  <a:rPr lang="en-US" sz="2000" dirty="0">
                    <a:sym typeface="Wingdings"/>
                  </a:rPr>
                  <a:t> &lt;&lt; 1)</a:t>
                </a: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r>
                  <a:rPr lang="en-US" sz="2000" dirty="0">
                    <a:cs typeface="Symbol" charset="2"/>
                    <a:sym typeface="Wingdings"/>
                  </a:rPr>
                  <a:t></a:t>
                </a:r>
                <a:r>
                  <a:rPr lang="en-US" dirty="0">
                    <a:cs typeface="Symbol" charset="2"/>
                    <a:sym typeface="Wingdings"/>
                  </a:rPr>
                  <a:t> Net growth rate (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n</a:t>
                </a:r>
                <a:r>
                  <a:rPr lang="en-US" baseline="-25000" dirty="0" err="1">
                    <a:cs typeface="Symbol" charset="2"/>
                    <a:sym typeface="Wingdings"/>
                  </a:rPr>
                  <a:t>cr</a:t>
                </a:r>
                <a:r>
                  <a:rPr lang="en-US" dirty="0">
                    <a:cs typeface="Symbol" charset="2"/>
                    <a:sym typeface="Wingdings"/>
                  </a:rPr>
                  <a:t> – 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n</a:t>
                </a:r>
                <a:r>
                  <a:rPr lang="en-US" baseline="-25000" dirty="0" err="1">
                    <a:cs typeface="Symbol" charset="2"/>
                    <a:sym typeface="Wingdings"/>
                  </a:rPr>
                  <a:t>melt</a:t>
                </a:r>
                <a:r>
                  <a:rPr lang="en-US" dirty="0">
                    <a:cs typeface="Symbol" charset="2"/>
                    <a:sym typeface="Wingdings"/>
                  </a:rPr>
                  <a:t>) =</a:t>
                </a: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endParaRPr lang="en-US" dirty="0">
                  <a:latin typeface="Symbol" charset="2"/>
                  <a:cs typeface="Symbol" charset="2"/>
                  <a:sym typeface="Wingdings"/>
                </a:endParaRP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endParaRPr lang="en-US" dirty="0">
                  <a:sym typeface="Wingdings"/>
                </a:endParaRPr>
              </a:p>
            </p:txBody>
          </p:sp>
        </mc:Choice>
        <mc:Fallback xmlns="">
          <p:sp>
            <p:nvSpPr>
              <p:cNvPr id="4608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9525000" cy="4114800"/>
              </a:xfrm>
              <a:blipFill rotWithShape="0">
                <a:blip r:embed="rId4"/>
                <a:stretch>
                  <a:fillRect l="-83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943600" y="1447800"/>
          <a:ext cx="15224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1" name="Equation" r:id="rId5" imgW="762000" imgH="457200" progId="">
                  <p:embed/>
                </p:oleObj>
              </mc:Choice>
              <mc:Fallback>
                <p:oleObj name="Equation" r:id="rId5" imgW="762000" imgH="4572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15224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705600" y="2362200"/>
          <a:ext cx="25876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2" name="Equation" r:id="rId7" imgW="1295400" imgH="457200" progId="">
                  <p:embed/>
                </p:oleObj>
              </mc:Choice>
              <mc:Fallback>
                <p:oleObj name="Equation" r:id="rId7" imgW="1295400" imgH="457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62200"/>
                        <a:ext cx="25876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536" y="5308439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t</a:t>
            </a:r>
            <a:r>
              <a:rPr lang="en-US" baseline="30000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-1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: microscopic ‘trial’ frequency ~ </a:t>
            </a:r>
            <a:r>
              <a:rPr lang="en-US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h</a:t>
            </a:r>
            <a:r>
              <a:rPr lang="en-US" baseline="30000" dirty="0">
                <a:solidFill>
                  <a:srgbClr val="0000FF"/>
                </a:solidFill>
                <a:sym typeface="Wingdings"/>
              </a:rPr>
              <a:t>-1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, a = size of repeat unit</a:t>
            </a:r>
          </a:p>
          <a:p>
            <a:pPr marL="0" lvl="2"/>
            <a:endParaRPr lang="en-US" baseline="30000" dirty="0">
              <a:solidFill>
                <a:srgbClr val="0000FF"/>
              </a:solidFill>
              <a:sym typeface="Wingdings"/>
            </a:endParaRPr>
          </a:p>
          <a:p>
            <a:pPr marL="0" lvl="2"/>
            <a:r>
              <a:rPr lang="en-US" dirty="0">
                <a:latin typeface="Symbol" charset="2"/>
                <a:cs typeface="Symbol" charset="2"/>
                <a:sym typeface="Wingdings"/>
              </a:rPr>
              <a:t>	D</a:t>
            </a:r>
            <a:r>
              <a:rPr lang="en-US" dirty="0">
                <a:sym typeface="Wingdings"/>
              </a:rPr>
              <a:t>S(L),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G(L) = ?  Then find max. </a:t>
            </a:r>
            <a:r>
              <a:rPr lang="en-US" dirty="0" err="1">
                <a:latin typeface="Symbol" charset="2"/>
                <a:cs typeface="Symbol" charset="2"/>
                <a:sym typeface="Wingdings"/>
              </a:rPr>
              <a:t>n</a:t>
            </a:r>
            <a:r>
              <a:rPr lang="en-US" dirty="0" err="1">
                <a:sym typeface="Wingdings"/>
              </a:rPr>
              <a:t>(L</a:t>
            </a:r>
            <a:r>
              <a:rPr lang="en-US" dirty="0">
                <a:sym typeface="Wingdings"/>
              </a:rPr>
              <a:t>)</a:t>
            </a:r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8504" y="3176427"/>
                <a:ext cx="3973139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𝑚𝑒𝑙𝑡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𝐺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4" y="3176427"/>
                <a:ext cx="3973139" cy="754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1072" y="3996321"/>
                <a:ext cx="3335913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72" y="3996321"/>
                <a:ext cx="3335913" cy="7543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288"/>
            <a:ext cx="9906000" cy="1143000"/>
          </a:xfrm>
        </p:spPr>
        <p:txBody>
          <a:bodyPr/>
          <a:lstStyle/>
          <a:p>
            <a:pPr eaLnBrk="1" hangingPunct="1"/>
            <a:r>
              <a:rPr lang="en-GB" dirty="0"/>
              <a:t>Entropy / Enthalpy of crystallizing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533400"/>
                <a:ext cx="9220200" cy="4114800"/>
              </a:xfrm>
            </p:spPr>
            <p:txBody>
              <a:bodyPr/>
              <a:lstStyle/>
              <a:p>
                <a:pPr marL="342900" lvl="1" indent="-342900" eaLnBrk="1" hangingPunct="1">
                  <a:buNone/>
                </a:pPr>
                <a:r>
                  <a:rPr lang="en-GB" dirty="0"/>
                  <a:t>	</a:t>
                </a:r>
              </a:p>
              <a:p>
                <a:pPr marL="342900" lvl="1" indent="-342900" eaLnBrk="1" hangingPunct="1">
                  <a:buFont typeface="Wingdings" pitchFamily="-105" charset="2"/>
                  <a:buChar char="è"/>
                </a:pPr>
                <a:r>
                  <a:rPr lang="en-GB" dirty="0">
                    <a:latin typeface="Symbol" charset="2"/>
                    <a:cs typeface="Symbol" charset="2"/>
                  </a:rPr>
                  <a:t> D</a:t>
                </a:r>
                <a:r>
                  <a:rPr lang="en-GB" dirty="0"/>
                  <a:t>S proportional to number of crystallizing repeat units,     	</a:t>
                </a:r>
                <a:r>
                  <a:rPr lang="en-GB" i="1" dirty="0" err="1"/>
                  <a:t>N</a:t>
                </a:r>
                <a:r>
                  <a:rPr lang="en-GB" baseline="-25000" dirty="0" err="1"/>
                  <a:t>stem</a:t>
                </a:r>
                <a:r>
                  <a:rPr lang="en-GB" dirty="0"/>
                  <a:t> </a:t>
                </a:r>
                <a:r>
                  <a:rPr lang="en-US" dirty="0">
                    <a:sym typeface="Wingdings"/>
                  </a:rPr>
                  <a:t>= L/a: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S/</a:t>
                </a:r>
                <a:r>
                  <a:rPr lang="en-US" dirty="0" err="1">
                    <a:sym typeface="Wingdings"/>
                  </a:rPr>
                  <a:t>k</a:t>
                </a:r>
                <a:r>
                  <a:rPr lang="en-US" baseline="-25000" dirty="0" err="1">
                    <a:sym typeface="Wingdings"/>
                  </a:rPr>
                  <a:t>B</a:t>
                </a:r>
                <a:r>
                  <a:rPr lang="en-US" dirty="0">
                    <a:sym typeface="Wingdings"/>
                  </a:rPr>
                  <a:t> = 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m</a:t>
                </a:r>
                <a:r>
                  <a:rPr lang="en-US" dirty="0" err="1">
                    <a:cs typeface="Symbol" charset="2"/>
                    <a:sym typeface="Wingdings"/>
                  </a:rPr>
                  <a:t>L</a:t>
                </a:r>
                <a:r>
                  <a:rPr lang="en-US" dirty="0">
                    <a:sym typeface="Wingdings"/>
                  </a:rPr>
                  <a:t>/a =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S(L)/</a:t>
                </a:r>
                <a:r>
                  <a:rPr lang="en-US" dirty="0" err="1">
                    <a:sym typeface="Wingdings"/>
                  </a:rPr>
                  <a:t>k</a:t>
                </a:r>
                <a:r>
                  <a:rPr lang="en-US" baseline="-25000" dirty="0" err="1">
                    <a:sym typeface="Wingdings"/>
                  </a:rPr>
                  <a:t>B</a:t>
                </a:r>
                <a:endParaRPr lang="en-US" baseline="-25000" dirty="0">
                  <a:sym typeface="Wingdings"/>
                </a:endParaRPr>
              </a:p>
              <a:p>
                <a:pPr marL="342900" lvl="1" indent="-342900" eaLnBrk="1" hangingPunct="1">
                  <a:buNone/>
                </a:pPr>
                <a:endParaRPr lang="en-US" sz="800" dirty="0">
                  <a:sym typeface="Wingdings"/>
                </a:endParaRPr>
              </a:p>
              <a:p>
                <a:pPr marL="342900" lvl="1" indent="-342900" eaLnBrk="1" hangingPunct="1">
                  <a:buFont typeface="Wingdings" pitchFamily="-105" charset="2"/>
                  <a:buChar char="è"/>
                </a:pPr>
                <a:r>
                  <a:rPr lang="en-US" dirty="0">
                    <a:sym typeface="Wingdings"/>
                  </a:rPr>
                  <a:t>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G = 2a</a:t>
                </a:r>
                <a:r>
                  <a:rPr lang="en-US" baseline="30000" dirty="0">
                    <a:sym typeface="Wingdings"/>
                  </a:rPr>
                  <a:t>2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s</a:t>
                </a:r>
                <a:r>
                  <a:rPr lang="en-US" baseline="-25000" dirty="0">
                    <a:sym typeface="Wingdings"/>
                  </a:rPr>
                  <a:t>f</a:t>
                </a:r>
                <a:r>
                  <a:rPr lang="en-US" dirty="0">
                    <a:sym typeface="Wingdings"/>
                  </a:rPr>
                  <a:t> - La</a:t>
                </a:r>
                <a:r>
                  <a:rPr lang="en-US" baseline="30000" dirty="0">
                    <a:sym typeface="Wingdings"/>
                  </a:rPr>
                  <a:t>2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H</a:t>
                </a:r>
                <a:r>
                  <a:rPr lang="en-US" baseline="-25000" dirty="0">
                    <a:sym typeface="Wingdings"/>
                  </a:rPr>
                  <a:t>m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T/T</a:t>
                </a:r>
                <a:r>
                  <a:rPr lang="en-US" baseline="-25000" dirty="0">
                    <a:sym typeface="Wingdings"/>
                  </a:rPr>
                  <a:t>m</a:t>
                </a:r>
                <a:r>
                  <a:rPr lang="en-US" dirty="0">
                    <a:sym typeface="Wingdings"/>
                  </a:rPr>
                  <a:t>(∞)  		(both per stem)</a:t>
                </a:r>
                <a:endParaRPr lang="en-GB" dirty="0"/>
              </a:p>
              <a:p>
                <a:pPr eaLnBrk="1" hangingPunct="1">
                  <a:buNone/>
                </a:pPr>
                <a:endParaRPr lang="en-GB" sz="1200" dirty="0"/>
              </a:p>
              <a:p>
                <a:pPr eaLnBrk="1" hangingPunct="1"/>
                <a:r>
                  <a:rPr lang="en-GB" sz="2800" dirty="0"/>
                  <a:t>Enter </a:t>
                </a:r>
                <a:r>
                  <a:rPr lang="en-GB" sz="28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800" dirty="0"/>
                  <a:t>G, </a:t>
                </a:r>
                <a:r>
                  <a:rPr lang="en-GB" sz="28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800" dirty="0"/>
                  <a:t>S into </a:t>
                </a:r>
                <a:r>
                  <a:rPr lang="en-GB" sz="2800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sz="2800" dirty="0"/>
                  <a:t>- </a:t>
                </a:r>
                <a:r>
                  <a:rPr lang="en-GB" sz="2800" dirty="0" err="1"/>
                  <a:t>eqn</a:t>
                </a:r>
                <a:r>
                  <a:rPr lang="en-GB" sz="2800" dirty="0"/>
                  <a:t>:</a:t>
                </a:r>
              </a:p>
              <a:p>
                <a:pPr eaLnBrk="1" hangingPunct="1">
                  <a:buNone/>
                </a:pPr>
                <a:r>
                  <a:rPr lang="en-GB" dirty="0"/>
                  <a:t> 	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(∞)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𝑒𝑥𝑝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endParaRPr lang="en-GB" dirty="0"/>
              </a:p>
              <a:p>
                <a:pPr eaLnBrk="1" hangingPunct="1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81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533400"/>
                <a:ext cx="9220200" cy="4114800"/>
              </a:xfrm>
              <a:blipFill rotWithShape="0">
                <a:blip r:embed="rId3"/>
                <a:stretch>
                  <a:fillRect l="-1190" r="-6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6496" y="4897431"/>
                <a:ext cx="9318385" cy="90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Fastest L = L* by </a:t>
                </a:r>
                <a:r>
                  <a:rPr lang="en-US" dirty="0" err="1"/>
                  <a:t>d</a:t>
                </a:r>
                <a:r>
                  <a:rPr lang="en-US" dirty="0" err="1">
                    <a:latin typeface="Symbol" charset="2"/>
                    <a:cs typeface="Symbol" charset="2"/>
                  </a:rPr>
                  <a:t>n</a:t>
                </a:r>
                <a:r>
                  <a:rPr lang="en-US" dirty="0"/>
                  <a:t>/</a:t>
                </a:r>
                <a:r>
                  <a:rPr lang="en-US" dirty="0" err="1"/>
                  <a:t>dL</a:t>
                </a:r>
                <a:r>
                  <a:rPr lang="en-US" dirty="0"/>
                  <a:t> = 0 </a:t>
                </a:r>
                <a:r>
                  <a:rPr lang="en-US" dirty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𝑎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+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2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𝑚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∞)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𝑚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𝐴</m:t>
                    </m:r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+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𝐵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𝑇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4897431"/>
                <a:ext cx="9318385" cy="906915"/>
              </a:xfrm>
              <a:prstGeom prst="rect">
                <a:avLst/>
              </a:prstGeom>
              <a:blipFill rotWithShape="0">
                <a:blip r:embed="rId4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6172200"/>
            <a:ext cx="900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/>
              <a:t>T, lamella size L* dominates as it grows faster than all others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791200"/>
            <a:ext cx="98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P14.1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067800" cy="1143000"/>
          </a:xfrm>
        </p:spPr>
        <p:txBody>
          <a:bodyPr/>
          <a:lstStyle/>
          <a:p>
            <a:pPr eaLnBrk="1" hangingPunct="1"/>
            <a:r>
              <a:rPr lang="en-GB" dirty="0"/>
              <a:t> Lamella thickness L* </a:t>
            </a:r>
            <a:r>
              <a:rPr lang="en-GB" i="1" dirty="0"/>
              <a:t>vs</a:t>
            </a:r>
            <a:r>
              <a:rPr lang="en-GB" dirty="0"/>
              <a:t>. </a:t>
            </a:r>
            <a:r>
              <a:rPr lang="en-GB" dirty="0">
                <a:latin typeface="Symbol" charset="2"/>
                <a:cs typeface="Symbol" charset="2"/>
              </a:rPr>
              <a:t>D</a:t>
            </a:r>
            <a:r>
              <a:rPr lang="en-GB" dirty="0"/>
              <a:t>T</a:t>
            </a:r>
            <a:endParaRPr lang="en-GB" baseline="-25000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Taken from SCM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6248400" cy="4194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105400"/>
            <a:ext cx="4085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fit to A + B/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/>
              <a:t>T</a:t>
            </a:r>
          </a:p>
          <a:p>
            <a:r>
              <a:rPr lang="en-US" dirty="0"/>
              <a:t>Lamella, not </a:t>
            </a:r>
            <a:r>
              <a:rPr lang="en-US" dirty="0" err="1"/>
              <a:t>spherulite</a:t>
            </a:r>
            <a:r>
              <a:rPr lang="en-US" dirty="0"/>
              <a:t>, size</a:t>
            </a:r>
            <a:r>
              <a:rPr lang="en-US"/>
              <a:t>! </a:t>
            </a:r>
          </a:p>
          <a:p>
            <a:r>
              <a:rPr lang="en-US" dirty="0"/>
              <a:t>Large lamella </a:t>
            </a:r>
            <a:r>
              <a:rPr lang="en-US" dirty="0" err="1">
                <a:sym typeface="Wingdings"/>
              </a:rPr>
              <a:t></a:t>
            </a:r>
            <a:r>
              <a:rPr lang="en-US" dirty="0">
                <a:sym typeface="Wingdings"/>
              </a:rPr>
              <a:t> small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T</a:t>
            </a:r>
          </a:p>
          <a:p>
            <a:r>
              <a:rPr lang="en-US" dirty="0">
                <a:sym typeface="Wingdings"/>
              </a:rPr>
              <a:t>But slow growth near T</a:t>
            </a:r>
            <a:r>
              <a:rPr lang="en-US" baseline="-25000" dirty="0">
                <a:sym typeface="Wingdings"/>
              </a:rPr>
              <a:t>m</a:t>
            </a:r>
            <a:r>
              <a:rPr lang="en-US" dirty="0">
                <a:sym typeface="Wingdings"/>
              </a:rPr>
              <a:t>(∞)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828800"/>
            <a:ext cx="21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(Polyethylene)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4076" y="1905000"/>
            <a:ext cx="3705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(Data from PJ </a:t>
            </a:r>
            <a:r>
              <a:rPr lang="en-US" sz="2000" dirty="0" err="1"/>
              <a:t>Barham</a:t>
            </a:r>
            <a:r>
              <a:rPr lang="en-US" sz="2000" dirty="0"/>
              <a:t> </a:t>
            </a:r>
            <a:r>
              <a:rPr lang="en-US" sz="2000" i="1" dirty="0"/>
              <a:t>et al</a:t>
            </a:r>
            <a:r>
              <a:rPr lang="en-US" sz="2000" dirty="0"/>
              <a:t>.,</a:t>
            </a:r>
          </a:p>
          <a:p>
            <a:r>
              <a:rPr lang="en-US" sz="2000" i="1" dirty="0"/>
              <a:t>J. Mater. Sci</a:t>
            </a:r>
            <a:r>
              <a:rPr lang="en-US" sz="2000" dirty="0"/>
              <a:t>. 20, 1625 (1985))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+mn-lt"/>
                <a:cs typeface="Symbol" charset="2"/>
              </a:rPr>
              <a:t>Max. growth rate </a:t>
            </a:r>
            <a:r>
              <a:rPr lang="en-GB" dirty="0" err="1">
                <a:latin typeface="Symbol" charset="2"/>
                <a:cs typeface="Symbol" charset="2"/>
              </a:rPr>
              <a:t>n</a:t>
            </a:r>
            <a:r>
              <a:rPr lang="en-GB" dirty="0"/>
              <a:t> </a:t>
            </a:r>
            <a:r>
              <a:rPr lang="en-GB" i="1" dirty="0"/>
              <a:t>vs</a:t>
            </a:r>
            <a:r>
              <a:rPr lang="en-GB" dirty="0"/>
              <a:t>. T</a:t>
            </a:r>
            <a:r>
              <a:rPr lang="en-GB" baseline="-25000" dirty="0"/>
              <a:t>C</a:t>
            </a:r>
            <a:r>
              <a:rPr lang="en-GB" dirty="0"/>
              <a:t> / </a:t>
            </a:r>
            <a:r>
              <a:rPr lang="en-GB" dirty="0">
                <a:latin typeface="Symbol" charset="2"/>
                <a:cs typeface="Symbol" charset="2"/>
              </a:rPr>
              <a:t>D</a:t>
            </a:r>
            <a:r>
              <a:rPr lang="en-GB" dirty="0"/>
              <a:t>T</a:t>
            </a:r>
            <a:br>
              <a:rPr lang="en-GB" dirty="0"/>
            </a:br>
            <a:r>
              <a:rPr lang="en-GB" sz="2400" dirty="0"/>
              <a:t>We now know which L = L* grows fastest for given </a:t>
            </a:r>
            <a:r>
              <a:rPr lang="en-GB" sz="2400" dirty="0">
                <a:latin typeface="Symbol" charset="2"/>
                <a:cs typeface="Symbol" charset="2"/>
              </a:rPr>
              <a:t>D</a:t>
            </a:r>
            <a:r>
              <a:rPr lang="en-GB" sz="2400" dirty="0"/>
              <a:t>T</a:t>
            </a:r>
            <a:br>
              <a:rPr lang="en-GB" sz="2400" dirty="0"/>
            </a:br>
            <a:r>
              <a:rPr lang="en-GB" sz="2400" dirty="0"/>
              <a:t>But for what </a:t>
            </a:r>
            <a:r>
              <a:rPr lang="en-GB" sz="2400" dirty="0">
                <a:latin typeface="Symbol" charset="2"/>
                <a:cs typeface="Symbol" charset="2"/>
              </a:rPr>
              <a:t>D</a:t>
            </a:r>
            <a:r>
              <a:rPr lang="en-GB" sz="2400" dirty="0"/>
              <a:t>T is </a:t>
            </a:r>
            <a:r>
              <a:rPr lang="en-GB" sz="2400" dirty="0" err="1">
                <a:latin typeface="Symbol" charset="2"/>
                <a:cs typeface="Symbol" charset="2"/>
              </a:rPr>
              <a:t>n</a:t>
            </a:r>
            <a:r>
              <a:rPr lang="en-GB" sz="2400" dirty="0"/>
              <a:t> maximum?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991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</a:t>
            </a:r>
            <a:r>
              <a:rPr lang="en-GB" sz="2800" dirty="0"/>
              <a:t>Assume VF scaling for rate, </a:t>
            </a:r>
            <a:r>
              <a:rPr lang="en-GB" sz="2800" dirty="0">
                <a:latin typeface="Symbol" charset="2"/>
                <a:cs typeface="Symbol" charset="2"/>
              </a:rPr>
              <a:t>t</a:t>
            </a:r>
            <a:r>
              <a:rPr lang="en-GB" sz="2800" baseline="30000" dirty="0">
                <a:latin typeface="Symbol" charset="2"/>
                <a:cs typeface="Symbol" charset="2"/>
              </a:rPr>
              <a:t>-1</a:t>
            </a:r>
            <a:endParaRPr lang="en-GB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difficult to find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 analytically,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but expression is dominated by product of a rising (with T),</a:t>
            </a:r>
          </a:p>
          <a:p>
            <a:r>
              <a:rPr lang="en-US" dirty="0"/>
              <a:t> and a falling, </a:t>
            </a:r>
            <a:r>
              <a:rPr lang="en-US" dirty="0" err="1"/>
              <a:t>expt’al</a:t>
            </a:r>
            <a:r>
              <a:rPr lang="en-US" dirty="0"/>
              <a:t>.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 somewhere above </a:t>
            </a:r>
            <a:r>
              <a:rPr lang="en-US" dirty="0" err="1"/>
              <a:t>T</a:t>
            </a:r>
            <a:r>
              <a:rPr lang="en-US" baseline="-25000" dirty="0" err="1"/>
              <a:t>g</a:t>
            </a:r>
            <a:r>
              <a:rPr lang="en-US" dirty="0"/>
              <a:t>, below T</a:t>
            </a:r>
            <a:r>
              <a:rPr lang="en-US" baseline="-25000" dirty="0"/>
              <a:t>m</a:t>
            </a:r>
            <a:r>
              <a:rPr lang="en-US" dirty="0"/>
              <a:t>(∞)</a:t>
            </a:r>
          </a:p>
        </p:txBody>
      </p:sp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228600" y="2514600"/>
          <a:ext cx="9347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4" imgW="4686300" imgH="571500" progId="">
                  <p:embed/>
                </p:oleObj>
              </mc:Choice>
              <mc:Fallback>
                <p:oleObj name="Equation" r:id="rId4" imgW="4686300" imgH="571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9347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20100" cy="1143000"/>
          </a:xfrm>
        </p:spPr>
        <p:txBody>
          <a:bodyPr/>
          <a:lstStyle/>
          <a:p>
            <a:r>
              <a:rPr lang="en-GB" dirty="0"/>
              <a:t>Growth rate </a:t>
            </a:r>
            <a:r>
              <a:rPr lang="en-GB" dirty="0" err="1">
                <a:latin typeface="Symbol" charset="2"/>
                <a:cs typeface="Symbol" charset="2"/>
              </a:rPr>
              <a:t>n</a:t>
            </a:r>
            <a:r>
              <a:rPr lang="en-GB" dirty="0"/>
              <a:t> </a:t>
            </a:r>
            <a:r>
              <a:rPr lang="en-GB" i="1" dirty="0"/>
              <a:t>vs</a:t>
            </a:r>
            <a:r>
              <a:rPr lang="en-GB" dirty="0"/>
              <a:t>. T</a:t>
            </a:r>
            <a:r>
              <a:rPr lang="en-GB" baseline="-25000" dirty="0"/>
              <a:t>C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92202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>
                <a:latin typeface="Symbol" charset="2"/>
                <a:cs typeface="Symbol" charset="2"/>
              </a:rPr>
              <a:t>n</a:t>
            </a:r>
            <a:r>
              <a:rPr lang="en-US" sz="2400" dirty="0" err="1"/>
              <a:t>(spherulite</a:t>
            </a:r>
            <a:r>
              <a:rPr lang="en-US" sz="2400" dirty="0"/>
              <a:t>)  vs. T for a </a:t>
            </a:r>
            <a:r>
              <a:rPr lang="en-US" sz="2400" dirty="0" err="1"/>
              <a:t>polysiloxane</a:t>
            </a:r>
            <a:r>
              <a:rPr lang="en-US" sz="2400" dirty="0"/>
              <a:t>, different Mol. Wt. (N)</a:t>
            </a:r>
          </a:p>
          <a:p>
            <a:pPr>
              <a:buNone/>
            </a:pPr>
            <a:r>
              <a:rPr lang="en-US" sz="2400" dirty="0"/>
              <a:t>Peaks in </a:t>
            </a:r>
            <a:r>
              <a:rPr lang="en-US" sz="2400" dirty="0" err="1"/>
              <a:t>btwn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g</a:t>
            </a:r>
            <a:r>
              <a:rPr lang="en-US" sz="2400" dirty="0"/>
              <a:t> and T</a:t>
            </a:r>
            <a:r>
              <a:rPr lang="en-US" sz="2400" baseline="-25000" dirty="0"/>
              <a:t>m</a:t>
            </a:r>
            <a:r>
              <a:rPr lang="en-US" sz="2400" dirty="0"/>
              <a:t>(∞)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Btw: Very rough guide, </a:t>
            </a:r>
            <a:r>
              <a:rPr lang="en-US" sz="1800" dirty="0" err="1"/>
              <a:t>T</a:t>
            </a:r>
            <a:r>
              <a:rPr lang="en-US" sz="1800" baseline="-25000" dirty="0" err="1"/>
              <a:t>g</a:t>
            </a:r>
            <a:r>
              <a:rPr lang="en-US" sz="1800" dirty="0"/>
              <a:t> ≈ 0.6T</a:t>
            </a:r>
            <a:r>
              <a:rPr lang="en-US" sz="1800" baseline="-25000" dirty="0"/>
              <a:t>m</a:t>
            </a:r>
            <a:r>
              <a:rPr lang="en-US" sz="1800" dirty="0"/>
              <a:t>(∞)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5526028" cy="381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1752600"/>
            <a:ext cx="2613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RL Young,</a:t>
            </a:r>
          </a:p>
          <a:p>
            <a:r>
              <a:rPr lang="en-US" sz="1600" dirty="0"/>
              <a:t> ‘Introduction to Polymers’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Summary: Lecture #14</a:t>
            </a:r>
            <a:br>
              <a:rPr lang="en-GB" dirty="0"/>
            </a:br>
            <a:r>
              <a:rPr lang="en-GB" sz="3200" dirty="0">
                <a:solidFill>
                  <a:srgbClr val="FF0000"/>
                </a:solidFill>
              </a:rPr>
              <a:t>Polymer Crystallisation II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4" y="1300883"/>
            <a:ext cx="9777536" cy="4343400"/>
          </a:xfrm>
        </p:spPr>
        <p:txBody>
          <a:bodyPr/>
          <a:lstStyle/>
          <a:p>
            <a:pPr eaLnBrk="1" hangingPunct="1"/>
            <a:r>
              <a:rPr lang="en-GB" sz="2800" dirty="0"/>
              <a:t>Straightening stems from coil needs activation entropy</a:t>
            </a:r>
          </a:p>
          <a:p>
            <a:pPr eaLnBrk="1" hangingPunct="1">
              <a:buNone/>
            </a:pPr>
            <a:r>
              <a:rPr lang="en-GB" sz="2800" dirty="0"/>
              <a:t>	</a:t>
            </a:r>
            <a:r>
              <a:rPr lang="en-GB" sz="2400" dirty="0"/>
              <a:t>- Limits lamella thickness, L: Too </a:t>
            </a:r>
            <a:r>
              <a:rPr lang="en-GB" sz="2400" i="1" dirty="0"/>
              <a:t>thick</a:t>
            </a:r>
            <a:r>
              <a:rPr lang="en-GB" sz="2400" dirty="0"/>
              <a:t> lamellae grow slowly</a:t>
            </a:r>
          </a:p>
          <a:p>
            <a:pPr eaLnBrk="1" hangingPunct="1">
              <a:buNone/>
            </a:pPr>
            <a:r>
              <a:rPr lang="en-GB" sz="2400" dirty="0"/>
              <a:t>	</a:t>
            </a:r>
            <a:r>
              <a:rPr lang="en-GB" sz="2800" dirty="0"/>
              <a:t>Straightened stems joining lamella delivers enthalpy</a:t>
            </a:r>
          </a:p>
          <a:p>
            <a:pPr eaLnBrk="1" hangingPunct="1">
              <a:buNone/>
            </a:pPr>
            <a:r>
              <a:rPr lang="en-GB" sz="2400" dirty="0"/>
              <a:t>	- Favours larger L: Too </a:t>
            </a:r>
            <a:r>
              <a:rPr lang="en-GB" sz="2400" i="1" dirty="0"/>
              <a:t>thin</a:t>
            </a:r>
            <a:r>
              <a:rPr lang="en-GB" sz="2400" dirty="0"/>
              <a:t> lamellae grow slowly</a:t>
            </a:r>
          </a:p>
          <a:p>
            <a:pPr eaLnBrk="1" hangingPunct="1">
              <a:buNone/>
            </a:pPr>
            <a:endParaRPr lang="en-GB" sz="1400" dirty="0"/>
          </a:p>
          <a:p>
            <a:pPr eaLnBrk="1" hangingPunct="1"/>
            <a:r>
              <a:rPr lang="en-GB" sz="2800" dirty="0"/>
              <a:t>At given 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T, lamella thickness L* = A + B/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T grows fastest </a:t>
            </a:r>
          </a:p>
          <a:p>
            <a:pPr lvl="1" eaLnBrk="1" hangingPunct="1">
              <a:buNone/>
            </a:pPr>
            <a:r>
              <a:rPr lang="en-GB" dirty="0">
                <a:sym typeface="Wingdings"/>
              </a:rPr>
              <a:t> </a:t>
            </a:r>
            <a:r>
              <a:rPr lang="en-GB" dirty="0"/>
              <a:t>L* lamellae dominate, typically L* ≈ (10 … 20) nm </a:t>
            </a:r>
          </a:p>
          <a:p>
            <a:pPr lvl="1" eaLnBrk="1" hangingPunct="1">
              <a:buNone/>
            </a:pPr>
            <a:endParaRPr lang="en-GB" sz="14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Lamella growth rate </a:t>
            </a:r>
            <a:r>
              <a:rPr lang="en-GB" sz="2800" dirty="0">
                <a:latin typeface="Symbol" charset="2"/>
                <a:ea typeface="Symbol" charset="2"/>
                <a:cs typeface="Symbol" charset="2"/>
              </a:rPr>
              <a:t>n</a:t>
            </a:r>
            <a:r>
              <a:rPr lang="en-GB" sz="2800" dirty="0"/>
              <a:t> peaks below  T</a:t>
            </a:r>
            <a:r>
              <a:rPr lang="en-GB" sz="2800" baseline="-25000" dirty="0"/>
              <a:t>m</a:t>
            </a:r>
            <a:r>
              <a:rPr lang="en-GB" sz="2800" dirty="0"/>
              <a:t>(∞) / above </a:t>
            </a:r>
            <a:r>
              <a:rPr lang="en-GB" sz="2800" dirty="0" err="1"/>
              <a:t>T</a:t>
            </a:r>
            <a:r>
              <a:rPr lang="en-GB" sz="2800" baseline="-25000" dirty="0" err="1"/>
              <a:t>g</a:t>
            </a:r>
            <a:endParaRPr lang="en-GB" sz="2800" baseline="-25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/>
              <a:t>	 </a:t>
            </a:r>
            <a:r>
              <a:rPr lang="en-GB" sz="2000" dirty="0"/>
              <a:t>- To close to T</a:t>
            </a:r>
            <a:r>
              <a:rPr lang="en-GB" sz="2000" baseline="-25000" dirty="0"/>
              <a:t>m</a:t>
            </a:r>
            <a:r>
              <a:rPr lang="en-GB" sz="2000" dirty="0"/>
              <a:t>(∞): Slow crystallisation due to small free energy gain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	 - To close to </a:t>
            </a:r>
            <a:r>
              <a:rPr lang="en-GB" sz="2000" dirty="0" err="1"/>
              <a:t>T</a:t>
            </a:r>
            <a:r>
              <a:rPr lang="en-GB" sz="2000" baseline="-25000" dirty="0" err="1"/>
              <a:t>g</a:t>
            </a:r>
            <a:r>
              <a:rPr lang="en-GB" sz="2000" dirty="0"/>
              <a:t>: High viscosity slows crystallisation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err="1"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Limited ‘T window’ for polymer </a:t>
            </a:r>
            <a:r>
              <a:rPr lang="en-US" sz="2400" dirty="0" err="1">
                <a:sym typeface="Wingdings"/>
              </a:rPr>
              <a:t>crystallisation</a:t>
            </a:r>
            <a:r>
              <a:rPr lang="en-US" sz="2400" dirty="0">
                <a:sym typeface="Wingdings"/>
              </a:rPr>
              <a:t>, </a:t>
            </a:r>
            <a:r>
              <a:rPr lang="en-US" sz="2400" b="1" dirty="0">
                <a:sym typeface="Wingdings"/>
              </a:rPr>
              <a:t>‘Quenching’</a:t>
            </a:r>
            <a:endParaRPr lang="en-GB" sz="2400" b="1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72880" y="6550223"/>
            <a:ext cx="6480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The material contained within this lecture can be found in SCM chapter 8.3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1143000"/>
          </a:xfrm>
        </p:spPr>
        <p:txBody>
          <a:bodyPr/>
          <a:lstStyle/>
          <a:p>
            <a:r>
              <a:rPr lang="en-GB" dirty="0"/>
              <a:t>Nucleation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9372600" cy="4114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dirty="0" err="1">
                <a:sym typeface="Symbol" charset="2"/>
              </a:rPr>
              <a:t>Undercooling</a:t>
            </a:r>
            <a:r>
              <a:rPr lang="en-GB" dirty="0">
                <a:sym typeface="Symbol" charset="2"/>
              </a:rPr>
              <a:t> by </a:t>
            </a:r>
            <a:r>
              <a:rPr lang="en-GB" dirty="0">
                <a:latin typeface="Symbol" charset="2"/>
                <a:cs typeface="Symbol" charset="2"/>
                <a:sym typeface="Symbol" charset="2"/>
              </a:rPr>
              <a:t>D</a:t>
            </a:r>
            <a:r>
              <a:rPr lang="en-GB" dirty="0">
                <a:sym typeface="Symbol" charset="2"/>
              </a:rPr>
              <a:t>T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G</a:t>
            </a:r>
            <a:r>
              <a:rPr lang="en-GB" baseline="-25000" dirty="0" err="1"/>
              <a:t>bulk</a:t>
            </a:r>
            <a:r>
              <a:rPr lang="en-GB" dirty="0"/>
              <a:t> = -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T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</a:t>
            </a:r>
          </a:p>
          <a:p>
            <a:pPr marL="342900" lvl="1" indent="-342900">
              <a:buNone/>
            </a:pPr>
            <a:r>
              <a:rPr lang="en-GB" dirty="0"/>
              <a:t>	</a:t>
            </a:r>
          </a:p>
          <a:p>
            <a:pPr marL="342900" lvl="1" indent="-342900">
              <a:buNone/>
            </a:pP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Favourable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G ~ r</a:t>
            </a:r>
            <a:r>
              <a:rPr lang="en-US" baseline="30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 (Volume) for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nucleus</a:t>
            </a:r>
            <a:r>
              <a:rPr lang="en-US" dirty="0">
                <a:sym typeface="Wingdings"/>
              </a:rPr>
              <a:t> of radius </a:t>
            </a:r>
            <a:r>
              <a:rPr lang="en-US" dirty="0" err="1">
                <a:sym typeface="Wingdings"/>
              </a:rPr>
              <a:t>r</a:t>
            </a:r>
            <a:endParaRPr lang="en-GB" dirty="0"/>
          </a:p>
          <a:p>
            <a:endParaRPr lang="en-GB" sz="1000" dirty="0"/>
          </a:p>
          <a:p>
            <a:r>
              <a:rPr lang="en-GB" sz="2800" dirty="0"/>
              <a:t>But unfavourable interfacial energy ~ r</a:t>
            </a:r>
            <a:r>
              <a:rPr lang="en-GB" sz="2800" baseline="30000" dirty="0"/>
              <a:t>2</a:t>
            </a:r>
            <a:r>
              <a:rPr lang="en-GB" sz="2800" dirty="0"/>
              <a:t> (area)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" y="5274431"/>
            <a:ext cx="975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		</a:t>
            </a:r>
            <a:r>
              <a:rPr lang="en-US" dirty="0" err="1">
                <a:latin typeface="Symbol" charset="2"/>
                <a:cs typeface="Symbol" charset="2"/>
              </a:rPr>
              <a:t>g</a:t>
            </a:r>
            <a:r>
              <a:rPr lang="en-US" baseline="-25000" dirty="0" err="1"/>
              <a:t>SL</a:t>
            </a:r>
            <a:r>
              <a:rPr lang="en-US" dirty="0"/>
              <a:t>: Solid/liquid interfacial energy</a:t>
            </a:r>
          </a:p>
          <a:p>
            <a:endParaRPr lang="en-US" sz="800" dirty="0"/>
          </a:p>
          <a:p>
            <a:r>
              <a:rPr lang="en-US" dirty="0"/>
              <a:t>Assuming spherical </a:t>
            </a:r>
            <a:r>
              <a:rPr lang="en-US" dirty="0" err="1"/>
              <a:t>Xtal</a:t>
            </a:r>
            <a:r>
              <a:rPr lang="en-US" dirty="0"/>
              <a:t>- not strictly realistic but Vol. ~ r</a:t>
            </a:r>
            <a:r>
              <a:rPr lang="en-US" baseline="30000" dirty="0"/>
              <a:t>3</a:t>
            </a:r>
            <a:r>
              <a:rPr lang="en-US" dirty="0"/>
              <a:t> / Surf. ~r</a:t>
            </a:r>
            <a:r>
              <a:rPr lang="en-US" baseline="30000" dirty="0"/>
              <a:t>2</a:t>
            </a:r>
            <a:r>
              <a:rPr lang="en-US" dirty="0"/>
              <a:t>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9652" y="3861048"/>
                <a:ext cx="9606348" cy="866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l-GR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𝑏𝑢𝑙𝑘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+4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mr-IN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mr-IN" sz="3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2" y="3861048"/>
                <a:ext cx="9606348" cy="866584"/>
              </a:xfrm>
              <a:prstGeom prst="rect">
                <a:avLst/>
              </a:prstGeom>
              <a:blipFill rotWithShape="0">
                <a:blip r:embed="rId3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1143000"/>
          </a:xfrm>
        </p:spPr>
        <p:txBody>
          <a:bodyPr/>
          <a:lstStyle/>
          <a:p>
            <a:r>
              <a:rPr lang="en-GB" dirty="0"/>
              <a:t>Critical radius</a:t>
            </a:r>
          </a:p>
        </p:txBody>
      </p:sp>
      <p:pic>
        <p:nvPicPr>
          <p:cNvPr id="132100" name="Picture 4" descr="Chapter3pics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" y="457200"/>
            <a:ext cx="5761037" cy="4687888"/>
          </a:xfrm>
          <a:prstGeom prst="rect">
            <a:avLst/>
          </a:prstGeom>
          <a:noFill/>
        </p:spPr>
      </p:pic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6156326" y="1952626"/>
            <a:ext cx="35210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0" dirty="0"/>
              <a:t>Adding surface and bulk terms together shows that small nuclei </a:t>
            </a:r>
            <a:r>
              <a:rPr lang="en-US" dirty="0"/>
              <a:t>raise</a:t>
            </a:r>
            <a:r>
              <a:rPr lang="en-US" i="0" dirty="0"/>
              <a:t> the </a:t>
            </a:r>
            <a:r>
              <a:rPr lang="en-US" dirty="0"/>
              <a:t>Gibbs potential</a:t>
            </a:r>
            <a:endParaRPr lang="en-US" i="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9204325" y="809625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553201" y="3886200"/>
          <a:ext cx="2184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3" name="Equation" r:id="rId5" imgW="876300" imgH="419100" progId="Equation.3">
                  <p:embed/>
                </p:oleObj>
              </mc:Choice>
              <mc:Fallback>
                <p:oleObj name="Equation" r:id="rId5" imgW="8763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886200"/>
                        <a:ext cx="2184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09600" y="5105400"/>
            <a:ext cx="1569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0" dirty="0"/>
              <a:t>from SCM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5791202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Crystal nuclei (‘embryos’) must overcome </a:t>
            </a:r>
            <a:r>
              <a:rPr lang="en-US" i="0" dirty="0" err="1"/>
              <a:t>r</a:t>
            </a:r>
            <a:r>
              <a:rPr lang="en-US" i="0" dirty="0"/>
              <a:t>* </a:t>
            </a:r>
          </a:p>
          <a:p>
            <a:r>
              <a:rPr lang="en-US" i="0" dirty="0"/>
              <a:t>before they grow spontaneously				</a:t>
            </a:r>
            <a:r>
              <a:rPr lang="en-US" b="1" i="0" dirty="0">
                <a:solidFill>
                  <a:srgbClr val="FF0000"/>
                </a:solidFill>
              </a:rPr>
              <a:t>P12.2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r>
              <a:rPr lang="en-GB" dirty="0"/>
              <a:t>Nucleation and </a:t>
            </a:r>
            <a:r>
              <a:rPr lang="en-GB" dirty="0" err="1"/>
              <a:t>undercooling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2520" y="980728"/>
                <a:ext cx="8050233" cy="689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Substitute critical radius into free energy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𝐺</m:t>
                      </m:r>
                      <m:r>
                        <a:rPr lang="en-US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= 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𝜋</m:t>
                          </m:r>
                          <m:sSup>
                            <m:sSup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  <a:sym typeface="Wingding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Wingdings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/>
                  </a:rPr>
                  <a:t> Nucleation rate</a:t>
                </a:r>
                <a:r>
                  <a:rPr lang="en-US" dirty="0"/>
                  <a:t> </a:t>
                </a:r>
                <a:r>
                  <a:rPr lang="en-GB" dirty="0"/>
                  <a:t>~ </a:t>
                </a:r>
                <a:r>
                  <a:rPr lang="en-GB" dirty="0" err="1"/>
                  <a:t>exp</a:t>
                </a:r>
                <a:r>
                  <a:rPr lang="en-GB" dirty="0"/>
                  <a:t>(-</a:t>
                </a:r>
                <a:r>
                  <a:rPr lang="en-GB" dirty="0">
                    <a:latin typeface="Symbol" charset="2"/>
                    <a:sym typeface="Symbol" charset="2"/>
                  </a:rPr>
                  <a:t></a:t>
                </a:r>
                <a:r>
                  <a:rPr lang="en-GB" i="1" dirty="0"/>
                  <a:t>G</a:t>
                </a:r>
                <a:r>
                  <a:rPr lang="en-GB" dirty="0"/>
                  <a:t>*/</a:t>
                </a:r>
                <a:r>
                  <a:rPr lang="en-GB" i="1" dirty="0" err="1"/>
                  <a:t>k</a:t>
                </a:r>
                <a:r>
                  <a:rPr lang="en-GB" baseline="-25000" dirty="0" err="1"/>
                  <a:t>B</a:t>
                </a:r>
                <a:r>
                  <a:rPr lang="en-GB" i="1" dirty="0" err="1"/>
                  <a:t>T</a:t>
                </a:r>
                <a:r>
                  <a:rPr lang="en-GB" dirty="0"/>
                  <a:t>)</a:t>
                </a:r>
              </a:p>
              <a:p>
                <a:endParaRPr lang="en-US" dirty="0"/>
              </a:p>
              <a:p>
                <a:pPr lvl="1">
                  <a:buNone/>
                </a:pPr>
                <a:r>
                  <a:rPr lang="en-US" dirty="0">
                    <a:sym typeface="Wingdings"/>
                  </a:rPr>
                  <a:t>Strong function of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T: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  0: Nucleation rate  0:</a:t>
                </a:r>
              </a:p>
              <a:p>
                <a:pPr lvl="1">
                  <a:buNone/>
                </a:pPr>
                <a:r>
                  <a:rPr lang="en-US" dirty="0">
                    <a:sym typeface="Wingdings"/>
                  </a:rPr>
                  <a:t>Melt never </a:t>
                </a:r>
                <a:r>
                  <a:rPr lang="en-US" dirty="0" err="1">
                    <a:sym typeface="Wingdings"/>
                  </a:rPr>
                  <a:t>crystallises</a:t>
                </a:r>
                <a:r>
                  <a:rPr lang="en-US" dirty="0">
                    <a:sym typeface="Wingdings"/>
                  </a:rPr>
                  <a:t> @ T</a:t>
                </a:r>
                <a:r>
                  <a:rPr lang="en-US" baseline="-25000" dirty="0">
                    <a:sym typeface="Wingdings"/>
                  </a:rPr>
                  <a:t>m, </a:t>
                </a:r>
                <a:r>
                  <a:rPr lang="en-US" dirty="0">
                    <a:sym typeface="Wingdings"/>
                  </a:rPr>
                  <a:t>‘undercooling’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 needed</a:t>
                </a:r>
              </a:p>
              <a:p>
                <a:pPr lvl="1">
                  <a:buNone/>
                </a:pPr>
                <a:endParaRPr lang="en-US" dirty="0">
                  <a:sym typeface="Wingdings"/>
                </a:endParaRPr>
              </a:p>
              <a:p>
                <a:r>
                  <a:rPr lang="en-GB" dirty="0">
                    <a:solidFill>
                      <a:srgbClr val="0000FF"/>
                    </a:solidFill>
                  </a:rPr>
                  <a:t>‘Homogeneous nucleation’</a:t>
                </a:r>
                <a:endParaRPr lang="en-GB" dirty="0"/>
              </a:p>
              <a:p>
                <a:pPr>
                  <a:buNone/>
                </a:pPr>
                <a:r>
                  <a:rPr lang="en-GB" dirty="0"/>
                  <a:t> Only dominates in very pure liquids</a:t>
                </a:r>
              </a:p>
              <a:p>
                <a:pPr>
                  <a:buNone/>
                </a:pPr>
                <a:r>
                  <a:rPr lang="en-GB" sz="2000" dirty="0"/>
                  <a:t>Nucleation increases with </a:t>
                </a:r>
                <a:r>
                  <a:rPr lang="en-GB" sz="20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000" dirty="0"/>
                  <a:t>T, but so does </a:t>
                </a:r>
                <a:r>
                  <a:rPr lang="en-GB" sz="2000" dirty="0">
                    <a:latin typeface="Symbol" charset="2"/>
                    <a:cs typeface="Symbol" charset="2"/>
                  </a:rPr>
                  <a:t>h</a:t>
                </a:r>
                <a:r>
                  <a:rPr lang="en-GB" sz="2000" dirty="0"/>
                  <a:t> </a:t>
                </a:r>
                <a:r>
                  <a:rPr lang="en-US" sz="2000" dirty="0">
                    <a:sym typeface="Wingdings"/>
                  </a:rPr>
                  <a:t> </a:t>
                </a:r>
                <a:r>
                  <a:rPr lang="en-US" sz="2000" dirty="0" err="1">
                    <a:sym typeface="Wingdings"/>
                  </a:rPr>
                  <a:t>Crystallisation</a:t>
                </a:r>
                <a:r>
                  <a:rPr lang="en-US" sz="2000" dirty="0">
                    <a:sym typeface="Wingdings"/>
                  </a:rPr>
                  <a:t> may be ‘outrun’ by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/>
                  </a:rPr>
                  <a:t>vitrification</a:t>
                </a:r>
                <a:r>
                  <a:rPr lang="en-US" sz="2000" dirty="0">
                    <a:sym typeface="Wingdings"/>
                  </a:rPr>
                  <a:t>, </a:t>
                </a:r>
                <a:r>
                  <a:rPr lang="en-US" sz="2000" i="1" dirty="0">
                    <a:sym typeface="Wingdings"/>
                  </a:rPr>
                  <a:t>i.e. </a:t>
                </a:r>
                <a:r>
                  <a:rPr lang="en-US" sz="2000" dirty="0">
                    <a:sym typeface="Wingdings"/>
                  </a:rPr>
                  <a:t>forming a glass- not unusual for molecular materials, particularly common in polymers.</a:t>
                </a:r>
                <a:endParaRPr lang="en-GB" sz="2000" dirty="0"/>
              </a:p>
              <a:p>
                <a:pPr lvl="1">
                  <a:buNone/>
                </a:pPr>
                <a:endParaRPr lang="en-US" baseline="-25000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980728"/>
                <a:ext cx="8050233" cy="6890028"/>
              </a:xfrm>
              <a:prstGeom prst="rect">
                <a:avLst/>
              </a:prstGeom>
              <a:blipFill rotWithShape="0">
                <a:blip r:embed="rId3"/>
                <a:stretch>
                  <a:fillRect l="-1212" t="-619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r>
              <a:rPr lang="en-GB" dirty="0"/>
              <a:t>Heterogeneous nucleation</a:t>
            </a:r>
            <a:br>
              <a:rPr lang="en-GB" dirty="0"/>
            </a:br>
            <a:r>
              <a:rPr lang="en-GB" sz="2000" dirty="0"/>
              <a:t>Impurities, or vessel walls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8686800" cy="1600200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‘Flat cap’ geometry at the wall of a vessel geometry reduces 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G* </a:t>
            </a:r>
          </a:p>
          <a:p>
            <a:pPr>
              <a:buNone/>
            </a:pPr>
            <a:endParaRPr lang="en-GB" sz="1143" dirty="0">
              <a:latin typeface="Symbol" charset="2"/>
              <a:cs typeface="Symbol" charset="2"/>
            </a:endParaRPr>
          </a:p>
          <a:p>
            <a:pPr>
              <a:buNone/>
            </a:pPr>
            <a:r>
              <a:rPr lang="en-GB" sz="2800" dirty="0">
                <a:latin typeface="Symbol" charset="2"/>
                <a:cs typeface="Symbol" charset="2"/>
              </a:rPr>
              <a:t>		D</a:t>
            </a:r>
            <a:r>
              <a:rPr lang="en-GB" sz="2800" dirty="0"/>
              <a:t>G* ~ (1-cos</a:t>
            </a:r>
            <a:r>
              <a:rPr lang="en-GB" sz="2800" dirty="0">
                <a:latin typeface="Symbol" charset="2"/>
                <a:cs typeface="Symbol" charset="2"/>
              </a:rPr>
              <a:t>q</a:t>
            </a:r>
            <a:r>
              <a:rPr lang="en-GB" sz="2800" dirty="0"/>
              <a:t>)</a:t>
            </a:r>
            <a:r>
              <a:rPr lang="en-GB" sz="2800" baseline="30000" dirty="0"/>
              <a:t>2</a:t>
            </a:r>
            <a:r>
              <a:rPr lang="en-GB" sz="2800" dirty="0"/>
              <a:t>(2+cos</a:t>
            </a:r>
            <a:r>
              <a:rPr lang="en-GB" sz="2800" dirty="0">
                <a:latin typeface="Symbol" charset="2"/>
                <a:cs typeface="Symbol" charset="2"/>
              </a:rPr>
              <a:t>q</a:t>
            </a:r>
            <a:r>
              <a:rPr lang="en-GB" sz="2800" dirty="0"/>
              <a:t>) </a:t>
            </a:r>
            <a:r>
              <a:rPr lang="en-US" sz="2800" dirty="0" err="1">
                <a:sym typeface="Wingdings"/>
              </a:rPr>
              <a:t></a:t>
            </a:r>
            <a:r>
              <a:rPr lang="en-GB" sz="2800" dirty="0"/>
              <a:t> 0 for </a:t>
            </a:r>
            <a:r>
              <a:rPr lang="en-GB" sz="2800" dirty="0" err="1">
                <a:latin typeface="Symbol" charset="2"/>
                <a:cs typeface="Symbol" charset="2"/>
              </a:rPr>
              <a:t>q</a:t>
            </a:r>
            <a:r>
              <a:rPr lang="en-GB" sz="2800" dirty="0"/>
              <a:t> </a:t>
            </a:r>
            <a:r>
              <a:rPr lang="en-US" sz="2800" dirty="0" err="1">
                <a:sym typeface="Wingdings"/>
              </a:rPr>
              <a:t></a:t>
            </a:r>
            <a:r>
              <a:rPr lang="en-US" sz="2800" dirty="0">
                <a:sym typeface="Wingdings"/>
              </a:rPr>
              <a:t> 0</a:t>
            </a:r>
          </a:p>
          <a:p>
            <a:pPr>
              <a:buFont typeface="Symbol" charset="2"/>
              <a:buChar char=" "/>
            </a:pPr>
            <a:endParaRPr lang="en-US" sz="1143" dirty="0">
              <a:sym typeface="Wingdings"/>
            </a:endParaRPr>
          </a:p>
          <a:p>
            <a:pPr>
              <a:buFont typeface="Symbol" charset="2"/>
              <a:buChar char=" "/>
            </a:pPr>
            <a:r>
              <a:rPr lang="en-US" sz="2800" dirty="0">
                <a:sym typeface="Wingdings"/>
              </a:rPr>
              <a:t>Practically, heterogeneous nucleation usually dominates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6284607" cy="2455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953000"/>
            <a:ext cx="3321006" cy="1660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51792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‘Ideal’ heterogeneous nucleus:</a:t>
            </a:r>
          </a:p>
          <a:p>
            <a:r>
              <a:rPr lang="en-US" dirty="0"/>
              <a:t>Seed crystal of same material, &gt; </a:t>
            </a:r>
            <a:r>
              <a:rPr lang="en-US" dirty="0" err="1"/>
              <a:t>r</a:t>
            </a:r>
            <a:r>
              <a:rPr lang="en-US" dirty="0"/>
              <a:t>*</a:t>
            </a:r>
          </a:p>
          <a:p>
            <a:r>
              <a:rPr lang="en-US" dirty="0"/>
              <a:t>‘</a:t>
            </a:r>
            <a:r>
              <a:rPr lang="en-US" dirty="0" err="1">
                <a:solidFill>
                  <a:srgbClr val="FF0000"/>
                </a:solidFill>
              </a:rPr>
              <a:t>Czochralski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process’, Si single </a:t>
            </a:r>
            <a:r>
              <a:rPr lang="en-US" dirty="0" err="1"/>
              <a:t>Xtals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pPr eaLnBrk="1" hangingPunct="1"/>
            <a:r>
              <a:rPr lang="en-GB" sz="4000" dirty="0"/>
              <a:t>Crystallization rate: Growth of nuclei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296400" cy="4114800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0000FF"/>
                </a:solidFill>
              </a:rPr>
              <a:t>Avrami</a:t>
            </a:r>
            <a:r>
              <a:rPr lang="en-GB" dirty="0">
                <a:solidFill>
                  <a:srgbClr val="0000FF"/>
                </a:solidFill>
              </a:rPr>
              <a:t> equation </a:t>
            </a:r>
            <a:r>
              <a:rPr lang="en-GB" dirty="0"/>
              <a:t>is primitive description of crystallization kinetics. </a:t>
            </a:r>
          </a:p>
          <a:p>
            <a:pPr lvl="1" eaLnBrk="1" hangingPunct="1"/>
            <a:r>
              <a:rPr lang="en-GB" dirty="0"/>
              <a:t>Still commonplace, often used for polymers</a:t>
            </a:r>
            <a:endParaRPr lang="en-GB" i="1" dirty="0">
              <a:latin typeface="Symbol" charset="2"/>
              <a:sym typeface="Symbol" charset="2"/>
            </a:endParaRPr>
          </a:p>
          <a:p>
            <a:pPr eaLnBrk="1" hangingPunct="1"/>
            <a:r>
              <a:rPr lang="en-GB" i="1" dirty="0">
                <a:latin typeface="Symbol" charset="2"/>
                <a:sym typeface="Symbol" charset="2"/>
              </a:rPr>
              <a:t></a:t>
            </a:r>
            <a:r>
              <a:rPr lang="en-GB" baseline="-25000" dirty="0" err="1"/>
              <a:t>cr</a:t>
            </a:r>
            <a:r>
              <a:rPr lang="en-GB" dirty="0"/>
              <a:t> = 1 - exp(-</a:t>
            </a:r>
            <a:r>
              <a:rPr lang="en-GB" i="1" dirty="0" err="1"/>
              <a:t>Kt</a:t>
            </a:r>
            <a:r>
              <a:rPr lang="en-GB" i="1" baseline="30000" dirty="0" err="1"/>
              <a:t>n</a:t>
            </a:r>
            <a:r>
              <a:rPr lang="en-GB" dirty="0"/>
              <a:t>)</a:t>
            </a:r>
          </a:p>
          <a:p>
            <a:pPr lvl="1" eaLnBrk="1" hangingPunct="1"/>
            <a:r>
              <a:rPr lang="en-GB" i="1" dirty="0"/>
              <a:t>K= K(T)</a:t>
            </a:r>
            <a:r>
              <a:rPr lang="en-GB" dirty="0"/>
              <a:t>, </a:t>
            </a:r>
            <a:r>
              <a:rPr lang="en-GB" i="1" dirty="0"/>
              <a:t>t</a:t>
            </a:r>
            <a:r>
              <a:rPr lang="en-GB" dirty="0"/>
              <a:t> time, and </a:t>
            </a:r>
            <a:r>
              <a:rPr lang="en-GB" i="1" dirty="0">
                <a:latin typeface="Symbol" charset="2"/>
                <a:sym typeface="Symbol" charset="2"/>
              </a:rPr>
              <a:t></a:t>
            </a:r>
            <a:r>
              <a:rPr lang="en-GB" baseline="-25000" dirty="0" err="1"/>
              <a:t>cr</a:t>
            </a:r>
            <a:r>
              <a:rPr lang="en-GB" dirty="0"/>
              <a:t> crystallized volume fraction 						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FF0000"/>
                </a:solidFill>
              </a:rPr>
              <a:t>‘degree of crystallinity’</a:t>
            </a:r>
            <a:r>
              <a:rPr lang="en-GB" sz="2400" dirty="0"/>
              <a:t>)</a:t>
            </a:r>
          </a:p>
          <a:p>
            <a:pPr lvl="2" eaLnBrk="1" hangingPunct="1"/>
            <a:r>
              <a:rPr lang="en-GB" i="1" dirty="0" err="1"/>
              <a:t>Avrami</a:t>
            </a:r>
            <a:r>
              <a:rPr lang="en-GB" i="1" dirty="0"/>
              <a:t> theory: n</a:t>
            </a:r>
            <a:r>
              <a:rPr lang="en-GB" dirty="0"/>
              <a:t> is an integer, between 1 and 4</a:t>
            </a:r>
          </a:p>
          <a:p>
            <a:pPr lvl="3" eaLnBrk="1" hangingPunct="1"/>
            <a:r>
              <a:rPr lang="en-GB" dirty="0"/>
              <a:t>Now </a:t>
            </a:r>
            <a:r>
              <a:rPr lang="en-GB" i="1" dirty="0"/>
              <a:t>n</a:t>
            </a:r>
            <a:r>
              <a:rPr lang="en-GB" dirty="0"/>
              <a:t> is regarded as a fit parameter, not always integer</a:t>
            </a:r>
          </a:p>
          <a:p>
            <a:pPr eaLnBrk="1" hangingPunct="1"/>
            <a:endParaRPr lang="en-GB" dirty="0"/>
          </a:p>
          <a:p>
            <a:pPr eaLnBrk="1" hangingPunct="1">
              <a:buNone/>
            </a:pPr>
            <a:endParaRPr lang="en-GB" dirty="0"/>
          </a:p>
          <a:p>
            <a:pPr eaLnBrk="1" hangingPunct="1"/>
            <a:r>
              <a:rPr lang="en-GB" sz="2400" dirty="0"/>
              <a:t>But note: For polymers, real </a:t>
            </a:r>
            <a:r>
              <a:rPr lang="en-GB" sz="2400" i="1" dirty="0">
                <a:latin typeface="Symbol" charset="2"/>
                <a:sym typeface="Symbol" charset="2"/>
              </a:rPr>
              <a:t></a:t>
            </a:r>
            <a:r>
              <a:rPr lang="en-GB" sz="2400" baseline="-25000" dirty="0" err="1"/>
              <a:t>cr</a:t>
            </a:r>
            <a:r>
              <a:rPr lang="en-GB" sz="2400" baseline="-25000" dirty="0"/>
              <a:t> </a:t>
            </a:r>
            <a:r>
              <a:rPr lang="en-GB" sz="2400" dirty="0"/>
              <a:t>does </a:t>
            </a:r>
            <a:r>
              <a:rPr lang="en-GB" sz="2400" i="1" dirty="0"/>
              <a:t>not </a:t>
            </a:r>
            <a:r>
              <a:rPr lang="en-GB" sz="2400" dirty="0"/>
              <a:t>approach 1 for t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∞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181600"/>
                <a:ext cx="8839200" cy="68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Avrami plot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b="0" i="1" baseline="-25000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straight line, slope 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8839200" cy="681597"/>
              </a:xfrm>
              <a:prstGeom prst="rect">
                <a:avLst/>
              </a:prstGeom>
              <a:blipFill rotWithShape="0">
                <a:blip r:embed="rId3"/>
                <a:stretch>
                  <a:fillRect l="-1034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 err="1"/>
              <a:t>Crystallinity</a:t>
            </a:r>
            <a:r>
              <a:rPr lang="en-GB" dirty="0"/>
              <a:t> in polymers 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9677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Crystals of ‘small’ materials are not usually perfect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GB" sz="2000" dirty="0"/>
              <a:t>- vacancies, interstitials, dislocations, grain boundaries/twinning,...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But: In principle, ‘infinitely’ large in 3 dimensions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Some</a:t>
            </a:r>
            <a:r>
              <a:rPr lang="en-GB" sz="2400" dirty="0">
                <a:solidFill>
                  <a:srgbClr val="FF0000"/>
                </a:solidFill>
              </a:rPr>
              <a:t> polymers may crystallise, </a:t>
            </a:r>
            <a:r>
              <a:rPr lang="en-GB" sz="2400" dirty="0"/>
              <a:t>but…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Not all polymers can- depends on molecular architecture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Even in polymers that can- </a:t>
            </a:r>
            <a:r>
              <a:rPr lang="en-US" sz="2000" dirty="0" err="1">
                <a:sym typeface="Wingdings"/>
              </a:rPr>
              <a:t>Xtallinity</a:t>
            </a:r>
            <a:r>
              <a:rPr lang="en-US" sz="2000" dirty="0">
                <a:sym typeface="Wingdings"/>
              </a:rPr>
              <a:t> often frustrated by </a:t>
            </a:r>
            <a:r>
              <a:rPr lang="en-US" sz="2000" dirty="0" err="1">
                <a:sym typeface="Wingdings"/>
              </a:rPr>
              <a:t>vitrification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‘quenching’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Polymer crystals are </a:t>
            </a:r>
            <a:r>
              <a:rPr lang="en-US" sz="2000" i="1" dirty="0">
                <a:sym typeface="Wingdings"/>
              </a:rPr>
              <a:t>not </a:t>
            </a:r>
            <a:r>
              <a:rPr lang="en-US" sz="2000" dirty="0">
                <a:sym typeface="Wingdings"/>
              </a:rPr>
              <a:t>‘infinite’ in all 3 dimensions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	Always finite in the axis // chain backbone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	Flat sheets (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‘lamellae’</a:t>
            </a:r>
            <a:r>
              <a:rPr lang="en-US" sz="2000" dirty="0">
                <a:sym typeface="Wingdings"/>
              </a:rPr>
              <a:t>): Surface energies never fade away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 Some non- crystalline regions always remain: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‘Degree of crystallinity’ </a:t>
            </a:r>
            <a:r>
              <a:rPr lang="en-US" sz="2000" dirty="0" err="1">
                <a:latin typeface="Symbol" charset="2"/>
                <a:cs typeface="Symbol" charset="2"/>
                <a:sym typeface="Wingdings"/>
              </a:rPr>
              <a:t>F</a:t>
            </a:r>
            <a:r>
              <a:rPr lang="en-US" sz="2000" baseline="-25000" dirty="0" err="1">
                <a:latin typeface="+mj-lt"/>
                <a:cs typeface="Symbol" charset="2"/>
                <a:sym typeface="Wingdings"/>
              </a:rPr>
              <a:t>cr</a:t>
            </a:r>
            <a:r>
              <a:rPr lang="en-US" sz="2000" dirty="0">
                <a:latin typeface="Symbol" charset="2"/>
                <a:cs typeface="Symbol" charset="2"/>
                <a:sym typeface="Wingdings"/>
              </a:rPr>
              <a:t> &lt;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cs typeface="Symbol" charset="2"/>
                <a:sym typeface="Wingdings"/>
              </a:rPr>
              <a:t>	</a:t>
            </a:r>
            <a:r>
              <a:rPr lang="en-US" sz="2000" dirty="0" err="1">
                <a:cs typeface="Symbol" charset="2"/>
                <a:sym typeface="Wingdings"/>
              </a:rPr>
              <a:t></a:t>
            </a:r>
            <a:r>
              <a:rPr lang="en-US" sz="2000" dirty="0">
                <a:cs typeface="Symbol" charset="2"/>
                <a:sym typeface="Wingdings"/>
              </a:rPr>
              <a:t> Permanent non- equilibrium state, incomplete order, hierarchies of structure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>
              <a:cs typeface="Symbol" charset="2"/>
              <a:sym typeface="Wingding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OK there’s one exception: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‘</a:t>
            </a:r>
            <a:r>
              <a:rPr lang="en-US" sz="1800" dirty="0" err="1">
                <a:cs typeface="Symbol" charset="2"/>
                <a:sym typeface="Wingdings"/>
              </a:rPr>
              <a:t>Topochemical</a:t>
            </a:r>
            <a:r>
              <a:rPr lang="en-US" sz="1800" dirty="0">
                <a:cs typeface="Symbol" charset="2"/>
                <a:sym typeface="Wingdings"/>
              </a:rPr>
              <a:t> </a:t>
            </a:r>
            <a:r>
              <a:rPr lang="en-US" sz="1800" dirty="0" err="1">
                <a:cs typeface="Symbol" charset="2"/>
                <a:sym typeface="Wingdings"/>
              </a:rPr>
              <a:t>polymerisation</a:t>
            </a:r>
            <a:r>
              <a:rPr lang="en-US" sz="1800" dirty="0">
                <a:cs typeface="Symbol" charset="2"/>
                <a:sym typeface="Wingdings"/>
              </a:rPr>
              <a:t>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e.g. </a:t>
            </a:r>
            <a:r>
              <a:rPr lang="en-US" sz="1800" dirty="0" err="1">
                <a:cs typeface="Symbol" charset="2"/>
                <a:sym typeface="Wingdings"/>
              </a:rPr>
              <a:t>Polydiacetylene</a:t>
            </a:r>
            <a:endParaRPr lang="en-US" sz="1800" dirty="0">
              <a:cs typeface="Symbol" charset="2"/>
              <a:sym typeface="Wingding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200" dirty="0">
                <a:cs typeface="Symbol" charset="2"/>
                <a:sym typeface="Wingdings"/>
              </a:rPr>
              <a:t>G Wegner Z. </a:t>
            </a:r>
            <a:r>
              <a:rPr lang="en-US" sz="1200" dirty="0" err="1">
                <a:cs typeface="Symbol" charset="2"/>
                <a:sym typeface="Wingdings"/>
              </a:rPr>
              <a:t>Naturforschg</a:t>
            </a:r>
            <a:r>
              <a:rPr lang="en-US" sz="1200" dirty="0">
                <a:cs typeface="Symbol" charset="2"/>
                <a:sym typeface="Wingdings"/>
              </a:rPr>
              <a:t>. 24b, 824 (1969)</a:t>
            </a:r>
            <a:r>
              <a:rPr lang="en-GB" sz="1200" dirty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632325" y="57626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60667" y="3198168"/>
            <a:ext cx="18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t="16330" r="63012" b="20684"/>
          <a:stretch>
            <a:fillRect/>
          </a:stretch>
        </p:blipFill>
        <p:spPr>
          <a:xfrm>
            <a:off x="4343400" y="5181600"/>
            <a:ext cx="1303866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63408" t="16330" b="23017"/>
          <a:stretch>
            <a:fillRect/>
          </a:stretch>
        </p:blipFill>
        <p:spPr>
          <a:xfrm>
            <a:off x="6934200" y="5181600"/>
            <a:ext cx="1233078" cy="154316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5867400" y="5943600"/>
            <a:ext cx="914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23424"/>
            <a:ext cx="3710791" cy="193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296400" cy="1143000"/>
          </a:xfrm>
        </p:spPr>
        <p:txBody>
          <a:bodyPr/>
          <a:lstStyle/>
          <a:p>
            <a:r>
              <a:rPr lang="en-US" dirty="0"/>
              <a:t>Polymer structure </a:t>
            </a:r>
            <a:r>
              <a:rPr lang="en-US" dirty="0" err="1">
                <a:sym typeface="Wingdings"/>
              </a:rPr>
              <a:t></a:t>
            </a:r>
            <a:r>
              <a:rPr lang="en-US" dirty="0" err="1"/>
              <a:t>Xtalisation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227653"/>
            <a:ext cx="5562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(Lack of) </a:t>
            </a:r>
            <a:r>
              <a:rPr lang="en-US" dirty="0" err="1">
                <a:solidFill>
                  <a:srgbClr val="FF0000"/>
                </a:solidFill>
              </a:rPr>
              <a:t>tacticity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e.g. </a:t>
            </a:r>
            <a:r>
              <a:rPr lang="en-US" dirty="0"/>
              <a:t>PS,</a:t>
            </a:r>
          </a:p>
          <a:p>
            <a:r>
              <a:rPr lang="en-US" dirty="0"/>
              <a:t>	 PMMA </a:t>
            </a:r>
            <a:r>
              <a:rPr lang="en-US" i="1" dirty="0"/>
              <a:t>aka</a:t>
            </a:r>
            <a:r>
              <a:rPr lang="en-US" dirty="0"/>
              <a:t> ‘Perspex’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alternating</a:t>
            </a:r>
            <a:r>
              <a:rPr lang="en-US" dirty="0"/>
              <a:t> </a:t>
            </a:r>
            <a:r>
              <a:rPr lang="en-US" i="1" dirty="0"/>
              <a:t>vs.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copolymers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14400"/>
            <a:ext cx="3352800" cy="2534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5273" y="3429000"/>
            <a:ext cx="408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 ?                 highly </a:t>
            </a:r>
            <a:r>
              <a:rPr lang="en-US" sz="1200" dirty="0" err="1"/>
              <a:t>Xtalline</a:t>
            </a:r>
            <a:r>
              <a:rPr lang="en-US" sz="1200" dirty="0"/>
              <a:t>     amorphous, T</a:t>
            </a:r>
            <a:r>
              <a:rPr lang="en-US" sz="1200" baseline="-25000" dirty="0"/>
              <a:t>G</a:t>
            </a:r>
            <a:r>
              <a:rPr lang="en-US" sz="1200" dirty="0"/>
              <a:t> ~ 100 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t="25099" r="23725" b="48085"/>
          <a:stretch>
            <a:fillRect/>
          </a:stretch>
        </p:blipFill>
        <p:spPr>
          <a:xfrm>
            <a:off x="228600" y="3505200"/>
            <a:ext cx="4083029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5600" y="4724400"/>
            <a:ext cx="456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Branching</a:t>
            </a:r>
            <a:r>
              <a:rPr lang="en-US" dirty="0"/>
              <a:t>, </a:t>
            </a:r>
            <a:r>
              <a:rPr lang="en-US" i="1" dirty="0"/>
              <a:t>e.g. </a:t>
            </a:r>
            <a:r>
              <a:rPr lang="en-US" dirty="0"/>
              <a:t>LDPE </a:t>
            </a:r>
            <a:r>
              <a:rPr lang="en-US" i="1" dirty="0"/>
              <a:t>vs.</a:t>
            </a:r>
            <a:r>
              <a:rPr lang="en-US" dirty="0"/>
              <a:t> HDPE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876800"/>
            <a:ext cx="1188772" cy="1188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5791200"/>
            <a:ext cx="4055110" cy="8873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5105400"/>
            <a:ext cx="636208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1828800"/>
            <a:ext cx="820137" cy="11071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86427" y="3962400"/>
            <a:ext cx="541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‘Quenched disorder’ </a:t>
            </a:r>
            <a:r>
              <a:rPr lang="en-US" dirty="0"/>
              <a:t>impedes </a:t>
            </a:r>
            <a:r>
              <a:rPr lang="en-US" dirty="0" err="1"/>
              <a:t>Xtallinity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26657</TotalTime>
  <Words>1708</Words>
  <Application>Microsoft Macintosh PowerPoint</Application>
  <PresentationFormat>A4 Paper (210x297 mm)</PresentationFormat>
  <Paragraphs>333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Cambria Math</vt:lpstr>
      <vt:lpstr>Symbol</vt:lpstr>
      <vt:lpstr>Wingdings</vt:lpstr>
      <vt:lpstr>Blank Presentation</vt:lpstr>
      <vt:lpstr>Equation</vt:lpstr>
      <vt:lpstr>Pt 4: Crystallinity in soft matter Lecture #12 Crystallisation in soft matter</vt:lpstr>
      <vt:lpstr>Crystallisation: Liquid  Solid phase transition Requires nucleation, similar as for binodal phase separation</vt:lpstr>
      <vt:lpstr>Nucleation</vt:lpstr>
      <vt:lpstr>Critical radius</vt:lpstr>
      <vt:lpstr>Nucleation and undercooling</vt:lpstr>
      <vt:lpstr>Heterogeneous nucleation Impurities, or vessel walls</vt:lpstr>
      <vt:lpstr>Crystallization rate: Growth of nuclei</vt:lpstr>
      <vt:lpstr>Crystallinity in polymers ?</vt:lpstr>
      <vt:lpstr>Polymer structure Xtalisation</vt:lpstr>
      <vt:lpstr>Summary Lecture #12 Crystallisation in soft matter</vt:lpstr>
      <vt:lpstr>Lecture #13 Polymer crystallisation I</vt:lpstr>
      <vt:lpstr>Measuring/quantifying polymer crystallinity</vt:lpstr>
      <vt:lpstr>Measuring/quantifying polymer crystallinity</vt:lpstr>
      <vt:lpstr>Making polymers Xtallise</vt:lpstr>
      <vt:lpstr>Polymer crystals at nanoscale:  Chain- folded lamellae</vt:lpstr>
      <vt:lpstr>Measuring/quantifying (polymer) crystallinity</vt:lpstr>
      <vt:lpstr>Spherulites: Bundles of lamellae</vt:lpstr>
      <vt:lpstr>Shish kebabs</vt:lpstr>
      <vt:lpstr>How do we know Tm(∞) ?</vt:lpstr>
      <vt:lpstr>Summary: Lecture #13</vt:lpstr>
      <vt:lpstr>Lecture #14 Polymer crystallisation II</vt:lpstr>
      <vt:lpstr>Lamella Thickness L: Growth kinetics</vt:lpstr>
      <vt:lpstr>Growth rate: Net crystallisation rate</vt:lpstr>
      <vt:lpstr>Entropy / Enthalpy of crystallizing chain</vt:lpstr>
      <vt:lpstr> Lamella thickness L* vs. DT</vt:lpstr>
      <vt:lpstr>Max. growth rate n vs. TC / DT We now know which L = L* grows fastest for given DT But for what DT is n maximum?</vt:lpstr>
      <vt:lpstr>Growth rate n vs. TC</vt:lpstr>
      <vt:lpstr>Summary: Lecture #14 Polymer Crystallisation II</vt:lpstr>
    </vt:vector>
  </TitlesOfParts>
  <Company>University of Sheffield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PHY469 Soft Condensed Matter Dr Mark Geoghegan</dc:title>
  <dc:creator>Mark Geoghegan</dc:creator>
  <cp:lastModifiedBy>Microsoft Office User</cp:lastModifiedBy>
  <cp:revision>613</cp:revision>
  <cp:lastPrinted>2008-11-24T18:28:51Z</cp:lastPrinted>
  <dcterms:created xsi:type="dcterms:W3CDTF">2016-11-22T09:25:12Z</dcterms:created>
  <dcterms:modified xsi:type="dcterms:W3CDTF">2018-11-14T16:39:10Z</dcterms:modified>
</cp:coreProperties>
</file>