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handoutMasterIdLst>
    <p:handoutMasterId r:id="rId45"/>
  </p:handoutMasterIdLst>
  <p:sldIdLst>
    <p:sldId id="267" r:id="rId2"/>
    <p:sldId id="303" r:id="rId3"/>
    <p:sldId id="271" r:id="rId4"/>
    <p:sldId id="269" r:id="rId5"/>
    <p:sldId id="323" r:id="rId6"/>
    <p:sldId id="272" r:id="rId7"/>
    <p:sldId id="273" r:id="rId8"/>
    <p:sldId id="276" r:id="rId9"/>
    <p:sldId id="302" r:id="rId10"/>
    <p:sldId id="274" r:id="rId11"/>
    <p:sldId id="281" r:id="rId12"/>
    <p:sldId id="277" r:id="rId13"/>
    <p:sldId id="304" r:id="rId14"/>
    <p:sldId id="305" r:id="rId15"/>
    <p:sldId id="318" r:id="rId16"/>
    <p:sldId id="308" r:id="rId17"/>
    <p:sldId id="310" r:id="rId18"/>
    <p:sldId id="279" r:id="rId19"/>
    <p:sldId id="324" r:id="rId20"/>
    <p:sldId id="311" r:id="rId21"/>
    <p:sldId id="309" r:id="rId22"/>
    <p:sldId id="289" r:id="rId23"/>
    <p:sldId id="290" r:id="rId24"/>
    <p:sldId id="282" r:id="rId25"/>
    <p:sldId id="320" r:id="rId26"/>
    <p:sldId id="321" r:id="rId27"/>
    <p:sldId id="322" r:id="rId28"/>
    <p:sldId id="285" r:id="rId29"/>
    <p:sldId id="286" r:id="rId30"/>
    <p:sldId id="317" r:id="rId31"/>
    <p:sldId id="288" r:id="rId32"/>
    <p:sldId id="297" r:id="rId33"/>
    <p:sldId id="299" r:id="rId34"/>
    <p:sldId id="312" r:id="rId35"/>
    <p:sldId id="292" r:id="rId36"/>
    <p:sldId id="315" r:id="rId37"/>
    <p:sldId id="293" r:id="rId38"/>
    <p:sldId id="294" r:id="rId39"/>
    <p:sldId id="295" r:id="rId40"/>
    <p:sldId id="296" r:id="rId41"/>
    <p:sldId id="316" r:id="rId42"/>
    <p:sldId id="301" r:id="rId43"/>
  </p:sldIdLst>
  <p:sldSz cx="9906000" cy="6858000" type="A4"/>
  <p:notesSz cx="6858000" cy="9144000"/>
  <p:defaultTextStyle>
    <a:defPPr>
      <a:defRPr lang="en-US"/>
    </a:defPPr>
    <a:lvl1pPr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i="1"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i="1"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i="1"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i="1"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tin Grell" initials="D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75" autoAdjust="0"/>
    <p:restoredTop sz="94660"/>
  </p:normalViewPr>
  <p:slideViewPr>
    <p:cSldViewPr>
      <p:cViewPr varScale="1">
        <p:scale>
          <a:sx n="89" d="100"/>
          <a:sy n="89" d="100"/>
        </p:scale>
        <p:origin x="254" y="8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8-17T09:54:33.213" idx="1">
    <p:pos x="498" y="4013"/>
    <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1658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658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1658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fld id="{C4AE8D08-39EF-0B45-9D02-774CE726CF47}" type="slidenum">
              <a:rPr lang="en-US"/>
              <a:pPr>
                <a:defRPr/>
              </a:pPr>
              <a:t>‹#›</a:t>
            </a:fld>
            <a:endParaRPr lang="en-US"/>
          </a:p>
        </p:txBody>
      </p:sp>
    </p:spTree>
    <p:extLst>
      <p:ext uri="{BB962C8B-B14F-4D97-AF65-F5344CB8AC3E}">
        <p14:creationId xmlns:p14="http://schemas.microsoft.com/office/powerpoint/2010/main" val="2919383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fld id="{CEE920ED-DBC3-0545-AAA2-0710191B6BE6}" type="slidenum">
              <a:rPr lang="en-US"/>
              <a:pPr>
                <a:defRPr/>
              </a:pPr>
              <a:t>‹#›</a:t>
            </a:fld>
            <a:endParaRPr lang="en-US"/>
          </a:p>
        </p:txBody>
      </p:sp>
    </p:spTree>
    <p:extLst>
      <p:ext uri="{BB962C8B-B14F-4D97-AF65-F5344CB8AC3E}">
        <p14:creationId xmlns:p14="http://schemas.microsoft.com/office/powerpoint/2010/main" val="3647396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7E35C969-5248-474E-8ED6-65D72323818D}" type="slidenum">
              <a:rPr lang="en-US"/>
              <a:pPr/>
              <a:t>1</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GB" dirty="0"/>
          </a:p>
        </p:txBody>
      </p:sp>
    </p:spTree>
    <p:extLst>
      <p:ext uri="{BB962C8B-B14F-4D97-AF65-F5344CB8AC3E}">
        <p14:creationId xmlns:p14="http://schemas.microsoft.com/office/powerpoint/2010/main" val="8612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FA0FBAB-364C-2C48-A1F0-3C62F32A2804}" type="slidenum">
              <a:rPr lang="en-US"/>
              <a:pPr/>
              <a:t>18</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dirty="0"/>
              <a:t>Note that </a:t>
            </a:r>
            <a:r>
              <a:rPr lang="en-US" dirty="0" err="1"/>
              <a:t>eq</a:t>
            </a:r>
            <a:r>
              <a:rPr lang="en-US" dirty="0"/>
              <a:t> 5.16 is wrong. It should have +</a:t>
            </a:r>
            <a:r>
              <a:rPr lang="en-US" i="1" dirty="0" err="1"/>
              <a:t>zNV</a:t>
            </a:r>
            <a:r>
              <a:rPr lang="en-US" dirty="0"/>
              <a:t>(</a:t>
            </a:r>
            <a:r>
              <a:rPr lang="en-US" i="1" dirty="0">
                <a:latin typeface="Symbol" charset="2"/>
                <a:sym typeface="Symbol" charset="2"/>
              </a:rPr>
              <a:t></a:t>
            </a:r>
            <a:r>
              <a:rPr lang="en-US" baseline="-25000" dirty="0" err="1"/>
              <a:t>ps</a:t>
            </a:r>
            <a:r>
              <a:rPr lang="en-US" dirty="0"/>
              <a:t> - </a:t>
            </a:r>
            <a:r>
              <a:rPr lang="en-US" i="1" dirty="0">
                <a:latin typeface="Symbol" charset="2"/>
                <a:sym typeface="Symbol" charset="2"/>
              </a:rPr>
              <a:t></a:t>
            </a:r>
            <a:r>
              <a:rPr lang="en-US" baseline="-25000" dirty="0" err="1"/>
              <a:t>ss</a:t>
            </a:r>
            <a:r>
              <a:rPr lang="en-US" dirty="0"/>
              <a:t>). The term in the book misses the </a:t>
            </a:r>
            <a:r>
              <a:rPr lang="en-US" i="1" dirty="0"/>
              <a:t>V</a:t>
            </a:r>
            <a:r>
              <a:rPr lang="en-US" dirty="0"/>
              <a:t> and has a + where a - should be.</a:t>
            </a:r>
          </a:p>
          <a:p>
            <a:pPr eaLnBrk="1" hangingPunct="1"/>
            <a:r>
              <a:rPr lang="en-US" dirty="0"/>
              <a:t>Discuss other values of </a:t>
            </a:r>
            <a:r>
              <a:rPr lang="en-US" i="1" dirty="0">
                <a:latin typeface="Symbol" charset="2"/>
                <a:sym typeface="Symbol" charset="2"/>
              </a:rPr>
              <a:t></a:t>
            </a:r>
            <a:r>
              <a:rPr lang="en-US" dirty="0"/>
              <a:t> (3/5 scaling for small </a:t>
            </a:r>
            <a:r>
              <a:rPr lang="en-US" i="1" dirty="0">
                <a:latin typeface="Symbol" charset="2"/>
                <a:sym typeface="Symbol" charset="2"/>
              </a:rPr>
              <a:t></a:t>
            </a:r>
            <a:r>
              <a:rPr lang="en-US" dirty="0"/>
              <a:t>and globules for large </a:t>
            </a:r>
            <a:r>
              <a:rPr lang="en-US" i="1" dirty="0">
                <a:latin typeface="Symbol" charset="2"/>
                <a:sym typeface="Symbol" charset="2"/>
              </a:rPr>
              <a:t></a:t>
            </a:r>
            <a:r>
              <a:rPr lang="en-US" dirty="0"/>
              <a:t>)</a:t>
            </a:r>
          </a:p>
          <a:p>
            <a:pPr eaLnBrk="1" hangingPunct="1"/>
            <a:r>
              <a:rPr lang="en-US" dirty="0"/>
              <a:t>We’ll need to define chi here. Refer to phase separation part for chi derivation there, but it is easy if we just add the energies. The derivation reminds us that we need a minus sign</a:t>
            </a:r>
          </a:p>
        </p:txBody>
      </p:sp>
    </p:spTree>
    <p:extLst>
      <p:ext uri="{BB962C8B-B14F-4D97-AF65-F5344CB8AC3E}">
        <p14:creationId xmlns:p14="http://schemas.microsoft.com/office/powerpoint/2010/main" val="485049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A11C6DA-41CB-9549-B6F0-C9346198B50E}" type="slidenum">
              <a:rPr lang="en-US"/>
              <a:pPr/>
              <a:t>22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73257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6B0687E-3C55-FB41-B039-B8A8FE3E8959}" type="slidenum">
              <a:rPr lang="en-US"/>
              <a:pPr/>
              <a:t>23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542212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AEE1FE6-5E62-6644-9CD1-1359A611E171}" type="slidenum">
              <a:rPr lang="en-US"/>
              <a:pPr/>
              <a:t>24</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19274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D4EC3A2-CDC4-AB4D-9CE7-C8ACD7EC17F7}" type="slidenum">
              <a:rPr lang="en-US"/>
              <a:pPr/>
              <a:t>28</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601692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922ED2D-0EF7-2F49-9F9D-2D3827D9CAEE}" type="slidenum">
              <a:rPr lang="en-US"/>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GB"/>
              <a:t>Elastic modulus links to solid behaviour, whilst loss modulus to Newtonian behaviour. For a Hookean solid, sigma = G epsilon cos(omega t); I.e. in phase. One can draw a parallel with a Newtonian fluid for which we have to get the shear strain as d.epsilon/dt. The cos becomes a sin and we have a 90° phase difference.</a:t>
            </a:r>
          </a:p>
        </p:txBody>
      </p:sp>
    </p:spTree>
    <p:extLst>
      <p:ext uri="{BB962C8B-B14F-4D97-AF65-F5344CB8AC3E}">
        <p14:creationId xmlns:p14="http://schemas.microsoft.com/office/powerpoint/2010/main" val="936786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B55D0B3-BE78-ED42-9345-F08C81709747}" type="slidenum">
              <a:rPr lang="en-US"/>
              <a:pPr/>
              <a:t>31</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361551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B7686BA-6812-7748-8F1C-6F43AAF90ED2}" type="slidenum">
              <a:rPr lang="en-US"/>
              <a:pPr/>
              <a:t>32</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2078196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CB0A445-ABE2-2241-86D5-4DAF69C8C604}" type="slidenum">
              <a:rPr lang="en-US"/>
              <a:pPr/>
              <a:t>33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572271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592E0AE-FD64-1A46-B936-90DEE4968765}" type="slidenum">
              <a:rPr lang="en-US"/>
              <a:pPr/>
              <a:t>35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8497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9A07545-5017-6F49-8D08-9E5441E532CA}" type="slidenum">
              <a:rPr lang="en-US"/>
              <a:pPr/>
              <a:t>3</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4156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334D1D6-1133-5847-B602-C3F9BC166D14}" type="slidenum">
              <a:rPr lang="en-US"/>
              <a:pPr/>
              <a:t>37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2062382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F0E0180-CB7C-2148-A8D4-1C26920E7444}" type="slidenum">
              <a:rPr lang="en-US"/>
              <a:pPr/>
              <a:t>38</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GB"/>
              <a:t>Well worth discussing that a tube is not defined by a dense sea of polymers Consider polystyrene as an example. This can introduce the importance of shorter relaxation times and Rouse modes</a:t>
            </a:r>
          </a:p>
        </p:txBody>
      </p:sp>
    </p:spTree>
    <p:extLst>
      <p:ext uri="{BB962C8B-B14F-4D97-AF65-F5344CB8AC3E}">
        <p14:creationId xmlns:p14="http://schemas.microsoft.com/office/powerpoint/2010/main" val="2083236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7017F4A-70BF-3D45-8E1D-AF30A1155CA1}" type="slidenum">
              <a:rPr lang="en-US"/>
              <a:pPr/>
              <a:t>39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GB"/>
              <a:t>Remember eta = Gp tau where tau is terminal time and Gp plateau modulus</a:t>
            </a:r>
          </a:p>
          <a:p>
            <a:pPr eaLnBrk="1" hangingPunct="1"/>
            <a:r>
              <a:rPr lang="en-GB"/>
              <a:t>One can also write Dtube as kTN1/N where N1 is the number of obstacles, and 1/N1 = 1/Nent + 1/Nxlink</a:t>
            </a:r>
          </a:p>
        </p:txBody>
      </p:sp>
    </p:spTree>
    <p:extLst>
      <p:ext uri="{BB962C8B-B14F-4D97-AF65-F5344CB8AC3E}">
        <p14:creationId xmlns:p14="http://schemas.microsoft.com/office/powerpoint/2010/main" val="388827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19A1DA6-E366-3E47-87C9-C9BE06050F77}" type="slidenum">
              <a:rPr lang="en-US"/>
              <a:pPr/>
              <a:t>40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GB"/>
              <a:t>The constitutive equations to calculate eta are belong the level of this course</a:t>
            </a:r>
          </a:p>
        </p:txBody>
      </p:sp>
    </p:spTree>
    <p:extLst>
      <p:ext uri="{BB962C8B-B14F-4D97-AF65-F5344CB8AC3E}">
        <p14:creationId xmlns:p14="http://schemas.microsoft.com/office/powerpoint/2010/main" val="23707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A63789F-918B-D941-8D0E-0755D021A062}" type="slidenum">
              <a:rPr lang="en-US"/>
              <a:pPr/>
              <a:t>4</a:t>
            </a:fld>
            <a:endParaRPr lang="en-US"/>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68777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CC2C926-3343-A446-BC3E-D370DC3C3BAA}" type="slidenum">
              <a:rPr lang="en-US"/>
              <a:pPr/>
              <a:t>6</a:t>
            </a:fld>
            <a:endParaRPr lang="en-US"/>
          </a:p>
        </p:txBody>
      </p:sp>
      <p:sp>
        <p:nvSpPr>
          <p:cNvPr id="26627" name="Rectangle 1026"/>
          <p:cNvSpPr>
            <a:spLocks noGrp="1" noRot="1" noChangeAspect="1" noChangeArrowheads="1" noTextEdit="1"/>
          </p:cNvSpPr>
          <p:nvPr>
            <p:ph type="sldImg"/>
          </p:nvPr>
        </p:nvSpPr>
        <p:spPr>
          <a:ln/>
        </p:spPr>
      </p:sp>
      <p:sp>
        <p:nvSpPr>
          <p:cNvPr id="26628" name="Rectangle 1027"/>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68007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38D4884-593C-4B42-8E66-4EC9FD6A8056}" type="slidenum">
              <a:rPr lang="en-US"/>
              <a:pPr/>
              <a:t>7</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91469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FEEF8C7-045F-4A4B-9006-71F597A9FE2F}" type="slidenum">
              <a:rPr lang="en-US"/>
              <a:pPr/>
              <a:t>8</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a:t>Refer back to slide 6; also page 79 of SCM</a:t>
            </a:r>
          </a:p>
        </p:txBody>
      </p:sp>
    </p:spTree>
    <p:extLst>
      <p:ext uri="{BB962C8B-B14F-4D97-AF65-F5344CB8AC3E}">
        <p14:creationId xmlns:p14="http://schemas.microsoft.com/office/powerpoint/2010/main" val="1055962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AC5A13F-06E3-C446-8952-3B6E81004FB6}" type="slidenum">
              <a:rPr lang="en-US"/>
              <a:pPr/>
              <a:t>10</a:t>
            </a:fld>
            <a:endParaRPr lang="en-US"/>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763668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5FC2E19-595B-564E-9C72-037A5C5D1464}" type="slidenum">
              <a:rPr lang="en-US"/>
              <a:pPr/>
              <a:t>11</a:t>
            </a:fld>
            <a:endParaRPr lang="en-US"/>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617902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B68D098-E553-604C-B93C-0D175D9031DA}" type="slidenum">
              <a:rPr lang="en-US"/>
              <a:pPr/>
              <a:t>12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a:t>One can exemplify the idea in terms of liquid crystals for which shape plays a role. Excluded volume certainly decreases as rods align</a:t>
            </a:r>
          </a:p>
        </p:txBody>
      </p:sp>
    </p:spTree>
    <p:extLst>
      <p:ext uri="{BB962C8B-B14F-4D97-AF65-F5344CB8AC3E}">
        <p14:creationId xmlns:p14="http://schemas.microsoft.com/office/powerpoint/2010/main" val="65052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AC903D-FDB4-DB44-B4EE-A1B27E9E950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14854D-F73F-7243-9FC7-016333E861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962074-3994-7849-8BDC-C0EFAE08385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2CE82A-5676-9643-834D-182DB24C7F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284C0F-4306-CC46-96A9-A0BD881E1D0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9D9425-2975-AC40-8119-A232A54BBEB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7DCDFBE-D14B-4340-B633-8961DAC745B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CA227C-5CCD-AA43-9088-7195D980F90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2917AD7-6E43-B540-A538-C209B6ACBF6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3EF8340-F67D-AF4A-AF3A-1DCFD4C6492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CEE06B-1B87-6C41-955D-9A16238095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42950" y="1981200"/>
            <a:ext cx="84201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i="0">
                <a:latin typeface="Arial" charset="0"/>
                <a:ea typeface="ＭＳ Ｐゴシック" charset="-128"/>
                <a:cs typeface="ＭＳ Ｐゴシック" charset="-128"/>
              </a:defRPr>
            </a:lvl1pPr>
          </a:lstStyle>
          <a:p>
            <a:pPr>
              <a:defRPr/>
            </a:pPr>
            <a:endParaRPr lang="en-U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i="0">
                <a:latin typeface="Arial" charset="0"/>
                <a:ea typeface="ＭＳ Ｐゴシック" charset="-128"/>
                <a:cs typeface="ＭＳ Ｐゴシック" charset="-128"/>
              </a:defRPr>
            </a:lvl1pPr>
          </a:lstStyle>
          <a:p>
            <a:pPr>
              <a:defRPr/>
            </a:pPr>
            <a:endParaRPr lang="en-US"/>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i="0">
                <a:latin typeface="Arial" charset="0"/>
                <a:ea typeface="ＭＳ Ｐゴシック" charset="-128"/>
                <a:cs typeface="ＭＳ Ｐゴシック" charset="-128"/>
              </a:defRPr>
            </a:lvl1pPr>
          </a:lstStyle>
          <a:p>
            <a:pPr>
              <a:defRPr/>
            </a:pPr>
            <a:fld id="{4CFBAA28-188B-AF45-870F-3AFA3FFDDA4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3.png"/><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5.emf"/><Relationship Id="rId5" Type="http://schemas.openxmlformats.org/officeDocument/2006/relationships/oleObject" Target="../embeddings/oleObject10.bin"/><Relationship Id="rId4" Type="http://schemas.openxmlformats.org/officeDocument/2006/relationships/image" Target="../media/image34.emf"/></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8.png"/><Relationship Id="rId5" Type="http://schemas.openxmlformats.org/officeDocument/2006/relationships/oleObject" Target="../embeddings/oleObject13.bin"/><Relationship Id="rId4" Type="http://schemas.openxmlformats.org/officeDocument/2006/relationships/image" Target="../media/image37.pn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2.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3.png"/><Relationship Id="rId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5.png"/><Relationship Id="rId5" Type="http://schemas.openxmlformats.org/officeDocument/2006/relationships/oleObject" Target="../embeddings/oleObject17.bin"/><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8.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0.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3.png"/><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304800"/>
            <a:ext cx="8420100" cy="1143000"/>
          </a:xfrm>
        </p:spPr>
        <p:txBody>
          <a:bodyPr/>
          <a:lstStyle/>
          <a:p>
            <a:pPr eaLnBrk="1" hangingPunct="1"/>
            <a:r>
              <a:rPr lang="en-GB" dirty="0">
                <a:solidFill>
                  <a:srgbClr val="FF0000"/>
                </a:solidFill>
              </a:rPr>
              <a:t>Pt. 2: Polymers</a:t>
            </a:r>
            <a:r>
              <a:rPr lang="en-GB" dirty="0"/>
              <a:t/>
            </a:r>
            <a:br>
              <a:rPr lang="en-GB" dirty="0"/>
            </a:br>
            <a:r>
              <a:rPr lang="en-GB" dirty="0"/>
              <a:t>Lecture #5</a:t>
            </a:r>
            <a:br>
              <a:rPr lang="en-GB" dirty="0"/>
            </a:br>
            <a:r>
              <a:rPr lang="en-GB" sz="2800" dirty="0">
                <a:solidFill>
                  <a:srgbClr val="FF0000"/>
                </a:solidFill>
              </a:rPr>
              <a:t>Introduction to polymers</a:t>
            </a:r>
          </a:p>
        </p:txBody>
      </p:sp>
      <p:sp>
        <p:nvSpPr>
          <p:cNvPr id="15363" name="Rectangle 3"/>
          <p:cNvSpPr>
            <a:spLocks noGrp="1" noChangeArrowheads="1"/>
          </p:cNvSpPr>
          <p:nvPr>
            <p:ph type="body" idx="1"/>
          </p:nvPr>
        </p:nvSpPr>
        <p:spPr>
          <a:xfrm>
            <a:off x="304799" y="2057400"/>
            <a:ext cx="9601199" cy="4114800"/>
          </a:xfrm>
        </p:spPr>
        <p:txBody>
          <a:bodyPr/>
          <a:lstStyle/>
          <a:p>
            <a:pPr eaLnBrk="1" hangingPunct="1"/>
            <a:r>
              <a:rPr lang="en-GB" sz="2800" dirty="0"/>
              <a:t>Polymers = ‘macromolecules’ or ‘chain’ molecules</a:t>
            </a:r>
          </a:p>
          <a:p>
            <a:pPr eaLnBrk="1" hangingPunct="1"/>
            <a:r>
              <a:rPr lang="en-GB" sz="2800" dirty="0"/>
              <a:t>Types of polymers</a:t>
            </a:r>
          </a:p>
          <a:p>
            <a:pPr eaLnBrk="1" hangingPunct="1"/>
            <a:r>
              <a:rPr lang="en-GB" sz="2800" dirty="0"/>
              <a:t>Shape/size of ‘freely </a:t>
            </a:r>
            <a:r>
              <a:rPr lang="en-GB" sz="2800" dirty="0" smtClean="0"/>
              <a:t>jointed</a:t>
            </a:r>
            <a:r>
              <a:rPr lang="zh-CN" altLang="en-US" sz="2800" dirty="0" smtClean="0"/>
              <a:t>（自由联合）</a:t>
            </a:r>
            <a:r>
              <a:rPr lang="en-GB" sz="2800" dirty="0" smtClean="0"/>
              <a:t>’ </a:t>
            </a:r>
            <a:r>
              <a:rPr lang="en-GB" sz="2800" dirty="0"/>
              <a:t>polymer: Random walk ‘coil’</a:t>
            </a:r>
          </a:p>
          <a:p>
            <a:pPr eaLnBrk="1" hangingPunct="1"/>
            <a:r>
              <a:rPr lang="en-GB" sz="2800" dirty="0"/>
              <a:t>Real coils, Kuhn’s segment, C</a:t>
            </a:r>
            <a:r>
              <a:rPr lang="en-GB" sz="2800" baseline="-25000" dirty="0"/>
              <a:t>∞</a:t>
            </a:r>
          </a:p>
        </p:txBody>
      </p:sp>
      <p:pic>
        <p:nvPicPr>
          <p:cNvPr id="4" name="Picture 3"/>
          <p:cNvPicPr>
            <a:picLocks noChangeAspect="1"/>
          </p:cNvPicPr>
          <p:nvPr/>
        </p:nvPicPr>
        <p:blipFill>
          <a:blip r:embed="rId3"/>
          <a:stretch>
            <a:fillRect/>
          </a:stretch>
        </p:blipFill>
        <p:spPr>
          <a:xfrm>
            <a:off x="8212346" y="4495800"/>
            <a:ext cx="1693653" cy="2362200"/>
          </a:xfrm>
          <a:prstGeom prst="rect">
            <a:avLst/>
          </a:prstGeom>
        </p:spPr>
      </p:pic>
      <p:sp>
        <p:nvSpPr>
          <p:cNvPr id="5" name="TextBox 4"/>
          <p:cNvSpPr txBox="1"/>
          <p:nvPr/>
        </p:nvSpPr>
        <p:spPr>
          <a:xfrm>
            <a:off x="6324600" y="5943600"/>
            <a:ext cx="1758715" cy="584776"/>
          </a:xfrm>
          <a:prstGeom prst="rect">
            <a:avLst/>
          </a:prstGeom>
          <a:noFill/>
        </p:spPr>
        <p:txBody>
          <a:bodyPr wrap="none" rtlCol="0">
            <a:spAutoFit/>
          </a:bodyPr>
          <a:lstStyle/>
          <a:p>
            <a:r>
              <a:rPr lang="en-US" sz="1600" i="0" dirty="0"/>
              <a:t>H Staudinger</a:t>
            </a:r>
          </a:p>
          <a:p>
            <a:r>
              <a:rPr lang="en-US" sz="1600" i="0" dirty="0"/>
              <a:t>Nobel Prize 1953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152400"/>
            <a:ext cx="8420100" cy="1143000"/>
          </a:xfrm>
        </p:spPr>
        <p:txBody>
          <a:bodyPr/>
          <a:lstStyle/>
          <a:p>
            <a:pPr eaLnBrk="1" hangingPunct="1"/>
            <a:r>
              <a:rPr lang="en-GB" dirty="0"/>
              <a:t>Summary: Lecture #5</a:t>
            </a:r>
            <a:br>
              <a:rPr lang="en-GB" dirty="0"/>
            </a:br>
            <a:r>
              <a:rPr lang="en-GB" sz="2800" dirty="0">
                <a:solidFill>
                  <a:srgbClr val="FF0000"/>
                </a:solidFill>
              </a:rPr>
              <a:t>Introduction to Polymers </a:t>
            </a:r>
          </a:p>
        </p:txBody>
      </p:sp>
      <p:sp>
        <p:nvSpPr>
          <p:cNvPr id="35843" name="Rectangle 3"/>
          <p:cNvSpPr>
            <a:spLocks noGrp="1" noChangeArrowheads="1"/>
          </p:cNvSpPr>
          <p:nvPr>
            <p:ph type="body" idx="1"/>
          </p:nvPr>
        </p:nvSpPr>
        <p:spPr>
          <a:xfrm>
            <a:off x="762000" y="1371600"/>
            <a:ext cx="8686800" cy="4953000"/>
          </a:xfrm>
        </p:spPr>
        <p:txBody>
          <a:bodyPr/>
          <a:lstStyle/>
          <a:p>
            <a:pPr eaLnBrk="1" hangingPunct="1">
              <a:lnSpc>
                <a:spcPct val="90000"/>
              </a:lnSpc>
            </a:pPr>
            <a:r>
              <a:rPr lang="en-GB" sz="2800" dirty="0"/>
              <a:t>A wide variety of polymers can be synthesized with different properties and structures</a:t>
            </a:r>
          </a:p>
          <a:p>
            <a:pPr eaLnBrk="1" hangingPunct="1">
              <a:lnSpc>
                <a:spcPct val="90000"/>
              </a:lnSpc>
              <a:buNone/>
            </a:pPr>
            <a:endParaRPr lang="en-GB" sz="800" dirty="0"/>
          </a:p>
          <a:p>
            <a:pPr eaLnBrk="1" hangingPunct="1">
              <a:lnSpc>
                <a:spcPct val="90000"/>
              </a:lnSpc>
            </a:pPr>
            <a:r>
              <a:rPr lang="en-GB" sz="2800" dirty="0"/>
              <a:t>Polymer chemists are pretty clever, respect</a:t>
            </a:r>
          </a:p>
          <a:p>
            <a:pPr eaLnBrk="1" hangingPunct="1">
              <a:lnSpc>
                <a:spcPct val="90000"/>
              </a:lnSpc>
              <a:buNone/>
            </a:pPr>
            <a:endParaRPr lang="en-GB" sz="800" dirty="0"/>
          </a:p>
          <a:p>
            <a:pPr eaLnBrk="1" hangingPunct="1">
              <a:lnSpc>
                <a:spcPct val="90000"/>
              </a:lnSpc>
            </a:pPr>
            <a:r>
              <a:rPr lang="en-GB" sz="2800" dirty="0"/>
              <a:t>Simplistic model of linear chain = freely jointed random walk leads to </a:t>
            </a:r>
            <a:r>
              <a:rPr lang="en-GB" sz="2800" dirty="0">
                <a:solidFill>
                  <a:srgbClr val="FF0000"/>
                </a:solidFill>
              </a:rPr>
              <a:t>scaling law</a:t>
            </a:r>
            <a:r>
              <a:rPr lang="en-GB" sz="2800" dirty="0"/>
              <a:t>, R ~ N</a:t>
            </a:r>
            <a:r>
              <a:rPr lang="en-GB" sz="2800" baseline="30000" dirty="0"/>
              <a:t>1/2  </a:t>
            </a:r>
            <a:r>
              <a:rPr lang="en-GB" sz="2800" b="1" dirty="0">
                <a:solidFill>
                  <a:srgbClr val="FF0000"/>
                </a:solidFill>
              </a:rPr>
              <a:t>P5.4</a:t>
            </a:r>
          </a:p>
          <a:p>
            <a:pPr eaLnBrk="1" hangingPunct="1">
              <a:lnSpc>
                <a:spcPct val="90000"/>
              </a:lnSpc>
              <a:buNone/>
            </a:pPr>
            <a:endParaRPr lang="en-GB" sz="800" dirty="0"/>
          </a:p>
          <a:p>
            <a:pPr eaLnBrk="1" hangingPunct="1">
              <a:lnSpc>
                <a:spcPct val="90000"/>
              </a:lnSpc>
            </a:pPr>
            <a:r>
              <a:rPr lang="en-GB" sz="2800" dirty="0"/>
              <a:t>More realistic view gives different pre- factor, but same scaling R ~ N</a:t>
            </a:r>
            <a:r>
              <a:rPr lang="en-GB" sz="2800" baseline="30000" dirty="0"/>
              <a:t>1/2</a:t>
            </a:r>
            <a:r>
              <a:rPr lang="en-GB" sz="2800" dirty="0"/>
              <a:t>:</a:t>
            </a:r>
          </a:p>
          <a:p>
            <a:pPr eaLnBrk="1" hangingPunct="1">
              <a:lnSpc>
                <a:spcPct val="90000"/>
              </a:lnSpc>
              <a:buNone/>
            </a:pPr>
            <a:endParaRPr lang="en-GB" sz="800" dirty="0"/>
          </a:p>
          <a:p>
            <a:pPr eaLnBrk="1" hangingPunct="1">
              <a:lnSpc>
                <a:spcPct val="90000"/>
              </a:lnSpc>
            </a:pPr>
            <a:r>
              <a:rPr lang="en-GB" sz="2800" dirty="0">
                <a:solidFill>
                  <a:srgbClr val="FF0000"/>
                </a:solidFill>
              </a:rPr>
              <a:t>Universal</a:t>
            </a:r>
            <a:r>
              <a:rPr lang="en-GB" sz="2800" dirty="0"/>
              <a:t> scaling law for linear chains, specifics of particular material are summarised in one factor, characteristic ratio C</a:t>
            </a:r>
            <a:r>
              <a:rPr lang="en-GB" sz="2800" baseline="-25000" dirty="0"/>
              <a:t>∞</a:t>
            </a:r>
          </a:p>
          <a:p>
            <a:pPr eaLnBrk="1" hangingPunct="1">
              <a:lnSpc>
                <a:spcPct val="90000"/>
              </a:lnSpc>
              <a:buNone/>
            </a:pPr>
            <a:endParaRPr lang="en-GB" sz="2800" dirty="0"/>
          </a:p>
          <a:p>
            <a:pPr eaLnBrk="1" hangingPunct="1">
              <a:lnSpc>
                <a:spcPct val="90000"/>
              </a:lnSpc>
              <a:buNone/>
            </a:pPr>
            <a:endParaRPr lang="en-GB" sz="2800" baseline="30000" dirty="0"/>
          </a:p>
          <a:p>
            <a:pPr eaLnBrk="1" hangingPunct="1">
              <a:lnSpc>
                <a:spcPct val="90000"/>
              </a:lnSpc>
              <a:buNone/>
            </a:pPr>
            <a:endParaRPr lang="en-GB" sz="2800" baseline="30000" dirty="0"/>
          </a:p>
          <a:p>
            <a:pPr eaLnBrk="1" hangingPunct="1">
              <a:lnSpc>
                <a:spcPct val="90000"/>
              </a:lnSpc>
              <a:buNone/>
            </a:pPr>
            <a:endParaRPr lang="en-GB" sz="2800" baseline="30000" dirty="0"/>
          </a:p>
          <a:p>
            <a:pPr lvl="1" eaLnBrk="1" hangingPunct="1">
              <a:lnSpc>
                <a:spcPct val="90000"/>
              </a:lnSpc>
              <a:buNone/>
            </a:pPr>
            <a:endParaRPr lang="en-GB" sz="2400" dirty="0"/>
          </a:p>
        </p:txBody>
      </p:sp>
      <p:sp>
        <p:nvSpPr>
          <p:cNvPr id="35844" name="Text Box 4"/>
          <p:cNvSpPr txBox="1">
            <a:spLocks noChangeArrowheads="1"/>
          </p:cNvSpPr>
          <p:nvPr/>
        </p:nvSpPr>
        <p:spPr bwMode="auto">
          <a:xfrm>
            <a:off x="6346825" y="6334780"/>
            <a:ext cx="3559175" cy="523220"/>
          </a:xfrm>
          <a:prstGeom prst="rect">
            <a:avLst/>
          </a:prstGeom>
          <a:noFill/>
          <a:ln w="9525">
            <a:noFill/>
            <a:miter lim="800000"/>
            <a:headEnd/>
            <a:tailEnd/>
          </a:ln>
        </p:spPr>
        <p:txBody>
          <a:bodyPr>
            <a:prstTxWarp prst="textNoShape">
              <a:avLst/>
            </a:prstTxWarp>
            <a:spAutoFit/>
          </a:bodyPr>
          <a:lstStyle/>
          <a:p>
            <a:pPr>
              <a:spcBef>
                <a:spcPct val="50000"/>
              </a:spcBef>
            </a:pPr>
            <a:r>
              <a:rPr lang="en-US" sz="1400" i="0" dirty="0"/>
              <a:t>The material contained within this lecture can be found in SCM chapter 5 up to 5.3.2</a:t>
            </a:r>
          </a:p>
        </p:txBody>
      </p:sp>
      <p:graphicFrame>
        <p:nvGraphicFramePr>
          <p:cNvPr id="33794" name="Object 2"/>
          <p:cNvGraphicFramePr>
            <a:graphicFrameLocks noChangeAspect="1"/>
          </p:cNvGraphicFramePr>
          <p:nvPr/>
        </p:nvGraphicFramePr>
        <p:xfrm>
          <a:off x="5029200" y="4343400"/>
          <a:ext cx="2138362" cy="557213"/>
        </p:xfrm>
        <a:graphic>
          <a:graphicData uri="http://schemas.openxmlformats.org/presentationml/2006/ole">
            <mc:AlternateContent xmlns:mc="http://schemas.openxmlformats.org/markup-compatibility/2006">
              <mc:Choice xmlns:v="urn:schemas-microsoft-com:vml" Requires="v">
                <p:oleObj spid="_x0000_s33850" name="Equation" r:id="rId4" imgW="635000" imgH="165100" progId="Equation.3">
                  <p:embed/>
                </p:oleObj>
              </mc:Choice>
              <mc:Fallback>
                <p:oleObj name="Equation" r:id="rId4" imgW="635000" imgH="1651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4343400"/>
                        <a:ext cx="2138362"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381000"/>
            <a:ext cx="8420100" cy="1143000"/>
          </a:xfrm>
        </p:spPr>
        <p:txBody>
          <a:bodyPr/>
          <a:lstStyle/>
          <a:p>
            <a:pPr eaLnBrk="1" hangingPunct="1"/>
            <a:r>
              <a:rPr lang="en-GB" dirty="0"/>
              <a:t>Lecture #6</a:t>
            </a:r>
            <a:br>
              <a:rPr lang="en-GB" dirty="0"/>
            </a:br>
            <a:r>
              <a:rPr lang="en-GB" sz="2800" dirty="0">
                <a:solidFill>
                  <a:srgbClr val="FF0000"/>
                </a:solidFill>
              </a:rPr>
              <a:t>Excluded Volume</a:t>
            </a:r>
            <a:r>
              <a:rPr lang="en-GB"/>
              <a:t/>
            </a:r>
            <a:br>
              <a:rPr lang="en-GB"/>
            </a:br>
            <a:r>
              <a:rPr lang="en-GB" sz="2400" dirty="0"/>
              <a:t/>
            </a:r>
            <a:br>
              <a:rPr lang="en-GB" sz="2400" dirty="0"/>
            </a:br>
            <a:r>
              <a:rPr lang="en-GB" sz="2400" dirty="0"/>
              <a:t>A guided tour to </a:t>
            </a:r>
            <a:r>
              <a:rPr lang="en-GB" sz="2400"/>
              <a:t>random walks: The Flory lecture</a:t>
            </a:r>
            <a:endParaRPr lang="en-GB" sz="2400" dirty="0"/>
          </a:p>
        </p:txBody>
      </p:sp>
      <p:sp>
        <p:nvSpPr>
          <p:cNvPr id="37891" name="Rectangle 3"/>
          <p:cNvSpPr>
            <a:spLocks noGrp="1" noChangeArrowheads="1"/>
          </p:cNvSpPr>
          <p:nvPr>
            <p:ph type="body" idx="1"/>
          </p:nvPr>
        </p:nvSpPr>
        <p:spPr>
          <a:xfrm>
            <a:off x="367613" y="2276872"/>
            <a:ext cx="9525000" cy="4114800"/>
          </a:xfrm>
        </p:spPr>
        <p:txBody>
          <a:bodyPr/>
          <a:lstStyle/>
          <a:p>
            <a:pPr eaLnBrk="1" hangingPunct="1"/>
            <a:r>
              <a:rPr lang="en-GB" dirty="0"/>
              <a:t>Excluded volume</a:t>
            </a:r>
          </a:p>
          <a:p>
            <a:pPr eaLnBrk="1" hangingPunct="1"/>
            <a:r>
              <a:rPr lang="en-GB" dirty="0"/>
              <a:t>Isolated chains, chains in solution, chains in melt</a:t>
            </a:r>
          </a:p>
          <a:p>
            <a:pPr eaLnBrk="1" hangingPunct="1"/>
            <a:r>
              <a:rPr lang="en-GB" dirty="0"/>
              <a:t>Excluded volume in good, poor, and ‘neutral’ (</a:t>
            </a:r>
            <a:r>
              <a:rPr lang="en-GB" dirty="0">
                <a:latin typeface="Symbol" charset="2"/>
                <a:cs typeface="Symbol" charset="2"/>
              </a:rPr>
              <a:t>Q</a:t>
            </a:r>
            <a:r>
              <a:rPr lang="en-GB" dirty="0"/>
              <a:t>) solvents</a:t>
            </a:r>
          </a:p>
          <a:p>
            <a:pPr eaLnBrk="1" hangingPunct="1"/>
            <a:r>
              <a:rPr lang="en-GB" dirty="0"/>
              <a:t>Excluded volume in melts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0" y="0"/>
            <a:ext cx="8420100" cy="1143000"/>
          </a:xfrm>
        </p:spPr>
        <p:txBody>
          <a:bodyPr/>
          <a:lstStyle/>
          <a:p>
            <a:pPr eaLnBrk="1" hangingPunct="1"/>
            <a:r>
              <a:rPr lang="en-GB" dirty="0">
                <a:solidFill>
                  <a:srgbClr val="0000FF"/>
                </a:solidFill>
              </a:rPr>
              <a:t>Excluded volume</a:t>
            </a:r>
          </a:p>
        </p:txBody>
      </p:sp>
      <p:sp>
        <p:nvSpPr>
          <p:cNvPr id="31747" name="Rectangle 3"/>
          <p:cNvSpPr>
            <a:spLocks noGrp="1" noChangeArrowheads="1"/>
          </p:cNvSpPr>
          <p:nvPr>
            <p:ph type="body" idx="1"/>
          </p:nvPr>
        </p:nvSpPr>
        <p:spPr>
          <a:xfrm>
            <a:off x="304800" y="914400"/>
            <a:ext cx="9601200" cy="4114800"/>
          </a:xfrm>
        </p:spPr>
        <p:txBody>
          <a:bodyPr/>
          <a:lstStyle/>
          <a:p>
            <a:pPr eaLnBrk="1" hangingPunct="1"/>
            <a:r>
              <a:rPr lang="en-GB" dirty="0"/>
              <a:t>Repeat units cannot just cross each other</a:t>
            </a:r>
          </a:p>
          <a:p>
            <a:pPr eaLnBrk="1" hangingPunct="1"/>
            <a:endParaRPr lang="en-GB" dirty="0"/>
          </a:p>
          <a:p>
            <a:pPr eaLnBrk="1" hangingPunct="1"/>
            <a:endParaRPr lang="en-GB" dirty="0"/>
          </a:p>
          <a:p>
            <a:pPr eaLnBrk="1" hangingPunct="1"/>
            <a:endParaRPr lang="en-GB" dirty="0"/>
          </a:p>
          <a:p>
            <a:pPr eaLnBrk="1" hangingPunct="1"/>
            <a:endParaRPr lang="en-GB" dirty="0"/>
          </a:p>
          <a:p>
            <a:pPr lvl="1" eaLnBrk="1" hangingPunct="1">
              <a:buNone/>
            </a:pPr>
            <a:r>
              <a:rPr lang="en-GB" dirty="0">
                <a:solidFill>
                  <a:srgbClr val="0000FF"/>
                </a:solidFill>
              </a:rPr>
              <a:t>          </a:t>
            </a:r>
            <a:r>
              <a:rPr lang="en-GB" dirty="0">
                <a:solidFill>
                  <a:srgbClr val="000000"/>
                </a:solidFill>
              </a:rPr>
              <a:t>R = </a:t>
            </a:r>
            <a:r>
              <a:rPr lang="en-GB" dirty="0"/>
              <a:t>&lt;r</a:t>
            </a:r>
            <a:r>
              <a:rPr lang="en-GB" baseline="30000" dirty="0"/>
              <a:t>2</a:t>
            </a:r>
            <a:r>
              <a:rPr lang="en-GB" dirty="0"/>
              <a:t>&gt;</a:t>
            </a:r>
            <a:r>
              <a:rPr lang="en-GB" baseline="30000" dirty="0"/>
              <a:t>1/2</a:t>
            </a:r>
            <a:r>
              <a:rPr lang="en-GB" dirty="0"/>
              <a:t> </a:t>
            </a:r>
            <a:endParaRPr lang="en-GB" dirty="0">
              <a:solidFill>
                <a:srgbClr val="FF0000"/>
              </a:solidFill>
            </a:endParaRPr>
          </a:p>
          <a:p>
            <a:pPr lvl="1" eaLnBrk="1" hangingPunct="1">
              <a:buNone/>
            </a:pPr>
            <a:r>
              <a:rPr lang="en-GB" dirty="0">
                <a:solidFill>
                  <a:srgbClr val="0000FF"/>
                </a:solidFill>
              </a:rPr>
              <a:t>‘self- avoiding random walk’</a:t>
            </a:r>
            <a:r>
              <a:rPr lang="en-GB" dirty="0"/>
              <a:t> SARW: </a:t>
            </a:r>
            <a:r>
              <a:rPr lang="en-GB" i="1" dirty="0">
                <a:solidFill>
                  <a:srgbClr val="FF0000"/>
                </a:solidFill>
              </a:rPr>
              <a:t>un</a:t>
            </a:r>
            <a:r>
              <a:rPr lang="en-GB" dirty="0"/>
              <a:t>like diffusion</a:t>
            </a:r>
          </a:p>
          <a:p>
            <a:pPr lvl="1" eaLnBrk="1" hangingPunct="1">
              <a:buNone/>
            </a:pPr>
            <a:endParaRPr lang="en-GB" dirty="0"/>
          </a:p>
          <a:p>
            <a:pPr lvl="1" eaLnBrk="1" hangingPunct="1">
              <a:buNone/>
            </a:pPr>
            <a:r>
              <a:rPr lang="en-GB" dirty="0"/>
              <a:t>Coil ‘</a:t>
            </a:r>
            <a:r>
              <a:rPr lang="en-GB" dirty="0" smtClean="0"/>
              <a:t>bloated</a:t>
            </a:r>
            <a:r>
              <a:rPr lang="zh-CN" altLang="en-US" dirty="0" smtClean="0"/>
              <a:t>（胀）</a:t>
            </a:r>
            <a:r>
              <a:rPr lang="en-GB" dirty="0" smtClean="0"/>
              <a:t>’ </a:t>
            </a:r>
            <a:r>
              <a:rPr lang="en-GB" dirty="0"/>
              <a:t>by exclusion: &lt;r</a:t>
            </a:r>
            <a:r>
              <a:rPr lang="en-GB" baseline="30000" dirty="0"/>
              <a:t>2</a:t>
            </a:r>
            <a:r>
              <a:rPr lang="en-GB" dirty="0"/>
              <a:t>&gt;</a:t>
            </a:r>
            <a:r>
              <a:rPr lang="en-GB" baseline="30000" dirty="0"/>
              <a:t>1/2</a:t>
            </a:r>
            <a:r>
              <a:rPr lang="en-GB" dirty="0"/>
              <a:t> = R ~ </a:t>
            </a:r>
            <a:r>
              <a:rPr lang="en-GB" dirty="0" err="1"/>
              <a:t>N</a:t>
            </a:r>
            <a:r>
              <a:rPr lang="en-GB" baseline="30000" dirty="0" err="1">
                <a:latin typeface="Symbol" charset="2"/>
                <a:cs typeface="Symbol" charset="2"/>
              </a:rPr>
              <a:t>n</a:t>
            </a:r>
            <a:r>
              <a:rPr lang="en-GB" dirty="0"/>
              <a:t> with </a:t>
            </a:r>
            <a:r>
              <a:rPr lang="en-GB" dirty="0">
                <a:latin typeface="Symbol" charset="2"/>
                <a:cs typeface="Symbol" charset="2"/>
              </a:rPr>
              <a:t>n</a:t>
            </a:r>
            <a:r>
              <a:rPr lang="en-GB" dirty="0"/>
              <a:t> &gt; ½</a:t>
            </a:r>
          </a:p>
          <a:p>
            <a:pPr lvl="1" eaLnBrk="1" hangingPunct="1">
              <a:buNone/>
            </a:pPr>
            <a:endParaRPr lang="en-GB" dirty="0"/>
          </a:p>
        </p:txBody>
      </p:sp>
      <p:grpSp>
        <p:nvGrpSpPr>
          <p:cNvPr id="61" name="Group 60"/>
          <p:cNvGrpSpPr/>
          <p:nvPr/>
        </p:nvGrpSpPr>
        <p:grpSpPr>
          <a:xfrm>
            <a:off x="990600" y="1447800"/>
            <a:ext cx="3986735" cy="2500371"/>
            <a:chOff x="395557" y="1165935"/>
            <a:chExt cx="3986735" cy="2500371"/>
          </a:xfrm>
        </p:grpSpPr>
        <p:grpSp>
          <p:nvGrpSpPr>
            <p:cNvPr id="62" name="Group 61"/>
            <p:cNvGrpSpPr/>
            <p:nvPr/>
          </p:nvGrpSpPr>
          <p:grpSpPr>
            <a:xfrm>
              <a:off x="395557" y="1405569"/>
              <a:ext cx="3986735" cy="2260737"/>
              <a:chOff x="2490281" y="1898088"/>
              <a:chExt cx="3151119" cy="1737928"/>
            </a:xfrm>
          </p:grpSpPr>
          <p:cxnSp>
            <p:nvCxnSpPr>
              <p:cNvPr id="68" name="Straight Arrow Connector 67"/>
              <p:cNvCxnSpPr/>
              <p:nvPr/>
            </p:nvCxnSpPr>
            <p:spPr>
              <a:xfrm flipV="1">
                <a:off x="4057122" y="2913416"/>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rot="16200000" flipH="1">
                <a:off x="4506246" y="2999820"/>
                <a:ext cx="510914" cy="338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4930756" y="2231613"/>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rot="5400000" flipH="1" flipV="1">
                <a:off x="4638064" y="2787485"/>
                <a:ext cx="515042" cy="703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4324886" y="3080177"/>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rot="10800000">
                <a:off x="4320638" y="3424330"/>
                <a:ext cx="6101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rot="10800000">
                <a:off x="4860414" y="1898091"/>
                <a:ext cx="605871"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rot="10800000" flipV="1">
                <a:off x="4324886" y="1898088"/>
                <a:ext cx="527542" cy="3335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4324886" y="2231613"/>
                <a:ext cx="605871" cy="159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rot="5400000">
                <a:off x="5376974" y="2828766"/>
                <a:ext cx="52726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rot="5400000">
                <a:off x="5216142" y="2314992"/>
                <a:ext cx="50028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rot="10800000" flipV="1">
                <a:off x="5105076" y="2557566"/>
                <a:ext cx="361208" cy="355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930756" y="2057283"/>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105076" y="2550774"/>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rot="16200000" flipV="1">
                <a:off x="3337332" y="2440256"/>
                <a:ext cx="493491" cy="3945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rot="10800000" flipV="1">
                <a:off x="5105077" y="3080177"/>
                <a:ext cx="536323" cy="130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rot="10800000">
                <a:off x="4673953" y="2914211"/>
                <a:ext cx="513607" cy="1789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rot="16200000" flipV="1">
                <a:off x="4248426" y="2492932"/>
                <a:ext cx="493491" cy="349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rot="10800000">
                <a:off x="3810130" y="2231614"/>
                <a:ext cx="506770" cy="1891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rot="16200000" flipH="1">
                <a:off x="3469618" y="2543784"/>
                <a:ext cx="660252" cy="20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rot="10800000" flipV="1">
                <a:off x="2662288" y="2405760"/>
                <a:ext cx="724495" cy="299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2662287" y="2102158"/>
                <a:ext cx="535528" cy="33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rot="5400000">
                <a:off x="2885388" y="2414585"/>
                <a:ext cx="62485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rot="10800000" flipV="1">
                <a:off x="2662287" y="2717535"/>
                <a:ext cx="536322" cy="3756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rot="5400000">
                <a:off x="2298762" y="3271697"/>
                <a:ext cx="555838" cy="17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3" name="Lightning Bolt 62"/>
            <p:cNvSpPr/>
            <p:nvPr/>
          </p:nvSpPr>
          <p:spPr>
            <a:xfrm>
              <a:off x="3790195" y="1323454"/>
              <a:ext cx="370541" cy="506121"/>
            </a:xfrm>
            <a:prstGeom prst="lightningBol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4" name="Lightning Bolt 63"/>
            <p:cNvSpPr/>
            <p:nvPr/>
          </p:nvSpPr>
          <p:spPr>
            <a:xfrm>
              <a:off x="3604924" y="1165935"/>
              <a:ext cx="370541" cy="506121"/>
            </a:xfrm>
            <a:prstGeom prst="lightningBol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5" name="Lightning Bolt 64"/>
            <p:cNvSpPr/>
            <p:nvPr/>
          </p:nvSpPr>
          <p:spPr>
            <a:xfrm>
              <a:off x="919168" y="1576514"/>
              <a:ext cx="370541" cy="506121"/>
            </a:xfrm>
            <a:prstGeom prst="lightningBol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6" name="Lightning Bolt 65"/>
            <p:cNvSpPr/>
            <p:nvPr/>
          </p:nvSpPr>
          <p:spPr>
            <a:xfrm>
              <a:off x="3023661" y="2263428"/>
              <a:ext cx="370541" cy="506121"/>
            </a:xfrm>
            <a:prstGeom prst="lightningBol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67" name="Lightning Bolt 66"/>
            <p:cNvSpPr/>
            <p:nvPr/>
          </p:nvSpPr>
          <p:spPr>
            <a:xfrm>
              <a:off x="2870162" y="2516488"/>
              <a:ext cx="370541" cy="506121"/>
            </a:xfrm>
            <a:prstGeom prst="lightningBol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grpSp>
      <p:sp>
        <p:nvSpPr>
          <p:cNvPr id="93" name="TextBox 92"/>
          <p:cNvSpPr txBox="1"/>
          <p:nvPr/>
        </p:nvSpPr>
        <p:spPr>
          <a:xfrm>
            <a:off x="5213816" y="1600200"/>
            <a:ext cx="4692184" cy="1200328"/>
          </a:xfrm>
          <a:prstGeom prst="rect">
            <a:avLst/>
          </a:prstGeom>
          <a:noFill/>
        </p:spPr>
        <p:txBody>
          <a:bodyPr wrap="none" rtlCol="0">
            <a:spAutoFit/>
          </a:bodyPr>
          <a:lstStyle/>
          <a:p>
            <a:r>
              <a:rPr lang="en-GB" dirty="0"/>
              <a:t>Long- range interaction far down</a:t>
            </a:r>
          </a:p>
          <a:p>
            <a:r>
              <a:rPr lang="en-GB" dirty="0"/>
              <a:t>the chain </a:t>
            </a:r>
          </a:p>
          <a:p>
            <a:r>
              <a:rPr lang="en-GB" dirty="0"/>
              <a:t>(farther than Kuhn’s segment)</a:t>
            </a:r>
            <a:endParaRPr lang="en-US" dirty="0"/>
          </a:p>
        </p:txBody>
      </p:sp>
      <p:cxnSp>
        <p:nvCxnSpPr>
          <p:cNvPr id="95" name="Straight Arrow Connector 94"/>
          <p:cNvCxnSpPr/>
          <p:nvPr/>
        </p:nvCxnSpPr>
        <p:spPr bwMode="auto">
          <a:xfrm flipV="1">
            <a:off x="1143000" y="3581400"/>
            <a:ext cx="1828800" cy="38100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9372600" cy="1143000"/>
          </a:xfrm>
        </p:spPr>
        <p:txBody>
          <a:bodyPr/>
          <a:lstStyle/>
          <a:p>
            <a:r>
              <a:rPr lang="en-GB" dirty="0"/>
              <a:t>Excluded volume and chain size</a:t>
            </a:r>
            <a:br>
              <a:rPr lang="en-GB" dirty="0"/>
            </a:br>
            <a:r>
              <a:rPr lang="en-GB" sz="2800" dirty="0"/>
              <a:t>PJ Flory’s </a:t>
            </a:r>
            <a:r>
              <a:rPr lang="en-GB" sz="2800" dirty="0">
                <a:solidFill>
                  <a:srgbClr val="0000FF"/>
                </a:solidFill>
              </a:rPr>
              <a:t>mean- field </a:t>
            </a:r>
            <a:r>
              <a:rPr lang="en-GB" sz="2800" dirty="0"/>
              <a:t>reasoning for </a:t>
            </a:r>
            <a:r>
              <a:rPr lang="en-GB" sz="2800" dirty="0" err="1">
                <a:latin typeface="Symbol" charset="2"/>
                <a:cs typeface="Symbol" charset="2"/>
              </a:rPr>
              <a:t>n</a:t>
            </a:r>
            <a:endParaRPr lang="en-US" sz="2800" dirty="0">
              <a:latin typeface="Symbol" charset="2"/>
              <a:cs typeface="Symbol" charset="2"/>
            </a:endParaRPr>
          </a:p>
        </p:txBody>
      </p:sp>
      <p:sp>
        <p:nvSpPr>
          <p:cNvPr id="3" name="Content Placeholder 2"/>
          <p:cNvSpPr>
            <a:spLocks noGrp="1"/>
          </p:cNvSpPr>
          <p:nvPr>
            <p:ph idx="1"/>
          </p:nvPr>
        </p:nvSpPr>
        <p:spPr>
          <a:xfrm>
            <a:off x="228600" y="1295400"/>
            <a:ext cx="9677400" cy="4114800"/>
          </a:xfrm>
        </p:spPr>
        <p:txBody>
          <a:bodyPr/>
          <a:lstStyle/>
          <a:p>
            <a:r>
              <a:rPr lang="en-US" sz="2400" dirty="0"/>
              <a:t>Repeat unit clashes cost energy per </a:t>
            </a:r>
            <a:r>
              <a:rPr lang="en-US" sz="2400" dirty="0" smtClean="0"/>
              <a:t>clash</a:t>
            </a:r>
            <a:r>
              <a:rPr lang="zh-CN" altLang="en-US" sz="2400" dirty="0" smtClean="0"/>
              <a:t>（碰撞）</a:t>
            </a:r>
            <a:r>
              <a:rPr lang="en-US" sz="2400" dirty="0" smtClean="0"/>
              <a:t>, </a:t>
            </a:r>
            <a:r>
              <a:rPr lang="en-US" sz="2400" dirty="0" err="1"/>
              <a:t>U</a:t>
            </a:r>
            <a:r>
              <a:rPr lang="en-US" sz="2400" baseline="-25000" dirty="0" err="1"/>
              <a:t>cl</a:t>
            </a:r>
            <a:r>
              <a:rPr lang="en-US" sz="2400" dirty="0"/>
              <a:t> = </a:t>
            </a:r>
            <a:r>
              <a:rPr lang="en-US" sz="2400" dirty="0" err="1"/>
              <a:t>zk</a:t>
            </a:r>
            <a:r>
              <a:rPr lang="en-US" sz="2400" baseline="-25000" dirty="0" err="1"/>
              <a:t>B</a:t>
            </a:r>
            <a:r>
              <a:rPr lang="en-US" sz="2400" dirty="0" err="1"/>
              <a:t>T</a:t>
            </a:r>
            <a:endParaRPr lang="en-US" sz="2400" dirty="0"/>
          </a:p>
          <a:p>
            <a:r>
              <a:rPr lang="en-US" sz="2400" dirty="0"/>
              <a:t>Density / concentration </a:t>
            </a:r>
            <a:r>
              <a:rPr lang="en-US" sz="2400" dirty="0" err="1"/>
              <a:t>c</a:t>
            </a:r>
            <a:r>
              <a:rPr lang="en-US" sz="2400" dirty="0"/>
              <a:t> of repeat units within coil: </a:t>
            </a:r>
            <a:r>
              <a:rPr lang="en-US" sz="2400" dirty="0" err="1"/>
              <a:t>c</a:t>
            </a:r>
            <a:r>
              <a:rPr lang="en-US" sz="2400" dirty="0"/>
              <a:t> ~ N/R</a:t>
            </a:r>
            <a:r>
              <a:rPr lang="en-US" sz="2400" baseline="30000" dirty="0"/>
              <a:t>3 </a:t>
            </a:r>
            <a:r>
              <a:rPr lang="en-US" sz="2400" dirty="0"/>
              <a:t>; </a:t>
            </a:r>
            <a:endParaRPr lang="en-US" sz="2400" baseline="30000" dirty="0"/>
          </a:p>
          <a:p>
            <a:r>
              <a:rPr lang="en-US" sz="2400" dirty="0"/>
              <a:t>Clashes raise energy/repeat unit by average ~ </a:t>
            </a:r>
            <a:r>
              <a:rPr lang="en-US" sz="2400" dirty="0" err="1"/>
              <a:t>cU</a:t>
            </a:r>
            <a:r>
              <a:rPr lang="en-US" sz="2400" baseline="-25000" dirty="0" err="1"/>
              <a:t>cl</a:t>
            </a:r>
            <a:endParaRPr lang="en-US" sz="2400" baseline="-25000" dirty="0"/>
          </a:p>
          <a:p>
            <a:r>
              <a:rPr lang="en-US" sz="2400" dirty="0"/>
              <a:t>For whole chain, U ~ </a:t>
            </a:r>
            <a:r>
              <a:rPr lang="en-US" sz="2400" dirty="0" err="1"/>
              <a:t>NcU</a:t>
            </a:r>
            <a:r>
              <a:rPr lang="en-US" sz="2400" baseline="-25000" dirty="0" err="1"/>
              <a:t>cl</a:t>
            </a:r>
            <a:r>
              <a:rPr lang="en-US" sz="2400" dirty="0"/>
              <a:t> ~  k</a:t>
            </a:r>
            <a:r>
              <a:rPr lang="en-US" sz="2400" baseline="-25000" dirty="0"/>
              <a:t>B</a:t>
            </a:r>
            <a:r>
              <a:rPr lang="en-US" sz="2400" dirty="0"/>
              <a:t>TzN</a:t>
            </a:r>
            <a:r>
              <a:rPr lang="en-US" sz="2400" baseline="30000" dirty="0"/>
              <a:t>2</a:t>
            </a:r>
            <a:r>
              <a:rPr lang="en-US" sz="2400" dirty="0"/>
              <a:t> / R</a:t>
            </a:r>
            <a:r>
              <a:rPr lang="en-US" sz="2400" baseline="30000" dirty="0"/>
              <a:t>3 </a:t>
            </a:r>
            <a:r>
              <a:rPr lang="en-US" sz="2400" dirty="0" err="1">
                <a:sym typeface="Wingdings"/>
              </a:rPr>
              <a:t></a:t>
            </a:r>
            <a:r>
              <a:rPr lang="en-US" sz="2400" dirty="0">
                <a:sym typeface="Wingdings"/>
              </a:rPr>
              <a:t> U = Ak</a:t>
            </a:r>
            <a:r>
              <a:rPr lang="en-US" sz="2400" baseline="-25000" dirty="0">
                <a:sym typeface="Wingdings"/>
              </a:rPr>
              <a:t>B</a:t>
            </a:r>
            <a:r>
              <a:rPr lang="en-US" sz="2400" dirty="0">
                <a:sym typeface="Wingdings"/>
              </a:rPr>
              <a:t>TN</a:t>
            </a:r>
            <a:r>
              <a:rPr lang="en-US" sz="2400" baseline="30000" dirty="0">
                <a:sym typeface="Wingdings"/>
              </a:rPr>
              <a:t>2</a:t>
            </a:r>
            <a:r>
              <a:rPr lang="en-US" sz="2400" dirty="0">
                <a:sym typeface="Wingdings"/>
              </a:rPr>
              <a:t>/R</a:t>
            </a:r>
            <a:r>
              <a:rPr lang="en-US" sz="2400" baseline="30000" dirty="0">
                <a:sym typeface="Wingdings"/>
              </a:rPr>
              <a:t>3</a:t>
            </a:r>
            <a:endParaRPr lang="en-US" sz="2400" baseline="30000" dirty="0"/>
          </a:p>
          <a:p>
            <a:endParaRPr lang="en-US" sz="2400" baseline="30000" dirty="0"/>
          </a:p>
          <a:p>
            <a:r>
              <a:rPr lang="en-US" sz="2400" dirty="0"/>
              <a:t>Min. U for max R … But: Entropy depends on R, S(R) ~ R</a:t>
            </a:r>
            <a:r>
              <a:rPr lang="en-US" sz="2400" baseline="30000" dirty="0"/>
              <a:t>2</a:t>
            </a:r>
            <a:r>
              <a:rPr lang="en-US" sz="2400" dirty="0"/>
              <a:t>/N</a:t>
            </a:r>
          </a:p>
          <a:p>
            <a:pPr>
              <a:buNone/>
            </a:pPr>
            <a:r>
              <a:rPr lang="en-US" sz="2400" dirty="0"/>
              <a:t>	</a:t>
            </a:r>
            <a:r>
              <a:rPr lang="en-US" sz="2400" dirty="0" err="1">
                <a:sym typeface="Wingdings"/>
              </a:rPr>
              <a:t></a:t>
            </a:r>
            <a:r>
              <a:rPr lang="en-US" sz="2400" dirty="0">
                <a:sym typeface="Wingdings"/>
              </a:rPr>
              <a:t> S(R) = - BR</a:t>
            </a:r>
            <a:r>
              <a:rPr lang="en-US" sz="2400" baseline="30000" dirty="0">
                <a:sym typeface="Wingdings"/>
              </a:rPr>
              <a:t>2</a:t>
            </a:r>
            <a:r>
              <a:rPr lang="en-US" sz="2400" dirty="0">
                <a:sym typeface="Wingdings"/>
              </a:rPr>
              <a:t>/N</a:t>
            </a:r>
            <a:endParaRPr lang="en-US" sz="2400" dirty="0"/>
          </a:p>
          <a:p>
            <a:pPr>
              <a:buNone/>
            </a:pPr>
            <a:r>
              <a:rPr lang="en-US" sz="2400" dirty="0" err="1">
                <a:sym typeface="Wingdings"/>
              </a:rPr>
              <a:t></a:t>
            </a:r>
            <a:r>
              <a:rPr lang="en-US" sz="2400" dirty="0">
                <a:sym typeface="Wingdings"/>
              </a:rPr>
              <a:t> Helmholtz </a:t>
            </a:r>
            <a:r>
              <a:rPr lang="en-US" sz="2400" dirty="0"/>
              <a:t>free energy, F(R) = U -TS = </a:t>
            </a:r>
            <a:r>
              <a:rPr lang="en-US" sz="2400" dirty="0" err="1"/>
              <a:t>k</a:t>
            </a:r>
            <a:r>
              <a:rPr lang="en-US" sz="2400" baseline="-25000" dirty="0" err="1"/>
              <a:t>B</a:t>
            </a:r>
            <a:r>
              <a:rPr lang="en-US" sz="2400" dirty="0" err="1"/>
              <a:t>T</a:t>
            </a:r>
            <a:r>
              <a:rPr lang="en-US" sz="2400" dirty="0"/>
              <a:t> (AN</a:t>
            </a:r>
            <a:r>
              <a:rPr lang="en-US" sz="2400" baseline="30000" dirty="0"/>
              <a:t>2</a:t>
            </a:r>
            <a:r>
              <a:rPr lang="en-US" sz="2400" dirty="0"/>
              <a:t>/R</a:t>
            </a:r>
            <a:r>
              <a:rPr lang="en-US" sz="2400" baseline="30000" dirty="0"/>
              <a:t>3</a:t>
            </a:r>
            <a:r>
              <a:rPr lang="en-US" sz="2400" dirty="0"/>
              <a:t> + BR</a:t>
            </a:r>
            <a:r>
              <a:rPr lang="en-US" sz="2400" baseline="30000" dirty="0"/>
              <a:t>2</a:t>
            </a:r>
            <a:r>
              <a:rPr lang="en-US" sz="2400" dirty="0"/>
              <a:t>/N)</a:t>
            </a:r>
          </a:p>
          <a:p>
            <a:pPr>
              <a:buNone/>
            </a:pPr>
            <a:endParaRPr lang="en-US" sz="1400" dirty="0"/>
          </a:p>
          <a:p>
            <a:pPr>
              <a:buNone/>
            </a:pPr>
            <a:r>
              <a:rPr lang="en-US" sz="2400" dirty="0">
                <a:solidFill>
                  <a:srgbClr val="0000FF"/>
                </a:solidFill>
                <a:sym typeface="Wingdings"/>
              </a:rPr>
              <a:t>         </a:t>
            </a:r>
            <a:r>
              <a:rPr lang="en-US" sz="2400" b="1" dirty="0">
                <a:solidFill>
                  <a:srgbClr val="FF0000"/>
                </a:solidFill>
                <a:sym typeface="Wingdings"/>
              </a:rPr>
              <a:t> P6.1       </a:t>
            </a:r>
            <a:r>
              <a:rPr lang="en-US" sz="3600" dirty="0" err="1">
                <a:solidFill>
                  <a:srgbClr val="0000FF"/>
                </a:solidFill>
                <a:sym typeface="Wingdings"/>
              </a:rPr>
              <a:t></a:t>
            </a:r>
            <a:r>
              <a:rPr lang="en-US" sz="3600" dirty="0">
                <a:solidFill>
                  <a:srgbClr val="0000FF"/>
                </a:solidFill>
                <a:sym typeface="Wingdings"/>
              </a:rPr>
              <a:t> R ~ N</a:t>
            </a:r>
            <a:r>
              <a:rPr lang="en-US" sz="3600" baseline="30000" dirty="0">
                <a:solidFill>
                  <a:srgbClr val="0000FF"/>
                </a:solidFill>
                <a:sym typeface="Wingdings"/>
              </a:rPr>
              <a:t>3/5</a:t>
            </a:r>
            <a:r>
              <a:rPr lang="en-US" sz="3600" dirty="0">
                <a:solidFill>
                  <a:srgbClr val="0000FF"/>
                </a:solidFill>
                <a:sym typeface="Wingdings"/>
              </a:rPr>
              <a:t>, </a:t>
            </a:r>
            <a:r>
              <a:rPr lang="en-US" sz="3600" dirty="0" err="1">
                <a:solidFill>
                  <a:srgbClr val="0000FF"/>
                </a:solidFill>
                <a:latin typeface="Symbol" charset="2"/>
                <a:cs typeface="Symbol" charset="2"/>
                <a:sym typeface="Wingdings"/>
              </a:rPr>
              <a:t>n</a:t>
            </a:r>
            <a:r>
              <a:rPr lang="en-US" sz="3600" dirty="0">
                <a:solidFill>
                  <a:srgbClr val="0000FF"/>
                </a:solidFill>
                <a:sym typeface="Wingdings"/>
              </a:rPr>
              <a:t> = 3/5 = 0.6</a:t>
            </a:r>
          </a:p>
          <a:p>
            <a:endParaRPr lang="en-US" sz="1200" baseline="30000" dirty="0">
              <a:solidFill>
                <a:srgbClr val="0000FF"/>
              </a:solidFill>
              <a:sym typeface="Wingdings"/>
            </a:endParaRPr>
          </a:p>
          <a:p>
            <a:r>
              <a:rPr lang="en-US" sz="2400" dirty="0">
                <a:sym typeface="Wingdings"/>
              </a:rPr>
              <a:t>‘fancy’ theory (‘</a:t>
            </a:r>
            <a:r>
              <a:rPr lang="en-US" sz="2400" dirty="0" err="1">
                <a:sym typeface="Wingdings"/>
              </a:rPr>
              <a:t>renormalisation</a:t>
            </a:r>
            <a:r>
              <a:rPr lang="en-US" sz="2400" dirty="0">
                <a:sym typeface="Wingdings"/>
              </a:rPr>
              <a:t> group’):</a:t>
            </a:r>
          </a:p>
          <a:p>
            <a:pPr>
              <a:buNone/>
            </a:pPr>
            <a:r>
              <a:rPr lang="en-US" sz="2400" dirty="0">
                <a:sym typeface="Wingdings"/>
              </a:rPr>
              <a:t> </a:t>
            </a:r>
            <a:r>
              <a:rPr lang="en-US" sz="2400" dirty="0" err="1">
                <a:latin typeface="Symbol" charset="2"/>
                <a:cs typeface="Symbol" charset="2"/>
                <a:sym typeface="Wingdings"/>
              </a:rPr>
              <a:t>n</a:t>
            </a:r>
            <a:r>
              <a:rPr lang="en-US" sz="2400" dirty="0">
                <a:sym typeface="Wingdings"/>
              </a:rPr>
              <a:t> = 0.588…			</a:t>
            </a:r>
            <a:r>
              <a:rPr lang="en-US" sz="2400" b="1" dirty="0">
                <a:solidFill>
                  <a:srgbClr val="FF0000"/>
                </a:solidFill>
                <a:sym typeface="Wingdings"/>
              </a:rPr>
              <a:t>P6.2</a:t>
            </a:r>
            <a:r>
              <a:rPr lang="en-US" sz="2400" dirty="0">
                <a:sym typeface="Wingdings"/>
              </a:rPr>
              <a:t>		     </a:t>
            </a:r>
            <a:r>
              <a:rPr lang="en-GB" sz="1800" dirty="0">
                <a:cs typeface="Symbol" charset="2"/>
              </a:rPr>
              <a:t>Nobel Prize 1974</a:t>
            </a:r>
            <a:endParaRPr lang="en-US" sz="1800" dirty="0"/>
          </a:p>
          <a:p>
            <a:pPr>
              <a:buNone/>
            </a:pPr>
            <a:endParaRPr lang="en-US" sz="2400" dirty="0"/>
          </a:p>
          <a:p>
            <a:endParaRPr lang="en-US" sz="2400" dirty="0"/>
          </a:p>
          <a:p>
            <a:pPr>
              <a:buNone/>
            </a:pPr>
            <a:r>
              <a:rPr lang="en-US" sz="2400" dirty="0"/>
              <a:t>			</a:t>
            </a:r>
            <a:endParaRPr lang="en-US" sz="3600" baseline="30000" dirty="0">
              <a:solidFill>
                <a:srgbClr val="0000FF"/>
              </a:solidFill>
              <a:sym typeface="Wingdings"/>
            </a:endParaRPr>
          </a:p>
          <a:p>
            <a:pPr>
              <a:buNone/>
            </a:pPr>
            <a:endParaRPr lang="en-US" sz="3600" baseline="30000" dirty="0">
              <a:solidFill>
                <a:srgbClr val="0000FF"/>
              </a:solidFill>
              <a:sym typeface="Wingdings"/>
            </a:endParaRPr>
          </a:p>
          <a:p>
            <a:pPr>
              <a:buNone/>
            </a:pPr>
            <a:endParaRPr lang="en-US" sz="2400" dirty="0">
              <a:solidFill>
                <a:srgbClr val="0000FF"/>
              </a:solidFill>
              <a:sym typeface="Wingdings"/>
            </a:endParaRPr>
          </a:p>
          <a:p>
            <a:pPr>
              <a:buNone/>
            </a:pPr>
            <a:endParaRPr lang="en-US" sz="3600" baseline="30000" dirty="0">
              <a:solidFill>
                <a:srgbClr val="0000FF"/>
              </a:solidFill>
              <a:sym typeface="Wingdings"/>
            </a:endParaRPr>
          </a:p>
          <a:p>
            <a:pPr>
              <a:buNone/>
            </a:pPr>
            <a:endParaRPr lang="en-US" sz="3600" baseline="30000" dirty="0">
              <a:solidFill>
                <a:srgbClr val="0000FF"/>
              </a:solidFill>
            </a:endParaRPr>
          </a:p>
        </p:txBody>
      </p:sp>
      <p:pic>
        <p:nvPicPr>
          <p:cNvPr id="4" name="Picture 3"/>
          <p:cNvPicPr>
            <a:picLocks noChangeAspect="1"/>
          </p:cNvPicPr>
          <p:nvPr/>
        </p:nvPicPr>
        <p:blipFill>
          <a:blip r:embed="rId2"/>
          <a:stretch>
            <a:fillRect/>
          </a:stretch>
        </p:blipFill>
        <p:spPr>
          <a:xfrm>
            <a:off x="8001000" y="4733925"/>
            <a:ext cx="1550656" cy="21240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420100" cy="1143000"/>
          </a:xfrm>
        </p:spPr>
        <p:txBody>
          <a:bodyPr/>
          <a:lstStyle/>
          <a:p>
            <a:r>
              <a:rPr lang="en-US" dirty="0"/>
              <a:t>Reality check: Isolated chains?</a:t>
            </a:r>
          </a:p>
        </p:txBody>
      </p:sp>
      <p:sp>
        <p:nvSpPr>
          <p:cNvPr id="3" name="Content Placeholder 2"/>
          <p:cNvSpPr>
            <a:spLocks noGrp="1"/>
          </p:cNvSpPr>
          <p:nvPr>
            <p:ph idx="1"/>
          </p:nvPr>
        </p:nvSpPr>
        <p:spPr>
          <a:xfrm>
            <a:off x="762000" y="1371600"/>
            <a:ext cx="8420100" cy="4114800"/>
          </a:xfrm>
        </p:spPr>
        <p:txBody>
          <a:bodyPr/>
          <a:lstStyle/>
          <a:p>
            <a:r>
              <a:rPr lang="en-US" dirty="0"/>
              <a:t>So far we looked at single, </a:t>
            </a:r>
            <a:r>
              <a:rPr lang="en-US" i="1" dirty="0"/>
              <a:t>i.e. </a:t>
            </a:r>
            <a:r>
              <a:rPr lang="en-US" dirty="0"/>
              <a:t>isolated chain</a:t>
            </a:r>
          </a:p>
          <a:p>
            <a:r>
              <a:rPr lang="en-US" dirty="0"/>
              <a:t>Real polymer chains are in </a:t>
            </a:r>
            <a:r>
              <a:rPr lang="en-US" dirty="0">
                <a:solidFill>
                  <a:srgbClr val="3366FF"/>
                </a:solidFill>
              </a:rPr>
              <a:t>solution</a:t>
            </a:r>
            <a:r>
              <a:rPr lang="en-US" dirty="0"/>
              <a:t>, or in ‘</a:t>
            </a:r>
            <a:r>
              <a:rPr lang="en-US" dirty="0">
                <a:solidFill>
                  <a:srgbClr val="3366FF"/>
                </a:solidFill>
              </a:rPr>
              <a:t>melt</a:t>
            </a:r>
            <a:r>
              <a:rPr lang="en-US" dirty="0"/>
              <a:t>’ </a:t>
            </a:r>
          </a:p>
          <a:p>
            <a:endParaRPr lang="en-US" dirty="0"/>
          </a:p>
          <a:p>
            <a:r>
              <a:rPr lang="en-US" dirty="0"/>
              <a:t>Solution concentration: ‘Dilute’/ ‘</a:t>
            </a:r>
            <a:r>
              <a:rPr lang="en-US" dirty="0" err="1"/>
              <a:t>semidilute</a:t>
            </a:r>
            <a:r>
              <a:rPr lang="en-US" dirty="0"/>
              <a:t>’ / ’concentrated’ </a:t>
            </a:r>
            <a:r>
              <a:rPr lang="en-US" dirty="0" err="1"/>
              <a:t>solun</a:t>
            </a:r>
            <a:r>
              <a:rPr lang="en-US" dirty="0"/>
              <a:t>., melt</a:t>
            </a:r>
          </a:p>
          <a:p>
            <a:r>
              <a:rPr lang="en-US" dirty="0"/>
              <a:t>Solvent quality: ‘Good’ to ‘poor’ solvent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801100" cy="1143000"/>
          </a:xfrm>
        </p:spPr>
        <p:txBody>
          <a:bodyPr/>
          <a:lstStyle/>
          <a:p>
            <a:r>
              <a:rPr lang="en-US" dirty="0"/>
              <a:t>Interlude: Measuring concentration</a:t>
            </a:r>
          </a:p>
        </p:txBody>
      </p:sp>
      <p:sp>
        <p:nvSpPr>
          <p:cNvPr id="3" name="Content Placeholder 2"/>
          <p:cNvSpPr>
            <a:spLocks noGrp="1"/>
          </p:cNvSpPr>
          <p:nvPr>
            <p:ph idx="1"/>
          </p:nvPr>
        </p:nvSpPr>
        <p:spPr>
          <a:xfrm>
            <a:off x="381000" y="762000"/>
            <a:ext cx="9296400" cy="5334000"/>
          </a:xfrm>
        </p:spPr>
        <p:txBody>
          <a:bodyPr/>
          <a:lstStyle/>
          <a:p>
            <a:r>
              <a:rPr lang="en-US" dirty="0"/>
              <a:t>Concentration ‘</a:t>
            </a:r>
            <a:r>
              <a:rPr lang="en-US" dirty="0" err="1"/>
              <a:t>c</a:t>
            </a:r>
            <a:r>
              <a:rPr lang="en-US" dirty="0"/>
              <a:t>’: Usual unit ‘M’ (</a:t>
            </a:r>
            <a:r>
              <a:rPr lang="en-US" dirty="0" err="1">
                <a:solidFill>
                  <a:srgbClr val="FF0000"/>
                </a:solidFill>
              </a:rPr>
              <a:t>molarity</a:t>
            </a:r>
            <a:r>
              <a:rPr lang="en-US" dirty="0"/>
              <a:t>)</a:t>
            </a:r>
          </a:p>
          <a:p>
            <a:pPr>
              <a:buNone/>
            </a:pPr>
            <a:r>
              <a:rPr lang="en-US" sz="2000" dirty="0"/>
              <a:t> 1 M = 1 mole (substance) / 1 </a:t>
            </a:r>
            <a:r>
              <a:rPr lang="en-US" sz="2000" dirty="0" err="1"/>
              <a:t>litre</a:t>
            </a:r>
            <a:r>
              <a:rPr lang="en-US" sz="2000" dirty="0"/>
              <a:t> (solution); </a:t>
            </a:r>
            <a:r>
              <a:rPr lang="en-US" sz="2000" dirty="0" err="1"/>
              <a:t>mM</a:t>
            </a:r>
            <a:r>
              <a:rPr lang="en-US" sz="2000" dirty="0"/>
              <a:t>, </a:t>
            </a:r>
            <a:r>
              <a:rPr lang="en-US" sz="2000" dirty="0" err="1">
                <a:latin typeface="Symbol" charset="2"/>
                <a:cs typeface="Symbol" charset="2"/>
              </a:rPr>
              <a:t>m</a:t>
            </a:r>
            <a:r>
              <a:rPr lang="en-US" sz="2000" dirty="0" err="1"/>
              <a:t>M</a:t>
            </a:r>
            <a:r>
              <a:rPr lang="en-US" sz="2000" dirty="0"/>
              <a:t>, … </a:t>
            </a:r>
            <a:r>
              <a:rPr lang="en-US" sz="2400" b="1" dirty="0">
                <a:solidFill>
                  <a:srgbClr val="FF0000"/>
                </a:solidFill>
              </a:rPr>
              <a:t>P6.3</a:t>
            </a:r>
          </a:p>
          <a:p>
            <a:r>
              <a:rPr lang="en-US" sz="2400" dirty="0"/>
              <a:t>But : 1 mole polymers or 1 mole repeat units?</a:t>
            </a:r>
          </a:p>
          <a:p>
            <a:r>
              <a:rPr lang="en-US" dirty="0"/>
              <a:t>Polymer solutions: </a:t>
            </a:r>
            <a:r>
              <a:rPr lang="en-US" dirty="0" err="1"/>
              <a:t>c</a:t>
            </a:r>
            <a:r>
              <a:rPr lang="en-US" dirty="0"/>
              <a:t> usually in </a:t>
            </a:r>
            <a:r>
              <a:rPr lang="en-US" dirty="0" err="1"/>
              <a:t>g</a:t>
            </a:r>
            <a:r>
              <a:rPr lang="en-US" dirty="0"/>
              <a:t>/L or mg/</a:t>
            </a:r>
            <a:r>
              <a:rPr lang="en-US" dirty="0" err="1"/>
              <a:t>mL</a:t>
            </a:r>
            <a:endParaRPr lang="en-US" dirty="0"/>
          </a:p>
          <a:p>
            <a:pPr>
              <a:buNone/>
            </a:pPr>
            <a:endParaRPr lang="en-US" sz="1200" dirty="0"/>
          </a:p>
          <a:p>
            <a:r>
              <a:rPr lang="en-US" dirty="0"/>
              <a:t>Alternative: Volume fraction, </a:t>
            </a:r>
            <a:r>
              <a:rPr lang="en-US" dirty="0">
                <a:latin typeface="Symbol" charset="2"/>
                <a:cs typeface="Symbol" charset="2"/>
              </a:rPr>
              <a:t>F</a:t>
            </a:r>
          </a:p>
          <a:p>
            <a:pPr>
              <a:buNone/>
            </a:pPr>
            <a:r>
              <a:rPr lang="en-US" sz="2400" dirty="0"/>
              <a:t> 0 &lt; </a:t>
            </a:r>
            <a:r>
              <a:rPr lang="en-US" sz="2400" dirty="0">
                <a:latin typeface="Symbol" charset="2"/>
                <a:cs typeface="Symbol" charset="2"/>
              </a:rPr>
              <a:t>F</a:t>
            </a:r>
            <a:r>
              <a:rPr lang="en-US" sz="2400" dirty="0"/>
              <a:t> &lt; 1, dimensionless, often used for theory (Ch. 3)</a:t>
            </a:r>
          </a:p>
          <a:p>
            <a:r>
              <a:rPr lang="en-US" dirty="0">
                <a:latin typeface="Symbol" charset="2"/>
                <a:cs typeface="Symbol" charset="2"/>
              </a:rPr>
              <a:t>F</a:t>
            </a:r>
            <a:r>
              <a:rPr lang="en-US" dirty="0"/>
              <a:t>: Volume fraction occupied by </a:t>
            </a:r>
            <a:r>
              <a:rPr lang="en-US" i="1" dirty="0">
                <a:solidFill>
                  <a:srgbClr val="FF0000"/>
                </a:solidFill>
              </a:rPr>
              <a:t>repeat units</a:t>
            </a:r>
          </a:p>
          <a:p>
            <a:r>
              <a:rPr lang="en-US" dirty="0"/>
              <a:t>Convert </a:t>
            </a:r>
            <a:r>
              <a:rPr lang="en-US" dirty="0" err="1"/>
              <a:t>btwn</a:t>
            </a:r>
            <a:r>
              <a:rPr lang="en-US" dirty="0"/>
              <a:t> </a:t>
            </a:r>
            <a:r>
              <a:rPr lang="en-US" dirty="0" err="1"/>
              <a:t>c</a:t>
            </a:r>
            <a:r>
              <a:rPr lang="en-US" dirty="0"/>
              <a:t> (</a:t>
            </a:r>
            <a:r>
              <a:rPr lang="en-US" dirty="0" err="1"/>
              <a:t>g</a:t>
            </a:r>
            <a:r>
              <a:rPr lang="en-US" dirty="0"/>
              <a:t>/L) and </a:t>
            </a:r>
            <a:r>
              <a:rPr lang="en-US" dirty="0">
                <a:latin typeface="Symbol" charset="2"/>
                <a:cs typeface="Symbol" charset="2"/>
              </a:rPr>
              <a:t>F</a:t>
            </a:r>
            <a:r>
              <a:rPr lang="en-US" dirty="0"/>
              <a:t> via density</a:t>
            </a:r>
          </a:p>
          <a:p>
            <a:r>
              <a:rPr lang="en-US" dirty="0" err="1">
                <a:latin typeface="Symbol" charset="2"/>
                <a:cs typeface="Symbol" charset="2"/>
              </a:rPr>
              <a:t>F</a:t>
            </a:r>
            <a:r>
              <a:rPr lang="en-US" baseline="-25000" dirty="0" err="1"/>
              <a:t>coil</a:t>
            </a:r>
            <a:r>
              <a:rPr lang="en-US" dirty="0"/>
              <a:t>: Vol. </a:t>
            </a:r>
            <a:r>
              <a:rPr lang="en-US" dirty="0" err="1"/>
              <a:t>frac</a:t>
            </a:r>
            <a:r>
              <a:rPr lang="en-US" dirty="0"/>
              <a:t>. occupied by </a:t>
            </a:r>
            <a:r>
              <a:rPr lang="en-US" i="1" dirty="0"/>
              <a:t>coils </a:t>
            </a:r>
            <a:r>
              <a:rPr lang="en-US" dirty="0"/>
              <a:t> </a:t>
            </a:r>
            <a:r>
              <a:rPr lang="en-US" dirty="0" err="1">
                <a:solidFill>
                  <a:srgbClr val="FF0000"/>
                </a:solidFill>
                <a:latin typeface="Symbol" charset="2"/>
                <a:cs typeface="Symbol" charset="2"/>
              </a:rPr>
              <a:t>F</a:t>
            </a:r>
            <a:r>
              <a:rPr lang="en-US" baseline="-25000" dirty="0" err="1">
                <a:solidFill>
                  <a:srgbClr val="FF0000"/>
                </a:solidFill>
              </a:rPr>
              <a:t>coil</a:t>
            </a:r>
            <a:r>
              <a:rPr lang="en-US" dirty="0">
                <a:solidFill>
                  <a:srgbClr val="FF0000"/>
                </a:solidFill>
              </a:rPr>
              <a:t> &gt;&gt; </a:t>
            </a:r>
            <a:r>
              <a:rPr lang="en-US" dirty="0">
                <a:solidFill>
                  <a:srgbClr val="FF0000"/>
                </a:solidFill>
                <a:latin typeface="Symbol" charset="2"/>
                <a:cs typeface="Symbol" charset="2"/>
              </a:rPr>
              <a:t>F	</a:t>
            </a:r>
            <a:r>
              <a:rPr lang="en-US" dirty="0"/>
              <a:t> </a:t>
            </a:r>
            <a:r>
              <a:rPr lang="en-US" sz="2400" dirty="0"/>
              <a:t>Solvent trapped in coil counts towards </a:t>
            </a:r>
            <a:r>
              <a:rPr lang="en-US" sz="2400" dirty="0" err="1">
                <a:latin typeface="Symbol" charset="2"/>
                <a:cs typeface="Symbol" charset="2"/>
              </a:rPr>
              <a:t>F</a:t>
            </a:r>
            <a:r>
              <a:rPr lang="en-US" sz="2400" baseline="-25000" dirty="0" err="1"/>
              <a:t>coil</a:t>
            </a:r>
            <a:r>
              <a:rPr lang="en-US" sz="2400" dirty="0"/>
              <a:t>, but not </a:t>
            </a:r>
            <a:r>
              <a:rPr lang="en-US" sz="2400" dirty="0">
                <a:latin typeface="Symbol" charset="2"/>
                <a:cs typeface="Symbol" charset="2"/>
              </a:rPr>
              <a:t>F </a:t>
            </a:r>
          </a:p>
          <a:p>
            <a:r>
              <a:rPr lang="en-US" dirty="0" err="1">
                <a:latin typeface="Symbol" charset="2"/>
                <a:cs typeface="Symbol" charset="2"/>
              </a:rPr>
              <a:t>F</a:t>
            </a:r>
            <a:r>
              <a:rPr lang="en-US" baseline="-25000" dirty="0" err="1"/>
              <a:t>coil</a:t>
            </a:r>
            <a:r>
              <a:rPr lang="en-US" dirty="0"/>
              <a:t> depends on N and </a:t>
            </a:r>
            <a:r>
              <a:rPr lang="en-US" dirty="0">
                <a:latin typeface="Symbol" charset="2"/>
                <a:cs typeface="Symbol" charset="2"/>
              </a:rPr>
              <a:t>n</a:t>
            </a:r>
            <a:r>
              <a:rPr lang="en-US" dirty="0"/>
              <a:t> as well as </a:t>
            </a:r>
            <a:r>
              <a:rPr lang="en-US" dirty="0" err="1"/>
              <a:t>c/</a:t>
            </a:r>
            <a:r>
              <a:rPr lang="en-US" dirty="0" err="1">
                <a:latin typeface="Symbol" charset="2"/>
                <a:ea typeface="Symbol" charset="2"/>
                <a:cs typeface="Symbol" charset="2"/>
              </a:rPr>
              <a:t>F</a:t>
            </a:r>
            <a:endParaRPr lang="en-US" dirty="0">
              <a:latin typeface="Symbol" charset="2"/>
              <a:ea typeface="Symbol" charset="2"/>
              <a:cs typeface="Symbol" charset="2"/>
            </a:endParaRPr>
          </a:p>
          <a:p>
            <a:endParaRPr lang="en-US" dirty="0"/>
          </a:p>
          <a:p>
            <a:pPr>
              <a:buNone/>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dirty="0">
                <a:latin typeface="Arial"/>
                <a:cs typeface="Arial"/>
              </a:rPr>
              <a:t>Dilute </a:t>
            </a:r>
            <a:r>
              <a:rPr lang="en-US" i="1" dirty="0">
                <a:latin typeface="Arial"/>
                <a:cs typeface="Arial"/>
              </a:rPr>
              <a:t>vs. </a:t>
            </a:r>
            <a:r>
              <a:rPr lang="en-US" dirty="0">
                <a:latin typeface="Arial"/>
                <a:cs typeface="Arial"/>
              </a:rPr>
              <a:t>concentrated solutions</a:t>
            </a:r>
          </a:p>
        </p:txBody>
      </p:sp>
      <p:sp>
        <p:nvSpPr>
          <p:cNvPr id="5" name="TextBox 4"/>
          <p:cNvSpPr txBox="1"/>
          <p:nvPr/>
        </p:nvSpPr>
        <p:spPr>
          <a:xfrm>
            <a:off x="152400" y="3048000"/>
            <a:ext cx="9753600" cy="1200329"/>
          </a:xfrm>
          <a:prstGeom prst="rect">
            <a:avLst/>
          </a:prstGeom>
          <a:noFill/>
        </p:spPr>
        <p:txBody>
          <a:bodyPr wrap="square" rtlCol="0">
            <a:spAutoFit/>
          </a:bodyPr>
          <a:lstStyle/>
          <a:p>
            <a:r>
              <a:rPr lang="en-US" dirty="0" err="1">
                <a:latin typeface="Arial"/>
                <a:cs typeface="Arial"/>
              </a:rPr>
              <a:t>c</a:t>
            </a:r>
            <a:r>
              <a:rPr lang="en-US" dirty="0">
                <a:latin typeface="Arial"/>
                <a:cs typeface="Arial"/>
              </a:rPr>
              <a:t> = 0		</a:t>
            </a:r>
            <a:r>
              <a:rPr lang="en-US" dirty="0" err="1">
                <a:latin typeface="Arial"/>
                <a:cs typeface="Arial"/>
              </a:rPr>
              <a:t>c</a:t>
            </a:r>
            <a:r>
              <a:rPr lang="en-US" dirty="0">
                <a:latin typeface="Arial"/>
                <a:cs typeface="Arial"/>
              </a:rPr>
              <a:t> &lt; </a:t>
            </a:r>
            <a:r>
              <a:rPr lang="en-US" dirty="0" err="1">
                <a:latin typeface="Arial"/>
                <a:cs typeface="Arial"/>
              </a:rPr>
              <a:t>c</a:t>
            </a:r>
            <a:r>
              <a:rPr lang="en-US" dirty="0">
                <a:latin typeface="Arial"/>
                <a:cs typeface="Arial"/>
              </a:rPr>
              <a:t>*:			</a:t>
            </a:r>
            <a:r>
              <a:rPr lang="en-US" dirty="0" err="1">
                <a:latin typeface="Arial"/>
                <a:cs typeface="Arial"/>
              </a:rPr>
              <a:t>c</a:t>
            </a:r>
            <a:r>
              <a:rPr lang="en-US" dirty="0">
                <a:latin typeface="Arial"/>
                <a:cs typeface="Arial"/>
              </a:rPr>
              <a:t> ≈ </a:t>
            </a:r>
            <a:r>
              <a:rPr lang="en-US" dirty="0" err="1">
                <a:latin typeface="Arial"/>
                <a:cs typeface="Arial"/>
              </a:rPr>
              <a:t>c</a:t>
            </a:r>
            <a:r>
              <a:rPr lang="en-US" dirty="0">
                <a:latin typeface="Arial"/>
                <a:cs typeface="Arial"/>
              </a:rPr>
              <a:t>*:		   </a:t>
            </a:r>
            <a:r>
              <a:rPr lang="en-US" dirty="0" err="1">
                <a:latin typeface="Arial"/>
                <a:cs typeface="Arial"/>
              </a:rPr>
              <a:t>c</a:t>
            </a:r>
            <a:r>
              <a:rPr lang="en-US" dirty="0">
                <a:latin typeface="Arial"/>
                <a:cs typeface="Arial"/>
              </a:rPr>
              <a:t> &gt; </a:t>
            </a:r>
            <a:r>
              <a:rPr lang="en-US" dirty="0" err="1">
                <a:latin typeface="Arial"/>
                <a:cs typeface="Arial"/>
              </a:rPr>
              <a:t>c</a:t>
            </a:r>
            <a:r>
              <a:rPr lang="en-US" dirty="0">
                <a:latin typeface="Arial"/>
                <a:cs typeface="Arial"/>
              </a:rPr>
              <a:t>*:	   </a:t>
            </a:r>
            <a:r>
              <a:rPr lang="en-US" dirty="0" err="1">
                <a:latin typeface="Arial"/>
                <a:cs typeface="Arial"/>
              </a:rPr>
              <a:t>c</a:t>
            </a:r>
            <a:r>
              <a:rPr lang="en-US" dirty="0">
                <a:latin typeface="Arial"/>
                <a:cs typeface="Arial"/>
              </a:rPr>
              <a:t> &gt;&gt; </a:t>
            </a:r>
            <a:r>
              <a:rPr lang="en-US" dirty="0" err="1">
                <a:latin typeface="Arial"/>
                <a:cs typeface="Arial"/>
              </a:rPr>
              <a:t>c</a:t>
            </a:r>
            <a:r>
              <a:rPr lang="en-US" dirty="0">
                <a:latin typeface="Arial"/>
                <a:cs typeface="Arial"/>
              </a:rPr>
              <a:t>*:</a:t>
            </a:r>
          </a:p>
          <a:p>
            <a:r>
              <a:rPr lang="en-US" dirty="0">
                <a:latin typeface="Arial"/>
                <a:cs typeface="Arial"/>
              </a:rPr>
              <a:t>solvent     dilute solution	  semi- dilute	    concentrated.     melt (</a:t>
            </a:r>
            <a:r>
              <a:rPr lang="en-US">
                <a:latin typeface="Arial"/>
                <a:cs typeface="Arial"/>
              </a:rPr>
              <a:t>c=</a:t>
            </a:r>
            <a:r>
              <a:rPr lang="en-US">
                <a:latin typeface="Symbol" charset="2"/>
                <a:ea typeface="Symbol" charset="2"/>
                <a:cs typeface="Symbol" charset="2"/>
              </a:rPr>
              <a:t>r</a:t>
            </a:r>
            <a:r>
              <a:rPr lang="en-US">
                <a:latin typeface="Arial"/>
                <a:cs typeface="Arial"/>
              </a:rPr>
              <a:t>)</a:t>
            </a:r>
            <a:endParaRPr lang="en-US" dirty="0">
              <a:latin typeface="Arial"/>
              <a:cs typeface="Arial"/>
            </a:endParaRPr>
          </a:p>
          <a:p>
            <a:r>
              <a:rPr lang="en-US" dirty="0">
                <a:latin typeface="Symbol" charset="2"/>
                <a:cs typeface="Symbol" charset="2"/>
              </a:rPr>
              <a:t>		</a:t>
            </a:r>
            <a:r>
              <a:rPr lang="en-US" dirty="0">
                <a:latin typeface="Arial"/>
                <a:cs typeface="Arial"/>
              </a:rPr>
              <a:t>			</a:t>
            </a:r>
            <a:r>
              <a:rPr lang="en-US" dirty="0" err="1">
                <a:solidFill>
                  <a:srgbClr val="FF0000"/>
                </a:solidFill>
                <a:latin typeface="Symbol" charset="2"/>
                <a:cs typeface="Symbol" charset="2"/>
              </a:rPr>
              <a:t>F</a:t>
            </a:r>
            <a:r>
              <a:rPr lang="en-US" baseline="-25000" dirty="0" err="1">
                <a:solidFill>
                  <a:srgbClr val="FF0000"/>
                </a:solidFill>
                <a:latin typeface="Arial"/>
                <a:cs typeface="Arial"/>
              </a:rPr>
              <a:t>coil</a:t>
            </a:r>
            <a:r>
              <a:rPr lang="en-US" dirty="0">
                <a:solidFill>
                  <a:srgbClr val="FF0000"/>
                </a:solidFill>
                <a:latin typeface="Arial"/>
                <a:cs typeface="Arial"/>
              </a:rPr>
              <a:t> = 1			</a:t>
            </a:r>
            <a:r>
              <a:rPr lang="en-US" dirty="0">
                <a:solidFill>
                  <a:srgbClr val="FF0000"/>
                </a:solidFill>
                <a:latin typeface="Symbol" charset="2"/>
                <a:cs typeface="Symbol" charset="2"/>
              </a:rPr>
              <a:t> F </a:t>
            </a:r>
            <a:r>
              <a:rPr lang="en-US" dirty="0">
                <a:solidFill>
                  <a:srgbClr val="FF0000"/>
                </a:solidFill>
                <a:latin typeface="Arial"/>
                <a:cs typeface="Arial"/>
              </a:rPr>
              <a:t>= 1</a:t>
            </a:r>
          </a:p>
        </p:txBody>
      </p:sp>
      <p:sp>
        <p:nvSpPr>
          <p:cNvPr id="6" name="TextBox 5"/>
          <p:cNvSpPr txBox="1"/>
          <p:nvPr/>
        </p:nvSpPr>
        <p:spPr>
          <a:xfrm>
            <a:off x="186814" y="4648200"/>
            <a:ext cx="9753600" cy="3724097"/>
          </a:xfrm>
          <a:prstGeom prst="rect">
            <a:avLst/>
          </a:prstGeom>
          <a:noFill/>
        </p:spPr>
        <p:txBody>
          <a:bodyPr wrap="square" rtlCol="0">
            <a:spAutoFit/>
          </a:bodyPr>
          <a:lstStyle/>
          <a:p>
            <a:r>
              <a:rPr lang="en-US" i="0" dirty="0">
                <a:solidFill>
                  <a:srgbClr val="3366FF"/>
                </a:solidFill>
                <a:latin typeface="Arial"/>
                <a:cs typeface="Arial"/>
              </a:rPr>
              <a:t>‘Overlap concentration’ </a:t>
            </a:r>
            <a:r>
              <a:rPr lang="en-US" i="0" dirty="0" err="1">
                <a:latin typeface="Arial"/>
                <a:cs typeface="Arial"/>
              </a:rPr>
              <a:t>c</a:t>
            </a:r>
            <a:r>
              <a:rPr lang="en-US" i="0" dirty="0">
                <a:latin typeface="Arial"/>
                <a:cs typeface="Arial"/>
              </a:rPr>
              <a:t>* </a:t>
            </a:r>
            <a:r>
              <a:rPr lang="en-US" i="0" dirty="0" err="1">
                <a:latin typeface="Arial"/>
                <a:cs typeface="Arial"/>
                <a:sym typeface="Wingdings"/>
              </a:rPr>
              <a:t></a:t>
            </a:r>
            <a:r>
              <a:rPr lang="en-US" i="0" dirty="0">
                <a:latin typeface="Arial"/>
                <a:cs typeface="Arial"/>
                <a:sym typeface="Wingdings"/>
              </a:rPr>
              <a:t> Above </a:t>
            </a:r>
            <a:r>
              <a:rPr lang="en-US" i="0" dirty="0" err="1">
                <a:latin typeface="Arial"/>
                <a:cs typeface="Arial"/>
                <a:sym typeface="Wingdings"/>
              </a:rPr>
              <a:t>c</a:t>
            </a:r>
            <a:r>
              <a:rPr lang="en-US" i="0" dirty="0">
                <a:latin typeface="Arial"/>
                <a:cs typeface="Arial"/>
                <a:sym typeface="Wingdings"/>
              </a:rPr>
              <a:t>* coils interpenetrate: </a:t>
            </a:r>
            <a:r>
              <a:rPr lang="en-US" i="0" dirty="0" err="1">
                <a:solidFill>
                  <a:srgbClr val="FF0000"/>
                </a:solidFill>
                <a:latin typeface="Symbol" charset="2"/>
                <a:cs typeface="Symbol" charset="2"/>
                <a:sym typeface="Wingdings"/>
              </a:rPr>
              <a:t>F</a:t>
            </a:r>
            <a:r>
              <a:rPr lang="en-US" i="0" baseline="-25000" dirty="0" err="1">
                <a:solidFill>
                  <a:srgbClr val="FF0000"/>
                </a:solidFill>
                <a:latin typeface="Arial"/>
                <a:cs typeface="Arial"/>
                <a:sym typeface="Wingdings"/>
              </a:rPr>
              <a:t>coil</a:t>
            </a:r>
            <a:r>
              <a:rPr lang="en-US" i="0" dirty="0" err="1">
                <a:solidFill>
                  <a:srgbClr val="FF0000"/>
                </a:solidFill>
                <a:latin typeface="Arial"/>
                <a:cs typeface="Arial"/>
                <a:sym typeface="Wingdings"/>
              </a:rPr>
              <a:t>(c</a:t>
            </a:r>
            <a:r>
              <a:rPr lang="en-US" i="0" dirty="0">
                <a:solidFill>
                  <a:srgbClr val="FF0000"/>
                </a:solidFill>
                <a:latin typeface="Arial"/>
                <a:cs typeface="Arial"/>
                <a:sym typeface="Wingdings"/>
              </a:rPr>
              <a:t>*) = 1</a:t>
            </a:r>
          </a:p>
          <a:p>
            <a:endParaRPr lang="en-US" sz="1000" i="0" dirty="0">
              <a:latin typeface="Arial"/>
              <a:cs typeface="Arial"/>
              <a:sym typeface="Wingdings"/>
            </a:endParaRPr>
          </a:p>
          <a:p>
            <a:endParaRPr lang="en-US" sz="1000" i="0" dirty="0">
              <a:latin typeface="Arial"/>
              <a:cs typeface="Arial"/>
              <a:sym typeface="Wingdings"/>
            </a:endParaRPr>
          </a:p>
          <a:p>
            <a:pPr>
              <a:buFont typeface="Wingdings" pitchFamily="-105" charset="2"/>
              <a:buChar char="à"/>
            </a:pPr>
            <a:r>
              <a:rPr lang="en-US" i="0" dirty="0">
                <a:latin typeface="Arial"/>
                <a:cs typeface="Arial"/>
                <a:sym typeface="Wingdings"/>
              </a:rPr>
              <a:t> Very different flow/</a:t>
            </a:r>
            <a:r>
              <a:rPr lang="en-US" i="0" dirty="0" err="1">
                <a:latin typeface="Arial"/>
                <a:cs typeface="Arial"/>
                <a:sym typeface="Wingdings"/>
              </a:rPr>
              <a:t>viscoelastic</a:t>
            </a:r>
            <a:r>
              <a:rPr lang="en-US" i="0" dirty="0">
                <a:latin typeface="Arial"/>
                <a:cs typeface="Arial"/>
                <a:sym typeface="Wingdings"/>
              </a:rPr>
              <a:t> properties below/above </a:t>
            </a:r>
            <a:r>
              <a:rPr lang="en-US" i="0" dirty="0" err="1">
                <a:latin typeface="Arial"/>
                <a:cs typeface="Arial"/>
                <a:sym typeface="Wingdings"/>
              </a:rPr>
              <a:t>c</a:t>
            </a:r>
            <a:r>
              <a:rPr lang="en-US" i="0" dirty="0">
                <a:latin typeface="Arial"/>
                <a:cs typeface="Arial"/>
                <a:sym typeface="Wingdings"/>
              </a:rPr>
              <a:t>*</a:t>
            </a:r>
          </a:p>
          <a:p>
            <a:pPr>
              <a:buFont typeface="Wingdings" pitchFamily="-105" charset="2"/>
              <a:buChar char="à"/>
            </a:pPr>
            <a:endParaRPr lang="en-US" i="0" dirty="0">
              <a:latin typeface="Arial"/>
              <a:cs typeface="Arial"/>
              <a:sym typeface="Wingdings"/>
            </a:endParaRPr>
          </a:p>
          <a:p>
            <a:pPr>
              <a:buFont typeface="Wingdings" pitchFamily="-105" charset="2"/>
              <a:buChar char="à"/>
            </a:pPr>
            <a:r>
              <a:rPr lang="en-US" dirty="0">
                <a:latin typeface="Arial"/>
                <a:cs typeface="Arial"/>
                <a:sym typeface="Wingdings"/>
              </a:rPr>
              <a:t> Caution claiming ‘dilute’ solution: </a:t>
            </a:r>
            <a:r>
              <a:rPr lang="en-US" dirty="0" err="1">
                <a:latin typeface="Arial"/>
                <a:cs typeface="Arial"/>
                <a:sym typeface="Wingdings"/>
              </a:rPr>
              <a:t>c</a:t>
            </a:r>
            <a:r>
              <a:rPr lang="en-US" dirty="0">
                <a:latin typeface="Arial"/>
                <a:cs typeface="Arial"/>
                <a:sym typeface="Wingdings"/>
              </a:rPr>
              <a:t>* may be surprisingly small </a:t>
            </a:r>
            <a:r>
              <a:rPr lang="en-US" b="1" i="0" dirty="0">
                <a:solidFill>
                  <a:srgbClr val="FF0000"/>
                </a:solidFill>
                <a:latin typeface="Arial"/>
                <a:cs typeface="Arial"/>
                <a:sym typeface="Wingdings"/>
              </a:rPr>
              <a:t>P6.4</a:t>
            </a:r>
          </a:p>
          <a:p>
            <a:pPr>
              <a:buFont typeface="Wingdings" pitchFamily="-105" charset="2"/>
              <a:buChar char="à"/>
            </a:pPr>
            <a:endParaRPr lang="en-US" i="0" dirty="0">
              <a:latin typeface="Arial"/>
              <a:cs typeface="Arial"/>
              <a:sym typeface="Wingdings"/>
            </a:endParaRPr>
          </a:p>
          <a:p>
            <a:pPr>
              <a:buFont typeface="Wingdings" pitchFamily="-105" charset="2"/>
              <a:buChar char="à"/>
            </a:pPr>
            <a:endParaRPr lang="en-US" i="0" dirty="0">
              <a:latin typeface="Arial"/>
              <a:cs typeface="Arial"/>
              <a:sym typeface="Wingdings"/>
            </a:endParaRPr>
          </a:p>
          <a:p>
            <a:endParaRPr lang="en-US" i="0" dirty="0">
              <a:latin typeface="Arial"/>
              <a:cs typeface="Arial"/>
              <a:sym typeface="Wingdings"/>
            </a:endParaRPr>
          </a:p>
          <a:p>
            <a:endParaRPr lang="en-US" i="0" dirty="0">
              <a:latin typeface="Arial"/>
              <a:cs typeface="Arial"/>
              <a:sym typeface="Wingdings"/>
            </a:endParaRPr>
          </a:p>
          <a:p>
            <a:endParaRPr lang="en-US" i="0" dirty="0">
              <a:latin typeface="Arial"/>
              <a:cs typeface="Arial"/>
            </a:endParaRPr>
          </a:p>
        </p:txBody>
      </p:sp>
      <p:sp>
        <p:nvSpPr>
          <p:cNvPr id="9" name="TextBox 8"/>
          <p:cNvSpPr txBox="1"/>
          <p:nvPr/>
        </p:nvSpPr>
        <p:spPr>
          <a:xfrm>
            <a:off x="457200" y="4724400"/>
            <a:ext cx="1082331" cy="1938992"/>
          </a:xfrm>
          <a:prstGeom prst="rect">
            <a:avLst/>
          </a:prstGeom>
          <a:noFill/>
        </p:spPr>
        <p:txBody>
          <a:bodyPr wrap="none" rtlCol="0">
            <a:spAutoFit/>
          </a:bodyPr>
          <a:lstStyle/>
          <a:p>
            <a:r>
              <a:rPr lang="en-US" dirty="0">
                <a:latin typeface="Arial"/>
                <a:cs typeface="Arial"/>
              </a:rPr>
              <a:t>	</a:t>
            </a:r>
          </a:p>
          <a:p>
            <a:endParaRPr lang="en-US" dirty="0">
              <a:latin typeface="Arial"/>
              <a:cs typeface="Arial"/>
            </a:endParaRPr>
          </a:p>
          <a:p>
            <a:endParaRPr lang="en-US" dirty="0">
              <a:latin typeface="Arial"/>
              <a:cs typeface="Arial"/>
              <a:sym typeface="Wingdings"/>
            </a:endParaRPr>
          </a:p>
          <a:p>
            <a:r>
              <a:rPr lang="en-US" i="0" dirty="0">
                <a:latin typeface="Arial"/>
                <a:cs typeface="Arial"/>
                <a:sym typeface="Wingdings"/>
              </a:rPr>
              <a:t>	</a:t>
            </a:r>
          </a:p>
          <a:p>
            <a:endParaRPr lang="en-US" i="0" dirty="0">
              <a:latin typeface="Arial"/>
              <a:cs typeface="Arial"/>
            </a:endParaRPr>
          </a:p>
        </p:txBody>
      </p:sp>
      <p:pic>
        <p:nvPicPr>
          <p:cNvPr id="11" name="Picture 10"/>
          <p:cNvPicPr>
            <a:picLocks noChangeAspect="1"/>
          </p:cNvPicPr>
          <p:nvPr/>
        </p:nvPicPr>
        <p:blipFill>
          <a:blip r:embed="rId2"/>
          <a:srcRect t="17975"/>
          <a:stretch>
            <a:fillRect/>
          </a:stretch>
        </p:blipFill>
        <p:spPr>
          <a:xfrm rot="10800000">
            <a:off x="1600200" y="1066800"/>
            <a:ext cx="6445668" cy="1726734"/>
          </a:xfrm>
          <a:prstGeom prst="rect">
            <a:avLst/>
          </a:prstGeom>
        </p:spPr>
      </p:pic>
      <p:sp>
        <p:nvSpPr>
          <p:cNvPr id="13" name="Rectangle 12"/>
          <p:cNvSpPr/>
          <p:nvPr/>
        </p:nvSpPr>
        <p:spPr bwMode="auto">
          <a:xfrm>
            <a:off x="8229600" y="1219200"/>
            <a:ext cx="1524000" cy="1524000"/>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4" name="Rectangle 13"/>
          <p:cNvSpPr/>
          <p:nvPr/>
        </p:nvSpPr>
        <p:spPr bwMode="auto">
          <a:xfrm>
            <a:off x="152400" y="1219200"/>
            <a:ext cx="1524000" cy="1524000"/>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charset="-128"/>
              <a:cs typeface="ＭＳ Ｐゴシック"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420100" cy="1143000"/>
          </a:xfrm>
        </p:spPr>
        <p:txBody>
          <a:bodyPr/>
          <a:lstStyle/>
          <a:p>
            <a:r>
              <a:rPr lang="en-US" dirty="0"/>
              <a:t>Dilute </a:t>
            </a:r>
            <a:r>
              <a:rPr lang="en-US" dirty="0" err="1"/>
              <a:t>solun</a:t>
            </a:r>
            <a:r>
              <a:rPr lang="en-US" dirty="0"/>
              <a:t>. in ‘good’ solvent</a:t>
            </a:r>
          </a:p>
        </p:txBody>
      </p:sp>
      <p:sp>
        <p:nvSpPr>
          <p:cNvPr id="3" name="Content Placeholder 2"/>
          <p:cNvSpPr>
            <a:spLocks noGrp="1"/>
          </p:cNvSpPr>
          <p:nvPr>
            <p:ph idx="1"/>
          </p:nvPr>
        </p:nvSpPr>
        <p:spPr>
          <a:xfrm>
            <a:off x="228600" y="1600200"/>
            <a:ext cx="9525000" cy="4114800"/>
          </a:xfrm>
        </p:spPr>
        <p:txBody>
          <a:bodyPr/>
          <a:lstStyle/>
          <a:p>
            <a:r>
              <a:rPr lang="en-US" dirty="0"/>
              <a:t> ‘Good’ solvent: Repeat unit ‘enjoys’ contact with solvent </a:t>
            </a:r>
            <a:r>
              <a:rPr lang="en-US" sz="2400" dirty="0"/>
              <a:t>(</a:t>
            </a:r>
            <a:r>
              <a:rPr lang="en-US" sz="2400" i="1" dirty="0"/>
              <a:t>i.e.</a:t>
            </a:r>
            <a:r>
              <a:rPr lang="en-US" sz="2400" dirty="0"/>
              <a:t>, contact with solvent is </a:t>
            </a:r>
            <a:r>
              <a:rPr lang="en-US" sz="2400" dirty="0" err="1"/>
              <a:t>enthalpically</a:t>
            </a:r>
            <a:r>
              <a:rPr lang="en-US" sz="2400" dirty="0"/>
              <a:t> preferred over contact with other repeat unit)</a:t>
            </a:r>
          </a:p>
          <a:p>
            <a:r>
              <a:rPr lang="en-US" dirty="0"/>
              <a:t>Dilute </a:t>
            </a:r>
            <a:r>
              <a:rPr lang="en-US" dirty="0" err="1"/>
              <a:t>solun</a:t>
            </a:r>
            <a:r>
              <a:rPr lang="en-US" dirty="0"/>
              <a:t>.: Ignore other chains</a:t>
            </a:r>
          </a:p>
          <a:p>
            <a:r>
              <a:rPr lang="en-US" dirty="0"/>
              <a:t>Flory excluded volume reasoning applies</a:t>
            </a:r>
          </a:p>
          <a:p>
            <a:endParaRPr lang="en-US" dirty="0"/>
          </a:p>
          <a:p>
            <a:r>
              <a:rPr lang="en-US" dirty="0">
                <a:solidFill>
                  <a:srgbClr val="3366FF"/>
                </a:solidFill>
              </a:rPr>
              <a:t>R ~ N</a:t>
            </a:r>
            <a:r>
              <a:rPr lang="en-US" baseline="30000" dirty="0">
                <a:solidFill>
                  <a:srgbClr val="3366FF"/>
                </a:solidFill>
              </a:rPr>
              <a:t>3/5</a:t>
            </a:r>
            <a:endParaRPr lang="en-US" dirty="0">
              <a:solidFill>
                <a:srgbClr val="3366FF"/>
              </a:solidFill>
            </a:endParaRPr>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0"/>
            <a:ext cx="8420100" cy="1143000"/>
          </a:xfrm>
        </p:spPr>
        <p:txBody>
          <a:bodyPr/>
          <a:lstStyle/>
          <a:p>
            <a:pPr eaLnBrk="1" hangingPunct="1"/>
            <a:r>
              <a:rPr lang="en-GB" dirty="0">
                <a:latin typeface="Arial"/>
                <a:cs typeface="Arial"/>
                <a:sym typeface="Symbol" charset="2"/>
              </a:rPr>
              <a:t/>
            </a:r>
            <a:br>
              <a:rPr lang="en-GB" dirty="0">
                <a:latin typeface="Arial"/>
                <a:cs typeface="Arial"/>
                <a:sym typeface="Symbol" charset="2"/>
              </a:rPr>
            </a:br>
            <a:r>
              <a:rPr lang="en-GB" dirty="0">
                <a:latin typeface="Arial"/>
                <a:cs typeface="Arial"/>
                <a:sym typeface="Symbol" charset="2"/>
              </a:rPr>
              <a:t>Dilute </a:t>
            </a:r>
            <a:r>
              <a:rPr lang="en-GB" dirty="0" err="1">
                <a:latin typeface="Arial"/>
                <a:cs typeface="Arial"/>
                <a:sym typeface="Symbol" charset="2"/>
              </a:rPr>
              <a:t>solun</a:t>
            </a:r>
            <a:r>
              <a:rPr lang="en-GB" dirty="0">
                <a:latin typeface="Arial"/>
                <a:cs typeface="Arial"/>
                <a:sym typeface="Symbol" charset="2"/>
              </a:rPr>
              <a:t>. in</a:t>
            </a:r>
            <a:r>
              <a:rPr lang="en-GB" i="1" dirty="0">
                <a:latin typeface="Symbol" charset="2"/>
                <a:sym typeface="Symbol" charset="2"/>
              </a:rPr>
              <a:t> </a:t>
            </a:r>
            <a:r>
              <a:rPr lang="en-GB" i="1" dirty="0">
                <a:solidFill>
                  <a:srgbClr val="3366FF"/>
                </a:solidFill>
                <a:latin typeface="Symbol" charset="2"/>
                <a:sym typeface="Symbol" charset="2"/>
              </a:rPr>
              <a:t>Q</a:t>
            </a:r>
            <a:r>
              <a:rPr lang="en-GB" dirty="0"/>
              <a:t> </a:t>
            </a:r>
            <a:r>
              <a:rPr lang="en-GB" dirty="0">
                <a:solidFill>
                  <a:srgbClr val="3366FF"/>
                </a:solidFill>
              </a:rPr>
              <a:t>solvent</a:t>
            </a:r>
          </a:p>
        </p:txBody>
      </p:sp>
      <p:sp>
        <p:nvSpPr>
          <p:cNvPr id="39939" name="Rectangle 3"/>
          <p:cNvSpPr>
            <a:spLocks noGrp="1" noChangeArrowheads="1"/>
          </p:cNvSpPr>
          <p:nvPr>
            <p:ph type="body" idx="1"/>
          </p:nvPr>
        </p:nvSpPr>
        <p:spPr>
          <a:xfrm>
            <a:off x="304800" y="1447800"/>
            <a:ext cx="9220200" cy="4114800"/>
          </a:xfrm>
        </p:spPr>
        <p:txBody>
          <a:bodyPr/>
          <a:lstStyle/>
          <a:p>
            <a:pPr eaLnBrk="1" hangingPunct="1">
              <a:lnSpc>
                <a:spcPct val="90000"/>
              </a:lnSpc>
            </a:pPr>
            <a:r>
              <a:rPr lang="en-GB" dirty="0"/>
              <a:t>Flory concept: </a:t>
            </a:r>
            <a:r>
              <a:rPr lang="en-GB" dirty="0">
                <a:solidFill>
                  <a:srgbClr val="3366FF"/>
                </a:solidFill>
                <a:latin typeface="Symbol" charset="2"/>
                <a:cs typeface="Symbol" charset="2"/>
              </a:rPr>
              <a:t>Q</a:t>
            </a:r>
            <a:r>
              <a:rPr lang="en-GB" dirty="0">
                <a:solidFill>
                  <a:srgbClr val="3366FF"/>
                </a:solidFill>
              </a:rPr>
              <a:t> solvent</a:t>
            </a:r>
            <a:r>
              <a:rPr lang="en-GB" dirty="0"/>
              <a:t>: </a:t>
            </a:r>
            <a:r>
              <a:rPr lang="en-GB" dirty="0" err="1"/>
              <a:t>U</a:t>
            </a:r>
            <a:r>
              <a:rPr lang="en-GB" baseline="-25000" dirty="0" err="1"/>
              <a:t>Cl</a:t>
            </a:r>
            <a:r>
              <a:rPr lang="en-GB" dirty="0"/>
              <a:t> (excluded vol.) exactly balanced by slightly favourable repeat – unit / repeat unit interaction over repeat unit / solvent interaction.</a:t>
            </a:r>
          </a:p>
          <a:p>
            <a:pPr eaLnBrk="1" hangingPunct="1">
              <a:lnSpc>
                <a:spcPct val="90000"/>
              </a:lnSpc>
            </a:pPr>
            <a:r>
              <a:rPr lang="en-GB" dirty="0"/>
              <a:t>Excluded volume effect is cancelled</a:t>
            </a:r>
          </a:p>
          <a:p>
            <a:pPr eaLnBrk="1" hangingPunct="1">
              <a:lnSpc>
                <a:spcPct val="90000"/>
              </a:lnSpc>
            </a:pPr>
            <a:r>
              <a:rPr lang="en-GB" dirty="0">
                <a:latin typeface="Symbol" charset="2"/>
                <a:cs typeface="Symbol" charset="2"/>
              </a:rPr>
              <a:t>Q</a:t>
            </a:r>
            <a:r>
              <a:rPr lang="en-GB" dirty="0"/>
              <a:t> solvent = ‘neutral’ solvent</a:t>
            </a:r>
          </a:p>
          <a:p>
            <a:pPr eaLnBrk="1" hangingPunct="1">
              <a:lnSpc>
                <a:spcPct val="90000"/>
              </a:lnSpc>
            </a:pPr>
            <a:r>
              <a:rPr lang="en-US" dirty="0"/>
              <a:t>Again, </a:t>
            </a:r>
            <a:r>
              <a:rPr lang="en-US" dirty="0">
                <a:solidFill>
                  <a:srgbClr val="3366FF"/>
                </a:solidFill>
              </a:rPr>
              <a:t>R ~ N</a:t>
            </a:r>
            <a:r>
              <a:rPr lang="en-US" baseline="30000" dirty="0">
                <a:solidFill>
                  <a:srgbClr val="3366FF"/>
                </a:solidFill>
              </a:rPr>
              <a:t>1/2 </a:t>
            </a:r>
            <a:r>
              <a:rPr lang="en-US" dirty="0"/>
              <a:t>scaling: ‘Ideal’ (</a:t>
            </a:r>
            <a:r>
              <a:rPr lang="en-US" sz="2400" dirty="0"/>
              <a:t>random walk) </a:t>
            </a:r>
            <a:r>
              <a:rPr lang="en-US" dirty="0"/>
              <a:t>chains</a:t>
            </a:r>
            <a:endParaRPr lang="en-GB" dirty="0"/>
          </a:p>
          <a:p>
            <a:pPr eaLnBrk="1" hangingPunct="1">
              <a:lnSpc>
                <a:spcPct val="90000"/>
              </a:lnSpc>
            </a:pPr>
            <a:r>
              <a:rPr lang="en-GB" dirty="0"/>
              <a:t>Interactions T- dependent </a:t>
            </a:r>
            <a:r>
              <a:rPr lang="en-US" sz="2400" dirty="0" err="1">
                <a:sym typeface="Wingdings"/>
              </a:rPr>
              <a:t></a:t>
            </a:r>
            <a:r>
              <a:rPr lang="en-US" sz="2400" dirty="0">
                <a:sym typeface="Wingdings"/>
              </a:rPr>
              <a:t> </a:t>
            </a:r>
            <a:r>
              <a:rPr lang="en-GB" sz="2400" dirty="0">
                <a:latin typeface="Symbol" charset="2"/>
                <a:cs typeface="Symbol" charset="2"/>
              </a:rPr>
              <a:t>Q</a:t>
            </a:r>
            <a:r>
              <a:rPr lang="en-GB" sz="2400" dirty="0"/>
              <a:t> condition for a specific polymer/solvent is met at only one specific temperature</a:t>
            </a:r>
          </a:p>
          <a:p>
            <a:pPr eaLnBrk="1" hangingPunct="1">
              <a:lnSpc>
                <a:spcPct val="90000"/>
              </a:lnSpc>
            </a:pPr>
            <a:endParaRPr lang="en-GB" sz="1000" dirty="0"/>
          </a:p>
          <a:p>
            <a:pPr lvl="3" eaLnBrk="1" hangingPunct="1">
              <a:lnSpc>
                <a:spcPct val="90000"/>
              </a:lnSpc>
              <a:buNone/>
            </a:pPr>
            <a:r>
              <a:rPr lang="en-GB" sz="3600" dirty="0">
                <a:solidFill>
                  <a:srgbClr val="3366FF"/>
                </a:solidFill>
                <a:latin typeface="Symbol" charset="2"/>
                <a:cs typeface="Symbol" charset="2"/>
              </a:rPr>
              <a:t>			</a:t>
            </a:r>
            <a:r>
              <a:rPr lang="en-GB" sz="4000" dirty="0">
                <a:solidFill>
                  <a:srgbClr val="3366FF"/>
                </a:solidFill>
                <a:latin typeface="Symbol" charset="2"/>
                <a:cs typeface="Symbol" charset="2"/>
              </a:rPr>
              <a:t>‘Q</a:t>
            </a:r>
            <a:r>
              <a:rPr lang="en-GB" sz="4000" dirty="0">
                <a:solidFill>
                  <a:srgbClr val="3366FF"/>
                </a:solidFill>
              </a:rPr>
              <a:t> Temperature’</a:t>
            </a:r>
            <a:endParaRPr lang="en-US" sz="4000" dirty="0">
              <a:solidFill>
                <a:srgbClr val="3366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30701"/>
          <a:stretch/>
        </p:blipFill>
        <p:spPr>
          <a:xfrm>
            <a:off x="-159568" y="-350549"/>
            <a:ext cx="9704934" cy="4752528"/>
          </a:xfrm>
          <a:prstGeom prst="rect">
            <a:avLst/>
          </a:prstGeom>
          <a:ln>
            <a:solidFill>
              <a:schemeClr val="accent1"/>
            </a:solidFill>
          </a:ln>
        </p:spPr>
      </p:pic>
      <p:sp>
        <p:nvSpPr>
          <p:cNvPr id="9" name="TextBox 8"/>
          <p:cNvSpPr txBox="1"/>
          <p:nvPr/>
        </p:nvSpPr>
        <p:spPr>
          <a:xfrm>
            <a:off x="377721" y="4725144"/>
            <a:ext cx="9561512" cy="3046988"/>
          </a:xfrm>
          <a:prstGeom prst="rect">
            <a:avLst/>
          </a:prstGeom>
          <a:noFill/>
        </p:spPr>
        <p:txBody>
          <a:bodyPr wrap="square" rtlCol="0">
            <a:spAutoFit/>
          </a:bodyPr>
          <a:lstStyle/>
          <a:p>
            <a:r>
              <a:rPr lang="en-US" i="0" dirty="0"/>
              <a:t>Flory scaling laws found in real data</a:t>
            </a:r>
          </a:p>
          <a:p>
            <a:r>
              <a:rPr lang="en-US" i="0" dirty="0"/>
              <a:t>Log/log plot	scaling exponent </a:t>
            </a:r>
            <a:r>
              <a:rPr lang="en-US" i="0" dirty="0">
                <a:sym typeface="Wingdings"/>
              </a:rPr>
              <a:t> straight line slope</a:t>
            </a:r>
            <a:r>
              <a:rPr lang="en-US" i="0" dirty="0"/>
              <a:t> </a:t>
            </a:r>
          </a:p>
          <a:p>
            <a:endParaRPr lang="en-US" i="0" dirty="0"/>
          </a:p>
          <a:p>
            <a:r>
              <a:rPr lang="en-US" i="0" dirty="0"/>
              <a:t>PS in good solvent: slope 0.59 (Flory mean field says: 0.6)</a:t>
            </a:r>
          </a:p>
          <a:p>
            <a:r>
              <a:rPr lang="en-US" i="0" dirty="0"/>
              <a:t>PS in </a:t>
            </a:r>
            <a:r>
              <a:rPr lang="en-US" i="0" dirty="0">
                <a:latin typeface="Symbol" charset="2"/>
                <a:ea typeface="Symbol" charset="2"/>
                <a:cs typeface="Symbol" charset="2"/>
              </a:rPr>
              <a:t>Q</a:t>
            </a:r>
            <a:r>
              <a:rPr lang="en-US" i="0" dirty="0"/>
              <a:t> solvent: slope 0.5 (Flory says: 0.5) </a:t>
            </a:r>
          </a:p>
          <a:p>
            <a:endParaRPr lang="en-US" dirty="0"/>
          </a:p>
          <a:p>
            <a:endParaRPr lang="en-US" dirty="0"/>
          </a:p>
          <a:p>
            <a:r>
              <a:rPr lang="en-US" dirty="0"/>
              <a:t> </a:t>
            </a:r>
          </a:p>
        </p:txBody>
      </p:sp>
    </p:spTree>
    <p:extLst>
      <p:ext uri="{BB962C8B-B14F-4D97-AF65-F5344CB8AC3E}">
        <p14:creationId xmlns:p14="http://schemas.microsoft.com/office/powerpoint/2010/main" val="135290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420100" cy="1143000"/>
          </a:xfrm>
        </p:spPr>
        <p:txBody>
          <a:bodyPr/>
          <a:lstStyle/>
          <a:p>
            <a:r>
              <a:rPr lang="en-US" dirty="0"/>
              <a:t>Polymers: Examples</a:t>
            </a:r>
          </a:p>
        </p:txBody>
      </p:sp>
      <p:sp>
        <p:nvSpPr>
          <p:cNvPr id="5" name="TextBox 4"/>
          <p:cNvSpPr txBox="1"/>
          <p:nvPr/>
        </p:nvSpPr>
        <p:spPr>
          <a:xfrm>
            <a:off x="4191000" y="1066800"/>
            <a:ext cx="5943600" cy="4801314"/>
          </a:xfrm>
          <a:prstGeom prst="rect">
            <a:avLst/>
          </a:prstGeom>
          <a:noFill/>
        </p:spPr>
        <p:txBody>
          <a:bodyPr wrap="square" rtlCol="0">
            <a:spAutoFit/>
          </a:bodyPr>
          <a:lstStyle/>
          <a:p>
            <a:pPr>
              <a:buFontTx/>
              <a:buChar char="-"/>
            </a:pPr>
            <a:r>
              <a:rPr lang="en-US" sz="1600" i="0" dirty="0"/>
              <a:t> Often (not always) saturated C backbone, </a:t>
            </a:r>
          </a:p>
          <a:p>
            <a:r>
              <a:rPr lang="en-US" sz="1600" i="0" dirty="0"/>
              <a:t>different conventions on notation</a:t>
            </a:r>
          </a:p>
          <a:p>
            <a:endParaRPr lang="en-US" sz="1600" i="0" dirty="0"/>
          </a:p>
          <a:p>
            <a:pPr>
              <a:buFontTx/>
              <a:buChar char="-"/>
            </a:pPr>
            <a:r>
              <a:rPr lang="en-US" sz="1600" i="0" dirty="0"/>
              <a:t> </a:t>
            </a:r>
            <a:r>
              <a:rPr lang="en-US" sz="1800" i="0" dirty="0"/>
              <a:t>N</a:t>
            </a:r>
            <a:r>
              <a:rPr lang="en-US" sz="1600" i="0" dirty="0"/>
              <a:t> (or n) &gt;&gt; 1: ‘</a:t>
            </a:r>
            <a:r>
              <a:rPr lang="en-US" sz="1600" i="0" dirty="0">
                <a:solidFill>
                  <a:srgbClr val="FF0000"/>
                </a:solidFill>
              </a:rPr>
              <a:t>Degree of </a:t>
            </a:r>
            <a:r>
              <a:rPr lang="en-US" sz="1600" i="0" dirty="0" err="1">
                <a:solidFill>
                  <a:srgbClr val="FF0000"/>
                </a:solidFill>
              </a:rPr>
              <a:t>polymerisation</a:t>
            </a:r>
            <a:r>
              <a:rPr lang="en-US" sz="1600" i="0" dirty="0" smtClean="0"/>
              <a:t>’</a:t>
            </a:r>
            <a:r>
              <a:rPr lang="zh-CN" altLang="en-US" sz="1600" i="0" dirty="0" smtClean="0"/>
              <a:t>（聚合度）</a:t>
            </a:r>
            <a:endParaRPr lang="en-US" sz="1600" i="0" dirty="0"/>
          </a:p>
          <a:p>
            <a:r>
              <a:rPr lang="en-US" sz="1600" i="0" dirty="0"/>
              <a:t>n distribution </a:t>
            </a:r>
            <a:r>
              <a:rPr lang="en-US" sz="1600" i="0" dirty="0">
                <a:solidFill>
                  <a:srgbClr val="FF0000"/>
                </a:solidFill>
              </a:rPr>
              <a:t>‘</a:t>
            </a:r>
            <a:r>
              <a:rPr lang="en-US" sz="1600" i="0" dirty="0" err="1">
                <a:solidFill>
                  <a:srgbClr val="FF0000"/>
                </a:solidFill>
              </a:rPr>
              <a:t>Polydispersity</a:t>
            </a:r>
            <a:r>
              <a:rPr lang="en-US" sz="1600" i="0" dirty="0" smtClean="0">
                <a:solidFill>
                  <a:srgbClr val="FF0000"/>
                </a:solidFill>
              </a:rPr>
              <a:t>’</a:t>
            </a:r>
            <a:r>
              <a:rPr lang="zh-CN" altLang="en-US" sz="1600" i="0" dirty="0" smtClean="0">
                <a:solidFill>
                  <a:srgbClr val="FF0000"/>
                </a:solidFill>
              </a:rPr>
              <a:t>（多分散）</a:t>
            </a:r>
            <a:r>
              <a:rPr lang="en-US" sz="1600" i="0" dirty="0" smtClean="0"/>
              <a:t>, </a:t>
            </a:r>
            <a:r>
              <a:rPr lang="en-US" sz="1600" i="0" dirty="0"/>
              <a:t>shape and average depend</a:t>
            </a:r>
          </a:p>
          <a:p>
            <a:r>
              <a:rPr lang="en-US" sz="1600" i="0" dirty="0"/>
              <a:t>on synthetic route. Number / weight averages M</a:t>
            </a:r>
            <a:r>
              <a:rPr lang="en-US" sz="1600" i="0" baseline="-25000" dirty="0"/>
              <a:t>N</a:t>
            </a:r>
            <a:r>
              <a:rPr lang="en-US" sz="1600" i="0" dirty="0"/>
              <a:t>, M</a:t>
            </a:r>
            <a:r>
              <a:rPr lang="en-US" sz="1600" i="0" baseline="-25000" dirty="0"/>
              <a:t>W</a:t>
            </a:r>
            <a:endParaRPr lang="en-US" sz="1600" i="0" dirty="0"/>
          </a:p>
          <a:p>
            <a:endParaRPr lang="en-US" sz="1600" i="0" dirty="0"/>
          </a:p>
          <a:p>
            <a:pPr>
              <a:buFontTx/>
              <a:buChar char="-"/>
            </a:pPr>
            <a:r>
              <a:rPr lang="en-US" sz="1600" i="0" dirty="0"/>
              <a:t> Polymer </a:t>
            </a:r>
            <a:r>
              <a:rPr lang="en-US" sz="1600" i="0" dirty="0">
                <a:solidFill>
                  <a:srgbClr val="FF0000"/>
                </a:solidFill>
              </a:rPr>
              <a:t>‘chains’ </a:t>
            </a:r>
            <a:r>
              <a:rPr lang="en-US" sz="1600" i="0" dirty="0"/>
              <a:t>are not (usually) straight!</a:t>
            </a:r>
          </a:p>
          <a:p>
            <a:r>
              <a:rPr lang="en-US" sz="1600" i="0" dirty="0"/>
              <a:t>  (180</a:t>
            </a:r>
            <a:r>
              <a:rPr lang="en-US" sz="1600" i="0" baseline="30000" dirty="0"/>
              <a:t>o</a:t>
            </a:r>
            <a:r>
              <a:rPr lang="en-US" sz="1600" i="0" dirty="0"/>
              <a:t> -109.5</a:t>
            </a:r>
            <a:r>
              <a:rPr lang="en-US" sz="1600" i="0" baseline="30000" dirty="0"/>
              <a:t>o</a:t>
            </a:r>
            <a:r>
              <a:rPr lang="en-US" sz="1400" i="0" dirty="0"/>
              <a:t>) = </a:t>
            </a:r>
            <a:r>
              <a:rPr lang="en-US" sz="1600" i="0" dirty="0"/>
              <a:t>70.5</a:t>
            </a:r>
            <a:r>
              <a:rPr lang="en-US" sz="1600" i="0" baseline="30000" dirty="0"/>
              <a:t>o</a:t>
            </a:r>
            <a:r>
              <a:rPr lang="en-US" sz="1400" i="0" dirty="0"/>
              <a:t>  bond angle + large scale ‘coiling’</a:t>
            </a:r>
          </a:p>
          <a:p>
            <a:endParaRPr lang="en-US" sz="1600" i="0" dirty="0"/>
          </a:p>
          <a:p>
            <a:pPr>
              <a:buFontTx/>
              <a:buChar char="-"/>
            </a:pPr>
            <a:r>
              <a:rPr lang="en-US" sz="1600" i="0" dirty="0"/>
              <a:t> </a:t>
            </a:r>
            <a:r>
              <a:rPr lang="en-US" sz="1600" i="0" dirty="0">
                <a:solidFill>
                  <a:srgbClr val="FF0000"/>
                </a:solidFill>
              </a:rPr>
              <a:t>Monomer </a:t>
            </a:r>
            <a:r>
              <a:rPr lang="en-US" sz="1600" dirty="0">
                <a:solidFill>
                  <a:srgbClr val="FF0000"/>
                </a:solidFill>
              </a:rPr>
              <a:t>vs</a:t>
            </a:r>
            <a:r>
              <a:rPr lang="en-US" sz="1600" i="0" dirty="0">
                <a:solidFill>
                  <a:srgbClr val="FF0000"/>
                </a:solidFill>
              </a:rPr>
              <a:t>. repeat unit:</a:t>
            </a:r>
          </a:p>
          <a:p>
            <a:r>
              <a:rPr lang="en-US" sz="1600" i="0" dirty="0"/>
              <a:t> Monomer: reactive molecule before </a:t>
            </a:r>
            <a:r>
              <a:rPr lang="en-US" sz="1600" i="0" dirty="0" err="1" smtClean="0"/>
              <a:t>polymerisation</a:t>
            </a:r>
            <a:r>
              <a:rPr lang="zh-CN" altLang="en-US" sz="1600" i="0" dirty="0" smtClean="0"/>
              <a:t>（单体是反应前的分子）</a:t>
            </a:r>
            <a:endParaRPr lang="en-US" sz="1600" i="0" dirty="0"/>
          </a:p>
          <a:p>
            <a:r>
              <a:rPr lang="en-US" sz="1600" i="0" dirty="0"/>
              <a:t> Repeat unit: repeated element along the polymer backbone</a:t>
            </a:r>
          </a:p>
          <a:p>
            <a:r>
              <a:rPr lang="en-US" sz="1600" i="0" dirty="0"/>
              <a:t>	</a:t>
            </a:r>
          </a:p>
          <a:p>
            <a:endParaRPr lang="en-US" i="0" dirty="0"/>
          </a:p>
          <a:p>
            <a:endParaRPr lang="en-US" i="0" dirty="0"/>
          </a:p>
        </p:txBody>
      </p:sp>
      <p:pic>
        <p:nvPicPr>
          <p:cNvPr id="6" name="Picture 5"/>
          <p:cNvPicPr>
            <a:picLocks noChangeAspect="1"/>
          </p:cNvPicPr>
          <p:nvPr/>
        </p:nvPicPr>
        <p:blipFill>
          <a:blip r:embed="rId2"/>
          <a:stretch>
            <a:fillRect/>
          </a:stretch>
        </p:blipFill>
        <p:spPr>
          <a:xfrm>
            <a:off x="6096000" y="4343400"/>
            <a:ext cx="3426376" cy="2356097"/>
          </a:xfrm>
          <a:prstGeom prst="rect">
            <a:avLst/>
          </a:prstGeom>
        </p:spPr>
      </p:pic>
      <p:sp>
        <p:nvSpPr>
          <p:cNvPr id="7" name="TextBox 6"/>
          <p:cNvSpPr txBox="1"/>
          <p:nvPr/>
        </p:nvSpPr>
        <p:spPr>
          <a:xfrm>
            <a:off x="4191000" y="4724400"/>
            <a:ext cx="1861207" cy="1569660"/>
          </a:xfrm>
          <a:prstGeom prst="rect">
            <a:avLst/>
          </a:prstGeom>
          <a:noFill/>
        </p:spPr>
        <p:txBody>
          <a:bodyPr wrap="none" rtlCol="0">
            <a:spAutoFit/>
          </a:bodyPr>
          <a:lstStyle/>
          <a:p>
            <a:r>
              <a:rPr lang="en-US" sz="1200" i="0" dirty="0"/>
              <a:t>Ethylene </a:t>
            </a:r>
            <a:r>
              <a:rPr lang="en-US" sz="1200" i="0" dirty="0" err="1"/>
              <a:t>polymerisation</a:t>
            </a:r>
            <a:r>
              <a:rPr lang="en-US" sz="1200" i="0" dirty="0"/>
              <a:t>:</a:t>
            </a:r>
          </a:p>
          <a:p>
            <a:endParaRPr lang="en-US" sz="1200" i="0" dirty="0"/>
          </a:p>
          <a:p>
            <a:r>
              <a:rPr lang="en-US" sz="1200" i="0" dirty="0"/>
              <a:t>Monomer ethylene,</a:t>
            </a:r>
          </a:p>
          <a:p>
            <a:r>
              <a:rPr lang="en-US" sz="1200" i="0" dirty="0"/>
              <a:t>Unsaturated = reactive</a:t>
            </a:r>
          </a:p>
          <a:p>
            <a:r>
              <a:rPr lang="en-US" sz="1200" i="0" dirty="0"/>
              <a:t>(double bond)</a:t>
            </a:r>
          </a:p>
          <a:p>
            <a:endParaRPr lang="en-US" sz="1200" i="0" dirty="0"/>
          </a:p>
          <a:p>
            <a:r>
              <a:rPr lang="en-US" sz="1200" i="0" dirty="0"/>
              <a:t>Product: Polyethylene</a:t>
            </a:r>
          </a:p>
          <a:p>
            <a:r>
              <a:rPr lang="en-US" sz="1200" i="0" dirty="0"/>
              <a:t>saturated</a:t>
            </a:r>
          </a:p>
        </p:txBody>
      </p:sp>
      <p:pic>
        <p:nvPicPr>
          <p:cNvPr id="8" name="Picture 7"/>
          <p:cNvPicPr>
            <a:picLocks noChangeAspect="1"/>
          </p:cNvPicPr>
          <p:nvPr/>
        </p:nvPicPr>
        <p:blipFill>
          <a:blip r:embed="rId3"/>
          <a:stretch>
            <a:fillRect/>
          </a:stretch>
        </p:blipFill>
        <p:spPr>
          <a:xfrm>
            <a:off x="228600" y="838200"/>
            <a:ext cx="1117932" cy="1069022"/>
          </a:xfrm>
          <a:prstGeom prst="rect">
            <a:avLst/>
          </a:prstGeom>
        </p:spPr>
      </p:pic>
      <p:pic>
        <p:nvPicPr>
          <p:cNvPr id="9" name="Picture 8"/>
          <p:cNvPicPr>
            <a:picLocks noChangeAspect="1"/>
          </p:cNvPicPr>
          <p:nvPr/>
        </p:nvPicPr>
        <p:blipFill>
          <a:blip r:embed="rId4"/>
          <a:stretch>
            <a:fillRect/>
          </a:stretch>
        </p:blipFill>
        <p:spPr>
          <a:xfrm>
            <a:off x="1524000" y="990600"/>
            <a:ext cx="2184681" cy="788670"/>
          </a:xfrm>
          <a:prstGeom prst="rect">
            <a:avLst/>
          </a:prstGeom>
        </p:spPr>
      </p:pic>
      <p:pic>
        <p:nvPicPr>
          <p:cNvPr id="10" name="Picture 9"/>
          <p:cNvPicPr>
            <a:picLocks noChangeAspect="1"/>
          </p:cNvPicPr>
          <p:nvPr/>
        </p:nvPicPr>
        <p:blipFill>
          <a:blip r:embed="rId5"/>
          <a:stretch>
            <a:fillRect/>
          </a:stretch>
        </p:blipFill>
        <p:spPr>
          <a:xfrm>
            <a:off x="321732" y="2133600"/>
            <a:ext cx="909697" cy="1228090"/>
          </a:xfrm>
          <a:prstGeom prst="rect">
            <a:avLst/>
          </a:prstGeom>
        </p:spPr>
      </p:pic>
      <p:pic>
        <p:nvPicPr>
          <p:cNvPr id="11" name="Picture 10"/>
          <p:cNvPicPr>
            <a:picLocks noChangeAspect="1"/>
          </p:cNvPicPr>
          <p:nvPr/>
        </p:nvPicPr>
        <p:blipFill>
          <a:blip r:embed="rId6"/>
          <a:stretch>
            <a:fillRect/>
          </a:stretch>
        </p:blipFill>
        <p:spPr>
          <a:xfrm>
            <a:off x="1676400" y="2438400"/>
            <a:ext cx="2245463" cy="694690"/>
          </a:xfrm>
          <a:prstGeom prst="rect">
            <a:avLst/>
          </a:prstGeom>
        </p:spPr>
      </p:pic>
      <p:pic>
        <p:nvPicPr>
          <p:cNvPr id="12" name="Picture 11"/>
          <p:cNvPicPr>
            <a:picLocks noChangeAspect="1"/>
          </p:cNvPicPr>
          <p:nvPr/>
        </p:nvPicPr>
        <p:blipFill>
          <a:blip r:embed="rId7"/>
          <a:stretch>
            <a:fillRect/>
          </a:stretch>
        </p:blipFill>
        <p:spPr>
          <a:xfrm>
            <a:off x="213625" y="3886200"/>
            <a:ext cx="1781299" cy="685800"/>
          </a:xfrm>
          <a:prstGeom prst="rect">
            <a:avLst/>
          </a:prstGeom>
        </p:spPr>
      </p:pic>
      <p:pic>
        <p:nvPicPr>
          <p:cNvPr id="14" name="Picture 13"/>
          <p:cNvPicPr>
            <a:picLocks noChangeAspect="1"/>
          </p:cNvPicPr>
          <p:nvPr/>
        </p:nvPicPr>
        <p:blipFill>
          <a:blip r:embed="rId8"/>
          <a:stretch>
            <a:fillRect/>
          </a:stretch>
        </p:blipFill>
        <p:spPr>
          <a:xfrm>
            <a:off x="2286000" y="3886200"/>
            <a:ext cx="1751724" cy="762000"/>
          </a:xfrm>
          <a:prstGeom prst="rect">
            <a:avLst/>
          </a:prstGeom>
        </p:spPr>
      </p:pic>
      <p:sp>
        <p:nvSpPr>
          <p:cNvPr id="15" name="TextBox 14"/>
          <p:cNvSpPr txBox="1"/>
          <p:nvPr/>
        </p:nvSpPr>
        <p:spPr>
          <a:xfrm>
            <a:off x="1828800" y="1828800"/>
            <a:ext cx="1621658" cy="307777"/>
          </a:xfrm>
          <a:prstGeom prst="rect">
            <a:avLst/>
          </a:prstGeom>
          <a:noFill/>
        </p:spPr>
        <p:txBody>
          <a:bodyPr wrap="none" rtlCol="0">
            <a:spAutoFit/>
          </a:bodyPr>
          <a:lstStyle/>
          <a:p>
            <a:r>
              <a:rPr lang="en-US" sz="1400" i="0" dirty="0"/>
              <a:t>Polyethylene (PE)</a:t>
            </a:r>
          </a:p>
        </p:txBody>
      </p:sp>
      <p:sp>
        <p:nvSpPr>
          <p:cNvPr id="16" name="TextBox 15"/>
          <p:cNvSpPr txBox="1"/>
          <p:nvPr/>
        </p:nvSpPr>
        <p:spPr>
          <a:xfrm>
            <a:off x="381000" y="3352800"/>
            <a:ext cx="723275" cy="307777"/>
          </a:xfrm>
          <a:prstGeom prst="rect">
            <a:avLst/>
          </a:prstGeom>
          <a:noFill/>
        </p:spPr>
        <p:txBody>
          <a:bodyPr wrap="none" rtlCol="0">
            <a:spAutoFit/>
          </a:bodyPr>
          <a:lstStyle/>
          <a:p>
            <a:r>
              <a:rPr lang="en-US" sz="1400" i="0" dirty="0"/>
              <a:t>PMMA</a:t>
            </a:r>
          </a:p>
        </p:txBody>
      </p:sp>
      <p:sp>
        <p:nvSpPr>
          <p:cNvPr id="17" name="TextBox 16"/>
          <p:cNvSpPr txBox="1"/>
          <p:nvPr/>
        </p:nvSpPr>
        <p:spPr>
          <a:xfrm>
            <a:off x="2362200" y="3200400"/>
            <a:ext cx="953043" cy="307777"/>
          </a:xfrm>
          <a:prstGeom prst="rect">
            <a:avLst/>
          </a:prstGeom>
          <a:noFill/>
        </p:spPr>
        <p:txBody>
          <a:bodyPr wrap="none" rtlCol="0">
            <a:spAutoFit/>
          </a:bodyPr>
          <a:lstStyle/>
          <a:p>
            <a:r>
              <a:rPr lang="en-US" sz="1400" i="0" dirty="0"/>
              <a:t>Nylon 6-6</a:t>
            </a:r>
          </a:p>
        </p:txBody>
      </p:sp>
      <p:sp>
        <p:nvSpPr>
          <p:cNvPr id="18" name="TextBox 17"/>
          <p:cNvSpPr txBox="1"/>
          <p:nvPr/>
        </p:nvSpPr>
        <p:spPr>
          <a:xfrm>
            <a:off x="457200" y="4800600"/>
            <a:ext cx="873093" cy="307777"/>
          </a:xfrm>
          <a:prstGeom prst="rect">
            <a:avLst/>
          </a:prstGeom>
          <a:noFill/>
        </p:spPr>
        <p:txBody>
          <a:bodyPr wrap="none" rtlCol="0">
            <a:spAutoFit/>
          </a:bodyPr>
          <a:lstStyle/>
          <a:p>
            <a:r>
              <a:rPr lang="en-US" sz="1400" i="0" dirty="0" err="1"/>
              <a:t>Amylose</a:t>
            </a:r>
            <a:endParaRPr lang="en-US" sz="1400" i="0" dirty="0"/>
          </a:p>
        </p:txBody>
      </p:sp>
      <p:sp>
        <p:nvSpPr>
          <p:cNvPr id="19" name="TextBox 18"/>
          <p:cNvSpPr txBox="1"/>
          <p:nvPr/>
        </p:nvSpPr>
        <p:spPr>
          <a:xfrm>
            <a:off x="381000" y="6400800"/>
            <a:ext cx="3506088" cy="307777"/>
          </a:xfrm>
          <a:prstGeom prst="rect">
            <a:avLst/>
          </a:prstGeom>
          <a:noFill/>
        </p:spPr>
        <p:txBody>
          <a:bodyPr wrap="none" rtlCol="0">
            <a:spAutoFit/>
          </a:bodyPr>
          <a:lstStyle/>
          <a:p>
            <a:r>
              <a:rPr lang="en-US" sz="1400" i="0" dirty="0" err="1"/>
              <a:t>Poly(</a:t>
            </a:r>
            <a:r>
              <a:rPr lang="en-US" sz="1400" dirty="0" err="1"/>
              <a:t>alt</a:t>
            </a:r>
            <a:r>
              <a:rPr lang="en-US" sz="1400" dirty="0"/>
              <a:t> </a:t>
            </a:r>
            <a:r>
              <a:rPr lang="en-US" sz="1400" i="0" dirty="0" err="1"/>
              <a:t>fluorene-bisthiophene</a:t>
            </a:r>
            <a:r>
              <a:rPr lang="en-US" sz="1400" i="0" dirty="0"/>
              <a:t>) copolymer</a:t>
            </a:r>
          </a:p>
        </p:txBody>
      </p:sp>
      <p:sp>
        <p:nvSpPr>
          <p:cNvPr id="20" name="TextBox 19"/>
          <p:cNvSpPr txBox="1"/>
          <p:nvPr/>
        </p:nvSpPr>
        <p:spPr>
          <a:xfrm>
            <a:off x="2514600" y="4724400"/>
            <a:ext cx="703375" cy="307777"/>
          </a:xfrm>
          <a:prstGeom prst="rect">
            <a:avLst/>
          </a:prstGeom>
          <a:noFill/>
        </p:spPr>
        <p:txBody>
          <a:bodyPr wrap="none" rtlCol="0">
            <a:spAutoFit/>
          </a:bodyPr>
          <a:lstStyle/>
          <a:p>
            <a:r>
              <a:rPr lang="en-US" sz="1400" i="0" dirty="0"/>
              <a:t>PDMS</a:t>
            </a:r>
          </a:p>
        </p:txBody>
      </p:sp>
      <p:pic>
        <p:nvPicPr>
          <p:cNvPr id="21" name="Picture 13"/>
          <p:cNvPicPr>
            <a:picLocks noChangeAspect="1" noChangeArrowheads="1"/>
          </p:cNvPicPr>
          <p:nvPr/>
        </p:nvPicPr>
        <p:blipFill>
          <a:blip r:embed="rId9"/>
          <a:srcRect/>
          <a:stretch>
            <a:fillRect/>
          </a:stretch>
        </p:blipFill>
        <p:spPr bwMode="auto">
          <a:xfrm>
            <a:off x="304800" y="5334000"/>
            <a:ext cx="2949140" cy="850280"/>
          </a:xfrm>
          <a:prstGeom prst="rect">
            <a:avLst/>
          </a:prstGeom>
          <a:noFill/>
          <a:ln w="9525">
            <a:noFill/>
            <a:miter lim="800000"/>
            <a:headEnd/>
            <a:tailEnd/>
          </a:ln>
        </p:spPr>
      </p:pic>
      <p:sp>
        <p:nvSpPr>
          <p:cNvPr id="22" name="TextBox 21"/>
          <p:cNvSpPr txBox="1"/>
          <p:nvPr/>
        </p:nvSpPr>
        <p:spPr>
          <a:xfrm>
            <a:off x="1219200" y="3200400"/>
            <a:ext cx="988973" cy="461665"/>
          </a:xfrm>
          <a:prstGeom prst="rect">
            <a:avLst/>
          </a:prstGeom>
          <a:noFill/>
        </p:spPr>
        <p:txBody>
          <a:bodyPr wrap="none" rtlCol="0">
            <a:spAutoFit/>
          </a:bodyPr>
          <a:lstStyle/>
          <a:p>
            <a:r>
              <a:rPr lang="en-US" b="1" i="0" dirty="0">
                <a:solidFill>
                  <a:srgbClr val="FF0000"/>
                </a:solidFill>
              </a:rPr>
              <a:t>P5.1a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420100" cy="1143000"/>
          </a:xfrm>
        </p:spPr>
        <p:txBody>
          <a:bodyPr/>
          <a:lstStyle/>
          <a:p>
            <a:r>
              <a:rPr lang="en-US" dirty="0"/>
              <a:t>Dilute </a:t>
            </a:r>
            <a:r>
              <a:rPr lang="en-US" dirty="0" err="1"/>
              <a:t>solun</a:t>
            </a:r>
            <a:r>
              <a:rPr lang="en-US" dirty="0"/>
              <a:t>. in ‘poor’ solvent</a:t>
            </a:r>
          </a:p>
        </p:txBody>
      </p:sp>
      <p:sp>
        <p:nvSpPr>
          <p:cNvPr id="3" name="Content Placeholder 2"/>
          <p:cNvSpPr>
            <a:spLocks noGrp="1"/>
          </p:cNvSpPr>
          <p:nvPr>
            <p:ph idx="1"/>
          </p:nvPr>
        </p:nvSpPr>
        <p:spPr>
          <a:xfrm>
            <a:off x="685800" y="1600200"/>
            <a:ext cx="8420100" cy="4114800"/>
          </a:xfrm>
        </p:spPr>
        <p:txBody>
          <a:bodyPr/>
          <a:lstStyle/>
          <a:p>
            <a:r>
              <a:rPr lang="en-US" dirty="0"/>
              <a:t> ‘Poor’ solvent: Repeat unit ‘avoids’ contact with solvent </a:t>
            </a:r>
            <a:r>
              <a:rPr lang="en-US" sz="2400" dirty="0"/>
              <a:t>(</a:t>
            </a:r>
            <a:r>
              <a:rPr lang="en-US" sz="2400" i="1" dirty="0"/>
              <a:t>i.e.</a:t>
            </a:r>
            <a:r>
              <a:rPr lang="en-US" sz="2400" dirty="0"/>
              <a:t>, contact with other repeat unit is preferred over contact with solvent)</a:t>
            </a:r>
          </a:p>
          <a:p>
            <a:r>
              <a:rPr lang="en-US" dirty="0"/>
              <a:t>Coil ‘collapses’: </a:t>
            </a:r>
            <a:r>
              <a:rPr lang="en-US" dirty="0">
                <a:solidFill>
                  <a:srgbClr val="3366FF"/>
                </a:solidFill>
              </a:rPr>
              <a:t>Coil- to- globule </a:t>
            </a:r>
            <a:r>
              <a:rPr lang="en-US" dirty="0"/>
              <a:t>transition</a:t>
            </a:r>
          </a:p>
          <a:p>
            <a:r>
              <a:rPr lang="en-US" sz="2400" dirty="0"/>
              <a:t>Globule: Dense ‘ball’ with no trapped solvent inside</a:t>
            </a:r>
          </a:p>
          <a:p>
            <a:r>
              <a:rPr lang="en-US" sz="2400" dirty="0"/>
              <a:t> </a:t>
            </a:r>
            <a:r>
              <a:rPr lang="en-US" dirty="0">
                <a:solidFill>
                  <a:srgbClr val="3366FF"/>
                </a:solidFill>
              </a:rPr>
              <a:t>R ~ N</a:t>
            </a:r>
            <a:r>
              <a:rPr lang="en-US" baseline="30000" dirty="0">
                <a:solidFill>
                  <a:srgbClr val="3366FF"/>
                </a:solidFill>
              </a:rPr>
              <a:t>1/3</a:t>
            </a:r>
            <a:endParaRPr lang="en-US" dirty="0">
              <a:solidFill>
                <a:srgbClr val="3366FF"/>
              </a:solidFill>
            </a:endParaRPr>
          </a:p>
          <a:p>
            <a:r>
              <a:rPr lang="en-US" dirty="0"/>
              <a:t>Precipitation or colloid, no longer proper ‘solution’</a:t>
            </a:r>
          </a:p>
          <a:p>
            <a:pPr>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20100" cy="1143000"/>
          </a:xfrm>
        </p:spPr>
        <p:txBody>
          <a:bodyPr/>
          <a:lstStyle/>
          <a:p>
            <a:r>
              <a:rPr lang="en-US" dirty="0"/>
              <a:t>Excluded Volume in melt (?)</a:t>
            </a:r>
          </a:p>
        </p:txBody>
      </p:sp>
      <p:sp>
        <p:nvSpPr>
          <p:cNvPr id="3" name="Content Placeholder 2"/>
          <p:cNvSpPr>
            <a:spLocks noGrp="1"/>
          </p:cNvSpPr>
          <p:nvPr>
            <p:ph idx="1"/>
          </p:nvPr>
        </p:nvSpPr>
        <p:spPr>
          <a:xfrm>
            <a:off x="152400" y="1447800"/>
            <a:ext cx="9372600" cy="4114800"/>
          </a:xfrm>
        </p:spPr>
        <p:txBody>
          <a:bodyPr/>
          <a:lstStyle/>
          <a:p>
            <a:r>
              <a:rPr lang="en-US" dirty="0"/>
              <a:t>Prior ‘excluded volume’ reasoning was for dilute solution</a:t>
            </a:r>
          </a:p>
          <a:p>
            <a:r>
              <a:rPr lang="en-US" dirty="0"/>
              <a:t>In melt: Effectively no excluded volume</a:t>
            </a:r>
          </a:p>
          <a:p>
            <a:pPr>
              <a:buNone/>
            </a:pPr>
            <a:r>
              <a:rPr lang="en-US" sz="2400" dirty="0"/>
              <a:t> ‘clash’ reasoning falls down: Avoiding clashes with repeat units of own chain only leads to clashes with repeat units of other chain, which is no different in terms of energy</a:t>
            </a:r>
          </a:p>
          <a:p>
            <a:r>
              <a:rPr lang="en-US" dirty="0"/>
              <a:t>Again, </a:t>
            </a:r>
            <a:r>
              <a:rPr lang="en-US" dirty="0">
                <a:solidFill>
                  <a:srgbClr val="3366FF"/>
                </a:solidFill>
              </a:rPr>
              <a:t>R ~ N</a:t>
            </a:r>
            <a:r>
              <a:rPr lang="en-US" baseline="30000" dirty="0">
                <a:solidFill>
                  <a:srgbClr val="3366FF"/>
                </a:solidFill>
              </a:rPr>
              <a:t>1/2 </a:t>
            </a:r>
            <a:r>
              <a:rPr lang="en-US" dirty="0"/>
              <a:t>scaling: Ideal random walk </a:t>
            </a:r>
          </a:p>
          <a:p>
            <a:r>
              <a:rPr lang="en-US" dirty="0"/>
              <a:t>Melt is like </a:t>
            </a:r>
            <a:r>
              <a:rPr lang="en-US" dirty="0">
                <a:latin typeface="Symbol" charset="2"/>
                <a:cs typeface="Symbol" charset="2"/>
              </a:rPr>
              <a:t>Q</a:t>
            </a:r>
            <a:r>
              <a:rPr lang="en-US" dirty="0"/>
              <a:t> solvent </a:t>
            </a:r>
            <a:r>
              <a:rPr lang="en-US" i="1" dirty="0"/>
              <a:t>at all T </a:t>
            </a:r>
            <a:r>
              <a:rPr lang="en-US" sz="2400" i="1" dirty="0"/>
              <a:t>(or rather, vice versa)</a:t>
            </a:r>
          </a:p>
          <a:p>
            <a:pPr>
              <a:buNone/>
            </a:pPr>
            <a:endParaRPr lang="en-US" sz="1800" dirty="0"/>
          </a:p>
          <a:p>
            <a:r>
              <a:rPr lang="en-US" sz="2400" dirty="0"/>
              <a:t>Reasoned by Flory in 1949 already, proved in 1970s by neutron scattering on </a:t>
            </a:r>
            <a:r>
              <a:rPr lang="en-US" sz="2400" dirty="0" err="1"/>
              <a:t>deuterated</a:t>
            </a:r>
            <a:r>
              <a:rPr lang="en-US" sz="2400" dirty="0"/>
              <a:t> chains in non- </a:t>
            </a:r>
            <a:r>
              <a:rPr lang="en-US" sz="2400" dirty="0" err="1"/>
              <a:t>deuterated</a:t>
            </a:r>
            <a:r>
              <a:rPr lang="en-US" sz="2400" dirty="0"/>
              <a:t> melt</a:t>
            </a:r>
          </a:p>
        </p:txBody>
      </p:sp>
      <p:sp>
        <p:nvSpPr>
          <p:cNvPr id="4" name="TextBox 3"/>
          <p:cNvSpPr txBox="1"/>
          <p:nvPr/>
        </p:nvSpPr>
        <p:spPr>
          <a:xfrm>
            <a:off x="6096000" y="6581001"/>
            <a:ext cx="5867400" cy="276999"/>
          </a:xfrm>
          <a:prstGeom prst="rect">
            <a:avLst/>
          </a:prstGeom>
          <a:noFill/>
        </p:spPr>
        <p:txBody>
          <a:bodyPr wrap="square" rtlCol="0">
            <a:spAutoFit/>
          </a:bodyPr>
          <a:lstStyle/>
          <a:p>
            <a:r>
              <a:rPr lang="en-GB" sz="1200" i="0" dirty="0"/>
              <a:t>J P Cotton </a:t>
            </a:r>
            <a:r>
              <a:rPr lang="en-GB" sz="1200" dirty="0"/>
              <a:t>et al.</a:t>
            </a:r>
            <a:r>
              <a:rPr lang="en-GB" sz="1200" i="0" dirty="0"/>
              <a:t>, Macromolecules </a:t>
            </a:r>
            <a:r>
              <a:rPr lang="en-GB" sz="1200" b="1" i="0" dirty="0"/>
              <a:t>7</a:t>
            </a:r>
            <a:r>
              <a:rPr lang="en-GB" sz="1200" i="0" dirty="0"/>
              <a:t>, 863 (1974)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0" y="381000"/>
            <a:ext cx="8420100" cy="1143000"/>
          </a:xfrm>
        </p:spPr>
        <p:txBody>
          <a:bodyPr/>
          <a:lstStyle/>
          <a:p>
            <a:pPr eaLnBrk="1" hangingPunct="1"/>
            <a:r>
              <a:rPr lang="en-GB" dirty="0"/>
              <a:t>Summary: Lecture #6</a:t>
            </a:r>
            <a:br>
              <a:rPr lang="en-GB" dirty="0"/>
            </a:br>
            <a:r>
              <a:rPr lang="en-GB" sz="2800" dirty="0">
                <a:solidFill>
                  <a:srgbClr val="FF0000"/>
                </a:solidFill>
              </a:rPr>
              <a:t>Excluded Volume</a:t>
            </a:r>
            <a:endParaRPr lang="en-GB" sz="2800" dirty="0"/>
          </a:p>
        </p:txBody>
      </p:sp>
      <p:sp>
        <p:nvSpPr>
          <p:cNvPr id="48133" name="Text Box 5"/>
          <p:cNvSpPr txBox="1">
            <a:spLocks noChangeArrowheads="1"/>
          </p:cNvSpPr>
          <p:nvPr/>
        </p:nvSpPr>
        <p:spPr bwMode="auto">
          <a:xfrm>
            <a:off x="5867400" y="6096000"/>
            <a:ext cx="3581400" cy="523220"/>
          </a:xfrm>
          <a:prstGeom prst="rect">
            <a:avLst/>
          </a:prstGeom>
          <a:noFill/>
          <a:ln w="9525">
            <a:noFill/>
            <a:miter lim="800000"/>
            <a:headEnd/>
            <a:tailEnd/>
          </a:ln>
        </p:spPr>
        <p:txBody>
          <a:bodyPr>
            <a:prstTxWarp prst="textNoShape">
              <a:avLst/>
            </a:prstTxWarp>
            <a:spAutoFit/>
          </a:bodyPr>
          <a:lstStyle/>
          <a:p>
            <a:pPr>
              <a:spcBef>
                <a:spcPct val="50000"/>
              </a:spcBef>
            </a:pPr>
            <a:r>
              <a:rPr lang="en-US" sz="1400" i="0" dirty="0"/>
              <a:t>The material contained within this lecture can be found in SCM chapter 5.3.3, 5.3.4</a:t>
            </a:r>
          </a:p>
        </p:txBody>
      </p:sp>
      <p:sp>
        <p:nvSpPr>
          <p:cNvPr id="7" name="Content Placeholder 6"/>
          <p:cNvSpPr>
            <a:spLocks noGrp="1"/>
          </p:cNvSpPr>
          <p:nvPr>
            <p:ph sz="half" idx="1"/>
          </p:nvPr>
        </p:nvSpPr>
        <p:spPr>
          <a:xfrm>
            <a:off x="685800" y="2133600"/>
            <a:ext cx="8934450" cy="4114800"/>
          </a:xfrm>
        </p:spPr>
        <p:txBody>
          <a:bodyPr/>
          <a:lstStyle/>
          <a:p>
            <a:r>
              <a:rPr lang="en-US" dirty="0"/>
              <a:t>Excluded volume ‘bloats’ scaling exponent ½ </a:t>
            </a:r>
            <a:r>
              <a:rPr lang="en-US" dirty="0">
                <a:sym typeface="Wingdings"/>
              </a:rPr>
              <a:t> </a:t>
            </a:r>
            <a:r>
              <a:rPr lang="en-US" dirty="0">
                <a:latin typeface="Lucida Grande"/>
                <a:ea typeface="Lucida Grande"/>
                <a:cs typeface="Lucida Grande"/>
                <a:sym typeface="Wingdings"/>
              </a:rPr>
              <a:t>⅗</a:t>
            </a:r>
            <a:endParaRPr lang="en-US" dirty="0">
              <a:sym typeface="Wingdings"/>
            </a:endParaRPr>
          </a:p>
          <a:p>
            <a:r>
              <a:rPr lang="en-US" dirty="0">
                <a:sym typeface="Wingdings"/>
              </a:rPr>
              <a:t>Applies in good solvent, but compensated in ‘</a:t>
            </a:r>
            <a:r>
              <a:rPr lang="en-US" dirty="0">
                <a:latin typeface="Symbol" charset="2"/>
                <a:cs typeface="Symbol" charset="2"/>
                <a:sym typeface="Wingdings"/>
              </a:rPr>
              <a:t>Q</a:t>
            </a:r>
            <a:r>
              <a:rPr lang="en-US" dirty="0">
                <a:sym typeface="Wingdings"/>
              </a:rPr>
              <a:t>’ solvent (at </a:t>
            </a:r>
            <a:r>
              <a:rPr lang="en-US" dirty="0">
                <a:latin typeface="Symbol" charset="2"/>
                <a:cs typeface="Symbol" charset="2"/>
                <a:sym typeface="Wingdings"/>
              </a:rPr>
              <a:t>Q</a:t>
            </a:r>
            <a:r>
              <a:rPr lang="en-US" dirty="0">
                <a:sym typeface="Wingdings"/>
              </a:rPr>
              <a:t> temperature)</a:t>
            </a:r>
          </a:p>
          <a:p>
            <a:r>
              <a:rPr lang="en-US" dirty="0">
                <a:sym typeface="Wingdings"/>
              </a:rPr>
              <a:t>½ scaling exponent again at </a:t>
            </a:r>
            <a:r>
              <a:rPr lang="en-US" dirty="0">
                <a:latin typeface="Symbol" charset="2"/>
                <a:ea typeface="Symbol" charset="2"/>
                <a:cs typeface="Symbol" charset="2"/>
                <a:sym typeface="Wingdings"/>
              </a:rPr>
              <a:t>Q</a:t>
            </a:r>
          </a:p>
          <a:p>
            <a:r>
              <a:rPr lang="en-US" dirty="0">
                <a:latin typeface="Symbol" charset="2"/>
                <a:cs typeface="Symbol" charset="2"/>
                <a:sym typeface="Wingdings"/>
              </a:rPr>
              <a:t>Q</a:t>
            </a:r>
            <a:r>
              <a:rPr lang="en-US" dirty="0">
                <a:sym typeface="Wingdings"/>
              </a:rPr>
              <a:t> condition specific to polymer, solvent, temperature</a:t>
            </a:r>
          </a:p>
          <a:p>
            <a:r>
              <a:rPr lang="en-US" dirty="0">
                <a:sym typeface="Wingdings"/>
              </a:rPr>
              <a:t>Melt </a:t>
            </a:r>
            <a:r>
              <a:rPr lang="en-US" dirty="0" err="1">
                <a:sym typeface="Wingdings"/>
              </a:rPr>
              <a:t>mimicks</a:t>
            </a:r>
            <a:r>
              <a:rPr lang="en-US" dirty="0">
                <a:sym typeface="Wingdings"/>
              </a:rPr>
              <a:t> </a:t>
            </a:r>
            <a:r>
              <a:rPr lang="en-US" dirty="0">
                <a:latin typeface="Symbol" charset="2"/>
                <a:cs typeface="Symbol" charset="2"/>
                <a:sym typeface="Wingdings"/>
              </a:rPr>
              <a:t>Q</a:t>
            </a:r>
            <a:r>
              <a:rPr lang="en-US" dirty="0">
                <a:sym typeface="Wingdings"/>
              </a:rPr>
              <a:t> solvent at all T                            </a:t>
            </a:r>
            <a:r>
              <a:rPr lang="en-US" sz="2400" dirty="0">
                <a:sym typeface="Wingdings"/>
              </a:rPr>
              <a:t>(Better: </a:t>
            </a:r>
            <a:r>
              <a:rPr lang="en-US" sz="2400" dirty="0">
                <a:latin typeface="Symbol" charset="2"/>
                <a:ea typeface="Symbol" charset="2"/>
                <a:cs typeface="Symbol" charset="2"/>
                <a:sym typeface="Wingdings"/>
              </a:rPr>
              <a:t>Q</a:t>
            </a:r>
            <a:r>
              <a:rPr lang="en-US" sz="2400" dirty="0">
                <a:sym typeface="Wingdings"/>
              </a:rPr>
              <a:t> solvent </a:t>
            </a:r>
            <a:r>
              <a:rPr lang="en-US" sz="2400" dirty="0" err="1">
                <a:sym typeface="Wingdings"/>
              </a:rPr>
              <a:t>mimicks</a:t>
            </a:r>
            <a:r>
              <a:rPr lang="en-US" sz="2400" dirty="0">
                <a:sym typeface="Wingdings"/>
              </a:rPr>
              <a:t> melt but only at one T)</a:t>
            </a:r>
          </a:p>
          <a:p>
            <a:r>
              <a:rPr lang="en-US" dirty="0">
                <a:sym typeface="Wingdings"/>
              </a:rPr>
              <a:t>Coil  globule (exponent ½  </a:t>
            </a:r>
            <a:r>
              <a:rPr lang="en-US" baseline="30000" dirty="0">
                <a:sym typeface="Wingdings"/>
              </a:rPr>
              <a:t>1</a:t>
            </a:r>
            <a:r>
              <a:rPr lang="en-US" dirty="0">
                <a:sym typeface="Wingdings"/>
              </a:rPr>
              <a:t>/</a:t>
            </a:r>
            <a:r>
              <a:rPr lang="en-US" baseline="-25000" dirty="0">
                <a:sym typeface="Wingdings"/>
              </a:rPr>
              <a:t>3</a:t>
            </a:r>
            <a:r>
              <a:rPr lang="en-US" dirty="0">
                <a:sym typeface="Wingdings"/>
              </a:rPr>
              <a:t>) in poor solvent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dirty="0"/>
              <a:t>Lecture #7</a:t>
            </a:r>
          </a:p>
        </p:txBody>
      </p:sp>
      <p:sp>
        <p:nvSpPr>
          <p:cNvPr id="50179" name="Rectangle 3"/>
          <p:cNvSpPr>
            <a:spLocks noGrp="1" noChangeArrowheads="1"/>
          </p:cNvSpPr>
          <p:nvPr>
            <p:ph type="body" idx="1"/>
          </p:nvPr>
        </p:nvSpPr>
        <p:spPr>
          <a:xfrm>
            <a:off x="762000" y="1828800"/>
            <a:ext cx="8420100" cy="4114800"/>
          </a:xfrm>
        </p:spPr>
        <p:txBody>
          <a:bodyPr/>
          <a:lstStyle/>
          <a:p>
            <a:pPr eaLnBrk="1" hangingPunct="1">
              <a:lnSpc>
                <a:spcPct val="90000"/>
              </a:lnSpc>
              <a:buNone/>
            </a:pPr>
            <a:r>
              <a:rPr lang="en-GB" sz="2800" dirty="0"/>
              <a:t>		</a:t>
            </a:r>
            <a:r>
              <a:rPr lang="en-GB" dirty="0">
                <a:solidFill>
                  <a:srgbClr val="FF0000"/>
                </a:solidFill>
              </a:rPr>
              <a:t>Polymer mechanical properties</a:t>
            </a:r>
          </a:p>
          <a:p>
            <a:pPr eaLnBrk="1" hangingPunct="1">
              <a:lnSpc>
                <a:spcPct val="90000"/>
              </a:lnSpc>
              <a:buNone/>
            </a:pPr>
            <a:endParaRPr lang="en-GB" dirty="0"/>
          </a:p>
          <a:p>
            <a:pPr eaLnBrk="1" hangingPunct="1">
              <a:lnSpc>
                <a:spcPct val="90000"/>
              </a:lnSpc>
            </a:pPr>
            <a:r>
              <a:rPr lang="en-GB" sz="2800" dirty="0"/>
              <a:t>Rubbers and their elasticity</a:t>
            </a:r>
          </a:p>
          <a:p>
            <a:pPr eaLnBrk="1" hangingPunct="1">
              <a:lnSpc>
                <a:spcPct val="90000"/>
              </a:lnSpc>
            </a:pPr>
            <a:r>
              <a:rPr lang="en-GB" sz="2800" dirty="0" err="1"/>
              <a:t>Viscoelasticity</a:t>
            </a:r>
            <a:r>
              <a:rPr lang="en-GB" sz="2800" dirty="0"/>
              <a:t> and </a:t>
            </a:r>
            <a:r>
              <a:rPr lang="en-GB" sz="2800" dirty="0" err="1"/>
              <a:t>rheology</a:t>
            </a:r>
            <a:endParaRPr lang="en-GB" sz="2800" dirty="0"/>
          </a:p>
          <a:p>
            <a:pPr lvl="1" eaLnBrk="1" hangingPunct="1">
              <a:lnSpc>
                <a:spcPct val="90000"/>
              </a:lnSpc>
            </a:pPr>
            <a:r>
              <a:rPr lang="en-GB" sz="2400" dirty="0" err="1"/>
              <a:t>Moduli</a:t>
            </a:r>
            <a:endParaRPr lang="en-GB" sz="2400" dirty="0"/>
          </a:p>
          <a:p>
            <a:pPr lvl="2" eaLnBrk="1" hangingPunct="1">
              <a:lnSpc>
                <a:spcPct val="90000"/>
              </a:lnSpc>
            </a:pPr>
            <a:r>
              <a:rPr lang="en-GB" sz="2000" dirty="0"/>
              <a:t>Creep compliance and stress relaxation modulus</a:t>
            </a:r>
          </a:p>
          <a:p>
            <a:pPr lvl="1" eaLnBrk="1" hangingPunct="1">
              <a:lnSpc>
                <a:spcPct val="90000"/>
              </a:lnSpc>
            </a:pPr>
            <a:r>
              <a:rPr lang="en-GB" sz="2400" dirty="0"/>
              <a:t>Time- frequency - temperature superposition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0"/>
            <a:ext cx="8420100" cy="1143000"/>
          </a:xfrm>
        </p:spPr>
        <p:txBody>
          <a:bodyPr/>
          <a:lstStyle/>
          <a:p>
            <a:pPr eaLnBrk="1" hangingPunct="1"/>
            <a:r>
              <a:rPr lang="en-GB" dirty="0"/>
              <a:t>Rubber</a:t>
            </a:r>
          </a:p>
        </p:txBody>
      </p:sp>
      <p:sp>
        <p:nvSpPr>
          <p:cNvPr id="41987" name="Rectangle 3"/>
          <p:cNvSpPr>
            <a:spLocks noGrp="1" noChangeArrowheads="1"/>
          </p:cNvSpPr>
          <p:nvPr>
            <p:ph type="body" idx="1"/>
          </p:nvPr>
        </p:nvSpPr>
        <p:spPr>
          <a:xfrm>
            <a:off x="304800" y="1981200"/>
            <a:ext cx="9296400" cy="4114800"/>
          </a:xfrm>
        </p:spPr>
        <p:txBody>
          <a:bodyPr/>
          <a:lstStyle/>
          <a:p>
            <a:pPr eaLnBrk="1" hangingPunct="1">
              <a:lnSpc>
                <a:spcPct val="90000"/>
              </a:lnSpc>
              <a:buNone/>
            </a:pPr>
            <a:endParaRPr lang="en-GB" sz="1200" dirty="0">
              <a:solidFill>
                <a:srgbClr val="3366FF"/>
              </a:solidFill>
            </a:endParaRPr>
          </a:p>
          <a:p>
            <a:pPr lvl="1" eaLnBrk="1" hangingPunct="1">
              <a:lnSpc>
                <a:spcPct val="90000"/>
              </a:lnSpc>
              <a:buNone/>
            </a:pPr>
            <a:endParaRPr lang="en-GB" sz="2400" dirty="0"/>
          </a:p>
          <a:p>
            <a:pPr lvl="1" eaLnBrk="1" hangingPunct="1">
              <a:lnSpc>
                <a:spcPct val="90000"/>
              </a:lnSpc>
              <a:buNone/>
            </a:pPr>
            <a:r>
              <a:rPr lang="en-GB" sz="2400" dirty="0"/>
              <a:t>Natural </a:t>
            </a:r>
            <a:r>
              <a:rPr lang="en-GB" sz="2400" dirty="0" err="1"/>
              <a:t>poly(</a:t>
            </a:r>
            <a:r>
              <a:rPr lang="en-GB" sz="2400" i="1" dirty="0" err="1"/>
              <a:t>cis</a:t>
            </a:r>
            <a:r>
              <a:rPr lang="en-GB" sz="2400" dirty="0"/>
              <a:t>- isoprene)</a:t>
            </a:r>
          </a:p>
          <a:p>
            <a:pPr lvl="1" eaLnBrk="1" hangingPunct="1">
              <a:lnSpc>
                <a:spcPct val="90000"/>
              </a:lnSpc>
              <a:buNone/>
            </a:pPr>
            <a:endParaRPr lang="en-GB" sz="2400" dirty="0"/>
          </a:p>
          <a:p>
            <a:pPr lvl="1" eaLnBrk="1" hangingPunct="1">
              <a:lnSpc>
                <a:spcPct val="90000"/>
              </a:lnSpc>
              <a:buNone/>
            </a:pPr>
            <a:endParaRPr lang="en-GB" sz="2400" dirty="0"/>
          </a:p>
          <a:p>
            <a:pPr lvl="1" eaLnBrk="1" hangingPunct="1">
              <a:lnSpc>
                <a:spcPct val="90000"/>
              </a:lnSpc>
              <a:buNone/>
            </a:pPr>
            <a:endParaRPr lang="en-GB" sz="2400" dirty="0"/>
          </a:p>
          <a:p>
            <a:pPr lvl="1" eaLnBrk="1" hangingPunct="1">
              <a:lnSpc>
                <a:spcPct val="90000"/>
              </a:lnSpc>
              <a:buNone/>
            </a:pPr>
            <a:endParaRPr lang="en-GB" sz="2400" dirty="0"/>
          </a:p>
          <a:p>
            <a:pPr lvl="1" eaLnBrk="1" hangingPunct="1">
              <a:lnSpc>
                <a:spcPct val="90000"/>
              </a:lnSpc>
              <a:buNone/>
            </a:pPr>
            <a:r>
              <a:rPr lang="en-GB" sz="2400" dirty="0"/>
              <a:t>			</a:t>
            </a:r>
          </a:p>
          <a:p>
            <a:pPr lvl="1" eaLnBrk="1" hangingPunct="1">
              <a:lnSpc>
                <a:spcPct val="90000"/>
              </a:lnSpc>
              <a:buNone/>
            </a:pPr>
            <a:endParaRPr lang="en-GB" sz="2400" dirty="0"/>
          </a:p>
        </p:txBody>
      </p:sp>
      <p:pic>
        <p:nvPicPr>
          <p:cNvPr id="4" name="Picture 3" descr="NatVsSynPolyisoprene.png"/>
          <p:cNvPicPr>
            <a:picLocks noChangeAspect="1"/>
          </p:cNvPicPr>
          <p:nvPr/>
        </p:nvPicPr>
        <p:blipFill>
          <a:blip r:embed="rId3"/>
          <a:srcRect l="48046"/>
          <a:stretch>
            <a:fillRect/>
          </a:stretch>
        </p:blipFill>
        <p:spPr>
          <a:xfrm>
            <a:off x="533400" y="2514600"/>
            <a:ext cx="3624521" cy="1981200"/>
          </a:xfrm>
          <a:prstGeom prst="rect">
            <a:avLst/>
          </a:prstGeom>
        </p:spPr>
      </p:pic>
      <p:pic>
        <p:nvPicPr>
          <p:cNvPr id="5" name="Picture 4"/>
          <p:cNvPicPr>
            <a:picLocks noChangeAspect="1"/>
          </p:cNvPicPr>
          <p:nvPr/>
        </p:nvPicPr>
        <p:blipFill>
          <a:blip r:embed="rId4"/>
          <a:stretch>
            <a:fillRect/>
          </a:stretch>
        </p:blipFill>
        <p:spPr>
          <a:xfrm>
            <a:off x="6019800" y="2209800"/>
            <a:ext cx="3454400" cy="3141345"/>
          </a:xfrm>
          <a:prstGeom prst="rect">
            <a:avLst/>
          </a:prstGeom>
        </p:spPr>
      </p:pic>
      <p:pic>
        <p:nvPicPr>
          <p:cNvPr id="6" name="Picture 5"/>
          <p:cNvPicPr>
            <a:picLocks noChangeAspect="1"/>
          </p:cNvPicPr>
          <p:nvPr/>
        </p:nvPicPr>
        <p:blipFill>
          <a:blip r:embed="rId5"/>
          <a:stretch>
            <a:fillRect/>
          </a:stretch>
        </p:blipFill>
        <p:spPr>
          <a:xfrm>
            <a:off x="6172200" y="152400"/>
            <a:ext cx="2224216" cy="2057400"/>
          </a:xfrm>
          <a:prstGeom prst="rect">
            <a:avLst/>
          </a:prstGeom>
        </p:spPr>
      </p:pic>
      <p:sp>
        <p:nvSpPr>
          <p:cNvPr id="7" name="TextBox 6"/>
          <p:cNvSpPr txBox="1"/>
          <p:nvPr/>
        </p:nvSpPr>
        <p:spPr>
          <a:xfrm>
            <a:off x="5791200" y="2209800"/>
            <a:ext cx="3048000" cy="369332"/>
          </a:xfrm>
          <a:prstGeom prst="rect">
            <a:avLst/>
          </a:prstGeom>
          <a:noFill/>
        </p:spPr>
        <p:txBody>
          <a:bodyPr wrap="square" rtlCol="0">
            <a:spAutoFit/>
          </a:bodyPr>
          <a:lstStyle/>
          <a:p>
            <a:r>
              <a:rPr lang="en-US" sz="1800" i="0" dirty="0"/>
              <a:t>Charles Goodyear 1842</a:t>
            </a:r>
          </a:p>
        </p:txBody>
      </p:sp>
      <p:sp>
        <p:nvSpPr>
          <p:cNvPr id="8" name="TextBox 7"/>
          <p:cNvSpPr txBox="1"/>
          <p:nvPr/>
        </p:nvSpPr>
        <p:spPr>
          <a:xfrm>
            <a:off x="304800" y="1066800"/>
            <a:ext cx="6248400" cy="1200329"/>
          </a:xfrm>
          <a:prstGeom prst="rect">
            <a:avLst/>
          </a:prstGeom>
          <a:noFill/>
        </p:spPr>
        <p:txBody>
          <a:bodyPr wrap="square" rtlCol="0">
            <a:spAutoFit/>
          </a:bodyPr>
          <a:lstStyle/>
          <a:p>
            <a:r>
              <a:rPr lang="en-US" i="0" dirty="0"/>
              <a:t>Rubber: </a:t>
            </a:r>
            <a:r>
              <a:rPr lang="en-US" dirty="0"/>
              <a:t>Lightly</a:t>
            </a:r>
            <a:r>
              <a:rPr lang="en-US" i="0" dirty="0"/>
              <a:t> </a:t>
            </a:r>
            <a:r>
              <a:rPr lang="en-US" i="0" dirty="0" smtClean="0"/>
              <a:t>crosslinked</a:t>
            </a:r>
            <a:r>
              <a:rPr lang="zh-CN" altLang="en-US" i="0" dirty="0" smtClean="0"/>
              <a:t>（</a:t>
            </a:r>
            <a:r>
              <a:rPr lang="zh-CN" altLang="en-US" i="0" dirty="0"/>
              <a:t>交联</a:t>
            </a:r>
            <a:r>
              <a:rPr lang="zh-CN" altLang="en-US" i="0" dirty="0" smtClean="0"/>
              <a:t>）</a:t>
            </a:r>
            <a:r>
              <a:rPr lang="en-US" i="0" dirty="0" smtClean="0"/>
              <a:t> </a:t>
            </a:r>
            <a:r>
              <a:rPr lang="en-US" i="0" dirty="0"/>
              <a:t>polymer</a:t>
            </a:r>
          </a:p>
          <a:p>
            <a:r>
              <a:rPr lang="en-US" i="0" dirty="0"/>
              <a:t>Above T</a:t>
            </a:r>
            <a:r>
              <a:rPr lang="en-US" i="0" baseline="-25000" dirty="0"/>
              <a:t>G</a:t>
            </a:r>
          </a:p>
          <a:p>
            <a:r>
              <a:rPr lang="en-US" i="0" dirty="0"/>
              <a:t>aka </a:t>
            </a:r>
            <a:r>
              <a:rPr lang="en-US" i="0" dirty="0">
                <a:solidFill>
                  <a:srgbClr val="FF0000"/>
                </a:solidFill>
              </a:rPr>
              <a:t>‘</a:t>
            </a:r>
            <a:r>
              <a:rPr lang="en-US" i="0" dirty="0" err="1">
                <a:solidFill>
                  <a:srgbClr val="FF0000"/>
                </a:solidFill>
              </a:rPr>
              <a:t>Elastomer</a:t>
            </a:r>
            <a:r>
              <a:rPr lang="en-US" i="0" dirty="0">
                <a:solidFill>
                  <a:srgbClr val="FF0000"/>
                </a:solidFill>
              </a:rPr>
              <a:t>’ </a:t>
            </a:r>
            <a:r>
              <a:rPr lang="en-US" i="0" dirty="0"/>
              <a:t>(in engineering)</a:t>
            </a:r>
          </a:p>
        </p:txBody>
      </p:sp>
      <p:sp>
        <p:nvSpPr>
          <p:cNvPr id="9" name="TextBox 8"/>
          <p:cNvSpPr txBox="1"/>
          <p:nvPr/>
        </p:nvSpPr>
        <p:spPr>
          <a:xfrm>
            <a:off x="4267200" y="3429000"/>
            <a:ext cx="1351652" cy="461665"/>
          </a:xfrm>
          <a:prstGeom prst="rect">
            <a:avLst/>
          </a:prstGeom>
          <a:noFill/>
        </p:spPr>
        <p:txBody>
          <a:bodyPr wrap="none" rtlCol="0">
            <a:spAutoFit/>
          </a:bodyPr>
          <a:lstStyle/>
          <a:p>
            <a:r>
              <a:rPr lang="en-US" i="0" dirty="0">
                <a:latin typeface="Symbol" charset="2"/>
                <a:cs typeface="Symbol" charset="2"/>
              </a:rPr>
              <a:t>D</a:t>
            </a:r>
            <a:r>
              <a:rPr lang="en-US" i="0" dirty="0"/>
              <a:t>, Sulfur</a:t>
            </a:r>
          </a:p>
        </p:txBody>
      </p:sp>
      <p:cxnSp>
        <p:nvCxnSpPr>
          <p:cNvPr id="11" name="Straight Arrow Connector 10"/>
          <p:cNvCxnSpPr/>
          <p:nvPr/>
        </p:nvCxnSpPr>
        <p:spPr bwMode="auto">
          <a:xfrm>
            <a:off x="4191000" y="4038600"/>
            <a:ext cx="16764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4" name="TextBox 13"/>
          <p:cNvSpPr txBox="1"/>
          <p:nvPr/>
        </p:nvSpPr>
        <p:spPr>
          <a:xfrm>
            <a:off x="152400" y="5638800"/>
            <a:ext cx="9753600" cy="1200328"/>
          </a:xfrm>
          <a:prstGeom prst="rect">
            <a:avLst/>
          </a:prstGeom>
          <a:noFill/>
        </p:spPr>
        <p:txBody>
          <a:bodyPr wrap="square" rtlCol="0">
            <a:spAutoFit/>
          </a:bodyPr>
          <a:lstStyle/>
          <a:p>
            <a:r>
              <a:rPr lang="en-US" dirty="0"/>
              <a:t>‘</a:t>
            </a:r>
            <a:r>
              <a:rPr lang="en-US" i="0" dirty="0"/>
              <a:t>Lightly’ </a:t>
            </a:r>
            <a:r>
              <a:rPr lang="en-US" i="0" dirty="0" err="1"/>
              <a:t>crosslinked</a:t>
            </a:r>
            <a:r>
              <a:rPr lang="en-US" i="0" dirty="0"/>
              <a:t>: Many Kuhn segments </a:t>
            </a:r>
            <a:r>
              <a:rPr lang="en-US" i="0" dirty="0" err="1"/>
              <a:t>btwn</a:t>
            </a:r>
            <a:r>
              <a:rPr lang="en-US" i="0" dirty="0"/>
              <a:t> </a:t>
            </a:r>
            <a:r>
              <a:rPr lang="en-US" i="0" dirty="0" err="1"/>
              <a:t>Xlinks</a:t>
            </a:r>
            <a:r>
              <a:rPr lang="en-US" i="0" dirty="0"/>
              <a:t>, above T</a:t>
            </a:r>
            <a:r>
              <a:rPr lang="en-US" i="0" baseline="-25000" dirty="0"/>
              <a:t>G</a:t>
            </a:r>
          </a:p>
          <a:p>
            <a:r>
              <a:rPr lang="en-US" i="0" dirty="0"/>
              <a:t>Soft material, can stretch many times its original length </a:t>
            </a:r>
            <a:r>
              <a:rPr lang="en-US" i="0" dirty="0" err="1"/>
              <a:t>w</a:t>
            </a:r>
            <a:r>
              <a:rPr lang="en-US" i="0" dirty="0"/>
              <a:t>/out failure</a:t>
            </a:r>
          </a:p>
          <a:p>
            <a:r>
              <a:rPr lang="en-US" i="0" dirty="0"/>
              <a:t>But: Elastic, not viscous </a:t>
            </a:r>
            <a:r>
              <a:rPr lang="en-US" i="0" dirty="0" err="1">
                <a:sym typeface="Wingdings"/>
              </a:rPr>
              <a:t></a:t>
            </a:r>
            <a:r>
              <a:rPr lang="en-US" i="0" dirty="0">
                <a:sym typeface="Wingdings"/>
              </a:rPr>
              <a:t> will snap back after stretching</a:t>
            </a:r>
            <a:endParaRPr lang="en-US" i="0" dirty="0"/>
          </a:p>
        </p:txBody>
      </p:sp>
      <p:sp>
        <p:nvSpPr>
          <p:cNvPr id="15" name="TextBox 14"/>
          <p:cNvSpPr txBox="1"/>
          <p:nvPr/>
        </p:nvSpPr>
        <p:spPr>
          <a:xfrm>
            <a:off x="0" y="4419600"/>
            <a:ext cx="5181600" cy="1200329"/>
          </a:xfrm>
          <a:prstGeom prst="rect">
            <a:avLst/>
          </a:prstGeom>
          <a:noFill/>
        </p:spPr>
        <p:txBody>
          <a:bodyPr wrap="square" rtlCol="0">
            <a:spAutoFit/>
          </a:bodyPr>
          <a:lstStyle/>
          <a:p>
            <a:pPr marL="742950" lvl="1" indent="-285750" eaLnBrk="1" hangingPunct="1">
              <a:lnSpc>
                <a:spcPct val="90000"/>
              </a:lnSpc>
              <a:spcBef>
                <a:spcPct val="20000"/>
              </a:spcBef>
              <a:defRPr/>
            </a:pPr>
            <a:r>
              <a:rPr lang="en-GB" i="0" kern="0" dirty="0"/>
              <a:t>Random </a:t>
            </a:r>
            <a:r>
              <a:rPr lang="en-GB" i="0" kern="0" dirty="0" err="1">
                <a:solidFill>
                  <a:srgbClr val="3366FF"/>
                </a:solidFill>
              </a:rPr>
              <a:t>Crosslinks</a:t>
            </a:r>
            <a:r>
              <a:rPr lang="en-GB" i="0" kern="0" dirty="0">
                <a:solidFill>
                  <a:srgbClr val="000000"/>
                </a:solidFill>
              </a:rPr>
              <a:t> </a:t>
            </a:r>
            <a:r>
              <a:rPr lang="en-GB" i="0" kern="0" dirty="0" err="1">
                <a:solidFill>
                  <a:srgbClr val="000000"/>
                </a:solidFill>
              </a:rPr>
              <a:t>btwn</a:t>
            </a:r>
            <a:r>
              <a:rPr lang="en-GB" i="0" kern="0" dirty="0">
                <a:solidFill>
                  <a:srgbClr val="000000"/>
                </a:solidFill>
              </a:rPr>
              <a:t> chains</a:t>
            </a:r>
          </a:p>
          <a:p>
            <a:pPr marL="742950" lvl="1" indent="-285750" eaLnBrk="1" hangingPunct="1">
              <a:lnSpc>
                <a:spcPct val="90000"/>
              </a:lnSpc>
              <a:spcBef>
                <a:spcPct val="20000"/>
              </a:spcBef>
              <a:defRPr/>
            </a:pPr>
            <a:r>
              <a:rPr lang="en-GB" i="0" kern="0" dirty="0">
                <a:solidFill>
                  <a:srgbClr val="000000"/>
                </a:solidFill>
              </a:rPr>
              <a:t> </a:t>
            </a:r>
            <a:r>
              <a:rPr lang="en-US" i="0" kern="0" dirty="0" err="1">
                <a:solidFill>
                  <a:srgbClr val="000000"/>
                </a:solidFill>
                <a:sym typeface="Wingdings"/>
              </a:rPr>
              <a:t></a:t>
            </a:r>
            <a:r>
              <a:rPr lang="en-US" i="0" kern="0" dirty="0">
                <a:solidFill>
                  <a:srgbClr val="000000"/>
                </a:solidFill>
                <a:sym typeface="Wingdings"/>
              </a:rPr>
              <a:t> 3D </a:t>
            </a:r>
            <a:r>
              <a:rPr lang="en-US" i="0" kern="0" dirty="0">
                <a:solidFill>
                  <a:srgbClr val="3366FF"/>
                </a:solidFill>
                <a:sym typeface="Wingdings"/>
              </a:rPr>
              <a:t>Network </a:t>
            </a:r>
            <a:r>
              <a:rPr lang="en-US" i="0" kern="0" dirty="0">
                <a:sym typeface="Wingdings"/>
              </a:rPr>
              <a:t>above </a:t>
            </a:r>
            <a:r>
              <a:rPr lang="en-US" i="0" kern="0" dirty="0" err="1">
                <a:sym typeface="Wingdings"/>
              </a:rPr>
              <a:t>T</a:t>
            </a:r>
            <a:r>
              <a:rPr lang="en-US" i="0" kern="0" baseline="-25000" dirty="0" err="1">
                <a:sym typeface="Wingdings"/>
              </a:rPr>
              <a:t>g</a:t>
            </a:r>
            <a:endParaRPr lang="en-US" i="0" kern="0" baseline="-25000" dirty="0">
              <a:sym typeface="Wingdings"/>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420100" cy="1143000"/>
          </a:xfrm>
        </p:spPr>
        <p:txBody>
          <a:bodyPr/>
          <a:lstStyle/>
          <a:p>
            <a:r>
              <a:rPr lang="en-US" dirty="0"/>
              <a:t>Rubber’s relatives</a:t>
            </a:r>
          </a:p>
        </p:txBody>
      </p:sp>
      <p:sp>
        <p:nvSpPr>
          <p:cNvPr id="3" name="Content Placeholder 2"/>
          <p:cNvSpPr>
            <a:spLocks noGrp="1"/>
          </p:cNvSpPr>
          <p:nvPr>
            <p:ph idx="1"/>
          </p:nvPr>
        </p:nvSpPr>
        <p:spPr>
          <a:xfrm>
            <a:off x="0" y="838200"/>
            <a:ext cx="9829800" cy="4114800"/>
          </a:xfrm>
        </p:spPr>
        <p:txBody>
          <a:bodyPr/>
          <a:lstStyle/>
          <a:p>
            <a:pPr>
              <a:buNone/>
            </a:pPr>
            <a:r>
              <a:rPr lang="en-US" dirty="0"/>
              <a:t>Highly </a:t>
            </a:r>
            <a:r>
              <a:rPr lang="en-US" dirty="0" err="1"/>
              <a:t>Xlinked</a:t>
            </a:r>
            <a:r>
              <a:rPr lang="en-US" dirty="0"/>
              <a:t> polymers: </a:t>
            </a:r>
            <a:r>
              <a:rPr lang="en-US" dirty="0" err="1">
                <a:solidFill>
                  <a:srgbClr val="FF0000"/>
                </a:solidFill>
              </a:rPr>
              <a:t>Thermoset</a:t>
            </a:r>
            <a:r>
              <a:rPr lang="en-US" dirty="0"/>
              <a:t> or </a:t>
            </a:r>
            <a:r>
              <a:rPr lang="en-US" dirty="0" err="1">
                <a:solidFill>
                  <a:srgbClr val="FF0000"/>
                </a:solidFill>
              </a:rPr>
              <a:t>Duroplast</a:t>
            </a:r>
            <a:endParaRPr lang="en-US" dirty="0">
              <a:solidFill>
                <a:srgbClr val="FF0000"/>
              </a:solidFill>
            </a:endParaRPr>
          </a:p>
          <a:p>
            <a:pPr>
              <a:buNone/>
            </a:pPr>
            <a:r>
              <a:rPr lang="en-US" sz="2000" dirty="0"/>
              <a:t>Derived from a ‘</a:t>
            </a:r>
            <a:r>
              <a:rPr lang="en-US" sz="2000" dirty="0" err="1"/>
              <a:t>prepolymer</a:t>
            </a:r>
            <a:r>
              <a:rPr lang="en-US" sz="2000" dirty="0"/>
              <a:t>’ = thermosetting </a:t>
            </a:r>
            <a:r>
              <a:rPr lang="en-US" sz="2000" dirty="0">
                <a:solidFill>
                  <a:srgbClr val="FF0000"/>
                </a:solidFill>
              </a:rPr>
              <a:t>resin</a:t>
            </a:r>
            <a:r>
              <a:rPr lang="en-US" sz="2000" dirty="0"/>
              <a:t> or 2- component </a:t>
            </a:r>
            <a:r>
              <a:rPr lang="en-US" sz="2000" dirty="0">
                <a:solidFill>
                  <a:srgbClr val="FF0000"/>
                </a:solidFill>
              </a:rPr>
              <a:t>resin/hardener</a:t>
            </a:r>
            <a:endParaRPr lang="en-US" sz="2000" dirty="0"/>
          </a:p>
          <a:p>
            <a:pPr>
              <a:buNone/>
            </a:pPr>
            <a:r>
              <a:rPr lang="en-US" sz="2400" dirty="0"/>
              <a:t>Hard, brittle, no T</a:t>
            </a:r>
            <a:r>
              <a:rPr lang="en-US" sz="2400" baseline="-25000" dirty="0"/>
              <a:t>G</a:t>
            </a:r>
          </a:p>
          <a:p>
            <a:pPr>
              <a:buNone/>
            </a:pPr>
            <a:r>
              <a:rPr lang="en-US" sz="2000" dirty="0"/>
              <a:t>‘hard’ soft matter, e.g. sheet metal substitute</a:t>
            </a:r>
          </a:p>
          <a:p>
            <a:pPr>
              <a:buNone/>
            </a:pPr>
            <a:r>
              <a:rPr lang="en-US" sz="2000" dirty="0"/>
              <a:t>or strong glue   </a:t>
            </a:r>
          </a:p>
          <a:p>
            <a:pPr>
              <a:buNone/>
            </a:pPr>
            <a:r>
              <a:rPr lang="en-US" sz="2400" dirty="0"/>
              <a:t>		e.g. ‘epoxy resin’ 2- component glue </a:t>
            </a:r>
          </a:p>
          <a:p>
            <a:endParaRPr lang="en-US" dirty="0"/>
          </a:p>
          <a:p>
            <a:endParaRPr lang="en-US" dirty="0"/>
          </a:p>
          <a:p>
            <a:endParaRPr lang="en-US" dirty="0"/>
          </a:p>
          <a:p>
            <a:pPr>
              <a:buNone/>
            </a:pPr>
            <a:endParaRPr lang="en-US" sz="2400" dirty="0"/>
          </a:p>
        </p:txBody>
      </p:sp>
      <p:pic>
        <p:nvPicPr>
          <p:cNvPr id="5" name="Picture 4"/>
          <p:cNvPicPr>
            <a:picLocks noChangeAspect="1"/>
          </p:cNvPicPr>
          <p:nvPr/>
        </p:nvPicPr>
        <p:blipFill>
          <a:blip r:embed="rId2"/>
          <a:stretch>
            <a:fillRect/>
          </a:stretch>
        </p:blipFill>
        <p:spPr>
          <a:xfrm>
            <a:off x="5889104" y="2895600"/>
            <a:ext cx="3787805" cy="2438400"/>
          </a:xfrm>
          <a:prstGeom prst="rect">
            <a:avLst/>
          </a:prstGeom>
        </p:spPr>
      </p:pic>
      <p:pic>
        <p:nvPicPr>
          <p:cNvPr id="7" name="Picture 6"/>
          <p:cNvPicPr>
            <a:picLocks noChangeAspect="1"/>
          </p:cNvPicPr>
          <p:nvPr/>
        </p:nvPicPr>
        <p:blipFill>
          <a:blip r:embed="rId3"/>
          <a:stretch>
            <a:fillRect/>
          </a:stretch>
        </p:blipFill>
        <p:spPr>
          <a:xfrm>
            <a:off x="2504728" y="3808471"/>
            <a:ext cx="2159000" cy="2387600"/>
          </a:xfrm>
          <a:prstGeom prst="rect">
            <a:avLst/>
          </a:prstGeom>
        </p:spPr>
      </p:pic>
      <p:sp>
        <p:nvSpPr>
          <p:cNvPr id="8" name="TextBox 7"/>
          <p:cNvSpPr txBox="1"/>
          <p:nvPr/>
        </p:nvSpPr>
        <p:spPr>
          <a:xfrm>
            <a:off x="78837" y="3834747"/>
            <a:ext cx="2647930" cy="1569660"/>
          </a:xfrm>
          <a:prstGeom prst="rect">
            <a:avLst/>
          </a:prstGeom>
          <a:noFill/>
        </p:spPr>
        <p:txBody>
          <a:bodyPr wrap="none" rtlCol="0">
            <a:spAutoFit/>
          </a:bodyPr>
          <a:lstStyle/>
          <a:p>
            <a:r>
              <a:rPr lang="en-US" i="0" dirty="0"/>
              <a:t>Physically </a:t>
            </a:r>
            <a:r>
              <a:rPr lang="en-US" i="0" dirty="0" err="1"/>
              <a:t>Xlinked</a:t>
            </a:r>
            <a:endParaRPr lang="en-US" i="0" dirty="0"/>
          </a:p>
          <a:p>
            <a:r>
              <a:rPr lang="en-US" i="0" dirty="0"/>
              <a:t>Polymers</a:t>
            </a:r>
          </a:p>
          <a:p>
            <a:r>
              <a:rPr lang="en-US" i="0" dirty="0">
                <a:solidFill>
                  <a:srgbClr val="FF0000"/>
                </a:solidFill>
              </a:rPr>
              <a:t>‘Thermoplastic</a:t>
            </a:r>
          </a:p>
          <a:p>
            <a:r>
              <a:rPr lang="en-US" i="0" dirty="0" err="1">
                <a:solidFill>
                  <a:srgbClr val="FF0000"/>
                </a:solidFill>
              </a:rPr>
              <a:t>Elastomers</a:t>
            </a:r>
            <a:r>
              <a:rPr lang="en-US" i="0" dirty="0">
                <a:solidFill>
                  <a:srgbClr val="FF0000"/>
                </a:solidFill>
              </a:rPr>
              <a:t>’</a:t>
            </a:r>
          </a:p>
        </p:txBody>
      </p:sp>
      <p:sp>
        <p:nvSpPr>
          <p:cNvPr id="9" name="TextBox 8"/>
          <p:cNvSpPr txBox="1"/>
          <p:nvPr/>
        </p:nvSpPr>
        <p:spPr>
          <a:xfrm>
            <a:off x="228600" y="6396335"/>
            <a:ext cx="9130774" cy="461665"/>
          </a:xfrm>
          <a:prstGeom prst="rect">
            <a:avLst/>
          </a:prstGeom>
          <a:noFill/>
        </p:spPr>
        <p:txBody>
          <a:bodyPr wrap="none" rtlCol="0">
            <a:spAutoFit/>
          </a:bodyPr>
          <a:lstStyle/>
          <a:p>
            <a:r>
              <a:rPr lang="en-US" i="0" dirty="0">
                <a:solidFill>
                  <a:srgbClr val="FF0000"/>
                </a:solidFill>
              </a:rPr>
              <a:t>Gels: </a:t>
            </a:r>
            <a:r>
              <a:rPr lang="en-US" i="0" dirty="0"/>
              <a:t>Lightly </a:t>
            </a:r>
            <a:r>
              <a:rPr lang="en-US" i="0" dirty="0" err="1"/>
              <a:t>crosslinked</a:t>
            </a:r>
            <a:r>
              <a:rPr lang="en-US" i="0" dirty="0"/>
              <a:t> polymer swollen with solvent (e.g. water)</a:t>
            </a:r>
          </a:p>
        </p:txBody>
      </p:sp>
      <p:pic>
        <p:nvPicPr>
          <p:cNvPr id="10" name="Picture 9"/>
          <p:cNvPicPr>
            <a:picLocks noChangeAspect="1"/>
          </p:cNvPicPr>
          <p:nvPr/>
        </p:nvPicPr>
        <p:blipFill>
          <a:blip r:embed="rId4"/>
          <a:stretch>
            <a:fillRect/>
          </a:stretch>
        </p:blipFill>
        <p:spPr>
          <a:xfrm>
            <a:off x="5895055" y="1789055"/>
            <a:ext cx="2762497" cy="130099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420100" cy="1143000"/>
          </a:xfrm>
        </p:spPr>
        <p:txBody>
          <a:bodyPr/>
          <a:lstStyle/>
          <a:p>
            <a:r>
              <a:rPr lang="en-US" dirty="0"/>
              <a:t>Rubber Elasticity</a:t>
            </a:r>
          </a:p>
        </p:txBody>
      </p:sp>
      <p:sp>
        <p:nvSpPr>
          <p:cNvPr id="3" name="Content Placeholder 2"/>
          <p:cNvSpPr>
            <a:spLocks noGrp="1"/>
          </p:cNvSpPr>
          <p:nvPr>
            <p:ph idx="1"/>
          </p:nvPr>
        </p:nvSpPr>
        <p:spPr>
          <a:xfrm>
            <a:off x="152400" y="990600"/>
            <a:ext cx="9753600" cy="5486400"/>
          </a:xfrm>
        </p:spPr>
        <p:txBody>
          <a:bodyPr/>
          <a:lstStyle/>
          <a:p>
            <a:r>
              <a:rPr lang="en-GB" sz="2800" dirty="0"/>
              <a:t>L</a:t>
            </a:r>
            <a:r>
              <a:rPr lang="en-GB" sz="2400" dirty="0"/>
              <a:t>ow </a:t>
            </a:r>
            <a:r>
              <a:rPr lang="en-GB" sz="2400" dirty="0" err="1"/>
              <a:t>Xlink</a:t>
            </a:r>
            <a:r>
              <a:rPr lang="en-GB" sz="2400" dirty="0"/>
              <a:t> density: Segments </a:t>
            </a:r>
            <a:r>
              <a:rPr lang="en-GB" sz="2400" dirty="0" err="1"/>
              <a:t>btwn</a:t>
            </a:r>
            <a:r>
              <a:rPr lang="en-GB" sz="2400" dirty="0"/>
              <a:t> </a:t>
            </a:r>
            <a:r>
              <a:rPr lang="en-GB" sz="2400" dirty="0" err="1"/>
              <a:t>Xlinks</a:t>
            </a:r>
            <a:r>
              <a:rPr lang="en-GB" sz="2400" dirty="0"/>
              <a:t> &gt;&gt; Kuhn segment. </a:t>
            </a:r>
          </a:p>
          <a:p>
            <a:pPr>
              <a:buNone/>
            </a:pPr>
            <a:r>
              <a:rPr lang="en-GB" sz="2400" dirty="0"/>
              <a:t>Treat as freely jointed Gaussian coils.</a:t>
            </a:r>
          </a:p>
          <a:p>
            <a:r>
              <a:rPr lang="en-GB" sz="2400" dirty="0"/>
              <a:t>Stretching the rubber costs no internal energy, but entropy</a:t>
            </a:r>
          </a:p>
          <a:p>
            <a:endParaRPr lang="en-GB" sz="2400" dirty="0"/>
          </a:p>
          <a:p>
            <a:r>
              <a:rPr lang="en-GB" sz="2400" dirty="0"/>
              <a:t>We recall the entropy of a single Gaussian coil</a:t>
            </a:r>
          </a:p>
          <a:p>
            <a:endParaRPr lang="en-GB" sz="2800" dirty="0"/>
          </a:p>
          <a:p>
            <a:r>
              <a:rPr lang="en-GB" sz="2400" dirty="0"/>
              <a:t>Stretch the coil </a:t>
            </a:r>
            <a:r>
              <a:rPr lang="en-GB" sz="2400" dirty="0" err="1">
                <a:latin typeface="Symbol" charset="2"/>
                <a:cs typeface="Symbol" charset="2"/>
              </a:rPr>
              <a:t>l</a:t>
            </a:r>
            <a:r>
              <a:rPr lang="en-GB" sz="2400" dirty="0"/>
              <a:t>- fold in 1 direction:</a:t>
            </a:r>
          </a:p>
          <a:p>
            <a:endParaRPr lang="en-GB" sz="2800" dirty="0"/>
          </a:p>
          <a:p>
            <a:r>
              <a:rPr lang="en-GB" sz="2400" dirty="0"/>
              <a:t>3 dim. (</a:t>
            </a:r>
            <a:r>
              <a:rPr lang="en-GB" sz="2400" dirty="0" err="1"/>
              <a:t>x,y,z</a:t>
            </a:r>
            <a:r>
              <a:rPr lang="en-GB" sz="2400" dirty="0"/>
              <a:t>):</a:t>
            </a:r>
          </a:p>
          <a:p>
            <a:endParaRPr lang="en-GB" sz="2800" dirty="0"/>
          </a:p>
          <a:p>
            <a:r>
              <a:rPr lang="en-GB" sz="2400" dirty="0"/>
              <a:t>Stretch in (say) x direction </a:t>
            </a:r>
            <a:r>
              <a:rPr lang="en-US" sz="2400" dirty="0">
                <a:sym typeface="Wingdings"/>
              </a:rPr>
              <a:t> Shrink in y, z direction</a:t>
            </a:r>
          </a:p>
          <a:p>
            <a:r>
              <a:rPr lang="en-US" sz="2400" dirty="0">
                <a:cs typeface="Symbol" charset="2"/>
                <a:sym typeface="Wingdings"/>
              </a:rPr>
              <a:t>Assume </a:t>
            </a:r>
            <a:r>
              <a:rPr lang="en-US" sz="2400" dirty="0" err="1">
                <a:cs typeface="Symbol" charset="2"/>
                <a:sym typeface="Wingdings"/>
              </a:rPr>
              <a:t>const.V</a:t>
            </a:r>
            <a:r>
              <a:rPr lang="en-US" sz="2400" dirty="0">
                <a:cs typeface="Symbol" charset="2"/>
                <a:sym typeface="Wingdings"/>
              </a:rPr>
              <a:t>:  </a:t>
            </a:r>
            <a:r>
              <a:rPr lang="en-US" sz="2400" dirty="0">
                <a:latin typeface="Symbol" charset="2"/>
                <a:cs typeface="Symbol" charset="2"/>
                <a:sym typeface="Wingdings"/>
              </a:rPr>
              <a:t>l</a:t>
            </a:r>
            <a:r>
              <a:rPr lang="en-US" sz="2400" baseline="-25000" dirty="0">
                <a:sym typeface="Wingdings"/>
              </a:rPr>
              <a:t>x</a:t>
            </a:r>
            <a:r>
              <a:rPr lang="en-US" sz="2400" dirty="0">
                <a:sym typeface="Wingdings"/>
              </a:rPr>
              <a:t> = </a:t>
            </a:r>
            <a:r>
              <a:rPr lang="en-US" sz="2400" dirty="0">
                <a:latin typeface="Symbol" charset="2"/>
                <a:cs typeface="Symbol" charset="2"/>
                <a:sym typeface="Wingdings"/>
              </a:rPr>
              <a:t>l</a:t>
            </a:r>
            <a:r>
              <a:rPr lang="en-US" sz="2400" dirty="0">
                <a:sym typeface="Wingdings"/>
              </a:rPr>
              <a:t>, </a:t>
            </a:r>
            <a:r>
              <a:rPr lang="en-US" sz="2400" dirty="0" err="1">
                <a:latin typeface="Symbol" charset="2"/>
                <a:cs typeface="Symbol" charset="2"/>
                <a:sym typeface="Wingdings"/>
              </a:rPr>
              <a:t>l</a:t>
            </a:r>
            <a:r>
              <a:rPr lang="en-US" sz="2400" baseline="-25000" dirty="0" err="1">
                <a:sym typeface="Wingdings"/>
              </a:rPr>
              <a:t>y</a:t>
            </a:r>
            <a:r>
              <a:rPr lang="en-US" sz="2400" dirty="0">
                <a:sym typeface="Wingdings"/>
              </a:rPr>
              <a:t> = </a:t>
            </a:r>
            <a:r>
              <a:rPr lang="en-US" sz="2400" dirty="0" err="1">
                <a:latin typeface="Symbol" charset="2"/>
                <a:cs typeface="Symbol" charset="2"/>
                <a:sym typeface="Wingdings"/>
              </a:rPr>
              <a:t>l</a:t>
            </a:r>
            <a:r>
              <a:rPr lang="en-US" sz="2400" baseline="-25000" dirty="0" err="1">
                <a:sym typeface="Wingdings"/>
              </a:rPr>
              <a:t>z</a:t>
            </a:r>
            <a:r>
              <a:rPr lang="en-US" sz="2400" dirty="0">
                <a:sym typeface="Wingdings"/>
              </a:rPr>
              <a:t> = 1/√</a:t>
            </a:r>
            <a:r>
              <a:rPr lang="en-US" sz="2400" dirty="0">
                <a:latin typeface="Symbol" charset="2"/>
                <a:cs typeface="Symbol" charset="2"/>
                <a:sym typeface="Wingdings"/>
              </a:rPr>
              <a:t>l </a:t>
            </a:r>
          </a:p>
          <a:p>
            <a:endParaRPr lang="en-US" sz="2400" dirty="0">
              <a:sym typeface="Wingdings"/>
            </a:endParaRPr>
          </a:p>
          <a:p>
            <a:endParaRPr lang="en-GB" sz="2800" dirty="0">
              <a:latin typeface="Symbol" charset="2"/>
              <a:cs typeface="Symbol" charset="2"/>
            </a:endParaRPr>
          </a:p>
          <a:p>
            <a:pPr>
              <a:buNone/>
            </a:pPr>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US" sz="2800" dirty="0"/>
          </a:p>
        </p:txBody>
      </p:sp>
      <p:graphicFrame>
        <p:nvGraphicFramePr>
          <p:cNvPr id="153602" name="Object 2"/>
          <p:cNvGraphicFramePr>
            <a:graphicFrameLocks noChangeAspect="1"/>
          </p:cNvGraphicFramePr>
          <p:nvPr>
            <p:extLst>
              <p:ext uri="{D42A27DB-BD31-4B8C-83A1-F6EECF244321}">
                <p14:modId xmlns:p14="http://schemas.microsoft.com/office/powerpoint/2010/main" val="1509236060"/>
              </p:ext>
            </p:extLst>
          </p:nvPr>
        </p:nvGraphicFramePr>
        <p:xfrm>
          <a:off x="7185248" y="2489200"/>
          <a:ext cx="1744663" cy="952500"/>
        </p:xfrm>
        <a:graphic>
          <a:graphicData uri="http://schemas.openxmlformats.org/presentationml/2006/ole">
            <mc:AlternateContent xmlns:mc="http://schemas.openxmlformats.org/markup-compatibility/2006">
              <mc:Choice xmlns:v="urn:schemas-microsoft-com:vml" Requires="v">
                <p:oleObj spid="_x0000_s153750" name="Equation" r:id="rId3" imgW="698500" imgH="381000" progId="">
                  <p:embed/>
                </p:oleObj>
              </mc:Choice>
              <mc:Fallback>
                <p:oleObj name="Equation" r:id="rId3" imgW="698500" imgH="3810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5248" y="2489200"/>
                        <a:ext cx="1744663"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53603" name="Object 3"/>
          <p:cNvGraphicFramePr>
            <a:graphicFrameLocks noChangeAspect="1"/>
          </p:cNvGraphicFramePr>
          <p:nvPr>
            <p:extLst>
              <p:ext uri="{D42A27DB-BD31-4B8C-83A1-F6EECF244321}">
                <p14:modId xmlns:p14="http://schemas.microsoft.com/office/powerpoint/2010/main" val="659435027"/>
              </p:ext>
            </p:extLst>
          </p:nvPr>
        </p:nvGraphicFramePr>
        <p:xfrm>
          <a:off x="5673080" y="3314700"/>
          <a:ext cx="2062163" cy="984250"/>
        </p:xfrm>
        <a:graphic>
          <a:graphicData uri="http://schemas.openxmlformats.org/presentationml/2006/ole">
            <mc:AlternateContent xmlns:mc="http://schemas.openxmlformats.org/markup-compatibility/2006">
              <mc:Choice xmlns:v="urn:schemas-microsoft-com:vml" Requires="v">
                <p:oleObj spid="_x0000_s153751" name="Equation" r:id="rId5" imgW="825500" imgH="393700" progId="">
                  <p:embed/>
                </p:oleObj>
              </mc:Choice>
              <mc:Fallback>
                <p:oleObj name="Equation" r:id="rId5" imgW="825500" imgH="3937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3080" y="3314700"/>
                        <a:ext cx="2062163" cy="98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53604" name="Object 4"/>
          <p:cNvGraphicFramePr>
            <a:graphicFrameLocks noChangeAspect="1"/>
          </p:cNvGraphicFramePr>
          <p:nvPr>
            <p:extLst>
              <p:ext uri="{D42A27DB-BD31-4B8C-83A1-F6EECF244321}">
                <p14:modId xmlns:p14="http://schemas.microsoft.com/office/powerpoint/2010/main" val="1413862434"/>
              </p:ext>
            </p:extLst>
          </p:nvPr>
        </p:nvGraphicFramePr>
        <p:xfrm>
          <a:off x="2539206" y="4546600"/>
          <a:ext cx="5741988" cy="825500"/>
        </p:xfrm>
        <a:graphic>
          <a:graphicData uri="http://schemas.openxmlformats.org/presentationml/2006/ole">
            <mc:AlternateContent xmlns:mc="http://schemas.openxmlformats.org/markup-compatibility/2006">
              <mc:Choice xmlns:v="urn:schemas-microsoft-com:vml" Requires="v">
                <p:oleObj spid="_x0000_s153752" name="Equation" r:id="rId7" imgW="2298700" imgH="330200" progId="">
                  <p:embed/>
                </p:oleObj>
              </mc:Choice>
              <mc:Fallback>
                <p:oleObj name="Equation" r:id="rId7" imgW="2298700" imgH="3302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9206" y="4546600"/>
                        <a:ext cx="5741988"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420100" cy="1143000"/>
          </a:xfrm>
        </p:spPr>
        <p:txBody>
          <a:bodyPr/>
          <a:lstStyle/>
          <a:p>
            <a:r>
              <a:rPr lang="en-US" dirty="0"/>
              <a:t>Rubber Elasticity</a:t>
            </a:r>
          </a:p>
        </p:txBody>
      </p:sp>
      <p:sp>
        <p:nvSpPr>
          <p:cNvPr id="3" name="Content Placeholder 2"/>
          <p:cNvSpPr>
            <a:spLocks noGrp="1"/>
          </p:cNvSpPr>
          <p:nvPr>
            <p:ph idx="1"/>
          </p:nvPr>
        </p:nvSpPr>
        <p:spPr>
          <a:xfrm>
            <a:off x="457200" y="960782"/>
            <a:ext cx="9067800" cy="5897217"/>
          </a:xfrm>
        </p:spPr>
        <p:txBody>
          <a:bodyPr/>
          <a:lstStyle/>
          <a:p>
            <a:r>
              <a:rPr lang="en-US" sz="2400" dirty="0"/>
              <a:t>Internal energy U independent of </a:t>
            </a:r>
            <a:r>
              <a:rPr lang="en-US" sz="2400" dirty="0" err="1">
                <a:latin typeface="Symbol" charset="2"/>
                <a:cs typeface="Symbol" charset="2"/>
              </a:rPr>
              <a:t>l</a:t>
            </a:r>
            <a:endParaRPr lang="en-US" sz="2400" dirty="0">
              <a:latin typeface="Symbol" charset="2"/>
              <a:cs typeface="Symbol" charset="2"/>
            </a:endParaRPr>
          </a:p>
          <a:p>
            <a:pPr>
              <a:buNone/>
            </a:pPr>
            <a:endParaRPr lang="en-US" sz="1200" dirty="0">
              <a:latin typeface="Symbol" charset="2"/>
              <a:cs typeface="Symbol" charset="2"/>
            </a:endParaRPr>
          </a:p>
          <a:p>
            <a:r>
              <a:rPr lang="en-US" sz="2400" dirty="0"/>
              <a:t>N = N</a:t>
            </a:r>
            <a:r>
              <a:rPr lang="en-US" sz="2400" baseline="30000" dirty="0"/>
              <a:t>o</a:t>
            </a:r>
            <a:r>
              <a:rPr lang="en-US" sz="2400" dirty="0"/>
              <a:t>. of Kuhn </a:t>
            </a:r>
            <a:r>
              <a:rPr lang="en-US" sz="2400" dirty="0" err="1"/>
              <a:t>seg’s</a:t>
            </a:r>
            <a:r>
              <a:rPr lang="en-US" sz="2400" dirty="0"/>
              <a:t> </a:t>
            </a:r>
            <a:r>
              <a:rPr lang="en-US" sz="2400" i="1" dirty="0" err="1">
                <a:solidFill>
                  <a:srgbClr val="FF0000"/>
                </a:solidFill>
              </a:rPr>
              <a:t>btwn</a:t>
            </a:r>
            <a:r>
              <a:rPr lang="en-US" sz="2400" i="1" dirty="0">
                <a:solidFill>
                  <a:srgbClr val="FF0000"/>
                </a:solidFill>
              </a:rPr>
              <a:t> X links</a:t>
            </a:r>
          </a:p>
          <a:p>
            <a:r>
              <a:rPr lang="en-US" sz="2400" dirty="0"/>
              <a:t>Stress </a:t>
            </a:r>
            <a:r>
              <a:rPr lang="en-US" sz="2400" dirty="0">
                <a:latin typeface="Symbol" charset="2"/>
                <a:cs typeface="Symbol" charset="2"/>
              </a:rPr>
              <a:t>s</a:t>
            </a:r>
            <a:r>
              <a:rPr lang="en-US" sz="2400" dirty="0"/>
              <a:t> = 1/Al </a:t>
            </a:r>
            <a:r>
              <a:rPr lang="en-US" sz="2400" dirty="0" err="1"/>
              <a:t>d</a:t>
            </a:r>
            <a:r>
              <a:rPr lang="en-US" sz="2400" dirty="0" err="1">
                <a:latin typeface="Symbol" charset="2"/>
                <a:cs typeface="Symbol" charset="2"/>
              </a:rPr>
              <a:t>D</a:t>
            </a:r>
            <a:r>
              <a:rPr lang="en-US" sz="2400" dirty="0" err="1"/>
              <a:t>F</a:t>
            </a:r>
            <a:r>
              <a:rPr lang="en-US" sz="2400" dirty="0"/>
              <a:t>/d</a:t>
            </a:r>
            <a:r>
              <a:rPr lang="en-US" sz="2400" dirty="0">
                <a:latin typeface="Symbol" charset="2"/>
                <a:cs typeface="Symbol" charset="2"/>
              </a:rPr>
              <a:t>l</a:t>
            </a:r>
            <a:r>
              <a:rPr lang="en-US" sz="2400" dirty="0"/>
              <a:t> </a:t>
            </a:r>
            <a:endParaRPr lang="en-US" sz="1200" dirty="0"/>
          </a:p>
          <a:p>
            <a:r>
              <a:rPr lang="en-US" sz="2400" dirty="0">
                <a:latin typeface="Symbol" charset="2"/>
                <a:cs typeface="Symbol" charset="2"/>
              </a:rPr>
              <a:t>s</a:t>
            </a:r>
            <a:r>
              <a:rPr lang="en-US" sz="2400" dirty="0"/>
              <a:t> = K (</a:t>
            </a:r>
            <a:r>
              <a:rPr lang="en-US" sz="2400" dirty="0">
                <a:latin typeface="Symbol" charset="2"/>
                <a:cs typeface="Symbol" charset="2"/>
              </a:rPr>
              <a:t>l</a:t>
            </a:r>
            <a:r>
              <a:rPr lang="en-US" sz="2400" dirty="0"/>
              <a:t> – 1/</a:t>
            </a:r>
            <a:r>
              <a:rPr lang="en-US" sz="2400" dirty="0">
                <a:latin typeface="Symbol" charset="2"/>
                <a:cs typeface="Symbol" charset="2"/>
              </a:rPr>
              <a:t>l</a:t>
            </a:r>
            <a:r>
              <a:rPr lang="en-US" sz="2400" baseline="30000" dirty="0"/>
              <a:t>2</a:t>
            </a:r>
            <a:r>
              <a:rPr lang="en-US" sz="2400" dirty="0"/>
              <a:t>) with a modulus, K</a:t>
            </a:r>
          </a:p>
          <a:p>
            <a:r>
              <a:rPr lang="en-US" sz="2400" dirty="0"/>
              <a:t>With a few more assumptions (micro </a:t>
            </a:r>
            <a:r>
              <a:rPr lang="en-US" sz="2400" dirty="0">
                <a:sym typeface="Wingdings"/>
              </a:rPr>
              <a:t> macroscopic)</a:t>
            </a:r>
            <a:endParaRPr lang="en-US" sz="2400" dirty="0"/>
          </a:p>
          <a:p>
            <a:pPr>
              <a:buFont typeface="Symbol" pitchFamily="-105" charset="2"/>
              <a:buChar char="r"/>
            </a:pPr>
            <a:r>
              <a:rPr lang="en-US" sz="2000" dirty="0"/>
              <a:t>= density, </a:t>
            </a:r>
            <a:r>
              <a:rPr lang="en-US" sz="2000" dirty="0" err="1"/>
              <a:t>M</a:t>
            </a:r>
            <a:r>
              <a:rPr lang="en-US" sz="2000" baseline="-25000" dirty="0" err="1"/>
              <a:t>x</a:t>
            </a:r>
            <a:r>
              <a:rPr lang="en-US" sz="2000" dirty="0"/>
              <a:t>: Mol. Wt. </a:t>
            </a:r>
            <a:r>
              <a:rPr lang="en-US" sz="2000" dirty="0" err="1"/>
              <a:t>btwn</a:t>
            </a:r>
            <a:r>
              <a:rPr lang="en-US" sz="2000" dirty="0"/>
              <a:t> X links</a:t>
            </a:r>
          </a:p>
          <a:p>
            <a:pPr>
              <a:buNone/>
            </a:pPr>
            <a:endParaRPr lang="en-US" sz="2000" dirty="0"/>
          </a:p>
          <a:p>
            <a:pPr>
              <a:buNone/>
            </a:pPr>
            <a:r>
              <a:rPr lang="en-US" sz="2000" dirty="0"/>
              <a:t>Reality check:</a:t>
            </a:r>
          </a:p>
          <a:p>
            <a:pPr>
              <a:buNone/>
            </a:pPr>
            <a:r>
              <a:rPr lang="en-US" sz="2000" dirty="0"/>
              <a:t>Not fully quantitative</a:t>
            </a:r>
          </a:p>
          <a:p>
            <a:pPr>
              <a:buNone/>
            </a:pPr>
            <a:endParaRPr lang="en-US" sz="2400" dirty="0"/>
          </a:p>
          <a:p>
            <a:pPr>
              <a:buNone/>
            </a:pPr>
            <a:endParaRPr lang="en-US" sz="2400" dirty="0"/>
          </a:p>
          <a:p>
            <a:pPr>
              <a:buNone/>
            </a:pPr>
            <a:endParaRPr lang="en-US" sz="1200" dirty="0"/>
          </a:p>
          <a:p>
            <a:r>
              <a:rPr lang="en-US" sz="2400" dirty="0"/>
              <a:t>Key point: </a:t>
            </a:r>
            <a:r>
              <a:rPr lang="en-US" sz="2400" dirty="0">
                <a:solidFill>
                  <a:srgbClr val="FF0000"/>
                </a:solidFill>
              </a:rPr>
              <a:t>‘Entropy Elasticity’</a:t>
            </a:r>
            <a:r>
              <a:rPr lang="en-US" sz="2400" dirty="0"/>
              <a:t>, K ~ T</a:t>
            </a:r>
          </a:p>
          <a:p>
            <a:pPr>
              <a:buNone/>
            </a:pPr>
            <a:r>
              <a:rPr lang="en-US" sz="2000" dirty="0"/>
              <a:t>typically, K &lt;&lt; E, G for conventional solid</a:t>
            </a:r>
          </a:p>
          <a:p>
            <a:pPr>
              <a:buNone/>
            </a:pPr>
            <a:endParaRPr lang="en-US" sz="2000" dirty="0"/>
          </a:p>
          <a:p>
            <a:endParaRPr lang="en-US" sz="2400" dirty="0"/>
          </a:p>
          <a:p>
            <a:pPr>
              <a:buNone/>
            </a:pPr>
            <a:endParaRPr lang="en-US" sz="2400" dirty="0"/>
          </a:p>
          <a:p>
            <a:pPr>
              <a:buNone/>
            </a:pPr>
            <a:r>
              <a:rPr lang="en-US" sz="2400" dirty="0"/>
              <a:t>	</a:t>
            </a:r>
          </a:p>
          <a:p>
            <a:endParaRPr lang="en-US" sz="2400" dirty="0"/>
          </a:p>
          <a:p>
            <a:pPr>
              <a:buNone/>
            </a:pPr>
            <a:r>
              <a:rPr lang="en-US" sz="2400"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1830600594"/>
              </p:ext>
            </p:extLst>
          </p:nvPr>
        </p:nvGraphicFramePr>
        <p:xfrm>
          <a:off x="6157266" y="755371"/>
          <a:ext cx="3667125" cy="838200"/>
        </p:xfrm>
        <a:graphic>
          <a:graphicData uri="http://schemas.openxmlformats.org/presentationml/2006/ole">
            <mc:AlternateContent xmlns:mc="http://schemas.openxmlformats.org/markup-compatibility/2006">
              <mc:Choice xmlns:v="urn:schemas-microsoft-com:vml" Requires="v">
                <p:oleObj spid="_x0000_s154775" name="Equation" r:id="rId3" imgW="1333500" imgH="304800" progId="Equation.3">
                  <p:embed/>
                </p:oleObj>
              </mc:Choice>
              <mc:Fallback>
                <p:oleObj name="Equation" r:id="rId3" imgW="1333500" imgH="304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266" y="755371"/>
                        <a:ext cx="36671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4914900" y="3363913"/>
          <a:ext cx="76200" cy="127000"/>
        </p:xfrm>
        <a:graphic>
          <a:graphicData uri="http://schemas.openxmlformats.org/presentationml/2006/ole">
            <mc:AlternateContent xmlns:mc="http://schemas.openxmlformats.org/markup-compatibility/2006">
              <mc:Choice xmlns:v="urn:schemas-microsoft-com:vml" Requires="v">
                <p:oleObj spid="_x0000_s154776" name="Equation" r:id="rId5" imgW="76200" imgH="127000" progId="Equation.3">
                  <p:embed/>
                </p:oleObj>
              </mc:Choice>
              <mc:Fallback>
                <p:oleObj name="Equation" r:id="rId5" imgW="76200" imgH="1270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900" y="3363913"/>
                        <a:ext cx="76200" cy="12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629" name="Object 5"/>
          <p:cNvGraphicFramePr>
            <a:graphicFrameLocks noChangeAspect="1"/>
          </p:cNvGraphicFramePr>
          <p:nvPr>
            <p:extLst>
              <p:ext uri="{D42A27DB-BD31-4B8C-83A1-F6EECF244321}">
                <p14:modId xmlns:p14="http://schemas.microsoft.com/office/powerpoint/2010/main" val="882839178"/>
              </p:ext>
            </p:extLst>
          </p:nvPr>
        </p:nvGraphicFramePr>
        <p:xfrm>
          <a:off x="8407399" y="2797863"/>
          <a:ext cx="1350963" cy="914400"/>
        </p:xfrm>
        <a:graphic>
          <a:graphicData uri="http://schemas.openxmlformats.org/presentationml/2006/ole">
            <mc:AlternateContent xmlns:mc="http://schemas.openxmlformats.org/markup-compatibility/2006">
              <mc:Choice xmlns:v="urn:schemas-microsoft-com:vml" Requires="v">
                <p:oleObj spid="_x0000_s154777" name="Equation" r:id="rId7" imgW="431800" imgH="292100" progId="Equation.3">
                  <p:embed/>
                </p:oleObj>
              </mc:Choice>
              <mc:Fallback>
                <p:oleObj name="Equation" r:id="rId7" imgW="431800" imgH="2921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07399" y="2797863"/>
                        <a:ext cx="135096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p:cNvPicPr>
            <a:picLocks noChangeAspect="1"/>
          </p:cNvPicPr>
          <p:nvPr/>
        </p:nvPicPr>
        <p:blipFill>
          <a:blip r:embed="rId9"/>
          <a:stretch>
            <a:fillRect/>
          </a:stretch>
        </p:blipFill>
        <p:spPr>
          <a:xfrm rot="16200000">
            <a:off x="3999810" y="3046422"/>
            <a:ext cx="1982579" cy="347340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9906000" cy="1143000"/>
          </a:xfrm>
        </p:spPr>
        <p:txBody>
          <a:bodyPr/>
          <a:lstStyle/>
          <a:p>
            <a:pPr eaLnBrk="1" hangingPunct="1"/>
            <a:r>
              <a:rPr lang="en-GB" dirty="0" err="1"/>
              <a:t>Viscoelasticity</a:t>
            </a:r>
            <a:r>
              <a:rPr lang="en-GB" dirty="0"/>
              <a:t>: Creep and stress relaxation</a:t>
            </a:r>
          </a:p>
        </p:txBody>
      </p:sp>
      <p:sp>
        <p:nvSpPr>
          <p:cNvPr id="54275" name="Rectangle 3"/>
          <p:cNvSpPr>
            <a:spLocks noGrp="1" noChangeArrowheads="1"/>
          </p:cNvSpPr>
          <p:nvPr>
            <p:ph type="body" idx="1"/>
          </p:nvPr>
        </p:nvSpPr>
        <p:spPr>
          <a:xfrm>
            <a:off x="0" y="1219200"/>
            <a:ext cx="9906000" cy="1828800"/>
          </a:xfrm>
        </p:spPr>
        <p:txBody>
          <a:bodyPr/>
          <a:lstStyle/>
          <a:p>
            <a:pPr eaLnBrk="1" hangingPunct="1"/>
            <a:r>
              <a:rPr lang="en-GB" sz="2800" dirty="0"/>
              <a:t>Stress and strain have complicated temporal behaviour</a:t>
            </a:r>
          </a:p>
          <a:p>
            <a:pPr lvl="1" eaLnBrk="1" hangingPunct="1"/>
            <a:r>
              <a:rPr lang="en-GB" sz="2400" dirty="0">
                <a:solidFill>
                  <a:srgbClr val="3366FF"/>
                </a:solidFill>
              </a:rPr>
              <a:t>Creep compliance: </a:t>
            </a:r>
            <a:r>
              <a:rPr lang="en-GB" sz="2400" i="1" dirty="0" err="1"/>
              <a:t>J</a:t>
            </a:r>
            <a:r>
              <a:rPr lang="en-GB" sz="2400" dirty="0" err="1"/>
              <a:t>(</a:t>
            </a:r>
            <a:r>
              <a:rPr lang="en-GB" sz="2400" i="1" dirty="0" err="1"/>
              <a:t>t</a:t>
            </a:r>
            <a:r>
              <a:rPr lang="en-GB" sz="2400" dirty="0"/>
              <a:t>) = </a:t>
            </a:r>
            <a:r>
              <a:rPr lang="en-GB" sz="2400" i="1" dirty="0">
                <a:latin typeface="Symbol" charset="2"/>
                <a:sym typeface="Symbol" charset="2"/>
              </a:rPr>
              <a:t></a:t>
            </a:r>
            <a:r>
              <a:rPr lang="en-GB" sz="2400" dirty="0"/>
              <a:t>(</a:t>
            </a:r>
            <a:r>
              <a:rPr lang="en-GB" sz="2400" i="1" dirty="0"/>
              <a:t>t</a:t>
            </a:r>
            <a:r>
              <a:rPr lang="en-GB" sz="2400" dirty="0"/>
              <a:t>)/</a:t>
            </a:r>
            <a:r>
              <a:rPr lang="en-GB" sz="2400" i="1" dirty="0">
                <a:latin typeface="Symbol" charset="2"/>
                <a:sym typeface="Symbol" charset="2"/>
              </a:rPr>
              <a:t></a:t>
            </a:r>
            <a:r>
              <a:rPr lang="en-GB" sz="2400" baseline="-25000" dirty="0"/>
              <a:t>0</a:t>
            </a:r>
            <a:r>
              <a:rPr lang="en-GB" sz="2400" dirty="0"/>
              <a:t> after sudden stress at </a:t>
            </a:r>
            <a:r>
              <a:rPr lang="en-GB" sz="2400" dirty="0" err="1"/>
              <a:t>t</a:t>
            </a:r>
            <a:r>
              <a:rPr lang="en-GB" sz="2400" dirty="0"/>
              <a:t> = 0</a:t>
            </a:r>
          </a:p>
          <a:p>
            <a:pPr lvl="1" eaLnBrk="1" hangingPunct="1"/>
            <a:r>
              <a:rPr lang="en-GB" sz="2400" dirty="0">
                <a:solidFill>
                  <a:srgbClr val="3366FF"/>
                </a:solidFill>
              </a:rPr>
              <a:t>Stress relaxation modulus: </a:t>
            </a:r>
            <a:r>
              <a:rPr lang="en-GB" sz="2400" i="1" dirty="0" err="1"/>
              <a:t>G</a:t>
            </a:r>
            <a:r>
              <a:rPr lang="en-GB" sz="2400" dirty="0" err="1"/>
              <a:t>(</a:t>
            </a:r>
            <a:r>
              <a:rPr lang="en-GB" sz="2400" i="1" dirty="0" err="1"/>
              <a:t>t</a:t>
            </a:r>
            <a:r>
              <a:rPr lang="en-GB" sz="2400" dirty="0"/>
              <a:t>) or </a:t>
            </a:r>
            <a:r>
              <a:rPr lang="en-GB" sz="2400" dirty="0" err="1"/>
              <a:t>E(t</a:t>
            </a:r>
            <a:r>
              <a:rPr lang="en-GB" sz="2400" dirty="0"/>
              <a:t>) = </a:t>
            </a:r>
            <a:r>
              <a:rPr lang="en-GB" sz="2400" i="1" dirty="0">
                <a:latin typeface="Symbol" charset="2"/>
                <a:sym typeface="Symbol" charset="2"/>
              </a:rPr>
              <a:t></a:t>
            </a:r>
            <a:r>
              <a:rPr lang="en-GB" sz="2400" dirty="0"/>
              <a:t>(</a:t>
            </a:r>
            <a:r>
              <a:rPr lang="en-GB" sz="2400" i="1" dirty="0"/>
              <a:t>t</a:t>
            </a:r>
            <a:r>
              <a:rPr lang="en-GB" sz="2400" dirty="0"/>
              <a:t>)/</a:t>
            </a:r>
            <a:r>
              <a:rPr lang="en-GB" sz="2400" i="1" dirty="0">
                <a:latin typeface="Symbol" charset="2"/>
                <a:sym typeface="Symbol" charset="2"/>
              </a:rPr>
              <a:t></a:t>
            </a:r>
            <a:r>
              <a:rPr lang="en-GB" sz="2400" baseline="-25000" dirty="0"/>
              <a:t>0 </a:t>
            </a:r>
            <a:r>
              <a:rPr lang="en-GB" sz="2400" dirty="0"/>
              <a:t>after sudden strain 									at </a:t>
            </a:r>
            <a:r>
              <a:rPr lang="en-GB" sz="2400" dirty="0" err="1"/>
              <a:t>t</a:t>
            </a:r>
            <a:r>
              <a:rPr lang="en-GB" sz="2400" dirty="0"/>
              <a:t> = 0 </a:t>
            </a:r>
          </a:p>
        </p:txBody>
      </p:sp>
      <p:grpSp>
        <p:nvGrpSpPr>
          <p:cNvPr id="54276" name="Group 28"/>
          <p:cNvGrpSpPr>
            <a:grpSpLocks/>
          </p:cNvGrpSpPr>
          <p:nvPr/>
        </p:nvGrpSpPr>
        <p:grpSpPr bwMode="auto">
          <a:xfrm>
            <a:off x="4876800" y="3581400"/>
            <a:ext cx="3657600" cy="2667000"/>
            <a:chOff x="3024" y="2256"/>
            <a:chExt cx="2304" cy="1680"/>
          </a:xfrm>
        </p:grpSpPr>
        <p:grpSp>
          <p:nvGrpSpPr>
            <p:cNvPr id="54289" name="Group 22"/>
            <p:cNvGrpSpPr>
              <a:grpSpLocks/>
            </p:cNvGrpSpPr>
            <p:nvPr/>
          </p:nvGrpSpPr>
          <p:grpSpPr bwMode="auto">
            <a:xfrm>
              <a:off x="3312" y="2256"/>
              <a:ext cx="2016" cy="1392"/>
              <a:chOff x="3312" y="2256"/>
              <a:chExt cx="2016" cy="1392"/>
            </a:xfrm>
          </p:grpSpPr>
          <p:grpSp>
            <p:nvGrpSpPr>
              <p:cNvPr id="54292" name="Group 12"/>
              <p:cNvGrpSpPr>
                <a:grpSpLocks/>
              </p:cNvGrpSpPr>
              <p:nvPr/>
            </p:nvGrpSpPr>
            <p:grpSpPr bwMode="auto">
              <a:xfrm>
                <a:off x="3312" y="2256"/>
                <a:ext cx="2016" cy="1392"/>
                <a:chOff x="960" y="2256"/>
                <a:chExt cx="2016" cy="1392"/>
              </a:xfrm>
            </p:grpSpPr>
            <p:sp>
              <p:nvSpPr>
                <p:cNvPr id="54296" name="Line 13"/>
                <p:cNvSpPr>
                  <a:spLocks noChangeShapeType="1"/>
                </p:cNvSpPr>
                <p:nvPr/>
              </p:nvSpPr>
              <p:spPr bwMode="auto">
                <a:xfrm>
                  <a:off x="960" y="2256"/>
                  <a:ext cx="0" cy="1392"/>
                </a:xfrm>
                <a:prstGeom prst="line">
                  <a:avLst/>
                </a:prstGeom>
                <a:noFill/>
                <a:ln w="38100">
                  <a:solidFill>
                    <a:srgbClr val="0000FF"/>
                  </a:solidFill>
                  <a:round/>
                  <a:headEnd/>
                  <a:tailEnd/>
                </a:ln>
              </p:spPr>
              <p:txBody>
                <a:bodyPr wrap="none" anchor="ctr">
                  <a:prstTxWarp prst="textNoShape">
                    <a:avLst/>
                  </a:prstTxWarp>
                </a:bodyPr>
                <a:lstStyle/>
                <a:p>
                  <a:endParaRPr lang="en-GB"/>
                </a:p>
              </p:txBody>
            </p:sp>
            <p:sp>
              <p:nvSpPr>
                <p:cNvPr id="54297" name="Line 14"/>
                <p:cNvSpPr>
                  <a:spLocks noChangeShapeType="1"/>
                </p:cNvSpPr>
                <p:nvPr/>
              </p:nvSpPr>
              <p:spPr bwMode="auto">
                <a:xfrm>
                  <a:off x="960" y="3648"/>
                  <a:ext cx="2016" cy="0"/>
                </a:xfrm>
                <a:prstGeom prst="line">
                  <a:avLst/>
                </a:prstGeom>
                <a:noFill/>
                <a:ln w="38100">
                  <a:solidFill>
                    <a:srgbClr val="0000FF"/>
                  </a:solidFill>
                  <a:round/>
                  <a:headEnd/>
                  <a:tailEnd/>
                </a:ln>
              </p:spPr>
              <p:txBody>
                <a:bodyPr wrap="none" anchor="ctr">
                  <a:prstTxWarp prst="textNoShape">
                    <a:avLst/>
                  </a:prstTxWarp>
                </a:bodyPr>
                <a:lstStyle/>
                <a:p>
                  <a:endParaRPr lang="en-GB"/>
                </a:p>
              </p:txBody>
            </p:sp>
          </p:grpSp>
          <p:grpSp>
            <p:nvGrpSpPr>
              <p:cNvPr id="54293" name="Group 21"/>
              <p:cNvGrpSpPr>
                <a:grpSpLocks/>
              </p:cNvGrpSpPr>
              <p:nvPr/>
            </p:nvGrpSpPr>
            <p:grpSpPr bwMode="auto">
              <a:xfrm>
                <a:off x="3696" y="2304"/>
                <a:ext cx="1536" cy="1344"/>
                <a:chOff x="3744" y="2304"/>
                <a:chExt cx="1536" cy="1344"/>
              </a:xfrm>
            </p:grpSpPr>
            <p:sp>
              <p:nvSpPr>
                <p:cNvPr id="54294" name="Freeform 18"/>
                <p:cNvSpPr>
                  <a:spLocks/>
                </p:cNvSpPr>
                <p:nvPr/>
              </p:nvSpPr>
              <p:spPr bwMode="auto">
                <a:xfrm>
                  <a:off x="3744" y="2304"/>
                  <a:ext cx="1536" cy="672"/>
                </a:xfrm>
                <a:custGeom>
                  <a:avLst/>
                  <a:gdLst>
                    <a:gd name="T0" fmla="*/ 0 w 816"/>
                    <a:gd name="T1" fmla="*/ 0 h 480"/>
                    <a:gd name="T2" fmla="*/ 680 w 816"/>
                    <a:gd name="T3" fmla="*/ 564 h 480"/>
                    <a:gd name="T4" fmla="*/ 2891 w 816"/>
                    <a:gd name="T5" fmla="*/ 941 h 480"/>
                    <a:gd name="T6" fmla="*/ 0 60000 65536"/>
                    <a:gd name="T7" fmla="*/ 0 60000 65536"/>
                    <a:gd name="T8" fmla="*/ 0 60000 65536"/>
                    <a:gd name="T9" fmla="*/ 0 w 816"/>
                    <a:gd name="T10" fmla="*/ 0 h 480"/>
                    <a:gd name="T11" fmla="*/ 816 w 816"/>
                    <a:gd name="T12" fmla="*/ 480 h 480"/>
                  </a:gdLst>
                  <a:ahLst/>
                  <a:cxnLst>
                    <a:cxn ang="T6">
                      <a:pos x="T0" y="T1"/>
                    </a:cxn>
                    <a:cxn ang="T7">
                      <a:pos x="T2" y="T3"/>
                    </a:cxn>
                    <a:cxn ang="T8">
                      <a:pos x="T4" y="T5"/>
                    </a:cxn>
                  </a:cxnLst>
                  <a:rect l="T9" t="T10" r="T11" b="T12"/>
                  <a:pathLst>
                    <a:path w="816" h="480">
                      <a:moveTo>
                        <a:pt x="0" y="0"/>
                      </a:moveTo>
                      <a:cubicBezTo>
                        <a:pt x="28" y="104"/>
                        <a:pt x="56" y="208"/>
                        <a:pt x="192" y="288"/>
                      </a:cubicBezTo>
                      <a:cubicBezTo>
                        <a:pt x="328" y="368"/>
                        <a:pt x="572" y="424"/>
                        <a:pt x="816" y="480"/>
                      </a:cubicBezTo>
                    </a:path>
                  </a:pathLst>
                </a:custGeom>
                <a:noFill/>
                <a:ln w="25400">
                  <a:solidFill>
                    <a:srgbClr val="800080"/>
                  </a:solidFill>
                  <a:round/>
                  <a:headEnd/>
                  <a:tailEnd/>
                </a:ln>
              </p:spPr>
              <p:txBody>
                <a:bodyPr wrap="none" anchor="ctr">
                  <a:prstTxWarp prst="textNoShape">
                    <a:avLst/>
                  </a:prstTxWarp>
                </a:bodyPr>
                <a:lstStyle/>
                <a:p>
                  <a:endParaRPr lang="en-GB"/>
                </a:p>
              </p:txBody>
            </p:sp>
            <p:sp>
              <p:nvSpPr>
                <p:cNvPr id="54295" name="Line 20"/>
                <p:cNvSpPr>
                  <a:spLocks noChangeShapeType="1"/>
                </p:cNvSpPr>
                <p:nvPr/>
              </p:nvSpPr>
              <p:spPr bwMode="auto">
                <a:xfrm>
                  <a:off x="3744" y="2304"/>
                  <a:ext cx="0" cy="1344"/>
                </a:xfrm>
                <a:prstGeom prst="line">
                  <a:avLst/>
                </a:prstGeom>
                <a:noFill/>
                <a:ln w="25400">
                  <a:solidFill>
                    <a:srgbClr val="800080"/>
                  </a:solidFill>
                  <a:round/>
                  <a:headEnd/>
                  <a:tailEnd/>
                </a:ln>
              </p:spPr>
              <p:txBody>
                <a:bodyPr wrap="none" anchor="ctr">
                  <a:prstTxWarp prst="textNoShape">
                    <a:avLst/>
                  </a:prstTxWarp>
                </a:bodyPr>
                <a:lstStyle/>
                <a:p>
                  <a:endParaRPr lang="en-GB"/>
                </a:p>
              </p:txBody>
            </p:sp>
          </p:grpSp>
        </p:grpSp>
        <p:sp>
          <p:nvSpPr>
            <p:cNvPr id="54290" name="Text Box 24"/>
            <p:cNvSpPr txBox="1">
              <a:spLocks noChangeArrowheads="1"/>
            </p:cNvSpPr>
            <p:nvPr/>
          </p:nvSpPr>
          <p:spPr bwMode="auto">
            <a:xfrm>
              <a:off x="4801" y="3648"/>
              <a:ext cx="479" cy="288"/>
            </a:xfrm>
            <a:prstGeom prst="rect">
              <a:avLst/>
            </a:prstGeom>
            <a:noFill/>
            <a:ln w="9525">
              <a:noFill/>
              <a:miter lim="800000"/>
              <a:headEnd/>
              <a:tailEnd/>
            </a:ln>
          </p:spPr>
          <p:txBody>
            <a:bodyPr wrap="none">
              <a:prstTxWarp prst="textNoShape">
                <a:avLst/>
              </a:prstTxWarp>
              <a:spAutoFit/>
            </a:bodyPr>
            <a:lstStyle/>
            <a:p>
              <a:r>
                <a:rPr lang="en-US" i="0"/>
                <a:t>time</a:t>
              </a:r>
            </a:p>
          </p:txBody>
        </p:sp>
        <p:sp>
          <p:nvSpPr>
            <p:cNvPr id="54291" name="Text Box 25"/>
            <p:cNvSpPr txBox="1">
              <a:spLocks noChangeArrowheads="1"/>
            </p:cNvSpPr>
            <p:nvPr/>
          </p:nvSpPr>
          <p:spPr bwMode="auto">
            <a:xfrm rot="-5400000">
              <a:off x="2838" y="2442"/>
              <a:ext cx="660" cy="288"/>
            </a:xfrm>
            <a:prstGeom prst="rect">
              <a:avLst/>
            </a:prstGeom>
            <a:noFill/>
            <a:ln w="9525">
              <a:noFill/>
              <a:miter lim="800000"/>
              <a:headEnd/>
              <a:tailEnd/>
            </a:ln>
          </p:spPr>
          <p:txBody>
            <a:bodyPr wrap="none">
              <a:prstTxWarp prst="textNoShape">
                <a:avLst/>
              </a:prstTxWarp>
              <a:spAutoFit/>
            </a:bodyPr>
            <a:lstStyle/>
            <a:p>
              <a:r>
                <a:rPr lang="en-US" i="0"/>
                <a:t>Stress</a:t>
              </a:r>
            </a:p>
          </p:txBody>
        </p:sp>
      </p:grpSp>
      <p:sp>
        <p:nvSpPr>
          <p:cNvPr id="54277" name="Line 29"/>
          <p:cNvSpPr>
            <a:spLocks noChangeShapeType="1"/>
          </p:cNvSpPr>
          <p:nvPr/>
        </p:nvSpPr>
        <p:spPr bwMode="auto">
          <a:xfrm flipH="1">
            <a:off x="1219200" y="3657600"/>
            <a:ext cx="3200400" cy="963613"/>
          </a:xfrm>
          <a:prstGeom prst="line">
            <a:avLst/>
          </a:prstGeom>
          <a:noFill/>
          <a:ln w="38100">
            <a:solidFill>
              <a:srgbClr val="00FF00"/>
            </a:solidFill>
            <a:round/>
            <a:headEnd/>
            <a:tailEnd/>
          </a:ln>
        </p:spPr>
        <p:txBody>
          <a:bodyPr wrap="none" anchor="ctr">
            <a:prstTxWarp prst="textNoShape">
              <a:avLst/>
            </a:prstTxWarp>
          </a:bodyPr>
          <a:lstStyle/>
          <a:p>
            <a:endParaRPr lang="en-GB"/>
          </a:p>
        </p:txBody>
      </p:sp>
      <p:grpSp>
        <p:nvGrpSpPr>
          <p:cNvPr id="54278" name="Group 27"/>
          <p:cNvGrpSpPr>
            <a:grpSpLocks/>
          </p:cNvGrpSpPr>
          <p:nvPr/>
        </p:nvGrpSpPr>
        <p:grpSpPr bwMode="auto">
          <a:xfrm>
            <a:off x="752475" y="3581400"/>
            <a:ext cx="3667125" cy="2667000"/>
            <a:chOff x="282" y="2256"/>
            <a:chExt cx="2310" cy="1680"/>
          </a:xfrm>
        </p:grpSpPr>
        <p:grpSp>
          <p:nvGrpSpPr>
            <p:cNvPr id="54282" name="Group 15"/>
            <p:cNvGrpSpPr>
              <a:grpSpLocks/>
            </p:cNvGrpSpPr>
            <p:nvPr/>
          </p:nvGrpSpPr>
          <p:grpSpPr bwMode="auto">
            <a:xfrm>
              <a:off x="576" y="2256"/>
              <a:ext cx="2016" cy="1392"/>
              <a:chOff x="960" y="2256"/>
              <a:chExt cx="2016" cy="1392"/>
            </a:xfrm>
          </p:grpSpPr>
          <p:grpSp>
            <p:nvGrpSpPr>
              <p:cNvPr id="54285" name="Group 7"/>
              <p:cNvGrpSpPr>
                <a:grpSpLocks/>
              </p:cNvGrpSpPr>
              <p:nvPr/>
            </p:nvGrpSpPr>
            <p:grpSpPr bwMode="auto">
              <a:xfrm>
                <a:off x="960" y="2256"/>
                <a:ext cx="2016" cy="1392"/>
                <a:chOff x="960" y="2256"/>
                <a:chExt cx="2016" cy="1392"/>
              </a:xfrm>
            </p:grpSpPr>
            <p:sp>
              <p:nvSpPr>
                <p:cNvPr id="54287" name="Line 5"/>
                <p:cNvSpPr>
                  <a:spLocks noChangeShapeType="1"/>
                </p:cNvSpPr>
                <p:nvPr/>
              </p:nvSpPr>
              <p:spPr bwMode="auto">
                <a:xfrm>
                  <a:off x="960" y="2256"/>
                  <a:ext cx="0" cy="1392"/>
                </a:xfrm>
                <a:prstGeom prst="line">
                  <a:avLst/>
                </a:prstGeom>
                <a:noFill/>
                <a:ln w="38100">
                  <a:solidFill>
                    <a:srgbClr val="0000FF"/>
                  </a:solidFill>
                  <a:round/>
                  <a:headEnd/>
                  <a:tailEnd/>
                </a:ln>
              </p:spPr>
              <p:txBody>
                <a:bodyPr wrap="none" anchor="ctr">
                  <a:prstTxWarp prst="textNoShape">
                    <a:avLst/>
                  </a:prstTxWarp>
                </a:bodyPr>
                <a:lstStyle/>
                <a:p>
                  <a:endParaRPr lang="en-GB"/>
                </a:p>
              </p:txBody>
            </p:sp>
            <p:sp>
              <p:nvSpPr>
                <p:cNvPr id="54288" name="Line 6"/>
                <p:cNvSpPr>
                  <a:spLocks noChangeShapeType="1"/>
                </p:cNvSpPr>
                <p:nvPr/>
              </p:nvSpPr>
              <p:spPr bwMode="auto">
                <a:xfrm>
                  <a:off x="960" y="3648"/>
                  <a:ext cx="2016" cy="0"/>
                </a:xfrm>
                <a:prstGeom prst="line">
                  <a:avLst/>
                </a:prstGeom>
                <a:noFill/>
                <a:ln w="38100">
                  <a:solidFill>
                    <a:srgbClr val="0000FF"/>
                  </a:solidFill>
                  <a:round/>
                  <a:headEnd/>
                  <a:tailEnd/>
                </a:ln>
              </p:spPr>
              <p:txBody>
                <a:bodyPr wrap="none" anchor="ctr">
                  <a:prstTxWarp prst="textNoShape">
                    <a:avLst/>
                  </a:prstTxWarp>
                </a:bodyPr>
                <a:lstStyle/>
                <a:p>
                  <a:endParaRPr lang="en-GB"/>
                </a:p>
              </p:txBody>
            </p:sp>
          </p:grpSp>
          <p:sp>
            <p:nvSpPr>
              <p:cNvPr id="54286" name="Freeform 11"/>
              <p:cNvSpPr>
                <a:spLocks/>
              </p:cNvSpPr>
              <p:nvPr/>
            </p:nvSpPr>
            <p:spPr bwMode="auto">
              <a:xfrm>
                <a:off x="1152" y="2304"/>
                <a:ext cx="1816" cy="1344"/>
              </a:xfrm>
              <a:custGeom>
                <a:avLst/>
                <a:gdLst>
                  <a:gd name="T0" fmla="*/ 0 w 864"/>
                  <a:gd name="T1" fmla="*/ 1344 h 1344"/>
                  <a:gd name="T2" fmla="*/ 637 w 864"/>
                  <a:gd name="T3" fmla="*/ 576 h 1344"/>
                  <a:gd name="T4" fmla="*/ 3817 w 864"/>
                  <a:gd name="T5" fmla="*/ 0 h 1344"/>
                  <a:gd name="T6" fmla="*/ 0 60000 65536"/>
                  <a:gd name="T7" fmla="*/ 0 60000 65536"/>
                  <a:gd name="T8" fmla="*/ 0 60000 65536"/>
                  <a:gd name="T9" fmla="*/ 0 w 864"/>
                  <a:gd name="T10" fmla="*/ 0 h 1344"/>
                  <a:gd name="T11" fmla="*/ 864 w 864"/>
                  <a:gd name="T12" fmla="*/ 1344 h 1344"/>
                </a:gdLst>
                <a:ahLst/>
                <a:cxnLst>
                  <a:cxn ang="T6">
                    <a:pos x="T0" y="T1"/>
                  </a:cxn>
                  <a:cxn ang="T7">
                    <a:pos x="T2" y="T3"/>
                  </a:cxn>
                  <a:cxn ang="T8">
                    <a:pos x="T4" y="T5"/>
                  </a:cxn>
                </a:cxnLst>
                <a:rect l="T9" t="T10" r="T11" b="T12"/>
                <a:pathLst>
                  <a:path w="864" h="1344">
                    <a:moveTo>
                      <a:pt x="0" y="1344"/>
                    </a:moveTo>
                    <a:cubicBezTo>
                      <a:pt x="0" y="1072"/>
                      <a:pt x="0" y="800"/>
                      <a:pt x="144" y="576"/>
                    </a:cubicBezTo>
                    <a:cubicBezTo>
                      <a:pt x="288" y="352"/>
                      <a:pt x="576" y="176"/>
                      <a:pt x="864" y="0"/>
                    </a:cubicBezTo>
                  </a:path>
                </a:pathLst>
              </a:custGeom>
              <a:noFill/>
              <a:ln w="25400">
                <a:solidFill>
                  <a:srgbClr val="FF0000"/>
                </a:solidFill>
                <a:round/>
                <a:headEnd/>
                <a:tailEnd/>
              </a:ln>
            </p:spPr>
            <p:txBody>
              <a:bodyPr wrap="none" anchor="ctr">
                <a:prstTxWarp prst="textNoShape">
                  <a:avLst/>
                </a:prstTxWarp>
              </a:bodyPr>
              <a:lstStyle/>
              <a:p>
                <a:endParaRPr lang="en-GB"/>
              </a:p>
            </p:txBody>
          </p:sp>
        </p:grpSp>
        <p:sp>
          <p:nvSpPr>
            <p:cNvPr id="54283" name="Text Box 23"/>
            <p:cNvSpPr txBox="1">
              <a:spLocks noChangeArrowheads="1"/>
            </p:cNvSpPr>
            <p:nvPr/>
          </p:nvSpPr>
          <p:spPr bwMode="auto">
            <a:xfrm>
              <a:off x="2064" y="3648"/>
              <a:ext cx="479" cy="288"/>
            </a:xfrm>
            <a:prstGeom prst="rect">
              <a:avLst/>
            </a:prstGeom>
            <a:noFill/>
            <a:ln w="9525">
              <a:noFill/>
              <a:miter lim="800000"/>
              <a:headEnd/>
              <a:tailEnd/>
            </a:ln>
          </p:spPr>
          <p:txBody>
            <a:bodyPr wrap="none">
              <a:prstTxWarp prst="textNoShape">
                <a:avLst/>
              </a:prstTxWarp>
              <a:spAutoFit/>
            </a:bodyPr>
            <a:lstStyle/>
            <a:p>
              <a:r>
                <a:rPr lang="en-US" i="0"/>
                <a:t>time</a:t>
              </a:r>
            </a:p>
          </p:txBody>
        </p:sp>
        <p:sp>
          <p:nvSpPr>
            <p:cNvPr id="54284" name="Text Box 26"/>
            <p:cNvSpPr txBox="1">
              <a:spLocks noChangeArrowheads="1"/>
            </p:cNvSpPr>
            <p:nvPr/>
          </p:nvSpPr>
          <p:spPr bwMode="auto">
            <a:xfrm rot="-5400000">
              <a:off x="117" y="2421"/>
              <a:ext cx="618" cy="288"/>
            </a:xfrm>
            <a:prstGeom prst="rect">
              <a:avLst/>
            </a:prstGeom>
            <a:noFill/>
            <a:ln w="9525">
              <a:noFill/>
              <a:miter lim="800000"/>
              <a:headEnd/>
              <a:tailEnd/>
            </a:ln>
          </p:spPr>
          <p:txBody>
            <a:bodyPr wrap="none">
              <a:prstTxWarp prst="textNoShape">
                <a:avLst/>
              </a:prstTxWarp>
              <a:spAutoFit/>
            </a:bodyPr>
            <a:lstStyle/>
            <a:p>
              <a:r>
                <a:rPr lang="en-US" i="0" dirty="0"/>
                <a:t>Strain</a:t>
              </a:r>
            </a:p>
          </p:txBody>
        </p:sp>
      </p:grpSp>
      <p:sp>
        <p:nvSpPr>
          <p:cNvPr id="54279" name="Text Box 30"/>
          <p:cNvSpPr txBox="1">
            <a:spLocks noChangeArrowheads="1"/>
          </p:cNvSpPr>
          <p:nvPr/>
        </p:nvSpPr>
        <p:spPr bwMode="auto">
          <a:xfrm>
            <a:off x="3032125" y="4022725"/>
            <a:ext cx="749300" cy="457200"/>
          </a:xfrm>
          <a:prstGeom prst="rect">
            <a:avLst/>
          </a:prstGeom>
          <a:noFill/>
          <a:ln w="9525">
            <a:noFill/>
            <a:miter lim="800000"/>
            <a:headEnd/>
            <a:tailEnd/>
          </a:ln>
        </p:spPr>
        <p:txBody>
          <a:bodyPr wrap="none">
            <a:prstTxWarp prst="textNoShape">
              <a:avLst/>
            </a:prstTxWarp>
            <a:spAutoFit/>
          </a:bodyPr>
          <a:lstStyle/>
          <a:p>
            <a:r>
              <a:rPr lang="en-GB">
                <a:latin typeface="Symbol" charset="2"/>
                <a:sym typeface="Symbol" charset="2"/>
              </a:rPr>
              <a:t></a:t>
            </a:r>
            <a:r>
              <a:rPr lang="en-GB" i="0" baseline="-25000"/>
              <a:t>0</a:t>
            </a:r>
            <a:r>
              <a:rPr lang="en-GB"/>
              <a:t>/</a:t>
            </a:r>
            <a:r>
              <a:rPr lang="en-GB">
                <a:latin typeface="Symbol" charset="2"/>
                <a:sym typeface="Symbol" charset="2"/>
              </a:rPr>
              <a:t></a:t>
            </a:r>
            <a:endParaRPr lang="en-GB"/>
          </a:p>
        </p:txBody>
      </p:sp>
      <p:sp>
        <p:nvSpPr>
          <p:cNvPr id="54280" name="Text Box 31"/>
          <p:cNvSpPr txBox="1">
            <a:spLocks noChangeArrowheads="1"/>
          </p:cNvSpPr>
          <p:nvPr/>
        </p:nvSpPr>
        <p:spPr bwMode="auto">
          <a:xfrm>
            <a:off x="457200" y="4495800"/>
            <a:ext cx="803275" cy="457200"/>
          </a:xfrm>
          <a:prstGeom prst="rect">
            <a:avLst/>
          </a:prstGeom>
          <a:noFill/>
          <a:ln w="9525">
            <a:noFill/>
            <a:miter lim="800000"/>
            <a:headEnd/>
            <a:tailEnd/>
          </a:ln>
        </p:spPr>
        <p:txBody>
          <a:bodyPr wrap="none">
            <a:prstTxWarp prst="textNoShape">
              <a:avLst/>
            </a:prstTxWarp>
            <a:spAutoFit/>
          </a:bodyPr>
          <a:lstStyle/>
          <a:p>
            <a:r>
              <a:rPr lang="en-GB">
                <a:latin typeface="Symbol" charset="2"/>
                <a:sym typeface="Symbol" charset="2"/>
              </a:rPr>
              <a:t></a:t>
            </a:r>
            <a:r>
              <a:rPr lang="en-GB" i="0" baseline="-25000"/>
              <a:t>0</a:t>
            </a:r>
            <a:r>
              <a:rPr lang="en-GB"/>
              <a:t>/G</a:t>
            </a:r>
          </a:p>
        </p:txBody>
      </p:sp>
      <p:sp>
        <p:nvSpPr>
          <p:cNvPr id="25" name="TextBox 24"/>
          <p:cNvSpPr txBox="1"/>
          <p:nvPr/>
        </p:nvSpPr>
        <p:spPr>
          <a:xfrm>
            <a:off x="1424608" y="6396335"/>
            <a:ext cx="817802" cy="461665"/>
          </a:xfrm>
          <a:prstGeom prst="rect">
            <a:avLst/>
          </a:prstGeom>
          <a:noFill/>
        </p:spPr>
        <p:txBody>
          <a:bodyPr wrap="none" rtlCol="0">
            <a:spAutoFit/>
          </a:bodyPr>
          <a:lstStyle/>
          <a:p>
            <a:r>
              <a:rPr lang="en-US" b="1" i="0" dirty="0">
                <a:solidFill>
                  <a:srgbClr val="FF0000"/>
                </a:solidFill>
              </a:rPr>
              <a:t>P7.1</a:t>
            </a:r>
          </a:p>
        </p:txBody>
      </p:sp>
      <p:sp>
        <p:nvSpPr>
          <p:cNvPr id="2" name="TextBox 1">
            <a:extLst>
              <a:ext uri="{FF2B5EF4-FFF2-40B4-BE49-F238E27FC236}">
                <a16:creationId xmlns:a16="http://schemas.microsoft.com/office/drawing/2014/main" xmlns="" id="{76A79076-A2B6-E942-8DB5-73E5FBE2A1B7}"/>
              </a:ext>
            </a:extLst>
          </p:cNvPr>
          <p:cNvSpPr txBox="1"/>
          <p:nvPr/>
        </p:nvSpPr>
        <p:spPr>
          <a:xfrm>
            <a:off x="4953000" y="6278427"/>
            <a:ext cx="4623382" cy="461665"/>
          </a:xfrm>
          <a:prstGeom prst="rect">
            <a:avLst/>
          </a:prstGeom>
          <a:noFill/>
        </p:spPr>
        <p:txBody>
          <a:bodyPr wrap="none" rtlCol="0">
            <a:spAutoFit/>
          </a:bodyPr>
          <a:lstStyle/>
          <a:p>
            <a:r>
              <a:rPr lang="en-US" dirty="0"/>
              <a:t>e.g. KWW: G(t) = G(0)</a:t>
            </a:r>
            <a:r>
              <a:rPr lang="en-US" dirty="0" err="1"/>
              <a:t>exp</a:t>
            </a:r>
            <a:r>
              <a:rPr lang="en-US" dirty="0"/>
              <a:t>[-(t/</a:t>
            </a:r>
            <a:r>
              <a:rPr lang="en-US" dirty="0">
                <a:latin typeface="Symbol" pitchFamily="2" charset="2"/>
              </a:rPr>
              <a:t>t</a:t>
            </a:r>
            <a:r>
              <a:rPr lang="en-US" dirty="0"/>
              <a:t>)</a:t>
            </a:r>
            <a:r>
              <a:rPr lang="en-US" baseline="30000" dirty="0">
                <a:latin typeface="Symbol" pitchFamily="2" charset="2"/>
              </a:rPr>
              <a:t>b</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762000" y="152400"/>
            <a:ext cx="8420100" cy="1143000"/>
          </a:xfrm>
        </p:spPr>
        <p:txBody>
          <a:bodyPr/>
          <a:lstStyle/>
          <a:p>
            <a:pPr eaLnBrk="1" hangingPunct="1"/>
            <a:r>
              <a:rPr lang="en-GB" dirty="0"/>
              <a:t>Oscillatory strain</a:t>
            </a:r>
          </a:p>
        </p:txBody>
      </p:sp>
      <p:sp>
        <p:nvSpPr>
          <p:cNvPr id="58372" name="Rectangle 3"/>
          <p:cNvSpPr>
            <a:spLocks noGrp="1" noChangeArrowheads="1"/>
          </p:cNvSpPr>
          <p:nvPr>
            <p:ph type="body" idx="1"/>
          </p:nvPr>
        </p:nvSpPr>
        <p:spPr>
          <a:xfrm>
            <a:off x="838200" y="1143000"/>
            <a:ext cx="8420100" cy="3810000"/>
          </a:xfrm>
        </p:spPr>
        <p:txBody>
          <a:bodyPr/>
          <a:lstStyle/>
          <a:p>
            <a:pPr eaLnBrk="1" hangingPunct="1"/>
            <a:r>
              <a:rPr lang="en-GB" sz="2800" dirty="0"/>
              <a:t>Important means of studying </a:t>
            </a:r>
            <a:r>
              <a:rPr lang="en-GB" sz="2800" i="1" dirty="0"/>
              <a:t>rheological</a:t>
            </a:r>
            <a:r>
              <a:rPr lang="en-GB" sz="2800" dirty="0"/>
              <a:t> properties of polymers</a:t>
            </a:r>
          </a:p>
          <a:p>
            <a:pPr lvl="1" eaLnBrk="1" hangingPunct="1"/>
            <a:r>
              <a:rPr lang="en-GB" sz="2400" dirty="0"/>
              <a:t>Here </a:t>
            </a:r>
            <a:r>
              <a:rPr lang="en-GB" sz="2400" i="1" dirty="0">
                <a:latin typeface="Symbol" charset="2"/>
                <a:sym typeface="Symbol" charset="2"/>
              </a:rPr>
              <a:t></a:t>
            </a:r>
            <a:r>
              <a:rPr lang="en-GB" sz="2400" dirty="0"/>
              <a:t>(</a:t>
            </a:r>
            <a:r>
              <a:rPr lang="en-GB" sz="2400" i="1" dirty="0"/>
              <a:t>t</a:t>
            </a:r>
            <a:r>
              <a:rPr lang="en-GB" sz="2400" dirty="0"/>
              <a:t>) = </a:t>
            </a:r>
            <a:r>
              <a:rPr lang="en-GB" sz="2400" i="1" dirty="0">
                <a:latin typeface="Symbol" charset="2"/>
                <a:sym typeface="Symbol" charset="2"/>
              </a:rPr>
              <a:t></a:t>
            </a:r>
            <a:r>
              <a:rPr lang="en-GB" sz="2400" baseline="-25000" dirty="0"/>
              <a:t>0</a:t>
            </a:r>
            <a:r>
              <a:rPr lang="en-GB" sz="2400" dirty="0"/>
              <a:t>cos(</a:t>
            </a:r>
            <a:r>
              <a:rPr lang="en-GB" sz="2400" i="1" dirty="0">
                <a:latin typeface="Symbol" charset="2"/>
                <a:sym typeface="Symbol" charset="2"/>
              </a:rPr>
              <a:t></a:t>
            </a:r>
            <a:r>
              <a:rPr lang="en-GB" sz="2400" i="1" dirty="0"/>
              <a:t>t</a:t>
            </a:r>
            <a:r>
              <a:rPr lang="en-GB" sz="2400" dirty="0"/>
              <a:t>)</a:t>
            </a:r>
          </a:p>
        </p:txBody>
      </p:sp>
      <p:pic>
        <p:nvPicPr>
          <p:cNvPr id="5" name="Picture 4"/>
          <p:cNvPicPr>
            <a:picLocks noChangeAspect="1"/>
          </p:cNvPicPr>
          <p:nvPr/>
        </p:nvPicPr>
        <p:blipFill>
          <a:blip r:embed="rId3"/>
          <a:stretch>
            <a:fillRect/>
          </a:stretch>
        </p:blipFill>
        <p:spPr>
          <a:xfrm>
            <a:off x="1524000" y="2679148"/>
            <a:ext cx="3200400" cy="3772452"/>
          </a:xfrm>
          <a:prstGeom prst="rect">
            <a:avLst/>
          </a:prstGeom>
        </p:spPr>
      </p:pic>
      <p:sp>
        <p:nvSpPr>
          <p:cNvPr id="6" name="TextBox 5"/>
          <p:cNvSpPr txBox="1"/>
          <p:nvPr/>
        </p:nvSpPr>
        <p:spPr>
          <a:xfrm>
            <a:off x="5105400" y="3657600"/>
            <a:ext cx="4032756" cy="461665"/>
          </a:xfrm>
          <a:prstGeom prst="rect">
            <a:avLst/>
          </a:prstGeom>
          <a:noFill/>
        </p:spPr>
        <p:txBody>
          <a:bodyPr wrap="square" rtlCol="0">
            <a:spAutoFit/>
          </a:bodyPr>
          <a:lstStyle/>
          <a:p>
            <a:r>
              <a:rPr lang="en-US" dirty="0"/>
              <a:t>‘Cone and plate’ </a:t>
            </a:r>
            <a:r>
              <a:rPr lang="en-US" dirty="0" err="1"/>
              <a:t>rheometer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81000"/>
            <a:ext cx="8420100" cy="1143000"/>
          </a:xfrm>
        </p:spPr>
        <p:txBody>
          <a:bodyPr/>
          <a:lstStyle/>
          <a:p>
            <a:pPr eaLnBrk="1" hangingPunct="1"/>
            <a:r>
              <a:rPr lang="en-GB" dirty="0" smtClean="0"/>
              <a:t>Stereochemistry</a:t>
            </a:r>
            <a:r>
              <a:rPr lang="zh-CN" altLang="en-US" dirty="0" smtClean="0"/>
              <a:t>（立体化学）</a:t>
            </a:r>
            <a:endParaRPr lang="en-GB" dirty="0"/>
          </a:p>
        </p:txBody>
      </p:sp>
      <p:pic>
        <p:nvPicPr>
          <p:cNvPr id="23555" name="Picture 5"/>
          <p:cNvPicPr>
            <a:picLocks noChangeAspect="1" noChangeArrowheads="1"/>
          </p:cNvPicPr>
          <p:nvPr/>
        </p:nvPicPr>
        <p:blipFill>
          <a:blip r:embed="rId3"/>
          <a:srcRect/>
          <a:stretch>
            <a:fillRect/>
          </a:stretch>
        </p:blipFill>
        <p:spPr bwMode="auto">
          <a:xfrm>
            <a:off x="1082675" y="2038350"/>
            <a:ext cx="6638925" cy="966788"/>
          </a:xfrm>
          <a:prstGeom prst="rect">
            <a:avLst/>
          </a:prstGeom>
          <a:noFill/>
          <a:ln w="9525">
            <a:noFill/>
            <a:miter lim="800000"/>
            <a:headEnd/>
            <a:tailEnd/>
          </a:ln>
        </p:spPr>
      </p:pic>
      <p:pic>
        <p:nvPicPr>
          <p:cNvPr id="23556" name="Picture 6"/>
          <p:cNvPicPr>
            <a:picLocks noChangeAspect="1" noChangeArrowheads="1"/>
          </p:cNvPicPr>
          <p:nvPr/>
        </p:nvPicPr>
        <p:blipFill>
          <a:blip r:embed="rId4"/>
          <a:srcRect/>
          <a:stretch>
            <a:fillRect/>
          </a:stretch>
        </p:blipFill>
        <p:spPr bwMode="auto">
          <a:xfrm>
            <a:off x="1266825" y="3409950"/>
            <a:ext cx="6640513" cy="966788"/>
          </a:xfrm>
          <a:prstGeom prst="rect">
            <a:avLst/>
          </a:prstGeom>
          <a:noFill/>
          <a:ln w="9525">
            <a:noFill/>
            <a:miter lim="800000"/>
            <a:headEnd/>
            <a:tailEnd/>
          </a:ln>
        </p:spPr>
      </p:pic>
      <p:pic>
        <p:nvPicPr>
          <p:cNvPr id="23557" name="Picture 7"/>
          <p:cNvPicPr>
            <a:picLocks noChangeAspect="1" noChangeArrowheads="1"/>
          </p:cNvPicPr>
          <p:nvPr/>
        </p:nvPicPr>
        <p:blipFill>
          <a:blip r:embed="rId5"/>
          <a:srcRect/>
          <a:stretch>
            <a:fillRect/>
          </a:stretch>
        </p:blipFill>
        <p:spPr bwMode="auto">
          <a:xfrm>
            <a:off x="1266825" y="4957763"/>
            <a:ext cx="6640513" cy="966787"/>
          </a:xfrm>
          <a:prstGeom prst="rect">
            <a:avLst/>
          </a:prstGeom>
          <a:noFill/>
          <a:ln w="9525">
            <a:noFill/>
            <a:miter lim="800000"/>
            <a:headEnd/>
            <a:tailEnd/>
          </a:ln>
        </p:spPr>
      </p:pic>
      <p:sp>
        <p:nvSpPr>
          <p:cNvPr id="23558" name="Text Box 8"/>
          <p:cNvSpPr txBox="1">
            <a:spLocks noChangeArrowheads="1"/>
          </p:cNvSpPr>
          <p:nvPr/>
        </p:nvSpPr>
        <p:spPr bwMode="auto">
          <a:xfrm>
            <a:off x="320675" y="1628775"/>
            <a:ext cx="2220480" cy="461665"/>
          </a:xfrm>
          <a:prstGeom prst="rect">
            <a:avLst/>
          </a:prstGeom>
          <a:noFill/>
          <a:ln w="9525">
            <a:noFill/>
            <a:miter lim="800000"/>
            <a:headEnd/>
            <a:tailEnd/>
          </a:ln>
        </p:spPr>
        <p:txBody>
          <a:bodyPr wrap="none">
            <a:prstTxWarp prst="textNoShape">
              <a:avLst/>
            </a:prstTxWarp>
            <a:spAutoFit/>
          </a:bodyPr>
          <a:lstStyle/>
          <a:p>
            <a:r>
              <a:rPr lang="en-US" i="0" dirty="0" smtClean="0"/>
              <a:t>isotactic</a:t>
            </a:r>
            <a:r>
              <a:rPr lang="zh-CN" altLang="en-US" i="0" dirty="0" smtClean="0"/>
              <a:t>（全同）</a:t>
            </a:r>
            <a:endParaRPr lang="en-US" i="0" dirty="0"/>
          </a:p>
        </p:txBody>
      </p:sp>
      <p:sp>
        <p:nvSpPr>
          <p:cNvPr id="23559" name="Text Box 9"/>
          <p:cNvSpPr txBox="1">
            <a:spLocks noChangeArrowheads="1"/>
          </p:cNvSpPr>
          <p:nvPr/>
        </p:nvSpPr>
        <p:spPr bwMode="auto">
          <a:xfrm>
            <a:off x="168275" y="3181350"/>
            <a:ext cx="2717411" cy="461665"/>
          </a:xfrm>
          <a:prstGeom prst="rect">
            <a:avLst/>
          </a:prstGeom>
          <a:noFill/>
          <a:ln w="9525">
            <a:noFill/>
            <a:miter lim="800000"/>
            <a:headEnd/>
            <a:tailEnd/>
          </a:ln>
        </p:spPr>
        <p:txBody>
          <a:bodyPr wrap="none">
            <a:prstTxWarp prst="textNoShape">
              <a:avLst/>
            </a:prstTxWarp>
            <a:spAutoFit/>
          </a:bodyPr>
          <a:lstStyle/>
          <a:p>
            <a:r>
              <a:rPr lang="en-US" i="0" dirty="0" err="1" smtClean="0"/>
              <a:t>syndiotactic</a:t>
            </a:r>
            <a:r>
              <a:rPr lang="zh-CN" altLang="en-US" i="0" dirty="0" smtClean="0"/>
              <a:t>（间同）</a:t>
            </a:r>
            <a:endParaRPr lang="en-US" i="0" dirty="0"/>
          </a:p>
        </p:txBody>
      </p:sp>
      <p:sp>
        <p:nvSpPr>
          <p:cNvPr id="23560" name="Text Box 10"/>
          <p:cNvSpPr txBox="1">
            <a:spLocks noChangeArrowheads="1"/>
          </p:cNvSpPr>
          <p:nvPr/>
        </p:nvSpPr>
        <p:spPr bwMode="auto">
          <a:xfrm>
            <a:off x="320675" y="4781550"/>
            <a:ext cx="1997663" cy="461665"/>
          </a:xfrm>
          <a:prstGeom prst="rect">
            <a:avLst/>
          </a:prstGeom>
          <a:noFill/>
          <a:ln w="9525">
            <a:noFill/>
            <a:miter lim="800000"/>
            <a:headEnd/>
            <a:tailEnd/>
          </a:ln>
        </p:spPr>
        <p:txBody>
          <a:bodyPr wrap="none">
            <a:prstTxWarp prst="textNoShape">
              <a:avLst/>
            </a:prstTxWarp>
            <a:spAutoFit/>
          </a:bodyPr>
          <a:lstStyle/>
          <a:p>
            <a:r>
              <a:rPr lang="en-US" i="0" dirty="0" err="1" smtClean="0"/>
              <a:t>atactic</a:t>
            </a:r>
            <a:r>
              <a:rPr lang="zh-CN" altLang="en-US" i="0" dirty="0" smtClean="0"/>
              <a:t>（无规）</a:t>
            </a:r>
            <a:endParaRPr lang="en-US" i="0" dirty="0"/>
          </a:p>
        </p:txBody>
      </p:sp>
      <p:sp>
        <p:nvSpPr>
          <p:cNvPr id="23561" name="Text Box 11"/>
          <p:cNvSpPr txBox="1">
            <a:spLocks noChangeArrowheads="1"/>
          </p:cNvSpPr>
          <p:nvPr/>
        </p:nvSpPr>
        <p:spPr bwMode="auto">
          <a:xfrm>
            <a:off x="3276600" y="6172200"/>
            <a:ext cx="3049588" cy="396875"/>
          </a:xfrm>
          <a:prstGeom prst="rect">
            <a:avLst/>
          </a:prstGeom>
          <a:noFill/>
          <a:ln w="9525">
            <a:noFill/>
            <a:miter lim="800000"/>
            <a:headEnd/>
            <a:tailEnd/>
          </a:ln>
        </p:spPr>
        <p:txBody>
          <a:bodyPr wrap="none">
            <a:prstTxWarp prst="textNoShape">
              <a:avLst/>
            </a:prstTxWarp>
            <a:spAutoFit/>
          </a:bodyPr>
          <a:lstStyle/>
          <a:p>
            <a:r>
              <a:rPr lang="en-US" sz="2000" i="0" dirty="0"/>
              <a:t>example is polypropylene</a:t>
            </a:r>
          </a:p>
        </p:txBody>
      </p:sp>
      <p:pic>
        <p:nvPicPr>
          <p:cNvPr id="10" name="Picture 9"/>
          <p:cNvPicPr>
            <a:picLocks noChangeAspect="1"/>
          </p:cNvPicPr>
          <p:nvPr/>
        </p:nvPicPr>
        <p:blipFill>
          <a:blip r:embed="rId6"/>
          <a:stretch>
            <a:fillRect/>
          </a:stretch>
        </p:blipFill>
        <p:spPr>
          <a:xfrm>
            <a:off x="7922023" y="3733800"/>
            <a:ext cx="1983977" cy="2743200"/>
          </a:xfrm>
          <a:prstGeom prst="rect">
            <a:avLst/>
          </a:prstGeom>
        </p:spPr>
      </p:pic>
      <p:pic>
        <p:nvPicPr>
          <p:cNvPr id="11" name="Picture 10"/>
          <p:cNvPicPr>
            <a:picLocks noChangeAspect="1"/>
          </p:cNvPicPr>
          <p:nvPr/>
        </p:nvPicPr>
        <p:blipFill>
          <a:blip r:embed="rId7"/>
          <a:stretch>
            <a:fillRect/>
          </a:stretch>
        </p:blipFill>
        <p:spPr>
          <a:xfrm>
            <a:off x="8020243" y="228600"/>
            <a:ext cx="1885757" cy="2667000"/>
          </a:xfrm>
          <a:prstGeom prst="rect">
            <a:avLst/>
          </a:prstGeom>
        </p:spPr>
      </p:pic>
      <p:sp>
        <p:nvSpPr>
          <p:cNvPr id="12" name="TextBox 11"/>
          <p:cNvSpPr txBox="1"/>
          <p:nvPr/>
        </p:nvSpPr>
        <p:spPr>
          <a:xfrm>
            <a:off x="8153400" y="3048000"/>
            <a:ext cx="1815421" cy="584776"/>
          </a:xfrm>
          <a:prstGeom prst="rect">
            <a:avLst/>
          </a:prstGeom>
          <a:noFill/>
        </p:spPr>
        <p:txBody>
          <a:bodyPr wrap="none" rtlCol="0">
            <a:spAutoFit/>
          </a:bodyPr>
          <a:lstStyle/>
          <a:p>
            <a:r>
              <a:rPr lang="en-US" sz="1600" i="0" dirty="0"/>
              <a:t>K Ziegler, G Natta</a:t>
            </a:r>
          </a:p>
          <a:p>
            <a:r>
              <a:rPr lang="en-US" sz="1600" i="0" dirty="0"/>
              <a:t>Nobel Prize 1963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420100" cy="1143000"/>
          </a:xfrm>
        </p:spPr>
        <p:txBody>
          <a:bodyPr/>
          <a:lstStyle/>
          <a:p>
            <a:r>
              <a:rPr lang="en-US" dirty="0"/>
              <a:t>Oscillatory stress/strain</a:t>
            </a:r>
          </a:p>
        </p:txBody>
      </p:sp>
      <p:sp>
        <p:nvSpPr>
          <p:cNvPr id="3" name="Content Placeholder 2"/>
          <p:cNvSpPr>
            <a:spLocks noGrp="1"/>
          </p:cNvSpPr>
          <p:nvPr>
            <p:ph idx="1"/>
          </p:nvPr>
        </p:nvSpPr>
        <p:spPr>
          <a:xfrm>
            <a:off x="152400" y="914400"/>
            <a:ext cx="9753600" cy="4114800"/>
          </a:xfrm>
        </p:spPr>
        <p:txBody>
          <a:bodyPr/>
          <a:lstStyle/>
          <a:p>
            <a:pPr eaLnBrk="1" hangingPunct="1"/>
            <a:r>
              <a:rPr lang="en-GB" sz="2400" i="1" dirty="0" err="1">
                <a:latin typeface="Symbol" charset="2"/>
                <a:sym typeface="Symbol" charset="2"/>
              </a:rPr>
              <a:t></a:t>
            </a:r>
            <a:r>
              <a:rPr lang="en-GB" sz="2400" dirty="0" err="1"/>
              <a:t>(</a:t>
            </a:r>
            <a:r>
              <a:rPr lang="en-GB" sz="2400" i="1" dirty="0" err="1"/>
              <a:t>t</a:t>
            </a:r>
            <a:r>
              <a:rPr lang="en-GB" sz="2400" dirty="0"/>
              <a:t>) = </a:t>
            </a:r>
            <a:r>
              <a:rPr lang="en-GB" sz="2400" i="1" dirty="0">
                <a:latin typeface="Symbol" charset="2"/>
                <a:sym typeface="Symbol" charset="2"/>
              </a:rPr>
              <a:t></a:t>
            </a:r>
            <a:r>
              <a:rPr lang="en-GB" sz="2400" baseline="-25000" dirty="0"/>
              <a:t>0</a:t>
            </a:r>
            <a:r>
              <a:rPr lang="en-GB" sz="2400" dirty="0"/>
              <a:t>cos(</a:t>
            </a:r>
            <a:r>
              <a:rPr lang="en-GB" sz="2400" i="1" dirty="0">
                <a:latin typeface="Symbol" charset="2"/>
                <a:sym typeface="Symbol" charset="2"/>
              </a:rPr>
              <a:t></a:t>
            </a:r>
            <a:r>
              <a:rPr lang="en-GB" sz="2400" i="1" dirty="0"/>
              <a:t>t</a:t>
            </a:r>
            <a:r>
              <a:rPr lang="en-GB" sz="2400" dirty="0"/>
              <a:t>) </a:t>
            </a:r>
            <a:r>
              <a:rPr lang="en-US" sz="2400" dirty="0" err="1">
                <a:sym typeface="Wingdings"/>
              </a:rPr>
              <a:t></a:t>
            </a:r>
            <a:r>
              <a:rPr lang="en-US" sz="2400" dirty="0">
                <a:sym typeface="Wingdings"/>
              </a:rPr>
              <a:t> stress response </a:t>
            </a:r>
            <a:r>
              <a:rPr lang="en-GB" sz="2400" i="1" dirty="0" err="1">
                <a:latin typeface="Symbol" charset="2"/>
                <a:sym typeface="Symbol" charset="2"/>
              </a:rPr>
              <a:t></a:t>
            </a:r>
            <a:r>
              <a:rPr lang="en-GB" sz="2400" dirty="0" err="1"/>
              <a:t>(</a:t>
            </a:r>
            <a:r>
              <a:rPr lang="en-GB" sz="2400" i="1" dirty="0" err="1"/>
              <a:t>t</a:t>
            </a:r>
            <a:r>
              <a:rPr lang="en-GB" sz="2400" dirty="0"/>
              <a:t>)</a:t>
            </a:r>
            <a:endParaRPr lang="en-GB" sz="1200" dirty="0"/>
          </a:p>
          <a:p>
            <a:pPr eaLnBrk="1" hangingPunct="1">
              <a:buNone/>
            </a:pPr>
            <a:endParaRPr lang="en-GB" sz="1200" dirty="0"/>
          </a:p>
          <a:p>
            <a:pPr eaLnBrk="1" hangingPunct="1">
              <a:buFont typeface="Symbol" pitchFamily="-112" charset="2"/>
              <a:buChar char=" "/>
            </a:pPr>
            <a:r>
              <a:rPr lang="en-GB" sz="2400" i="1" dirty="0">
                <a:latin typeface="Symbol" charset="2"/>
                <a:sym typeface="Symbol" charset="2"/>
              </a:rPr>
              <a:t></a:t>
            </a:r>
            <a:r>
              <a:rPr lang="en-GB" sz="2400" dirty="0"/>
              <a:t>(</a:t>
            </a:r>
            <a:r>
              <a:rPr lang="en-GB" sz="2400" i="1" dirty="0"/>
              <a:t>t</a:t>
            </a:r>
            <a:r>
              <a:rPr lang="en-GB" sz="2400" dirty="0"/>
              <a:t>)/</a:t>
            </a:r>
            <a:r>
              <a:rPr lang="en-GB" sz="2400" i="1" dirty="0">
                <a:latin typeface="Symbol" charset="2"/>
                <a:sym typeface="Symbol" charset="2"/>
              </a:rPr>
              <a:t></a:t>
            </a:r>
            <a:r>
              <a:rPr lang="en-GB" sz="2400" baseline="-25000" dirty="0"/>
              <a:t>0</a:t>
            </a:r>
            <a:r>
              <a:rPr lang="en-GB" sz="2400" dirty="0"/>
              <a:t> = </a:t>
            </a:r>
            <a:r>
              <a:rPr lang="en-GB" sz="2400" i="1" dirty="0"/>
              <a:t>G</a:t>
            </a:r>
            <a:r>
              <a:rPr lang="en-GB" sz="2400" dirty="0"/>
              <a:t>’(</a:t>
            </a:r>
            <a:r>
              <a:rPr lang="en-GB" sz="2400" i="1" dirty="0">
                <a:latin typeface="Symbol" charset="2"/>
                <a:sym typeface="Symbol" charset="2"/>
              </a:rPr>
              <a:t></a:t>
            </a:r>
            <a:r>
              <a:rPr lang="en-GB" sz="2400" dirty="0"/>
              <a:t>)cos(</a:t>
            </a:r>
            <a:r>
              <a:rPr lang="en-GB" sz="2400" i="1" dirty="0">
                <a:latin typeface="Symbol" charset="2"/>
                <a:sym typeface="Symbol" charset="2"/>
              </a:rPr>
              <a:t></a:t>
            </a:r>
            <a:r>
              <a:rPr lang="en-GB" sz="2400" i="1" dirty="0"/>
              <a:t>t</a:t>
            </a:r>
            <a:r>
              <a:rPr lang="en-GB" sz="2400" dirty="0"/>
              <a:t>) - </a:t>
            </a:r>
            <a:r>
              <a:rPr lang="en-GB" sz="2400" i="1" dirty="0"/>
              <a:t>G</a:t>
            </a:r>
            <a:r>
              <a:rPr lang="en-GB" sz="2400" dirty="0"/>
              <a:t>”(</a:t>
            </a:r>
            <a:r>
              <a:rPr lang="en-GB" sz="2400" i="1" dirty="0">
                <a:latin typeface="Symbol" charset="2"/>
                <a:sym typeface="Symbol" charset="2"/>
              </a:rPr>
              <a:t></a:t>
            </a:r>
            <a:r>
              <a:rPr lang="en-GB" sz="2400" dirty="0"/>
              <a:t>)sin(</a:t>
            </a:r>
            <a:r>
              <a:rPr lang="en-GB" sz="2400" i="1" dirty="0">
                <a:latin typeface="Symbol" charset="2"/>
                <a:sym typeface="Symbol" charset="2"/>
              </a:rPr>
              <a:t></a:t>
            </a:r>
            <a:r>
              <a:rPr lang="en-GB" sz="2400" i="1" dirty="0"/>
              <a:t>t</a:t>
            </a:r>
            <a:r>
              <a:rPr lang="en-GB" sz="2400" dirty="0"/>
              <a:t>)</a:t>
            </a:r>
            <a:endParaRPr lang="en-GB" sz="1800" dirty="0"/>
          </a:p>
          <a:p>
            <a:pPr eaLnBrk="1" hangingPunct="1">
              <a:buFont typeface="Symbol" pitchFamily="-112" charset="2"/>
              <a:buChar char=" "/>
            </a:pPr>
            <a:endParaRPr lang="en-GB" sz="1800" dirty="0"/>
          </a:p>
          <a:p>
            <a:pPr eaLnBrk="1" hangingPunct="1">
              <a:buNone/>
            </a:pPr>
            <a:r>
              <a:rPr lang="en-GB" sz="2000" dirty="0">
                <a:solidFill>
                  <a:srgbClr val="0000FF"/>
                </a:solidFill>
              </a:rPr>
              <a:t>Complex modulus, </a:t>
            </a:r>
            <a:r>
              <a:rPr lang="en-GB" sz="2000" dirty="0"/>
              <a:t>G*(</a:t>
            </a:r>
            <a:r>
              <a:rPr lang="en-GB" sz="2000" i="1" dirty="0" err="1">
                <a:latin typeface="Symbol" charset="2"/>
                <a:sym typeface="Symbol" charset="2"/>
              </a:rPr>
              <a:t></a:t>
            </a:r>
            <a:r>
              <a:rPr lang="en-GB" sz="2000" dirty="0"/>
              <a:t>) = </a:t>
            </a:r>
            <a:r>
              <a:rPr lang="en-GB" sz="2000" i="1" dirty="0"/>
              <a:t>G</a:t>
            </a:r>
            <a:r>
              <a:rPr lang="en-GB" sz="2000" dirty="0"/>
              <a:t>’(</a:t>
            </a:r>
            <a:r>
              <a:rPr lang="en-GB" sz="2000" i="1" dirty="0">
                <a:latin typeface="Symbol" charset="2"/>
                <a:sym typeface="Symbol" charset="2"/>
              </a:rPr>
              <a:t></a:t>
            </a:r>
            <a:r>
              <a:rPr lang="en-GB" sz="2000" dirty="0"/>
              <a:t>) + </a:t>
            </a:r>
            <a:r>
              <a:rPr lang="en-GB" sz="2000" dirty="0" err="1"/>
              <a:t>i</a:t>
            </a:r>
            <a:r>
              <a:rPr lang="en-GB" sz="2000" i="1" dirty="0" err="1"/>
              <a:t>G</a:t>
            </a:r>
            <a:r>
              <a:rPr lang="en-GB" sz="2000" dirty="0" err="1"/>
              <a:t>”(</a:t>
            </a:r>
            <a:r>
              <a:rPr lang="en-GB" sz="2000" i="1" dirty="0" err="1">
                <a:latin typeface="Symbol" charset="2"/>
                <a:sym typeface="Symbol" charset="2"/>
              </a:rPr>
              <a:t></a:t>
            </a:r>
            <a:r>
              <a:rPr lang="en-GB" sz="2000" dirty="0"/>
              <a:t>) </a:t>
            </a:r>
            <a:r>
              <a:rPr lang="en-GB" sz="1600" dirty="0"/>
              <a:t>(Note: G’, G” are real/imaginary part - </a:t>
            </a:r>
            <a:r>
              <a:rPr lang="en-GB" sz="1600" i="1" dirty="0"/>
              <a:t>not</a:t>
            </a:r>
            <a:r>
              <a:rPr lang="en-GB" sz="1600" dirty="0"/>
              <a:t> derivatives)</a:t>
            </a:r>
          </a:p>
          <a:p>
            <a:pPr lvl="3" eaLnBrk="1" hangingPunct="1"/>
            <a:endParaRPr lang="en-GB" sz="1800" dirty="0">
              <a:solidFill>
                <a:srgbClr val="3366FF"/>
              </a:solidFill>
            </a:endParaRPr>
          </a:p>
          <a:p>
            <a:pPr lvl="3" eaLnBrk="1" hangingPunct="1"/>
            <a:r>
              <a:rPr lang="en-GB" sz="1800" dirty="0">
                <a:solidFill>
                  <a:srgbClr val="3366FF"/>
                </a:solidFill>
              </a:rPr>
              <a:t>Storage modulus </a:t>
            </a:r>
            <a:r>
              <a:rPr lang="en-GB" sz="1800" i="1" dirty="0">
                <a:solidFill>
                  <a:srgbClr val="3366FF"/>
                </a:solidFill>
              </a:rPr>
              <a:t>G</a:t>
            </a:r>
            <a:r>
              <a:rPr lang="en-GB" sz="1800" dirty="0">
                <a:solidFill>
                  <a:srgbClr val="3366FF"/>
                </a:solidFill>
              </a:rPr>
              <a:t>’ </a:t>
            </a:r>
            <a:endParaRPr lang="en-GB" sz="1800" dirty="0"/>
          </a:p>
          <a:p>
            <a:pPr lvl="3" eaLnBrk="1" hangingPunct="1">
              <a:buNone/>
            </a:pPr>
            <a:r>
              <a:rPr lang="en-GB" sz="1800" dirty="0"/>
              <a:t>Real part, quantifies part of </a:t>
            </a:r>
            <a:r>
              <a:rPr lang="en-GB" sz="1800" dirty="0" err="1">
                <a:latin typeface="Symbol" charset="2"/>
                <a:cs typeface="Symbol" charset="2"/>
              </a:rPr>
              <a:t>s</a:t>
            </a:r>
            <a:r>
              <a:rPr lang="en-GB" sz="1800" dirty="0"/>
              <a:t> in phase with </a:t>
            </a:r>
            <a:r>
              <a:rPr lang="en-GB" sz="1800" dirty="0" err="1">
                <a:latin typeface="Symbol" charset="2"/>
                <a:cs typeface="Symbol" charset="2"/>
              </a:rPr>
              <a:t>e</a:t>
            </a:r>
            <a:r>
              <a:rPr lang="en-GB" sz="1800" dirty="0">
                <a:cs typeface="Symbol" charset="2"/>
              </a:rPr>
              <a:t>, like in a solid =&gt; energy stored</a:t>
            </a:r>
          </a:p>
          <a:p>
            <a:pPr lvl="3" eaLnBrk="1" hangingPunct="1">
              <a:buNone/>
            </a:pPr>
            <a:endParaRPr lang="en-GB" sz="1200" dirty="0"/>
          </a:p>
          <a:p>
            <a:pPr lvl="3" eaLnBrk="1" hangingPunct="1"/>
            <a:r>
              <a:rPr lang="en-GB" sz="1800" dirty="0">
                <a:solidFill>
                  <a:srgbClr val="3366FF"/>
                </a:solidFill>
              </a:rPr>
              <a:t>Loss modulus </a:t>
            </a:r>
            <a:r>
              <a:rPr lang="en-GB" sz="1800" i="1" dirty="0">
                <a:solidFill>
                  <a:srgbClr val="3366FF"/>
                </a:solidFill>
              </a:rPr>
              <a:t>G” </a:t>
            </a:r>
          </a:p>
          <a:p>
            <a:pPr lvl="3" eaLnBrk="1" hangingPunct="1">
              <a:buNone/>
            </a:pPr>
            <a:r>
              <a:rPr lang="en-GB" sz="1800" dirty="0"/>
              <a:t>Imaginary part, quantifies part of </a:t>
            </a:r>
            <a:r>
              <a:rPr lang="en-GB" sz="1800" dirty="0" err="1">
                <a:latin typeface="Symbol" charset="2"/>
                <a:cs typeface="Symbol" charset="2"/>
              </a:rPr>
              <a:t>s</a:t>
            </a:r>
            <a:r>
              <a:rPr lang="en-GB" sz="1800" dirty="0"/>
              <a:t> </a:t>
            </a:r>
            <a:r>
              <a:rPr lang="en-GB" sz="1800" i="1" dirty="0"/>
              <a:t>90</a:t>
            </a:r>
            <a:r>
              <a:rPr lang="en-GB" sz="1800" i="1" baseline="30000" dirty="0"/>
              <a:t>o</a:t>
            </a:r>
            <a:r>
              <a:rPr lang="en-GB" sz="1800" i="1" dirty="0"/>
              <a:t> out- of phase with </a:t>
            </a:r>
            <a:r>
              <a:rPr lang="en-GB" sz="1800" i="1" dirty="0" err="1">
                <a:latin typeface="Symbol" charset="2"/>
                <a:cs typeface="Symbol" charset="2"/>
              </a:rPr>
              <a:t>e</a:t>
            </a:r>
            <a:r>
              <a:rPr lang="en-GB" sz="1800" dirty="0">
                <a:cs typeface="Symbol" charset="2"/>
              </a:rPr>
              <a:t>  =&gt; ~ d</a:t>
            </a:r>
            <a:r>
              <a:rPr lang="en-GB" sz="1800" dirty="0">
                <a:latin typeface="Symbol" charset="2"/>
                <a:cs typeface="Symbol" charset="2"/>
              </a:rPr>
              <a:t>e</a:t>
            </a:r>
            <a:r>
              <a:rPr lang="en-GB" sz="1800" dirty="0">
                <a:cs typeface="Symbol" charset="2"/>
              </a:rPr>
              <a:t>/</a:t>
            </a:r>
            <a:r>
              <a:rPr lang="en-GB" sz="1800" dirty="0" err="1">
                <a:cs typeface="Symbol" charset="2"/>
              </a:rPr>
              <a:t>dt</a:t>
            </a:r>
            <a:r>
              <a:rPr lang="en-GB" sz="1800" dirty="0">
                <a:cs typeface="Symbol" charset="2"/>
              </a:rPr>
              <a:t> like in liquid, energy dissipated.</a:t>
            </a:r>
          </a:p>
          <a:p>
            <a:pPr lvl="3" eaLnBrk="1" hangingPunct="1">
              <a:buNone/>
            </a:pPr>
            <a:endParaRPr lang="en-GB" sz="1200" dirty="0"/>
          </a:p>
          <a:p>
            <a:pPr lvl="3" eaLnBrk="1" hangingPunct="1"/>
            <a:r>
              <a:rPr lang="en-GB" sz="1800" dirty="0">
                <a:solidFill>
                  <a:srgbClr val="3366FF"/>
                </a:solidFill>
              </a:rPr>
              <a:t>Loss </a:t>
            </a:r>
            <a:r>
              <a:rPr lang="en-GB" sz="1800" dirty="0" err="1">
                <a:solidFill>
                  <a:srgbClr val="3366FF"/>
                </a:solidFill>
              </a:rPr>
              <a:t>tangens</a:t>
            </a:r>
            <a:r>
              <a:rPr lang="en-GB" sz="1800" i="1" dirty="0"/>
              <a:t>, </a:t>
            </a:r>
            <a:r>
              <a:rPr lang="en-GB" sz="1800" i="1" dirty="0" err="1"/>
              <a:t>tan</a:t>
            </a:r>
            <a:r>
              <a:rPr lang="en-GB" sz="1800" i="1" dirty="0" err="1">
                <a:latin typeface="Symbol" charset="2"/>
                <a:cs typeface="Symbol" charset="2"/>
              </a:rPr>
              <a:t>d</a:t>
            </a:r>
            <a:r>
              <a:rPr lang="en-GB" sz="1800" i="1" dirty="0"/>
              <a:t> = G”/G’  	</a:t>
            </a:r>
          </a:p>
          <a:p>
            <a:pPr lvl="3" eaLnBrk="1" hangingPunct="1">
              <a:buNone/>
            </a:pPr>
            <a:endParaRPr lang="en-GB" sz="1800" dirty="0"/>
          </a:p>
          <a:p>
            <a:endParaRPr lang="en-US" dirty="0"/>
          </a:p>
        </p:txBody>
      </p:sp>
      <p:graphicFrame>
        <p:nvGraphicFramePr>
          <p:cNvPr id="129026" name="Object 2"/>
          <p:cNvGraphicFramePr>
            <a:graphicFrameLocks noChangeAspect="1"/>
          </p:cNvGraphicFramePr>
          <p:nvPr/>
        </p:nvGraphicFramePr>
        <p:xfrm>
          <a:off x="3505200" y="5410200"/>
          <a:ext cx="5423376" cy="873125"/>
        </p:xfrm>
        <a:graphic>
          <a:graphicData uri="http://schemas.openxmlformats.org/presentationml/2006/ole">
            <mc:AlternateContent xmlns:mc="http://schemas.openxmlformats.org/markup-compatibility/2006">
              <mc:Choice xmlns:v="urn:schemas-microsoft-com:vml" Requires="v">
                <p:oleObj spid="_x0000_s129082" name="Equation" r:id="rId3" imgW="1498600" imgH="241300" progId="">
                  <p:embed/>
                </p:oleObj>
              </mc:Choice>
              <mc:Fallback>
                <p:oleObj name="Equation" r:id="rId3" imgW="1498600" imgH="2413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410200"/>
                        <a:ext cx="5423376" cy="87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304800" y="5638800"/>
            <a:ext cx="3014141" cy="461665"/>
          </a:xfrm>
          <a:prstGeom prst="rect">
            <a:avLst/>
          </a:prstGeom>
          <a:noFill/>
        </p:spPr>
        <p:txBody>
          <a:bodyPr wrap="none" rtlCol="0">
            <a:spAutoFit/>
          </a:bodyPr>
          <a:lstStyle/>
          <a:p>
            <a:r>
              <a:rPr lang="en-US" dirty="0"/>
              <a:t>Relation </a:t>
            </a:r>
            <a:r>
              <a:rPr lang="en-US" dirty="0" err="1"/>
              <a:t>G(t</a:t>
            </a:r>
            <a:r>
              <a:rPr lang="en-US" dirty="0"/>
              <a:t>) / </a:t>
            </a:r>
            <a:r>
              <a:rPr lang="en-US" dirty="0" err="1"/>
              <a:t>G(</a:t>
            </a:r>
            <a:r>
              <a:rPr lang="en-US" dirty="0" err="1">
                <a:latin typeface="Symbol" charset="2"/>
                <a:cs typeface="Symbol" charset="2"/>
              </a:rPr>
              <a:t>w</a:t>
            </a:r>
            <a:r>
              <a:rPr lang="en-US" dirty="0"/>
              <a:t>):</a:t>
            </a:r>
          </a:p>
        </p:txBody>
      </p:sp>
      <p:sp>
        <p:nvSpPr>
          <p:cNvPr id="6" name="TextBox 5"/>
          <p:cNvSpPr txBox="1"/>
          <p:nvPr/>
        </p:nvSpPr>
        <p:spPr>
          <a:xfrm>
            <a:off x="304800" y="6396335"/>
            <a:ext cx="9144000" cy="461665"/>
          </a:xfrm>
          <a:prstGeom prst="rect">
            <a:avLst/>
          </a:prstGeom>
          <a:noFill/>
        </p:spPr>
        <p:txBody>
          <a:bodyPr wrap="square" rtlCol="0">
            <a:spAutoFit/>
          </a:bodyPr>
          <a:lstStyle/>
          <a:p>
            <a:r>
              <a:rPr lang="en-US" i="0" dirty="0"/>
              <a:t>Links time- to </a:t>
            </a:r>
            <a:r>
              <a:rPr lang="en-US" dirty="0"/>
              <a:t>frequency</a:t>
            </a:r>
            <a:r>
              <a:rPr lang="en-US" i="0" dirty="0"/>
              <a:t> domain				</a:t>
            </a:r>
            <a:r>
              <a:rPr lang="en-US" b="1" i="0" dirty="0">
                <a:solidFill>
                  <a:srgbClr val="FF0000"/>
                </a:solidFill>
              </a:rPr>
              <a:t>P7.2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52400" y="152400"/>
            <a:ext cx="9753600" cy="1143000"/>
          </a:xfrm>
        </p:spPr>
        <p:txBody>
          <a:bodyPr/>
          <a:lstStyle/>
          <a:p>
            <a:pPr eaLnBrk="1" hangingPunct="1"/>
            <a:r>
              <a:rPr lang="en-GB" dirty="0"/>
              <a:t>Remember WLF</a:t>
            </a:r>
          </a:p>
        </p:txBody>
      </p:sp>
      <p:sp>
        <p:nvSpPr>
          <p:cNvPr id="60420" name="Rectangle 3"/>
          <p:cNvSpPr>
            <a:spLocks noGrp="1" noChangeArrowheads="1"/>
          </p:cNvSpPr>
          <p:nvPr>
            <p:ph type="body" idx="1"/>
          </p:nvPr>
        </p:nvSpPr>
        <p:spPr>
          <a:xfrm>
            <a:off x="685800" y="1143000"/>
            <a:ext cx="8420100" cy="4114800"/>
          </a:xfrm>
        </p:spPr>
        <p:txBody>
          <a:bodyPr/>
          <a:lstStyle/>
          <a:p>
            <a:pPr lvl="1" eaLnBrk="1" hangingPunct="1"/>
            <a:r>
              <a:rPr lang="en-GB" dirty="0"/>
              <a:t>Relaxation times / </a:t>
            </a:r>
            <a:r>
              <a:rPr lang="en-GB" dirty="0" err="1"/>
              <a:t>moduli</a:t>
            </a:r>
            <a:r>
              <a:rPr lang="en-GB" dirty="0"/>
              <a:t> T dependent</a:t>
            </a:r>
          </a:p>
          <a:p>
            <a:pPr lvl="1" eaLnBrk="1" hangingPunct="1"/>
            <a:r>
              <a:rPr lang="en-GB" dirty="0"/>
              <a:t>Can be expressed with ‘shift factor’ </a:t>
            </a:r>
            <a:r>
              <a:rPr lang="en-GB" dirty="0" err="1"/>
              <a:t>a</a:t>
            </a:r>
            <a:r>
              <a:rPr lang="en-GB" baseline="-25000" dirty="0" err="1"/>
              <a:t>T</a:t>
            </a:r>
            <a:endParaRPr lang="en-GB" baseline="-25000" dirty="0"/>
          </a:p>
          <a:p>
            <a:pPr lvl="1" eaLnBrk="1" hangingPunct="1"/>
            <a:endParaRPr lang="en-GB" dirty="0"/>
          </a:p>
          <a:p>
            <a:pPr lvl="1" eaLnBrk="1" hangingPunct="1">
              <a:buNone/>
            </a:pPr>
            <a:endParaRPr lang="en-GB" dirty="0"/>
          </a:p>
          <a:p>
            <a:pPr lvl="1" eaLnBrk="1" hangingPunct="1">
              <a:buNone/>
            </a:pPr>
            <a:endParaRPr lang="en-GB" sz="1200" dirty="0"/>
          </a:p>
          <a:p>
            <a:pPr lvl="1" eaLnBrk="1" hangingPunct="1"/>
            <a:r>
              <a:rPr lang="en-GB" dirty="0"/>
              <a:t>Stress relaxation modulus shifts with T:</a:t>
            </a:r>
          </a:p>
          <a:p>
            <a:pPr lvl="2" eaLnBrk="1" hangingPunct="1"/>
            <a:r>
              <a:rPr lang="en-GB" i="1" dirty="0" err="1"/>
              <a:t>G</a:t>
            </a:r>
            <a:r>
              <a:rPr lang="en-GB" dirty="0" err="1"/>
              <a:t>(</a:t>
            </a:r>
            <a:r>
              <a:rPr lang="en-GB" i="1" dirty="0" err="1"/>
              <a:t>t</a:t>
            </a:r>
            <a:r>
              <a:rPr lang="en-GB" dirty="0" err="1"/>
              <a:t>,</a:t>
            </a:r>
            <a:r>
              <a:rPr lang="en-GB" i="1" dirty="0" err="1"/>
              <a:t>T</a:t>
            </a:r>
            <a:r>
              <a:rPr lang="en-GB" dirty="0"/>
              <a:t>) = </a:t>
            </a:r>
            <a:r>
              <a:rPr lang="en-GB" i="1" dirty="0" err="1"/>
              <a:t>G</a:t>
            </a:r>
            <a:r>
              <a:rPr lang="en-GB" dirty="0" err="1"/>
              <a:t>(</a:t>
            </a:r>
            <a:r>
              <a:rPr lang="en-GB" i="1" dirty="0" err="1"/>
              <a:t>a</a:t>
            </a:r>
            <a:r>
              <a:rPr lang="en-GB" baseline="-25000" dirty="0" err="1"/>
              <a:t>T</a:t>
            </a:r>
            <a:r>
              <a:rPr lang="en-GB" i="1" dirty="0" err="1"/>
              <a:t>t</a:t>
            </a:r>
            <a:r>
              <a:rPr lang="en-GB" dirty="0"/>
              <a:t>, </a:t>
            </a:r>
            <a:r>
              <a:rPr lang="en-GB" i="1" dirty="0"/>
              <a:t>T</a:t>
            </a:r>
            <a:r>
              <a:rPr lang="en-GB" baseline="-25000" dirty="0"/>
              <a:t>G</a:t>
            </a:r>
            <a:r>
              <a:rPr lang="en-GB" dirty="0"/>
              <a:t>)</a:t>
            </a:r>
          </a:p>
        </p:txBody>
      </p:sp>
      <p:sp>
        <p:nvSpPr>
          <p:cNvPr id="60421" name="Text Box 5"/>
          <p:cNvSpPr txBox="1">
            <a:spLocks noChangeArrowheads="1"/>
          </p:cNvSpPr>
          <p:nvPr/>
        </p:nvSpPr>
        <p:spPr bwMode="auto">
          <a:xfrm>
            <a:off x="5791200" y="2362200"/>
            <a:ext cx="3200400" cy="707886"/>
          </a:xfrm>
          <a:prstGeom prst="rect">
            <a:avLst/>
          </a:prstGeom>
          <a:noFill/>
          <a:ln w="9525">
            <a:noFill/>
            <a:miter lim="800000"/>
            <a:headEnd/>
            <a:tailEnd/>
          </a:ln>
        </p:spPr>
        <p:txBody>
          <a:bodyPr wrap="square">
            <a:prstTxWarp prst="textNoShape">
              <a:avLst/>
            </a:prstTxWarp>
            <a:spAutoFit/>
          </a:bodyPr>
          <a:lstStyle/>
          <a:p>
            <a:r>
              <a:rPr lang="en-US" sz="2000" dirty="0"/>
              <a:t>C</a:t>
            </a:r>
            <a:r>
              <a:rPr lang="en-US" sz="2000" i="0" baseline="-25000" dirty="0"/>
              <a:t>1</a:t>
            </a:r>
            <a:r>
              <a:rPr lang="en-US" sz="2000" i="0" dirty="0"/>
              <a:t> = 17.4 and </a:t>
            </a:r>
            <a:r>
              <a:rPr lang="en-US" sz="2000" dirty="0"/>
              <a:t>C</a:t>
            </a:r>
            <a:r>
              <a:rPr lang="en-US" sz="2000" i="0" baseline="-25000" dirty="0"/>
              <a:t>2</a:t>
            </a:r>
            <a:r>
              <a:rPr lang="en-US" sz="2000" i="0" dirty="0"/>
              <a:t> = 51.6 K</a:t>
            </a:r>
          </a:p>
          <a:p>
            <a:endParaRPr lang="en-US" sz="2000" i="0" dirty="0"/>
          </a:p>
        </p:txBody>
      </p:sp>
      <p:sp>
        <p:nvSpPr>
          <p:cNvPr id="6" name="TextBox 5"/>
          <p:cNvSpPr txBox="1"/>
          <p:nvPr/>
        </p:nvSpPr>
        <p:spPr>
          <a:xfrm>
            <a:off x="381000" y="4648200"/>
            <a:ext cx="9220200" cy="1938992"/>
          </a:xfrm>
          <a:prstGeom prst="rect">
            <a:avLst/>
          </a:prstGeom>
          <a:noFill/>
        </p:spPr>
        <p:txBody>
          <a:bodyPr wrap="square" rtlCol="0">
            <a:spAutoFit/>
          </a:bodyPr>
          <a:lstStyle/>
          <a:p>
            <a:r>
              <a:rPr lang="en-US" i="0" dirty="0"/>
              <a:t>	Links time- and </a:t>
            </a:r>
            <a:r>
              <a:rPr lang="en-US" dirty="0"/>
              <a:t>Temperature</a:t>
            </a:r>
            <a:r>
              <a:rPr lang="en-US" i="0" dirty="0"/>
              <a:t> domains</a:t>
            </a:r>
          </a:p>
          <a:p>
            <a:endParaRPr lang="en-US" sz="800" i="0" dirty="0"/>
          </a:p>
          <a:p>
            <a:r>
              <a:rPr lang="en-US" i="0" dirty="0">
                <a:solidFill>
                  <a:srgbClr val="FF0000"/>
                </a:solidFill>
              </a:rPr>
              <a:t>Frequency</a:t>
            </a:r>
            <a:r>
              <a:rPr lang="en-US" i="0" dirty="0"/>
              <a:t> </a:t>
            </a:r>
            <a:r>
              <a:rPr lang="en-US" i="0" dirty="0" err="1">
                <a:sym typeface="Wingdings"/>
              </a:rPr>
              <a:t></a:t>
            </a:r>
            <a:r>
              <a:rPr lang="en-US" i="0" dirty="0" err="1"/>
              <a:t>(Fourier)</a:t>
            </a:r>
            <a:r>
              <a:rPr lang="en-US" i="0" dirty="0" err="1">
                <a:sym typeface="Wingdings"/>
              </a:rPr>
              <a:t></a:t>
            </a:r>
            <a:r>
              <a:rPr lang="en-US" i="0" dirty="0"/>
              <a:t> </a:t>
            </a:r>
            <a:r>
              <a:rPr lang="en-US" i="0" dirty="0">
                <a:solidFill>
                  <a:srgbClr val="FF0000"/>
                </a:solidFill>
              </a:rPr>
              <a:t>time</a:t>
            </a:r>
            <a:r>
              <a:rPr lang="en-US" i="0" dirty="0"/>
              <a:t> </a:t>
            </a:r>
            <a:r>
              <a:rPr lang="en-US" i="0" dirty="0" err="1">
                <a:sym typeface="Wingdings"/>
              </a:rPr>
              <a:t></a:t>
            </a:r>
            <a:r>
              <a:rPr lang="en-US" i="0" dirty="0" err="1"/>
              <a:t>(WLF)</a:t>
            </a:r>
            <a:r>
              <a:rPr lang="en-US" i="0" dirty="0" err="1">
                <a:sym typeface="Wingdings"/>
              </a:rPr>
              <a:t></a:t>
            </a:r>
            <a:r>
              <a:rPr lang="en-US" i="0" dirty="0" err="1">
                <a:solidFill>
                  <a:srgbClr val="FF0000"/>
                </a:solidFill>
              </a:rPr>
              <a:t>Temperature</a:t>
            </a:r>
            <a:r>
              <a:rPr lang="en-US" i="0" dirty="0">
                <a:solidFill>
                  <a:srgbClr val="FF0000"/>
                </a:solidFill>
              </a:rPr>
              <a:t> </a:t>
            </a:r>
            <a:r>
              <a:rPr lang="en-US" i="0" dirty="0"/>
              <a:t>all linked up</a:t>
            </a:r>
          </a:p>
          <a:p>
            <a:r>
              <a:rPr lang="en-US" i="0" dirty="0"/>
              <a:t>	 	</a:t>
            </a:r>
          </a:p>
          <a:p>
            <a:r>
              <a:rPr lang="en-US" sz="2000" i="0" dirty="0"/>
              <a:t>Practically, WLF useful to extend effective </a:t>
            </a:r>
            <a:r>
              <a:rPr lang="en-US" sz="2000" i="0" dirty="0" err="1"/>
              <a:t>f</a:t>
            </a:r>
            <a:r>
              <a:rPr lang="en-US" sz="2000" i="0" dirty="0"/>
              <a:t>/time domain</a:t>
            </a:r>
          </a:p>
          <a:p>
            <a:r>
              <a:rPr lang="en-US" sz="2000" i="0" dirty="0"/>
              <a:t>beyond instrumental limits – practical </a:t>
            </a:r>
            <a:r>
              <a:rPr lang="en-US" sz="2000" i="0" dirty="0" err="1"/>
              <a:t>rheometers</a:t>
            </a:r>
            <a:r>
              <a:rPr lang="en-US" sz="2000" i="0" dirty="0"/>
              <a:t> have heaters</a:t>
            </a:r>
          </a:p>
        </p:txBody>
      </p:sp>
      <p:graphicFrame>
        <p:nvGraphicFramePr>
          <p:cNvPr id="60437" name="Object 21"/>
          <p:cNvGraphicFramePr>
            <a:graphicFrameLocks noChangeAspect="1"/>
          </p:cNvGraphicFramePr>
          <p:nvPr/>
        </p:nvGraphicFramePr>
        <p:xfrm>
          <a:off x="2057400" y="2209800"/>
          <a:ext cx="3135313" cy="1003583"/>
        </p:xfrm>
        <a:graphic>
          <a:graphicData uri="http://schemas.openxmlformats.org/presentationml/2006/ole">
            <mc:AlternateContent xmlns:mc="http://schemas.openxmlformats.org/markup-compatibility/2006">
              <mc:Choice xmlns:v="urn:schemas-microsoft-com:vml" Requires="v">
                <p:oleObj spid="_x0000_s60493" name="Equation" r:id="rId4" imgW="952500" imgH="304800" progId="Equation.3">
                  <p:embed/>
                </p:oleObj>
              </mc:Choice>
              <mc:Fallback>
                <p:oleObj name="Equation" r:id="rId4" imgW="952500" imgH="30480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209800"/>
                        <a:ext cx="3135313" cy="1003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62000" y="0"/>
            <a:ext cx="8420100" cy="1143000"/>
          </a:xfrm>
        </p:spPr>
        <p:txBody>
          <a:bodyPr/>
          <a:lstStyle/>
          <a:p>
            <a:pPr eaLnBrk="1" hangingPunct="1"/>
            <a:r>
              <a:rPr lang="en-GB" dirty="0"/>
              <a:t>Summary: Lecture #7</a:t>
            </a:r>
            <a:br>
              <a:rPr lang="en-GB" dirty="0"/>
            </a:br>
            <a:r>
              <a:rPr lang="en-GB" sz="2800" dirty="0">
                <a:solidFill>
                  <a:srgbClr val="FF0000"/>
                </a:solidFill>
              </a:rPr>
              <a:t>Polymer mechanical properties</a:t>
            </a:r>
            <a:endParaRPr lang="en-GB" sz="2800" dirty="0"/>
          </a:p>
        </p:txBody>
      </p:sp>
      <p:sp>
        <p:nvSpPr>
          <p:cNvPr id="64515" name="Rectangle 3"/>
          <p:cNvSpPr>
            <a:spLocks noGrp="1" noChangeArrowheads="1"/>
          </p:cNvSpPr>
          <p:nvPr>
            <p:ph type="body" idx="1"/>
          </p:nvPr>
        </p:nvSpPr>
        <p:spPr>
          <a:xfrm>
            <a:off x="152400" y="914400"/>
            <a:ext cx="9448800" cy="4114800"/>
          </a:xfrm>
        </p:spPr>
        <p:txBody>
          <a:bodyPr/>
          <a:lstStyle/>
          <a:p>
            <a:pPr eaLnBrk="1" hangingPunct="1">
              <a:buNone/>
            </a:pPr>
            <a:endParaRPr lang="en-GB" sz="2800" dirty="0"/>
          </a:p>
          <a:p>
            <a:pPr eaLnBrk="1" hangingPunct="1"/>
            <a:r>
              <a:rPr lang="en-GB" sz="2800" dirty="0"/>
              <a:t>Rubbers aka </a:t>
            </a:r>
            <a:r>
              <a:rPr lang="en-GB" sz="2800" dirty="0" err="1"/>
              <a:t>elastomers</a:t>
            </a:r>
            <a:r>
              <a:rPr lang="en-GB" sz="2800" dirty="0"/>
              <a:t>: Lightly </a:t>
            </a:r>
            <a:r>
              <a:rPr lang="en-GB" sz="2800" dirty="0" err="1"/>
              <a:t>crosslinked</a:t>
            </a:r>
            <a:r>
              <a:rPr lang="en-GB" sz="2800" dirty="0"/>
              <a:t> polymers</a:t>
            </a:r>
          </a:p>
          <a:p>
            <a:pPr eaLnBrk="1" hangingPunct="1"/>
            <a:r>
              <a:rPr lang="en-GB" sz="2800" dirty="0"/>
              <a:t>Entropy- elastic behaviour (unravelling Kuhn coils)</a:t>
            </a:r>
          </a:p>
          <a:p>
            <a:pPr eaLnBrk="1" hangingPunct="1"/>
            <a:r>
              <a:rPr lang="en-GB" sz="2800" dirty="0"/>
              <a:t>Low modulus, but increases ~ T</a:t>
            </a:r>
          </a:p>
          <a:p>
            <a:pPr eaLnBrk="1" hangingPunct="1"/>
            <a:r>
              <a:rPr lang="en-GB" sz="2800" dirty="0"/>
              <a:t>Different from ‘</a:t>
            </a:r>
            <a:r>
              <a:rPr lang="en-GB" sz="2800" dirty="0" err="1"/>
              <a:t>Duroplast</a:t>
            </a:r>
            <a:r>
              <a:rPr lang="en-GB" sz="2800" dirty="0"/>
              <a:t>’: Heavily </a:t>
            </a:r>
            <a:r>
              <a:rPr lang="en-GB" sz="2800" dirty="0" err="1"/>
              <a:t>crosslinked</a:t>
            </a:r>
            <a:endParaRPr lang="en-GB" sz="2800" dirty="0"/>
          </a:p>
          <a:p>
            <a:pPr eaLnBrk="1" hangingPunct="1">
              <a:buNone/>
            </a:pPr>
            <a:endParaRPr lang="en-GB" sz="1200" dirty="0"/>
          </a:p>
          <a:p>
            <a:pPr eaLnBrk="1" hangingPunct="1"/>
            <a:r>
              <a:rPr lang="en-GB" sz="2800" dirty="0"/>
              <a:t>Polymer </a:t>
            </a:r>
            <a:r>
              <a:rPr lang="en-GB" sz="2800" dirty="0" err="1"/>
              <a:t>viscoelasticity</a:t>
            </a:r>
            <a:r>
              <a:rPr lang="en-GB" sz="2800" dirty="0"/>
              <a:t>:</a:t>
            </a:r>
          </a:p>
          <a:p>
            <a:pPr eaLnBrk="1" hangingPunct="1">
              <a:buNone/>
            </a:pPr>
            <a:r>
              <a:rPr lang="en-GB" sz="2800" dirty="0"/>
              <a:t>	- </a:t>
            </a:r>
            <a:r>
              <a:rPr lang="en-GB" sz="2400" dirty="0"/>
              <a:t>Creep and stress relaxation</a:t>
            </a:r>
          </a:p>
          <a:p>
            <a:pPr eaLnBrk="1" hangingPunct="1"/>
            <a:r>
              <a:rPr lang="en-GB" sz="2800" dirty="0"/>
              <a:t>Time (t) / frequency (f, </a:t>
            </a:r>
            <a:r>
              <a:rPr lang="en-GB" sz="2800" dirty="0">
                <a:latin typeface="Symbol" charset="2"/>
                <a:cs typeface="Symbol" charset="2"/>
              </a:rPr>
              <a:t>w</a:t>
            </a:r>
            <a:r>
              <a:rPr lang="en-GB" sz="2800" dirty="0"/>
              <a:t>)- dependent experiments linked by FT, G (t) </a:t>
            </a:r>
            <a:r>
              <a:rPr lang="en-GB" sz="2800" dirty="0">
                <a:sym typeface="Wingdings"/>
              </a:rPr>
              <a:t> G*(</a:t>
            </a:r>
            <a:r>
              <a:rPr lang="en-GB" sz="2800" dirty="0">
                <a:latin typeface="Symbol" charset="2"/>
                <a:ea typeface="Symbol" charset="2"/>
                <a:cs typeface="Symbol" charset="2"/>
                <a:sym typeface="Wingdings"/>
              </a:rPr>
              <a:t>w</a:t>
            </a:r>
            <a:r>
              <a:rPr lang="en-GB" sz="2800" dirty="0">
                <a:sym typeface="Wingdings"/>
              </a:rPr>
              <a:t>)</a:t>
            </a:r>
            <a:endParaRPr lang="en-GB" sz="2800" dirty="0"/>
          </a:p>
          <a:p>
            <a:pPr eaLnBrk="1" hangingPunct="1"/>
            <a:r>
              <a:rPr lang="en-GB" sz="2800" dirty="0"/>
              <a:t>Time / temperature dependent </a:t>
            </a:r>
            <a:r>
              <a:rPr lang="en-GB" sz="2800" dirty="0" err="1"/>
              <a:t>expt’s</a:t>
            </a:r>
            <a:r>
              <a:rPr lang="en-GB" sz="2800" dirty="0"/>
              <a:t> linked by WLF</a:t>
            </a:r>
          </a:p>
          <a:p>
            <a:pPr eaLnBrk="1" hangingPunct="1">
              <a:buNone/>
            </a:pPr>
            <a:endParaRPr lang="en-GB" sz="2000" dirty="0"/>
          </a:p>
          <a:p>
            <a:pPr eaLnBrk="1" hangingPunct="1">
              <a:buNone/>
            </a:pPr>
            <a:endParaRPr lang="en-GB" sz="2800" dirty="0"/>
          </a:p>
          <a:p>
            <a:pPr eaLnBrk="1" hangingPunct="1">
              <a:buNone/>
            </a:pPr>
            <a:r>
              <a:rPr lang="en-GB" sz="2800" dirty="0"/>
              <a:t>								</a:t>
            </a:r>
            <a:r>
              <a:rPr lang="en-GB" sz="1600" dirty="0"/>
              <a:t>to be continued…</a:t>
            </a:r>
          </a:p>
        </p:txBody>
      </p:sp>
      <p:sp>
        <p:nvSpPr>
          <p:cNvPr id="64516" name="Text Box 4"/>
          <p:cNvSpPr txBox="1">
            <a:spLocks noChangeArrowheads="1"/>
          </p:cNvSpPr>
          <p:nvPr/>
        </p:nvSpPr>
        <p:spPr bwMode="auto">
          <a:xfrm>
            <a:off x="5486400" y="6096000"/>
            <a:ext cx="3962400" cy="738664"/>
          </a:xfrm>
          <a:prstGeom prst="rect">
            <a:avLst/>
          </a:prstGeom>
          <a:noFill/>
          <a:ln w="9525">
            <a:noFill/>
            <a:miter lim="800000"/>
            <a:headEnd/>
            <a:tailEnd/>
          </a:ln>
        </p:spPr>
        <p:txBody>
          <a:bodyPr>
            <a:prstTxWarp prst="textNoShape">
              <a:avLst/>
            </a:prstTxWarp>
            <a:spAutoFit/>
          </a:bodyPr>
          <a:lstStyle/>
          <a:p>
            <a:pPr>
              <a:spcBef>
                <a:spcPct val="50000"/>
              </a:spcBef>
            </a:pPr>
            <a:r>
              <a:rPr lang="en-US" sz="1400" i="0" dirty="0"/>
              <a:t>The material contained within this lecture can be found in SCM chapter 5 section 5.4 (rubber) and 5.5.1 (</a:t>
            </a:r>
            <a:r>
              <a:rPr lang="en-US" sz="1400" i="0" dirty="0" err="1"/>
              <a:t>viscoelasticity</a:t>
            </a:r>
            <a:r>
              <a:rPr lang="en-US" sz="1400" i="0" dirty="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 y="304800"/>
            <a:ext cx="8420100" cy="1143000"/>
          </a:xfrm>
        </p:spPr>
        <p:txBody>
          <a:bodyPr/>
          <a:lstStyle/>
          <a:p>
            <a:pPr eaLnBrk="1" hangingPunct="1"/>
            <a:r>
              <a:rPr lang="en-GB" dirty="0"/>
              <a:t>Lecture #8</a:t>
            </a:r>
            <a:br>
              <a:rPr lang="en-GB" dirty="0"/>
            </a:br>
            <a:r>
              <a:rPr lang="en-GB" sz="2800" dirty="0">
                <a:solidFill>
                  <a:srgbClr val="FF0000"/>
                </a:solidFill>
              </a:rPr>
              <a:t>Entanglements and </a:t>
            </a:r>
            <a:r>
              <a:rPr lang="en-GB" sz="2800" dirty="0" err="1">
                <a:solidFill>
                  <a:srgbClr val="FF0000"/>
                </a:solidFill>
              </a:rPr>
              <a:t>reptation</a:t>
            </a:r>
            <a:r>
              <a:rPr lang="en-GB" dirty="0"/>
              <a:t/>
            </a:r>
            <a:br>
              <a:rPr lang="en-GB" dirty="0"/>
            </a:br>
            <a:r>
              <a:rPr lang="en-GB" sz="2400" dirty="0"/>
              <a:t>The de </a:t>
            </a:r>
            <a:r>
              <a:rPr lang="en-GB" sz="2400" dirty="0" err="1"/>
              <a:t>Gennes</a:t>
            </a:r>
            <a:r>
              <a:rPr lang="en-GB" sz="2400" dirty="0"/>
              <a:t> lecture</a:t>
            </a:r>
          </a:p>
        </p:txBody>
      </p:sp>
      <p:sp>
        <p:nvSpPr>
          <p:cNvPr id="66563" name="Rectangle 3"/>
          <p:cNvSpPr>
            <a:spLocks noGrp="1" noChangeArrowheads="1"/>
          </p:cNvSpPr>
          <p:nvPr>
            <p:ph type="body" idx="1"/>
          </p:nvPr>
        </p:nvSpPr>
        <p:spPr>
          <a:xfrm>
            <a:off x="685800" y="1752600"/>
            <a:ext cx="8420100" cy="4114800"/>
          </a:xfrm>
        </p:spPr>
        <p:txBody>
          <a:bodyPr/>
          <a:lstStyle/>
          <a:p>
            <a:pPr eaLnBrk="1" hangingPunct="1">
              <a:lnSpc>
                <a:spcPct val="90000"/>
              </a:lnSpc>
              <a:buNone/>
            </a:pPr>
            <a:r>
              <a:rPr lang="en-GB" sz="2800" dirty="0"/>
              <a:t>			</a:t>
            </a:r>
          </a:p>
          <a:p>
            <a:pPr eaLnBrk="1" hangingPunct="1">
              <a:lnSpc>
                <a:spcPct val="90000"/>
              </a:lnSpc>
              <a:buNone/>
            </a:pPr>
            <a:endParaRPr lang="en-GB" sz="2800" dirty="0"/>
          </a:p>
          <a:p>
            <a:pPr lvl="1" eaLnBrk="1" hangingPunct="1">
              <a:lnSpc>
                <a:spcPct val="90000"/>
              </a:lnSpc>
            </a:pPr>
            <a:endParaRPr lang="en-GB" sz="2400" dirty="0"/>
          </a:p>
          <a:p>
            <a:pPr lvl="1" eaLnBrk="1" hangingPunct="1">
              <a:lnSpc>
                <a:spcPct val="90000"/>
              </a:lnSpc>
            </a:pPr>
            <a:r>
              <a:rPr lang="en-GB" sz="2400" dirty="0"/>
              <a:t>Rubbery modulus plateau in linear polymers</a:t>
            </a:r>
          </a:p>
          <a:p>
            <a:pPr lvl="1" eaLnBrk="1" hangingPunct="1">
              <a:lnSpc>
                <a:spcPct val="90000"/>
              </a:lnSpc>
            </a:pPr>
            <a:r>
              <a:rPr lang="en-GB" sz="2400" dirty="0"/>
              <a:t>Universal polymer mechanics</a:t>
            </a:r>
          </a:p>
          <a:p>
            <a:pPr lvl="1" eaLnBrk="1" hangingPunct="1">
              <a:lnSpc>
                <a:spcPct val="90000"/>
              </a:lnSpc>
            </a:pPr>
            <a:r>
              <a:rPr lang="en-GB" sz="2400" dirty="0"/>
              <a:t>Entanglements and </a:t>
            </a:r>
            <a:r>
              <a:rPr lang="en-GB" sz="2400" dirty="0" err="1"/>
              <a:t>reptation</a:t>
            </a:r>
            <a:r>
              <a:rPr lang="en-GB" sz="2400" dirty="0"/>
              <a:t> tubes</a:t>
            </a:r>
          </a:p>
          <a:p>
            <a:pPr lvl="1" eaLnBrk="1" hangingPunct="1">
              <a:lnSpc>
                <a:spcPct val="90000"/>
              </a:lnSpc>
            </a:pPr>
            <a:r>
              <a:rPr lang="en-GB" sz="2400" dirty="0"/>
              <a:t>Relaxation times and diffusion coefficients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12908" y="481625"/>
            <a:ext cx="8337507" cy="3791053"/>
          </a:xfrm>
          <a:prstGeom prst="rect">
            <a:avLst/>
          </a:prstGeom>
        </p:spPr>
      </p:pic>
      <p:sp>
        <p:nvSpPr>
          <p:cNvPr id="2" name="Title 1"/>
          <p:cNvSpPr>
            <a:spLocks noGrp="1"/>
          </p:cNvSpPr>
          <p:nvPr>
            <p:ph type="title"/>
          </p:nvPr>
        </p:nvSpPr>
        <p:spPr>
          <a:xfrm>
            <a:off x="-173669" y="-275336"/>
            <a:ext cx="10243124" cy="1143000"/>
          </a:xfrm>
        </p:spPr>
        <p:txBody>
          <a:bodyPr>
            <a:normAutofit/>
          </a:bodyPr>
          <a:lstStyle/>
          <a:p>
            <a:r>
              <a:rPr lang="en-US" sz="3200" dirty="0">
                <a:latin typeface="+mn-lt"/>
                <a:cs typeface="Courier"/>
              </a:rPr>
              <a:t>Temp. domain, G’(T) for linear polymers: 5’regions’</a:t>
            </a:r>
          </a:p>
        </p:txBody>
      </p:sp>
      <p:sp>
        <p:nvSpPr>
          <p:cNvPr id="6" name="TextBox 5"/>
          <p:cNvSpPr txBox="1"/>
          <p:nvPr/>
        </p:nvSpPr>
        <p:spPr>
          <a:xfrm>
            <a:off x="152400" y="4180344"/>
            <a:ext cx="7315200" cy="2677656"/>
          </a:xfrm>
          <a:prstGeom prst="rect">
            <a:avLst/>
          </a:prstGeom>
          <a:noFill/>
        </p:spPr>
        <p:txBody>
          <a:bodyPr wrap="square" rtlCol="0">
            <a:spAutoFit/>
          </a:bodyPr>
          <a:lstStyle/>
          <a:p>
            <a:r>
              <a:rPr lang="en-US" sz="1800" b="1" i="0" dirty="0">
                <a:latin typeface="+mn-lt"/>
                <a:cs typeface="Courier"/>
              </a:rPr>
              <a:t>Below B: </a:t>
            </a:r>
            <a:r>
              <a:rPr lang="en-US" sz="1800" i="0" dirty="0">
                <a:latin typeface="+mn-lt"/>
                <a:cs typeface="Courier"/>
              </a:rPr>
              <a:t>‘Glassy’ state. </a:t>
            </a:r>
            <a:r>
              <a:rPr lang="en-US" sz="1800" i="0" dirty="0">
                <a:solidFill>
                  <a:srgbClr val="FF0000"/>
                </a:solidFill>
                <a:latin typeface="+mn-lt"/>
                <a:cs typeface="Courier"/>
              </a:rPr>
              <a:t>Spring- like solid</a:t>
            </a:r>
            <a:r>
              <a:rPr lang="en-US" sz="1800" i="0" dirty="0">
                <a:latin typeface="+mn-lt"/>
                <a:cs typeface="Courier"/>
              </a:rPr>
              <a:t>, high G, no creep.</a:t>
            </a:r>
          </a:p>
          <a:p>
            <a:r>
              <a:rPr lang="en-US" sz="1800" b="1" i="0" dirty="0">
                <a:latin typeface="+mn-lt"/>
                <a:cs typeface="Courier"/>
              </a:rPr>
              <a:t>B - C: </a:t>
            </a:r>
            <a:r>
              <a:rPr lang="en-US" sz="1800" b="1" i="0" dirty="0">
                <a:solidFill>
                  <a:srgbClr val="FF6600"/>
                </a:solidFill>
                <a:latin typeface="+mn-lt"/>
                <a:cs typeface="Courier"/>
              </a:rPr>
              <a:t>‘Glass transition’ (</a:t>
            </a:r>
            <a:r>
              <a:rPr lang="en-US" sz="1800" b="1" i="0" dirty="0" err="1">
                <a:solidFill>
                  <a:srgbClr val="FF6600"/>
                </a:solidFill>
                <a:latin typeface="+mn-lt"/>
                <a:cs typeface="Courier"/>
              </a:rPr>
              <a:t>T</a:t>
            </a:r>
            <a:r>
              <a:rPr lang="en-US" sz="1800" b="1" i="0" baseline="-25000" dirty="0" err="1">
                <a:solidFill>
                  <a:srgbClr val="FF6600"/>
                </a:solidFill>
                <a:latin typeface="+mn-lt"/>
                <a:cs typeface="Courier"/>
              </a:rPr>
              <a:t>g</a:t>
            </a:r>
            <a:r>
              <a:rPr lang="en-US" sz="1800" b="1" i="0" dirty="0">
                <a:solidFill>
                  <a:srgbClr val="FF6600"/>
                </a:solidFill>
                <a:latin typeface="+mn-lt"/>
                <a:cs typeface="Courier"/>
              </a:rPr>
              <a:t>) </a:t>
            </a:r>
            <a:r>
              <a:rPr lang="en-US" sz="1800" i="0" dirty="0">
                <a:latin typeface="+mn-lt"/>
                <a:cs typeface="Courier"/>
              </a:rPr>
              <a:t>@ B, ≈ 1000x drop in G over 30K</a:t>
            </a:r>
          </a:p>
          <a:p>
            <a:r>
              <a:rPr lang="en-US" sz="1800" i="0" dirty="0">
                <a:latin typeface="+mn-lt"/>
                <a:cs typeface="Courier"/>
              </a:rPr>
              <a:t>‘retarded highly elastic’: Quick strain plus creep.</a:t>
            </a:r>
          </a:p>
          <a:p>
            <a:r>
              <a:rPr lang="en-US" sz="1800" b="1" i="0" dirty="0">
                <a:solidFill>
                  <a:srgbClr val="FF0000"/>
                </a:solidFill>
                <a:latin typeface="+mn-lt"/>
                <a:cs typeface="Courier"/>
              </a:rPr>
              <a:t>C - D: </a:t>
            </a:r>
            <a:r>
              <a:rPr lang="en-US" sz="1800" i="0" dirty="0">
                <a:solidFill>
                  <a:srgbClr val="FF0000"/>
                </a:solidFill>
                <a:latin typeface="+mn-lt"/>
                <a:cs typeface="Courier"/>
              </a:rPr>
              <a:t>‘Rubbery’, quick strain + slow flow, G ≈ const. over 30K</a:t>
            </a:r>
            <a:endParaRPr lang="en-US" sz="1800" b="1" i="0" dirty="0">
              <a:solidFill>
                <a:srgbClr val="FF0000"/>
              </a:solidFill>
              <a:latin typeface="+mn-lt"/>
              <a:cs typeface="Courier"/>
            </a:endParaRPr>
          </a:p>
          <a:p>
            <a:r>
              <a:rPr lang="en-US" sz="1800" b="1" i="0" dirty="0">
                <a:latin typeface="+mn-lt"/>
                <a:cs typeface="Courier"/>
              </a:rPr>
              <a:t>D - E</a:t>
            </a:r>
            <a:r>
              <a:rPr lang="en-US" sz="1800" i="0" dirty="0">
                <a:latin typeface="+mn-lt"/>
                <a:cs typeface="Courier"/>
              </a:rPr>
              <a:t>: ‘Rubbery flow’, G drops with T, quick strain + flow. </a:t>
            </a:r>
          </a:p>
          <a:p>
            <a:r>
              <a:rPr lang="en-US" sz="1800" b="1" i="0" dirty="0">
                <a:latin typeface="+mn-lt"/>
                <a:cs typeface="Courier"/>
              </a:rPr>
              <a:t>Above E</a:t>
            </a:r>
            <a:r>
              <a:rPr lang="en-US" sz="1800" i="0" dirty="0">
                <a:latin typeface="+mn-lt"/>
                <a:cs typeface="Courier"/>
              </a:rPr>
              <a:t>: </a:t>
            </a:r>
            <a:r>
              <a:rPr lang="en-US" sz="1800" i="0" dirty="0">
                <a:solidFill>
                  <a:srgbClr val="3366FF"/>
                </a:solidFill>
                <a:latin typeface="+mn-lt"/>
                <a:cs typeface="Courier"/>
              </a:rPr>
              <a:t>Viscous liquid</a:t>
            </a:r>
            <a:r>
              <a:rPr lang="en-US" sz="1800" i="0" dirty="0">
                <a:latin typeface="+mn-lt"/>
                <a:cs typeface="Courier"/>
              </a:rPr>
              <a:t>. Only flow.</a:t>
            </a:r>
          </a:p>
          <a:p>
            <a:endParaRPr lang="en-US" sz="1800" i="0" dirty="0">
              <a:latin typeface="+mn-lt"/>
              <a:cs typeface="Courier"/>
            </a:endParaRPr>
          </a:p>
          <a:p>
            <a:r>
              <a:rPr lang="en-US" sz="1800" b="1" i="0" dirty="0">
                <a:latin typeface="+mn-lt"/>
                <a:cs typeface="Courier"/>
              </a:rPr>
              <a:t>Part- crystalline: </a:t>
            </a:r>
            <a:r>
              <a:rPr lang="en-US" sz="1800" i="0" dirty="0">
                <a:latin typeface="+mn-lt"/>
                <a:cs typeface="Courier"/>
              </a:rPr>
              <a:t>Higher G above </a:t>
            </a:r>
            <a:r>
              <a:rPr lang="en-US" sz="1800" i="0" dirty="0" err="1">
                <a:latin typeface="+mn-lt"/>
                <a:cs typeface="Courier"/>
              </a:rPr>
              <a:t>T</a:t>
            </a:r>
            <a:r>
              <a:rPr lang="en-US" sz="1800" i="0" baseline="-25000" dirty="0" err="1">
                <a:latin typeface="+mn-lt"/>
                <a:cs typeface="Courier"/>
              </a:rPr>
              <a:t>g</a:t>
            </a:r>
            <a:r>
              <a:rPr lang="en-US" sz="1800" i="0" dirty="0">
                <a:latin typeface="+mn-lt"/>
                <a:cs typeface="Courier"/>
              </a:rPr>
              <a:t> up to T</a:t>
            </a:r>
            <a:r>
              <a:rPr lang="en-US" sz="1800" i="0" baseline="-25000" dirty="0">
                <a:latin typeface="+mn-lt"/>
                <a:cs typeface="Courier"/>
              </a:rPr>
              <a:t>M</a:t>
            </a:r>
            <a:r>
              <a:rPr lang="en-US" sz="1800" i="0" dirty="0">
                <a:latin typeface="+mn-lt"/>
                <a:cs typeface="Courier"/>
              </a:rPr>
              <a:t>, then sudden drop</a:t>
            </a:r>
          </a:p>
          <a:p>
            <a:r>
              <a:rPr lang="en-US" sz="1800" b="1" i="0" dirty="0">
                <a:latin typeface="+mn-lt"/>
                <a:cs typeface="Courier"/>
              </a:rPr>
              <a:t>Lightly crosslinked: </a:t>
            </a:r>
            <a:r>
              <a:rPr lang="en-US" sz="1800" i="0" dirty="0">
                <a:latin typeface="+mn-lt"/>
                <a:cs typeface="Courier"/>
              </a:rPr>
              <a:t>C – D region extends to higher T, similar G</a:t>
            </a:r>
          </a:p>
        </p:txBody>
      </p:sp>
      <p:sp>
        <p:nvSpPr>
          <p:cNvPr id="8" name="TextBox 7"/>
          <p:cNvSpPr txBox="1"/>
          <p:nvPr/>
        </p:nvSpPr>
        <p:spPr>
          <a:xfrm rot="16200000">
            <a:off x="88487" y="1716758"/>
            <a:ext cx="1173518" cy="461665"/>
          </a:xfrm>
          <a:prstGeom prst="rect">
            <a:avLst/>
          </a:prstGeom>
          <a:noFill/>
        </p:spPr>
        <p:txBody>
          <a:bodyPr wrap="none" rtlCol="0">
            <a:spAutoFit/>
          </a:bodyPr>
          <a:lstStyle/>
          <a:p>
            <a:r>
              <a:rPr lang="en-US" dirty="0">
                <a:latin typeface="Courier"/>
                <a:cs typeface="Courier"/>
              </a:rPr>
              <a:t>Log G</a:t>
            </a:r>
          </a:p>
        </p:txBody>
      </p:sp>
      <p:sp>
        <p:nvSpPr>
          <p:cNvPr id="9" name="TextBox 8"/>
          <p:cNvSpPr txBox="1"/>
          <p:nvPr/>
        </p:nvSpPr>
        <p:spPr>
          <a:xfrm>
            <a:off x="0" y="3829511"/>
            <a:ext cx="738754" cy="369332"/>
          </a:xfrm>
          <a:prstGeom prst="rect">
            <a:avLst/>
          </a:prstGeom>
          <a:noFill/>
        </p:spPr>
        <p:txBody>
          <a:bodyPr wrap="none" rtlCol="0">
            <a:spAutoFit/>
          </a:bodyPr>
          <a:lstStyle/>
          <a:p>
            <a:r>
              <a:rPr lang="en-US" sz="1800" i="0" dirty="0">
                <a:latin typeface="Courier"/>
                <a:cs typeface="Courier"/>
              </a:rPr>
              <a:t>(PS)</a:t>
            </a:r>
          </a:p>
        </p:txBody>
      </p:sp>
      <p:sp>
        <p:nvSpPr>
          <p:cNvPr id="10" name="TextBox 9"/>
          <p:cNvSpPr txBox="1"/>
          <p:nvPr/>
        </p:nvSpPr>
        <p:spPr>
          <a:xfrm>
            <a:off x="7188940" y="4724400"/>
            <a:ext cx="2801518" cy="1569660"/>
          </a:xfrm>
          <a:prstGeom prst="rect">
            <a:avLst/>
          </a:prstGeom>
          <a:noFill/>
        </p:spPr>
        <p:txBody>
          <a:bodyPr wrap="none" rtlCol="0">
            <a:spAutoFit/>
          </a:bodyPr>
          <a:lstStyle/>
          <a:p>
            <a:r>
              <a:rPr lang="en-US" i="0" dirty="0">
                <a:solidFill>
                  <a:srgbClr val="FF0000"/>
                </a:solidFill>
              </a:rPr>
              <a:t>Why rubbery?</a:t>
            </a:r>
          </a:p>
          <a:p>
            <a:r>
              <a:rPr lang="en-US" i="0" dirty="0">
                <a:solidFill>
                  <a:srgbClr val="FF0000"/>
                </a:solidFill>
              </a:rPr>
              <a:t>Linear, not </a:t>
            </a:r>
            <a:r>
              <a:rPr lang="en-US" i="0" dirty="0" err="1">
                <a:solidFill>
                  <a:srgbClr val="FF0000"/>
                </a:solidFill>
              </a:rPr>
              <a:t>Xlinked</a:t>
            </a:r>
            <a:endParaRPr lang="en-US" i="0" dirty="0">
              <a:solidFill>
                <a:srgbClr val="FF0000"/>
              </a:solidFill>
            </a:endParaRPr>
          </a:p>
          <a:p>
            <a:r>
              <a:rPr lang="en-US" i="0" dirty="0">
                <a:solidFill>
                  <a:srgbClr val="FF0000"/>
                </a:solidFill>
              </a:rPr>
              <a:t>Typical for Polymer</a:t>
            </a:r>
          </a:p>
          <a:p>
            <a:endParaRPr lang="en-US" i="0" dirty="0"/>
          </a:p>
        </p:txBody>
      </p:sp>
      <p:cxnSp>
        <p:nvCxnSpPr>
          <p:cNvPr id="12" name="Straight Arrow Connector 11"/>
          <p:cNvCxnSpPr/>
          <p:nvPr/>
        </p:nvCxnSpPr>
        <p:spPr bwMode="auto">
          <a:xfrm rot="10800000" flipV="1">
            <a:off x="6553200" y="5105400"/>
            <a:ext cx="609600" cy="7620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906000" cy="1143000"/>
          </a:xfrm>
        </p:spPr>
        <p:txBody>
          <a:bodyPr/>
          <a:lstStyle/>
          <a:p>
            <a:pPr eaLnBrk="1" hangingPunct="1"/>
            <a:r>
              <a:rPr lang="en-GB" sz="3200" dirty="0"/>
              <a:t>Time domain: Stress relaxation modulus </a:t>
            </a:r>
            <a:r>
              <a:rPr lang="en-GB" sz="3200" dirty="0" err="1"/>
              <a:t>G(t</a:t>
            </a:r>
            <a:r>
              <a:rPr lang="en-GB" sz="3200" dirty="0"/>
              <a:t>)</a:t>
            </a:r>
          </a:p>
        </p:txBody>
      </p:sp>
      <p:sp>
        <p:nvSpPr>
          <p:cNvPr id="62467" name="Rectangle 3"/>
          <p:cNvSpPr>
            <a:spLocks noGrp="1" noChangeArrowheads="1"/>
          </p:cNvSpPr>
          <p:nvPr>
            <p:ph type="body" idx="1"/>
          </p:nvPr>
        </p:nvSpPr>
        <p:spPr>
          <a:xfrm>
            <a:off x="152400" y="1066800"/>
            <a:ext cx="9448800" cy="2590800"/>
          </a:xfrm>
        </p:spPr>
        <p:txBody>
          <a:bodyPr/>
          <a:lstStyle/>
          <a:p>
            <a:pPr eaLnBrk="1" hangingPunct="1"/>
            <a:r>
              <a:rPr lang="en-GB" sz="2800" dirty="0"/>
              <a:t>Stress relaxation modulus displays 3 regions</a:t>
            </a:r>
          </a:p>
          <a:p>
            <a:pPr eaLnBrk="1" hangingPunct="1">
              <a:buNone/>
            </a:pPr>
            <a:endParaRPr lang="en-GB" sz="800" dirty="0"/>
          </a:p>
          <a:p>
            <a:pPr lvl="2" eaLnBrk="1" hangingPunct="1"/>
            <a:r>
              <a:rPr lang="en-GB" sz="2000" dirty="0"/>
              <a:t>Transition glass to rubber- elastic behaviour</a:t>
            </a:r>
          </a:p>
          <a:p>
            <a:pPr lvl="2" eaLnBrk="1" hangingPunct="1"/>
            <a:r>
              <a:rPr lang="en-GB" sz="2000" dirty="0"/>
              <a:t>Intermediate Rubbery Plateau modulus: No stress relaxation </a:t>
            </a:r>
          </a:p>
          <a:p>
            <a:pPr lvl="2" eaLnBrk="1" hangingPunct="1">
              <a:buNone/>
            </a:pPr>
            <a:r>
              <a:rPr lang="en-GB" sz="2000" dirty="0">
                <a:solidFill>
                  <a:srgbClr val="3366FF"/>
                </a:solidFill>
              </a:rPr>
              <a:t>only for polymers, not for </a:t>
            </a:r>
            <a:r>
              <a:rPr lang="en-GB" sz="2000" dirty="0" err="1">
                <a:solidFill>
                  <a:srgbClr val="3366FF"/>
                </a:solidFill>
              </a:rPr>
              <a:t>eg</a:t>
            </a:r>
            <a:r>
              <a:rPr lang="en-GB" sz="2000" dirty="0">
                <a:solidFill>
                  <a:srgbClr val="3366FF"/>
                </a:solidFill>
              </a:rPr>
              <a:t>. window glass</a:t>
            </a:r>
          </a:p>
          <a:p>
            <a:pPr lvl="2" eaLnBrk="1" hangingPunct="1"/>
            <a:r>
              <a:rPr lang="en-GB" sz="2000" dirty="0"/>
              <a:t>Terminal region: Stress relaxes, viscous flow</a:t>
            </a:r>
          </a:p>
          <a:p>
            <a:pPr lvl="1" eaLnBrk="1" hangingPunct="1"/>
            <a:r>
              <a:rPr lang="en-GB" sz="2400" dirty="0"/>
              <a:t>Molecular mass / N : shifting of terminal region time</a:t>
            </a:r>
          </a:p>
        </p:txBody>
      </p:sp>
      <p:grpSp>
        <p:nvGrpSpPr>
          <p:cNvPr id="62468" name="Group 6"/>
          <p:cNvGrpSpPr>
            <a:grpSpLocks/>
          </p:cNvGrpSpPr>
          <p:nvPr/>
        </p:nvGrpSpPr>
        <p:grpSpPr bwMode="auto">
          <a:xfrm>
            <a:off x="2057400" y="4038600"/>
            <a:ext cx="5438775" cy="1547812"/>
            <a:chOff x="960" y="2256"/>
            <a:chExt cx="2016" cy="1392"/>
          </a:xfrm>
        </p:grpSpPr>
        <p:sp>
          <p:nvSpPr>
            <p:cNvPr id="62477" name="Line 7"/>
            <p:cNvSpPr>
              <a:spLocks noChangeShapeType="1"/>
            </p:cNvSpPr>
            <p:nvPr/>
          </p:nvSpPr>
          <p:spPr bwMode="auto">
            <a:xfrm>
              <a:off x="960" y="2256"/>
              <a:ext cx="0" cy="1392"/>
            </a:xfrm>
            <a:prstGeom prst="line">
              <a:avLst/>
            </a:prstGeom>
            <a:noFill/>
            <a:ln w="38100">
              <a:solidFill>
                <a:srgbClr val="0000FF"/>
              </a:solidFill>
              <a:round/>
              <a:headEnd/>
              <a:tailEnd/>
            </a:ln>
          </p:spPr>
          <p:txBody>
            <a:bodyPr wrap="none" anchor="ctr">
              <a:prstTxWarp prst="textNoShape">
                <a:avLst/>
              </a:prstTxWarp>
            </a:bodyPr>
            <a:lstStyle/>
            <a:p>
              <a:endParaRPr lang="en-GB"/>
            </a:p>
          </p:txBody>
        </p:sp>
        <p:sp>
          <p:nvSpPr>
            <p:cNvPr id="62478" name="Line 8"/>
            <p:cNvSpPr>
              <a:spLocks noChangeShapeType="1"/>
            </p:cNvSpPr>
            <p:nvPr/>
          </p:nvSpPr>
          <p:spPr bwMode="auto">
            <a:xfrm>
              <a:off x="960" y="3648"/>
              <a:ext cx="2016" cy="0"/>
            </a:xfrm>
            <a:prstGeom prst="line">
              <a:avLst/>
            </a:prstGeom>
            <a:noFill/>
            <a:ln w="38100">
              <a:solidFill>
                <a:srgbClr val="0000FF"/>
              </a:solidFill>
              <a:round/>
              <a:headEnd/>
              <a:tailEnd/>
            </a:ln>
          </p:spPr>
          <p:txBody>
            <a:bodyPr wrap="none" anchor="ctr">
              <a:prstTxWarp prst="textNoShape">
                <a:avLst/>
              </a:prstTxWarp>
            </a:bodyPr>
            <a:lstStyle/>
            <a:p>
              <a:endParaRPr lang="en-GB"/>
            </a:p>
          </p:txBody>
        </p:sp>
      </p:grpSp>
      <p:sp>
        <p:nvSpPr>
          <p:cNvPr id="62469" name="Text Box 12"/>
          <p:cNvSpPr txBox="1">
            <a:spLocks noChangeArrowheads="1"/>
          </p:cNvSpPr>
          <p:nvPr/>
        </p:nvSpPr>
        <p:spPr bwMode="auto">
          <a:xfrm>
            <a:off x="6324600" y="5638800"/>
            <a:ext cx="1381809" cy="461665"/>
          </a:xfrm>
          <a:prstGeom prst="rect">
            <a:avLst/>
          </a:prstGeom>
          <a:noFill/>
          <a:ln w="9525">
            <a:noFill/>
            <a:miter lim="800000"/>
            <a:headEnd/>
            <a:tailEnd/>
          </a:ln>
        </p:spPr>
        <p:txBody>
          <a:bodyPr wrap="none">
            <a:prstTxWarp prst="textNoShape">
              <a:avLst/>
            </a:prstTxWarp>
            <a:spAutoFit/>
          </a:bodyPr>
          <a:lstStyle/>
          <a:p>
            <a:r>
              <a:rPr lang="en-US" i="0" dirty="0" err="1"/>
              <a:t>log(time</a:t>
            </a:r>
            <a:r>
              <a:rPr lang="en-US" i="0" dirty="0"/>
              <a:t>)</a:t>
            </a:r>
          </a:p>
        </p:txBody>
      </p:sp>
      <p:sp>
        <p:nvSpPr>
          <p:cNvPr id="62470" name="Text Box 13"/>
          <p:cNvSpPr txBox="1">
            <a:spLocks noChangeArrowheads="1"/>
          </p:cNvSpPr>
          <p:nvPr/>
        </p:nvSpPr>
        <p:spPr bwMode="auto">
          <a:xfrm rot="-5400000">
            <a:off x="1145234" y="4493567"/>
            <a:ext cx="1219200" cy="461665"/>
          </a:xfrm>
          <a:prstGeom prst="rect">
            <a:avLst/>
          </a:prstGeom>
          <a:noFill/>
          <a:ln w="9525">
            <a:noFill/>
            <a:miter lim="800000"/>
            <a:headEnd/>
            <a:tailEnd/>
          </a:ln>
        </p:spPr>
        <p:txBody>
          <a:bodyPr wrap="square">
            <a:prstTxWarp prst="textNoShape">
              <a:avLst/>
            </a:prstTxWarp>
            <a:spAutoFit/>
          </a:bodyPr>
          <a:lstStyle/>
          <a:p>
            <a:r>
              <a:rPr lang="en-US" i="0" dirty="0" err="1"/>
              <a:t>log</a:t>
            </a:r>
            <a:r>
              <a:rPr lang="en-US" dirty="0" err="1"/>
              <a:t>G</a:t>
            </a:r>
            <a:r>
              <a:rPr lang="en-US" i="0" dirty="0" err="1"/>
              <a:t>(</a:t>
            </a:r>
            <a:r>
              <a:rPr lang="en-US" dirty="0" err="1"/>
              <a:t>t</a:t>
            </a:r>
            <a:r>
              <a:rPr lang="en-US" i="0" dirty="0"/>
              <a:t>)</a:t>
            </a:r>
          </a:p>
        </p:txBody>
      </p:sp>
      <p:grpSp>
        <p:nvGrpSpPr>
          <p:cNvPr id="62471" name="Group 28"/>
          <p:cNvGrpSpPr>
            <a:grpSpLocks/>
          </p:cNvGrpSpPr>
          <p:nvPr/>
        </p:nvGrpSpPr>
        <p:grpSpPr bwMode="auto">
          <a:xfrm>
            <a:off x="2209800" y="4191000"/>
            <a:ext cx="4648200" cy="1349375"/>
            <a:chOff x="1632" y="2976"/>
            <a:chExt cx="2688" cy="1064"/>
          </a:xfrm>
        </p:grpSpPr>
        <p:grpSp>
          <p:nvGrpSpPr>
            <p:cNvPr id="62472" name="Group 24"/>
            <p:cNvGrpSpPr>
              <a:grpSpLocks/>
            </p:cNvGrpSpPr>
            <p:nvPr/>
          </p:nvGrpSpPr>
          <p:grpSpPr bwMode="auto">
            <a:xfrm>
              <a:off x="1632" y="2976"/>
              <a:ext cx="2256" cy="632"/>
              <a:chOff x="1632" y="2976"/>
              <a:chExt cx="2256" cy="632"/>
            </a:xfrm>
          </p:grpSpPr>
          <p:sp>
            <p:nvSpPr>
              <p:cNvPr id="62475" name="Line 19"/>
              <p:cNvSpPr>
                <a:spLocks noChangeShapeType="1"/>
              </p:cNvSpPr>
              <p:nvPr/>
            </p:nvSpPr>
            <p:spPr bwMode="auto">
              <a:xfrm>
                <a:off x="2208" y="3600"/>
                <a:ext cx="1680" cy="0"/>
              </a:xfrm>
              <a:prstGeom prst="line">
                <a:avLst/>
              </a:prstGeom>
              <a:noFill/>
              <a:ln w="25400">
                <a:solidFill>
                  <a:srgbClr val="FF00FF"/>
                </a:solidFill>
                <a:round/>
                <a:headEnd/>
                <a:tailEnd/>
              </a:ln>
            </p:spPr>
            <p:txBody>
              <a:bodyPr wrap="none" anchor="ctr">
                <a:prstTxWarp prst="textNoShape">
                  <a:avLst/>
                </a:prstTxWarp>
              </a:bodyPr>
              <a:lstStyle/>
              <a:p>
                <a:endParaRPr lang="en-GB"/>
              </a:p>
            </p:txBody>
          </p:sp>
          <p:sp>
            <p:nvSpPr>
              <p:cNvPr id="62476" name="Freeform 23"/>
              <p:cNvSpPr>
                <a:spLocks/>
              </p:cNvSpPr>
              <p:nvPr/>
            </p:nvSpPr>
            <p:spPr bwMode="auto">
              <a:xfrm>
                <a:off x="1632" y="2976"/>
                <a:ext cx="576" cy="632"/>
              </a:xfrm>
              <a:custGeom>
                <a:avLst/>
                <a:gdLst>
                  <a:gd name="T0" fmla="*/ 0 w 576"/>
                  <a:gd name="T1" fmla="*/ 0 h 632"/>
                  <a:gd name="T2" fmla="*/ 144 w 576"/>
                  <a:gd name="T3" fmla="*/ 528 h 632"/>
                  <a:gd name="T4" fmla="*/ 576 w 576"/>
                  <a:gd name="T5" fmla="*/ 624 h 632"/>
                  <a:gd name="T6" fmla="*/ 0 60000 65536"/>
                  <a:gd name="T7" fmla="*/ 0 60000 65536"/>
                  <a:gd name="T8" fmla="*/ 0 60000 65536"/>
                  <a:gd name="T9" fmla="*/ 0 w 576"/>
                  <a:gd name="T10" fmla="*/ 0 h 632"/>
                  <a:gd name="T11" fmla="*/ 576 w 576"/>
                  <a:gd name="T12" fmla="*/ 632 h 632"/>
                </a:gdLst>
                <a:ahLst/>
                <a:cxnLst>
                  <a:cxn ang="T6">
                    <a:pos x="T0" y="T1"/>
                  </a:cxn>
                  <a:cxn ang="T7">
                    <a:pos x="T2" y="T3"/>
                  </a:cxn>
                  <a:cxn ang="T8">
                    <a:pos x="T4" y="T5"/>
                  </a:cxn>
                </a:cxnLst>
                <a:rect l="T9" t="T10" r="T11" b="T12"/>
                <a:pathLst>
                  <a:path w="576" h="632">
                    <a:moveTo>
                      <a:pt x="0" y="0"/>
                    </a:moveTo>
                    <a:cubicBezTo>
                      <a:pt x="24" y="212"/>
                      <a:pt x="48" y="424"/>
                      <a:pt x="144" y="528"/>
                    </a:cubicBezTo>
                    <a:cubicBezTo>
                      <a:pt x="240" y="632"/>
                      <a:pt x="408" y="628"/>
                      <a:pt x="576" y="624"/>
                    </a:cubicBezTo>
                  </a:path>
                </a:pathLst>
              </a:custGeom>
              <a:noFill/>
              <a:ln w="25400">
                <a:solidFill>
                  <a:srgbClr val="FF00FF"/>
                </a:solidFill>
                <a:round/>
                <a:headEnd/>
                <a:tailEnd/>
              </a:ln>
            </p:spPr>
            <p:txBody>
              <a:bodyPr wrap="none" anchor="ctr">
                <a:prstTxWarp prst="textNoShape">
                  <a:avLst/>
                </a:prstTxWarp>
              </a:bodyPr>
              <a:lstStyle/>
              <a:p>
                <a:endParaRPr lang="en-GB"/>
              </a:p>
            </p:txBody>
          </p:sp>
        </p:grpSp>
        <p:sp>
          <p:nvSpPr>
            <p:cNvPr id="62473" name="Freeform 26"/>
            <p:cNvSpPr>
              <a:spLocks/>
            </p:cNvSpPr>
            <p:nvPr/>
          </p:nvSpPr>
          <p:spPr bwMode="auto">
            <a:xfrm>
              <a:off x="3792" y="3592"/>
              <a:ext cx="528" cy="440"/>
            </a:xfrm>
            <a:custGeom>
              <a:avLst/>
              <a:gdLst>
                <a:gd name="T0" fmla="*/ 0 w 528"/>
                <a:gd name="T1" fmla="*/ 8 h 440"/>
                <a:gd name="T2" fmla="*/ 288 w 528"/>
                <a:gd name="T3" fmla="*/ 56 h 440"/>
                <a:gd name="T4" fmla="*/ 480 w 528"/>
                <a:gd name="T5" fmla="*/ 344 h 440"/>
                <a:gd name="T6" fmla="*/ 528 w 528"/>
                <a:gd name="T7" fmla="*/ 440 h 440"/>
                <a:gd name="T8" fmla="*/ 0 60000 65536"/>
                <a:gd name="T9" fmla="*/ 0 60000 65536"/>
                <a:gd name="T10" fmla="*/ 0 60000 65536"/>
                <a:gd name="T11" fmla="*/ 0 60000 65536"/>
                <a:gd name="T12" fmla="*/ 0 w 528"/>
                <a:gd name="T13" fmla="*/ 0 h 440"/>
                <a:gd name="T14" fmla="*/ 528 w 528"/>
                <a:gd name="T15" fmla="*/ 440 h 440"/>
              </a:gdLst>
              <a:ahLst/>
              <a:cxnLst>
                <a:cxn ang="T8">
                  <a:pos x="T0" y="T1"/>
                </a:cxn>
                <a:cxn ang="T9">
                  <a:pos x="T2" y="T3"/>
                </a:cxn>
                <a:cxn ang="T10">
                  <a:pos x="T4" y="T5"/>
                </a:cxn>
                <a:cxn ang="T11">
                  <a:pos x="T6" y="T7"/>
                </a:cxn>
              </a:cxnLst>
              <a:rect l="T12" t="T13" r="T14" b="T15"/>
              <a:pathLst>
                <a:path w="528" h="440">
                  <a:moveTo>
                    <a:pt x="0" y="8"/>
                  </a:moveTo>
                  <a:cubicBezTo>
                    <a:pt x="104" y="4"/>
                    <a:pt x="208" y="0"/>
                    <a:pt x="288" y="56"/>
                  </a:cubicBezTo>
                  <a:cubicBezTo>
                    <a:pt x="368" y="112"/>
                    <a:pt x="440" y="280"/>
                    <a:pt x="480" y="344"/>
                  </a:cubicBezTo>
                  <a:cubicBezTo>
                    <a:pt x="520" y="408"/>
                    <a:pt x="524" y="424"/>
                    <a:pt x="528" y="440"/>
                  </a:cubicBezTo>
                </a:path>
              </a:pathLst>
            </a:custGeom>
            <a:noFill/>
            <a:ln w="25400">
              <a:solidFill>
                <a:srgbClr val="FF00FF"/>
              </a:solidFill>
              <a:round/>
              <a:headEnd/>
              <a:tailEnd/>
            </a:ln>
          </p:spPr>
          <p:txBody>
            <a:bodyPr wrap="none" anchor="ctr">
              <a:prstTxWarp prst="textNoShape">
                <a:avLst/>
              </a:prstTxWarp>
            </a:bodyPr>
            <a:lstStyle/>
            <a:p>
              <a:endParaRPr lang="en-GB"/>
            </a:p>
          </p:txBody>
        </p:sp>
        <p:sp>
          <p:nvSpPr>
            <p:cNvPr id="62474" name="Freeform 27"/>
            <p:cNvSpPr>
              <a:spLocks/>
            </p:cNvSpPr>
            <p:nvPr/>
          </p:nvSpPr>
          <p:spPr bwMode="auto">
            <a:xfrm>
              <a:off x="3360" y="3600"/>
              <a:ext cx="528" cy="440"/>
            </a:xfrm>
            <a:custGeom>
              <a:avLst/>
              <a:gdLst>
                <a:gd name="T0" fmla="*/ 0 w 528"/>
                <a:gd name="T1" fmla="*/ 8 h 440"/>
                <a:gd name="T2" fmla="*/ 288 w 528"/>
                <a:gd name="T3" fmla="*/ 56 h 440"/>
                <a:gd name="T4" fmla="*/ 480 w 528"/>
                <a:gd name="T5" fmla="*/ 344 h 440"/>
                <a:gd name="T6" fmla="*/ 528 w 528"/>
                <a:gd name="T7" fmla="*/ 440 h 440"/>
                <a:gd name="T8" fmla="*/ 0 60000 65536"/>
                <a:gd name="T9" fmla="*/ 0 60000 65536"/>
                <a:gd name="T10" fmla="*/ 0 60000 65536"/>
                <a:gd name="T11" fmla="*/ 0 60000 65536"/>
                <a:gd name="T12" fmla="*/ 0 w 528"/>
                <a:gd name="T13" fmla="*/ 0 h 440"/>
                <a:gd name="T14" fmla="*/ 528 w 528"/>
                <a:gd name="T15" fmla="*/ 440 h 440"/>
              </a:gdLst>
              <a:ahLst/>
              <a:cxnLst>
                <a:cxn ang="T8">
                  <a:pos x="T0" y="T1"/>
                </a:cxn>
                <a:cxn ang="T9">
                  <a:pos x="T2" y="T3"/>
                </a:cxn>
                <a:cxn ang="T10">
                  <a:pos x="T4" y="T5"/>
                </a:cxn>
                <a:cxn ang="T11">
                  <a:pos x="T6" y="T7"/>
                </a:cxn>
              </a:cxnLst>
              <a:rect l="T12" t="T13" r="T14" b="T15"/>
              <a:pathLst>
                <a:path w="528" h="440">
                  <a:moveTo>
                    <a:pt x="0" y="8"/>
                  </a:moveTo>
                  <a:cubicBezTo>
                    <a:pt x="104" y="4"/>
                    <a:pt x="208" y="0"/>
                    <a:pt x="288" y="56"/>
                  </a:cubicBezTo>
                  <a:cubicBezTo>
                    <a:pt x="368" y="112"/>
                    <a:pt x="440" y="280"/>
                    <a:pt x="480" y="344"/>
                  </a:cubicBezTo>
                  <a:cubicBezTo>
                    <a:pt x="520" y="408"/>
                    <a:pt x="524" y="424"/>
                    <a:pt x="528" y="440"/>
                  </a:cubicBezTo>
                </a:path>
              </a:pathLst>
            </a:custGeom>
            <a:noFill/>
            <a:ln w="25400">
              <a:solidFill>
                <a:srgbClr val="FF00FF"/>
              </a:solidFill>
              <a:round/>
              <a:headEnd/>
              <a:tailEnd/>
            </a:ln>
          </p:spPr>
          <p:txBody>
            <a:bodyPr wrap="none" anchor="ctr">
              <a:prstTxWarp prst="textNoShape">
                <a:avLst/>
              </a:prstTxWarp>
            </a:bodyPr>
            <a:lstStyle/>
            <a:p>
              <a:endParaRPr lang="en-GB"/>
            </a:p>
          </p:txBody>
        </p:sp>
      </p:grpSp>
      <p:cxnSp>
        <p:nvCxnSpPr>
          <p:cNvPr id="16" name="Straight Arrow Connector 15"/>
          <p:cNvCxnSpPr/>
          <p:nvPr/>
        </p:nvCxnSpPr>
        <p:spPr bwMode="auto">
          <a:xfrm rot="16200000" flipH="1">
            <a:off x="4762500" y="4076700"/>
            <a:ext cx="1143000" cy="4572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rot="16200000" flipH="1">
            <a:off x="5600700" y="4076700"/>
            <a:ext cx="1143000" cy="4572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18" name="TextBox 17"/>
          <p:cNvSpPr txBox="1"/>
          <p:nvPr/>
        </p:nvSpPr>
        <p:spPr>
          <a:xfrm>
            <a:off x="381000" y="6248400"/>
            <a:ext cx="6496941" cy="461665"/>
          </a:xfrm>
          <a:prstGeom prst="rect">
            <a:avLst/>
          </a:prstGeom>
          <a:noFill/>
        </p:spPr>
        <p:txBody>
          <a:bodyPr wrap="none" rtlCol="0">
            <a:spAutoFit/>
          </a:bodyPr>
          <a:lstStyle/>
          <a:p>
            <a:r>
              <a:rPr lang="en-US" i="0" dirty="0"/>
              <a:t>Minimum N (</a:t>
            </a:r>
            <a:r>
              <a:rPr lang="en-US" i="0" dirty="0" err="1"/>
              <a:t>N</a:t>
            </a:r>
            <a:r>
              <a:rPr lang="en-US" i="0" baseline="-25000" dirty="0" err="1"/>
              <a:t>ent</a:t>
            </a:r>
            <a:r>
              <a:rPr lang="en-US" i="0" dirty="0"/>
              <a:t>) needed for plateau modulus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906000" cy="1143000"/>
          </a:xfrm>
        </p:spPr>
        <p:txBody>
          <a:bodyPr/>
          <a:lstStyle/>
          <a:p>
            <a:r>
              <a:rPr lang="en-US" sz="3600" dirty="0"/>
              <a:t>Characteristic and universal polymer mechanics</a:t>
            </a:r>
          </a:p>
        </p:txBody>
      </p:sp>
      <p:grpSp>
        <p:nvGrpSpPr>
          <p:cNvPr id="4" name="Group 6"/>
          <p:cNvGrpSpPr>
            <a:grpSpLocks/>
          </p:cNvGrpSpPr>
          <p:nvPr/>
        </p:nvGrpSpPr>
        <p:grpSpPr bwMode="auto">
          <a:xfrm>
            <a:off x="838200" y="1524000"/>
            <a:ext cx="5438775" cy="1547812"/>
            <a:chOff x="960" y="2256"/>
            <a:chExt cx="2016" cy="1392"/>
          </a:xfrm>
        </p:grpSpPr>
        <p:sp>
          <p:nvSpPr>
            <p:cNvPr id="5" name="Line 7"/>
            <p:cNvSpPr>
              <a:spLocks noChangeShapeType="1"/>
            </p:cNvSpPr>
            <p:nvPr/>
          </p:nvSpPr>
          <p:spPr bwMode="auto">
            <a:xfrm>
              <a:off x="960" y="2256"/>
              <a:ext cx="0" cy="1392"/>
            </a:xfrm>
            <a:prstGeom prst="line">
              <a:avLst/>
            </a:prstGeom>
            <a:noFill/>
            <a:ln w="38100">
              <a:solidFill>
                <a:srgbClr val="0000FF"/>
              </a:solidFill>
              <a:round/>
              <a:headEnd/>
              <a:tailEnd/>
            </a:ln>
          </p:spPr>
          <p:txBody>
            <a:bodyPr wrap="none" anchor="ctr">
              <a:prstTxWarp prst="textNoShape">
                <a:avLst/>
              </a:prstTxWarp>
            </a:bodyPr>
            <a:lstStyle/>
            <a:p>
              <a:endParaRPr lang="en-GB"/>
            </a:p>
          </p:txBody>
        </p:sp>
        <p:sp>
          <p:nvSpPr>
            <p:cNvPr id="6" name="Line 8"/>
            <p:cNvSpPr>
              <a:spLocks noChangeShapeType="1"/>
            </p:cNvSpPr>
            <p:nvPr/>
          </p:nvSpPr>
          <p:spPr bwMode="auto">
            <a:xfrm>
              <a:off x="960" y="3648"/>
              <a:ext cx="2016" cy="0"/>
            </a:xfrm>
            <a:prstGeom prst="line">
              <a:avLst/>
            </a:prstGeom>
            <a:noFill/>
            <a:ln w="38100">
              <a:solidFill>
                <a:srgbClr val="0000FF"/>
              </a:solidFill>
              <a:round/>
              <a:headEnd/>
              <a:tailEnd/>
            </a:ln>
          </p:spPr>
          <p:txBody>
            <a:bodyPr wrap="none" anchor="ctr">
              <a:prstTxWarp prst="textNoShape">
                <a:avLst/>
              </a:prstTxWarp>
            </a:bodyPr>
            <a:lstStyle/>
            <a:p>
              <a:endParaRPr lang="en-GB"/>
            </a:p>
          </p:txBody>
        </p:sp>
      </p:grpSp>
      <p:sp>
        <p:nvSpPr>
          <p:cNvPr id="7" name="Text Box 12"/>
          <p:cNvSpPr txBox="1">
            <a:spLocks noChangeArrowheads="1"/>
          </p:cNvSpPr>
          <p:nvPr/>
        </p:nvSpPr>
        <p:spPr bwMode="auto">
          <a:xfrm>
            <a:off x="4856162" y="3071812"/>
            <a:ext cx="1381809" cy="461665"/>
          </a:xfrm>
          <a:prstGeom prst="rect">
            <a:avLst/>
          </a:prstGeom>
          <a:noFill/>
          <a:ln w="9525">
            <a:noFill/>
            <a:miter lim="800000"/>
            <a:headEnd/>
            <a:tailEnd/>
          </a:ln>
        </p:spPr>
        <p:txBody>
          <a:bodyPr wrap="none">
            <a:prstTxWarp prst="textNoShape">
              <a:avLst/>
            </a:prstTxWarp>
            <a:spAutoFit/>
          </a:bodyPr>
          <a:lstStyle/>
          <a:p>
            <a:r>
              <a:rPr lang="en-US" i="0" dirty="0" err="1"/>
              <a:t>log(time</a:t>
            </a:r>
            <a:r>
              <a:rPr lang="en-US" i="0" dirty="0"/>
              <a:t>)</a:t>
            </a:r>
          </a:p>
        </p:txBody>
      </p:sp>
      <p:sp>
        <p:nvSpPr>
          <p:cNvPr id="8" name="Text Box 13"/>
          <p:cNvSpPr txBox="1">
            <a:spLocks noChangeArrowheads="1"/>
          </p:cNvSpPr>
          <p:nvPr/>
        </p:nvSpPr>
        <p:spPr bwMode="auto">
          <a:xfrm rot="16200000">
            <a:off x="32673" y="1983730"/>
            <a:ext cx="1125278" cy="461665"/>
          </a:xfrm>
          <a:prstGeom prst="rect">
            <a:avLst/>
          </a:prstGeom>
          <a:noFill/>
          <a:ln w="9525">
            <a:noFill/>
            <a:miter lim="800000"/>
            <a:headEnd/>
            <a:tailEnd/>
          </a:ln>
        </p:spPr>
        <p:txBody>
          <a:bodyPr wrap="none">
            <a:prstTxWarp prst="textNoShape">
              <a:avLst/>
            </a:prstTxWarp>
            <a:spAutoFit/>
          </a:bodyPr>
          <a:lstStyle/>
          <a:p>
            <a:r>
              <a:rPr lang="en-US" i="0" dirty="0" err="1"/>
              <a:t>log</a:t>
            </a:r>
            <a:r>
              <a:rPr lang="en-US" dirty="0" err="1"/>
              <a:t>G</a:t>
            </a:r>
            <a:r>
              <a:rPr lang="en-US" i="0" dirty="0" err="1"/>
              <a:t>(</a:t>
            </a:r>
            <a:r>
              <a:rPr lang="en-US" dirty="0" err="1"/>
              <a:t>t</a:t>
            </a:r>
            <a:r>
              <a:rPr lang="en-US" i="0" dirty="0"/>
              <a:t>)</a:t>
            </a:r>
          </a:p>
        </p:txBody>
      </p:sp>
      <p:grpSp>
        <p:nvGrpSpPr>
          <p:cNvPr id="9" name="Group 28"/>
          <p:cNvGrpSpPr>
            <a:grpSpLocks/>
          </p:cNvGrpSpPr>
          <p:nvPr/>
        </p:nvGrpSpPr>
        <p:grpSpPr bwMode="auto">
          <a:xfrm>
            <a:off x="1052512" y="1589087"/>
            <a:ext cx="4648200" cy="1349375"/>
            <a:chOff x="1632" y="2976"/>
            <a:chExt cx="2688" cy="1064"/>
          </a:xfrm>
        </p:grpSpPr>
        <p:grpSp>
          <p:nvGrpSpPr>
            <p:cNvPr id="10" name="Group 24"/>
            <p:cNvGrpSpPr>
              <a:grpSpLocks/>
            </p:cNvGrpSpPr>
            <p:nvPr/>
          </p:nvGrpSpPr>
          <p:grpSpPr bwMode="auto">
            <a:xfrm>
              <a:off x="1632" y="2976"/>
              <a:ext cx="2256" cy="632"/>
              <a:chOff x="1632" y="2976"/>
              <a:chExt cx="2256" cy="632"/>
            </a:xfrm>
          </p:grpSpPr>
          <p:sp>
            <p:nvSpPr>
              <p:cNvPr id="13" name="Line 19"/>
              <p:cNvSpPr>
                <a:spLocks noChangeShapeType="1"/>
              </p:cNvSpPr>
              <p:nvPr/>
            </p:nvSpPr>
            <p:spPr bwMode="auto">
              <a:xfrm>
                <a:off x="2208" y="3600"/>
                <a:ext cx="1680" cy="0"/>
              </a:xfrm>
              <a:prstGeom prst="line">
                <a:avLst/>
              </a:prstGeom>
              <a:noFill/>
              <a:ln w="25400">
                <a:solidFill>
                  <a:srgbClr val="FF00FF"/>
                </a:solidFill>
                <a:round/>
                <a:headEnd/>
                <a:tailEnd/>
              </a:ln>
            </p:spPr>
            <p:txBody>
              <a:bodyPr wrap="none" anchor="ctr">
                <a:prstTxWarp prst="textNoShape">
                  <a:avLst/>
                </a:prstTxWarp>
              </a:bodyPr>
              <a:lstStyle/>
              <a:p>
                <a:endParaRPr lang="en-GB"/>
              </a:p>
            </p:txBody>
          </p:sp>
          <p:sp>
            <p:nvSpPr>
              <p:cNvPr id="14" name="Freeform 23"/>
              <p:cNvSpPr>
                <a:spLocks/>
              </p:cNvSpPr>
              <p:nvPr/>
            </p:nvSpPr>
            <p:spPr bwMode="auto">
              <a:xfrm>
                <a:off x="1632" y="2976"/>
                <a:ext cx="576" cy="632"/>
              </a:xfrm>
              <a:custGeom>
                <a:avLst/>
                <a:gdLst>
                  <a:gd name="T0" fmla="*/ 0 w 576"/>
                  <a:gd name="T1" fmla="*/ 0 h 632"/>
                  <a:gd name="T2" fmla="*/ 144 w 576"/>
                  <a:gd name="T3" fmla="*/ 528 h 632"/>
                  <a:gd name="T4" fmla="*/ 576 w 576"/>
                  <a:gd name="T5" fmla="*/ 624 h 632"/>
                  <a:gd name="T6" fmla="*/ 0 60000 65536"/>
                  <a:gd name="T7" fmla="*/ 0 60000 65536"/>
                  <a:gd name="T8" fmla="*/ 0 60000 65536"/>
                  <a:gd name="T9" fmla="*/ 0 w 576"/>
                  <a:gd name="T10" fmla="*/ 0 h 632"/>
                  <a:gd name="T11" fmla="*/ 576 w 576"/>
                  <a:gd name="T12" fmla="*/ 632 h 632"/>
                </a:gdLst>
                <a:ahLst/>
                <a:cxnLst>
                  <a:cxn ang="T6">
                    <a:pos x="T0" y="T1"/>
                  </a:cxn>
                  <a:cxn ang="T7">
                    <a:pos x="T2" y="T3"/>
                  </a:cxn>
                  <a:cxn ang="T8">
                    <a:pos x="T4" y="T5"/>
                  </a:cxn>
                </a:cxnLst>
                <a:rect l="T9" t="T10" r="T11" b="T12"/>
                <a:pathLst>
                  <a:path w="576" h="632">
                    <a:moveTo>
                      <a:pt x="0" y="0"/>
                    </a:moveTo>
                    <a:cubicBezTo>
                      <a:pt x="24" y="212"/>
                      <a:pt x="48" y="424"/>
                      <a:pt x="144" y="528"/>
                    </a:cubicBezTo>
                    <a:cubicBezTo>
                      <a:pt x="240" y="632"/>
                      <a:pt x="408" y="628"/>
                      <a:pt x="576" y="624"/>
                    </a:cubicBezTo>
                  </a:path>
                </a:pathLst>
              </a:custGeom>
              <a:noFill/>
              <a:ln w="25400">
                <a:solidFill>
                  <a:srgbClr val="FF00FF"/>
                </a:solidFill>
                <a:round/>
                <a:headEnd/>
                <a:tailEnd/>
              </a:ln>
            </p:spPr>
            <p:txBody>
              <a:bodyPr wrap="none" anchor="ctr">
                <a:prstTxWarp prst="textNoShape">
                  <a:avLst/>
                </a:prstTxWarp>
              </a:bodyPr>
              <a:lstStyle/>
              <a:p>
                <a:endParaRPr lang="en-GB"/>
              </a:p>
            </p:txBody>
          </p:sp>
        </p:grpSp>
        <p:sp>
          <p:nvSpPr>
            <p:cNvPr id="11" name="Freeform 26"/>
            <p:cNvSpPr>
              <a:spLocks/>
            </p:cNvSpPr>
            <p:nvPr/>
          </p:nvSpPr>
          <p:spPr bwMode="auto">
            <a:xfrm>
              <a:off x="3792" y="3592"/>
              <a:ext cx="528" cy="440"/>
            </a:xfrm>
            <a:custGeom>
              <a:avLst/>
              <a:gdLst>
                <a:gd name="T0" fmla="*/ 0 w 528"/>
                <a:gd name="T1" fmla="*/ 8 h 440"/>
                <a:gd name="T2" fmla="*/ 288 w 528"/>
                <a:gd name="T3" fmla="*/ 56 h 440"/>
                <a:gd name="T4" fmla="*/ 480 w 528"/>
                <a:gd name="T5" fmla="*/ 344 h 440"/>
                <a:gd name="T6" fmla="*/ 528 w 528"/>
                <a:gd name="T7" fmla="*/ 440 h 440"/>
                <a:gd name="T8" fmla="*/ 0 60000 65536"/>
                <a:gd name="T9" fmla="*/ 0 60000 65536"/>
                <a:gd name="T10" fmla="*/ 0 60000 65536"/>
                <a:gd name="T11" fmla="*/ 0 60000 65536"/>
                <a:gd name="T12" fmla="*/ 0 w 528"/>
                <a:gd name="T13" fmla="*/ 0 h 440"/>
                <a:gd name="T14" fmla="*/ 528 w 528"/>
                <a:gd name="T15" fmla="*/ 440 h 440"/>
              </a:gdLst>
              <a:ahLst/>
              <a:cxnLst>
                <a:cxn ang="T8">
                  <a:pos x="T0" y="T1"/>
                </a:cxn>
                <a:cxn ang="T9">
                  <a:pos x="T2" y="T3"/>
                </a:cxn>
                <a:cxn ang="T10">
                  <a:pos x="T4" y="T5"/>
                </a:cxn>
                <a:cxn ang="T11">
                  <a:pos x="T6" y="T7"/>
                </a:cxn>
              </a:cxnLst>
              <a:rect l="T12" t="T13" r="T14" b="T15"/>
              <a:pathLst>
                <a:path w="528" h="440">
                  <a:moveTo>
                    <a:pt x="0" y="8"/>
                  </a:moveTo>
                  <a:cubicBezTo>
                    <a:pt x="104" y="4"/>
                    <a:pt x="208" y="0"/>
                    <a:pt x="288" y="56"/>
                  </a:cubicBezTo>
                  <a:cubicBezTo>
                    <a:pt x="368" y="112"/>
                    <a:pt x="440" y="280"/>
                    <a:pt x="480" y="344"/>
                  </a:cubicBezTo>
                  <a:cubicBezTo>
                    <a:pt x="520" y="408"/>
                    <a:pt x="524" y="424"/>
                    <a:pt x="528" y="440"/>
                  </a:cubicBezTo>
                </a:path>
              </a:pathLst>
            </a:custGeom>
            <a:noFill/>
            <a:ln w="25400">
              <a:solidFill>
                <a:srgbClr val="FF00FF"/>
              </a:solidFill>
              <a:round/>
              <a:headEnd/>
              <a:tailEnd/>
            </a:ln>
          </p:spPr>
          <p:txBody>
            <a:bodyPr wrap="none" anchor="ctr">
              <a:prstTxWarp prst="textNoShape">
                <a:avLst/>
              </a:prstTxWarp>
            </a:bodyPr>
            <a:lstStyle/>
            <a:p>
              <a:endParaRPr lang="en-GB"/>
            </a:p>
          </p:txBody>
        </p:sp>
        <p:sp>
          <p:nvSpPr>
            <p:cNvPr id="12" name="Freeform 27"/>
            <p:cNvSpPr>
              <a:spLocks/>
            </p:cNvSpPr>
            <p:nvPr/>
          </p:nvSpPr>
          <p:spPr bwMode="auto">
            <a:xfrm>
              <a:off x="3360" y="3600"/>
              <a:ext cx="528" cy="440"/>
            </a:xfrm>
            <a:custGeom>
              <a:avLst/>
              <a:gdLst>
                <a:gd name="T0" fmla="*/ 0 w 528"/>
                <a:gd name="T1" fmla="*/ 8 h 440"/>
                <a:gd name="T2" fmla="*/ 288 w 528"/>
                <a:gd name="T3" fmla="*/ 56 h 440"/>
                <a:gd name="T4" fmla="*/ 480 w 528"/>
                <a:gd name="T5" fmla="*/ 344 h 440"/>
                <a:gd name="T6" fmla="*/ 528 w 528"/>
                <a:gd name="T7" fmla="*/ 440 h 440"/>
                <a:gd name="T8" fmla="*/ 0 60000 65536"/>
                <a:gd name="T9" fmla="*/ 0 60000 65536"/>
                <a:gd name="T10" fmla="*/ 0 60000 65536"/>
                <a:gd name="T11" fmla="*/ 0 60000 65536"/>
                <a:gd name="T12" fmla="*/ 0 w 528"/>
                <a:gd name="T13" fmla="*/ 0 h 440"/>
                <a:gd name="T14" fmla="*/ 528 w 528"/>
                <a:gd name="T15" fmla="*/ 440 h 440"/>
              </a:gdLst>
              <a:ahLst/>
              <a:cxnLst>
                <a:cxn ang="T8">
                  <a:pos x="T0" y="T1"/>
                </a:cxn>
                <a:cxn ang="T9">
                  <a:pos x="T2" y="T3"/>
                </a:cxn>
                <a:cxn ang="T10">
                  <a:pos x="T4" y="T5"/>
                </a:cxn>
                <a:cxn ang="T11">
                  <a:pos x="T6" y="T7"/>
                </a:cxn>
              </a:cxnLst>
              <a:rect l="T12" t="T13" r="T14" b="T15"/>
              <a:pathLst>
                <a:path w="528" h="440">
                  <a:moveTo>
                    <a:pt x="0" y="8"/>
                  </a:moveTo>
                  <a:cubicBezTo>
                    <a:pt x="104" y="4"/>
                    <a:pt x="208" y="0"/>
                    <a:pt x="288" y="56"/>
                  </a:cubicBezTo>
                  <a:cubicBezTo>
                    <a:pt x="368" y="112"/>
                    <a:pt x="440" y="280"/>
                    <a:pt x="480" y="344"/>
                  </a:cubicBezTo>
                  <a:cubicBezTo>
                    <a:pt x="520" y="408"/>
                    <a:pt x="524" y="424"/>
                    <a:pt x="528" y="440"/>
                  </a:cubicBezTo>
                </a:path>
              </a:pathLst>
            </a:custGeom>
            <a:noFill/>
            <a:ln w="25400">
              <a:solidFill>
                <a:srgbClr val="FF00FF"/>
              </a:solidFill>
              <a:round/>
              <a:headEnd/>
              <a:tailEnd/>
            </a:ln>
          </p:spPr>
          <p:txBody>
            <a:bodyPr wrap="none" anchor="ctr">
              <a:prstTxWarp prst="textNoShape">
                <a:avLst/>
              </a:prstTxWarp>
            </a:bodyPr>
            <a:lstStyle/>
            <a:p>
              <a:endParaRPr lang="en-GB"/>
            </a:p>
          </p:txBody>
        </p:sp>
      </p:grpSp>
      <p:sp>
        <p:nvSpPr>
          <p:cNvPr id="16" name="TextBox 15"/>
          <p:cNvSpPr txBox="1"/>
          <p:nvPr/>
        </p:nvSpPr>
        <p:spPr>
          <a:xfrm>
            <a:off x="1371600" y="1905000"/>
            <a:ext cx="2619017" cy="1015663"/>
          </a:xfrm>
          <a:prstGeom prst="rect">
            <a:avLst/>
          </a:prstGeom>
          <a:noFill/>
        </p:spPr>
        <p:txBody>
          <a:bodyPr wrap="none" rtlCol="0">
            <a:spAutoFit/>
          </a:bodyPr>
          <a:lstStyle/>
          <a:p>
            <a:r>
              <a:rPr lang="en-US" dirty="0"/>
              <a:t>‘</a:t>
            </a:r>
            <a:r>
              <a:rPr lang="en-US" i="0" dirty="0"/>
              <a:t>Plateau’ modulus</a:t>
            </a:r>
          </a:p>
          <a:p>
            <a:endParaRPr lang="en-US" sz="1200" i="0" dirty="0"/>
          </a:p>
          <a:p>
            <a:r>
              <a:rPr lang="en-US" i="0" dirty="0" err="1"/>
              <a:t>G</a:t>
            </a:r>
            <a:r>
              <a:rPr lang="en-US" i="0" baseline="-25000" dirty="0" err="1"/>
              <a:t>p</a:t>
            </a:r>
            <a:r>
              <a:rPr lang="en-US" i="0" dirty="0"/>
              <a:t> ≠ </a:t>
            </a:r>
            <a:r>
              <a:rPr lang="en-US" i="0" dirty="0" err="1"/>
              <a:t>f(N</a:t>
            </a:r>
            <a:r>
              <a:rPr lang="en-US" i="0" dirty="0"/>
              <a:t>)</a:t>
            </a:r>
          </a:p>
        </p:txBody>
      </p:sp>
      <p:cxnSp>
        <p:nvCxnSpPr>
          <p:cNvPr id="22" name="Straight Arrow Connector 21"/>
          <p:cNvCxnSpPr/>
          <p:nvPr/>
        </p:nvCxnSpPr>
        <p:spPr bwMode="auto">
          <a:xfrm rot="5400000">
            <a:off x="4572000" y="1905000"/>
            <a:ext cx="4572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rot="16200000" flipH="1">
            <a:off x="5003585" y="2159215"/>
            <a:ext cx="536324" cy="278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4572000" y="1447800"/>
            <a:ext cx="3332964" cy="461665"/>
          </a:xfrm>
          <a:prstGeom prst="rect">
            <a:avLst/>
          </a:prstGeom>
          <a:noFill/>
        </p:spPr>
        <p:txBody>
          <a:bodyPr wrap="none" rtlCol="0">
            <a:spAutoFit/>
          </a:bodyPr>
          <a:lstStyle/>
          <a:p>
            <a:r>
              <a:rPr lang="en-US" i="0" dirty="0"/>
              <a:t>Terminal time </a:t>
            </a:r>
            <a:r>
              <a:rPr lang="en-US" i="0" dirty="0" err="1">
                <a:latin typeface="Symbol" charset="2"/>
                <a:cs typeface="Symbol" charset="2"/>
              </a:rPr>
              <a:t>t</a:t>
            </a:r>
            <a:r>
              <a:rPr lang="en-US" i="0" baseline="-25000" dirty="0" err="1"/>
              <a:t>T</a:t>
            </a:r>
            <a:r>
              <a:rPr lang="en-US" i="0" dirty="0"/>
              <a:t> ~ N</a:t>
            </a:r>
            <a:r>
              <a:rPr lang="en-US" i="0" baseline="30000" dirty="0"/>
              <a:t>3.4</a:t>
            </a:r>
          </a:p>
        </p:txBody>
      </p:sp>
      <p:sp>
        <p:nvSpPr>
          <p:cNvPr id="26" name="TextBox 25"/>
          <p:cNvSpPr txBox="1"/>
          <p:nvPr/>
        </p:nvSpPr>
        <p:spPr>
          <a:xfrm>
            <a:off x="6705600" y="2438400"/>
            <a:ext cx="1901005" cy="461665"/>
          </a:xfrm>
          <a:prstGeom prst="rect">
            <a:avLst/>
          </a:prstGeom>
          <a:noFill/>
        </p:spPr>
        <p:txBody>
          <a:bodyPr wrap="none" rtlCol="0">
            <a:spAutoFit/>
          </a:bodyPr>
          <a:lstStyle/>
          <a:p>
            <a:r>
              <a:rPr lang="en-US" dirty="0" err="1"/>
              <a:t>G</a:t>
            </a:r>
            <a:r>
              <a:rPr lang="en-US" baseline="-25000" dirty="0" err="1"/>
              <a:t>p</a:t>
            </a:r>
            <a:r>
              <a:rPr lang="en-US" dirty="0"/>
              <a:t> ≈ rubber</a:t>
            </a:r>
          </a:p>
        </p:txBody>
      </p:sp>
      <p:grpSp>
        <p:nvGrpSpPr>
          <p:cNvPr id="27" name="Group 7"/>
          <p:cNvGrpSpPr>
            <a:grpSpLocks/>
          </p:cNvGrpSpPr>
          <p:nvPr/>
        </p:nvGrpSpPr>
        <p:grpSpPr bwMode="auto">
          <a:xfrm>
            <a:off x="1000125" y="3965575"/>
            <a:ext cx="3200400" cy="2209800"/>
            <a:chOff x="960" y="2256"/>
            <a:chExt cx="2016" cy="1392"/>
          </a:xfrm>
        </p:grpSpPr>
        <p:sp>
          <p:nvSpPr>
            <p:cNvPr id="28" name="Line 8"/>
            <p:cNvSpPr>
              <a:spLocks noChangeShapeType="1"/>
            </p:cNvSpPr>
            <p:nvPr/>
          </p:nvSpPr>
          <p:spPr bwMode="auto">
            <a:xfrm>
              <a:off x="960" y="2256"/>
              <a:ext cx="0" cy="1392"/>
            </a:xfrm>
            <a:prstGeom prst="line">
              <a:avLst/>
            </a:prstGeom>
            <a:noFill/>
            <a:ln w="38100">
              <a:solidFill>
                <a:srgbClr val="0000FF"/>
              </a:solidFill>
              <a:round/>
              <a:headEnd/>
              <a:tailEnd/>
            </a:ln>
          </p:spPr>
          <p:txBody>
            <a:bodyPr wrap="none" anchor="ctr">
              <a:prstTxWarp prst="textNoShape">
                <a:avLst/>
              </a:prstTxWarp>
            </a:bodyPr>
            <a:lstStyle/>
            <a:p>
              <a:endParaRPr lang="en-GB"/>
            </a:p>
          </p:txBody>
        </p:sp>
        <p:sp>
          <p:nvSpPr>
            <p:cNvPr id="29" name="Line 9"/>
            <p:cNvSpPr>
              <a:spLocks noChangeShapeType="1"/>
            </p:cNvSpPr>
            <p:nvPr/>
          </p:nvSpPr>
          <p:spPr bwMode="auto">
            <a:xfrm>
              <a:off x="960" y="3648"/>
              <a:ext cx="2016" cy="0"/>
            </a:xfrm>
            <a:prstGeom prst="line">
              <a:avLst/>
            </a:prstGeom>
            <a:noFill/>
            <a:ln w="38100">
              <a:solidFill>
                <a:srgbClr val="0000FF"/>
              </a:solidFill>
              <a:round/>
              <a:headEnd/>
              <a:tailEnd/>
            </a:ln>
          </p:spPr>
          <p:txBody>
            <a:bodyPr wrap="none" anchor="ctr">
              <a:prstTxWarp prst="textNoShape">
                <a:avLst/>
              </a:prstTxWarp>
            </a:bodyPr>
            <a:lstStyle/>
            <a:p>
              <a:endParaRPr lang="en-GB"/>
            </a:p>
          </p:txBody>
        </p:sp>
      </p:grpSp>
      <p:sp>
        <p:nvSpPr>
          <p:cNvPr id="30" name="Text Box 11"/>
          <p:cNvSpPr txBox="1">
            <a:spLocks noChangeArrowheads="1"/>
          </p:cNvSpPr>
          <p:nvPr/>
        </p:nvSpPr>
        <p:spPr bwMode="auto">
          <a:xfrm>
            <a:off x="1676400" y="6243935"/>
            <a:ext cx="903162" cy="461665"/>
          </a:xfrm>
          <a:prstGeom prst="rect">
            <a:avLst/>
          </a:prstGeom>
          <a:noFill/>
          <a:ln w="9525">
            <a:noFill/>
            <a:miter lim="800000"/>
            <a:headEnd/>
            <a:tailEnd/>
          </a:ln>
        </p:spPr>
        <p:txBody>
          <a:bodyPr wrap="none">
            <a:prstTxWarp prst="textNoShape">
              <a:avLst/>
            </a:prstTxWarp>
            <a:spAutoFit/>
          </a:bodyPr>
          <a:lstStyle/>
          <a:p>
            <a:r>
              <a:rPr lang="en-US" i="0" dirty="0"/>
              <a:t>log N</a:t>
            </a:r>
          </a:p>
        </p:txBody>
      </p:sp>
      <p:sp>
        <p:nvSpPr>
          <p:cNvPr id="31" name="Text Box 12"/>
          <p:cNvSpPr txBox="1">
            <a:spLocks noChangeArrowheads="1"/>
          </p:cNvSpPr>
          <p:nvPr/>
        </p:nvSpPr>
        <p:spPr bwMode="auto">
          <a:xfrm rot="16200000">
            <a:off x="226261" y="4585643"/>
            <a:ext cx="1071477" cy="461665"/>
          </a:xfrm>
          <a:prstGeom prst="rect">
            <a:avLst/>
          </a:prstGeom>
          <a:noFill/>
          <a:ln w="9525">
            <a:noFill/>
            <a:miter lim="800000"/>
            <a:headEnd/>
            <a:tailEnd/>
          </a:ln>
        </p:spPr>
        <p:txBody>
          <a:bodyPr wrap="none">
            <a:prstTxWarp prst="textNoShape">
              <a:avLst/>
            </a:prstTxWarp>
            <a:spAutoFit/>
          </a:bodyPr>
          <a:lstStyle/>
          <a:p>
            <a:r>
              <a:rPr lang="en-US" i="0" dirty="0"/>
              <a:t>log (</a:t>
            </a:r>
            <a:r>
              <a:rPr lang="en-US" i="0" dirty="0" err="1">
                <a:latin typeface="Symbol" charset="2"/>
                <a:cs typeface="Symbol" charset="2"/>
              </a:rPr>
              <a:t>h</a:t>
            </a:r>
            <a:r>
              <a:rPr lang="en-US" i="0" dirty="0"/>
              <a:t>)</a:t>
            </a:r>
          </a:p>
        </p:txBody>
      </p:sp>
      <p:grpSp>
        <p:nvGrpSpPr>
          <p:cNvPr id="32" name="Group 16"/>
          <p:cNvGrpSpPr>
            <a:grpSpLocks/>
          </p:cNvGrpSpPr>
          <p:nvPr/>
        </p:nvGrpSpPr>
        <p:grpSpPr bwMode="auto">
          <a:xfrm>
            <a:off x="1527175" y="4041775"/>
            <a:ext cx="2209800" cy="1981200"/>
            <a:chOff x="3744" y="1584"/>
            <a:chExt cx="1392" cy="1248"/>
          </a:xfrm>
        </p:grpSpPr>
        <p:sp>
          <p:nvSpPr>
            <p:cNvPr id="33" name="Line 14"/>
            <p:cNvSpPr>
              <a:spLocks noChangeShapeType="1"/>
            </p:cNvSpPr>
            <p:nvPr/>
          </p:nvSpPr>
          <p:spPr bwMode="auto">
            <a:xfrm flipV="1">
              <a:off x="3744" y="2592"/>
              <a:ext cx="912" cy="240"/>
            </a:xfrm>
            <a:prstGeom prst="line">
              <a:avLst/>
            </a:prstGeom>
            <a:noFill/>
            <a:ln w="25400">
              <a:solidFill>
                <a:srgbClr val="FF0000"/>
              </a:solidFill>
              <a:round/>
              <a:headEnd/>
              <a:tailEnd/>
            </a:ln>
          </p:spPr>
          <p:txBody>
            <a:bodyPr wrap="none" anchor="ctr">
              <a:prstTxWarp prst="textNoShape">
                <a:avLst/>
              </a:prstTxWarp>
            </a:bodyPr>
            <a:lstStyle/>
            <a:p>
              <a:endParaRPr lang="en-GB"/>
            </a:p>
          </p:txBody>
        </p:sp>
        <p:sp>
          <p:nvSpPr>
            <p:cNvPr id="34" name="Line 15"/>
            <p:cNvSpPr>
              <a:spLocks noChangeShapeType="1"/>
            </p:cNvSpPr>
            <p:nvPr/>
          </p:nvSpPr>
          <p:spPr bwMode="auto">
            <a:xfrm flipV="1">
              <a:off x="4656" y="1584"/>
              <a:ext cx="480" cy="1008"/>
            </a:xfrm>
            <a:prstGeom prst="line">
              <a:avLst/>
            </a:prstGeom>
            <a:noFill/>
            <a:ln w="25400">
              <a:solidFill>
                <a:srgbClr val="FF0000"/>
              </a:solidFill>
              <a:round/>
              <a:headEnd/>
              <a:tailEnd/>
            </a:ln>
          </p:spPr>
          <p:txBody>
            <a:bodyPr wrap="none" anchor="ctr">
              <a:prstTxWarp prst="textNoShape">
                <a:avLst/>
              </a:prstTxWarp>
            </a:bodyPr>
            <a:lstStyle/>
            <a:p>
              <a:endParaRPr lang="en-GB"/>
            </a:p>
          </p:txBody>
        </p:sp>
      </p:grpSp>
      <p:sp>
        <p:nvSpPr>
          <p:cNvPr id="36" name="Text Box 19"/>
          <p:cNvSpPr txBox="1">
            <a:spLocks noChangeArrowheads="1"/>
          </p:cNvSpPr>
          <p:nvPr/>
        </p:nvSpPr>
        <p:spPr bwMode="auto">
          <a:xfrm>
            <a:off x="2082800" y="5732463"/>
            <a:ext cx="1120775" cy="366712"/>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err="1">
                <a:latin typeface="Symbol" charset="2"/>
                <a:sym typeface="Symbol" charset="2"/>
              </a:rPr>
              <a:t></a:t>
            </a:r>
            <a:r>
              <a:rPr lang="en-US" sz="1800" dirty="0"/>
              <a:t> </a:t>
            </a:r>
            <a:r>
              <a:rPr lang="en-US" sz="1800" dirty="0" err="1">
                <a:sym typeface="Symbol" charset="2"/>
              </a:rPr>
              <a:t></a:t>
            </a:r>
            <a:r>
              <a:rPr lang="en-US" sz="1800" dirty="0"/>
              <a:t> N</a:t>
            </a:r>
          </a:p>
        </p:txBody>
      </p:sp>
      <p:sp>
        <p:nvSpPr>
          <p:cNvPr id="37" name="Text Box 20"/>
          <p:cNvSpPr txBox="1">
            <a:spLocks noChangeArrowheads="1"/>
          </p:cNvSpPr>
          <p:nvPr/>
        </p:nvSpPr>
        <p:spPr bwMode="auto">
          <a:xfrm>
            <a:off x="3203575" y="4956175"/>
            <a:ext cx="1120775" cy="366713"/>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err="1">
                <a:latin typeface="Symbol" charset="2"/>
                <a:sym typeface="Symbol" charset="2"/>
              </a:rPr>
              <a:t></a:t>
            </a:r>
            <a:r>
              <a:rPr lang="en-US" sz="1800" dirty="0"/>
              <a:t> </a:t>
            </a:r>
            <a:r>
              <a:rPr lang="en-US" sz="1800" dirty="0" err="1">
                <a:sym typeface="Symbol" charset="2"/>
              </a:rPr>
              <a:t></a:t>
            </a:r>
            <a:r>
              <a:rPr lang="en-US" sz="1800" dirty="0"/>
              <a:t> N</a:t>
            </a:r>
            <a:r>
              <a:rPr lang="en-US" sz="1800" i="0" baseline="30000" dirty="0"/>
              <a:t>3.4</a:t>
            </a:r>
            <a:endParaRPr lang="en-US" sz="1800" dirty="0"/>
          </a:p>
        </p:txBody>
      </p:sp>
      <p:sp>
        <p:nvSpPr>
          <p:cNvPr id="38" name="TextBox 37"/>
          <p:cNvSpPr txBox="1"/>
          <p:nvPr/>
        </p:nvSpPr>
        <p:spPr>
          <a:xfrm>
            <a:off x="1143000" y="4114800"/>
            <a:ext cx="1398313" cy="461665"/>
          </a:xfrm>
          <a:prstGeom prst="rect">
            <a:avLst/>
          </a:prstGeom>
          <a:noFill/>
        </p:spPr>
        <p:txBody>
          <a:bodyPr wrap="none" rtlCol="0">
            <a:spAutoFit/>
          </a:bodyPr>
          <a:lstStyle/>
          <a:p>
            <a:r>
              <a:rPr lang="en-US" dirty="0">
                <a:latin typeface="Symbol" charset="2"/>
                <a:cs typeface="Symbol" charset="2"/>
              </a:rPr>
              <a:t>h</a:t>
            </a:r>
            <a:r>
              <a:rPr lang="en-US" dirty="0"/>
              <a:t> = </a:t>
            </a:r>
            <a:r>
              <a:rPr lang="en-US" dirty="0" err="1"/>
              <a:t>G</a:t>
            </a:r>
            <a:r>
              <a:rPr lang="en-US" baseline="-25000" dirty="0" err="1"/>
              <a:t>p</a:t>
            </a:r>
            <a:r>
              <a:rPr lang="en-US" dirty="0" err="1">
                <a:latin typeface="Symbol" charset="2"/>
                <a:cs typeface="Symbol" charset="2"/>
              </a:rPr>
              <a:t>t</a:t>
            </a:r>
            <a:r>
              <a:rPr lang="en-US" baseline="-25000" dirty="0" err="1"/>
              <a:t>T</a:t>
            </a:r>
            <a:endParaRPr lang="en-US" baseline="-25000" dirty="0"/>
          </a:p>
        </p:txBody>
      </p:sp>
      <p:cxnSp>
        <p:nvCxnSpPr>
          <p:cNvPr id="42" name="Straight Arrow Connector 41"/>
          <p:cNvCxnSpPr/>
          <p:nvPr/>
        </p:nvCxnSpPr>
        <p:spPr bwMode="auto">
          <a:xfrm rot="5400000" flipH="1" flipV="1">
            <a:off x="2743200" y="6019800"/>
            <a:ext cx="609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2971800" y="6243935"/>
            <a:ext cx="692167" cy="461665"/>
          </a:xfrm>
          <a:prstGeom prst="rect">
            <a:avLst/>
          </a:prstGeom>
          <a:noFill/>
        </p:spPr>
        <p:txBody>
          <a:bodyPr wrap="none" rtlCol="0">
            <a:spAutoFit/>
          </a:bodyPr>
          <a:lstStyle/>
          <a:p>
            <a:r>
              <a:rPr lang="en-US" i="0" dirty="0" err="1"/>
              <a:t>N</a:t>
            </a:r>
            <a:r>
              <a:rPr lang="en-US" i="0" baseline="-25000" dirty="0" err="1"/>
              <a:t>ent</a:t>
            </a:r>
            <a:endParaRPr lang="en-US" i="0" baseline="-25000" dirty="0"/>
          </a:p>
        </p:txBody>
      </p:sp>
      <p:sp>
        <p:nvSpPr>
          <p:cNvPr id="44" name="TextBox 43"/>
          <p:cNvSpPr txBox="1"/>
          <p:nvPr/>
        </p:nvSpPr>
        <p:spPr>
          <a:xfrm>
            <a:off x="1219200" y="990600"/>
            <a:ext cx="2789045" cy="461665"/>
          </a:xfrm>
          <a:prstGeom prst="rect">
            <a:avLst/>
          </a:prstGeom>
          <a:noFill/>
        </p:spPr>
        <p:txBody>
          <a:bodyPr wrap="none" rtlCol="0">
            <a:spAutoFit/>
          </a:bodyPr>
          <a:lstStyle/>
          <a:p>
            <a:r>
              <a:rPr lang="en-US" i="0" dirty="0">
                <a:solidFill>
                  <a:srgbClr val="3366FF"/>
                </a:solidFill>
              </a:rPr>
              <a:t>‘Polymer’: </a:t>
            </a:r>
            <a:r>
              <a:rPr lang="en-US" i="0" dirty="0"/>
              <a:t>N &gt; </a:t>
            </a:r>
            <a:r>
              <a:rPr lang="en-US" i="0" dirty="0" err="1"/>
              <a:t>N</a:t>
            </a:r>
            <a:r>
              <a:rPr lang="en-US" i="0" baseline="-25000" dirty="0" err="1"/>
              <a:t>ent</a:t>
            </a:r>
            <a:r>
              <a:rPr lang="en-US" i="0" dirty="0"/>
              <a:t>:</a:t>
            </a:r>
          </a:p>
        </p:txBody>
      </p:sp>
      <p:sp>
        <p:nvSpPr>
          <p:cNvPr id="45" name="TextBox 44"/>
          <p:cNvSpPr txBox="1"/>
          <p:nvPr/>
        </p:nvSpPr>
        <p:spPr>
          <a:xfrm>
            <a:off x="4419600" y="3626346"/>
            <a:ext cx="4583306" cy="3600986"/>
          </a:xfrm>
          <a:prstGeom prst="rect">
            <a:avLst/>
          </a:prstGeom>
          <a:noFill/>
        </p:spPr>
        <p:txBody>
          <a:bodyPr wrap="none" rtlCol="0">
            <a:spAutoFit/>
          </a:bodyPr>
          <a:lstStyle/>
          <a:p>
            <a:r>
              <a:rPr lang="en-US" i="0" dirty="0"/>
              <a:t>Above critical N = </a:t>
            </a:r>
            <a:r>
              <a:rPr lang="en-US" i="0" dirty="0" err="1"/>
              <a:t>N</a:t>
            </a:r>
            <a:r>
              <a:rPr lang="en-US" i="0" baseline="-25000" dirty="0" err="1"/>
              <a:t>ent</a:t>
            </a:r>
            <a:r>
              <a:rPr lang="en-US" i="0" dirty="0"/>
              <a:t>:</a:t>
            </a:r>
          </a:p>
          <a:p>
            <a:pPr>
              <a:buFontTx/>
              <a:buChar char="-"/>
            </a:pPr>
            <a:r>
              <a:rPr lang="en-US" i="0" dirty="0"/>
              <a:t> </a:t>
            </a:r>
            <a:r>
              <a:rPr lang="en-US" i="0" dirty="0" err="1"/>
              <a:t>G</a:t>
            </a:r>
            <a:r>
              <a:rPr lang="en-US" i="0" baseline="-25000" dirty="0" err="1"/>
              <a:t>p</a:t>
            </a:r>
            <a:r>
              <a:rPr lang="en-US" i="0" dirty="0"/>
              <a:t>, independent of N</a:t>
            </a:r>
          </a:p>
          <a:p>
            <a:pPr>
              <a:buFontTx/>
              <a:buChar char="-"/>
            </a:pPr>
            <a:r>
              <a:rPr lang="en-US" i="0" dirty="0"/>
              <a:t> </a:t>
            </a:r>
            <a:r>
              <a:rPr lang="en-US" i="0" dirty="0" err="1">
                <a:latin typeface="Symbol" charset="2"/>
                <a:cs typeface="Symbol" charset="2"/>
              </a:rPr>
              <a:t>h</a:t>
            </a:r>
            <a:r>
              <a:rPr lang="en-US" i="0" dirty="0"/>
              <a:t> ~ N</a:t>
            </a:r>
            <a:r>
              <a:rPr lang="en-US" i="0" baseline="30000" dirty="0"/>
              <a:t>3.4</a:t>
            </a:r>
          </a:p>
          <a:p>
            <a:pPr>
              <a:buFontTx/>
              <a:buChar char="-"/>
            </a:pPr>
            <a:r>
              <a:rPr lang="en-US" i="0" dirty="0"/>
              <a:t> Scaling universal for all (linear)</a:t>
            </a:r>
          </a:p>
          <a:p>
            <a:r>
              <a:rPr lang="en-US" i="0" dirty="0"/>
              <a:t>  polymers</a:t>
            </a:r>
          </a:p>
          <a:p>
            <a:pPr>
              <a:buFontTx/>
              <a:buChar char="-"/>
            </a:pPr>
            <a:r>
              <a:rPr lang="en-US" i="0" dirty="0"/>
              <a:t> But different </a:t>
            </a:r>
            <a:r>
              <a:rPr lang="en-US" i="0" dirty="0" err="1"/>
              <a:t>N</a:t>
            </a:r>
            <a:r>
              <a:rPr lang="en-US" i="0" baseline="-25000" dirty="0" err="1"/>
              <a:t>ent</a:t>
            </a:r>
            <a:r>
              <a:rPr lang="en-US" i="0" baseline="-25000" dirty="0"/>
              <a:t> </a:t>
            </a:r>
            <a:r>
              <a:rPr lang="en-US" i="0" dirty="0" err="1">
                <a:sym typeface="Wingdings"/>
              </a:rPr>
              <a:t></a:t>
            </a:r>
            <a:r>
              <a:rPr lang="en-US" i="0" dirty="0">
                <a:sym typeface="Wingdings"/>
              </a:rPr>
              <a:t> C</a:t>
            </a:r>
            <a:r>
              <a:rPr lang="en-US" i="0" baseline="-25000" dirty="0">
                <a:sym typeface="Wingdings"/>
              </a:rPr>
              <a:t>∞</a:t>
            </a:r>
            <a:r>
              <a:rPr lang="en-US" i="0" baseline="-25000" dirty="0"/>
              <a:t>	</a:t>
            </a:r>
          </a:p>
          <a:p>
            <a:endParaRPr lang="en-US" i="0" baseline="-25000" dirty="0"/>
          </a:p>
          <a:p>
            <a:r>
              <a:rPr lang="en-US" i="0" baseline="-25000" dirty="0"/>
              <a:t>				</a:t>
            </a:r>
            <a:r>
              <a:rPr lang="en-US" sz="4400" i="0" dirty="0">
                <a:solidFill>
                  <a:srgbClr val="3366FF"/>
                </a:solidFill>
              </a:rPr>
              <a:t>!?</a:t>
            </a:r>
          </a:p>
          <a:p>
            <a:endParaRPr lang="en-US" i="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38200" y="0"/>
            <a:ext cx="8420100" cy="1143000"/>
          </a:xfrm>
        </p:spPr>
        <p:txBody>
          <a:bodyPr/>
          <a:lstStyle/>
          <a:p>
            <a:pPr eaLnBrk="1" hangingPunct="1"/>
            <a:r>
              <a:rPr lang="en-GB" dirty="0">
                <a:solidFill>
                  <a:srgbClr val="3366FF"/>
                </a:solidFill>
              </a:rPr>
              <a:t>Entanglements</a:t>
            </a:r>
          </a:p>
        </p:txBody>
      </p:sp>
      <p:sp>
        <p:nvSpPr>
          <p:cNvPr id="70659" name="Rectangle 3"/>
          <p:cNvSpPr>
            <a:spLocks noGrp="1" noChangeArrowheads="1"/>
          </p:cNvSpPr>
          <p:nvPr>
            <p:ph type="body" idx="1"/>
          </p:nvPr>
        </p:nvSpPr>
        <p:spPr>
          <a:xfrm>
            <a:off x="228600" y="3581400"/>
            <a:ext cx="9525000" cy="3276600"/>
          </a:xfrm>
        </p:spPr>
        <p:txBody>
          <a:bodyPr/>
          <a:lstStyle/>
          <a:p>
            <a:pPr eaLnBrk="1" hangingPunct="1">
              <a:buNone/>
            </a:pPr>
            <a:r>
              <a:rPr lang="en-GB" sz="2400" dirty="0"/>
              <a:t>From rubber elasticity:			</a:t>
            </a:r>
            <a:r>
              <a:rPr lang="en-GB" sz="2400" dirty="0" err="1">
                <a:latin typeface="Symbol" charset="2"/>
                <a:cs typeface="Symbol" charset="2"/>
              </a:rPr>
              <a:t>r</a:t>
            </a:r>
            <a:r>
              <a:rPr lang="en-GB" sz="2400" dirty="0"/>
              <a:t>: Density</a:t>
            </a:r>
          </a:p>
          <a:p>
            <a:pPr eaLnBrk="1" hangingPunct="1">
              <a:buNone/>
            </a:pPr>
            <a:r>
              <a:rPr lang="en-GB" sz="2400" dirty="0"/>
              <a:t>							M</a:t>
            </a:r>
            <a:r>
              <a:rPr lang="en-GB" sz="2400" baseline="-25000" dirty="0"/>
              <a:t>e</a:t>
            </a:r>
            <a:r>
              <a:rPr lang="en-GB" sz="2400" dirty="0"/>
              <a:t> = </a:t>
            </a:r>
            <a:r>
              <a:rPr lang="en-GB" sz="2400" dirty="0" err="1"/>
              <a:t>N</a:t>
            </a:r>
            <a:r>
              <a:rPr lang="en-GB" sz="2400" baseline="-25000" dirty="0" err="1"/>
              <a:t>ent</a:t>
            </a:r>
            <a:r>
              <a:rPr lang="en-GB" sz="2400" dirty="0" err="1"/>
              <a:t>M</a:t>
            </a:r>
            <a:r>
              <a:rPr lang="en-GB" sz="2400" baseline="-25000" dirty="0" err="1"/>
              <a:t>repeat</a:t>
            </a:r>
            <a:endParaRPr lang="en-GB" sz="2400" baseline="-25000" dirty="0"/>
          </a:p>
          <a:p>
            <a:pPr eaLnBrk="1" hangingPunct="1">
              <a:buNone/>
            </a:pPr>
            <a:r>
              <a:rPr lang="en-GB" sz="2400" dirty="0"/>
              <a:t>M</a:t>
            </a:r>
            <a:r>
              <a:rPr lang="en-GB" sz="2400" baseline="-25000" dirty="0"/>
              <a:t>e</a:t>
            </a:r>
            <a:r>
              <a:rPr lang="en-GB" sz="2400" dirty="0"/>
              <a:t>: ‘Entanglement molecular weight’</a:t>
            </a:r>
          </a:p>
          <a:p>
            <a:pPr eaLnBrk="1" hangingPunct="1">
              <a:buNone/>
            </a:pPr>
            <a:endParaRPr lang="en-GB" sz="2400" dirty="0"/>
          </a:p>
          <a:p>
            <a:pPr eaLnBrk="1" hangingPunct="1">
              <a:buNone/>
            </a:pPr>
            <a:r>
              <a:rPr lang="en-GB" sz="2400" dirty="0"/>
              <a:t>Chemistry: Polymer = ‘long’ chain molecule – but how long is ‘long’?</a:t>
            </a:r>
          </a:p>
          <a:p>
            <a:pPr eaLnBrk="1" hangingPunct="1">
              <a:buNone/>
            </a:pPr>
            <a:r>
              <a:rPr lang="en-GB" sz="2400" dirty="0"/>
              <a:t>Physics: </a:t>
            </a:r>
            <a:r>
              <a:rPr lang="en-US" sz="2400" dirty="0" err="1">
                <a:sym typeface="Wingdings"/>
              </a:rPr>
              <a:t></a:t>
            </a:r>
            <a:r>
              <a:rPr lang="en-US" sz="2400" dirty="0">
                <a:sym typeface="Wingdings"/>
              </a:rPr>
              <a:t> Answer!</a:t>
            </a:r>
          </a:p>
          <a:p>
            <a:pPr eaLnBrk="1" hangingPunct="1">
              <a:buNone/>
            </a:pPr>
            <a:r>
              <a:rPr lang="en-US" sz="2400" dirty="0">
                <a:sym typeface="Wingdings"/>
              </a:rPr>
              <a:t>Polymers are chain molecules long enough to entangle (M &gt; M</a:t>
            </a:r>
            <a:r>
              <a:rPr lang="en-US" sz="2400" baseline="-25000" dirty="0">
                <a:sym typeface="Wingdings"/>
              </a:rPr>
              <a:t>e</a:t>
            </a:r>
            <a:r>
              <a:rPr lang="en-US" sz="2400" dirty="0">
                <a:sym typeface="Wingdings"/>
              </a:rPr>
              <a:t>)</a:t>
            </a:r>
            <a:r>
              <a:rPr lang="en-GB" sz="2400" dirty="0"/>
              <a:t>	 </a:t>
            </a:r>
          </a:p>
        </p:txBody>
      </p:sp>
      <p:pic>
        <p:nvPicPr>
          <p:cNvPr id="13" name="Picture 12"/>
          <p:cNvPicPr>
            <a:picLocks noChangeAspect="1"/>
          </p:cNvPicPr>
          <p:nvPr/>
        </p:nvPicPr>
        <p:blipFill>
          <a:blip r:embed="rId4"/>
          <a:stretch>
            <a:fillRect/>
          </a:stretch>
        </p:blipFill>
        <p:spPr>
          <a:xfrm>
            <a:off x="152400" y="1066800"/>
            <a:ext cx="3606800" cy="2413000"/>
          </a:xfrm>
          <a:prstGeom prst="rect">
            <a:avLst/>
          </a:prstGeom>
        </p:spPr>
      </p:pic>
      <p:sp>
        <p:nvSpPr>
          <p:cNvPr id="14" name="TextBox 13"/>
          <p:cNvSpPr txBox="1"/>
          <p:nvPr/>
        </p:nvSpPr>
        <p:spPr>
          <a:xfrm>
            <a:off x="3886200" y="1066800"/>
            <a:ext cx="6036779" cy="2677656"/>
          </a:xfrm>
          <a:prstGeom prst="rect">
            <a:avLst/>
          </a:prstGeom>
          <a:noFill/>
        </p:spPr>
        <p:txBody>
          <a:bodyPr wrap="none" rtlCol="0">
            <a:spAutoFit/>
          </a:bodyPr>
          <a:lstStyle/>
          <a:p>
            <a:r>
              <a:rPr lang="en-US" i="0" dirty="0"/>
              <a:t>N &gt; </a:t>
            </a:r>
            <a:r>
              <a:rPr lang="en-US" i="0" dirty="0" err="1"/>
              <a:t>N</a:t>
            </a:r>
            <a:r>
              <a:rPr lang="en-US" i="0" baseline="-25000" dirty="0" err="1"/>
              <a:t>ent</a:t>
            </a:r>
            <a:r>
              <a:rPr lang="en-US" i="0" dirty="0"/>
              <a:t>: Chains in melt </a:t>
            </a:r>
            <a:r>
              <a:rPr lang="en-US" i="0" dirty="0">
                <a:solidFill>
                  <a:srgbClr val="3366FF"/>
                </a:solidFill>
              </a:rPr>
              <a:t>entangle</a:t>
            </a:r>
          </a:p>
          <a:p>
            <a:endParaRPr lang="en-US" i="0" dirty="0"/>
          </a:p>
          <a:p>
            <a:r>
              <a:rPr lang="en-US" i="0" dirty="0"/>
              <a:t>‘temporary </a:t>
            </a:r>
            <a:r>
              <a:rPr lang="en-US" i="0" dirty="0" err="1"/>
              <a:t>crosslinks</a:t>
            </a:r>
            <a:r>
              <a:rPr lang="en-US" i="0" dirty="0"/>
              <a:t>’</a:t>
            </a:r>
          </a:p>
          <a:p>
            <a:endParaRPr lang="en-US" i="0" dirty="0"/>
          </a:p>
          <a:p>
            <a:r>
              <a:rPr lang="en-US" i="0" dirty="0"/>
              <a:t>t &lt; </a:t>
            </a:r>
            <a:r>
              <a:rPr lang="en-US" i="0" dirty="0" err="1">
                <a:latin typeface="Symbol" charset="2"/>
                <a:cs typeface="Symbol" charset="2"/>
              </a:rPr>
              <a:t>t</a:t>
            </a:r>
            <a:r>
              <a:rPr lang="en-US" i="0" baseline="-25000" dirty="0" err="1"/>
              <a:t>T</a:t>
            </a:r>
            <a:r>
              <a:rPr lang="en-US" i="0" dirty="0"/>
              <a:t> : Rubber- like </a:t>
            </a:r>
            <a:r>
              <a:rPr lang="en-US" i="0" dirty="0" err="1"/>
              <a:t>behaviour</a:t>
            </a:r>
            <a:r>
              <a:rPr lang="en-US" i="0" dirty="0"/>
              <a:t>, </a:t>
            </a:r>
            <a:r>
              <a:rPr lang="en-US" i="0" dirty="0" err="1"/>
              <a:t>G</a:t>
            </a:r>
            <a:r>
              <a:rPr lang="en-US" i="0" baseline="-25000" dirty="0" err="1"/>
              <a:t>p</a:t>
            </a:r>
            <a:r>
              <a:rPr lang="en-US" i="0" dirty="0"/>
              <a:t> plateau</a:t>
            </a:r>
          </a:p>
          <a:p>
            <a:r>
              <a:rPr lang="en-US" i="0" dirty="0"/>
              <a:t>t &gt; </a:t>
            </a:r>
            <a:r>
              <a:rPr lang="en-US" i="0" dirty="0" err="1">
                <a:latin typeface="Symbol" charset="2"/>
                <a:cs typeface="Symbol" charset="2"/>
              </a:rPr>
              <a:t>t</a:t>
            </a:r>
            <a:r>
              <a:rPr lang="en-US" i="0" baseline="-25000" dirty="0" err="1"/>
              <a:t>T</a:t>
            </a:r>
            <a:r>
              <a:rPr lang="en-US" i="0" dirty="0"/>
              <a:t> : Entanglements ‘slip’, viscous flow</a:t>
            </a:r>
          </a:p>
          <a:p>
            <a:endParaRPr lang="en-US" i="0" dirty="0"/>
          </a:p>
        </p:txBody>
      </p:sp>
      <p:graphicFrame>
        <p:nvGraphicFramePr>
          <p:cNvPr id="15" name="Object 14"/>
          <p:cNvGraphicFramePr>
            <a:graphicFrameLocks noChangeAspect="1"/>
          </p:cNvGraphicFramePr>
          <p:nvPr/>
        </p:nvGraphicFramePr>
        <p:xfrm>
          <a:off x="3886200" y="3581400"/>
          <a:ext cx="1524000" cy="922421"/>
        </p:xfrm>
        <a:graphic>
          <a:graphicData uri="http://schemas.openxmlformats.org/presentationml/2006/ole">
            <mc:AlternateContent xmlns:mc="http://schemas.openxmlformats.org/markup-compatibility/2006">
              <mc:Choice xmlns:v="urn:schemas-microsoft-com:vml" Requires="v">
                <p:oleObj spid="_x0000_s107578" name="Equation" r:id="rId5" imgW="482600" imgH="292100" progId="Equation.3">
                  <p:embed/>
                </p:oleObj>
              </mc:Choice>
              <mc:Fallback>
                <p:oleObj name="Equation" r:id="rId5" imgW="482600" imgH="2921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3581400"/>
                        <a:ext cx="1524000" cy="922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8382000" y="3962400"/>
            <a:ext cx="817802" cy="461665"/>
          </a:xfrm>
          <a:prstGeom prst="rect">
            <a:avLst/>
          </a:prstGeom>
          <a:noFill/>
        </p:spPr>
        <p:txBody>
          <a:bodyPr wrap="none" rtlCol="0">
            <a:spAutoFit/>
          </a:bodyPr>
          <a:lstStyle/>
          <a:p>
            <a:r>
              <a:rPr lang="en-GB" b="1" i="0">
                <a:solidFill>
                  <a:srgbClr val="FF0000"/>
                </a:solidFill>
              </a:rPr>
              <a:t>P8.1</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8"/>
          <p:cNvPicPr>
            <a:picLocks noChangeAspect="1" noChangeArrowheads="1"/>
          </p:cNvPicPr>
          <p:nvPr/>
        </p:nvPicPr>
        <p:blipFill>
          <a:blip r:embed="rId3"/>
          <a:srcRect/>
          <a:stretch>
            <a:fillRect/>
          </a:stretch>
        </p:blipFill>
        <p:spPr bwMode="auto">
          <a:xfrm>
            <a:off x="609600" y="3810000"/>
            <a:ext cx="4132263" cy="2363788"/>
          </a:xfrm>
          <a:prstGeom prst="rect">
            <a:avLst/>
          </a:prstGeom>
          <a:noFill/>
          <a:ln w="9525">
            <a:noFill/>
            <a:miter lim="800000"/>
            <a:headEnd/>
            <a:tailEnd/>
          </a:ln>
        </p:spPr>
      </p:pic>
      <p:sp>
        <p:nvSpPr>
          <p:cNvPr id="72707" name="Rectangle 2"/>
          <p:cNvSpPr>
            <a:spLocks noGrp="1" noChangeArrowheads="1"/>
          </p:cNvSpPr>
          <p:nvPr>
            <p:ph type="title"/>
          </p:nvPr>
        </p:nvSpPr>
        <p:spPr>
          <a:xfrm>
            <a:off x="685800" y="-152400"/>
            <a:ext cx="8420100" cy="1143000"/>
          </a:xfrm>
        </p:spPr>
        <p:txBody>
          <a:bodyPr/>
          <a:lstStyle/>
          <a:p>
            <a:pPr eaLnBrk="1" hangingPunct="1"/>
            <a:r>
              <a:rPr lang="en-GB" dirty="0"/>
              <a:t>The </a:t>
            </a:r>
            <a:r>
              <a:rPr lang="en-GB" dirty="0" err="1"/>
              <a:t>reptation</a:t>
            </a:r>
            <a:r>
              <a:rPr lang="en-GB" dirty="0"/>
              <a:t> tube model</a:t>
            </a:r>
          </a:p>
        </p:txBody>
      </p:sp>
      <p:sp>
        <p:nvSpPr>
          <p:cNvPr id="72708" name="Rectangle 3"/>
          <p:cNvSpPr>
            <a:spLocks noGrp="1" noChangeArrowheads="1"/>
          </p:cNvSpPr>
          <p:nvPr>
            <p:ph type="body" idx="1"/>
          </p:nvPr>
        </p:nvSpPr>
        <p:spPr>
          <a:xfrm>
            <a:off x="-152400" y="838200"/>
            <a:ext cx="10058400" cy="4114800"/>
          </a:xfrm>
        </p:spPr>
        <p:txBody>
          <a:bodyPr/>
          <a:lstStyle/>
          <a:p>
            <a:pPr lvl="1" eaLnBrk="1" hangingPunct="1"/>
            <a:r>
              <a:rPr lang="en-GB" dirty="0"/>
              <a:t>Entanglements define a </a:t>
            </a:r>
            <a:r>
              <a:rPr lang="en-GB" dirty="0">
                <a:solidFill>
                  <a:srgbClr val="3366FF"/>
                </a:solidFill>
              </a:rPr>
              <a:t>‘tube’</a:t>
            </a:r>
            <a:r>
              <a:rPr lang="en-GB" dirty="0">
                <a:solidFill>
                  <a:srgbClr val="000000"/>
                </a:solidFill>
              </a:rPr>
              <a:t> confining polymer’s Brownian motion</a:t>
            </a:r>
          </a:p>
          <a:p>
            <a:pPr lvl="1" eaLnBrk="1" hangingPunct="1"/>
            <a:r>
              <a:rPr lang="en-GB" dirty="0"/>
              <a:t>Polymer diffuses along the tube: </a:t>
            </a:r>
            <a:r>
              <a:rPr lang="en-GB" dirty="0">
                <a:solidFill>
                  <a:srgbClr val="3366FF"/>
                </a:solidFill>
              </a:rPr>
              <a:t>‘</a:t>
            </a:r>
            <a:r>
              <a:rPr lang="en-GB" dirty="0" err="1">
                <a:solidFill>
                  <a:srgbClr val="3366FF"/>
                </a:solidFill>
              </a:rPr>
              <a:t>reptation</a:t>
            </a:r>
            <a:r>
              <a:rPr lang="en-GB" dirty="0">
                <a:solidFill>
                  <a:srgbClr val="3366FF"/>
                </a:solidFill>
              </a:rPr>
              <a:t>’</a:t>
            </a:r>
          </a:p>
          <a:p>
            <a:pPr lvl="1" eaLnBrk="1" hangingPunct="1"/>
            <a:r>
              <a:rPr lang="en-GB" dirty="0"/>
              <a:t>Relevant length scale: Contour length L ~ N (not R ~ N</a:t>
            </a:r>
            <a:r>
              <a:rPr lang="en-GB" baseline="30000" dirty="0"/>
              <a:t>1/2</a:t>
            </a:r>
            <a:r>
              <a:rPr lang="en-GB" dirty="0"/>
              <a:t>)</a:t>
            </a:r>
          </a:p>
          <a:p>
            <a:pPr lvl="1" eaLnBrk="1" hangingPunct="1"/>
            <a:r>
              <a:rPr lang="en-GB" dirty="0" err="1">
                <a:latin typeface="Symbol" charset="2"/>
                <a:cs typeface="Symbol" charset="2"/>
              </a:rPr>
              <a:t>t</a:t>
            </a:r>
            <a:r>
              <a:rPr lang="en-GB" baseline="-25000" dirty="0" err="1">
                <a:cs typeface="Symbol" charset="2"/>
              </a:rPr>
              <a:t>T</a:t>
            </a:r>
            <a:r>
              <a:rPr lang="en-GB" dirty="0"/>
              <a:t> given by time to escape old /</a:t>
            </a:r>
          </a:p>
          <a:p>
            <a:pPr lvl="1" eaLnBrk="1" hangingPunct="1">
              <a:buNone/>
            </a:pPr>
            <a:r>
              <a:rPr lang="en-GB" dirty="0"/>
              <a:t> ‘find’ new tube</a:t>
            </a:r>
          </a:p>
        </p:txBody>
      </p:sp>
      <p:sp>
        <p:nvSpPr>
          <p:cNvPr id="72709" name="Text Box 9"/>
          <p:cNvSpPr txBox="1">
            <a:spLocks noChangeArrowheads="1"/>
          </p:cNvSpPr>
          <p:nvPr/>
        </p:nvSpPr>
        <p:spPr bwMode="auto">
          <a:xfrm>
            <a:off x="304800" y="6400800"/>
            <a:ext cx="4283075" cy="304800"/>
          </a:xfrm>
          <a:prstGeom prst="rect">
            <a:avLst/>
          </a:prstGeom>
          <a:noFill/>
          <a:ln w="9525">
            <a:noFill/>
            <a:miter lim="800000"/>
            <a:headEnd/>
            <a:tailEnd/>
          </a:ln>
        </p:spPr>
        <p:txBody>
          <a:bodyPr>
            <a:prstTxWarp prst="textNoShape">
              <a:avLst/>
            </a:prstTxWarp>
            <a:spAutoFit/>
          </a:bodyPr>
          <a:lstStyle/>
          <a:p>
            <a:r>
              <a:rPr lang="en-US" sz="1400" dirty="0">
                <a:solidFill>
                  <a:srgbClr val="555555"/>
                </a:solidFill>
              </a:rPr>
              <a:t>from</a:t>
            </a:r>
            <a:r>
              <a:rPr lang="en-US" sz="1400" i="0" dirty="0">
                <a:solidFill>
                  <a:srgbClr val="555555"/>
                </a:solidFill>
              </a:rPr>
              <a:t> T. Russ </a:t>
            </a:r>
            <a:r>
              <a:rPr lang="en-US" sz="1400" dirty="0">
                <a:solidFill>
                  <a:srgbClr val="555555"/>
                </a:solidFill>
              </a:rPr>
              <a:t>et al</a:t>
            </a:r>
            <a:r>
              <a:rPr lang="en-US" sz="1400" i="0" dirty="0">
                <a:solidFill>
                  <a:srgbClr val="555555"/>
                </a:solidFill>
              </a:rPr>
              <a:t>. </a:t>
            </a:r>
            <a:r>
              <a:rPr lang="en-US" sz="1400" dirty="0">
                <a:solidFill>
                  <a:srgbClr val="555555"/>
                </a:solidFill>
              </a:rPr>
              <a:t>Eur. Phys. J. E</a:t>
            </a:r>
            <a:r>
              <a:rPr lang="en-US" sz="1400" i="0" dirty="0">
                <a:solidFill>
                  <a:srgbClr val="555555"/>
                </a:solidFill>
              </a:rPr>
              <a:t> </a:t>
            </a:r>
            <a:r>
              <a:rPr lang="en-US" sz="1400" b="1" i="0" dirty="0">
                <a:solidFill>
                  <a:srgbClr val="555555"/>
                </a:solidFill>
              </a:rPr>
              <a:t>4</a:t>
            </a:r>
            <a:r>
              <a:rPr lang="en-US" sz="1400" i="0" dirty="0">
                <a:solidFill>
                  <a:srgbClr val="555555"/>
                </a:solidFill>
              </a:rPr>
              <a:t> 419-33 (2001).</a:t>
            </a:r>
          </a:p>
        </p:txBody>
      </p:sp>
      <p:pic>
        <p:nvPicPr>
          <p:cNvPr id="6" name="Picture 5"/>
          <p:cNvPicPr>
            <a:picLocks noChangeAspect="1"/>
          </p:cNvPicPr>
          <p:nvPr/>
        </p:nvPicPr>
        <p:blipFill>
          <a:blip r:embed="rId4"/>
          <a:stretch>
            <a:fillRect/>
          </a:stretch>
        </p:blipFill>
        <p:spPr>
          <a:xfrm>
            <a:off x="5833882" y="2785882"/>
            <a:ext cx="4072118" cy="4072118"/>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81000" y="228600"/>
            <a:ext cx="8991600" cy="1143000"/>
          </a:xfrm>
        </p:spPr>
        <p:txBody>
          <a:bodyPr/>
          <a:lstStyle/>
          <a:p>
            <a:pPr eaLnBrk="1" hangingPunct="1"/>
            <a:r>
              <a:rPr lang="en-GB" dirty="0"/>
              <a:t>Terminal time (</a:t>
            </a:r>
            <a:r>
              <a:rPr lang="en-GB" dirty="0" err="1">
                <a:latin typeface="Symbol" charset="2"/>
                <a:cs typeface="Symbol" charset="2"/>
              </a:rPr>
              <a:t>t</a:t>
            </a:r>
            <a:r>
              <a:rPr lang="en-GB" baseline="-25000" dirty="0" err="1"/>
              <a:t>T</a:t>
            </a:r>
            <a:r>
              <a:rPr lang="en-GB" dirty="0"/>
              <a:t>)</a:t>
            </a:r>
            <a:r>
              <a:rPr lang="en-GB" baseline="-25000" dirty="0"/>
              <a:t> </a:t>
            </a:r>
            <a:r>
              <a:rPr lang="en-GB" dirty="0"/>
              <a:t>scaling</a:t>
            </a:r>
          </a:p>
        </p:txBody>
      </p:sp>
      <p:sp>
        <p:nvSpPr>
          <p:cNvPr id="74755" name="Rectangle 3"/>
          <p:cNvSpPr>
            <a:spLocks noGrp="1" noChangeArrowheads="1"/>
          </p:cNvSpPr>
          <p:nvPr>
            <p:ph type="body" idx="1"/>
          </p:nvPr>
        </p:nvSpPr>
        <p:spPr>
          <a:xfrm>
            <a:off x="533400" y="1447800"/>
            <a:ext cx="8686800" cy="4114800"/>
          </a:xfrm>
        </p:spPr>
        <p:txBody>
          <a:bodyPr/>
          <a:lstStyle/>
          <a:p>
            <a:pPr eaLnBrk="1" hangingPunct="1"/>
            <a:r>
              <a:rPr lang="en-GB" sz="2800" dirty="0"/>
              <a:t>Diffusion law: L = √</a:t>
            </a:r>
            <a:r>
              <a:rPr lang="en-GB" sz="2800" dirty="0" err="1"/>
              <a:t>Dt</a:t>
            </a:r>
            <a:r>
              <a:rPr lang="en-GB" sz="2800" dirty="0"/>
              <a:t> </a:t>
            </a:r>
            <a:r>
              <a:rPr lang="en-US" sz="2800" dirty="0" err="1">
                <a:sym typeface="Wingdings"/>
              </a:rPr>
              <a:t></a:t>
            </a:r>
            <a:r>
              <a:rPr lang="en-US" sz="2800" dirty="0">
                <a:sym typeface="Wingdings"/>
              </a:rPr>
              <a:t> </a:t>
            </a:r>
            <a:r>
              <a:rPr lang="en-GB" sz="2800" dirty="0" err="1">
                <a:latin typeface="Symbol" charset="2"/>
                <a:cs typeface="Symbol" charset="2"/>
              </a:rPr>
              <a:t>t</a:t>
            </a:r>
            <a:r>
              <a:rPr lang="en-GB" sz="2800" baseline="-25000" dirty="0" err="1"/>
              <a:t>T</a:t>
            </a:r>
            <a:r>
              <a:rPr lang="en-GB" sz="2800" dirty="0"/>
              <a:t> =L</a:t>
            </a:r>
            <a:r>
              <a:rPr lang="en-GB" sz="2800" baseline="30000" dirty="0"/>
              <a:t>2</a:t>
            </a:r>
            <a:r>
              <a:rPr lang="en-GB" sz="2800" dirty="0"/>
              <a:t>/D</a:t>
            </a:r>
            <a:r>
              <a:rPr lang="en-GB" sz="2800" baseline="-25000" dirty="0"/>
              <a:t>tube</a:t>
            </a:r>
          </a:p>
          <a:p>
            <a:pPr eaLnBrk="1" hangingPunct="1">
              <a:buNone/>
            </a:pPr>
            <a:endParaRPr lang="en-GB" sz="1400" dirty="0"/>
          </a:p>
          <a:p>
            <a:pPr eaLnBrk="1" hangingPunct="1">
              <a:buNone/>
            </a:pPr>
            <a:r>
              <a:rPr lang="en-GB" sz="2400" dirty="0"/>
              <a:t>L = contour length ~ N; L</a:t>
            </a:r>
            <a:r>
              <a:rPr lang="en-GB" sz="2400" baseline="30000" dirty="0"/>
              <a:t>2</a:t>
            </a:r>
            <a:r>
              <a:rPr lang="en-GB" sz="2400" dirty="0"/>
              <a:t> ~ N</a:t>
            </a:r>
            <a:r>
              <a:rPr lang="en-GB" sz="2400" baseline="30000" dirty="0"/>
              <a:t>2</a:t>
            </a:r>
          </a:p>
          <a:p>
            <a:pPr eaLnBrk="1" hangingPunct="1">
              <a:buNone/>
            </a:pPr>
            <a:r>
              <a:rPr lang="en-GB" sz="2400" dirty="0"/>
              <a:t>Einstein relation: D = </a:t>
            </a:r>
            <a:r>
              <a:rPr lang="en-GB" sz="2400" dirty="0" err="1"/>
              <a:t>k</a:t>
            </a:r>
            <a:r>
              <a:rPr lang="en-GB" sz="2400" baseline="-25000" dirty="0" err="1"/>
              <a:t>B</a:t>
            </a:r>
            <a:r>
              <a:rPr lang="en-GB" sz="2400" dirty="0" err="1"/>
              <a:t>T</a:t>
            </a:r>
            <a:r>
              <a:rPr lang="en-GB" sz="2400" dirty="0" err="1">
                <a:latin typeface="Symbol" charset="2"/>
                <a:cs typeface="Symbol" charset="2"/>
              </a:rPr>
              <a:t>m</a:t>
            </a:r>
            <a:endParaRPr lang="en-GB" sz="2400" dirty="0">
              <a:latin typeface="Symbol" charset="2"/>
              <a:cs typeface="Symbol" charset="2"/>
            </a:endParaRPr>
          </a:p>
          <a:p>
            <a:pPr eaLnBrk="1" hangingPunct="1">
              <a:buFont typeface="Symbol" pitchFamily="-105" charset="2"/>
              <a:buChar char="m"/>
            </a:pPr>
            <a:r>
              <a:rPr lang="en-GB" sz="2400" dirty="0">
                <a:latin typeface="+mj-lt"/>
                <a:cs typeface="Symbol" charset="2"/>
              </a:rPr>
              <a:t>= mobility in tube; </a:t>
            </a:r>
            <a:r>
              <a:rPr lang="en-GB" sz="2400" dirty="0" err="1">
                <a:latin typeface="Symbol" charset="2"/>
                <a:cs typeface="Symbol" charset="2"/>
              </a:rPr>
              <a:t>m</a:t>
            </a:r>
            <a:r>
              <a:rPr lang="en-GB" sz="2400" baseline="-25000" dirty="0" err="1">
                <a:cs typeface="Symbol" charset="2"/>
              </a:rPr>
              <a:t>tube</a:t>
            </a:r>
            <a:r>
              <a:rPr lang="en-GB" sz="2400" dirty="0">
                <a:latin typeface="+mj-lt"/>
                <a:cs typeface="Symbol" charset="2"/>
              </a:rPr>
              <a:t> ~ 1/N as drag adds up</a:t>
            </a:r>
          </a:p>
          <a:p>
            <a:pPr lvl="1" eaLnBrk="1" hangingPunct="1">
              <a:buFont typeface="Wingdings" pitchFamily="-105" charset="2"/>
              <a:buChar char="è"/>
            </a:pPr>
            <a:r>
              <a:rPr lang="en-US" sz="2400" dirty="0">
                <a:latin typeface="+mj-lt"/>
                <a:cs typeface="Symbol" charset="2"/>
                <a:sym typeface="Wingdings"/>
              </a:rPr>
              <a:t> D ~ 1/N</a:t>
            </a:r>
            <a:endParaRPr lang="en-GB" sz="2400" dirty="0">
              <a:latin typeface="+mj-lt"/>
              <a:cs typeface="Symbol" charset="2"/>
            </a:endParaRPr>
          </a:p>
          <a:p>
            <a:pPr lvl="2" eaLnBrk="1" hangingPunct="1">
              <a:buNone/>
            </a:pPr>
            <a:endParaRPr lang="en-GB" sz="2800" dirty="0">
              <a:sym typeface="Wingdings"/>
            </a:endParaRPr>
          </a:p>
          <a:p>
            <a:pPr lvl="2" eaLnBrk="1" hangingPunct="1">
              <a:buFont typeface="Wingdings" pitchFamily="-105" charset="2"/>
              <a:buChar char="à"/>
            </a:pPr>
            <a:r>
              <a:rPr lang="en-GB" sz="3200" i="1" dirty="0">
                <a:solidFill>
                  <a:srgbClr val="3366FF"/>
                </a:solidFill>
                <a:latin typeface="Symbol" charset="2"/>
                <a:sym typeface="Symbol" charset="2"/>
              </a:rPr>
              <a:t></a:t>
            </a:r>
            <a:r>
              <a:rPr lang="en-GB" sz="3200" baseline="-25000" dirty="0">
                <a:solidFill>
                  <a:srgbClr val="3366FF"/>
                </a:solidFill>
              </a:rPr>
              <a:t>T</a:t>
            </a:r>
            <a:r>
              <a:rPr lang="en-GB" sz="3200" dirty="0">
                <a:solidFill>
                  <a:srgbClr val="3366FF"/>
                </a:solidFill>
              </a:rPr>
              <a:t> </a:t>
            </a:r>
            <a:r>
              <a:rPr lang="en-GB" sz="3200" dirty="0">
                <a:solidFill>
                  <a:srgbClr val="3366FF"/>
                </a:solidFill>
                <a:sym typeface="Symbol" charset="2"/>
              </a:rPr>
              <a:t>~</a:t>
            </a:r>
            <a:r>
              <a:rPr lang="en-GB" sz="3200" dirty="0">
                <a:solidFill>
                  <a:srgbClr val="3366FF"/>
                </a:solidFill>
              </a:rPr>
              <a:t> </a:t>
            </a:r>
            <a:r>
              <a:rPr lang="en-GB" sz="2800" i="1" dirty="0">
                <a:solidFill>
                  <a:srgbClr val="3366FF"/>
                </a:solidFill>
              </a:rPr>
              <a:t>N </a:t>
            </a:r>
            <a:r>
              <a:rPr lang="en-GB" sz="2800" baseline="30000" dirty="0">
                <a:solidFill>
                  <a:srgbClr val="3366FF"/>
                </a:solidFill>
              </a:rPr>
              <a:t>3</a:t>
            </a:r>
            <a:r>
              <a:rPr lang="en-GB" sz="3200" baseline="30000" dirty="0">
                <a:solidFill>
                  <a:srgbClr val="3366FF"/>
                </a:solidFill>
              </a:rPr>
              <a:t>	</a:t>
            </a:r>
            <a:r>
              <a:rPr lang="en-GB" i="1" dirty="0">
                <a:solidFill>
                  <a:srgbClr val="3366FF"/>
                </a:solidFill>
              </a:rPr>
              <a:t>vs. </a:t>
            </a:r>
            <a:r>
              <a:rPr lang="en-GB" dirty="0">
                <a:solidFill>
                  <a:srgbClr val="3366FF"/>
                </a:solidFill>
              </a:rPr>
              <a:t>N</a:t>
            </a:r>
            <a:r>
              <a:rPr lang="en-GB" baseline="30000" dirty="0">
                <a:solidFill>
                  <a:srgbClr val="3366FF"/>
                </a:solidFill>
              </a:rPr>
              <a:t>3.4</a:t>
            </a:r>
          </a:p>
          <a:p>
            <a:pPr lvl="2" eaLnBrk="1" hangingPunct="1">
              <a:buNone/>
            </a:pPr>
            <a:endParaRPr lang="en-GB" baseline="30000" dirty="0">
              <a:solidFill>
                <a:srgbClr val="3366FF"/>
              </a:solidFill>
            </a:endParaRPr>
          </a:p>
          <a:p>
            <a:pPr lvl="2" eaLnBrk="1" hangingPunct="1">
              <a:buNone/>
            </a:pPr>
            <a:r>
              <a:rPr lang="en-GB" dirty="0">
                <a:solidFill>
                  <a:srgbClr val="3366FF"/>
                </a:solidFill>
              </a:rPr>
              <a:t>Dynamic scaling law</a:t>
            </a:r>
          </a:p>
        </p:txBody>
      </p:sp>
      <p:sp>
        <p:nvSpPr>
          <p:cNvPr id="4" name="TextBox 3"/>
          <p:cNvSpPr txBox="1"/>
          <p:nvPr/>
        </p:nvSpPr>
        <p:spPr>
          <a:xfrm>
            <a:off x="5817096" y="6093296"/>
            <a:ext cx="3670709" cy="369332"/>
          </a:xfrm>
          <a:prstGeom prst="rect">
            <a:avLst/>
          </a:prstGeom>
          <a:noFill/>
        </p:spPr>
        <p:txBody>
          <a:bodyPr wrap="none" rtlCol="0">
            <a:spAutoFit/>
          </a:bodyPr>
          <a:lstStyle/>
          <a:p>
            <a:r>
              <a:rPr lang="en-US" sz="1800" i="0" dirty="0"/>
              <a:t>P G de </a:t>
            </a:r>
            <a:r>
              <a:rPr lang="en-US" sz="1800" i="0" dirty="0" err="1"/>
              <a:t>Gennes</a:t>
            </a:r>
            <a:r>
              <a:rPr lang="en-US" sz="1800" i="0" dirty="0"/>
              <a:t>, Nobel Prize 1991</a:t>
            </a:r>
          </a:p>
        </p:txBody>
      </p:sp>
      <p:pic>
        <p:nvPicPr>
          <p:cNvPr id="5" name="Picture 4"/>
          <p:cNvPicPr>
            <a:picLocks noChangeAspect="1"/>
          </p:cNvPicPr>
          <p:nvPr/>
        </p:nvPicPr>
        <p:blipFill>
          <a:blip r:embed="rId3"/>
          <a:stretch>
            <a:fillRect/>
          </a:stretch>
        </p:blipFill>
        <p:spPr>
          <a:xfrm>
            <a:off x="7734300" y="3568700"/>
            <a:ext cx="1638300" cy="22987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reeform 2"/>
          <p:cNvSpPr>
            <a:spLocks/>
          </p:cNvSpPr>
          <p:nvPr/>
        </p:nvSpPr>
        <p:spPr bwMode="auto">
          <a:xfrm>
            <a:off x="698500" y="228600"/>
            <a:ext cx="3797300" cy="3581400"/>
          </a:xfrm>
          <a:custGeom>
            <a:avLst/>
            <a:gdLst>
              <a:gd name="T0" fmla="*/ 725805000 w 2392"/>
              <a:gd name="T1" fmla="*/ 2147483647 h 2256"/>
              <a:gd name="T2" fmla="*/ 967740000 w 2392"/>
              <a:gd name="T3" fmla="*/ 2147483647 h 2256"/>
              <a:gd name="T4" fmla="*/ 1451610000 w 2392"/>
              <a:gd name="T5" fmla="*/ 2147483647 h 2256"/>
              <a:gd name="T6" fmla="*/ 2056447500 w 2392"/>
              <a:gd name="T7" fmla="*/ 2147483647 h 2256"/>
              <a:gd name="T8" fmla="*/ 1209675000 w 2392"/>
              <a:gd name="T9" fmla="*/ 1572577500 h 2256"/>
              <a:gd name="T10" fmla="*/ 1935480000 w 2392"/>
              <a:gd name="T11" fmla="*/ 846772500 h 2256"/>
              <a:gd name="T12" fmla="*/ 2147483647 w 2392"/>
              <a:gd name="T13" fmla="*/ 2147483647 h 2256"/>
              <a:gd name="T14" fmla="*/ 2056447500 w 2392"/>
              <a:gd name="T15" fmla="*/ 2147483647 h 2256"/>
              <a:gd name="T16" fmla="*/ 1209675000 w 2392"/>
              <a:gd name="T17" fmla="*/ 2147483647 h 2256"/>
              <a:gd name="T18" fmla="*/ 1330642500 w 2392"/>
              <a:gd name="T19" fmla="*/ 2147483647 h 2256"/>
              <a:gd name="T20" fmla="*/ 2147483647 w 2392"/>
              <a:gd name="T21" fmla="*/ 2147483647 h 2256"/>
              <a:gd name="T22" fmla="*/ 2147483647 w 2392"/>
              <a:gd name="T23" fmla="*/ 2147483647 h 2256"/>
              <a:gd name="T24" fmla="*/ 2147483647 w 2392"/>
              <a:gd name="T25" fmla="*/ 2147483647 h 2256"/>
              <a:gd name="T26" fmla="*/ 2147483647 w 2392"/>
              <a:gd name="T27" fmla="*/ 2147483647 h 2256"/>
              <a:gd name="T28" fmla="*/ 2147483647 w 2392"/>
              <a:gd name="T29" fmla="*/ 2147483647 h 2256"/>
              <a:gd name="T30" fmla="*/ 2147483647 w 2392"/>
              <a:gd name="T31" fmla="*/ 2147483647 h 2256"/>
              <a:gd name="T32" fmla="*/ 2147483647 w 2392"/>
              <a:gd name="T33" fmla="*/ 2147483647 h 2256"/>
              <a:gd name="T34" fmla="*/ 2147483647 w 2392"/>
              <a:gd name="T35" fmla="*/ 1209675000 h 2256"/>
              <a:gd name="T36" fmla="*/ 2147483647 w 2392"/>
              <a:gd name="T37" fmla="*/ 1209675000 h 2256"/>
              <a:gd name="T38" fmla="*/ 2147483647 w 2392"/>
              <a:gd name="T39" fmla="*/ 604837500 h 2256"/>
              <a:gd name="T40" fmla="*/ 1209675000 w 2392"/>
              <a:gd name="T41" fmla="*/ 120967500 h 2256"/>
              <a:gd name="T42" fmla="*/ 120967500 w 2392"/>
              <a:gd name="T43" fmla="*/ 1330642500 h 2256"/>
              <a:gd name="T44" fmla="*/ 483870000 w 2392"/>
              <a:gd name="T45" fmla="*/ 1572577500 h 2256"/>
              <a:gd name="T46" fmla="*/ 120967500 w 2392"/>
              <a:gd name="T47" fmla="*/ 2147483647 h 2256"/>
              <a:gd name="T48" fmla="*/ 846772500 w 2392"/>
              <a:gd name="T49" fmla="*/ 2147483647 h 2256"/>
              <a:gd name="T50" fmla="*/ 2056447500 w 2392"/>
              <a:gd name="T51" fmla="*/ 2147483647 h 22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92"/>
              <a:gd name="T79" fmla="*/ 0 h 2256"/>
              <a:gd name="T80" fmla="*/ 2392 w 2392"/>
              <a:gd name="T81" fmla="*/ 2256 h 22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92" h="2256">
                <a:moveTo>
                  <a:pt x="288" y="1008"/>
                </a:moveTo>
                <a:cubicBezTo>
                  <a:pt x="312" y="912"/>
                  <a:pt x="336" y="816"/>
                  <a:pt x="384" y="864"/>
                </a:cubicBezTo>
                <a:cubicBezTo>
                  <a:pt x="432" y="912"/>
                  <a:pt x="504" y="1288"/>
                  <a:pt x="576" y="1296"/>
                </a:cubicBezTo>
                <a:cubicBezTo>
                  <a:pt x="648" y="1304"/>
                  <a:pt x="832" y="1024"/>
                  <a:pt x="816" y="912"/>
                </a:cubicBezTo>
                <a:cubicBezTo>
                  <a:pt x="800" y="800"/>
                  <a:pt x="488" y="720"/>
                  <a:pt x="480" y="624"/>
                </a:cubicBezTo>
                <a:cubicBezTo>
                  <a:pt x="472" y="528"/>
                  <a:pt x="672" y="296"/>
                  <a:pt x="768" y="336"/>
                </a:cubicBezTo>
                <a:cubicBezTo>
                  <a:pt x="864" y="376"/>
                  <a:pt x="1048" y="640"/>
                  <a:pt x="1056" y="864"/>
                </a:cubicBezTo>
                <a:cubicBezTo>
                  <a:pt x="1064" y="1088"/>
                  <a:pt x="912" y="1528"/>
                  <a:pt x="816" y="1680"/>
                </a:cubicBezTo>
                <a:cubicBezTo>
                  <a:pt x="720" y="1832"/>
                  <a:pt x="528" y="1680"/>
                  <a:pt x="480" y="1776"/>
                </a:cubicBezTo>
                <a:cubicBezTo>
                  <a:pt x="432" y="1872"/>
                  <a:pt x="464" y="2256"/>
                  <a:pt x="528" y="2256"/>
                </a:cubicBezTo>
                <a:cubicBezTo>
                  <a:pt x="592" y="2256"/>
                  <a:pt x="712" y="1848"/>
                  <a:pt x="864" y="1776"/>
                </a:cubicBezTo>
                <a:cubicBezTo>
                  <a:pt x="1016" y="1704"/>
                  <a:pt x="1368" y="1928"/>
                  <a:pt x="1440" y="1824"/>
                </a:cubicBezTo>
                <a:cubicBezTo>
                  <a:pt x="1512" y="1720"/>
                  <a:pt x="1280" y="1296"/>
                  <a:pt x="1296" y="1152"/>
                </a:cubicBezTo>
                <a:cubicBezTo>
                  <a:pt x="1312" y="1008"/>
                  <a:pt x="1488" y="936"/>
                  <a:pt x="1536" y="960"/>
                </a:cubicBezTo>
                <a:cubicBezTo>
                  <a:pt x="1584" y="984"/>
                  <a:pt x="1448" y="1232"/>
                  <a:pt x="1584" y="1296"/>
                </a:cubicBezTo>
                <a:cubicBezTo>
                  <a:pt x="1720" y="1360"/>
                  <a:pt x="2312" y="1400"/>
                  <a:pt x="2352" y="1344"/>
                </a:cubicBezTo>
                <a:cubicBezTo>
                  <a:pt x="2392" y="1288"/>
                  <a:pt x="1968" y="1104"/>
                  <a:pt x="1824" y="960"/>
                </a:cubicBezTo>
                <a:cubicBezTo>
                  <a:pt x="1680" y="816"/>
                  <a:pt x="1592" y="560"/>
                  <a:pt x="1488" y="480"/>
                </a:cubicBezTo>
                <a:cubicBezTo>
                  <a:pt x="1384" y="400"/>
                  <a:pt x="1248" y="520"/>
                  <a:pt x="1200" y="480"/>
                </a:cubicBezTo>
                <a:cubicBezTo>
                  <a:pt x="1152" y="440"/>
                  <a:pt x="1320" y="312"/>
                  <a:pt x="1200" y="240"/>
                </a:cubicBezTo>
                <a:cubicBezTo>
                  <a:pt x="1080" y="168"/>
                  <a:pt x="672" y="0"/>
                  <a:pt x="480" y="48"/>
                </a:cubicBezTo>
                <a:cubicBezTo>
                  <a:pt x="288" y="96"/>
                  <a:pt x="96" y="432"/>
                  <a:pt x="48" y="528"/>
                </a:cubicBezTo>
                <a:cubicBezTo>
                  <a:pt x="0" y="624"/>
                  <a:pt x="192" y="520"/>
                  <a:pt x="192" y="624"/>
                </a:cubicBezTo>
                <a:cubicBezTo>
                  <a:pt x="192" y="728"/>
                  <a:pt x="24" y="1000"/>
                  <a:pt x="48" y="1152"/>
                </a:cubicBezTo>
                <a:cubicBezTo>
                  <a:pt x="72" y="1304"/>
                  <a:pt x="208" y="1512"/>
                  <a:pt x="336" y="1536"/>
                </a:cubicBezTo>
                <a:cubicBezTo>
                  <a:pt x="464" y="1560"/>
                  <a:pt x="736" y="1336"/>
                  <a:pt x="816" y="1296"/>
                </a:cubicBezTo>
              </a:path>
            </a:pathLst>
          </a:custGeom>
          <a:noFill/>
          <a:ln w="50800">
            <a:solidFill>
              <a:srgbClr val="008000"/>
            </a:solidFill>
            <a:round/>
            <a:headEnd/>
            <a:tailEnd/>
          </a:ln>
        </p:spPr>
        <p:txBody>
          <a:bodyPr wrap="none" anchor="ctr">
            <a:prstTxWarp prst="textNoShape">
              <a:avLst/>
            </a:prstTxWarp>
          </a:bodyPr>
          <a:lstStyle/>
          <a:p>
            <a:endParaRPr lang="en-GB"/>
          </a:p>
        </p:txBody>
      </p:sp>
      <p:sp>
        <p:nvSpPr>
          <p:cNvPr id="19459" name="Freeform 3"/>
          <p:cNvSpPr>
            <a:spLocks/>
          </p:cNvSpPr>
          <p:nvPr/>
        </p:nvSpPr>
        <p:spPr bwMode="auto">
          <a:xfrm>
            <a:off x="3962400" y="533400"/>
            <a:ext cx="5638800" cy="1041400"/>
          </a:xfrm>
          <a:custGeom>
            <a:avLst/>
            <a:gdLst>
              <a:gd name="T0" fmla="*/ 0 w 3552"/>
              <a:gd name="T1" fmla="*/ 1572577500 h 656"/>
              <a:gd name="T2" fmla="*/ 241935000 w 3552"/>
              <a:gd name="T3" fmla="*/ 1209675000 h 656"/>
              <a:gd name="T4" fmla="*/ 604837500 w 3552"/>
              <a:gd name="T5" fmla="*/ 1572577500 h 656"/>
              <a:gd name="T6" fmla="*/ 1209675000 w 3552"/>
              <a:gd name="T7" fmla="*/ 725805000 h 656"/>
              <a:gd name="T8" fmla="*/ 2147483647 w 3552"/>
              <a:gd name="T9" fmla="*/ 1330642500 h 656"/>
              <a:gd name="T10" fmla="*/ 2147483647 w 3552"/>
              <a:gd name="T11" fmla="*/ 120967500 h 656"/>
              <a:gd name="T12" fmla="*/ 2147483647 w 3552"/>
              <a:gd name="T13" fmla="*/ 604837500 h 656"/>
              <a:gd name="T14" fmla="*/ 2147483647 w 3552"/>
              <a:gd name="T15" fmla="*/ 846772500 h 656"/>
              <a:gd name="T16" fmla="*/ 2147483647 w 3552"/>
              <a:gd name="T17" fmla="*/ 1088707500 h 656"/>
              <a:gd name="T18" fmla="*/ 2147483647 w 3552"/>
              <a:gd name="T19" fmla="*/ 604837500 h 656"/>
              <a:gd name="T20" fmla="*/ 2147483647 w 3552"/>
              <a:gd name="T21" fmla="*/ 241935000 h 656"/>
              <a:gd name="T22" fmla="*/ 2147483647 w 3552"/>
              <a:gd name="T23" fmla="*/ 241935000 h 656"/>
              <a:gd name="T24" fmla="*/ 2147483647 w 3552"/>
              <a:gd name="T25" fmla="*/ 604837500 h 656"/>
              <a:gd name="T26" fmla="*/ 2147483647 w 3552"/>
              <a:gd name="T27" fmla="*/ 1330642500 h 6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52"/>
              <a:gd name="T43" fmla="*/ 0 h 656"/>
              <a:gd name="T44" fmla="*/ 3552 w 3552"/>
              <a:gd name="T45" fmla="*/ 656 h 6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52" h="656">
                <a:moveTo>
                  <a:pt x="0" y="624"/>
                </a:moveTo>
                <a:cubicBezTo>
                  <a:pt x="28" y="552"/>
                  <a:pt x="56" y="480"/>
                  <a:pt x="96" y="480"/>
                </a:cubicBezTo>
                <a:cubicBezTo>
                  <a:pt x="136" y="480"/>
                  <a:pt x="176" y="656"/>
                  <a:pt x="240" y="624"/>
                </a:cubicBezTo>
                <a:cubicBezTo>
                  <a:pt x="304" y="592"/>
                  <a:pt x="360" y="304"/>
                  <a:pt x="480" y="288"/>
                </a:cubicBezTo>
                <a:cubicBezTo>
                  <a:pt x="600" y="272"/>
                  <a:pt x="816" y="568"/>
                  <a:pt x="960" y="528"/>
                </a:cubicBezTo>
                <a:cubicBezTo>
                  <a:pt x="1104" y="488"/>
                  <a:pt x="1120" y="96"/>
                  <a:pt x="1344" y="48"/>
                </a:cubicBezTo>
                <a:cubicBezTo>
                  <a:pt x="1568" y="0"/>
                  <a:pt x="2144" y="192"/>
                  <a:pt x="2304" y="240"/>
                </a:cubicBezTo>
                <a:cubicBezTo>
                  <a:pt x="2464" y="288"/>
                  <a:pt x="2248" y="304"/>
                  <a:pt x="2304" y="336"/>
                </a:cubicBezTo>
                <a:cubicBezTo>
                  <a:pt x="2360" y="368"/>
                  <a:pt x="2552" y="448"/>
                  <a:pt x="2640" y="432"/>
                </a:cubicBezTo>
                <a:cubicBezTo>
                  <a:pt x="2728" y="416"/>
                  <a:pt x="2768" y="296"/>
                  <a:pt x="2832" y="240"/>
                </a:cubicBezTo>
                <a:cubicBezTo>
                  <a:pt x="2896" y="184"/>
                  <a:pt x="2928" y="120"/>
                  <a:pt x="3024" y="96"/>
                </a:cubicBezTo>
                <a:cubicBezTo>
                  <a:pt x="3120" y="72"/>
                  <a:pt x="3328" y="72"/>
                  <a:pt x="3408" y="96"/>
                </a:cubicBezTo>
                <a:cubicBezTo>
                  <a:pt x="3488" y="120"/>
                  <a:pt x="3480" y="168"/>
                  <a:pt x="3504" y="240"/>
                </a:cubicBezTo>
                <a:cubicBezTo>
                  <a:pt x="3528" y="312"/>
                  <a:pt x="3540" y="420"/>
                  <a:pt x="3552" y="528"/>
                </a:cubicBezTo>
              </a:path>
            </a:pathLst>
          </a:custGeom>
          <a:noFill/>
          <a:ln w="50800">
            <a:solidFill>
              <a:srgbClr val="000080"/>
            </a:solidFill>
            <a:round/>
            <a:headEnd/>
            <a:tailEnd/>
          </a:ln>
        </p:spPr>
        <p:txBody>
          <a:bodyPr wrap="none" anchor="ctr">
            <a:prstTxWarp prst="textNoShape">
              <a:avLst/>
            </a:prstTxWarp>
          </a:bodyPr>
          <a:lstStyle/>
          <a:p>
            <a:endParaRPr lang="en-GB"/>
          </a:p>
        </p:txBody>
      </p:sp>
      <p:sp>
        <p:nvSpPr>
          <p:cNvPr id="19460" name="Freeform 4"/>
          <p:cNvSpPr>
            <a:spLocks/>
          </p:cNvSpPr>
          <p:nvPr/>
        </p:nvSpPr>
        <p:spPr bwMode="auto">
          <a:xfrm>
            <a:off x="4445000" y="1295400"/>
            <a:ext cx="1308100" cy="1981200"/>
          </a:xfrm>
          <a:custGeom>
            <a:avLst/>
            <a:gdLst>
              <a:gd name="T0" fmla="*/ 80645000 w 824"/>
              <a:gd name="T1" fmla="*/ 0 h 1248"/>
              <a:gd name="T2" fmla="*/ 201612500 w 824"/>
              <a:gd name="T3" fmla="*/ 362902500 h 1248"/>
              <a:gd name="T4" fmla="*/ 80645000 w 824"/>
              <a:gd name="T5" fmla="*/ 725805000 h 1248"/>
              <a:gd name="T6" fmla="*/ 201612500 w 824"/>
              <a:gd name="T7" fmla="*/ 846772500 h 1248"/>
              <a:gd name="T8" fmla="*/ 1290320000 w 824"/>
              <a:gd name="T9" fmla="*/ 1088707500 h 1248"/>
              <a:gd name="T10" fmla="*/ 564515000 w 824"/>
              <a:gd name="T11" fmla="*/ 1693545000 h 1248"/>
              <a:gd name="T12" fmla="*/ 322580000 w 824"/>
              <a:gd name="T13" fmla="*/ 1935480000 h 1248"/>
              <a:gd name="T14" fmla="*/ 1169352500 w 824"/>
              <a:gd name="T15" fmla="*/ 2147483647 h 1248"/>
              <a:gd name="T16" fmla="*/ 1411287500 w 824"/>
              <a:gd name="T17" fmla="*/ 1935480000 h 1248"/>
              <a:gd name="T18" fmla="*/ 1653222500 w 824"/>
              <a:gd name="T19" fmla="*/ 2147483647 h 1248"/>
              <a:gd name="T20" fmla="*/ 2016125000 w 824"/>
              <a:gd name="T21" fmla="*/ 2147483647 h 1248"/>
              <a:gd name="T22" fmla="*/ 1290320000 w 824"/>
              <a:gd name="T23" fmla="*/ 2147483647 h 12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4"/>
              <a:gd name="T37" fmla="*/ 0 h 1248"/>
              <a:gd name="T38" fmla="*/ 824 w 824"/>
              <a:gd name="T39" fmla="*/ 1248 h 12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4" h="1248">
                <a:moveTo>
                  <a:pt x="32" y="0"/>
                </a:moveTo>
                <a:cubicBezTo>
                  <a:pt x="56" y="48"/>
                  <a:pt x="80" y="96"/>
                  <a:pt x="80" y="144"/>
                </a:cubicBezTo>
                <a:cubicBezTo>
                  <a:pt x="80" y="192"/>
                  <a:pt x="32" y="256"/>
                  <a:pt x="32" y="288"/>
                </a:cubicBezTo>
                <a:cubicBezTo>
                  <a:pt x="32" y="320"/>
                  <a:pt x="0" y="312"/>
                  <a:pt x="80" y="336"/>
                </a:cubicBezTo>
                <a:cubicBezTo>
                  <a:pt x="160" y="360"/>
                  <a:pt x="488" y="376"/>
                  <a:pt x="512" y="432"/>
                </a:cubicBezTo>
                <a:cubicBezTo>
                  <a:pt x="536" y="488"/>
                  <a:pt x="288" y="616"/>
                  <a:pt x="224" y="672"/>
                </a:cubicBezTo>
                <a:cubicBezTo>
                  <a:pt x="160" y="728"/>
                  <a:pt x="88" y="736"/>
                  <a:pt x="128" y="768"/>
                </a:cubicBezTo>
                <a:cubicBezTo>
                  <a:pt x="168" y="800"/>
                  <a:pt x="392" y="864"/>
                  <a:pt x="464" y="864"/>
                </a:cubicBezTo>
                <a:cubicBezTo>
                  <a:pt x="536" y="864"/>
                  <a:pt x="528" y="752"/>
                  <a:pt x="560" y="768"/>
                </a:cubicBezTo>
                <a:cubicBezTo>
                  <a:pt x="592" y="784"/>
                  <a:pt x="616" y="896"/>
                  <a:pt x="656" y="960"/>
                </a:cubicBezTo>
                <a:cubicBezTo>
                  <a:pt x="696" y="1024"/>
                  <a:pt x="824" y="1104"/>
                  <a:pt x="800" y="1152"/>
                </a:cubicBezTo>
                <a:cubicBezTo>
                  <a:pt x="776" y="1200"/>
                  <a:pt x="560" y="1232"/>
                  <a:pt x="512" y="1248"/>
                </a:cubicBezTo>
              </a:path>
            </a:pathLst>
          </a:custGeom>
          <a:noFill/>
          <a:ln w="50800">
            <a:solidFill>
              <a:srgbClr val="FF0000"/>
            </a:solidFill>
            <a:round/>
            <a:headEnd/>
            <a:tailEnd/>
          </a:ln>
        </p:spPr>
        <p:txBody>
          <a:bodyPr wrap="none" anchor="ctr">
            <a:prstTxWarp prst="textNoShape">
              <a:avLst/>
            </a:prstTxWarp>
          </a:bodyPr>
          <a:lstStyle/>
          <a:p>
            <a:endParaRPr lang="en-GB"/>
          </a:p>
        </p:txBody>
      </p:sp>
      <p:sp>
        <p:nvSpPr>
          <p:cNvPr id="19461" name="Freeform 5"/>
          <p:cNvSpPr>
            <a:spLocks/>
          </p:cNvSpPr>
          <p:nvPr/>
        </p:nvSpPr>
        <p:spPr bwMode="auto">
          <a:xfrm>
            <a:off x="5842000" y="685800"/>
            <a:ext cx="850900" cy="2984500"/>
          </a:xfrm>
          <a:custGeom>
            <a:avLst/>
            <a:gdLst>
              <a:gd name="T0" fmla="*/ 161290000 w 536"/>
              <a:gd name="T1" fmla="*/ 0 h 1880"/>
              <a:gd name="T2" fmla="*/ 40322500 w 536"/>
              <a:gd name="T3" fmla="*/ 846772500 h 1880"/>
              <a:gd name="T4" fmla="*/ 403225000 w 536"/>
              <a:gd name="T5" fmla="*/ 1572577500 h 1880"/>
              <a:gd name="T6" fmla="*/ 766127500 w 536"/>
              <a:gd name="T7" fmla="*/ 1814512500 h 1880"/>
              <a:gd name="T8" fmla="*/ 524192500 w 536"/>
              <a:gd name="T9" fmla="*/ 1935480000 h 1880"/>
              <a:gd name="T10" fmla="*/ 282257500 w 536"/>
              <a:gd name="T11" fmla="*/ 2147483647 h 1880"/>
              <a:gd name="T12" fmla="*/ 524192500 w 536"/>
              <a:gd name="T13" fmla="*/ 2147483647 h 1880"/>
              <a:gd name="T14" fmla="*/ 1129030000 w 536"/>
              <a:gd name="T15" fmla="*/ 2147483647 h 1880"/>
              <a:gd name="T16" fmla="*/ 1249997500 w 536"/>
              <a:gd name="T17" fmla="*/ 2147483647 h 1880"/>
              <a:gd name="T18" fmla="*/ 524192500 w 536"/>
              <a:gd name="T19" fmla="*/ 2147483647 h 1880"/>
              <a:gd name="T20" fmla="*/ 282257500 w 536"/>
              <a:gd name="T21" fmla="*/ 2147483647 h 1880"/>
              <a:gd name="T22" fmla="*/ 40322500 w 536"/>
              <a:gd name="T23" fmla="*/ 2147483647 h 18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6"/>
              <a:gd name="T37" fmla="*/ 0 h 1880"/>
              <a:gd name="T38" fmla="*/ 536 w 536"/>
              <a:gd name="T39" fmla="*/ 1880 h 18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6" h="1880">
                <a:moveTo>
                  <a:pt x="64" y="0"/>
                </a:moveTo>
                <a:cubicBezTo>
                  <a:pt x="32" y="116"/>
                  <a:pt x="0" y="232"/>
                  <a:pt x="16" y="336"/>
                </a:cubicBezTo>
                <a:cubicBezTo>
                  <a:pt x="32" y="440"/>
                  <a:pt x="112" y="560"/>
                  <a:pt x="160" y="624"/>
                </a:cubicBezTo>
                <a:cubicBezTo>
                  <a:pt x="208" y="688"/>
                  <a:pt x="296" y="696"/>
                  <a:pt x="304" y="720"/>
                </a:cubicBezTo>
                <a:cubicBezTo>
                  <a:pt x="312" y="744"/>
                  <a:pt x="240" y="736"/>
                  <a:pt x="208" y="768"/>
                </a:cubicBezTo>
                <a:cubicBezTo>
                  <a:pt x="176" y="800"/>
                  <a:pt x="112" y="864"/>
                  <a:pt x="112" y="912"/>
                </a:cubicBezTo>
                <a:cubicBezTo>
                  <a:pt x="112" y="960"/>
                  <a:pt x="152" y="1048"/>
                  <a:pt x="208" y="1056"/>
                </a:cubicBezTo>
                <a:cubicBezTo>
                  <a:pt x="264" y="1064"/>
                  <a:pt x="400" y="960"/>
                  <a:pt x="448" y="960"/>
                </a:cubicBezTo>
                <a:cubicBezTo>
                  <a:pt x="496" y="960"/>
                  <a:pt x="536" y="976"/>
                  <a:pt x="496" y="1056"/>
                </a:cubicBezTo>
                <a:cubicBezTo>
                  <a:pt x="456" y="1136"/>
                  <a:pt x="272" y="1312"/>
                  <a:pt x="208" y="1440"/>
                </a:cubicBezTo>
                <a:cubicBezTo>
                  <a:pt x="144" y="1568"/>
                  <a:pt x="144" y="1768"/>
                  <a:pt x="112" y="1824"/>
                </a:cubicBezTo>
                <a:cubicBezTo>
                  <a:pt x="80" y="1880"/>
                  <a:pt x="48" y="1828"/>
                  <a:pt x="16" y="1776"/>
                </a:cubicBezTo>
              </a:path>
            </a:pathLst>
          </a:custGeom>
          <a:noFill/>
          <a:ln w="50800">
            <a:solidFill>
              <a:srgbClr val="FF0000"/>
            </a:solidFill>
            <a:round/>
            <a:headEnd/>
            <a:tailEnd/>
          </a:ln>
        </p:spPr>
        <p:txBody>
          <a:bodyPr wrap="none" anchor="ctr">
            <a:prstTxWarp prst="textNoShape">
              <a:avLst/>
            </a:prstTxWarp>
          </a:bodyPr>
          <a:lstStyle/>
          <a:p>
            <a:endParaRPr lang="en-GB"/>
          </a:p>
        </p:txBody>
      </p:sp>
      <p:sp>
        <p:nvSpPr>
          <p:cNvPr id="19462" name="Freeform 6"/>
          <p:cNvSpPr>
            <a:spLocks/>
          </p:cNvSpPr>
          <p:nvPr/>
        </p:nvSpPr>
        <p:spPr bwMode="auto">
          <a:xfrm>
            <a:off x="6743700" y="762000"/>
            <a:ext cx="1092200" cy="2590800"/>
          </a:xfrm>
          <a:custGeom>
            <a:avLst/>
            <a:gdLst>
              <a:gd name="T0" fmla="*/ 786288750 w 688"/>
              <a:gd name="T1" fmla="*/ 0 h 1632"/>
              <a:gd name="T2" fmla="*/ 423386250 w 688"/>
              <a:gd name="T3" fmla="*/ 241935000 h 1632"/>
              <a:gd name="T4" fmla="*/ 181451250 w 688"/>
              <a:gd name="T5" fmla="*/ 604837500 h 1632"/>
              <a:gd name="T6" fmla="*/ 1512093750 w 688"/>
              <a:gd name="T7" fmla="*/ 1209675000 h 1632"/>
              <a:gd name="T8" fmla="*/ 1512093750 w 688"/>
              <a:gd name="T9" fmla="*/ 1572577500 h 1632"/>
              <a:gd name="T10" fmla="*/ 544353750 w 688"/>
              <a:gd name="T11" fmla="*/ 2147483647 h 1632"/>
              <a:gd name="T12" fmla="*/ 1028223750 w 688"/>
              <a:gd name="T13" fmla="*/ 2147483647 h 1632"/>
              <a:gd name="T14" fmla="*/ 1270158750 w 688"/>
              <a:gd name="T15" fmla="*/ 2147483647 h 1632"/>
              <a:gd name="T16" fmla="*/ 423386250 w 688"/>
              <a:gd name="T17" fmla="*/ 2147483647 h 1632"/>
              <a:gd name="T18" fmla="*/ 1270158750 w 688"/>
              <a:gd name="T19" fmla="*/ 2147483647 h 16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8"/>
              <a:gd name="T31" fmla="*/ 0 h 1632"/>
              <a:gd name="T32" fmla="*/ 688 w 688"/>
              <a:gd name="T33" fmla="*/ 1632 h 16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8" h="1632">
                <a:moveTo>
                  <a:pt x="312" y="0"/>
                </a:moveTo>
                <a:cubicBezTo>
                  <a:pt x="260" y="28"/>
                  <a:pt x="208" y="56"/>
                  <a:pt x="168" y="96"/>
                </a:cubicBezTo>
                <a:cubicBezTo>
                  <a:pt x="128" y="136"/>
                  <a:pt x="0" y="176"/>
                  <a:pt x="72" y="240"/>
                </a:cubicBezTo>
                <a:cubicBezTo>
                  <a:pt x="144" y="304"/>
                  <a:pt x="512" y="416"/>
                  <a:pt x="600" y="480"/>
                </a:cubicBezTo>
                <a:cubicBezTo>
                  <a:pt x="688" y="544"/>
                  <a:pt x="664" y="552"/>
                  <a:pt x="600" y="624"/>
                </a:cubicBezTo>
                <a:cubicBezTo>
                  <a:pt x="536" y="696"/>
                  <a:pt x="248" y="808"/>
                  <a:pt x="216" y="912"/>
                </a:cubicBezTo>
                <a:cubicBezTo>
                  <a:pt x="184" y="1016"/>
                  <a:pt x="360" y="1160"/>
                  <a:pt x="408" y="1248"/>
                </a:cubicBezTo>
                <a:cubicBezTo>
                  <a:pt x="456" y="1336"/>
                  <a:pt x="544" y="1392"/>
                  <a:pt x="504" y="1440"/>
                </a:cubicBezTo>
                <a:cubicBezTo>
                  <a:pt x="464" y="1488"/>
                  <a:pt x="168" y="1504"/>
                  <a:pt x="168" y="1536"/>
                </a:cubicBezTo>
                <a:cubicBezTo>
                  <a:pt x="168" y="1568"/>
                  <a:pt x="336" y="1600"/>
                  <a:pt x="504" y="1632"/>
                </a:cubicBezTo>
              </a:path>
            </a:pathLst>
          </a:custGeom>
          <a:noFill/>
          <a:ln w="50800">
            <a:solidFill>
              <a:srgbClr val="FF0000"/>
            </a:solidFill>
            <a:round/>
            <a:headEnd/>
            <a:tailEnd/>
          </a:ln>
        </p:spPr>
        <p:txBody>
          <a:bodyPr wrap="none" anchor="ctr">
            <a:prstTxWarp prst="textNoShape">
              <a:avLst/>
            </a:prstTxWarp>
          </a:bodyPr>
          <a:lstStyle/>
          <a:p>
            <a:endParaRPr lang="en-GB"/>
          </a:p>
        </p:txBody>
      </p:sp>
      <p:sp>
        <p:nvSpPr>
          <p:cNvPr id="19463" name="Freeform 7"/>
          <p:cNvSpPr>
            <a:spLocks/>
          </p:cNvSpPr>
          <p:nvPr/>
        </p:nvSpPr>
        <p:spPr bwMode="auto">
          <a:xfrm>
            <a:off x="8280400" y="685800"/>
            <a:ext cx="1181100" cy="2298700"/>
          </a:xfrm>
          <a:custGeom>
            <a:avLst/>
            <a:gdLst>
              <a:gd name="T0" fmla="*/ 1008062500 w 744"/>
              <a:gd name="T1" fmla="*/ 0 h 1448"/>
              <a:gd name="T2" fmla="*/ 403225000 w 744"/>
              <a:gd name="T3" fmla="*/ 967740000 h 1448"/>
              <a:gd name="T4" fmla="*/ 766127500 w 744"/>
              <a:gd name="T5" fmla="*/ 1693545000 h 1448"/>
              <a:gd name="T6" fmla="*/ 40322500 w 744"/>
              <a:gd name="T7" fmla="*/ 2147483647 h 1448"/>
              <a:gd name="T8" fmla="*/ 1008062500 w 744"/>
              <a:gd name="T9" fmla="*/ 2147483647 h 1448"/>
              <a:gd name="T10" fmla="*/ 1249997500 w 744"/>
              <a:gd name="T11" fmla="*/ 2147483647 h 1448"/>
              <a:gd name="T12" fmla="*/ 1854835000 w 744"/>
              <a:gd name="T13" fmla="*/ 2147483647 h 1448"/>
              <a:gd name="T14" fmla="*/ 1129030000 w 744"/>
              <a:gd name="T15" fmla="*/ 2147483647 h 1448"/>
              <a:gd name="T16" fmla="*/ 887095000 w 744"/>
              <a:gd name="T17" fmla="*/ 2147483647 h 14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4"/>
              <a:gd name="T28" fmla="*/ 0 h 1448"/>
              <a:gd name="T29" fmla="*/ 744 w 744"/>
              <a:gd name="T30" fmla="*/ 1448 h 14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4" h="1448">
                <a:moveTo>
                  <a:pt x="400" y="0"/>
                </a:moveTo>
                <a:cubicBezTo>
                  <a:pt x="288" y="136"/>
                  <a:pt x="176" y="272"/>
                  <a:pt x="160" y="384"/>
                </a:cubicBezTo>
                <a:cubicBezTo>
                  <a:pt x="144" y="496"/>
                  <a:pt x="328" y="568"/>
                  <a:pt x="304" y="672"/>
                </a:cubicBezTo>
                <a:cubicBezTo>
                  <a:pt x="280" y="776"/>
                  <a:pt x="0" y="920"/>
                  <a:pt x="16" y="1008"/>
                </a:cubicBezTo>
                <a:cubicBezTo>
                  <a:pt x="32" y="1096"/>
                  <a:pt x="320" y="1192"/>
                  <a:pt x="400" y="1200"/>
                </a:cubicBezTo>
                <a:cubicBezTo>
                  <a:pt x="480" y="1208"/>
                  <a:pt x="440" y="1024"/>
                  <a:pt x="496" y="1056"/>
                </a:cubicBezTo>
                <a:cubicBezTo>
                  <a:pt x="552" y="1088"/>
                  <a:pt x="744" y="1336"/>
                  <a:pt x="736" y="1392"/>
                </a:cubicBezTo>
                <a:cubicBezTo>
                  <a:pt x="728" y="1448"/>
                  <a:pt x="512" y="1384"/>
                  <a:pt x="448" y="1392"/>
                </a:cubicBezTo>
                <a:cubicBezTo>
                  <a:pt x="384" y="1400"/>
                  <a:pt x="368" y="1420"/>
                  <a:pt x="352" y="1440"/>
                </a:cubicBezTo>
              </a:path>
            </a:pathLst>
          </a:custGeom>
          <a:noFill/>
          <a:ln w="50800">
            <a:solidFill>
              <a:srgbClr val="FF0000"/>
            </a:solidFill>
            <a:round/>
            <a:headEnd/>
            <a:tailEnd/>
          </a:ln>
        </p:spPr>
        <p:txBody>
          <a:bodyPr wrap="none" anchor="ctr">
            <a:prstTxWarp prst="textNoShape">
              <a:avLst/>
            </a:prstTxWarp>
          </a:bodyPr>
          <a:lstStyle/>
          <a:p>
            <a:endParaRPr lang="en-GB"/>
          </a:p>
        </p:txBody>
      </p:sp>
      <p:grpSp>
        <p:nvGrpSpPr>
          <p:cNvPr id="19464" name="Group 25"/>
          <p:cNvGrpSpPr>
            <a:grpSpLocks/>
          </p:cNvGrpSpPr>
          <p:nvPr/>
        </p:nvGrpSpPr>
        <p:grpSpPr bwMode="auto">
          <a:xfrm>
            <a:off x="457200" y="3505200"/>
            <a:ext cx="3149600" cy="2489200"/>
            <a:chOff x="288" y="2512"/>
            <a:chExt cx="1984" cy="1568"/>
          </a:xfrm>
        </p:grpSpPr>
        <p:sp>
          <p:nvSpPr>
            <p:cNvPr id="19480" name="Freeform 8"/>
            <p:cNvSpPr>
              <a:spLocks/>
            </p:cNvSpPr>
            <p:nvPr/>
          </p:nvSpPr>
          <p:spPr bwMode="auto">
            <a:xfrm>
              <a:off x="288" y="2512"/>
              <a:ext cx="1200" cy="896"/>
            </a:xfrm>
            <a:custGeom>
              <a:avLst/>
              <a:gdLst>
                <a:gd name="T0" fmla="*/ 0 w 1200"/>
                <a:gd name="T1" fmla="*/ 896 h 896"/>
                <a:gd name="T2" fmla="*/ 96 w 1200"/>
                <a:gd name="T3" fmla="*/ 608 h 896"/>
                <a:gd name="T4" fmla="*/ 288 w 1200"/>
                <a:gd name="T5" fmla="*/ 608 h 896"/>
                <a:gd name="T6" fmla="*/ 480 w 1200"/>
                <a:gd name="T7" fmla="*/ 368 h 896"/>
                <a:gd name="T8" fmla="*/ 576 w 1200"/>
                <a:gd name="T9" fmla="*/ 320 h 896"/>
                <a:gd name="T10" fmla="*/ 816 w 1200"/>
                <a:gd name="T11" fmla="*/ 704 h 896"/>
                <a:gd name="T12" fmla="*/ 960 w 1200"/>
                <a:gd name="T13" fmla="*/ 464 h 896"/>
                <a:gd name="T14" fmla="*/ 960 w 1200"/>
                <a:gd name="T15" fmla="*/ 320 h 896"/>
                <a:gd name="T16" fmla="*/ 1104 w 1200"/>
                <a:gd name="T17" fmla="*/ 224 h 896"/>
                <a:gd name="T18" fmla="*/ 864 w 1200"/>
                <a:gd name="T19" fmla="*/ 128 h 896"/>
                <a:gd name="T20" fmla="*/ 1056 w 1200"/>
                <a:gd name="T21" fmla="*/ 32 h 896"/>
                <a:gd name="T22" fmla="*/ 1200 w 1200"/>
                <a:gd name="T23" fmla="*/ 320 h 8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0"/>
                <a:gd name="T37" fmla="*/ 0 h 896"/>
                <a:gd name="T38" fmla="*/ 1200 w 1200"/>
                <a:gd name="T39" fmla="*/ 896 h 8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0" h="896">
                  <a:moveTo>
                    <a:pt x="0" y="896"/>
                  </a:moveTo>
                  <a:cubicBezTo>
                    <a:pt x="24" y="776"/>
                    <a:pt x="48" y="656"/>
                    <a:pt x="96" y="608"/>
                  </a:cubicBezTo>
                  <a:cubicBezTo>
                    <a:pt x="144" y="560"/>
                    <a:pt x="224" y="648"/>
                    <a:pt x="288" y="608"/>
                  </a:cubicBezTo>
                  <a:cubicBezTo>
                    <a:pt x="352" y="568"/>
                    <a:pt x="432" y="416"/>
                    <a:pt x="480" y="368"/>
                  </a:cubicBezTo>
                  <a:cubicBezTo>
                    <a:pt x="528" y="320"/>
                    <a:pt x="520" y="264"/>
                    <a:pt x="576" y="320"/>
                  </a:cubicBezTo>
                  <a:cubicBezTo>
                    <a:pt x="632" y="376"/>
                    <a:pt x="752" y="680"/>
                    <a:pt x="816" y="704"/>
                  </a:cubicBezTo>
                  <a:cubicBezTo>
                    <a:pt x="880" y="728"/>
                    <a:pt x="936" y="528"/>
                    <a:pt x="960" y="464"/>
                  </a:cubicBezTo>
                  <a:cubicBezTo>
                    <a:pt x="984" y="400"/>
                    <a:pt x="936" y="360"/>
                    <a:pt x="960" y="320"/>
                  </a:cubicBezTo>
                  <a:cubicBezTo>
                    <a:pt x="984" y="280"/>
                    <a:pt x="1120" y="256"/>
                    <a:pt x="1104" y="224"/>
                  </a:cubicBezTo>
                  <a:cubicBezTo>
                    <a:pt x="1088" y="192"/>
                    <a:pt x="872" y="160"/>
                    <a:pt x="864" y="128"/>
                  </a:cubicBezTo>
                  <a:cubicBezTo>
                    <a:pt x="856" y="96"/>
                    <a:pt x="1000" y="0"/>
                    <a:pt x="1056" y="32"/>
                  </a:cubicBezTo>
                  <a:cubicBezTo>
                    <a:pt x="1112" y="64"/>
                    <a:pt x="1156" y="192"/>
                    <a:pt x="1200" y="320"/>
                  </a:cubicBezTo>
                </a:path>
              </a:pathLst>
            </a:custGeom>
            <a:noFill/>
            <a:ln w="50800">
              <a:solidFill>
                <a:srgbClr val="FF6600"/>
              </a:solidFill>
              <a:round/>
              <a:headEnd/>
              <a:tailEnd/>
            </a:ln>
          </p:spPr>
          <p:txBody>
            <a:bodyPr wrap="none" anchor="ctr">
              <a:prstTxWarp prst="textNoShape">
                <a:avLst/>
              </a:prstTxWarp>
            </a:bodyPr>
            <a:lstStyle/>
            <a:p>
              <a:endParaRPr lang="en-GB"/>
            </a:p>
          </p:txBody>
        </p:sp>
        <p:sp>
          <p:nvSpPr>
            <p:cNvPr id="19481" name="Freeform 9"/>
            <p:cNvSpPr>
              <a:spLocks/>
            </p:cNvSpPr>
            <p:nvPr/>
          </p:nvSpPr>
          <p:spPr bwMode="auto">
            <a:xfrm>
              <a:off x="1488" y="2632"/>
              <a:ext cx="496" cy="688"/>
            </a:xfrm>
            <a:custGeom>
              <a:avLst/>
              <a:gdLst>
                <a:gd name="T0" fmla="*/ 0 w 496"/>
                <a:gd name="T1" fmla="*/ 200 h 688"/>
                <a:gd name="T2" fmla="*/ 96 w 496"/>
                <a:gd name="T3" fmla="*/ 344 h 688"/>
                <a:gd name="T4" fmla="*/ 240 w 496"/>
                <a:gd name="T5" fmla="*/ 200 h 688"/>
                <a:gd name="T6" fmla="*/ 240 w 496"/>
                <a:gd name="T7" fmla="*/ 8 h 688"/>
                <a:gd name="T8" fmla="*/ 480 w 496"/>
                <a:gd name="T9" fmla="*/ 152 h 688"/>
                <a:gd name="T10" fmla="*/ 336 w 496"/>
                <a:gd name="T11" fmla="*/ 344 h 688"/>
                <a:gd name="T12" fmla="*/ 240 w 496"/>
                <a:gd name="T13" fmla="*/ 392 h 688"/>
                <a:gd name="T14" fmla="*/ 192 w 496"/>
                <a:gd name="T15" fmla="*/ 536 h 688"/>
                <a:gd name="T16" fmla="*/ 432 w 496"/>
                <a:gd name="T17" fmla="*/ 680 h 688"/>
                <a:gd name="T18" fmla="*/ 480 w 496"/>
                <a:gd name="T19" fmla="*/ 584 h 6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
                <a:gd name="T31" fmla="*/ 0 h 688"/>
                <a:gd name="T32" fmla="*/ 496 w 496"/>
                <a:gd name="T33" fmla="*/ 688 h 6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 h="688">
                  <a:moveTo>
                    <a:pt x="0" y="200"/>
                  </a:moveTo>
                  <a:cubicBezTo>
                    <a:pt x="28" y="272"/>
                    <a:pt x="56" y="344"/>
                    <a:pt x="96" y="344"/>
                  </a:cubicBezTo>
                  <a:cubicBezTo>
                    <a:pt x="136" y="344"/>
                    <a:pt x="216" y="256"/>
                    <a:pt x="240" y="200"/>
                  </a:cubicBezTo>
                  <a:cubicBezTo>
                    <a:pt x="264" y="144"/>
                    <a:pt x="200" y="16"/>
                    <a:pt x="240" y="8"/>
                  </a:cubicBezTo>
                  <a:cubicBezTo>
                    <a:pt x="280" y="0"/>
                    <a:pt x="464" y="96"/>
                    <a:pt x="480" y="152"/>
                  </a:cubicBezTo>
                  <a:cubicBezTo>
                    <a:pt x="496" y="208"/>
                    <a:pt x="376" y="304"/>
                    <a:pt x="336" y="344"/>
                  </a:cubicBezTo>
                  <a:cubicBezTo>
                    <a:pt x="296" y="384"/>
                    <a:pt x="264" y="360"/>
                    <a:pt x="240" y="392"/>
                  </a:cubicBezTo>
                  <a:cubicBezTo>
                    <a:pt x="216" y="424"/>
                    <a:pt x="160" y="488"/>
                    <a:pt x="192" y="536"/>
                  </a:cubicBezTo>
                  <a:cubicBezTo>
                    <a:pt x="224" y="584"/>
                    <a:pt x="384" y="672"/>
                    <a:pt x="432" y="680"/>
                  </a:cubicBezTo>
                  <a:cubicBezTo>
                    <a:pt x="480" y="688"/>
                    <a:pt x="472" y="600"/>
                    <a:pt x="480" y="584"/>
                  </a:cubicBezTo>
                </a:path>
              </a:pathLst>
            </a:custGeom>
            <a:noFill/>
            <a:ln w="50800">
              <a:solidFill>
                <a:srgbClr val="993366"/>
              </a:solidFill>
              <a:round/>
              <a:headEnd/>
              <a:tailEnd/>
            </a:ln>
          </p:spPr>
          <p:txBody>
            <a:bodyPr wrap="none" anchor="ctr">
              <a:prstTxWarp prst="textNoShape">
                <a:avLst/>
              </a:prstTxWarp>
            </a:bodyPr>
            <a:lstStyle/>
            <a:p>
              <a:endParaRPr lang="en-GB"/>
            </a:p>
          </p:txBody>
        </p:sp>
        <p:sp>
          <p:nvSpPr>
            <p:cNvPr id="19482" name="Freeform 10"/>
            <p:cNvSpPr>
              <a:spLocks/>
            </p:cNvSpPr>
            <p:nvPr/>
          </p:nvSpPr>
          <p:spPr bwMode="auto">
            <a:xfrm>
              <a:off x="608" y="3024"/>
              <a:ext cx="1664" cy="1056"/>
            </a:xfrm>
            <a:custGeom>
              <a:avLst/>
              <a:gdLst>
                <a:gd name="T0" fmla="*/ 1360 w 1664"/>
                <a:gd name="T1" fmla="*/ 192 h 1056"/>
                <a:gd name="T2" fmla="*/ 1552 w 1664"/>
                <a:gd name="T3" fmla="*/ 0 h 1056"/>
                <a:gd name="T4" fmla="*/ 1648 w 1664"/>
                <a:gd name="T5" fmla="*/ 192 h 1056"/>
                <a:gd name="T6" fmla="*/ 1456 w 1664"/>
                <a:gd name="T7" fmla="*/ 432 h 1056"/>
                <a:gd name="T8" fmla="*/ 1120 w 1664"/>
                <a:gd name="T9" fmla="*/ 624 h 1056"/>
                <a:gd name="T10" fmla="*/ 976 w 1664"/>
                <a:gd name="T11" fmla="*/ 720 h 1056"/>
                <a:gd name="T12" fmla="*/ 1120 w 1664"/>
                <a:gd name="T13" fmla="*/ 912 h 1056"/>
                <a:gd name="T14" fmla="*/ 1456 w 1664"/>
                <a:gd name="T15" fmla="*/ 720 h 1056"/>
                <a:gd name="T16" fmla="*/ 1552 w 1664"/>
                <a:gd name="T17" fmla="*/ 672 h 1056"/>
                <a:gd name="T18" fmla="*/ 1600 w 1664"/>
                <a:gd name="T19" fmla="*/ 960 h 1056"/>
                <a:gd name="T20" fmla="*/ 1216 w 1664"/>
                <a:gd name="T21" fmla="*/ 1056 h 1056"/>
                <a:gd name="T22" fmla="*/ 880 w 1664"/>
                <a:gd name="T23" fmla="*/ 960 h 1056"/>
                <a:gd name="T24" fmla="*/ 736 w 1664"/>
                <a:gd name="T25" fmla="*/ 864 h 1056"/>
                <a:gd name="T26" fmla="*/ 688 w 1664"/>
                <a:gd name="T27" fmla="*/ 672 h 1056"/>
                <a:gd name="T28" fmla="*/ 352 w 1664"/>
                <a:gd name="T29" fmla="*/ 528 h 1056"/>
                <a:gd name="T30" fmla="*/ 160 w 1664"/>
                <a:gd name="T31" fmla="*/ 624 h 1056"/>
                <a:gd name="T32" fmla="*/ 16 w 1664"/>
                <a:gd name="T33" fmla="*/ 816 h 1056"/>
                <a:gd name="T34" fmla="*/ 256 w 1664"/>
                <a:gd name="T35" fmla="*/ 912 h 1056"/>
                <a:gd name="T36" fmla="*/ 400 w 1664"/>
                <a:gd name="T37" fmla="*/ 864 h 1056"/>
                <a:gd name="T38" fmla="*/ 496 w 1664"/>
                <a:gd name="T39" fmla="*/ 1008 h 10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64"/>
                <a:gd name="T61" fmla="*/ 0 h 1056"/>
                <a:gd name="T62" fmla="*/ 1664 w 1664"/>
                <a:gd name="T63" fmla="*/ 1056 h 10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64" h="1056">
                  <a:moveTo>
                    <a:pt x="1360" y="192"/>
                  </a:moveTo>
                  <a:cubicBezTo>
                    <a:pt x="1432" y="96"/>
                    <a:pt x="1504" y="0"/>
                    <a:pt x="1552" y="0"/>
                  </a:cubicBezTo>
                  <a:cubicBezTo>
                    <a:pt x="1600" y="0"/>
                    <a:pt x="1664" y="120"/>
                    <a:pt x="1648" y="192"/>
                  </a:cubicBezTo>
                  <a:cubicBezTo>
                    <a:pt x="1632" y="264"/>
                    <a:pt x="1544" y="360"/>
                    <a:pt x="1456" y="432"/>
                  </a:cubicBezTo>
                  <a:cubicBezTo>
                    <a:pt x="1368" y="504"/>
                    <a:pt x="1200" y="576"/>
                    <a:pt x="1120" y="624"/>
                  </a:cubicBezTo>
                  <a:cubicBezTo>
                    <a:pt x="1040" y="672"/>
                    <a:pt x="976" y="672"/>
                    <a:pt x="976" y="720"/>
                  </a:cubicBezTo>
                  <a:cubicBezTo>
                    <a:pt x="976" y="768"/>
                    <a:pt x="1040" y="912"/>
                    <a:pt x="1120" y="912"/>
                  </a:cubicBezTo>
                  <a:cubicBezTo>
                    <a:pt x="1200" y="912"/>
                    <a:pt x="1384" y="760"/>
                    <a:pt x="1456" y="720"/>
                  </a:cubicBezTo>
                  <a:cubicBezTo>
                    <a:pt x="1528" y="680"/>
                    <a:pt x="1528" y="632"/>
                    <a:pt x="1552" y="672"/>
                  </a:cubicBezTo>
                  <a:cubicBezTo>
                    <a:pt x="1576" y="712"/>
                    <a:pt x="1656" y="896"/>
                    <a:pt x="1600" y="960"/>
                  </a:cubicBezTo>
                  <a:cubicBezTo>
                    <a:pt x="1544" y="1024"/>
                    <a:pt x="1336" y="1056"/>
                    <a:pt x="1216" y="1056"/>
                  </a:cubicBezTo>
                  <a:cubicBezTo>
                    <a:pt x="1096" y="1056"/>
                    <a:pt x="960" y="992"/>
                    <a:pt x="880" y="960"/>
                  </a:cubicBezTo>
                  <a:cubicBezTo>
                    <a:pt x="800" y="928"/>
                    <a:pt x="768" y="912"/>
                    <a:pt x="736" y="864"/>
                  </a:cubicBezTo>
                  <a:cubicBezTo>
                    <a:pt x="704" y="816"/>
                    <a:pt x="752" y="728"/>
                    <a:pt x="688" y="672"/>
                  </a:cubicBezTo>
                  <a:cubicBezTo>
                    <a:pt x="624" y="616"/>
                    <a:pt x="440" y="536"/>
                    <a:pt x="352" y="528"/>
                  </a:cubicBezTo>
                  <a:cubicBezTo>
                    <a:pt x="264" y="520"/>
                    <a:pt x="216" y="576"/>
                    <a:pt x="160" y="624"/>
                  </a:cubicBezTo>
                  <a:cubicBezTo>
                    <a:pt x="104" y="672"/>
                    <a:pt x="0" y="768"/>
                    <a:pt x="16" y="816"/>
                  </a:cubicBezTo>
                  <a:cubicBezTo>
                    <a:pt x="32" y="864"/>
                    <a:pt x="192" y="904"/>
                    <a:pt x="256" y="912"/>
                  </a:cubicBezTo>
                  <a:cubicBezTo>
                    <a:pt x="320" y="920"/>
                    <a:pt x="360" y="848"/>
                    <a:pt x="400" y="864"/>
                  </a:cubicBezTo>
                  <a:cubicBezTo>
                    <a:pt x="440" y="880"/>
                    <a:pt x="480" y="984"/>
                    <a:pt x="496" y="1008"/>
                  </a:cubicBezTo>
                </a:path>
              </a:pathLst>
            </a:custGeom>
            <a:noFill/>
            <a:ln w="50800">
              <a:solidFill>
                <a:srgbClr val="FF6600"/>
              </a:solidFill>
              <a:round/>
              <a:headEnd/>
              <a:tailEnd/>
            </a:ln>
          </p:spPr>
          <p:txBody>
            <a:bodyPr wrap="none" anchor="ctr">
              <a:prstTxWarp prst="textNoShape">
                <a:avLst/>
              </a:prstTxWarp>
            </a:bodyPr>
            <a:lstStyle/>
            <a:p>
              <a:endParaRPr lang="en-GB"/>
            </a:p>
          </p:txBody>
        </p:sp>
      </p:grpSp>
      <p:grpSp>
        <p:nvGrpSpPr>
          <p:cNvPr id="19465" name="Group 17"/>
          <p:cNvGrpSpPr>
            <a:grpSpLocks/>
          </p:cNvGrpSpPr>
          <p:nvPr/>
        </p:nvGrpSpPr>
        <p:grpSpPr bwMode="auto">
          <a:xfrm>
            <a:off x="3860800" y="3505200"/>
            <a:ext cx="3187700" cy="2984500"/>
            <a:chOff x="2432" y="2352"/>
            <a:chExt cx="2008" cy="1880"/>
          </a:xfrm>
        </p:grpSpPr>
        <p:sp>
          <p:nvSpPr>
            <p:cNvPr id="19477" name="Freeform 13"/>
            <p:cNvSpPr>
              <a:spLocks/>
            </p:cNvSpPr>
            <p:nvPr/>
          </p:nvSpPr>
          <p:spPr bwMode="auto">
            <a:xfrm>
              <a:off x="2640" y="2352"/>
              <a:ext cx="1248" cy="1712"/>
            </a:xfrm>
            <a:custGeom>
              <a:avLst/>
              <a:gdLst>
                <a:gd name="T0" fmla="*/ 48 w 1248"/>
                <a:gd name="T1" fmla="*/ 0 h 1712"/>
                <a:gd name="T2" fmla="*/ 0 w 1248"/>
                <a:gd name="T3" fmla="*/ 144 h 1712"/>
                <a:gd name="T4" fmla="*/ 48 w 1248"/>
                <a:gd name="T5" fmla="*/ 192 h 1712"/>
                <a:gd name="T6" fmla="*/ 192 w 1248"/>
                <a:gd name="T7" fmla="*/ 192 h 1712"/>
                <a:gd name="T8" fmla="*/ 288 w 1248"/>
                <a:gd name="T9" fmla="*/ 144 h 1712"/>
                <a:gd name="T10" fmla="*/ 336 w 1248"/>
                <a:gd name="T11" fmla="*/ 432 h 1712"/>
                <a:gd name="T12" fmla="*/ 240 w 1248"/>
                <a:gd name="T13" fmla="*/ 480 h 1712"/>
                <a:gd name="T14" fmla="*/ 96 w 1248"/>
                <a:gd name="T15" fmla="*/ 912 h 1712"/>
                <a:gd name="T16" fmla="*/ 336 w 1248"/>
                <a:gd name="T17" fmla="*/ 720 h 1712"/>
                <a:gd name="T18" fmla="*/ 432 w 1248"/>
                <a:gd name="T19" fmla="*/ 864 h 1712"/>
                <a:gd name="T20" fmla="*/ 576 w 1248"/>
                <a:gd name="T21" fmla="*/ 768 h 1712"/>
                <a:gd name="T22" fmla="*/ 720 w 1248"/>
                <a:gd name="T23" fmla="*/ 960 h 1712"/>
                <a:gd name="T24" fmla="*/ 480 w 1248"/>
                <a:gd name="T25" fmla="*/ 1104 h 1712"/>
                <a:gd name="T26" fmla="*/ 528 w 1248"/>
                <a:gd name="T27" fmla="*/ 1440 h 1712"/>
                <a:gd name="T28" fmla="*/ 672 w 1248"/>
                <a:gd name="T29" fmla="*/ 1440 h 1712"/>
                <a:gd name="T30" fmla="*/ 672 w 1248"/>
                <a:gd name="T31" fmla="*/ 1392 h 1712"/>
                <a:gd name="T32" fmla="*/ 912 w 1248"/>
                <a:gd name="T33" fmla="*/ 1248 h 1712"/>
                <a:gd name="T34" fmla="*/ 1056 w 1248"/>
                <a:gd name="T35" fmla="*/ 1344 h 1712"/>
                <a:gd name="T36" fmla="*/ 1008 w 1248"/>
                <a:gd name="T37" fmla="*/ 1440 h 1712"/>
                <a:gd name="T38" fmla="*/ 960 w 1248"/>
                <a:gd name="T39" fmla="*/ 1680 h 1712"/>
                <a:gd name="T40" fmla="*/ 1152 w 1248"/>
                <a:gd name="T41" fmla="*/ 1632 h 1712"/>
                <a:gd name="T42" fmla="*/ 1200 w 1248"/>
                <a:gd name="T43" fmla="*/ 1536 h 1712"/>
                <a:gd name="T44" fmla="*/ 1248 w 1248"/>
                <a:gd name="T45" fmla="*/ 1536 h 1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48"/>
                <a:gd name="T70" fmla="*/ 0 h 1712"/>
                <a:gd name="T71" fmla="*/ 1248 w 1248"/>
                <a:gd name="T72" fmla="*/ 1712 h 1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48" h="1712">
                  <a:moveTo>
                    <a:pt x="48" y="0"/>
                  </a:moveTo>
                  <a:cubicBezTo>
                    <a:pt x="24" y="56"/>
                    <a:pt x="0" y="112"/>
                    <a:pt x="0" y="144"/>
                  </a:cubicBezTo>
                  <a:cubicBezTo>
                    <a:pt x="0" y="176"/>
                    <a:pt x="16" y="184"/>
                    <a:pt x="48" y="192"/>
                  </a:cubicBezTo>
                  <a:cubicBezTo>
                    <a:pt x="80" y="200"/>
                    <a:pt x="152" y="200"/>
                    <a:pt x="192" y="192"/>
                  </a:cubicBezTo>
                  <a:cubicBezTo>
                    <a:pt x="232" y="184"/>
                    <a:pt x="264" y="104"/>
                    <a:pt x="288" y="144"/>
                  </a:cubicBezTo>
                  <a:cubicBezTo>
                    <a:pt x="312" y="184"/>
                    <a:pt x="344" y="376"/>
                    <a:pt x="336" y="432"/>
                  </a:cubicBezTo>
                  <a:cubicBezTo>
                    <a:pt x="328" y="488"/>
                    <a:pt x="280" y="400"/>
                    <a:pt x="240" y="480"/>
                  </a:cubicBezTo>
                  <a:cubicBezTo>
                    <a:pt x="200" y="560"/>
                    <a:pt x="80" y="872"/>
                    <a:pt x="96" y="912"/>
                  </a:cubicBezTo>
                  <a:cubicBezTo>
                    <a:pt x="112" y="952"/>
                    <a:pt x="280" y="728"/>
                    <a:pt x="336" y="720"/>
                  </a:cubicBezTo>
                  <a:cubicBezTo>
                    <a:pt x="392" y="712"/>
                    <a:pt x="392" y="856"/>
                    <a:pt x="432" y="864"/>
                  </a:cubicBezTo>
                  <a:cubicBezTo>
                    <a:pt x="472" y="872"/>
                    <a:pt x="528" y="752"/>
                    <a:pt x="576" y="768"/>
                  </a:cubicBezTo>
                  <a:cubicBezTo>
                    <a:pt x="624" y="784"/>
                    <a:pt x="736" y="904"/>
                    <a:pt x="720" y="960"/>
                  </a:cubicBezTo>
                  <a:cubicBezTo>
                    <a:pt x="704" y="1016"/>
                    <a:pt x="512" y="1024"/>
                    <a:pt x="480" y="1104"/>
                  </a:cubicBezTo>
                  <a:cubicBezTo>
                    <a:pt x="448" y="1184"/>
                    <a:pt x="496" y="1384"/>
                    <a:pt x="528" y="1440"/>
                  </a:cubicBezTo>
                  <a:cubicBezTo>
                    <a:pt x="560" y="1496"/>
                    <a:pt x="648" y="1448"/>
                    <a:pt x="672" y="1440"/>
                  </a:cubicBezTo>
                  <a:cubicBezTo>
                    <a:pt x="696" y="1432"/>
                    <a:pt x="632" y="1424"/>
                    <a:pt x="672" y="1392"/>
                  </a:cubicBezTo>
                  <a:cubicBezTo>
                    <a:pt x="712" y="1360"/>
                    <a:pt x="848" y="1256"/>
                    <a:pt x="912" y="1248"/>
                  </a:cubicBezTo>
                  <a:cubicBezTo>
                    <a:pt x="976" y="1240"/>
                    <a:pt x="1040" y="1312"/>
                    <a:pt x="1056" y="1344"/>
                  </a:cubicBezTo>
                  <a:cubicBezTo>
                    <a:pt x="1072" y="1376"/>
                    <a:pt x="1024" y="1384"/>
                    <a:pt x="1008" y="1440"/>
                  </a:cubicBezTo>
                  <a:cubicBezTo>
                    <a:pt x="992" y="1496"/>
                    <a:pt x="936" y="1648"/>
                    <a:pt x="960" y="1680"/>
                  </a:cubicBezTo>
                  <a:cubicBezTo>
                    <a:pt x="984" y="1712"/>
                    <a:pt x="1112" y="1656"/>
                    <a:pt x="1152" y="1632"/>
                  </a:cubicBezTo>
                  <a:cubicBezTo>
                    <a:pt x="1192" y="1608"/>
                    <a:pt x="1184" y="1552"/>
                    <a:pt x="1200" y="1536"/>
                  </a:cubicBezTo>
                  <a:cubicBezTo>
                    <a:pt x="1216" y="1520"/>
                    <a:pt x="1232" y="1528"/>
                    <a:pt x="1248" y="1536"/>
                  </a:cubicBezTo>
                </a:path>
              </a:pathLst>
            </a:custGeom>
            <a:noFill/>
            <a:ln w="50800">
              <a:solidFill>
                <a:srgbClr val="333399"/>
              </a:solidFill>
              <a:round/>
              <a:headEnd/>
              <a:tailEnd/>
            </a:ln>
          </p:spPr>
          <p:txBody>
            <a:bodyPr wrap="none" anchor="ctr">
              <a:prstTxWarp prst="textNoShape">
                <a:avLst/>
              </a:prstTxWarp>
            </a:bodyPr>
            <a:lstStyle/>
            <a:p>
              <a:endParaRPr lang="en-GB"/>
            </a:p>
          </p:txBody>
        </p:sp>
        <p:sp>
          <p:nvSpPr>
            <p:cNvPr id="19478" name="Freeform 15"/>
            <p:cNvSpPr>
              <a:spLocks/>
            </p:cNvSpPr>
            <p:nvPr/>
          </p:nvSpPr>
          <p:spPr bwMode="auto">
            <a:xfrm>
              <a:off x="2432" y="2632"/>
              <a:ext cx="2008" cy="1400"/>
            </a:xfrm>
            <a:custGeom>
              <a:avLst/>
              <a:gdLst>
                <a:gd name="T0" fmla="*/ 256 w 2008"/>
                <a:gd name="T1" fmla="*/ 1400 h 1400"/>
                <a:gd name="T2" fmla="*/ 208 w 2008"/>
                <a:gd name="T3" fmla="*/ 1256 h 1400"/>
                <a:gd name="T4" fmla="*/ 304 w 2008"/>
                <a:gd name="T5" fmla="*/ 1256 h 1400"/>
                <a:gd name="T6" fmla="*/ 160 w 2008"/>
                <a:gd name="T7" fmla="*/ 1112 h 1400"/>
                <a:gd name="T8" fmla="*/ 64 w 2008"/>
                <a:gd name="T9" fmla="*/ 1208 h 1400"/>
                <a:gd name="T10" fmla="*/ 64 w 2008"/>
                <a:gd name="T11" fmla="*/ 1016 h 1400"/>
                <a:gd name="T12" fmla="*/ 448 w 2008"/>
                <a:gd name="T13" fmla="*/ 1016 h 1400"/>
                <a:gd name="T14" fmla="*/ 448 w 2008"/>
                <a:gd name="T15" fmla="*/ 872 h 1400"/>
                <a:gd name="T16" fmla="*/ 496 w 2008"/>
                <a:gd name="T17" fmla="*/ 776 h 1400"/>
                <a:gd name="T18" fmla="*/ 640 w 2008"/>
                <a:gd name="T19" fmla="*/ 824 h 1400"/>
                <a:gd name="T20" fmla="*/ 784 w 2008"/>
                <a:gd name="T21" fmla="*/ 872 h 1400"/>
                <a:gd name="T22" fmla="*/ 1072 w 2008"/>
                <a:gd name="T23" fmla="*/ 824 h 1400"/>
                <a:gd name="T24" fmla="*/ 1312 w 2008"/>
                <a:gd name="T25" fmla="*/ 392 h 1400"/>
                <a:gd name="T26" fmla="*/ 1072 w 2008"/>
                <a:gd name="T27" fmla="*/ 296 h 1400"/>
                <a:gd name="T28" fmla="*/ 1456 w 2008"/>
                <a:gd name="T29" fmla="*/ 248 h 1400"/>
                <a:gd name="T30" fmla="*/ 1648 w 2008"/>
                <a:gd name="T31" fmla="*/ 248 h 1400"/>
                <a:gd name="T32" fmla="*/ 1456 w 2008"/>
                <a:gd name="T33" fmla="*/ 104 h 1400"/>
                <a:gd name="T34" fmla="*/ 1312 w 2008"/>
                <a:gd name="T35" fmla="*/ 56 h 1400"/>
                <a:gd name="T36" fmla="*/ 1504 w 2008"/>
                <a:gd name="T37" fmla="*/ 8 h 1400"/>
                <a:gd name="T38" fmla="*/ 1936 w 2008"/>
                <a:gd name="T39" fmla="*/ 104 h 1400"/>
                <a:gd name="T40" fmla="*/ 1936 w 2008"/>
                <a:gd name="T41" fmla="*/ 200 h 14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08"/>
                <a:gd name="T64" fmla="*/ 0 h 1400"/>
                <a:gd name="T65" fmla="*/ 2008 w 2008"/>
                <a:gd name="T66" fmla="*/ 1400 h 14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08" h="1400">
                  <a:moveTo>
                    <a:pt x="256" y="1400"/>
                  </a:moveTo>
                  <a:cubicBezTo>
                    <a:pt x="228" y="1340"/>
                    <a:pt x="200" y="1280"/>
                    <a:pt x="208" y="1256"/>
                  </a:cubicBezTo>
                  <a:cubicBezTo>
                    <a:pt x="216" y="1232"/>
                    <a:pt x="312" y="1280"/>
                    <a:pt x="304" y="1256"/>
                  </a:cubicBezTo>
                  <a:cubicBezTo>
                    <a:pt x="296" y="1232"/>
                    <a:pt x="200" y="1120"/>
                    <a:pt x="160" y="1112"/>
                  </a:cubicBezTo>
                  <a:cubicBezTo>
                    <a:pt x="120" y="1104"/>
                    <a:pt x="80" y="1224"/>
                    <a:pt x="64" y="1208"/>
                  </a:cubicBezTo>
                  <a:cubicBezTo>
                    <a:pt x="48" y="1192"/>
                    <a:pt x="0" y="1048"/>
                    <a:pt x="64" y="1016"/>
                  </a:cubicBezTo>
                  <a:cubicBezTo>
                    <a:pt x="128" y="984"/>
                    <a:pt x="384" y="1040"/>
                    <a:pt x="448" y="1016"/>
                  </a:cubicBezTo>
                  <a:cubicBezTo>
                    <a:pt x="512" y="992"/>
                    <a:pt x="440" y="912"/>
                    <a:pt x="448" y="872"/>
                  </a:cubicBezTo>
                  <a:cubicBezTo>
                    <a:pt x="456" y="832"/>
                    <a:pt x="464" y="784"/>
                    <a:pt x="496" y="776"/>
                  </a:cubicBezTo>
                  <a:cubicBezTo>
                    <a:pt x="528" y="768"/>
                    <a:pt x="592" y="808"/>
                    <a:pt x="640" y="824"/>
                  </a:cubicBezTo>
                  <a:cubicBezTo>
                    <a:pt x="688" y="840"/>
                    <a:pt x="712" y="872"/>
                    <a:pt x="784" y="872"/>
                  </a:cubicBezTo>
                  <a:cubicBezTo>
                    <a:pt x="856" y="872"/>
                    <a:pt x="984" y="904"/>
                    <a:pt x="1072" y="824"/>
                  </a:cubicBezTo>
                  <a:cubicBezTo>
                    <a:pt x="1160" y="744"/>
                    <a:pt x="1312" y="480"/>
                    <a:pt x="1312" y="392"/>
                  </a:cubicBezTo>
                  <a:cubicBezTo>
                    <a:pt x="1312" y="304"/>
                    <a:pt x="1048" y="320"/>
                    <a:pt x="1072" y="296"/>
                  </a:cubicBezTo>
                  <a:cubicBezTo>
                    <a:pt x="1096" y="272"/>
                    <a:pt x="1360" y="256"/>
                    <a:pt x="1456" y="248"/>
                  </a:cubicBezTo>
                  <a:cubicBezTo>
                    <a:pt x="1552" y="240"/>
                    <a:pt x="1648" y="272"/>
                    <a:pt x="1648" y="248"/>
                  </a:cubicBezTo>
                  <a:cubicBezTo>
                    <a:pt x="1648" y="224"/>
                    <a:pt x="1512" y="136"/>
                    <a:pt x="1456" y="104"/>
                  </a:cubicBezTo>
                  <a:cubicBezTo>
                    <a:pt x="1400" y="72"/>
                    <a:pt x="1304" y="72"/>
                    <a:pt x="1312" y="56"/>
                  </a:cubicBezTo>
                  <a:cubicBezTo>
                    <a:pt x="1320" y="40"/>
                    <a:pt x="1400" y="0"/>
                    <a:pt x="1504" y="8"/>
                  </a:cubicBezTo>
                  <a:cubicBezTo>
                    <a:pt x="1608" y="16"/>
                    <a:pt x="1864" y="72"/>
                    <a:pt x="1936" y="104"/>
                  </a:cubicBezTo>
                  <a:cubicBezTo>
                    <a:pt x="2008" y="136"/>
                    <a:pt x="1972" y="168"/>
                    <a:pt x="1936" y="200"/>
                  </a:cubicBezTo>
                </a:path>
              </a:pathLst>
            </a:custGeom>
            <a:noFill/>
            <a:ln w="50800">
              <a:solidFill>
                <a:srgbClr val="333399"/>
              </a:solidFill>
              <a:round/>
              <a:headEnd/>
              <a:tailEnd/>
            </a:ln>
          </p:spPr>
          <p:txBody>
            <a:bodyPr wrap="none" anchor="ctr">
              <a:prstTxWarp prst="textNoShape">
                <a:avLst/>
              </a:prstTxWarp>
            </a:bodyPr>
            <a:lstStyle/>
            <a:p>
              <a:endParaRPr lang="en-GB"/>
            </a:p>
          </p:txBody>
        </p:sp>
        <p:sp>
          <p:nvSpPr>
            <p:cNvPr id="19479" name="Freeform 16"/>
            <p:cNvSpPr>
              <a:spLocks/>
            </p:cNvSpPr>
            <p:nvPr/>
          </p:nvSpPr>
          <p:spPr bwMode="auto">
            <a:xfrm>
              <a:off x="2904" y="2832"/>
              <a:ext cx="648" cy="1400"/>
            </a:xfrm>
            <a:custGeom>
              <a:avLst/>
              <a:gdLst>
                <a:gd name="T0" fmla="*/ 352 w 648"/>
                <a:gd name="T1" fmla="*/ 1400 h 1400"/>
                <a:gd name="T2" fmla="*/ 112 w 648"/>
                <a:gd name="T3" fmla="*/ 1352 h 1400"/>
                <a:gd name="T4" fmla="*/ 112 w 648"/>
                <a:gd name="T5" fmla="*/ 1304 h 1400"/>
                <a:gd name="T6" fmla="*/ 112 w 648"/>
                <a:gd name="T7" fmla="*/ 1160 h 1400"/>
                <a:gd name="T8" fmla="*/ 64 w 648"/>
                <a:gd name="T9" fmla="*/ 1112 h 1400"/>
                <a:gd name="T10" fmla="*/ 16 w 648"/>
                <a:gd name="T11" fmla="*/ 968 h 1400"/>
                <a:gd name="T12" fmla="*/ 160 w 648"/>
                <a:gd name="T13" fmla="*/ 1016 h 1400"/>
                <a:gd name="T14" fmla="*/ 112 w 648"/>
                <a:gd name="T15" fmla="*/ 824 h 1400"/>
                <a:gd name="T16" fmla="*/ 112 w 648"/>
                <a:gd name="T17" fmla="*/ 728 h 1400"/>
                <a:gd name="T18" fmla="*/ 112 w 648"/>
                <a:gd name="T19" fmla="*/ 680 h 1400"/>
                <a:gd name="T20" fmla="*/ 256 w 648"/>
                <a:gd name="T21" fmla="*/ 632 h 1400"/>
                <a:gd name="T22" fmla="*/ 448 w 648"/>
                <a:gd name="T23" fmla="*/ 632 h 1400"/>
                <a:gd name="T24" fmla="*/ 592 w 648"/>
                <a:gd name="T25" fmla="*/ 488 h 1400"/>
                <a:gd name="T26" fmla="*/ 640 w 648"/>
                <a:gd name="T27" fmla="*/ 440 h 1400"/>
                <a:gd name="T28" fmla="*/ 544 w 648"/>
                <a:gd name="T29" fmla="*/ 296 h 1400"/>
                <a:gd name="T30" fmla="*/ 496 w 648"/>
                <a:gd name="T31" fmla="*/ 248 h 1400"/>
                <a:gd name="T32" fmla="*/ 400 w 648"/>
                <a:gd name="T33" fmla="*/ 200 h 1400"/>
                <a:gd name="T34" fmla="*/ 256 w 648"/>
                <a:gd name="T35" fmla="*/ 152 h 1400"/>
                <a:gd name="T36" fmla="*/ 304 w 648"/>
                <a:gd name="T37" fmla="*/ 56 h 1400"/>
                <a:gd name="T38" fmla="*/ 400 w 648"/>
                <a:gd name="T39" fmla="*/ 56 h 1400"/>
                <a:gd name="T40" fmla="*/ 496 w 648"/>
                <a:gd name="T41" fmla="*/ 8 h 1400"/>
                <a:gd name="T42" fmla="*/ 544 w 648"/>
                <a:gd name="T43" fmla="*/ 104 h 14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8"/>
                <a:gd name="T67" fmla="*/ 0 h 1400"/>
                <a:gd name="T68" fmla="*/ 648 w 648"/>
                <a:gd name="T69" fmla="*/ 1400 h 14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8" h="1400">
                  <a:moveTo>
                    <a:pt x="352" y="1400"/>
                  </a:moveTo>
                  <a:cubicBezTo>
                    <a:pt x="252" y="1384"/>
                    <a:pt x="152" y="1368"/>
                    <a:pt x="112" y="1352"/>
                  </a:cubicBezTo>
                  <a:cubicBezTo>
                    <a:pt x="72" y="1336"/>
                    <a:pt x="112" y="1336"/>
                    <a:pt x="112" y="1304"/>
                  </a:cubicBezTo>
                  <a:cubicBezTo>
                    <a:pt x="112" y="1272"/>
                    <a:pt x="120" y="1192"/>
                    <a:pt x="112" y="1160"/>
                  </a:cubicBezTo>
                  <a:cubicBezTo>
                    <a:pt x="104" y="1128"/>
                    <a:pt x="80" y="1144"/>
                    <a:pt x="64" y="1112"/>
                  </a:cubicBezTo>
                  <a:cubicBezTo>
                    <a:pt x="48" y="1080"/>
                    <a:pt x="0" y="984"/>
                    <a:pt x="16" y="968"/>
                  </a:cubicBezTo>
                  <a:cubicBezTo>
                    <a:pt x="32" y="952"/>
                    <a:pt x="144" y="1040"/>
                    <a:pt x="160" y="1016"/>
                  </a:cubicBezTo>
                  <a:cubicBezTo>
                    <a:pt x="176" y="992"/>
                    <a:pt x="120" y="872"/>
                    <a:pt x="112" y="824"/>
                  </a:cubicBezTo>
                  <a:cubicBezTo>
                    <a:pt x="104" y="776"/>
                    <a:pt x="112" y="752"/>
                    <a:pt x="112" y="728"/>
                  </a:cubicBezTo>
                  <a:cubicBezTo>
                    <a:pt x="112" y="704"/>
                    <a:pt x="88" y="696"/>
                    <a:pt x="112" y="680"/>
                  </a:cubicBezTo>
                  <a:cubicBezTo>
                    <a:pt x="136" y="664"/>
                    <a:pt x="200" y="640"/>
                    <a:pt x="256" y="632"/>
                  </a:cubicBezTo>
                  <a:cubicBezTo>
                    <a:pt x="312" y="624"/>
                    <a:pt x="392" y="656"/>
                    <a:pt x="448" y="632"/>
                  </a:cubicBezTo>
                  <a:cubicBezTo>
                    <a:pt x="504" y="608"/>
                    <a:pt x="560" y="520"/>
                    <a:pt x="592" y="488"/>
                  </a:cubicBezTo>
                  <a:cubicBezTo>
                    <a:pt x="624" y="456"/>
                    <a:pt x="648" y="472"/>
                    <a:pt x="640" y="440"/>
                  </a:cubicBezTo>
                  <a:cubicBezTo>
                    <a:pt x="632" y="408"/>
                    <a:pt x="568" y="328"/>
                    <a:pt x="544" y="296"/>
                  </a:cubicBezTo>
                  <a:cubicBezTo>
                    <a:pt x="520" y="264"/>
                    <a:pt x="520" y="264"/>
                    <a:pt x="496" y="248"/>
                  </a:cubicBezTo>
                  <a:cubicBezTo>
                    <a:pt x="472" y="232"/>
                    <a:pt x="440" y="216"/>
                    <a:pt x="400" y="200"/>
                  </a:cubicBezTo>
                  <a:cubicBezTo>
                    <a:pt x="360" y="184"/>
                    <a:pt x="272" y="176"/>
                    <a:pt x="256" y="152"/>
                  </a:cubicBezTo>
                  <a:cubicBezTo>
                    <a:pt x="240" y="128"/>
                    <a:pt x="280" y="72"/>
                    <a:pt x="304" y="56"/>
                  </a:cubicBezTo>
                  <a:cubicBezTo>
                    <a:pt x="328" y="40"/>
                    <a:pt x="368" y="64"/>
                    <a:pt x="400" y="56"/>
                  </a:cubicBezTo>
                  <a:cubicBezTo>
                    <a:pt x="432" y="48"/>
                    <a:pt x="472" y="0"/>
                    <a:pt x="496" y="8"/>
                  </a:cubicBezTo>
                  <a:cubicBezTo>
                    <a:pt x="520" y="16"/>
                    <a:pt x="532" y="60"/>
                    <a:pt x="544" y="104"/>
                  </a:cubicBezTo>
                </a:path>
              </a:pathLst>
            </a:custGeom>
            <a:noFill/>
            <a:ln w="50800">
              <a:solidFill>
                <a:srgbClr val="333399"/>
              </a:solidFill>
              <a:round/>
              <a:headEnd/>
              <a:tailEnd/>
            </a:ln>
          </p:spPr>
          <p:txBody>
            <a:bodyPr wrap="none" anchor="ctr">
              <a:prstTxWarp prst="textNoShape">
                <a:avLst/>
              </a:prstTxWarp>
            </a:bodyPr>
            <a:lstStyle/>
            <a:p>
              <a:endParaRPr lang="en-GB"/>
            </a:p>
          </p:txBody>
        </p:sp>
      </p:grpSp>
      <p:sp>
        <p:nvSpPr>
          <p:cNvPr id="19466" name="Freeform 18"/>
          <p:cNvSpPr>
            <a:spLocks/>
          </p:cNvSpPr>
          <p:nvPr/>
        </p:nvSpPr>
        <p:spPr bwMode="auto">
          <a:xfrm>
            <a:off x="6705600" y="3276600"/>
            <a:ext cx="2832100" cy="2971800"/>
          </a:xfrm>
          <a:custGeom>
            <a:avLst/>
            <a:gdLst>
              <a:gd name="T0" fmla="*/ 0 w 1784"/>
              <a:gd name="T1" fmla="*/ 2147483647 h 1872"/>
              <a:gd name="T2" fmla="*/ 483870000 w 1784"/>
              <a:gd name="T3" fmla="*/ 2147483647 h 1872"/>
              <a:gd name="T4" fmla="*/ 483870000 w 1784"/>
              <a:gd name="T5" fmla="*/ 2147483647 h 1872"/>
              <a:gd name="T6" fmla="*/ 846772500 w 1784"/>
              <a:gd name="T7" fmla="*/ 2147483647 h 1872"/>
              <a:gd name="T8" fmla="*/ 1330642500 w 1784"/>
              <a:gd name="T9" fmla="*/ 2147483647 h 1872"/>
              <a:gd name="T10" fmla="*/ 1572577500 w 1784"/>
              <a:gd name="T11" fmla="*/ 2147483647 h 1872"/>
              <a:gd name="T12" fmla="*/ 846772500 w 1784"/>
              <a:gd name="T13" fmla="*/ 2147483647 h 1872"/>
              <a:gd name="T14" fmla="*/ 362902500 w 1784"/>
              <a:gd name="T15" fmla="*/ 2147483647 h 1872"/>
              <a:gd name="T16" fmla="*/ 1693545000 w 1784"/>
              <a:gd name="T17" fmla="*/ 2147483647 h 1872"/>
              <a:gd name="T18" fmla="*/ 2147483647 w 1784"/>
              <a:gd name="T19" fmla="*/ 2147483647 h 1872"/>
              <a:gd name="T20" fmla="*/ 2147483647 w 1784"/>
              <a:gd name="T21" fmla="*/ 2147483647 h 1872"/>
              <a:gd name="T22" fmla="*/ 2147483647 w 1784"/>
              <a:gd name="T23" fmla="*/ 1935480000 h 1872"/>
              <a:gd name="T24" fmla="*/ 2147483647 w 1784"/>
              <a:gd name="T25" fmla="*/ 2056447500 h 1872"/>
              <a:gd name="T26" fmla="*/ 2147483647 w 1784"/>
              <a:gd name="T27" fmla="*/ 2147483647 h 1872"/>
              <a:gd name="T28" fmla="*/ 2147483647 w 1784"/>
              <a:gd name="T29" fmla="*/ 2147483647 h 1872"/>
              <a:gd name="T30" fmla="*/ 2147483647 w 1784"/>
              <a:gd name="T31" fmla="*/ 2147483647 h 1872"/>
              <a:gd name="T32" fmla="*/ 2147483647 w 1784"/>
              <a:gd name="T33" fmla="*/ 2056447500 h 1872"/>
              <a:gd name="T34" fmla="*/ 2147483647 w 1784"/>
              <a:gd name="T35" fmla="*/ 1451610000 h 1872"/>
              <a:gd name="T36" fmla="*/ 2147483647 w 1784"/>
              <a:gd name="T37" fmla="*/ 846772500 h 1872"/>
              <a:gd name="T38" fmla="*/ 2147483647 w 1784"/>
              <a:gd name="T39" fmla="*/ 725805000 h 1872"/>
              <a:gd name="T40" fmla="*/ 2147483647 w 1784"/>
              <a:gd name="T41" fmla="*/ 1088707500 h 1872"/>
              <a:gd name="T42" fmla="*/ 1451610000 w 1784"/>
              <a:gd name="T43" fmla="*/ 1693545000 h 1872"/>
              <a:gd name="T44" fmla="*/ 1693545000 w 1784"/>
              <a:gd name="T45" fmla="*/ 1088707500 h 1872"/>
              <a:gd name="T46" fmla="*/ 2147483647 w 1784"/>
              <a:gd name="T47" fmla="*/ 241935000 h 1872"/>
              <a:gd name="T48" fmla="*/ 2147483647 w 1784"/>
              <a:gd name="T49" fmla="*/ 0 h 1872"/>
              <a:gd name="T50" fmla="*/ 2147483647 w 1784"/>
              <a:gd name="T51" fmla="*/ 241935000 h 18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84"/>
              <a:gd name="T79" fmla="*/ 0 h 1872"/>
              <a:gd name="T80" fmla="*/ 1784 w 1784"/>
              <a:gd name="T81" fmla="*/ 1872 h 18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84" h="1872">
                <a:moveTo>
                  <a:pt x="0" y="1872"/>
                </a:moveTo>
                <a:cubicBezTo>
                  <a:pt x="80" y="1864"/>
                  <a:pt x="160" y="1856"/>
                  <a:pt x="192" y="1824"/>
                </a:cubicBezTo>
                <a:cubicBezTo>
                  <a:pt x="224" y="1792"/>
                  <a:pt x="168" y="1704"/>
                  <a:pt x="192" y="1680"/>
                </a:cubicBezTo>
                <a:cubicBezTo>
                  <a:pt x="216" y="1656"/>
                  <a:pt x="280" y="1672"/>
                  <a:pt x="336" y="1680"/>
                </a:cubicBezTo>
                <a:cubicBezTo>
                  <a:pt x="392" y="1688"/>
                  <a:pt x="480" y="1784"/>
                  <a:pt x="528" y="1728"/>
                </a:cubicBezTo>
                <a:cubicBezTo>
                  <a:pt x="576" y="1672"/>
                  <a:pt x="656" y="1400"/>
                  <a:pt x="624" y="1344"/>
                </a:cubicBezTo>
                <a:cubicBezTo>
                  <a:pt x="592" y="1288"/>
                  <a:pt x="416" y="1432"/>
                  <a:pt x="336" y="1392"/>
                </a:cubicBezTo>
                <a:cubicBezTo>
                  <a:pt x="256" y="1352"/>
                  <a:pt x="88" y="1152"/>
                  <a:pt x="144" y="1104"/>
                </a:cubicBezTo>
                <a:cubicBezTo>
                  <a:pt x="200" y="1056"/>
                  <a:pt x="536" y="1088"/>
                  <a:pt x="672" y="1104"/>
                </a:cubicBezTo>
                <a:cubicBezTo>
                  <a:pt x="808" y="1120"/>
                  <a:pt x="888" y="1200"/>
                  <a:pt x="960" y="1200"/>
                </a:cubicBezTo>
                <a:cubicBezTo>
                  <a:pt x="1032" y="1200"/>
                  <a:pt x="1040" y="1176"/>
                  <a:pt x="1104" y="1104"/>
                </a:cubicBezTo>
                <a:cubicBezTo>
                  <a:pt x="1168" y="1032"/>
                  <a:pt x="1304" y="816"/>
                  <a:pt x="1344" y="768"/>
                </a:cubicBezTo>
                <a:cubicBezTo>
                  <a:pt x="1384" y="720"/>
                  <a:pt x="1368" y="720"/>
                  <a:pt x="1344" y="816"/>
                </a:cubicBezTo>
                <a:cubicBezTo>
                  <a:pt x="1320" y="912"/>
                  <a:pt x="1216" y="1224"/>
                  <a:pt x="1200" y="1344"/>
                </a:cubicBezTo>
                <a:cubicBezTo>
                  <a:pt x="1184" y="1464"/>
                  <a:pt x="1184" y="1584"/>
                  <a:pt x="1248" y="1536"/>
                </a:cubicBezTo>
                <a:cubicBezTo>
                  <a:pt x="1312" y="1488"/>
                  <a:pt x="1512" y="1176"/>
                  <a:pt x="1584" y="1056"/>
                </a:cubicBezTo>
                <a:cubicBezTo>
                  <a:pt x="1656" y="936"/>
                  <a:pt x="1656" y="896"/>
                  <a:pt x="1680" y="816"/>
                </a:cubicBezTo>
                <a:cubicBezTo>
                  <a:pt x="1704" y="736"/>
                  <a:pt x="1784" y="656"/>
                  <a:pt x="1728" y="576"/>
                </a:cubicBezTo>
                <a:cubicBezTo>
                  <a:pt x="1672" y="496"/>
                  <a:pt x="1432" y="384"/>
                  <a:pt x="1344" y="336"/>
                </a:cubicBezTo>
                <a:cubicBezTo>
                  <a:pt x="1256" y="288"/>
                  <a:pt x="1272" y="272"/>
                  <a:pt x="1200" y="288"/>
                </a:cubicBezTo>
                <a:cubicBezTo>
                  <a:pt x="1128" y="304"/>
                  <a:pt x="1016" y="368"/>
                  <a:pt x="912" y="432"/>
                </a:cubicBezTo>
                <a:cubicBezTo>
                  <a:pt x="808" y="496"/>
                  <a:pt x="616" y="672"/>
                  <a:pt x="576" y="672"/>
                </a:cubicBezTo>
                <a:cubicBezTo>
                  <a:pt x="536" y="672"/>
                  <a:pt x="624" y="528"/>
                  <a:pt x="672" y="432"/>
                </a:cubicBezTo>
                <a:cubicBezTo>
                  <a:pt x="720" y="336"/>
                  <a:pt x="736" y="168"/>
                  <a:pt x="864" y="96"/>
                </a:cubicBezTo>
                <a:cubicBezTo>
                  <a:pt x="992" y="24"/>
                  <a:pt x="1336" y="0"/>
                  <a:pt x="1440" y="0"/>
                </a:cubicBezTo>
                <a:cubicBezTo>
                  <a:pt x="1544" y="0"/>
                  <a:pt x="1516" y="48"/>
                  <a:pt x="1488" y="96"/>
                </a:cubicBezTo>
              </a:path>
            </a:pathLst>
          </a:custGeom>
          <a:noFill/>
          <a:ln w="50800">
            <a:solidFill>
              <a:schemeClr val="tx1"/>
            </a:solidFill>
            <a:round/>
            <a:headEnd/>
            <a:tailEnd/>
          </a:ln>
        </p:spPr>
        <p:txBody>
          <a:bodyPr wrap="none" anchor="ctr">
            <a:prstTxWarp prst="textNoShape">
              <a:avLst/>
            </a:prstTxWarp>
          </a:bodyPr>
          <a:lstStyle/>
          <a:p>
            <a:endParaRPr lang="en-GB"/>
          </a:p>
        </p:txBody>
      </p:sp>
      <p:sp>
        <p:nvSpPr>
          <p:cNvPr id="19467" name="Freeform 19"/>
          <p:cNvSpPr>
            <a:spLocks/>
          </p:cNvSpPr>
          <p:nvPr/>
        </p:nvSpPr>
        <p:spPr bwMode="auto">
          <a:xfrm>
            <a:off x="6540500" y="2895600"/>
            <a:ext cx="1663700" cy="2286000"/>
          </a:xfrm>
          <a:custGeom>
            <a:avLst/>
            <a:gdLst>
              <a:gd name="T0" fmla="*/ 2147483647 w 1048"/>
              <a:gd name="T1" fmla="*/ 2147483647 h 1440"/>
              <a:gd name="T2" fmla="*/ 2147483647 w 1048"/>
              <a:gd name="T3" fmla="*/ 2147483647 h 1440"/>
              <a:gd name="T4" fmla="*/ 2076608750 w 1048"/>
              <a:gd name="T5" fmla="*/ 2147483647 h 1440"/>
              <a:gd name="T6" fmla="*/ 1834673750 w 1048"/>
              <a:gd name="T7" fmla="*/ 2147483647 h 1440"/>
              <a:gd name="T8" fmla="*/ 1471771250 w 1048"/>
              <a:gd name="T9" fmla="*/ 2147483647 h 1440"/>
              <a:gd name="T10" fmla="*/ 866933750 w 1048"/>
              <a:gd name="T11" fmla="*/ 2147483647 h 1440"/>
              <a:gd name="T12" fmla="*/ 1229836250 w 1048"/>
              <a:gd name="T13" fmla="*/ 2056447500 h 1440"/>
              <a:gd name="T14" fmla="*/ 1108868750 w 1048"/>
              <a:gd name="T15" fmla="*/ 1814512500 h 1440"/>
              <a:gd name="T16" fmla="*/ 866933750 w 1048"/>
              <a:gd name="T17" fmla="*/ 1572577500 h 1440"/>
              <a:gd name="T18" fmla="*/ 504031250 w 1048"/>
              <a:gd name="T19" fmla="*/ 1330642500 h 1440"/>
              <a:gd name="T20" fmla="*/ 383063750 w 1048"/>
              <a:gd name="T21" fmla="*/ 1088707500 h 1440"/>
              <a:gd name="T22" fmla="*/ 20161250 w 1048"/>
              <a:gd name="T23" fmla="*/ 846772500 h 1440"/>
              <a:gd name="T24" fmla="*/ 262096250 w 1048"/>
              <a:gd name="T25" fmla="*/ 362902500 h 1440"/>
              <a:gd name="T26" fmla="*/ 383063750 w 1048"/>
              <a:gd name="T27" fmla="*/ 0 h 14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48"/>
              <a:gd name="T43" fmla="*/ 0 h 1440"/>
              <a:gd name="T44" fmla="*/ 1048 w 1048"/>
              <a:gd name="T45" fmla="*/ 1440 h 14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48" h="1440">
                <a:moveTo>
                  <a:pt x="1016" y="1440"/>
                </a:moveTo>
                <a:cubicBezTo>
                  <a:pt x="1032" y="1364"/>
                  <a:pt x="1048" y="1288"/>
                  <a:pt x="1016" y="1248"/>
                </a:cubicBezTo>
                <a:cubicBezTo>
                  <a:pt x="984" y="1208"/>
                  <a:pt x="872" y="1208"/>
                  <a:pt x="824" y="1200"/>
                </a:cubicBezTo>
                <a:cubicBezTo>
                  <a:pt x="776" y="1192"/>
                  <a:pt x="768" y="1208"/>
                  <a:pt x="728" y="1200"/>
                </a:cubicBezTo>
                <a:cubicBezTo>
                  <a:pt x="688" y="1192"/>
                  <a:pt x="648" y="1168"/>
                  <a:pt x="584" y="1152"/>
                </a:cubicBezTo>
                <a:cubicBezTo>
                  <a:pt x="520" y="1136"/>
                  <a:pt x="360" y="1160"/>
                  <a:pt x="344" y="1104"/>
                </a:cubicBezTo>
                <a:cubicBezTo>
                  <a:pt x="328" y="1048"/>
                  <a:pt x="472" y="880"/>
                  <a:pt x="488" y="816"/>
                </a:cubicBezTo>
                <a:cubicBezTo>
                  <a:pt x="504" y="752"/>
                  <a:pt x="464" y="752"/>
                  <a:pt x="440" y="720"/>
                </a:cubicBezTo>
                <a:cubicBezTo>
                  <a:pt x="416" y="688"/>
                  <a:pt x="384" y="656"/>
                  <a:pt x="344" y="624"/>
                </a:cubicBezTo>
                <a:cubicBezTo>
                  <a:pt x="304" y="592"/>
                  <a:pt x="232" y="560"/>
                  <a:pt x="200" y="528"/>
                </a:cubicBezTo>
                <a:cubicBezTo>
                  <a:pt x="168" y="496"/>
                  <a:pt x="184" y="464"/>
                  <a:pt x="152" y="432"/>
                </a:cubicBezTo>
                <a:cubicBezTo>
                  <a:pt x="120" y="400"/>
                  <a:pt x="16" y="384"/>
                  <a:pt x="8" y="336"/>
                </a:cubicBezTo>
                <a:cubicBezTo>
                  <a:pt x="0" y="288"/>
                  <a:pt x="80" y="200"/>
                  <a:pt x="104" y="144"/>
                </a:cubicBezTo>
                <a:cubicBezTo>
                  <a:pt x="128" y="88"/>
                  <a:pt x="140" y="44"/>
                  <a:pt x="152" y="0"/>
                </a:cubicBezTo>
              </a:path>
            </a:pathLst>
          </a:custGeom>
          <a:noFill/>
          <a:ln w="50800">
            <a:solidFill>
              <a:schemeClr val="tx1"/>
            </a:solidFill>
            <a:round/>
            <a:headEnd/>
            <a:tailEnd/>
          </a:ln>
        </p:spPr>
        <p:txBody>
          <a:bodyPr wrap="none" anchor="ctr">
            <a:prstTxWarp prst="textNoShape">
              <a:avLst/>
            </a:prstTxWarp>
          </a:bodyPr>
          <a:lstStyle/>
          <a:p>
            <a:endParaRPr lang="en-GB"/>
          </a:p>
        </p:txBody>
      </p:sp>
      <p:sp>
        <p:nvSpPr>
          <p:cNvPr id="19468" name="Freeform 20"/>
          <p:cNvSpPr>
            <a:spLocks/>
          </p:cNvSpPr>
          <p:nvPr/>
        </p:nvSpPr>
        <p:spPr bwMode="auto">
          <a:xfrm>
            <a:off x="4800600" y="3098800"/>
            <a:ext cx="1981200" cy="723900"/>
          </a:xfrm>
          <a:custGeom>
            <a:avLst/>
            <a:gdLst>
              <a:gd name="T0" fmla="*/ 2147483647 w 1248"/>
              <a:gd name="T1" fmla="*/ 766127500 h 456"/>
              <a:gd name="T2" fmla="*/ 2147483647 w 1248"/>
              <a:gd name="T3" fmla="*/ 887095000 h 456"/>
              <a:gd name="T4" fmla="*/ 2147483647 w 1248"/>
              <a:gd name="T5" fmla="*/ 1008062500 h 456"/>
              <a:gd name="T6" fmla="*/ 2056447500 w 1248"/>
              <a:gd name="T7" fmla="*/ 1129030000 h 456"/>
              <a:gd name="T8" fmla="*/ 1330642500 w 1248"/>
              <a:gd name="T9" fmla="*/ 1129030000 h 456"/>
              <a:gd name="T10" fmla="*/ 1330642500 w 1248"/>
              <a:gd name="T11" fmla="*/ 1008062500 h 456"/>
              <a:gd name="T12" fmla="*/ 1209675000 w 1248"/>
              <a:gd name="T13" fmla="*/ 887095000 h 456"/>
              <a:gd name="T14" fmla="*/ 725805000 w 1248"/>
              <a:gd name="T15" fmla="*/ 766127500 h 456"/>
              <a:gd name="T16" fmla="*/ 604837500 w 1248"/>
              <a:gd name="T17" fmla="*/ 887095000 h 456"/>
              <a:gd name="T18" fmla="*/ 241935000 w 1248"/>
              <a:gd name="T19" fmla="*/ 524192500 h 456"/>
              <a:gd name="T20" fmla="*/ 241935000 w 1248"/>
              <a:gd name="T21" fmla="*/ 282257500 h 456"/>
              <a:gd name="T22" fmla="*/ 362902500 w 1248"/>
              <a:gd name="T23" fmla="*/ 40322500 h 456"/>
              <a:gd name="T24" fmla="*/ 0 w 1248"/>
              <a:gd name="T25" fmla="*/ 40322500 h 4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8"/>
              <a:gd name="T40" fmla="*/ 0 h 456"/>
              <a:gd name="T41" fmla="*/ 1248 w 1248"/>
              <a:gd name="T42" fmla="*/ 456 h 4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8" h="456">
                <a:moveTo>
                  <a:pt x="1248" y="304"/>
                </a:moveTo>
                <a:cubicBezTo>
                  <a:pt x="1196" y="320"/>
                  <a:pt x="1144" y="336"/>
                  <a:pt x="1104" y="352"/>
                </a:cubicBezTo>
                <a:cubicBezTo>
                  <a:pt x="1064" y="368"/>
                  <a:pt x="1056" y="384"/>
                  <a:pt x="1008" y="400"/>
                </a:cubicBezTo>
                <a:cubicBezTo>
                  <a:pt x="960" y="416"/>
                  <a:pt x="896" y="440"/>
                  <a:pt x="816" y="448"/>
                </a:cubicBezTo>
                <a:cubicBezTo>
                  <a:pt x="736" y="456"/>
                  <a:pt x="576" y="456"/>
                  <a:pt x="528" y="448"/>
                </a:cubicBezTo>
                <a:cubicBezTo>
                  <a:pt x="480" y="440"/>
                  <a:pt x="536" y="416"/>
                  <a:pt x="528" y="400"/>
                </a:cubicBezTo>
                <a:cubicBezTo>
                  <a:pt x="520" y="384"/>
                  <a:pt x="520" y="368"/>
                  <a:pt x="480" y="352"/>
                </a:cubicBezTo>
                <a:cubicBezTo>
                  <a:pt x="440" y="336"/>
                  <a:pt x="328" y="304"/>
                  <a:pt x="288" y="304"/>
                </a:cubicBezTo>
                <a:cubicBezTo>
                  <a:pt x="248" y="304"/>
                  <a:pt x="272" y="368"/>
                  <a:pt x="240" y="352"/>
                </a:cubicBezTo>
                <a:cubicBezTo>
                  <a:pt x="208" y="336"/>
                  <a:pt x="120" y="248"/>
                  <a:pt x="96" y="208"/>
                </a:cubicBezTo>
                <a:cubicBezTo>
                  <a:pt x="72" y="168"/>
                  <a:pt x="88" y="144"/>
                  <a:pt x="96" y="112"/>
                </a:cubicBezTo>
                <a:cubicBezTo>
                  <a:pt x="104" y="80"/>
                  <a:pt x="160" y="32"/>
                  <a:pt x="144" y="16"/>
                </a:cubicBezTo>
                <a:cubicBezTo>
                  <a:pt x="128" y="0"/>
                  <a:pt x="64" y="8"/>
                  <a:pt x="0" y="16"/>
                </a:cubicBezTo>
              </a:path>
            </a:pathLst>
          </a:custGeom>
          <a:noFill/>
          <a:ln w="50800">
            <a:solidFill>
              <a:schemeClr val="tx1"/>
            </a:solidFill>
            <a:round/>
            <a:headEnd/>
            <a:tailEnd/>
          </a:ln>
        </p:spPr>
        <p:txBody>
          <a:bodyPr wrap="none" anchor="ctr">
            <a:prstTxWarp prst="textNoShape">
              <a:avLst/>
            </a:prstTxWarp>
          </a:bodyPr>
          <a:lstStyle/>
          <a:p>
            <a:endParaRPr lang="en-GB"/>
          </a:p>
        </p:txBody>
      </p:sp>
      <p:sp>
        <p:nvSpPr>
          <p:cNvPr id="19469" name="Freeform 21"/>
          <p:cNvSpPr>
            <a:spLocks/>
          </p:cNvSpPr>
          <p:nvPr/>
        </p:nvSpPr>
        <p:spPr bwMode="auto">
          <a:xfrm>
            <a:off x="8153400" y="3352800"/>
            <a:ext cx="1447800" cy="457200"/>
          </a:xfrm>
          <a:custGeom>
            <a:avLst/>
            <a:gdLst>
              <a:gd name="T0" fmla="*/ 362902500 w 912"/>
              <a:gd name="T1" fmla="*/ 725805000 h 288"/>
              <a:gd name="T2" fmla="*/ 0 w 912"/>
              <a:gd name="T3" fmla="*/ 483870000 h 288"/>
              <a:gd name="T4" fmla="*/ 362902500 w 912"/>
              <a:gd name="T5" fmla="*/ 362902500 h 288"/>
              <a:gd name="T6" fmla="*/ 1451610000 w 912"/>
              <a:gd name="T7" fmla="*/ 362902500 h 288"/>
              <a:gd name="T8" fmla="*/ 1693545000 w 912"/>
              <a:gd name="T9" fmla="*/ 362902500 h 288"/>
              <a:gd name="T10" fmla="*/ 1693545000 w 912"/>
              <a:gd name="T11" fmla="*/ 120967500 h 288"/>
              <a:gd name="T12" fmla="*/ 2056447500 w 912"/>
              <a:gd name="T13" fmla="*/ 483870000 h 288"/>
              <a:gd name="T14" fmla="*/ 2147483647 w 912"/>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288"/>
              <a:gd name="T26" fmla="*/ 912 w 912"/>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288">
                <a:moveTo>
                  <a:pt x="144" y="288"/>
                </a:moveTo>
                <a:cubicBezTo>
                  <a:pt x="72" y="252"/>
                  <a:pt x="0" y="216"/>
                  <a:pt x="0" y="192"/>
                </a:cubicBezTo>
                <a:cubicBezTo>
                  <a:pt x="0" y="168"/>
                  <a:pt x="48" y="152"/>
                  <a:pt x="144" y="144"/>
                </a:cubicBezTo>
                <a:cubicBezTo>
                  <a:pt x="240" y="136"/>
                  <a:pt x="488" y="144"/>
                  <a:pt x="576" y="144"/>
                </a:cubicBezTo>
                <a:cubicBezTo>
                  <a:pt x="664" y="144"/>
                  <a:pt x="656" y="160"/>
                  <a:pt x="672" y="144"/>
                </a:cubicBezTo>
                <a:cubicBezTo>
                  <a:pt x="688" y="128"/>
                  <a:pt x="648" y="40"/>
                  <a:pt x="672" y="48"/>
                </a:cubicBezTo>
                <a:cubicBezTo>
                  <a:pt x="696" y="56"/>
                  <a:pt x="776" y="200"/>
                  <a:pt x="816" y="192"/>
                </a:cubicBezTo>
                <a:cubicBezTo>
                  <a:pt x="856" y="184"/>
                  <a:pt x="884" y="92"/>
                  <a:pt x="912" y="0"/>
                </a:cubicBezTo>
              </a:path>
            </a:pathLst>
          </a:custGeom>
          <a:noFill/>
          <a:ln w="50800">
            <a:solidFill>
              <a:schemeClr val="tx1"/>
            </a:solidFill>
            <a:round/>
            <a:headEnd/>
            <a:tailEnd/>
          </a:ln>
        </p:spPr>
        <p:txBody>
          <a:bodyPr wrap="none" anchor="ctr">
            <a:prstTxWarp prst="textNoShape">
              <a:avLst/>
            </a:prstTxWarp>
          </a:bodyPr>
          <a:lstStyle/>
          <a:p>
            <a:endParaRPr lang="en-GB"/>
          </a:p>
        </p:txBody>
      </p:sp>
      <p:sp>
        <p:nvSpPr>
          <p:cNvPr id="19470" name="Freeform 22"/>
          <p:cNvSpPr>
            <a:spLocks/>
          </p:cNvSpPr>
          <p:nvPr/>
        </p:nvSpPr>
        <p:spPr bwMode="auto">
          <a:xfrm>
            <a:off x="8280400" y="4724400"/>
            <a:ext cx="1524000" cy="1612900"/>
          </a:xfrm>
          <a:custGeom>
            <a:avLst/>
            <a:gdLst>
              <a:gd name="T0" fmla="*/ 1612900000 w 960"/>
              <a:gd name="T1" fmla="*/ 0 h 1016"/>
              <a:gd name="T2" fmla="*/ 2096770000 w 960"/>
              <a:gd name="T3" fmla="*/ 362902500 h 1016"/>
              <a:gd name="T4" fmla="*/ 2147483647 w 960"/>
              <a:gd name="T5" fmla="*/ 967740000 h 1016"/>
              <a:gd name="T6" fmla="*/ 1612900000 w 960"/>
              <a:gd name="T7" fmla="*/ 1451610000 h 1016"/>
              <a:gd name="T8" fmla="*/ 1129030000 w 960"/>
              <a:gd name="T9" fmla="*/ 1935480000 h 1016"/>
              <a:gd name="T10" fmla="*/ 1249997500 w 960"/>
              <a:gd name="T11" fmla="*/ 2147483647 h 1016"/>
              <a:gd name="T12" fmla="*/ 1008062500 w 960"/>
              <a:gd name="T13" fmla="*/ 2147483647 h 1016"/>
              <a:gd name="T14" fmla="*/ 403225000 w 960"/>
              <a:gd name="T15" fmla="*/ 2147483647 h 1016"/>
              <a:gd name="T16" fmla="*/ 40322500 w 960"/>
              <a:gd name="T17" fmla="*/ 1935480000 h 1016"/>
              <a:gd name="T18" fmla="*/ 161290000 w 960"/>
              <a:gd name="T19" fmla="*/ 2147483647 h 10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0"/>
              <a:gd name="T31" fmla="*/ 0 h 1016"/>
              <a:gd name="T32" fmla="*/ 960 w 960"/>
              <a:gd name="T33" fmla="*/ 1016 h 10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0" h="1016">
                <a:moveTo>
                  <a:pt x="640" y="0"/>
                </a:moveTo>
                <a:cubicBezTo>
                  <a:pt x="712" y="40"/>
                  <a:pt x="784" y="80"/>
                  <a:pt x="832" y="144"/>
                </a:cubicBezTo>
                <a:cubicBezTo>
                  <a:pt x="880" y="208"/>
                  <a:pt x="960" y="312"/>
                  <a:pt x="928" y="384"/>
                </a:cubicBezTo>
                <a:cubicBezTo>
                  <a:pt x="896" y="456"/>
                  <a:pt x="720" y="512"/>
                  <a:pt x="640" y="576"/>
                </a:cubicBezTo>
                <a:cubicBezTo>
                  <a:pt x="560" y="640"/>
                  <a:pt x="472" y="720"/>
                  <a:pt x="448" y="768"/>
                </a:cubicBezTo>
                <a:cubicBezTo>
                  <a:pt x="424" y="816"/>
                  <a:pt x="504" y="824"/>
                  <a:pt x="496" y="864"/>
                </a:cubicBezTo>
                <a:cubicBezTo>
                  <a:pt x="488" y="904"/>
                  <a:pt x="456" y="1000"/>
                  <a:pt x="400" y="1008"/>
                </a:cubicBezTo>
                <a:cubicBezTo>
                  <a:pt x="344" y="1016"/>
                  <a:pt x="224" y="952"/>
                  <a:pt x="160" y="912"/>
                </a:cubicBezTo>
                <a:cubicBezTo>
                  <a:pt x="96" y="872"/>
                  <a:pt x="32" y="752"/>
                  <a:pt x="16" y="768"/>
                </a:cubicBezTo>
                <a:cubicBezTo>
                  <a:pt x="0" y="784"/>
                  <a:pt x="32" y="896"/>
                  <a:pt x="64" y="1008"/>
                </a:cubicBezTo>
              </a:path>
            </a:pathLst>
          </a:custGeom>
          <a:noFill/>
          <a:ln w="50800">
            <a:solidFill>
              <a:schemeClr val="tx1"/>
            </a:solidFill>
            <a:round/>
            <a:headEnd/>
            <a:tailEnd/>
          </a:ln>
        </p:spPr>
        <p:txBody>
          <a:bodyPr wrap="none" anchor="ctr">
            <a:prstTxWarp prst="textNoShape">
              <a:avLst/>
            </a:prstTxWarp>
          </a:bodyPr>
          <a:lstStyle/>
          <a:p>
            <a:endParaRPr lang="en-GB"/>
          </a:p>
        </p:txBody>
      </p:sp>
      <p:sp>
        <p:nvSpPr>
          <p:cNvPr id="19471" name="Text Box 23"/>
          <p:cNvSpPr txBox="1">
            <a:spLocks noChangeArrowheads="1"/>
          </p:cNvSpPr>
          <p:nvPr/>
        </p:nvSpPr>
        <p:spPr bwMode="auto">
          <a:xfrm>
            <a:off x="2590800" y="304800"/>
            <a:ext cx="1248242" cy="461665"/>
          </a:xfrm>
          <a:prstGeom prst="rect">
            <a:avLst/>
          </a:prstGeom>
          <a:noFill/>
          <a:ln w="9525">
            <a:noFill/>
            <a:miter lim="800000"/>
            <a:headEnd/>
            <a:tailEnd/>
          </a:ln>
        </p:spPr>
        <p:txBody>
          <a:bodyPr wrap="none">
            <a:prstTxWarp prst="textNoShape">
              <a:avLst/>
            </a:prstTxWarp>
            <a:spAutoFit/>
          </a:bodyPr>
          <a:lstStyle/>
          <a:p>
            <a:r>
              <a:rPr lang="en-US" i="0" dirty="0"/>
              <a:t>‘Linear’</a:t>
            </a:r>
            <a:endParaRPr lang="en-US" dirty="0"/>
          </a:p>
        </p:txBody>
      </p:sp>
      <p:sp>
        <p:nvSpPr>
          <p:cNvPr id="19472" name="Text Box 24"/>
          <p:cNvSpPr txBox="1">
            <a:spLocks noChangeArrowheads="1"/>
          </p:cNvSpPr>
          <p:nvPr/>
        </p:nvSpPr>
        <p:spPr bwMode="auto">
          <a:xfrm>
            <a:off x="5638800" y="228600"/>
            <a:ext cx="3538538" cy="457200"/>
          </a:xfrm>
          <a:prstGeom prst="rect">
            <a:avLst/>
          </a:prstGeom>
          <a:noFill/>
          <a:ln w="9525">
            <a:noFill/>
            <a:miter lim="800000"/>
            <a:headEnd/>
            <a:tailEnd/>
          </a:ln>
        </p:spPr>
        <p:txBody>
          <a:bodyPr wrap="none">
            <a:prstTxWarp prst="textNoShape">
              <a:avLst/>
            </a:prstTxWarp>
            <a:spAutoFit/>
          </a:bodyPr>
          <a:lstStyle/>
          <a:p>
            <a:r>
              <a:rPr lang="en-US" i="0"/>
              <a:t>Comb or graft copolymer</a:t>
            </a:r>
            <a:endParaRPr lang="en-US"/>
          </a:p>
        </p:txBody>
      </p:sp>
      <p:sp>
        <p:nvSpPr>
          <p:cNvPr id="19473" name="Text Box 26"/>
          <p:cNvSpPr txBox="1">
            <a:spLocks noChangeArrowheads="1"/>
          </p:cNvSpPr>
          <p:nvPr/>
        </p:nvSpPr>
        <p:spPr bwMode="auto">
          <a:xfrm>
            <a:off x="457200" y="6096000"/>
            <a:ext cx="4804520" cy="461665"/>
          </a:xfrm>
          <a:prstGeom prst="rect">
            <a:avLst/>
          </a:prstGeom>
          <a:noFill/>
          <a:ln w="9525">
            <a:noFill/>
            <a:miter lim="800000"/>
            <a:headEnd/>
            <a:tailEnd/>
          </a:ln>
        </p:spPr>
        <p:txBody>
          <a:bodyPr wrap="none">
            <a:prstTxWarp prst="textNoShape">
              <a:avLst/>
            </a:prstTxWarp>
            <a:spAutoFit/>
          </a:bodyPr>
          <a:lstStyle/>
          <a:p>
            <a:r>
              <a:rPr lang="en-US" i="0" dirty="0"/>
              <a:t>(ABA) triblock </a:t>
            </a:r>
            <a:r>
              <a:rPr lang="en-US" i="0" dirty="0" smtClean="0"/>
              <a:t>copolymer</a:t>
            </a:r>
            <a:r>
              <a:rPr lang="zh-CN" altLang="en-US" i="0" dirty="0" smtClean="0"/>
              <a:t>（三嵌段）</a:t>
            </a:r>
            <a:endParaRPr lang="en-US" i="0" dirty="0"/>
          </a:p>
        </p:txBody>
      </p:sp>
      <p:sp>
        <p:nvSpPr>
          <p:cNvPr id="19474" name="Text Box 27"/>
          <p:cNvSpPr txBox="1">
            <a:spLocks noChangeArrowheads="1"/>
          </p:cNvSpPr>
          <p:nvPr/>
        </p:nvSpPr>
        <p:spPr bwMode="auto">
          <a:xfrm>
            <a:off x="4895850" y="5867400"/>
            <a:ext cx="742950" cy="457200"/>
          </a:xfrm>
          <a:prstGeom prst="rect">
            <a:avLst/>
          </a:prstGeom>
          <a:noFill/>
          <a:ln w="9525">
            <a:noFill/>
            <a:miter lim="800000"/>
            <a:headEnd/>
            <a:tailEnd/>
          </a:ln>
        </p:spPr>
        <p:txBody>
          <a:bodyPr wrap="none">
            <a:prstTxWarp prst="textNoShape">
              <a:avLst/>
            </a:prstTxWarp>
            <a:spAutoFit/>
          </a:bodyPr>
          <a:lstStyle/>
          <a:p>
            <a:r>
              <a:rPr lang="en-US" i="0"/>
              <a:t>Star</a:t>
            </a:r>
            <a:endParaRPr lang="en-US"/>
          </a:p>
        </p:txBody>
      </p:sp>
      <p:sp>
        <p:nvSpPr>
          <p:cNvPr id="19475" name="Text Box 28"/>
          <p:cNvSpPr txBox="1">
            <a:spLocks noChangeArrowheads="1"/>
          </p:cNvSpPr>
          <p:nvPr/>
        </p:nvSpPr>
        <p:spPr bwMode="auto">
          <a:xfrm>
            <a:off x="6858000" y="6172200"/>
            <a:ext cx="1489075" cy="457200"/>
          </a:xfrm>
          <a:prstGeom prst="rect">
            <a:avLst/>
          </a:prstGeom>
          <a:noFill/>
          <a:ln w="9525">
            <a:noFill/>
            <a:miter lim="800000"/>
            <a:headEnd/>
            <a:tailEnd/>
          </a:ln>
        </p:spPr>
        <p:txBody>
          <a:bodyPr wrap="none">
            <a:prstTxWarp prst="textNoShape">
              <a:avLst/>
            </a:prstTxWarp>
            <a:spAutoFit/>
          </a:bodyPr>
          <a:lstStyle/>
          <a:p>
            <a:r>
              <a:rPr lang="en-US" i="0"/>
              <a:t>Branched</a:t>
            </a:r>
            <a:endParaRPr lang="en-US"/>
          </a:p>
        </p:txBody>
      </p:sp>
      <p:sp>
        <p:nvSpPr>
          <p:cNvPr id="19476" name="Text Box 29"/>
          <p:cNvSpPr txBox="1">
            <a:spLocks noChangeArrowheads="1"/>
          </p:cNvSpPr>
          <p:nvPr/>
        </p:nvSpPr>
        <p:spPr bwMode="auto">
          <a:xfrm rot="-5400000">
            <a:off x="-1354137" y="1984375"/>
            <a:ext cx="3678237" cy="366713"/>
          </a:xfrm>
          <a:prstGeom prst="rect">
            <a:avLst/>
          </a:prstGeom>
          <a:noFill/>
          <a:ln w="9525">
            <a:noFill/>
            <a:miter lim="800000"/>
            <a:headEnd/>
            <a:tailEnd/>
          </a:ln>
        </p:spPr>
        <p:txBody>
          <a:bodyPr wrap="none">
            <a:prstTxWarp prst="textNoShape">
              <a:avLst/>
            </a:prstTxWarp>
            <a:spAutoFit/>
          </a:bodyPr>
          <a:lstStyle/>
          <a:p>
            <a:r>
              <a:rPr lang="en-US" sz="1800"/>
              <a:t>There are many more possibilities!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62000" y="381000"/>
            <a:ext cx="8420100" cy="1143000"/>
          </a:xfrm>
        </p:spPr>
        <p:txBody>
          <a:bodyPr/>
          <a:lstStyle/>
          <a:p>
            <a:pPr eaLnBrk="1" hangingPunct="1"/>
            <a:r>
              <a:rPr lang="en-GB" dirty="0"/>
              <a:t>Limitations of simple </a:t>
            </a:r>
            <a:r>
              <a:rPr lang="en-GB" dirty="0" err="1"/>
              <a:t>reptation</a:t>
            </a:r>
            <a:r>
              <a:rPr lang="en-GB" dirty="0"/>
              <a:t> model</a:t>
            </a:r>
          </a:p>
        </p:txBody>
      </p:sp>
      <p:sp>
        <p:nvSpPr>
          <p:cNvPr id="76803" name="Rectangle 3"/>
          <p:cNvSpPr>
            <a:spLocks noGrp="1" noChangeArrowheads="1"/>
          </p:cNvSpPr>
          <p:nvPr>
            <p:ph type="body" idx="1"/>
          </p:nvPr>
        </p:nvSpPr>
        <p:spPr/>
        <p:txBody>
          <a:bodyPr/>
          <a:lstStyle/>
          <a:p>
            <a:pPr eaLnBrk="1" hangingPunct="1">
              <a:lnSpc>
                <a:spcPct val="90000"/>
              </a:lnSpc>
            </a:pPr>
            <a:r>
              <a:rPr lang="en-GB" sz="2800" dirty="0"/>
              <a:t>We can see that the agreement with experiment is good but not perfect</a:t>
            </a:r>
          </a:p>
          <a:p>
            <a:pPr lvl="1" eaLnBrk="1" hangingPunct="1">
              <a:lnSpc>
                <a:spcPct val="90000"/>
              </a:lnSpc>
            </a:pPr>
            <a:r>
              <a:rPr lang="en-GB" sz="2400" dirty="0"/>
              <a:t>Viscosity / </a:t>
            </a:r>
            <a:r>
              <a:rPr lang="en-GB" sz="2400" dirty="0" err="1">
                <a:latin typeface="Symbol" charset="2"/>
                <a:cs typeface="Symbol" charset="2"/>
              </a:rPr>
              <a:t>t</a:t>
            </a:r>
            <a:r>
              <a:rPr lang="en-GB" sz="2400" baseline="-25000" dirty="0" err="1"/>
              <a:t>T</a:t>
            </a:r>
            <a:r>
              <a:rPr lang="en-GB" sz="2400" dirty="0"/>
              <a:t> scales as </a:t>
            </a:r>
            <a:r>
              <a:rPr lang="en-GB" sz="2400" i="1" dirty="0"/>
              <a:t>N</a:t>
            </a:r>
            <a:r>
              <a:rPr lang="en-GB" sz="2400" baseline="30000" dirty="0"/>
              <a:t>3.4</a:t>
            </a:r>
            <a:r>
              <a:rPr lang="en-GB" sz="2400" dirty="0"/>
              <a:t> experimentally, not </a:t>
            </a:r>
            <a:r>
              <a:rPr lang="en-GB" sz="2400" i="1" dirty="0"/>
              <a:t>N</a:t>
            </a:r>
            <a:r>
              <a:rPr lang="en-GB" sz="2400" baseline="30000" dirty="0"/>
              <a:t>3</a:t>
            </a:r>
            <a:endParaRPr lang="en-GB" sz="2400" dirty="0"/>
          </a:p>
          <a:p>
            <a:pPr eaLnBrk="1" hangingPunct="1">
              <a:lnSpc>
                <a:spcPct val="90000"/>
              </a:lnSpc>
            </a:pPr>
            <a:r>
              <a:rPr lang="en-GB" sz="2800" dirty="0"/>
              <a:t>Two possible mechanisms give rise to a greater power law behaviour</a:t>
            </a:r>
          </a:p>
          <a:p>
            <a:pPr lvl="1" eaLnBrk="1" hangingPunct="1">
              <a:lnSpc>
                <a:spcPct val="90000"/>
              </a:lnSpc>
            </a:pPr>
            <a:r>
              <a:rPr lang="en-GB" sz="2400" dirty="0"/>
              <a:t>Constraint release</a:t>
            </a:r>
          </a:p>
          <a:p>
            <a:pPr lvl="2" eaLnBrk="1" hangingPunct="1">
              <a:lnSpc>
                <a:spcPct val="90000"/>
              </a:lnSpc>
            </a:pPr>
            <a:r>
              <a:rPr lang="en-GB" sz="2000" dirty="0"/>
              <a:t>The surrounding chains are also moving, and sometimes leave</a:t>
            </a:r>
          </a:p>
          <a:p>
            <a:pPr lvl="1" eaLnBrk="1" hangingPunct="1">
              <a:lnSpc>
                <a:spcPct val="90000"/>
              </a:lnSpc>
            </a:pPr>
            <a:r>
              <a:rPr lang="en-GB" sz="2400" dirty="0"/>
              <a:t>End- to end length fluctuations</a:t>
            </a:r>
          </a:p>
          <a:p>
            <a:pPr lvl="2" eaLnBrk="1" hangingPunct="1">
              <a:lnSpc>
                <a:spcPct val="90000"/>
              </a:lnSpc>
            </a:pPr>
            <a:r>
              <a:rPr lang="en-GB" sz="2000" i="1" dirty="0" err="1"/>
              <a:t>a</a:t>
            </a:r>
            <a:r>
              <a:rPr lang="en-GB" sz="2000" dirty="0" err="1"/>
              <a:t>√</a:t>
            </a:r>
            <a:r>
              <a:rPr lang="en-GB" sz="2000" i="1" dirty="0" err="1"/>
              <a:t>N</a:t>
            </a:r>
            <a:r>
              <a:rPr lang="en-GB" sz="2000" dirty="0"/>
              <a:t> is only an average end-to-end distance</a:t>
            </a:r>
          </a:p>
          <a:p>
            <a:pPr lvl="3" eaLnBrk="1" hangingPunct="1">
              <a:lnSpc>
                <a:spcPct val="90000"/>
              </a:lnSpc>
            </a:pPr>
            <a:r>
              <a:rPr lang="en-GB" sz="1800" dirty="0"/>
              <a:t>This fluctuates and gives the chain more possible diffusion routes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420100" cy="1143000"/>
          </a:xfrm>
        </p:spPr>
        <p:txBody>
          <a:bodyPr/>
          <a:lstStyle/>
          <a:p>
            <a:r>
              <a:rPr lang="en-US" dirty="0"/>
              <a:t>Branched chains</a:t>
            </a:r>
          </a:p>
        </p:txBody>
      </p:sp>
      <p:sp>
        <p:nvSpPr>
          <p:cNvPr id="3" name="Content Placeholder 2"/>
          <p:cNvSpPr>
            <a:spLocks noGrp="1"/>
          </p:cNvSpPr>
          <p:nvPr>
            <p:ph idx="1"/>
          </p:nvPr>
        </p:nvSpPr>
        <p:spPr>
          <a:xfrm>
            <a:off x="533400" y="1295400"/>
            <a:ext cx="8782050" cy="4267200"/>
          </a:xfrm>
        </p:spPr>
        <p:txBody>
          <a:bodyPr/>
          <a:lstStyle/>
          <a:p>
            <a:r>
              <a:rPr lang="en-US" sz="2400" dirty="0"/>
              <a:t>May be chemically similar, but different architecture leads to very different mechanical / flow properties. </a:t>
            </a:r>
            <a:r>
              <a:rPr lang="en-US" sz="2400" dirty="0" err="1">
                <a:latin typeface="Symbol" charset="2"/>
                <a:cs typeface="Symbol" charset="2"/>
              </a:rPr>
              <a:t>t</a:t>
            </a:r>
            <a:r>
              <a:rPr lang="en-US" sz="2400" baseline="-25000" dirty="0" err="1"/>
              <a:t>T</a:t>
            </a:r>
            <a:r>
              <a:rPr lang="en-US" sz="2400" dirty="0"/>
              <a:t> ≠ N</a:t>
            </a:r>
            <a:r>
              <a:rPr lang="en-US" sz="2400" baseline="30000" dirty="0"/>
              <a:t>3.4</a:t>
            </a:r>
          </a:p>
          <a:p>
            <a:r>
              <a:rPr lang="en-US" sz="2400" dirty="0"/>
              <a:t>Configuration changes due to R fluctuations, </a:t>
            </a:r>
            <a:r>
              <a:rPr lang="en-US" sz="2400" dirty="0" err="1">
                <a:latin typeface="Symbol" charset="2"/>
                <a:cs typeface="Symbol" charset="2"/>
              </a:rPr>
              <a:t>t</a:t>
            </a:r>
            <a:r>
              <a:rPr lang="en-US" sz="2400" dirty="0"/>
              <a:t> </a:t>
            </a:r>
            <a:r>
              <a:rPr lang="en-US" sz="2400" dirty="0" err="1"/>
              <a:t>expt’al</a:t>
            </a:r>
            <a:r>
              <a:rPr lang="en-US" sz="2400" dirty="0"/>
              <a:t> with N</a:t>
            </a:r>
          </a:p>
        </p:txBody>
      </p:sp>
      <p:pic>
        <p:nvPicPr>
          <p:cNvPr id="4" name="Picture 3"/>
          <p:cNvPicPr>
            <a:picLocks noChangeAspect="1"/>
          </p:cNvPicPr>
          <p:nvPr/>
        </p:nvPicPr>
        <p:blipFill>
          <a:blip r:embed="rId2"/>
          <a:stretch>
            <a:fillRect/>
          </a:stretch>
        </p:blipFill>
        <p:spPr>
          <a:xfrm rot="5400000">
            <a:off x="3467370" y="-190770"/>
            <a:ext cx="3098980" cy="942412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38200" y="0"/>
            <a:ext cx="8420100" cy="1143000"/>
          </a:xfrm>
        </p:spPr>
        <p:txBody>
          <a:bodyPr/>
          <a:lstStyle/>
          <a:p>
            <a:pPr eaLnBrk="1" hangingPunct="1"/>
            <a:r>
              <a:rPr lang="en-US" dirty="0"/>
              <a:t>Summary: Lecture #8</a:t>
            </a:r>
            <a:br>
              <a:rPr lang="en-US" dirty="0"/>
            </a:br>
            <a:r>
              <a:rPr lang="en-GB" sz="2800" dirty="0">
                <a:solidFill>
                  <a:srgbClr val="FF0000"/>
                </a:solidFill>
              </a:rPr>
              <a:t>Entanglements and </a:t>
            </a:r>
            <a:r>
              <a:rPr lang="en-GB" sz="2800" dirty="0" err="1">
                <a:solidFill>
                  <a:srgbClr val="FF0000"/>
                </a:solidFill>
              </a:rPr>
              <a:t>reptation</a:t>
            </a:r>
            <a:endParaRPr lang="en-US" sz="2800" dirty="0"/>
          </a:p>
        </p:txBody>
      </p:sp>
      <p:sp>
        <p:nvSpPr>
          <p:cNvPr id="80899" name="Rectangle 3"/>
          <p:cNvSpPr>
            <a:spLocks noGrp="1" noChangeArrowheads="1"/>
          </p:cNvSpPr>
          <p:nvPr>
            <p:ph type="body" idx="1"/>
          </p:nvPr>
        </p:nvSpPr>
        <p:spPr>
          <a:xfrm>
            <a:off x="0" y="914400"/>
            <a:ext cx="9753600" cy="4114800"/>
          </a:xfrm>
        </p:spPr>
        <p:txBody>
          <a:bodyPr/>
          <a:lstStyle/>
          <a:p>
            <a:pPr eaLnBrk="1" hangingPunct="1">
              <a:buNone/>
            </a:pPr>
            <a:endParaRPr lang="en-US" sz="2800" dirty="0"/>
          </a:p>
          <a:p>
            <a:pPr marL="342900" lvl="1" indent="-342900" eaLnBrk="1" hangingPunct="1">
              <a:buFontTx/>
              <a:buChar char="•"/>
            </a:pPr>
            <a:r>
              <a:rPr lang="en-GB" sz="2400" dirty="0"/>
              <a:t>Linear polymer melts show rubbery behaviour without </a:t>
            </a:r>
            <a:r>
              <a:rPr lang="en-GB" sz="2400" dirty="0" err="1"/>
              <a:t>crosslinks</a:t>
            </a:r>
            <a:endParaRPr lang="en-GB" sz="2400" dirty="0"/>
          </a:p>
          <a:p>
            <a:pPr marL="342900" lvl="1" indent="-342900" eaLnBrk="1" hangingPunct="1">
              <a:buFontTx/>
              <a:buChar char="•"/>
            </a:pPr>
            <a:r>
              <a:rPr lang="en-GB" sz="2400" dirty="0"/>
              <a:t>Minimum No. of repeat units needed </a:t>
            </a:r>
            <a:r>
              <a:rPr lang="en-US" sz="2400" dirty="0" err="1">
                <a:sym typeface="Wingdings"/>
              </a:rPr>
              <a:t></a:t>
            </a:r>
            <a:r>
              <a:rPr lang="en-US" sz="2400" dirty="0">
                <a:sym typeface="Wingdings"/>
              </a:rPr>
              <a:t> defines ‘Polymer’</a:t>
            </a:r>
          </a:p>
          <a:p>
            <a:pPr marL="342900" lvl="1" indent="-342900" eaLnBrk="1" hangingPunct="1">
              <a:buFontTx/>
              <a:buChar char="•"/>
            </a:pPr>
            <a:r>
              <a:rPr lang="en-US" sz="2400" dirty="0">
                <a:sym typeface="Wingdings"/>
              </a:rPr>
              <a:t>Plateau modulus independent of N, but terminal time </a:t>
            </a:r>
            <a:r>
              <a:rPr lang="en-US" sz="2400" dirty="0" err="1">
                <a:latin typeface="Symbol" charset="2"/>
                <a:cs typeface="Symbol" charset="2"/>
                <a:sym typeface="Wingdings"/>
              </a:rPr>
              <a:t>t</a:t>
            </a:r>
            <a:r>
              <a:rPr lang="en-US" sz="2400" baseline="-25000" dirty="0" err="1">
                <a:sym typeface="Wingdings"/>
              </a:rPr>
              <a:t>T</a:t>
            </a:r>
            <a:r>
              <a:rPr lang="en-US" sz="2400" dirty="0">
                <a:sym typeface="Wingdings"/>
              </a:rPr>
              <a:t>~ N</a:t>
            </a:r>
            <a:r>
              <a:rPr lang="en-US" sz="2400" baseline="30000" dirty="0">
                <a:sym typeface="Wingdings"/>
              </a:rPr>
              <a:t>3.4</a:t>
            </a:r>
          </a:p>
          <a:p>
            <a:pPr marL="342900" lvl="1" indent="-342900" eaLnBrk="1" hangingPunct="1">
              <a:buFontTx/>
              <a:buChar char="•"/>
            </a:pPr>
            <a:r>
              <a:rPr lang="en-US" sz="2400" dirty="0">
                <a:sym typeface="Wingdings"/>
              </a:rPr>
              <a:t>Rubbery </a:t>
            </a:r>
            <a:r>
              <a:rPr lang="en-US" sz="2400" dirty="0" err="1">
                <a:sym typeface="Wingdings"/>
              </a:rPr>
              <a:t>behaviour</a:t>
            </a:r>
            <a:r>
              <a:rPr lang="en-US" sz="2400" dirty="0">
                <a:sym typeface="Wingdings"/>
              </a:rPr>
              <a:t> explained by ‘entanglements’ = temporary </a:t>
            </a:r>
            <a:r>
              <a:rPr lang="en-US" sz="2400" dirty="0" err="1">
                <a:sym typeface="Wingdings"/>
              </a:rPr>
              <a:t>Xlinks</a:t>
            </a:r>
            <a:endParaRPr lang="en-US" sz="2400" dirty="0">
              <a:sym typeface="Wingdings"/>
            </a:endParaRPr>
          </a:p>
          <a:p>
            <a:pPr marL="342900" lvl="1" indent="-342900" eaLnBrk="1" hangingPunct="1">
              <a:buFontTx/>
              <a:buChar char="•"/>
            </a:pPr>
            <a:r>
              <a:rPr lang="en-US" sz="2400" dirty="0">
                <a:sym typeface="Wingdings"/>
              </a:rPr>
              <a:t>Diffusion of polymers confined to a ‘tube’ by entanglements</a:t>
            </a:r>
          </a:p>
          <a:p>
            <a:pPr marL="342900" lvl="1" indent="-342900" eaLnBrk="1" hangingPunct="1">
              <a:buFontTx/>
              <a:buChar char="•"/>
            </a:pPr>
            <a:r>
              <a:rPr lang="en-US" sz="2400" dirty="0">
                <a:sym typeface="Wingdings"/>
              </a:rPr>
              <a:t>Diffusion along tube contour = ‘</a:t>
            </a:r>
            <a:r>
              <a:rPr lang="en-US" sz="2400" dirty="0" err="1">
                <a:sym typeface="Wingdings"/>
              </a:rPr>
              <a:t>reptation</a:t>
            </a:r>
            <a:r>
              <a:rPr lang="en-US" sz="2400" dirty="0">
                <a:sym typeface="Wingdings"/>
              </a:rPr>
              <a:t>’</a:t>
            </a:r>
          </a:p>
          <a:p>
            <a:pPr marL="342900" lvl="1" indent="-342900" eaLnBrk="1" hangingPunct="1">
              <a:buFontTx/>
              <a:buChar char="•"/>
            </a:pPr>
            <a:r>
              <a:rPr lang="en-US" sz="2400" dirty="0">
                <a:sym typeface="Wingdings"/>
              </a:rPr>
              <a:t>Approximately explains dynamic scaling law </a:t>
            </a:r>
            <a:r>
              <a:rPr lang="en-US" sz="2400" dirty="0" err="1">
                <a:latin typeface="Symbol" charset="2"/>
                <a:cs typeface="Symbol" charset="2"/>
                <a:sym typeface="Wingdings"/>
              </a:rPr>
              <a:t>t</a:t>
            </a:r>
            <a:r>
              <a:rPr lang="en-US" sz="2400" baseline="-25000" dirty="0" err="1">
                <a:sym typeface="Wingdings"/>
              </a:rPr>
              <a:t>T</a:t>
            </a:r>
            <a:r>
              <a:rPr lang="en-US" sz="2400" dirty="0">
                <a:sym typeface="Wingdings"/>
              </a:rPr>
              <a:t>~ N</a:t>
            </a:r>
            <a:r>
              <a:rPr lang="en-US" sz="2400" baseline="30000" dirty="0">
                <a:sym typeface="Wingdings"/>
              </a:rPr>
              <a:t>3.4</a:t>
            </a:r>
          </a:p>
          <a:p>
            <a:pPr marL="342900" lvl="1" indent="-342900" eaLnBrk="1" hangingPunct="1">
              <a:buFontTx/>
              <a:buChar char="•"/>
            </a:pPr>
            <a:r>
              <a:rPr lang="en-US" sz="2400" dirty="0">
                <a:sym typeface="Wingdings"/>
              </a:rPr>
              <a:t>Different for branched chains</a:t>
            </a:r>
          </a:p>
          <a:p>
            <a:pPr marL="342900" lvl="1" indent="-342900" eaLnBrk="1" hangingPunct="1">
              <a:buFontTx/>
              <a:buChar char="•"/>
            </a:pPr>
            <a:endParaRPr lang="en-GB" sz="2400" dirty="0"/>
          </a:p>
          <a:p>
            <a:pPr eaLnBrk="1" hangingPunct="1">
              <a:buNone/>
            </a:pPr>
            <a:endParaRPr lang="en-US" sz="2800" dirty="0"/>
          </a:p>
        </p:txBody>
      </p:sp>
      <p:sp>
        <p:nvSpPr>
          <p:cNvPr id="80900" name="Text Box 4"/>
          <p:cNvSpPr txBox="1">
            <a:spLocks noChangeArrowheads="1"/>
          </p:cNvSpPr>
          <p:nvPr/>
        </p:nvSpPr>
        <p:spPr bwMode="auto">
          <a:xfrm>
            <a:off x="5486400" y="6096000"/>
            <a:ext cx="3962400" cy="517525"/>
          </a:xfrm>
          <a:prstGeom prst="rect">
            <a:avLst/>
          </a:prstGeom>
          <a:noFill/>
          <a:ln w="9525">
            <a:noFill/>
            <a:miter lim="800000"/>
            <a:headEnd/>
            <a:tailEnd/>
          </a:ln>
        </p:spPr>
        <p:txBody>
          <a:bodyPr>
            <a:prstTxWarp prst="textNoShape">
              <a:avLst/>
            </a:prstTxWarp>
            <a:spAutoFit/>
          </a:bodyPr>
          <a:lstStyle/>
          <a:p>
            <a:pPr>
              <a:spcBef>
                <a:spcPct val="50000"/>
              </a:spcBef>
            </a:pPr>
            <a:r>
              <a:rPr lang="en-US" sz="1400" i="0"/>
              <a:t>The material contained within this lecture can be found in SCM chapter 5 section 5.5.6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429000" y="914400"/>
            <a:ext cx="2540000" cy="2438400"/>
          </a:xfrm>
          <a:prstGeom prst="rect">
            <a:avLst/>
          </a:prstGeom>
        </p:spPr>
      </p:pic>
      <p:sp>
        <p:nvSpPr>
          <p:cNvPr id="9" name="TextBox 8"/>
          <p:cNvSpPr txBox="1"/>
          <p:nvPr/>
        </p:nvSpPr>
        <p:spPr>
          <a:xfrm>
            <a:off x="1066800" y="228600"/>
            <a:ext cx="7831215" cy="646331"/>
          </a:xfrm>
          <a:prstGeom prst="rect">
            <a:avLst/>
          </a:prstGeom>
          <a:noFill/>
        </p:spPr>
        <p:txBody>
          <a:bodyPr wrap="none" rtlCol="0">
            <a:spAutoFit/>
          </a:bodyPr>
          <a:lstStyle/>
          <a:p>
            <a:r>
              <a:rPr lang="en-GB" sz="3600" i="0" dirty="0"/>
              <a:t>Even ‘Linear’ Polymers aren’t straight</a:t>
            </a:r>
          </a:p>
        </p:txBody>
      </p:sp>
      <p:sp>
        <p:nvSpPr>
          <p:cNvPr id="10" name="TextBox 9"/>
          <p:cNvSpPr txBox="1"/>
          <p:nvPr/>
        </p:nvSpPr>
        <p:spPr>
          <a:xfrm>
            <a:off x="0" y="1524000"/>
            <a:ext cx="5014065" cy="2985433"/>
          </a:xfrm>
          <a:prstGeom prst="rect">
            <a:avLst/>
          </a:prstGeom>
          <a:noFill/>
        </p:spPr>
        <p:txBody>
          <a:bodyPr wrap="none" rtlCol="0">
            <a:spAutoFit/>
          </a:bodyPr>
          <a:lstStyle/>
          <a:p>
            <a:r>
              <a:rPr lang="en-GB" i="0" dirty="0"/>
              <a:t>‘Random walk’</a:t>
            </a:r>
          </a:p>
          <a:p>
            <a:r>
              <a:rPr lang="en-GB" i="0" dirty="0"/>
              <a:t>(e.g. in solution) </a:t>
            </a:r>
          </a:p>
          <a:p>
            <a:endParaRPr lang="en-US" sz="2800" i="0" dirty="0">
              <a:solidFill>
                <a:srgbClr val="FF0000"/>
              </a:solidFill>
              <a:sym typeface="Wingdings"/>
            </a:endParaRPr>
          </a:p>
          <a:p>
            <a:endParaRPr lang="en-US" sz="2800" i="0" dirty="0">
              <a:solidFill>
                <a:srgbClr val="FF0000"/>
              </a:solidFill>
              <a:sym typeface="Wingdings"/>
            </a:endParaRPr>
          </a:p>
          <a:p>
            <a:endParaRPr lang="en-US" sz="2800" i="0">
              <a:solidFill>
                <a:srgbClr val="FF0000"/>
              </a:solidFill>
              <a:sym typeface="Wingdings"/>
            </a:endParaRPr>
          </a:p>
          <a:p>
            <a:endParaRPr lang="en-US" sz="2800" i="0" dirty="0">
              <a:solidFill>
                <a:srgbClr val="FF0000"/>
              </a:solidFill>
              <a:sym typeface="Wingdings"/>
            </a:endParaRPr>
          </a:p>
          <a:p>
            <a:pPr marL="457200" indent="-457200">
              <a:buFont typeface="Wingdings" charset="2"/>
              <a:buChar char="à"/>
            </a:pPr>
            <a:r>
              <a:rPr lang="en-GB" sz="2800" i="0" dirty="0">
                <a:solidFill>
                  <a:srgbClr val="FF0000"/>
                </a:solidFill>
              </a:rPr>
              <a:t>‘freely jointed’ polymer ‘coil’</a:t>
            </a:r>
          </a:p>
        </p:txBody>
      </p:sp>
      <p:graphicFrame>
        <p:nvGraphicFramePr>
          <p:cNvPr id="12" name="Object 11"/>
          <p:cNvGraphicFramePr>
            <a:graphicFrameLocks noChangeAspect="1"/>
          </p:cNvGraphicFramePr>
          <p:nvPr/>
        </p:nvGraphicFramePr>
        <p:xfrm>
          <a:off x="4648200" y="1066800"/>
          <a:ext cx="368300" cy="405130"/>
        </p:xfrm>
        <a:graphic>
          <a:graphicData uri="http://schemas.openxmlformats.org/presentationml/2006/ole">
            <mc:AlternateContent xmlns:mc="http://schemas.openxmlformats.org/markup-compatibility/2006">
              <mc:Choice xmlns:v="urn:schemas-microsoft-com:vml" Requires="v">
                <p:oleObj spid="_x0000_s42088" name="Equation" r:id="rId4" imgW="127000" imgH="139700" progId="Equation.3">
                  <p:embed/>
                </p:oleObj>
              </mc:Choice>
              <mc:Fallback>
                <p:oleObj name="Equation" r:id="rId4" imgW="127000" imgH="139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066800"/>
                        <a:ext cx="368300" cy="405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nvSpPr>
        <p:spPr bwMode="auto">
          <a:xfrm>
            <a:off x="4038600" y="1143000"/>
            <a:ext cx="3048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1"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4" name="Rectangle 13"/>
          <p:cNvSpPr/>
          <p:nvPr/>
        </p:nvSpPr>
        <p:spPr bwMode="auto">
          <a:xfrm>
            <a:off x="4419600" y="2895600"/>
            <a:ext cx="304800" cy="304800"/>
          </a:xfrm>
          <a:prstGeom prst="rect">
            <a:avLst/>
          </a:prstGeom>
          <a:solidFill>
            <a:schemeClr val="bg1"/>
          </a:solidFill>
          <a:ln w="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1"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15" name="Object 14"/>
          <p:cNvGraphicFramePr>
            <a:graphicFrameLocks noChangeAspect="1"/>
          </p:cNvGraphicFramePr>
          <p:nvPr/>
        </p:nvGraphicFramePr>
        <p:xfrm>
          <a:off x="3962400" y="3276600"/>
          <a:ext cx="1141347" cy="685800"/>
        </p:xfrm>
        <a:graphic>
          <a:graphicData uri="http://schemas.openxmlformats.org/presentationml/2006/ole">
            <mc:AlternateContent xmlns:mc="http://schemas.openxmlformats.org/markup-compatibility/2006">
              <mc:Choice xmlns:v="urn:schemas-microsoft-com:vml" Requires="v">
                <p:oleObj spid="_x0000_s42089" name="Equation" r:id="rId6" imgW="444500" imgH="342900" progId="Equation.3">
                  <p:embed/>
                </p:oleObj>
              </mc:Choice>
              <mc:Fallback>
                <p:oleObj name="Equation" r:id="rId6" imgW="444500" imgH="3429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3276600"/>
                        <a:ext cx="114134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457200" y="4114800"/>
            <a:ext cx="8930650" cy="2431435"/>
          </a:xfrm>
          <a:prstGeom prst="rect">
            <a:avLst/>
          </a:prstGeom>
          <a:noFill/>
        </p:spPr>
        <p:txBody>
          <a:bodyPr wrap="none" rtlCol="0">
            <a:spAutoFit/>
          </a:bodyPr>
          <a:lstStyle/>
          <a:p>
            <a:endParaRPr lang="en-GB" i="0" dirty="0"/>
          </a:p>
          <a:p>
            <a:r>
              <a:rPr lang="en-GB" sz="2800" i="0" dirty="0"/>
              <a:t>a: Length of one repeat unit, N: No. of repeat units</a:t>
            </a:r>
          </a:p>
          <a:p>
            <a:endParaRPr lang="en-GB" sz="2800" i="0" dirty="0"/>
          </a:p>
          <a:p>
            <a:r>
              <a:rPr lang="en-GB" i="0" dirty="0"/>
              <a:t>Estimate a from bulk density and molecular weight of repeat unit</a:t>
            </a:r>
          </a:p>
          <a:p>
            <a:r>
              <a:rPr lang="en-GB" i="0" dirty="0"/>
              <a:t>calculate </a:t>
            </a:r>
            <a:r>
              <a:rPr lang="en-GB" i="0" dirty="0" err="1"/>
              <a:t>v</a:t>
            </a:r>
            <a:r>
              <a:rPr lang="en-GB" i="0" dirty="0"/>
              <a:t> of one repeat unit; a = v</a:t>
            </a:r>
            <a:r>
              <a:rPr lang="en-GB" sz="2800" i="0" baseline="30000" dirty="0"/>
              <a:t>1/3</a:t>
            </a:r>
          </a:p>
          <a:p>
            <a:r>
              <a:rPr lang="en-GB" i="0" dirty="0"/>
              <a:t>Or take a from known chemical bond lengths/angles</a:t>
            </a:r>
          </a:p>
        </p:txBody>
      </p:sp>
      <p:sp>
        <p:nvSpPr>
          <p:cNvPr id="17" name="TextBox 16"/>
          <p:cNvSpPr txBox="1"/>
          <p:nvPr/>
        </p:nvSpPr>
        <p:spPr>
          <a:xfrm>
            <a:off x="6324600" y="1295400"/>
            <a:ext cx="4217629" cy="2308324"/>
          </a:xfrm>
          <a:prstGeom prst="rect">
            <a:avLst/>
          </a:prstGeom>
          <a:noFill/>
        </p:spPr>
        <p:txBody>
          <a:bodyPr wrap="none" rtlCol="0">
            <a:spAutoFit/>
          </a:bodyPr>
          <a:lstStyle/>
          <a:p>
            <a:r>
              <a:rPr lang="en-GB" b="1" i="0" dirty="0"/>
              <a:t>‘end- to- end’ </a:t>
            </a:r>
            <a:r>
              <a:rPr lang="en-GB" i="0" dirty="0"/>
              <a:t>vector </a:t>
            </a:r>
            <a:r>
              <a:rPr lang="en-GB" b="1" i="0" dirty="0" err="1"/>
              <a:t>r</a:t>
            </a:r>
            <a:endParaRPr lang="en-GB" b="1" i="0" dirty="0"/>
          </a:p>
          <a:p>
            <a:endParaRPr lang="en-GB" b="1" i="0" dirty="0"/>
          </a:p>
          <a:p>
            <a:r>
              <a:rPr lang="en-GB" i="0" dirty="0"/>
              <a:t>r ≠ ‘contour </a:t>
            </a:r>
            <a:r>
              <a:rPr lang="en-GB" i="0" dirty="0" smtClean="0"/>
              <a:t>length</a:t>
            </a:r>
            <a:r>
              <a:rPr lang="zh-CN" altLang="en-US" sz="1200" i="0" dirty="0" smtClean="0"/>
              <a:t>（轮廓长度）</a:t>
            </a:r>
            <a:r>
              <a:rPr lang="en-GB" i="0" dirty="0" smtClean="0"/>
              <a:t>’ </a:t>
            </a:r>
            <a:r>
              <a:rPr lang="en-GB" i="0" dirty="0"/>
              <a:t>= Na</a:t>
            </a:r>
          </a:p>
          <a:p>
            <a:endParaRPr lang="en-GB" i="0" dirty="0"/>
          </a:p>
          <a:p>
            <a:r>
              <a:rPr lang="en-GB" i="0" dirty="0"/>
              <a:t>Coil volume ≠ Na</a:t>
            </a:r>
            <a:r>
              <a:rPr lang="en-GB" i="0" baseline="30000" dirty="0"/>
              <a:t>3</a:t>
            </a:r>
          </a:p>
          <a:p>
            <a:endParaRPr lang="en-GB" dirty="0"/>
          </a:p>
        </p:txBody>
      </p:sp>
      <p:sp>
        <p:nvSpPr>
          <p:cNvPr id="18" name="TextBox 17"/>
          <p:cNvSpPr txBox="1"/>
          <p:nvPr/>
        </p:nvSpPr>
        <p:spPr>
          <a:xfrm>
            <a:off x="8153400" y="6019800"/>
            <a:ext cx="1005804" cy="461665"/>
          </a:xfrm>
          <a:prstGeom prst="rect">
            <a:avLst/>
          </a:prstGeom>
          <a:noFill/>
        </p:spPr>
        <p:txBody>
          <a:bodyPr wrap="none" rtlCol="0">
            <a:spAutoFit/>
          </a:bodyPr>
          <a:lstStyle/>
          <a:p>
            <a:r>
              <a:rPr lang="en-GB" b="1" i="0" dirty="0">
                <a:solidFill>
                  <a:srgbClr val="FF0000"/>
                </a:solidFill>
              </a:rPr>
              <a:t>P5.1b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0" y="76200"/>
            <a:ext cx="9906000" cy="1143000"/>
          </a:xfrm>
        </p:spPr>
        <p:txBody>
          <a:bodyPr/>
          <a:lstStyle/>
          <a:p>
            <a:pPr eaLnBrk="1" hangingPunct="1"/>
            <a:r>
              <a:rPr lang="en-GB" dirty="0"/>
              <a:t>The size of a </a:t>
            </a:r>
            <a:r>
              <a:rPr lang="en-GB" dirty="0">
                <a:solidFill>
                  <a:srgbClr val="FF0000"/>
                </a:solidFill>
              </a:rPr>
              <a:t>‘coiled’ </a:t>
            </a:r>
            <a:r>
              <a:rPr lang="en-GB" dirty="0"/>
              <a:t>polymer chain </a:t>
            </a:r>
          </a:p>
        </p:txBody>
      </p:sp>
      <p:sp>
        <p:nvSpPr>
          <p:cNvPr id="25605" name="Rectangle 3"/>
          <p:cNvSpPr>
            <a:spLocks noGrp="1" noChangeArrowheads="1"/>
          </p:cNvSpPr>
          <p:nvPr>
            <p:ph type="body" idx="1"/>
          </p:nvPr>
        </p:nvSpPr>
        <p:spPr>
          <a:xfrm>
            <a:off x="457200" y="1066800"/>
            <a:ext cx="9296400" cy="1752600"/>
          </a:xfrm>
        </p:spPr>
        <p:txBody>
          <a:bodyPr/>
          <a:lstStyle/>
          <a:p>
            <a:pPr lvl="1" eaLnBrk="1" hangingPunct="1">
              <a:buNone/>
            </a:pPr>
            <a:r>
              <a:rPr lang="en-GB" sz="2400" dirty="0"/>
              <a:t>First consider one isolated chain</a:t>
            </a:r>
          </a:p>
          <a:p>
            <a:pPr eaLnBrk="1" hangingPunct="1"/>
            <a:r>
              <a:rPr lang="en-GB" sz="2800" dirty="0"/>
              <a:t>A </a:t>
            </a:r>
            <a:r>
              <a:rPr lang="en-GB" sz="2800" i="1" dirty="0">
                <a:solidFill>
                  <a:srgbClr val="0000FF"/>
                </a:solidFill>
              </a:rPr>
              <a:t>freely jointed </a:t>
            </a:r>
            <a:r>
              <a:rPr lang="en-GB" sz="2800" dirty="0"/>
              <a:t>chain is a </a:t>
            </a:r>
            <a:r>
              <a:rPr lang="en-GB" sz="2800" i="1" dirty="0"/>
              <a:t>random walk </a:t>
            </a:r>
            <a:r>
              <a:rPr lang="en-GB" sz="2800" dirty="0"/>
              <a:t>(like diffusion)</a:t>
            </a:r>
          </a:p>
          <a:p>
            <a:pPr lvl="1" eaLnBrk="1" hangingPunct="1"/>
            <a:r>
              <a:rPr lang="en-GB" sz="2400" dirty="0"/>
              <a:t>Bond angle restrictions forbid this from being strictly so</a:t>
            </a:r>
          </a:p>
        </p:txBody>
      </p:sp>
      <p:graphicFrame>
        <p:nvGraphicFramePr>
          <p:cNvPr id="25602" name="Object 2"/>
          <p:cNvGraphicFramePr>
            <a:graphicFrameLocks noChangeAspect="1"/>
          </p:cNvGraphicFramePr>
          <p:nvPr/>
        </p:nvGraphicFramePr>
        <p:xfrm>
          <a:off x="2133600" y="2590800"/>
          <a:ext cx="5553075" cy="1301750"/>
        </p:xfrm>
        <a:graphic>
          <a:graphicData uri="http://schemas.openxmlformats.org/presentationml/2006/ole">
            <mc:AlternateContent xmlns:mc="http://schemas.openxmlformats.org/markup-compatibility/2006">
              <mc:Choice xmlns:v="urn:schemas-microsoft-com:vml" Requires="v">
                <p:oleObj spid="_x0000_s25732" name="Equation" r:id="rId4" imgW="2222500" imgH="520700" progId="">
                  <p:embed/>
                </p:oleObj>
              </mc:Choice>
              <mc:Fallback>
                <p:oleObj name="Equation" r:id="rId4" imgW="2222500" imgH="520700" progId="">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590800"/>
                        <a:ext cx="5553075" cy="130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5603" name="Object 3"/>
          <p:cNvGraphicFramePr>
            <a:graphicFrameLocks noChangeAspect="1"/>
          </p:cNvGraphicFramePr>
          <p:nvPr/>
        </p:nvGraphicFramePr>
        <p:xfrm>
          <a:off x="1295400" y="3962400"/>
          <a:ext cx="7615237" cy="1524000"/>
        </p:xfrm>
        <a:graphic>
          <a:graphicData uri="http://schemas.openxmlformats.org/presentationml/2006/ole">
            <mc:AlternateContent xmlns:mc="http://schemas.openxmlformats.org/markup-compatibility/2006">
              <mc:Choice xmlns:v="urn:schemas-microsoft-com:vml" Requires="v">
                <p:oleObj spid="_x0000_s25733" name="Equation" r:id="rId6" imgW="3048000" imgH="609600" progId="">
                  <p:embed/>
                </p:oleObj>
              </mc:Choice>
              <mc:Fallback>
                <p:oleObj name="Equation" r:id="rId6" imgW="3048000" imgH="60960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962400"/>
                        <a:ext cx="7615237"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3"/>
          <p:cNvSpPr txBox="1">
            <a:spLocks noChangeArrowheads="1"/>
          </p:cNvSpPr>
          <p:nvPr/>
        </p:nvSpPr>
        <p:spPr bwMode="auto">
          <a:xfrm>
            <a:off x="685800" y="5105400"/>
            <a:ext cx="84201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endParaRPr kumimoji="0" lang="en-GB" sz="2000" b="0" i="0" u="none" strike="noStrike" kern="0" cap="none" spc="0" normalizeH="0" baseline="0" noProof="0" dirty="0">
              <a:ln>
                <a:noFill/>
              </a:ln>
              <a:solidFill>
                <a:schemeClr val="tx1"/>
              </a:solidFill>
              <a:effectLst/>
              <a:uLnTx/>
              <a:uFillTx/>
              <a:latin typeface="+mn-lt"/>
              <a:ea typeface="+mn-ea"/>
            </a:endParaRPr>
          </a:p>
        </p:txBody>
      </p:sp>
      <p:sp>
        <p:nvSpPr>
          <p:cNvPr id="8" name="Rectangle 3"/>
          <p:cNvSpPr txBox="1">
            <a:spLocks noChangeArrowheads="1"/>
          </p:cNvSpPr>
          <p:nvPr/>
        </p:nvSpPr>
        <p:spPr bwMode="auto">
          <a:xfrm>
            <a:off x="228600" y="5715000"/>
            <a:ext cx="9525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GB" sz="3200" b="0" i="0" u="none" strike="noStrike" kern="0" cap="none" spc="0" normalizeH="0" baseline="0" noProof="0" dirty="0">
                <a:ln>
                  <a:noFill/>
                </a:ln>
                <a:solidFill>
                  <a:schemeClr val="tx1"/>
                </a:solidFill>
                <a:effectLst/>
                <a:uLnTx/>
                <a:uFillTx/>
                <a:latin typeface="+mn-lt"/>
                <a:ea typeface="+mn-ea"/>
              </a:rPr>
              <a:t>RMS:</a:t>
            </a:r>
            <a:r>
              <a:rPr kumimoji="0" lang="en-GB" sz="3200" b="0" i="0" u="none" strike="noStrike" kern="0" cap="none" spc="0" normalizeH="0" noProof="0" dirty="0">
                <a:ln>
                  <a:noFill/>
                </a:ln>
                <a:solidFill>
                  <a:schemeClr val="tx1"/>
                </a:solidFill>
                <a:effectLst/>
                <a:uLnTx/>
                <a:uFillTx/>
                <a:latin typeface="+mn-lt"/>
                <a:ea typeface="+mn-ea"/>
              </a:rPr>
              <a:t>  &lt;r</a:t>
            </a:r>
            <a:r>
              <a:rPr kumimoji="0" lang="en-GB" sz="3200" b="0" i="0" u="none" strike="noStrike" kern="0" cap="none" spc="0" normalizeH="0" baseline="30000" noProof="0" dirty="0">
                <a:ln>
                  <a:noFill/>
                </a:ln>
                <a:solidFill>
                  <a:schemeClr val="tx1"/>
                </a:solidFill>
                <a:effectLst/>
                <a:uLnTx/>
                <a:uFillTx/>
                <a:latin typeface="+mn-lt"/>
                <a:ea typeface="+mn-ea"/>
              </a:rPr>
              <a:t>2</a:t>
            </a:r>
            <a:r>
              <a:rPr kumimoji="0" lang="en-GB" sz="3200" b="0" i="0" u="none" strike="noStrike" kern="0" cap="none" spc="0" normalizeH="0" noProof="0" dirty="0">
                <a:ln>
                  <a:noFill/>
                </a:ln>
                <a:solidFill>
                  <a:schemeClr val="tx1"/>
                </a:solidFill>
                <a:effectLst/>
                <a:uLnTx/>
                <a:uFillTx/>
                <a:latin typeface="+mn-lt"/>
                <a:ea typeface="+mn-ea"/>
              </a:rPr>
              <a:t>&gt;</a:t>
            </a:r>
            <a:r>
              <a:rPr kumimoji="0" lang="en-GB" sz="3200" b="0" i="0" u="none" strike="noStrike" kern="0" cap="none" spc="0" normalizeH="0" baseline="30000" noProof="0" dirty="0">
                <a:ln>
                  <a:noFill/>
                </a:ln>
                <a:solidFill>
                  <a:schemeClr val="tx1"/>
                </a:solidFill>
                <a:effectLst/>
                <a:uLnTx/>
                <a:uFillTx/>
                <a:latin typeface="+mn-lt"/>
                <a:ea typeface="+mn-ea"/>
              </a:rPr>
              <a:t>1/2 </a:t>
            </a:r>
            <a:r>
              <a:rPr kumimoji="0" lang="en-GB" sz="3200" b="0" i="0" u="none" strike="noStrike" kern="0" cap="none" spc="0" normalizeH="0" noProof="0" dirty="0">
                <a:ln>
                  <a:noFill/>
                </a:ln>
                <a:solidFill>
                  <a:schemeClr val="tx1"/>
                </a:solidFill>
                <a:effectLst/>
                <a:uLnTx/>
                <a:uFillTx/>
                <a:latin typeface="+mn-lt"/>
                <a:ea typeface="+mn-ea"/>
              </a:rPr>
              <a:t>= </a:t>
            </a:r>
            <a:r>
              <a:rPr kumimoji="0" lang="en-GB" sz="3600" b="0" i="0" u="none" strike="noStrike" kern="0" cap="none" spc="0" normalizeH="0" noProof="0" dirty="0">
                <a:ln>
                  <a:noFill/>
                </a:ln>
                <a:solidFill>
                  <a:schemeClr val="tx1"/>
                </a:solidFill>
                <a:effectLst/>
                <a:uLnTx/>
                <a:uFillTx/>
                <a:latin typeface="+mn-lt"/>
                <a:ea typeface="+mn-ea"/>
              </a:rPr>
              <a:t>R ~ N</a:t>
            </a:r>
            <a:r>
              <a:rPr kumimoji="0" lang="en-GB" sz="3600" b="0" i="0" u="none" strike="noStrike" kern="0" cap="none" spc="0" normalizeH="0" baseline="30000" noProof="0" dirty="0">
                <a:ln>
                  <a:noFill/>
                </a:ln>
                <a:solidFill>
                  <a:schemeClr val="tx1"/>
                </a:solidFill>
                <a:effectLst/>
                <a:uLnTx/>
                <a:uFillTx/>
                <a:latin typeface="+mn-lt"/>
                <a:ea typeface="+mn-ea"/>
              </a:rPr>
              <a:t>1/2</a:t>
            </a:r>
            <a:r>
              <a:rPr kumimoji="0" lang="en-GB" sz="3200" b="0" i="0" u="none" strike="noStrike" kern="0" cap="none" spc="0" normalizeH="0" noProof="0" dirty="0">
                <a:ln>
                  <a:noFill/>
                </a:ln>
                <a:solidFill>
                  <a:schemeClr val="tx1"/>
                </a:solidFill>
                <a:effectLst/>
                <a:uLnTx/>
                <a:uFillTx/>
                <a:latin typeface="+mn-lt"/>
                <a:ea typeface="+mn-ea"/>
              </a:rPr>
              <a:t>: </a:t>
            </a:r>
            <a:r>
              <a:rPr kumimoji="0" lang="en-GB" sz="3200" b="0" i="0" u="none" strike="noStrike" kern="0" cap="none" spc="0" normalizeH="0" noProof="0" dirty="0">
                <a:ln>
                  <a:noFill/>
                </a:ln>
                <a:solidFill>
                  <a:srgbClr val="FF0000"/>
                </a:solidFill>
                <a:effectLst/>
                <a:uLnTx/>
                <a:uFillTx/>
                <a:latin typeface="+mn-lt"/>
                <a:ea typeface="+mn-ea"/>
              </a:rPr>
              <a:t>‘Scaling law’ </a:t>
            </a:r>
            <a:r>
              <a:rPr kumimoji="0" lang="en-GB" sz="3200" b="0" i="0" u="none" strike="noStrike" kern="0" cap="none" spc="0" normalizeH="0" noProof="0" dirty="0">
                <a:ln>
                  <a:noFill/>
                </a:ln>
                <a:solidFill>
                  <a:schemeClr val="tx1"/>
                </a:solidFill>
                <a:effectLst/>
                <a:uLnTx/>
                <a:uFillTx/>
                <a:latin typeface="+mn-lt"/>
                <a:ea typeface="+mn-ea"/>
              </a:rPr>
              <a:t>for coil size</a:t>
            </a:r>
          </a:p>
          <a:p>
            <a:pPr marL="342900" marR="0" lvl="0" indent="-342900" algn="l" defTabSz="914400" rtl="0" eaLnBrk="1" fontAlgn="base" latinLnBrk="0" hangingPunct="1">
              <a:lnSpc>
                <a:spcPct val="100000"/>
              </a:lnSpc>
              <a:spcBef>
                <a:spcPct val="20000"/>
              </a:spcBef>
              <a:spcAft>
                <a:spcPct val="0"/>
              </a:spcAft>
              <a:buClrTx/>
              <a:buSzTx/>
              <a:tabLst/>
              <a:defRPr/>
            </a:pPr>
            <a:r>
              <a:rPr lang="en-GB" sz="3200" i="0" kern="0" baseline="0" dirty="0">
                <a:latin typeface="+mn-lt"/>
                <a:ea typeface="+mn-ea"/>
              </a:rPr>
              <a:t>										</a:t>
            </a:r>
            <a:r>
              <a:rPr lang="en-GB" b="1" i="0" kern="0" baseline="0" dirty="0">
                <a:solidFill>
                  <a:srgbClr val="FF0000"/>
                </a:solidFill>
                <a:latin typeface="+mn-lt"/>
                <a:ea typeface="+mn-ea"/>
              </a:rPr>
              <a:t>P5.2</a:t>
            </a:r>
            <a:endParaRPr kumimoji="0" lang="en-GB" b="1" i="0" u="none" strike="noStrike" kern="0" cap="none" spc="0" normalizeH="0" baseline="0" noProof="0" dirty="0">
              <a:ln>
                <a:noFill/>
              </a:ln>
              <a:solidFill>
                <a:srgbClr val="FF0000"/>
              </a:solidFill>
              <a:effectLst/>
              <a:uLnTx/>
              <a:uFillTx/>
              <a:latin typeface="+mn-lt"/>
              <a:ea typeface="+mn-ea"/>
            </a:endParaRPr>
          </a:p>
        </p:txBody>
      </p:sp>
      <p:sp>
        <p:nvSpPr>
          <p:cNvPr id="9" name="TextBox 8"/>
          <p:cNvSpPr txBox="1"/>
          <p:nvPr/>
        </p:nvSpPr>
        <p:spPr>
          <a:xfrm>
            <a:off x="0" y="2895600"/>
            <a:ext cx="2049509" cy="461665"/>
          </a:xfrm>
          <a:prstGeom prst="rect">
            <a:avLst/>
          </a:prstGeom>
          <a:noFill/>
        </p:spPr>
        <p:txBody>
          <a:bodyPr wrap="none" rtlCol="0">
            <a:spAutoFit/>
          </a:bodyPr>
          <a:lstStyle/>
          <a:p>
            <a:r>
              <a:rPr lang="en-US" i="0" dirty="0">
                <a:solidFill>
                  <a:srgbClr val="FF0000"/>
                </a:solidFill>
              </a:rPr>
              <a:t>End- to end </a:t>
            </a:r>
            <a:r>
              <a:rPr lang="en-US" b="1" i="0" dirty="0" err="1">
                <a:solidFill>
                  <a:srgbClr val="FF0000"/>
                </a:solidFill>
              </a:rPr>
              <a:t>r</a:t>
            </a:r>
            <a:r>
              <a:rPr lang="en-US" i="0" dirty="0">
                <a:solidFill>
                  <a:srgbClr val="FF0000"/>
                </a:solidFill>
              </a:rPr>
              <a:t>:</a:t>
            </a:r>
          </a:p>
        </p:txBody>
      </p:sp>
      <p:sp>
        <p:nvSpPr>
          <p:cNvPr id="10" name="TextBox 9"/>
          <p:cNvSpPr txBox="1"/>
          <p:nvPr/>
        </p:nvSpPr>
        <p:spPr>
          <a:xfrm>
            <a:off x="8077200" y="2971800"/>
            <a:ext cx="1519567" cy="584776"/>
          </a:xfrm>
          <a:prstGeom prst="rect">
            <a:avLst/>
          </a:prstGeom>
          <a:noFill/>
        </p:spPr>
        <p:txBody>
          <a:bodyPr wrap="none" rtlCol="0">
            <a:spAutoFit/>
          </a:bodyPr>
          <a:lstStyle/>
          <a:p>
            <a:r>
              <a:rPr lang="en-US" sz="3200" i="0" dirty="0">
                <a:solidFill>
                  <a:srgbClr val="FF0000"/>
                </a:solidFill>
              </a:rPr>
              <a:t>&lt;</a:t>
            </a:r>
            <a:r>
              <a:rPr lang="en-US" sz="3200" b="1" i="0" dirty="0" err="1">
                <a:solidFill>
                  <a:srgbClr val="FF0000"/>
                </a:solidFill>
              </a:rPr>
              <a:t>r</a:t>
            </a:r>
            <a:r>
              <a:rPr lang="en-US" sz="3200" i="0" dirty="0">
                <a:solidFill>
                  <a:srgbClr val="FF0000"/>
                </a:solidFill>
              </a:rPr>
              <a:t>&gt; = ?</a:t>
            </a:r>
          </a:p>
        </p:txBody>
      </p:sp>
      <p:sp>
        <p:nvSpPr>
          <p:cNvPr id="11" name="TextBox 10"/>
          <p:cNvSpPr txBox="1"/>
          <p:nvPr/>
        </p:nvSpPr>
        <p:spPr>
          <a:xfrm>
            <a:off x="0" y="6396335"/>
            <a:ext cx="3057247" cy="461665"/>
          </a:xfrm>
          <a:prstGeom prst="rect">
            <a:avLst/>
          </a:prstGeom>
          <a:noFill/>
        </p:spPr>
        <p:txBody>
          <a:bodyPr wrap="none" rtlCol="0">
            <a:spAutoFit/>
          </a:bodyPr>
          <a:lstStyle/>
          <a:p>
            <a:r>
              <a:rPr lang="en-GB" i="0" dirty="0"/>
              <a:t>And coil volume </a:t>
            </a:r>
            <a:r>
              <a:rPr lang="en-GB" i="0"/>
              <a:t>~ R</a:t>
            </a:r>
            <a:r>
              <a:rPr lang="en-GB" i="0" baseline="30000"/>
              <a:t>3</a:t>
            </a:r>
            <a:endParaRPr lang="en-GB" i="0" baseline="30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685800" y="228600"/>
            <a:ext cx="8420100" cy="1143000"/>
          </a:xfrm>
        </p:spPr>
        <p:txBody>
          <a:bodyPr/>
          <a:lstStyle/>
          <a:p>
            <a:pPr eaLnBrk="1" hangingPunct="1"/>
            <a:r>
              <a:rPr lang="en-GB" dirty="0"/>
              <a:t>End-to-end distance distribution</a:t>
            </a:r>
          </a:p>
        </p:txBody>
      </p:sp>
      <p:sp>
        <p:nvSpPr>
          <p:cNvPr id="27653" name="Rectangle 3"/>
          <p:cNvSpPr>
            <a:spLocks noGrp="1" noChangeArrowheads="1"/>
          </p:cNvSpPr>
          <p:nvPr>
            <p:ph type="body" idx="1"/>
          </p:nvPr>
        </p:nvSpPr>
        <p:spPr>
          <a:xfrm>
            <a:off x="838200" y="1447800"/>
            <a:ext cx="8420100" cy="4114800"/>
          </a:xfrm>
        </p:spPr>
        <p:txBody>
          <a:bodyPr/>
          <a:lstStyle/>
          <a:p>
            <a:pPr eaLnBrk="1" hangingPunct="1"/>
            <a:r>
              <a:rPr lang="en-GB" dirty="0"/>
              <a:t>RMS R ~ N</a:t>
            </a:r>
            <a:r>
              <a:rPr lang="en-GB" baseline="30000" dirty="0"/>
              <a:t>1/2 </a:t>
            </a:r>
            <a:r>
              <a:rPr lang="en-GB" dirty="0"/>
              <a:t>is an average</a:t>
            </a:r>
          </a:p>
          <a:p>
            <a:pPr eaLnBrk="1" hangingPunct="1"/>
            <a:r>
              <a:rPr lang="en-GB" dirty="0"/>
              <a:t>Probability distribution of R:</a:t>
            </a:r>
          </a:p>
        </p:txBody>
      </p:sp>
      <p:graphicFrame>
        <p:nvGraphicFramePr>
          <p:cNvPr id="27650" name="Object 2"/>
          <p:cNvGraphicFramePr>
            <a:graphicFrameLocks noChangeAspect="1"/>
          </p:cNvGraphicFramePr>
          <p:nvPr/>
        </p:nvGraphicFramePr>
        <p:xfrm>
          <a:off x="2057400" y="2743200"/>
          <a:ext cx="4949825" cy="1365250"/>
        </p:xfrm>
        <a:graphic>
          <a:graphicData uri="http://schemas.openxmlformats.org/presentationml/2006/ole">
            <mc:AlternateContent xmlns:mc="http://schemas.openxmlformats.org/markup-compatibility/2006">
              <mc:Choice xmlns:v="urn:schemas-microsoft-com:vml" Requires="v">
                <p:oleObj spid="_x0000_s27778" name="Equation" r:id="rId4" imgW="1981200" imgH="533400" progId="">
                  <p:embed/>
                </p:oleObj>
              </mc:Choice>
              <mc:Fallback>
                <p:oleObj name="Equation" r:id="rId4" imgW="1981200" imgH="533400" progId="">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743200"/>
                        <a:ext cx="4949825" cy="136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7651" name="Object 3"/>
          <p:cNvGraphicFramePr>
            <a:graphicFrameLocks noChangeAspect="1"/>
          </p:cNvGraphicFramePr>
          <p:nvPr/>
        </p:nvGraphicFramePr>
        <p:xfrm>
          <a:off x="4876800" y="4495800"/>
          <a:ext cx="3554413" cy="1143000"/>
        </p:xfrm>
        <a:graphic>
          <a:graphicData uri="http://schemas.openxmlformats.org/presentationml/2006/ole">
            <mc:AlternateContent xmlns:mc="http://schemas.openxmlformats.org/markup-compatibility/2006">
              <mc:Choice xmlns:v="urn:schemas-microsoft-com:vml" Requires="v">
                <p:oleObj spid="_x0000_s27779" name="Equation" r:id="rId6" imgW="1422400" imgH="457200" progId="">
                  <p:embed/>
                </p:oleObj>
              </mc:Choice>
              <mc:Fallback>
                <p:oleObj name="Equation" r:id="rId6" imgW="1422400" imgH="45720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4495800"/>
                        <a:ext cx="3554413"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3657600" y="4114800"/>
            <a:ext cx="2433328" cy="461665"/>
          </a:xfrm>
          <a:prstGeom prst="rect">
            <a:avLst/>
          </a:prstGeom>
          <a:noFill/>
        </p:spPr>
        <p:txBody>
          <a:bodyPr wrap="none" rtlCol="0">
            <a:spAutoFit/>
          </a:bodyPr>
          <a:lstStyle/>
          <a:p>
            <a:r>
              <a:rPr lang="en-US" i="0" dirty="0">
                <a:solidFill>
                  <a:srgbClr val="FF0000"/>
                </a:solidFill>
              </a:rPr>
              <a:t>‘Gaussian </a:t>
            </a:r>
            <a:r>
              <a:rPr lang="en-US" i="0" dirty="0"/>
              <a:t>chain’</a:t>
            </a:r>
          </a:p>
        </p:txBody>
      </p:sp>
      <p:sp>
        <p:nvSpPr>
          <p:cNvPr id="7" name="TextBox 6"/>
          <p:cNvSpPr txBox="1"/>
          <p:nvPr/>
        </p:nvSpPr>
        <p:spPr>
          <a:xfrm>
            <a:off x="4267200" y="4876800"/>
            <a:ext cx="513181" cy="461665"/>
          </a:xfrm>
          <a:prstGeom prst="rect">
            <a:avLst/>
          </a:prstGeom>
          <a:noFill/>
        </p:spPr>
        <p:txBody>
          <a:bodyPr wrap="none" rtlCol="0">
            <a:spAutoFit/>
          </a:bodyPr>
          <a:lstStyle/>
          <a:p>
            <a:r>
              <a:rPr lang="en-US" i="0" dirty="0" err="1">
                <a:sym typeface="Wingdings"/>
              </a:rPr>
              <a:t></a:t>
            </a:r>
            <a:endParaRPr lang="en-US" i="0" dirty="0"/>
          </a:p>
        </p:txBody>
      </p:sp>
      <p:sp>
        <p:nvSpPr>
          <p:cNvPr id="8" name="TextBox 7"/>
          <p:cNvSpPr txBox="1"/>
          <p:nvPr/>
        </p:nvSpPr>
        <p:spPr>
          <a:xfrm>
            <a:off x="457200" y="4724400"/>
            <a:ext cx="2710999" cy="1015663"/>
          </a:xfrm>
          <a:prstGeom prst="rect">
            <a:avLst/>
          </a:prstGeom>
          <a:noFill/>
        </p:spPr>
        <p:txBody>
          <a:bodyPr wrap="none" rtlCol="0">
            <a:spAutoFit/>
          </a:bodyPr>
          <a:lstStyle/>
          <a:p>
            <a:r>
              <a:rPr lang="en-US" i="0" dirty="0"/>
              <a:t>Boltzmann:</a:t>
            </a:r>
          </a:p>
          <a:p>
            <a:endParaRPr lang="en-US" sz="1200" i="0" dirty="0"/>
          </a:p>
          <a:p>
            <a:r>
              <a:rPr lang="en-US" i="0" dirty="0"/>
              <a:t>Entropy S = </a:t>
            </a:r>
            <a:r>
              <a:rPr lang="en-US" i="0" dirty="0" err="1"/>
              <a:t>k</a:t>
            </a:r>
            <a:r>
              <a:rPr lang="en-US" i="0" baseline="-25000" dirty="0" err="1"/>
              <a:t>B</a:t>
            </a:r>
            <a:r>
              <a:rPr lang="en-US" i="0" dirty="0" err="1"/>
              <a:t>lnW</a:t>
            </a:r>
            <a:r>
              <a:rPr lang="en-US" i="0" dirty="0"/>
              <a:t> </a:t>
            </a:r>
          </a:p>
        </p:txBody>
      </p:sp>
      <p:sp>
        <p:nvSpPr>
          <p:cNvPr id="9" name="TextBox 8"/>
          <p:cNvSpPr txBox="1"/>
          <p:nvPr/>
        </p:nvSpPr>
        <p:spPr>
          <a:xfrm>
            <a:off x="3733800" y="5867400"/>
            <a:ext cx="5625158" cy="830997"/>
          </a:xfrm>
          <a:prstGeom prst="rect">
            <a:avLst/>
          </a:prstGeom>
          <a:noFill/>
        </p:spPr>
        <p:txBody>
          <a:bodyPr wrap="square" rtlCol="0">
            <a:spAutoFit/>
          </a:bodyPr>
          <a:lstStyle/>
          <a:p>
            <a:r>
              <a:rPr lang="en-US" i="0" dirty="0"/>
              <a:t>Entropy loss when coiled chain is pulled (or squeezed) away from RMS 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152400"/>
            <a:ext cx="8420100" cy="1143000"/>
          </a:xfrm>
        </p:spPr>
        <p:txBody>
          <a:bodyPr/>
          <a:lstStyle/>
          <a:p>
            <a:pPr eaLnBrk="1" hangingPunct="1"/>
            <a:r>
              <a:rPr lang="en-GB" dirty="0"/>
              <a:t>Reality check: Freely jointed !?</a:t>
            </a:r>
          </a:p>
        </p:txBody>
      </p:sp>
      <p:sp>
        <p:nvSpPr>
          <p:cNvPr id="29699" name="Rectangle 3"/>
          <p:cNvSpPr>
            <a:spLocks noGrp="1" noChangeArrowheads="1"/>
          </p:cNvSpPr>
          <p:nvPr>
            <p:ph type="body" idx="1"/>
          </p:nvPr>
        </p:nvSpPr>
        <p:spPr>
          <a:xfrm>
            <a:off x="0" y="1143000"/>
            <a:ext cx="9906000" cy="4114800"/>
          </a:xfrm>
        </p:spPr>
        <p:txBody>
          <a:bodyPr/>
          <a:lstStyle/>
          <a:p>
            <a:pPr eaLnBrk="1" hangingPunct="1"/>
            <a:r>
              <a:rPr lang="en-GB" dirty="0"/>
              <a:t>Freely jointed assumption for ease of calculation, but…</a:t>
            </a:r>
          </a:p>
          <a:p>
            <a:pPr lvl="1" eaLnBrk="1" hangingPunct="1"/>
            <a:r>
              <a:rPr lang="en-GB" dirty="0"/>
              <a:t>Stereochemistry tells us this is unrealistic</a:t>
            </a:r>
          </a:p>
          <a:p>
            <a:pPr lvl="1" eaLnBrk="1" hangingPunct="1"/>
            <a:r>
              <a:rPr lang="en-GB" dirty="0"/>
              <a:t>Adjacent monomers have a given bond angle</a:t>
            </a:r>
          </a:p>
          <a:p>
            <a:pPr lvl="2" eaLnBrk="1" hangingPunct="1"/>
            <a:r>
              <a:rPr lang="en-GB" dirty="0"/>
              <a:t>For -C-C-C-… backbones: </a:t>
            </a:r>
            <a:r>
              <a:rPr lang="en-GB" dirty="0">
                <a:latin typeface="Symbol" charset="2"/>
                <a:cs typeface="Symbol" charset="2"/>
              </a:rPr>
              <a:t>Q</a:t>
            </a:r>
            <a:r>
              <a:rPr lang="en-GB" dirty="0"/>
              <a:t> = 180</a:t>
            </a:r>
            <a:r>
              <a:rPr lang="en-GB" baseline="30000" dirty="0"/>
              <a:t>o</a:t>
            </a:r>
            <a:r>
              <a:rPr lang="en-GB" dirty="0"/>
              <a:t> -</a:t>
            </a:r>
            <a:r>
              <a:rPr lang="en-GB" dirty="0">
                <a:solidFill>
                  <a:srgbClr val="0000FF"/>
                </a:solidFill>
              </a:rPr>
              <a:t>‘</a:t>
            </a:r>
            <a:r>
              <a:rPr lang="en-GB" dirty="0" err="1">
                <a:solidFill>
                  <a:srgbClr val="0000FF"/>
                </a:solidFill>
              </a:rPr>
              <a:t>Tetraeder</a:t>
            </a:r>
            <a:r>
              <a:rPr lang="en-GB" dirty="0">
                <a:solidFill>
                  <a:srgbClr val="0000FF"/>
                </a:solidFill>
              </a:rPr>
              <a:t> angle’ </a:t>
            </a:r>
            <a:r>
              <a:rPr lang="en-GB" dirty="0"/>
              <a:t>=</a:t>
            </a:r>
            <a:r>
              <a:rPr lang="en-GB" dirty="0">
                <a:solidFill>
                  <a:srgbClr val="0000FF"/>
                </a:solidFill>
              </a:rPr>
              <a:t> </a:t>
            </a:r>
            <a:r>
              <a:rPr lang="en-GB" dirty="0"/>
              <a:t>70.53°</a:t>
            </a:r>
          </a:p>
          <a:p>
            <a:pPr lvl="2" eaLnBrk="1" hangingPunct="1"/>
            <a:r>
              <a:rPr lang="en-GB" dirty="0">
                <a:solidFill>
                  <a:srgbClr val="0000FF"/>
                </a:solidFill>
              </a:rPr>
              <a:t>‘Freely rotating’ </a:t>
            </a:r>
            <a:r>
              <a:rPr lang="en-GB" dirty="0"/>
              <a:t>chain: </a:t>
            </a:r>
            <a:r>
              <a:rPr lang="en-GB" dirty="0">
                <a:latin typeface="Symbol" charset="2"/>
                <a:cs typeface="Symbol" charset="2"/>
              </a:rPr>
              <a:t>Q</a:t>
            </a:r>
            <a:r>
              <a:rPr lang="en-GB" dirty="0"/>
              <a:t> fixed, free around </a:t>
            </a:r>
            <a:r>
              <a:rPr lang="en-GB" dirty="0">
                <a:solidFill>
                  <a:srgbClr val="FF0000"/>
                </a:solidFill>
              </a:rPr>
              <a:t>‘dihedral angle</a:t>
            </a:r>
            <a:r>
              <a:rPr lang="en-GB" dirty="0" smtClean="0">
                <a:solidFill>
                  <a:srgbClr val="FF0000"/>
                </a:solidFill>
              </a:rPr>
              <a:t>’</a:t>
            </a:r>
            <a:r>
              <a:rPr lang="zh-CN" altLang="en-US" dirty="0" smtClean="0">
                <a:solidFill>
                  <a:srgbClr val="FF0000"/>
                </a:solidFill>
              </a:rPr>
              <a:t>（二面角）</a:t>
            </a:r>
            <a:r>
              <a:rPr lang="en-GB" dirty="0" smtClean="0"/>
              <a:t>, </a:t>
            </a:r>
            <a:r>
              <a:rPr lang="en-GB" dirty="0">
                <a:latin typeface="Symbol" charset="2"/>
                <a:cs typeface="Symbol" charset="2"/>
              </a:rPr>
              <a:t>f</a:t>
            </a:r>
            <a:endParaRPr lang="en-GB" dirty="0">
              <a:cs typeface="Symbol" charset="2"/>
            </a:endParaRPr>
          </a:p>
          <a:p>
            <a:pPr lvl="2" eaLnBrk="1" hangingPunct="1"/>
            <a:r>
              <a:rPr lang="en-US" dirty="0">
                <a:sym typeface="Wingdings"/>
              </a:rPr>
              <a:t>Reality: ‘Rotational potential’ V(</a:t>
            </a:r>
            <a:r>
              <a:rPr lang="en-GB" dirty="0" err="1">
                <a:latin typeface="Symbol" charset="2"/>
                <a:cs typeface="Symbol" charset="2"/>
              </a:rPr>
              <a:t>f</a:t>
            </a:r>
            <a:r>
              <a:rPr lang="en-US" dirty="0">
                <a:sym typeface="Wingdings"/>
              </a:rPr>
              <a:t>), plus mid- range correlations (‘</a:t>
            </a:r>
            <a:r>
              <a:rPr lang="en-US" dirty="0" smtClean="0">
                <a:sym typeface="Wingdings"/>
              </a:rPr>
              <a:t>Pentane</a:t>
            </a:r>
            <a:r>
              <a:rPr lang="zh-CN" altLang="en-US" dirty="0" smtClean="0">
                <a:sym typeface="Wingdings"/>
              </a:rPr>
              <a:t>（戊烷）</a:t>
            </a:r>
            <a:r>
              <a:rPr lang="en-US" dirty="0" smtClean="0">
                <a:sym typeface="Wingdings"/>
              </a:rPr>
              <a:t> </a:t>
            </a:r>
            <a:r>
              <a:rPr lang="en-US" dirty="0">
                <a:sym typeface="Wingdings"/>
              </a:rPr>
              <a:t>effect’)</a:t>
            </a:r>
            <a:endParaRPr lang="en-GB" dirty="0"/>
          </a:p>
        </p:txBody>
      </p:sp>
      <p:pic>
        <p:nvPicPr>
          <p:cNvPr id="4" name="Picture 3"/>
          <p:cNvPicPr>
            <a:picLocks noChangeAspect="1"/>
          </p:cNvPicPr>
          <p:nvPr/>
        </p:nvPicPr>
        <p:blipFill>
          <a:blip r:embed="rId3"/>
          <a:stretch>
            <a:fillRect/>
          </a:stretch>
        </p:blipFill>
        <p:spPr>
          <a:xfrm>
            <a:off x="5905269" y="4570831"/>
            <a:ext cx="4000731" cy="2287169"/>
          </a:xfrm>
          <a:prstGeom prst="rect">
            <a:avLst/>
          </a:prstGeom>
        </p:spPr>
      </p:pic>
      <p:sp>
        <p:nvSpPr>
          <p:cNvPr id="6" name="TextBox 5"/>
          <p:cNvSpPr txBox="1"/>
          <p:nvPr/>
        </p:nvSpPr>
        <p:spPr>
          <a:xfrm>
            <a:off x="1676400" y="6248400"/>
            <a:ext cx="4249881" cy="276999"/>
          </a:xfrm>
          <a:prstGeom prst="rect">
            <a:avLst/>
          </a:prstGeom>
          <a:noFill/>
        </p:spPr>
        <p:txBody>
          <a:bodyPr wrap="none" rtlCol="0">
            <a:spAutoFit/>
          </a:bodyPr>
          <a:lstStyle/>
          <a:p>
            <a:r>
              <a:rPr lang="en-US" sz="1200" i="0" dirty="0"/>
              <a:t>https://people.ok.ubc.ca/wsmcneil/121/images/butenergy.gif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753600" cy="1143000"/>
          </a:xfrm>
        </p:spPr>
        <p:txBody>
          <a:bodyPr/>
          <a:lstStyle/>
          <a:p>
            <a:r>
              <a:rPr lang="en-US" dirty="0"/>
              <a:t>Kuhn’s segment / </a:t>
            </a:r>
            <a:r>
              <a:rPr lang="en-GB" dirty="0"/>
              <a:t>C</a:t>
            </a:r>
            <a:r>
              <a:rPr lang="en-GB" baseline="-25000" dirty="0"/>
              <a:t>∞</a:t>
            </a:r>
            <a:r>
              <a:rPr lang="en-US" dirty="0"/>
              <a:t>: Universality</a:t>
            </a:r>
          </a:p>
        </p:txBody>
      </p:sp>
      <p:sp>
        <p:nvSpPr>
          <p:cNvPr id="3" name="Content Placeholder 2"/>
          <p:cNvSpPr>
            <a:spLocks noGrp="1"/>
          </p:cNvSpPr>
          <p:nvPr>
            <p:ph idx="1"/>
          </p:nvPr>
        </p:nvSpPr>
        <p:spPr>
          <a:xfrm>
            <a:off x="304800" y="685800"/>
            <a:ext cx="9448800" cy="5486400"/>
          </a:xfrm>
        </p:spPr>
        <p:txBody>
          <a:bodyPr/>
          <a:lstStyle/>
          <a:p>
            <a:pPr eaLnBrk="1" hangingPunct="1"/>
            <a:r>
              <a:rPr lang="en-GB" dirty="0"/>
              <a:t>Consider &lt;</a:t>
            </a:r>
            <a:r>
              <a:rPr lang="en-GB" i="1" dirty="0"/>
              <a:t>r</a:t>
            </a:r>
            <a:r>
              <a:rPr lang="en-GB" baseline="30000" dirty="0"/>
              <a:t>2</a:t>
            </a:r>
            <a:r>
              <a:rPr lang="en-GB" dirty="0"/>
              <a:t>&gt; = </a:t>
            </a:r>
            <a:r>
              <a:rPr lang="en-GB" i="1" dirty="0"/>
              <a:t>N’b</a:t>
            </a:r>
            <a:r>
              <a:rPr lang="en-GB" baseline="30000" dirty="0"/>
              <a:t>2</a:t>
            </a:r>
            <a:endParaRPr lang="en-GB" dirty="0"/>
          </a:p>
          <a:p>
            <a:pPr lvl="2" eaLnBrk="1" hangingPunct="1"/>
            <a:r>
              <a:rPr lang="en-GB" dirty="0"/>
              <a:t>where </a:t>
            </a:r>
            <a:r>
              <a:rPr lang="en-GB" i="1" dirty="0" err="1"/>
              <a:t>b</a:t>
            </a:r>
            <a:r>
              <a:rPr lang="en-GB" dirty="0"/>
              <a:t> &gt; </a:t>
            </a:r>
            <a:r>
              <a:rPr lang="en-GB" i="1" dirty="0"/>
              <a:t>a</a:t>
            </a:r>
            <a:r>
              <a:rPr lang="en-GB" dirty="0"/>
              <a:t> = </a:t>
            </a:r>
            <a:r>
              <a:rPr lang="en-GB" dirty="0">
                <a:solidFill>
                  <a:srgbClr val="0000FF"/>
                </a:solidFill>
              </a:rPr>
              <a:t>Kuhn’s segment</a:t>
            </a:r>
            <a:r>
              <a:rPr lang="en-GB" dirty="0"/>
              <a:t>, N’ &lt; N but N’ ~ N</a:t>
            </a:r>
          </a:p>
          <a:p>
            <a:pPr lvl="2" eaLnBrk="1" hangingPunct="1"/>
            <a:r>
              <a:rPr lang="en-GB" dirty="0"/>
              <a:t>Kuhn’s segment describes loss of correlation over several repeat units</a:t>
            </a:r>
          </a:p>
          <a:p>
            <a:pPr lvl="2" eaLnBrk="1" hangingPunct="1"/>
            <a:r>
              <a:rPr lang="en-GB" dirty="0"/>
              <a:t>Kuhn’s segments </a:t>
            </a:r>
            <a:r>
              <a:rPr lang="en-GB" b="1" i="1" dirty="0"/>
              <a:t>are</a:t>
            </a:r>
            <a:r>
              <a:rPr lang="en-GB" dirty="0"/>
              <a:t> freely jointed</a:t>
            </a:r>
          </a:p>
          <a:p>
            <a:r>
              <a:rPr lang="en-US" b="1" dirty="0">
                <a:latin typeface="Courier"/>
                <a:cs typeface="Courier"/>
              </a:rPr>
              <a:t>‘Scaling law’ holds: </a:t>
            </a:r>
            <a:r>
              <a:rPr lang="en-GB" dirty="0"/>
              <a:t>still R ~ N</a:t>
            </a:r>
            <a:r>
              <a:rPr lang="en-GB" baseline="30000" dirty="0"/>
              <a:t>1/2</a:t>
            </a:r>
          </a:p>
          <a:p>
            <a:endParaRPr lang="en-GB" sz="800" dirty="0"/>
          </a:p>
          <a:p>
            <a:r>
              <a:rPr lang="en-GB" sz="2400" i="1" dirty="0"/>
              <a:t>Introduce</a:t>
            </a:r>
            <a:r>
              <a:rPr lang="en-GB" sz="2400" dirty="0"/>
              <a:t> the </a:t>
            </a:r>
            <a:r>
              <a:rPr lang="en-GB" sz="2400" b="1" dirty="0">
                <a:solidFill>
                  <a:srgbClr val="0000FF"/>
                </a:solidFill>
              </a:rPr>
              <a:t>characteristic ratio</a:t>
            </a:r>
            <a:r>
              <a:rPr lang="en-GB" sz="2400" dirty="0"/>
              <a:t>, C</a:t>
            </a:r>
            <a:r>
              <a:rPr lang="en-GB" sz="2400" baseline="-25000" dirty="0"/>
              <a:t>∞		</a:t>
            </a:r>
            <a:r>
              <a:rPr lang="en-GB" sz="2400" dirty="0"/>
              <a:t>	</a:t>
            </a:r>
            <a:r>
              <a:rPr lang="en-GB" sz="2400" b="1" dirty="0">
                <a:solidFill>
                  <a:srgbClr val="FF0000"/>
                </a:solidFill>
              </a:rPr>
              <a:t>P5.3</a:t>
            </a:r>
          </a:p>
          <a:p>
            <a:endParaRPr lang="en-GB" sz="2400" b="1" baseline="-25000" dirty="0">
              <a:solidFill>
                <a:srgbClr val="FF0000"/>
              </a:solidFill>
            </a:endParaRPr>
          </a:p>
          <a:p>
            <a:pPr lvl="2" eaLnBrk="1" hangingPunct="1"/>
            <a:endParaRPr lang="en-GB" dirty="0"/>
          </a:p>
          <a:p>
            <a:pPr lvl="2" eaLnBrk="1" hangingPunct="1"/>
            <a:endParaRPr lang="en-GB" dirty="0"/>
          </a:p>
          <a:p>
            <a:pPr lvl="2" eaLnBrk="1" hangingPunct="1">
              <a:buNone/>
            </a:pPr>
            <a:endParaRPr lang="en-GB" dirty="0"/>
          </a:p>
          <a:p>
            <a:pPr lvl="2" eaLnBrk="1" hangingPunct="1"/>
            <a:r>
              <a:rPr lang="en-GB" dirty="0"/>
              <a:t>Freely jointed: C</a:t>
            </a:r>
            <a:r>
              <a:rPr lang="en-GB" baseline="-25000" dirty="0"/>
              <a:t>∞</a:t>
            </a:r>
            <a:r>
              <a:rPr lang="en-GB" dirty="0"/>
              <a:t>= 1</a:t>
            </a:r>
          </a:p>
          <a:p>
            <a:pPr lvl="2" eaLnBrk="1" hangingPunct="1"/>
            <a:r>
              <a:rPr lang="en-GB" dirty="0"/>
              <a:t>Freely rotating: C</a:t>
            </a:r>
            <a:r>
              <a:rPr lang="en-GB" baseline="-25000" dirty="0"/>
              <a:t>∞</a:t>
            </a:r>
            <a:r>
              <a:rPr lang="en-GB" dirty="0"/>
              <a:t>= 2</a:t>
            </a:r>
          </a:p>
          <a:p>
            <a:pPr lvl="3" eaLnBrk="1" hangingPunct="1">
              <a:buNone/>
            </a:pPr>
            <a:endParaRPr lang="en-GB" baseline="-25000" dirty="0"/>
          </a:p>
          <a:p>
            <a:endParaRPr lang="en-US" dirty="0"/>
          </a:p>
        </p:txBody>
      </p:sp>
      <p:pic>
        <p:nvPicPr>
          <p:cNvPr id="5" name="table"/>
          <p:cNvPicPr>
            <a:picLocks noChangeAspect="1"/>
          </p:cNvPicPr>
          <p:nvPr/>
        </p:nvPicPr>
        <p:blipFill>
          <a:blip r:embed="rId3"/>
          <a:stretch>
            <a:fillRect/>
          </a:stretch>
        </p:blipFill>
        <p:spPr>
          <a:xfrm>
            <a:off x="4724400" y="4038600"/>
            <a:ext cx="5047488" cy="2615184"/>
          </a:xfrm>
          <a:prstGeom prst="rect">
            <a:avLst/>
          </a:prstGeom>
        </p:spPr>
      </p:pic>
      <p:sp>
        <p:nvSpPr>
          <p:cNvPr id="6" name="TextBox 5"/>
          <p:cNvSpPr txBox="1"/>
          <p:nvPr/>
        </p:nvSpPr>
        <p:spPr>
          <a:xfrm>
            <a:off x="457200" y="4038600"/>
            <a:ext cx="5163593" cy="1569660"/>
          </a:xfrm>
          <a:prstGeom prst="rect">
            <a:avLst/>
          </a:prstGeom>
          <a:noFill/>
        </p:spPr>
        <p:txBody>
          <a:bodyPr wrap="none" rtlCol="0">
            <a:spAutoFit/>
          </a:bodyPr>
          <a:lstStyle/>
          <a:p>
            <a:r>
              <a:rPr lang="en-US" dirty="0">
                <a:latin typeface="Courier"/>
                <a:cs typeface="Courier"/>
              </a:rPr>
              <a:t>C</a:t>
            </a:r>
            <a:r>
              <a:rPr lang="en-US" baseline="-25000" dirty="0">
                <a:latin typeface="Courier"/>
                <a:cs typeface="Courier"/>
              </a:rPr>
              <a:t>∞</a:t>
            </a:r>
            <a:r>
              <a:rPr lang="en-US" dirty="0">
                <a:latin typeface="Courier"/>
                <a:cs typeface="Courier"/>
              </a:rPr>
              <a:t> measures chain</a:t>
            </a:r>
          </a:p>
          <a:p>
            <a:r>
              <a:rPr lang="en-US" dirty="0">
                <a:latin typeface="Courier"/>
                <a:cs typeface="Courier"/>
              </a:rPr>
              <a:t> </a:t>
            </a:r>
            <a:r>
              <a:rPr lang="en-US" dirty="0" smtClean="0">
                <a:latin typeface="Courier"/>
                <a:cs typeface="Courier"/>
              </a:rPr>
              <a:t>stiffness</a:t>
            </a:r>
            <a:r>
              <a:rPr lang="zh-CN" altLang="en-US" dirty="0" smtClean="0">
                <a:latin typeface="Courier"/>
                <a:cs typeface="Courier"/>
              </a:rPr>
              <a:t>（刚性）</a:t>
            </a:r>
            <a:r>
              <a:rPr lang="en-US" dirty="0" smtClean="0">
                <a:latin typeface="Courier"/>
                <a:cs typeface="Courier"/>
              </a:rPr>
              <a:t>/</a:t>
            </a:r>
            <a:r>
              <a:rPr lang="en-US" dirty="0">
                <a:latin typeface="Courier"/>
                <a:cs typeface="Courier"/>
              </a:rPr>
              <a:t>flexibility</a:t>
            </a:r>
          </a:p>
          <a:p>
            <a:endParaRPr lang="en-US" b="1" dirty="0">
              <a:latin typeface="Courier"/>
              <a:cs typeface="Courier"/>
            </a:endParaRPr>
          </a:p>
          <a:p>
            <a:endParaRPr lang="en-US" dirty="0">
              <a:latin typeface="Courier"/>
              <a:cs typeface="Courier"/>
            </a:endParaRPr>
          </a:p>
        </p:txBody>
      </p:sp>
      <p:graphicFrame>
        <p:nvGraphicFramePr>
          <p:cNvPr id="7" name="Object 6"/>
          <p:cNvGraphicFramePr>
            <a:graphicFrameLocks noChangeAspect="1"/>
          </p:cNvGraphicFramePr>
          <p:nvPr/>
        </p:nvGraphicFramePr>
        <p:xfrm>
          <a:off x="1371600" y="5029200"/>
          <a:ext cx="2138362" cy="556733"/>
        </p:xfrm>
        <a:graphic>
          <a:graphicData uri="http://schemas.openxmlformats.org/presentationml/2006/ole">
            <mc:AlternateContent xmlns:mc="http://schemas.openxmlformats.org/markup-compatibility/2006">
              <mc:Choice xmlns:v="urn:schemas-microsoft-com:vml" Requires="v">
                <p:oleObj spid="_x0000_s31804" name="Equation" r:id="rId4" imgW="635000" imgH="165100" progId="Equation.3">
                  <p:embed/>
                </p:oleObj>
              </mc:Choice>
              <mc:Fallback>
                <p:oleObj name="Equation" r:id="rId4" imgW="635000" imgH="1651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029200"/>
                        <a:ext cx="2138362" cy="556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35495</TotalTime>
  <Words>3120</Words>
  <Application>Microsoft Office PowerPoint</Application>
  <PresentationFormat>A4 纸张(210x297 毫米)</PresentationFormat>
  <Paragraphs>537</Paragraphs>
  <Slides>42</Slides>
  <Notes>23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0" baseType="lpstr">
      <vt:lpstr>Courier</vt:lpstr>
      <vt:lpstr>Lucida Grande</vt:lpstr>
      <vt:lpstr>ＭＳ Ｐゴシック</vt:lpstr>
      <vt:lpstr>Arial</vt:lpstr>
      <vt:lpstr>Symbol</vt:lpstr>
      <vt:lpstr>Wingdings</vt:lpstr>
      <vt:lpstr>Blank Presentation</vt:lpstr>
      <vt:lpstr>Equation</vt:lpstr>
      <vt:lpstr>Pt. 2: Polymers Lecture #5 Introduction to polymers</vt:lpstr>
      <vt:lpstr>Polymers: Examples</vt:lpstr>
      <vt:lpstr>Stereochemistry（立体化学）</vt:lpstr>
      <vt:lpstr>PowerPoint 演示文稿</vt:lpstr>
      <vt:lpstr>PowerPoint 演示文稿</vt:lpstr>
      <vt:lpstr>The size of a ‘coiled’ polymer chain </vt:lpstr>
      <vt:lpstr>End-to-end distance distribution</vt:lpstr>
      <vt:lpstr>Reality check: Freely jointed !?</vt:lpstr>
      <vt:lpstr>Kuhn’s segment / C∞: Universality</vt:lpstr>
      <vt:lpstr>Summary: Lecture #5 Introduction to Polymers </vt:lpstr>
      <vt:lpstr>Lecture #6 Excluded Volume  A guided tour to random walks: The Flory lecture</vt:lpstr>
      <vt:lpstr>Excluded volume</vt:lpstr>
      <vt:lpstr>Excluded volume and chain size PJ Flory’s mean- field reasoning for n</vt:lpstr>
      <vt:lpstr>Reality check: Isolated chains?</vt:lpstr>
      <vt:lpstr>Interlude: Measuring concentration</vt:lpstr>
      <vt:lpstr>Dilute vs. concentrated solutions</vt:lpstr>
      <vt:lpstr>Dilute solun. in ‘good’ solvent</vt:lpstr>
      <vt:lpstr> Dilute solun. in Q solvent</vt:lpstr>
      <vt:lpstr>PowerPoint 演示文稿</vt:lpstr>
      <vt:lpstr>Dilute solun. in ‘poor’ solvent</vt:lpstr>
      <vt:lpstr>Excluded Volume in melt (?)</vt:lpstr>
      <vt:lpstr>Summary: Lecture #6 Excluded Volume</vt:lpstr>
      <vt:lpstr>Lecture #7</vt:lpstr>
      <vt:lpstr>Rubber</vt:lpstr>
      <vt:lpstr>Rubber’s relatives</vt:lpstr>
      <vt:lpstr>Rubber Elasticity</vt:lpstr>
      <vt:lpstr>Rubber Elasticity</vt:lpstr>
      <vt:lpstr>Viscoelasticity: Creep and stress relaxation</vt:lpstr>
      <vt:lpstr>Oscillatory strain</vt:lpstr>
      <vt:lpstr>Oscillatory stress/strain</vt:lpstr>
      <vt:lpstr>Remember WLF</vt:lpstr>
      <vt:lpstr>Summary: Lecture #7 Polymer mechanical properties</vt:lpstr>
      <vt:lpstr>Lecture #8 Entanglements and reptation The de Gennes lecture</vt:lpstr>
      <vt:lpstr>Temp. domain, G’(T) for linear polymers: 5’regions’</vt:lpstr>
      <vt:lpstr>Time domain: Stress relaxation modulus G(t)</vt:lpstr>
      <vt:lpstr>Characteristic and universal polymer mechanics</vt:lpstr>
      <vt:lpstr>Entanglements</vt:lpstr>
      <vt:lpstr>The reptation tube model</vt:lpstr>
      <vt:lpstr>Terminal time (tT) scaling</vt:lpstr>
      <vt:lpstr>Limitations of simple reptation model</vt:lpstr>
      <vt:lpstr>Branched chains</vt:lpstr>
      <vt:lpstr>Summary: Lecture #8 Entanglements and reptation</vt:lpstr>
    </vt:vector>
  </TitlesOfParts>
  <Company>University of Sheffield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PHY469 Soft Condensed Matter Dr Mark Geoghegan</dc:title>
  <dc:creator>Mark Geoghegan</dc:creator>
  <cp:lastModifiedBy>毛 翔宇</cp:lastModifiedBy>
  <cp:revision>492</cp:revision>
  <cp:lastPrinted>2008-10-10T09:01:06Z</cp:lastPrinted>
  <dcterms:created xsi:type="dcterms:W3CDTF">2017-01-04T14:25:47Z</dcterms:created>
  <dcterms:modified xsi:type="dcterms:W3CDTF">2019-01-24T15:31:00Z</dcterms:modified>
</cp:coreProperties>
</file>