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sldIdLst>
    <p:sldId id="256" r:id="rId5"/>
    <p:sldId id="298" r:id="rId6"/>
    <p:sldId id="257" r:id="rId7"/>
    <p:sldId id="296" r:id="rId8"/>
    <p:sldId id="308" r:id="rId9"/>
    <p:sldId id="309" r:id="rId10"/>
    <p:sldId id="295" r:id="rId11"/>
    <p:sldId id="291" r:id="rId12"/>
    <p:sldId id="310" r:id="rId13"/>
    <p:sldId id="275" r:id="rId14"/>
    <p:sldId id="274" r:id="rId15"/>
    <p:sldId id="292" r:id="rId16"/>
    <p:sldId id="26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FF"/>
    <a:srgbClr val="E8EFF3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BD3D9-C49C-44F5-8124-89AADF1599EB}" v="20" dt="2025-04-30T08:41:00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05" autoAdjust="0"/>
  </p:normalViewPr>
  <p:slideViewPr>
    <p:cSldViewPr snapToGrid="0">
      <p:cViewPr varScale="1">
        <p:scale>
          <a:sx n="71" d="100"/>
          <a:sy n="71" d="100"/>
        </p:scale>
        <p:origin x="235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FBAED-D633-472C-848B-F70802CD30FC}" type="datetimeFigureOut">
              <a:rPr lang="de-CH" smtClean="0"/>
              <a:t>07.05.2025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BC748-01F2-417C-83B6-217CD6151F3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089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BC748-01F2-417C-83B6-217CD6151F3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567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2D15C-8A9F-0A31-2F50-00B2A5B25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0CFBBB9-18FF-4CF6-EB79-8C0151995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477E807-D99F-2211-5F1A-9C773C30E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F3FF30-6E0F-B9C2-E206-AA554242A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BC748-01F2-417C-83B6-217CD6151F3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0461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A7351-09A6-E617-F4B6-6E5AB6F28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DD6A3DD-FFBC-FA9C-900B-F7D9BA5E49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31FAB64-534B-096B-F98C-357AAE098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C153B2-6979-BBF6-8C11-6930CF9A4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BC748-01F2-417C-83B6-217CD6151F3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2884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740C6-036D-8CA2-D477-1F2F9FFEF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EBD389F-7947-A8BE-2810-7B8119ED39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E453D24-539C-AE3F-266E-382AEDF1A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19CDF4-DAA2-D367-3E6B-9D423546A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BC748-01F2-417C-83B6-217CD6151F3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0593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5DB7D-C239-4E88-E53A-ACC55FBEE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15B4E99-F0D5-D5FE-ED25-98DEC3BCFA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A210E86-2303-FEC5-85F0-8674E7116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8DDCDE-C13E-0EE8-DFCD-FC55862898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BC748-01F2-417C-83B6-217CD6151F3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1401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F5D6E-242C-07AB-6AA6-F6154DF0E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D558E03-4077-4B7F-AD96-A303C5182C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E374381-DA6E-133C-2A42-254BD8259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C0D61F-9386-CFA4-3ED0-32104E587F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BC748-01F2-417C-83B6-217CD6151F3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54251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E80FA-F1E3-50DE-4A51-D4D31265F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21BFCDF-214D-78E1-0B25-2170ADF003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62A4086-C232-21C9-3717-CA3DE44F5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48F7F0-0B12-2D0A-9151-50095FB62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BC748-01F2-417C-83B6-217CD6151F30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3211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9B4E4-6749-0AAA-1A0B-CCBA2C344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E8D3A0-7B7C-AC5A-C11A-9F4493BD5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EA145-9F3C-A923-6D48-56CE3865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BF57F-B8DE-48CE-8DF5-6EDC4F63890C}" type="datetime1">
              <a:rPr lang="de-CH" smtClean="0"/>
              <a:t>07.05.2025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B45130-048D-3750-84E0-4AE05D2FB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36D02A-BDC5-F1E3-D530-BB2AA505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54C9-A3B7-46FF-80F2-D82BC5EE03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889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AA365-E31B-FA63-87C1-695D6F211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DF5C6DD-9C37-22F7-8CD5-90C9F0900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84B973-7613-1C52-6837-55C3285E7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EA3B-D750-49BF-861E-86951E14D84D}" type="datetime1">
              <a:rPr lang="de-CH" smtClean="0"/>
              <a:t>07.05.2025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5F37BC-BE59-0760-484F-7C3F8DF1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EFD80C-4C52-D7D6-A2B1-2FE60E36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54C9-A3B7-46FF-80F2-D82BC5EE03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714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32A1FB-8238-CD8D-34F6-2F645A7AF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E54934-2352-BE40-708E-935DB200E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86F16B-DBC5-9562-1341-15885779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C10F7-67D8-4E4A-B7E8-80B541C100F0}" type="datetime1">
              <a:rPr lang="de-CH" smtClean="0"/>
              <a:t>07.05.2025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6E6E5D-1C23-5F89-0806-CB0B6A2B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B5E674-3A0A-1DC2-5297-5A9D588F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54C9-A3B7-46FF-80F2-D82BC5EE03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593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86E90-74A0-C1A4-0D46-99FCE5FB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8F9EF6-7508-D533-0AA5-1C48FD520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5D3607-AB6B-B5D2-2064-1779AE52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3193-F2CD-4605-BC0E-7A09908F4667}" type="datetime1">
              <a:rPr lang="de-CH" smtClean="0"/>
              <a:t>07.05.2025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CC0AEF-FA03-FFF4-6533-5A0988D1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33C813-900D-7DCE-E31B-53CFD474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54C9-A3B7-46FF-80F2-D82BC5EE03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942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20C32-06C3-4858-8D93-E47BC438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75F52B-8BB7-CAC8-CD42-8A9242FEA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0A14B-F9CA-344F-6E86-17FD4617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635BD-E17C-4907-837C-0907B31EB3E8}" type="datetime1">
              <a:rPr lang="de-CH" smtClean="0"/>
              <a:t>07.05.2025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50C94E-CB67-7A61-83A9-663A5CAD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2A5A1-AD8D-71CB-6ECA-49F4B6ED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54C9-A3B7-46FF-80F2-D82BC5EE03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680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F9F9E6-CD4D-E58D-2A1D-F204EEB0F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6F3A1-8666-8CFB-CE04-E2532FA23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72213B2-CE2A-0B09-3722-ADF2753F0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7B241C-D23A-F071-9FDD-F67873317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0BC99-E669-45E4-937C-2172A4012960}" type="datetime1">
              <a:rPr lang="de-CH" smtClean="0"/>
              <a:t>07.05.2025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834C6B-9FD8-7B16-5A96-086D6D236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6A1136-01E0-3E04-6EAD-5FD2BD3A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54C9-A3B7-46FF-80F2-D82BC5EE03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767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74371-8401-24D2-0B02-A7DA7518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019ACE-4F1B-668A-6FC3-26ECBF76C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041D504-7156-AFF0-34F0-5FBAD52D4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C25842-9F29-4BB2-AE2F-616F1F6B9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7C6DE8-C0D1-8E0F-8BA1-40D572DFE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1EA8FB-AAA1-FAFB-D152-9AF666DB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8AA7-70AE-4023-9AD5-E7BDFCD5299C}" type="datetime1">
              <a:rPr lang="de-CH" smtClean="0"/>
              <a:t>07.05.2025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372EA9C-6806-35EA-E7F5-73639DAA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46803E-0308-E2AB-299A-EC54C474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54C9-A3B7-46FF-80F2-D82BC5EE03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7888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3E16B-DE28-9D9A-C9B0-EB5289C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940D3CD-60EC-291A-127F-6A0C1A9B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D6D12-1B50-4B2D-9B53-32E72D2CD77A}" type="datetime1">
              <a:rPr lang="de-CH" smtClean="0"/>
              <a:t>07.05.2025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3DEC93B-5CAA-4906-DEA0-7E5B711F1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FE077C-0BB2-6C5B-2071-492D8752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54C9-A3B7-46FF-80F2-D82BC5EE03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166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67E2FB-A6C1-7828-7AD0-AEC42241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0541F-CDB6-431D-9899-6C796A3BA96B}" type="datetime1">
              <a:rPr lang="de-CH" smtClean="0"/>
              <a:t>07.05.2025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8F4203C-7A2F-5039-ABE6-B14F3F10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39D9D3-DF3B-FF4A-BA37-DCFB6328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54C9-A3B7-46FF-80F2-D82BC5EE03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335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F056C-4D05-94D2-37AE-CD260C40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33EB00-8EEF-9AB0-7AC2-48F6D186B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C867F6-8E16-0774-CA98-4060C4C2F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8DD40B-9DE2-38CD-4150-F676E54F8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D308-FBDB-417B-B113-B53D5AD7AB4B}" type="datetime1">
              <a:rPr lang="de-CH" smtClean="0"/>
              <a:t>07.05.2025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BE8483-6E3F-6E9F-1D4C-B7392014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87CCCE-A0F5-820A-EC5D-EA77FF36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54C9-A3B7-46FF-80F2-D82BC5EE03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416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1A02C-A14B-5078-8986-41BB51973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E7DBF7-6DF1-C187-512D-018299486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F10AD5-9167-7904-4967-0A7BB1AF5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B278CF-B70B-5B1B-44B0-414877AE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796DB-0E31-42B7-ADD7-7739D5B8908F}" type="datetime1">
              <a:rPr lang="de-CH" smtClean="0"/>
              <a:t>07.05.2025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305207-30DB-322A-E137-10B973C2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75F675-72DC-431D-4EE5-E6CAC6DE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54C9-A3B7-46FF-80F2-D82BC5EE03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44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D2EDC79-8E7A-DF89-A779-17A487D7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55CB2E-EEF9-2AAA-F30A-435D107A8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FADF30-7345-7CBF-390F-40FF27947D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6A3AD4-0C85-4D28-AA39-F3383585F867}" type="datetime1">
              <a:rPr lang="de-CH" smtClean="0"/>
              <a:t>07.05.2025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C240A2-8AD5-A881-C349-983D1AAC2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578A5F-AD52-4A58-1EB3-532CF933C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9C54C9-A3B7-46FF-80F2-D82BC5EE033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5438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180DE06-7362-4888-AADA-7AADD57AC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0BE6D0-88EC-BF91-2B92-3F220C52B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384" y="679730"/>
            <a:ext cx="4171994" cy="3932729"/>
          </a:xfrm>
        </p:spPr>
        <p:txBody>
          <a:bodyPr>
            <a:normAutofit/>
          </a:bodyPr>
          <a:lstStyle/>
          <a:p>
            <a:pPr algn="l"/>
            <a:r>
              <a:rPr lang="de-CH" dirty="0">
                <a:latin typeface="Helvetica" panose="020B0604020202020204" pitchFamily="34" charset="0"/>
                <a:cs typeface="Helvetica" panose="020B0604020202020204" pitchFamily="34" charset="0"/>
              </a:rPr>
              <a:t>Testing</a:t>
            </a:r>
            <a:br>
              <a:rPr lang="de-CH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CH" dirty="0" err="1">
                <a:latin typeface="Helvetica" panose="020B0604020202020204" pitchFamily="34" charset="0"/>
                <a:cs typeface="Helvetica" panose="020B0604020202020204" pitchFamily="34" charset="0"/>
              </a:rPr>
              <a:t>SwissDRG</a:t>
            </a:r>
            <a:endParaRPr lang="de-CH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2218698" y="2733627"/>
            <a:ext cx="1340409" cy="5777807"/>
            <a:chOff x="329184" y="2"/>
            <a:chExt cx="524256" cy="577780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2"/>
              <a:ext cx="524256" cy="56667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Untertitel 2">
            <a:extLst>
              <a:ext uri="{FF2B5EF4-FFF2-40B4-BE49-F238E27FC236}">
                <a16:creationId xmlns:a16="http://schemas.microsoft.com/office/drawing/2014/main" id="{7886C8F0-3A92-1AD1-5FE5-B0014C86B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1383" y="5227455"/>
            <a:ext cx="3876085" cy="857461"/>
          </a:xfrm>
        </p:spPr>
        <p:txBody>
          <a:bodyPr>
            <a:normAutofit lnSpcReduction="10000"/>
          </a:bodyPr>
          <a:lstStyle/>
          <a:p>
            <a:pPr algn="l"/>
            <a:r>
              <a:rPr lang="de-CH" dirty="0">
                <a:latin typeface="Helvetica" panose="020B0604020202020204" pitchFamily="34" charset="0"/>
                <a:cs typeface="Helvetica" panose="020B0604020202020204" pitchFamily="34" charset="0"/>
              </a:rPr>
              <a:t>Julian Mauerhofer</a:t>
            </a:r>
          </a:p>
          <a:p>
            <a:pPr algn="l"/>
            <a:r>
              <a:rPr lang="de-CH" dirty="0">
                <a:latin typeface="Helvetica" panose="020B0604020202020204" pitchFamily="34" charset="0"/>
                <a:cs typeface="Helvetica" panose="020B0604020202020204" pitchFamily="34" charset="0"/>
              </a:rPr>
              <a:t>22-123-020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23" y="372533"/>
            <a:ext cx="6116779" cy="60687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4" descr="Ein Bild, das Text, Schrift, Grafiken, Screenshot enthält.&#10;&#10;KI-generierte Inhalte können fehlerhaft sein.">
            <a:extLst>
              <a:ext uri="{FF2B5EF4-FFF2-40B4-BE49-F238E27FC236}">
                <a16:creationId xmlns:a16="http://schemas.microsoft.com/office/drawing/2014/main" id="{A8BDFFB1-C809-4822-0A3F-12A93BD29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97" y="1641186"/>
            <a:ext cx="5608830" cy="357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2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Diagramm, Software enthält.&#10;&#10;KI-generierte Inhalte können fehlerhaft sein.">
            <a:extLst>
              <a:ext uri="{FF2B5EF4-FFF2-40B4-BE49-F238E27FC236}">
                <a16:creationId xmlns:a16="http://schemas.microsoft.com/office/drawing/2014/main" id="{113BB1CA-AE60-CC7B-EE1C-1C6DDF96D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562"/>
            <a:ext cx="12192000" cy="598487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B603450-E46A-2563-F225-5E430836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54C9-A3B7-46FF-80F2-D82BC5EE0334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0987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Diagramm enthält.&#10;&#10;KI-generierte Inhalte können fehlerhaft sein.">
            <a:extLst>
              <a:ext uri="{FF2B5EF4-FFF2-40B4-BE49-F238E27FC236}">
                <a16:creationId xmlns:a16="http://schemas.microsoft.com/office/drawing/2014/main" id="{7851B7EC-6B93-4CEA-E5FD-C27F9FCC3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562"/>
            <a:ext cx="12192000" cy="5984875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9B7C0DD-998B-9E9E-EC38-BE89E3F0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54C9-A3B7-46FF-80F2-D82BC5EE0334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7700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B1D3DC-6216-2B2B-5354-4ED16C12B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1E9621D-9F69-09EF-D423-36BE3C2F0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8CD516-C805-08FA-9421-177602C6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de-CH" sz="5400" dirty="0">
                <a:latin typeface="Helvetica" panose="020B0604020202020204" pitchFamily="34" charset="0"/>
                <a:cs typeface="Helvetica" panose="020B0604020202020204" pitchFamily="34" charset="0"/>
              </a:rPr>
              <a:t>Weiteres Vorgehen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553BF6-0068-C5F9-874A-0E6DA65F6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AC8841-4D72-2812-241F-EDD8E97E5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8809BA-71C9-4FE1-1B5E-5066768BB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8BA8426-2BE2-A3A1-E65F-76AC6D077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8B110-8DFB-45E5-AE72-2A3311A1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de-CH" sz="3000" dirty="0">
                <a:latin typeface="Helvetica" panose="020B0604020202020204" pitchFamily="34" charset="0"/>
                <a:cs typeface="Helvetica" panose="020B0604020202020204" pitchFamily="34" charset="0"/>
              </a:rPr>
              <a:t>Iterative Verbesserungen</a:t>
            </a:r>
          </a:p>
          <a:p>
            <a:r>
              <a:rPr lang="de-CH" sz="3000" dirty="0">
                <a:latin typeface="Helvetica" panose="020B0604020202020204" pitchFamily="34" charset="0"/>
                <a:cs typeface="Helvetica" panose="020B0604020202020204" pitchFamily="34" charset="0"/>
              </a:rPr>
              <a:t>Manuell Testen</a:t>
            </a:r>
          </a:p>
          <a:p>
            <a:r>
              <a:rPr lang="de-CH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SwissDRG</a:t>
            </a:r>
            <a:r>
              <a:rPr lang="de-CH" sz="3000" dirty="0">
                <a:latin typeface="Helvetica" panose="020B0604020202020204" pitchFamily="34" charset="0"/>
                <a:cs typeface="Helvetica" panose="020B0604020202020204" pitchFamily="34" charset="0"/>
              </a:rPr>
              <a:t> testet Endprodukt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ABD06F-9AF2-A7E8-AFE1-360FAD1D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54C9-A3B7-46FF-80F2-D82BC5EE0334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239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C4292B-067F-C6E5-D880-9C9796555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Fragen</a:t>
            </a:r>
            <a:r>
              <a:rPr lang="en-US" sz="6600" kern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EFCDD0-0AE8-B232-61FE-92386B84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54C9-A3B7-46FF-80F2-D82BC5EE0334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540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D5D16B-6B56-5213-6884-401033247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ABB144-F57A-47C2-0355-6D4DB56C9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DFB4B0-7365-D459-E65F-BBDDE02AF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01CBC26-EFC2-E247-A365-16ED6EA47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2171E0-D479-1477-452E-46043D8D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09F7457-38BB-67B2-97E9-45912D88D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F6C176-94E3-2586-7D1B-C666D8AE0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CH" sz="6600" dirty="0">
                <a:latin typeface="Helvetica" panose="020B0604020202020204" pitchFamily="34" charset="0"/>
                <a:cs typeface="Helvetica" panose="020B0604020202020204" pitchFamily="34" charset="0"/>
              </a:rPr>
              <a:t>Refresher Applikation</a:t>
            </a:r>
            <a:endParaRPr lang="en-US" sz="6600" kern="12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0DFF6E2-7E3F-6580-9C91-86082953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54C9-A3B7-46FF-80F2-D82BC5EE0334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228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el 3">
            <a:extLst>
              <a:ext uri="{FF2B5EF4-FFF2-40B4-BE49-F238E27FC236}">
                <a16:creationId xmlns:a16="http://schemas.microsoft.com/office/drawing/2014/main" id="{DC4A1D86-2184-67FB-BBD7-9ACE99CA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8" y="374957"/>
            <a:ext cx="10515600" cy="1325563"/>
          </a:xfrm>
        </p:spPr>
        <p:txBody>
          <a:bodyPr/>
          <a:lstStyle/>
          <a:p>
            <a:r>
              <a:rPr lang="de-CH" dirty="0">
                <a:latin typeface="Helvetica" panose="020B0604020202020204" pitchFamily="34" charset="0"/>
                <a:cs typeface="Helvetica" panose="020B0604020202020204" pitchFamily="34" charset="0"/>
              </a:rPr>
              <a:t>Refresher Applikation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4E5CF4D-5D60-94FA-AC77-215B2813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3" y="1475335"/>
            <a:ext cx="11561599" cy="5171221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E018659-2E9B-9C11-33FC-FE0BC6AB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54C9-A3B7-46FF-80F2-D82BC5EE033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331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88F6FC-B72A-F12A-9756-C422B3994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020F97-E0F1-C842-096F-59CD8ECEB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05B29E-6CB5-A116-E88E-8BA7D0B0C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EA7A98-BE7B-26A1-C325-32DC0BE4F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FC148F-9380-AA07-C8EE-44C842AF8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65B31A58-AF44-D878-A4FC-C2E5FB870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E528EF-53C9-B4FE-EFC5-C424FB19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Testing: LLM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72BB984-85CE-9EDD-8304-88F6D3C8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54C9-A3B7-46FF-80F2-D82BC5EE033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228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2D743A-5654-B031-74C0-1CC69975B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750174B-503E-B4D0-0BA8-F5E775EFD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1BEC7F-8EB7-E4B4-D869-07076AC69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de-CH" sz="5400" dirty="0">
                <a:latin typeface="Helvetica" panose="020B0604020202020204" pitchFamily="34" charset="0"/>
                <a:cs typeface="Helvetica" panose="020B0604020202020204" pitchFamily="34" charset="0"/>
              </a:rPr>
              <a:t>Anforderungen </a:t>
            </a:r>
            <a:r>
              <a:rPr lang="de-CH" sz="5400" dirty="0" err="1">
                <a:latin typeface="Helvetica" panose="020B0604020202020204" pitchFamily="34" charset="0"/>
                <a:cs typeface="Helvetica" panose="020B0604020202020204" pitchFamily="34" charset="0"/>
              </a:rPr>
              <a:t>Medibot</a:t>
            </a:r>
            <a:endParaRPr lang="de-CH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84448C-DF85-E38C-EFF5-D5E013C0E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33E9625-431D-FF0A-BA85-2DD00CF24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6597ACA-AA50-5BC8-3B96-196A3C241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B5E7279-E734-5321-DB4F-11B25F282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D25ADD-08A5-5055-DE4D-C9611839D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2300" dirty="0"/>
              <a:t>Kann folgende Frage beantworten:</a:t>
            </a:r>
            <a:br>
              <a:rPr lang="de-CH" sz="2300" dirty="0"/>
            </a:br>
            <a:br>
              <a:rPr lang="de-CH" sz="2300" dirty="0"/>
            </a:br>
            <a:r>
              <a:rPr lang="de-CH" sz="2300" i="1" dirty="0"/>
              <a:t>«Welche Medikamente haben denselben Einsatzzweck wie Medikament XY?»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C61C5F-E14B-F796-9BDF-531B163A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54C9-A3B7-46FF-80F2-D82BC5EE033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884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5A671-908E-64B9-5E34-6CA79F566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2153FD-E91A-FBCA-F8DE-3A18361B8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7283D6-79C0-B4A4-BDB2-CA0F7127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de-CH" sz="5400" dirty="0">
                <a:latin typeface="Helvetica" panose="020B0604020202020204" pitchFamily="34" charset="0"/>
                <a:cs typeface="Helvetica" panose="020B0604020202020204" pitchFamily="34" charset="0"/>
              </a:rPr>
              <a:t>Erklärung Fachbegriff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F30BF7-15F8-4206-6881-B5E5D8390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F99A6ED-40CF-85E3-B03B-FC4FE7AA2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A56DE1-A27F-29D3-C4BD-6CABA06A53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63AED-64F7-E8D9-FFA8-F48959E6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C0D5CF-4785-7E7B-14AE-A1BE006A3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2500" b="1" dirty="0">
                <a:latin typeface="Helvetica" panose="020B0604020202020204" pitchFamily="34" charset="0"/>
                <a:cs typeface="Helvetica" panose="020B0604020202020204" pitchFamily="34" charset="0"/>
              </a:rPr>
              <a:t>ATC-Code:</a:t>
            </a:r>
            <a:br>
              <a:rPr lang="de-CH" sz="25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de-CH" sz="2500" dirty="0">
                <a:latin typeface="Helvetica" panose="020B0604020202020204" pitchFamily="34" charset="0"/>
                <a:cs typeface="Helvetica" panose="020B0604020202020204" pitchFamily="34" charset="0"/>
              </a:rPr>
              <a:t>Identifikationscode für Medikamente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DB370F-3883-F449-7FDB-A605A8DD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54C9-A3B7-46FF-80F2-D82BC5EE033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648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F85778-D2AB-0BBA-DF06-521DACEB9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69A5697-4A2B-4277-1D94-54F6574E1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78C039-A406-6F24-78D5-B6A37A833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de-CH" sz="5400" dirty="0">
                <a:latin typeface="Helvetica" panose="020B0604020202020204" pitchFamily="34" charset="0"/>
                <a:cs typeface="Helvetica" panose="020B0604020202020204" pitchFamily="34" charset="0"/>
              </a:rPr>
              <a:t>Testing: LLM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62026DA-A26E-41CA-0AEB-98CFFA3F4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70A3F9-CB38-5792-007D-6C35E3A2D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A3EC6B-8843-6F21-1425-53B7472C6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D6D1A32-C56E-080B-1923-379BA3F2E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AAB6DF13-2D00-3CE5-9D4B-0C61E1D529D4}"/>
              </a:ext>
            </a:extLst>
          </p:cNvPr>
          <p:cNvSpPr txBox="1">
            <a:spLocks/>
          </p:cNvSpPr>
          <p:nvPr/>
        </p:nvSpPr>
        <p:spPr>
          <a:xfrm>
            <a:off x="737407" y="2586096"/>
            <a:ext cx="5157787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Generell sehr schwierig:</a:t>
            </a: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Nicht deterministisch</a:t>
            </a: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Black-Box</a:t>
            </a: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Fachwissen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3F4830E6-C47E-D8BC-31FD-CD4DCB639657}"/>
              </a:ext>
            </a:extLst>
          </p:cNvPr>
          <p:cNvSpPr txBox="1">
            <a:spLocks/>
          </p:cNvSpPr>
          <p:nvPr/>
        </p:nvSpPr>
        <p:spPr>
          <a:xfrm>
            <a:off x="6095999" y="2512956"/>
            <a:ext cx="5183188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200" b="1" dirty="0">
                <a:latin typeface="Helvetica" panose="020B0604020202020204" pitchFamily="34" charset="0"/>
                <a:cs typeface="Helvetica" panose="020B0604020202020204" pitchFamily="34" charset="0"/>
              </a:rPr>
              <a:t>Lösung:</a:t>
            </a:r>
          </a:p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Frage-Antwort Tabelle</a:t>
            </a:r>
          </a:p>
          <a:p>
            <a:r>
              <a:rPr lang="de-DE" dirty="0" err="1">
                <a:latin typeface="Helvetica" panose="020B0604020202020204" pitchFamily="34" charset="0"/>
                <a:cs typeface="Helvetica" panose="020B0604020202020204" pitchFamily="34" charset="0"/>
              </a:rPr>
              <a:t>SwissDRG</a:t>
            </a:r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 testet selbst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FDC8F1-C854-B70A-A93A-CFF5BA11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54C9-A3B7-46FF-80F2-D82BC5EE0334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341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DD77A-0DA8-C1D6-AE86-F5A1F0057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9ED6B-6BB3-86B3-1C8E-6F136EFD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Beispiel Testabfrage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E7355FA-C8FF-7E72-2ADB-7D36672A1B9D}"/>
              </a:ext>
            </a:extLst>
          </p:cNvPr>
          <p:cNvGrpSpPr/>
          <p:nvPr/>
        </p:nvGrpSpPr>
        <p:grpSpPr>
          <a:xfrm>
            <a:off x="838200" y="2397241"/>
            <a:ext cx="9342129" cy="2538716"/>
            <a:chOff x="838191" y="2514601"/>
            <a:chExt cx="9448184" cy="2909555"/>
          </a:xfrm>
        </p:grpSpPr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9C03924E-17FF-95B4-5A27-71B2F5574481}"/>
                </a:ext>
              </a:extLst>
            </p:cNvPr>
            <p:cNvSpPr/>
            <p:nvPr/>
          </p:nvSpPr>
          <p:spPr>
            <a:xfrm>
              <a:off x="838191" y="2514601"/>
              <a:ext cx="4084283" cy="290955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78C38B73-C611-93E8-229E-D0E1B25F0720}"/>
                </a:ext>
              </a:extLst>
            </p:cNvPr>
            <p:cNvSpPr/>
            <p:nvPr/>
          </p:nvSpPr>
          <p:spPr>
            <a:xfrm>
              <a:off x="6195998" y="2514601"/>
              <a:ext cx="4090377" cy="290955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421F9B62-E416-1DBB-80F5-18BF80B3B8C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500" b="1" dirty="0">
                <a:latin typeface="Helvetica" panose="020B0604020202020204" pitchFamily="34" charset="0"/>
                <a:cs typeface="Helvetica" panose="020B0604020202020204" pitchFamily="34" charset="0"/>
              </a:rPr>
              <a:t>Input:</a:t>
            </a:r>
            <a:endParaRPr lang="en-US" sz="3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3B68DF94-4DAF-5D84-8846-68E45C4539F4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500" b="1" dirty="0">
                <a:latin typeface="Helvetica" panose="020B0604020202020204" pitchFamily="34" charset="0"/>
                <a:cs typeface="Helvetica" panose="020B0604020202020204" pitchFamily="34" charset="0"/>
              </a:rPr>
              <a:t>Gewünschter Output:</a:t>
            </a:r>
            <a:endParaRPr lang="en-US" sz="3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Grafik 12" descr="Rede mit einfarbiger Füllung">
            <a:extLst>
              <a:ext uri="{FF2B5EF4-FFF2-40B4-BE49-F238E27FC236}">
                <a16:creationId xmlns:a16="http://schemas.microsoft.com/office/drawing/2014/main" id="{AF4A49AE-2F66-5B43-C870-6EFF877A42DC}"/>
              </a:ext>
            </a:extLst>
          </p:cNvPr>
          <p:cNvSpPr/>
          <p:nvPr/>
        </p:nvSpPr>
        <p:spPr>
          <a:xfrm>
            <a:off x="1145613" y="2744114"/>
            <a:ext cx="4038437" cy="3260562"/>
          </a:xfrm>
          <a:custGeom>
            <a:avLst/>
            <a:gdLst>
              <a:gd name="connsiteX0" fmla="*/ 615315 w 647700"/>
              <a:gd name="connsiteY0" fmla="*/ 0 h 590550"/>
              <a:gd name="connsiteX1" fmla="*/ 32385 w 647700"/>
              <a:gd name="connsiteY1" fmla="*/ 0 h 590550"/>
              <a:gd name="connsiteX2" fmla="*/ 0 w 647700"/>
              <a:gd name="connsiteY2" fmla="*/ 32385 h 590550"/>
              <a:gd name="connsiteX3" fmla="*/ 0 w 647700"/>
              <a:gd name="connsiteY3" fmla="*/ 425768 h 590550"/>
              <a:gd name="connsiteX4" fmla="*/ 32385 w 647700"/>
              <a:gd name="connsiteY4" fmla="*/ 458153 h 590550"/>
              <a:gd name="connsiteX5" fmla="*/ 388620 w 647700"/>
              <a:gd name="connsiteY5" fmla="*/ 458153 h 590550"/>
              <a:gd name="connsiteX6" fmla="*/ 518160 w 647700"/>
              <a:gd name="connsiteY6" fmla="*/ 590550 h 590550"/>
              <a:gd name="connsiteX7" fmla="*/ 518160 w 647700"/>
              <a:gd name="connsiteY7" fmla="*/ 459105 h 590550"/>
              <a:gd name="connsiteX8" fmla="*/ 615315 w 647700"/>
              <a:gd name="connsiteY8" fmla="*/ 459105 h 590550"/>
              <a:gd name="connsiteX9" fmla="*/ 647700 w 647700"/>
              <a:gd name="connsiteY9" fmla="*/ 426720 h 590550"/>
              <a:gd name="connsiteX10" fmla="*/ 647700 w 647700"/>
              <a:gd name="connsiteY10" fmla="*/ 33338 h 590550"/>
              <a:gd name="connsiteX11" fmla="*/ 615315 w 647700"/>
              <a:gd name="connsiteY11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700" h="590550">
                <a:moveTo>
                  <a:pt x="615315" y="0"/>
                </a:moveTo>
                <a:lnTo>
                  <a:pt x="32385" y="0"/>
                </a:lnTo>
                <a:cubicBezTo>
                  <a:pt x="14288" y="0"/>
                  <a:pt x="0" y="15240"/>
                  <a:pt x="0" y="32385"/>
                </a:cubicBezTo>
                <a:lnTo>
                  <a:pt x="0" y="425768"/>
                </a:lnTo>
                <a:cubicBezTo>
                  <a:pt x="0" y="443865"/>
                  <a:pt x="14288" y="458153"/>
                  <a:pt x="32385" y="458153"/>
                </a:cubicBezTo>
                <a:lnTo>
                  <a:pt x="388620" y="458153"/>
                </a:lnTo>
                <a:lnTo>
                  <a:pt x="518160" y="590550"/>
                </a:lnTo>
                <a:lnTo>
                  <a:pt x="518160" y="459105"/>
                </a:lnTo>
                <a:lnTo>
                  <a:pt x="615315" y="459105"/>
                </a:lnTo>
                <a:cubicBezTo>
                  <a:pt x="633413" y="459105"/>
                  <a:pt x="647700" y="443865"/>
                  <a:pt x="647700" y="426720"/>
                </a:cubicBezTo>
                <a:lnTo>
                  <a:pt x="647700" y="33338"/>
                </a:lnTo>
                <a:cubicBezTo>
                  <a:pt x="647700" y="15240"/>
                  <a:pt x="633413" y="0"/>
                  <a:pt x="615315" y="0"/>
                </a:cubicBezTo>
                <a:close/>
              </a:path>
            </a:pathLst>
          </a:custGeom>
          <a:solidFill>
            <a:srgbClr val="E8EFF3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658" tIns="176658" rIns="176658" bIns="17665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kern="1200" dirty="0"/>
          </a:p>
        </p:txBody>
      </p:sp>
      <p:sp>
        <p:nvSpPr>
          <p:cNvPr id="3" name="Grafik 12" descr="Rede mit einfarbiger Füllung">
            <a:extLst>
              <a:ext uri="{FF2B5EF4-FFF2-40B4-BE49-F238E27FC236}">
                <a16:creationId xmlns:a16="http://schemas.microsoft.com/office/drawing/2014/main" id="{01AC1881-273A-919B-DCC2-9FB661279C3D}"/>
              </a:ext>
            </a:extLst>
          </p:cNvPr>
          <p:cNvSpPr/>
          <p:nvPr/>
        </p:nvSpPr>
        <p:spPr>
          <a:xfrm>
            <a:off x="6443279" y="2744114"/>
            <a:ext cx="4038437" cy="3260562"/>
          </a:xfrm>
          <a:custGeom>
            <a:avLst/>
            <a:gdLst>
              <a:gd name="connsiteX0" fmla="*/ 615315 w 647700"/>
              <a:gd name="connsiteY0" fmla="*/ 0 h 590550"/>
              <a:gd name="connsiteX1" fmla="*/ 32385 w 647700"/>
              <a:gd name="connsiteY1" fmla="*/ 0 h 590550"/>
              <a:gd name="connsiteX2" fmla="*/ 0 w 647700"/>
              <a:gd name="connsiteY2" fmla="*/ 32385 h 590550"/>
              <a:gd name="connsiteX3" fmla="*/ 0 w 647700"/>
              <a:gd name="connsiteY3" fmla="*/ 425768 h 590550"/>
              <a:gd name="connsiteX4" fmla="*/ 32385 w 647700"/>
              <a:gd name="connsiteY4" fmla="*/ 458153 h 590550"/>
              <a:gd name="connsiteX5" fmla="*/ 388620 w 647700"/>
              <a:gd name="connsiteY5" fmla="*/ 458153 h 590550"/>
              <a:gd name="connsiteX6" fmla="*/ 518160 w 647700"/>
              <a:gd name="connsiteY6" fmla="*/ 590550 h 590550"/>
              <a:gd name="connsiteX7" fmla="*/ 518160 w 647700"/>
              <a:gd name="connsiteY7" fmla="*/ 459105 h 590550"/>
              <a:gd name="connsiteX8" fmla="*/ 615315 w 647700"/>
              <a:gd name="connsiteY8" fmla="*/ 459105 h 590550"/>
              <a:gd name="connsiteX9" fmla="*/ 647700 w 647700"/>
              <a:gd name="connsiteY9" fmla="*/ 426720 h 590550"/>
              <a:gd name="connsiteX10" fmla="*/ 647700 w 647700"/>
              <a:gd name="connsiteY10" fmla="*/ 33338 h 590550"/>
              <a:gd name="connsiteX11" fmla="*/ 615315 w 647700"/>
              <a:gd name="connsiteY11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700" h="590550">
                <a:moveTo>
                  <a:pt x="615315" y="0"/>
                </a:moveTo>
                <a:lnTo>
                  <a:pt x="32385" y="0"/>
                </a:lnTo>
                <a:cubicBezTo>
                  <a:pt x="14288" y="0"/>
                  <a:pt x="0" y="15240"/>
                  <a:pt x="0" y="32385"/>
                </a:cubicBezTo>
                <a:lnTo>
                  <a:pt x="0" y="425768"/>
                </a:lnTo>
                <a:cubicBezTo>
                  <a:pt x="0" y="443865"/>
                  <a:pt x="14288" y="458153"/>
                  <a:pt x="32385" y="458153"/>
                </a:cubicBezTo>
                <a:lnTo>
                  <a:pt x="388620" y="458153"/>
                </a:lnTo>
                <a:lnTo>
                  <a:pt x="518160" y="590550"/>
                </a:lnTo>
                <a:lnTo>
                  <a:pt x="518160" y="459105"/>
                </a:lnTo>
                <a:lnTo>
                  <a:pt x="615315" y="459105"/>
                </a:lnTo>
                <a:cubicBezTo>
                  <a:pt x="633413" y="459105"/>
                  <a:pt x="647700" y="443865"/>
                  <a:pt x="647700" y="426720"/>
                </a:cubicBezTo>
                <a:lnTo>
                  <a:pt x="647700" y="33338"/>
                </a:lnTo>
                <a:cubicBezTo>
                  <a:pt x="647700" y="15240"/>
                  <a:pt x="633413" y="0"/>
                  <a:pt x="615315" y="0"/>
                </a:cubicBezTo>
                <a:close/>
              </a:path>
            </a:pathLst>
          </a:custGeom>
          <a:solidFill>
            <a:srgbClr val="E8EFF3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658" tIns="176658" rIns="176658" bIns="17665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kern="1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449AE49-AB99-81C4-B0F9-503397D1F790}"/>
              </a:ext>
            </a:extLst>
          </p:cNvPr>
          <p:cNvSpPr txBox="1"/>
          <p:nvPr/>
        </p:nvSpPr>
        <p:spPr>
          <a:xfrm>
            <a:off x="1252225" y="3068965"/>
            <a:ext cx="3825212" cy="1811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300" i="1" kern="1200" dirty="0"/>
              <a:t>„Gib mir bitte die ATC-Codes von </a:t>
            </a:r>
            <a:r>
              <a:rPr lang="de-DE" sz="2300" i="1" dirty="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rPr>
              <a:t>Medikamenten</a:t>
            </a:r>
            <a:r>
              <a:rPr lang="de-DE" sz="2300" i="1" kern="1200" dirty="0"/>
              <a:t> mit dieser </a:t>
            </a:r>
            <a:r>
              <a:rPr lang="de-DE" sz="2300" i="1" kern="1200" dirty="0" err="1"/>
              <a:t>Therapeutic</a:t>
            </a:r>
            <a:r>
              <a:rPr lang="de-DE" sz="2300" i="1" kern="1200" dirty="0"/>
              <a:t> </a:t>
            </a:r>
            <a:r>
              <a:rPr lang="de-DE" sz="2300" i="1" kern="1200" dirty="0" err="1"/>
              <a:t>area</a:t>
            </a:r>
            <a:r>
              <a:rPr lang="de-DE" sz="2300" i="1" kern="1200" dirty="0"/>
              <a:t> (</a:t>
            </a:r>
            <a:r>
              <a:rPr lang="de-DE" sz="2300" i="1" kern="1200" dirty="0" err="1"/>
              <a:t>MeSH</a:t>
            </a:r>
            <a:r>
              <a:rPr lang="de-DE" sz="2300" i="1" kern="1200" dirty="0"/>
              <a:t>):</a:t>
            </a: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300" i="1" kern="1200" dirty="0" err="1"/>
              <a:t>Carcinoma</a:t>
            </a:r>
            <a:r>
              <a:rPr lang="de-DE" sz="2300" i="1" kern="1200" dirty="0"/>
              <a:t>, </a:t>
            </a:r>
            <a:r>
              <a:rPr lang="de-DE" sz="2300" i="1" kern="1200" dirty="0" err="1"/>
              <a:t>Hepatocellular</a:t>
            </a:r>
            <a:r>
              <a:rPr lang="de-DE" sz="2300" i="1" kern="1200" dirty="0"/>
              <a:t>“</a:t>
            </a:r>
            <a:endParaRPr lang="en-US" sz="2300" kern="12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1455E15-E670-5E96-5F44-4F063B882706}"/>
              </a:ext>
            </a:extLst>
          </p:cNvPr>
          <p:cNvSpPr txBox="1"/>
          <p:nvPr/>
        </p:nvSpPr>
        <p:spPr>
          <a:xfrm>
            <a:off x="6336666" y="2908454"/>
            <a:ext cx="4145050" cy="205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i="1" kern="1200" dirty="0"/>
              <a:t>“Hier </a:t>
            </a:r>
            <a:r>
              <a:rPr lang="en-US" sz="2300" i="1" kern="1200" dirty="0" err="1"/>
              <a:t>sind</a:t>
            </a:r>
            <a:r>
              <a:rPr lang="en-US" sz="2300" i="1" kern="1200" dirty="0"/>
              <a:t> die </a:t>
            </a:r>
            <a:r>
              <a:rPr lang="en-US" sz="2300" i="1" kern="1200" dirty="0" err="1"/>
              <a:t>gewünschten</a:t>
            </a:r>
            <a:r>
              <a:rPr lang="en-US" sz="2300" i="1" kern="1200" dirty="0"/>
              <a:t> ATC-Codes:</a:t>
            </a: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i="1" kern="1200" dirty="0"/>
              <a:t>L01FX20,</a:t>
            </a: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i="1" kern="1200" dirty="0"/>
              <a:t>L01EX02</a:t>
            </a: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i="1" kern="1200" dirty="0"/>
              <a:t>L01EX07”</a:t>
            </a:r>
            <a:endParaRPr lang="de-DE" sz="2300" i="1" kern="12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35C11C-51FF-89D1-BBE5-27BBA5DE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54C9-A3B7-46FF-80F2-D82BC5EE033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4165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2D6DE-EF70-495D-9995-F4588C2E4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7ED110-42CE-1CE4-81DE-A0A5D24B3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Helvetica" panose="020B0604020202020204" pitchFamily="34" charset="0"/>
                <a:cs typeface="Helvetica" panose="020B0604020202020204" pitchFamily="34" charset="0"/>
              </a:rPr>
              <a:t>Beispiel Testabfrage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E89653B-176F-D7D8-1607-9B2E8DC0C1AC}"/>
              </a:ext>
            </a:extLst>
          </p:cNvPr>
          <p:cNvGrpSpPr/>
          <p:nvPr/>
        </p:nvGrpSpPr>
        <p:grpSpPr>
          <a:xfrm>
            <a:off x="838200" y="2397241"/>
            <a:ext cx="9342129" cy="2538716"/>
            <a:chOff x="838191" y="2514601"/>
            <a:chExt cx="9448184" cy="2909555"/>
          </a:xfrm>
        </p:grpSpPr>
        <p:sp>
          <p:nvSpPr>
            <p:cNvPr id="16" name="Rechteck: abgerundete Ecken 15">
              <a:extLst>
                <a:ext uri="{FF2B5EF4-FFF2-40B4-BE49-F238E27FC236}">
                  <a16:creationId xmlns:a16="http://schemas.microsoft.com/office/drawing/2014/main" id="{C9AFD828-4CDD-7A76-E191-721664701E05}"/>
                </a:ext>
              </a:extLst>
            </p:cNvPr>
            <p:cNvSpPr/>
            <p:nvPr/>
          </p:nvSpPr>
          <p:spPr>
            <a:xfrm>
              <a:off x="838191" y="2514601"/>
              <a:ext cx="4084283" cy="290955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hteck: abgerundete Ecken 17">
              <a:extLst>
                <a:ext uri="{FF2B5EF4-FFF2-40B4-BE49-F238E27FC236}">
                  <a16:creationId xmlns:a16="http://schemas.microsoft.com/office/drawing/2014/main" id="{5934093E-0841-71F2-6999-254AEEAAA5C4}"/>
                </a:ext>
              </a:extLst>
            </p:cNvPr>
            <p:cNvSpPr/>
            <p:nvPr/>
          </p:nvSpPr>
          <p:spPr>
            <a:xfrm>
              <a:off x="6195998" y="2514601"/>
              <a:ext cx="4090377" cy="290955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05308DF0-AB8F-CE64-3168-615929082CA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500" b="1" dirty="0">
                <a:latin typeface="Helvetica" panose="020B0604020202020204" pitchFamily="34" charset="0"/>
                <a:cs typeface="Helvetica" panose="020B0604020202020204" pitchFamily="34" charset="0"/>
              </a:rPr>
              <a:t>Tatsächlicher Output:</a:t>
            </a:r>
            <a:endParaRPr lang="en-US" sz="3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A4A75525-F12B-EB5E-0F13-77FDF83799B3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500" b="1" dirty="0">
                <a:latin typeface="Helvetica" panose="020B0604020202020204" pitchFamily="34" charset="0"/>
                <a:cs typeface="Helvetica" panose="020B0604020202020204" pitchFamily="34" charset="0"/>
              </a:rPr>
              <a:t>Gewünschter Output:</a:t>
            </a:r>
            <a:endParaRPr lang="en-US" sz="3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0" name="Grafik 12" descr="Rede mit einfarbiger Füllung">
            <a:extLst>
              <a:ext uri="{FF2B5EF4-FFF2-40B4-BE49-F238E27FC236}">
                <a16:creationId xmlns:a16="http://schemas.microsoft.com/office/drawing/2014/main" id="{877D7EF4-F105-CCC7-3E61-495E49D6438B}"/>
              </a:ext>
            </a:extLst>
          </p:cNvPr>
          <p:cNvSpPr/>
          <p:nvPr/>
        </p:nvSpPr>
        <p:spPr>
          <a:xfrm>
            <a:off x="1145613" y="2744114"/>
            <a:ext cx="4038437" cy="3260562"/>
          </a:xfrm>
          <a:custGeom>
            <a:avLst/>
            <a:gdLst>
              <a:gd name="connsiteX0" fmla="*/ 615315 w 647700"/>
              <a:gd name="connsiteY0" fmla="*/ 0 h 590550"/>
              <a:gd name="connsiteX1" fmla="*/ 32385 w 647700"/>
              <a:gd name="connsiteY1" fmla="*/ 0 h 590550"/>
              <a:gd name="connsiteX2" fmla="*/ 0 w 647700"/>
              <a:gd name="connsiteY2" fmla="*/ 32385 h 590550"/>
              <a:gd name="connsiteX3" fmla="*/ 0 w 647700"/>
              <a:gd name="connsiteY3" fmla="*/ 425768 h 590550"/>
              <a:gd name="connsiteX4" fmla="*/ 32385 w 647700"/>
              <a:gd name="connsiteY4" fmla="*/ 458153 h 590550"/>
              <a:gd name="connsiteX5" fmla="*/ 388620 w 647700"/>
              <a:gd name="connsiteY5" fmla="*/ 458153 h 590550"/>
              <a:gd name="connsiteX6" fmla="*/ 518160 w 647700"/>
              <a:gd name="connsiteY6" fmla="*/ 590550 h 590550"/>
              <a:gd name="connsiteX7" fmla="*/ 518160 w 647700"/>
              <a:gd name="connsiteY7" fmla="*/ 459105 h 590550"/>
              <a:gd name="connsiteX8" fmla="*/ 615315 w 647700"/>
              <a:gd name="connsiteY8" fmla="*/ 459105 h 590550"/>
              <a:gd name="connsiteX9" fmla="*/ 647700 w 647700"/>
              <a:gd name="connsiteY9" fmla="*/ 426720 h 590550"/>
              <a:gd name="connsiteX10" fmla="*/ 647700 w 647700"/>
              <a:gd name="connsiteY10" fmla="*/ 33338 h 590550"/>
              <a:gd name="connsiteX11" fmla="*/ 615315 w 647700"/>
              <a:gd name="connsiteY11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700" h="590550">
                <a:moveTo>
                  <a:pt x="615315" y="0"/>
                </a:moveTo>
                <a:lnTo>
                  <a:pt x="32385" y="0"/>
                </a:lnTo>
                <a:cubicBezTo>
                  <a:pt x="14288" y="0"/>
                  <a:pt x="0" y="15240"/>
                  <a:pt x="0" y="32385"/>
                </a:cubicBezTo>
                <a:lnTo>
                  <a:pt x="0" y="425768"/>
                </a:lnTo>
                <a:cubicBezTo>
                  <a:pt x="0" y="443865"/>
                  <a:pt x="14288" y="458153"/>
                  <a:pt x="32385" y="458153"/>
                </a:cubicBezTo>
                <a:lnTo>
                  <a:pt x="388620" y="458153"/>
                </a:lnTo>
                <a:lnTo>
                  <a:pt x="518160" y="590550"/>
                </a:lnTo>
                <a:lnTo>
                  <a:pt x="518160" y="459105"/>
                </a:lnTo>
                <a:lnTo>
                  <a:pt x="615315" y="459105"/>
                </a:lnTo>
                <a:cubicBezTo>
                  <a:pt x="633413" y="459105"/>
                  <a:pt x="647700" y="443865"/>
                  <a:pt x="647700" y="426720"/>
                </a:cubicBezTo>
                <a:lnTo>
                  <a:pt x="647700" y="33338"/>
                </a:lnTo>
                <a:cubicBezTo>
                  <a:pt x="647700" y="15240"/>
                  <a:pt x="633413" y="0"/>
                  <a:pt x="615315" y="0"/>
                </a:cubicBezTo>
                <a:close/>
              </a:path>
            </a:pathLst>
          </a:custGeom>
          <a:solidFill>
            <a:srgbClr val="E8EFF3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658" tIns="176658" rIns="176658" bIns="17665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kern="1200" dirty="0"/>
          </a:p>
        </p:txBody>
      </p:sp>
      <p:sp>
        <p:nvSpPr>
          <p:cNvPr id="3" name="Grafik 12" descr="Rede mit einfarbiger Füllung">
            <a:extLst>
              <a:ext uri="{FF2B5EF4-FFF2-40B4-BE49-F238E27FC236}">
                <a16:creationId xmlns:a16="http://schemas.microsoft.com/office/drawing/2014/main" id="{F72A0AF8-0F25-6B65-994F-384F4146D04D}"/>
              </a:ext>
            </a:extLst>
          </p:cNvPr>
          <p:cNvSpPr/>
          <p:nvPr/>
        </p:nvSpPr>
        <p:spPr>
          <a:xfrm>
            <a:off x="6443279" y="2744114"/>
            <a:ext cx="4038437" cy="3260562"/>
          </a:xfrm>
          <a:custGeom>
            <a:avLst/>
            <a:gdLst>
              <a:gd name="connsiteX0" fmla="*/ 615315 w 647700"/>
              <a:gd name="connsiteY0" fmla="*/ 0 h 590550"/>
              <a:gd name="connsiteX1" fmla="*/ 32385 w 647700"/>
              <a:gd name="connsiteY1" fmla="*/ 0 h 590550"/>
              <a:gd name="connsiteX2" fmla="*/ 0 w 647700"/>
              <a:gd name="connsiteY2" fmla="*/ 32385 h 590550"/>
              <a:gd name="connsiteX3" fmla="*/ 0 w 647700"/>
              <a:gd name="connsiteY3" fmla="*/ 425768 h 590550"/>
              <a:gd name="connsiteX4" fmla="*/ 32385 w 647700"/>
              <a:gd name="connsiteY4" fmla="*/ 458153 h 590550"/>
              <a:gd name="connsiteX5" fmla="*/ 388620 w 647700"/>
              <a:gd name="connsiteY5" fmla="*/ 458153 h 590550"/>
              <a:gd name="connsiteX6" fmla="*/ 518160 w 647700"/>
              <a:gd name="connsiteY6" fmla="*/ 590550 h 590550"/>
              <a:gd name="connsiteX7" fmla="*/ 518160 w 647700"/>
              <a:gd name="connsiteY7" fmla="*/ 459105 h 590550"/>
              <a:gd name="connsiteX8" fmla="*/ 615315 w 647700"/>
              <a:gd name="connsiteY8" fmla="*/ 459105 h 590550"/>
              <a:gd name="connsiteX9" fmla="*/ 647700 w 647700"/>
              <a:gd name="connsiteY9" fmla="*/ 426720 h 590550"/>
              <a:gd name="connsiteX10" fmla="*/ 647700 w 647700"/>
              <a:gd name="connsiteY10" fmla="*/ 33338 h 590550"/>
              <a:gd name="connsiteX11" fmla="*/ 615315 w 647700"/>
              <a:gd name="connsiteY11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7700" h="590550">
                <a:moveTo>
                  <a:pt x="615315" y="0"/>
                </a:moveTo>
                <a:lnTo>
                  <a:pt x="32385" y="0"/>
                </a:lnTo>
                <a:cubicBezTo>
                  <a:pt x="14288" y="0"/>
                  <a:pt x="0" y="15240"/>
                  <a:pt x="0" y="32385"/>
                </a:cubicBezTo>
                <a:lnTo>
                  <a:pt x="0" y="425768"/>
                </a:lnTo>
                <a:cubicBezTo>
                  <a:pt x="0" y="443865"/>
                  <a:pt x="14288" y="458153"/>
                  <a:pt x="32385" y="458153"/>
                </a:cubicBezTo>
                <a:lnTo>
                  <a:pt x="388620" y="458153"/>
                </a:lnTo>
                <a:lnTo>
                  <a:pt x="518160" y="590550"/>
                </a:lnTo>
                <a:lnTo>
                  <a:pt x="518160" y="459105"/>
                </a:lnTo>
                <a:lnTo>
                  <a:pt x="615315" y="459105"/>
                </a:lnTo>
                <a:cubicBezTo>
                  <a:pt x="633413" y="459105"/>
                  <a:pt x="647700" y="443865"/>
                  <a:pt x="647700" y="426720"/>
                </a:cubicBezTo>
                <a:lnTo>
                  <a:pt x="647700" y="33338"/>
                </a:lnTo>
                <a:cubicBezTo>
                  <a:pt x="647700" y="15240"/>
                  <a:pt x="633413" y="0"/>
                  <a:pt x="615315" y="0"/>
                </a:cubicBezTo>
                <a:close/>
              </a:path>
            </a:pathLst>
          </a:custGeom>
          <a:solidFill>
            <a:srgbClr val="E8EFF3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76658" tIns="176658" rIns="176658" bIns="176658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kern="12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B0643E8-FB60-0675-0043-8D23CBF0B292}"/>
              </a:ext>
            </a:extLst>
          </p:cNvPr>
          <p:cNvSpPr txBox="1"/>
          <p:nvPr/>
        </p:nvSpPr>
        <p:spPr>
          <a:xfrm>
            <a:off x="1206333" y="3288942"/>
            <a:ext cx="3810183" cy="1297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300" i="1" kern="1200" dirty="0"/>
              <a:t>„L01XE03, L01XX32,</a:t>
            </a:r>
          </a:p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300" i="1" kern="1200" dirty="0">
                <a:highlight>
                  <a:srgbClr val="00FF00"/>
                </a:highlight>
              </a:rPr>
              <a:t>L01EX02</a:t>
            </a:r>
            <a:r>
              <a:rPr lang="de-DE" sz="2300" i="1" kern="1200" dirty="0">
                <a:highlight>
                  <a:srgbClr val="00FF00"/>
                </a:highlight>
              </a:rPr>
              <a:t>, </a:t>
            </a:r>
            <a:r>
              <a:rPr lang="de-DE" sz="2300" i="1" kern="1200" dirty="0"/>
              <a:t>L01XX34,</a:t>
            </a: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de-DE" sz="2300" i="1" kern="1200" dirty="0"/>
              <a:t>L01XX35, </a:t>
            </a:r>
            <a:r>
              <a:rPr lang="en-US" sz="2300" i="1" kern="1200" dirty="0">
                <a:highlight>
                  <a:srgbClr val="00FF00"/>
                </a:highlight>
              </a:rPr>
              <a:t>L01EX07</a:t>
            </a:r>
            <a:r>
              <a:rPr lang="de-DE" sz="2300" i="1" kern="1200" dirty="0"/>
              <a:t>“</a:t>
            </a:r>
            <a:endParaRPr lang="en-US" sz="2300" kern="12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55D31E5-9F0D-3043-304B-47447F697C3C}"/>
              </a:ext>
            </a:extLst>
          </p:cNvPr>
          <p:cNvSpPr txBox="1"/>
          <p:nvPr/>
        </p:nvSpPr>
        <p:spPr>
          <a:xfrm>
            <a:off x="6336666" y="2908454"/>
            <a:ext cx="4145050" cy="2058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i="1" kern="1200" dirty="0"/>
              <a:t>“Hier </a:t>
            </a:r>
            <a:r>
              <a:rPr lang="en-US" sz="2300" i="1" kern="1200" dirty="0" err="1"/>
              <a:t>sind</a:t>
            </a:r>
            <a:r>
              <a:rPr lang="en-US" sz="2300" i="1" kern="1200" dirty="0"/>
              <a:t> die </a:t>
            </a:r>
            <a:r>
              <a:rPr lang="en-US" sz="2300" i="1" kern="1200" dirty="0" err="1"/>
              <a:t>gewünschten</a:t>
            </a:r>
            <a:r>
              <a:rPr lang="en-US" sz="2300" i="1" kern="1200" dirty="0"/>
              <a:t> ATC-Codes:</a:t>
            </a: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i="1" kern="1200" dirty="0">
                <a:highlight>
                  <a:srgbClr val="FF0000"/>
                </a:highlight>
              </a:rPr>
              <a:t>L01FX20</a:t>
            </a:r>
            <a:r>
              <a:rPr lang="en-US" sz="2300" i="1" kern="1200" dirty="0"/>
              <a:t>,</a:t>
            </a: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i="1" kern="1200" dirty="0">
                <a:highlight>
                  <a:srgbClr val="00FF00"/>
                </a:highlight>
              </a:rPr>
              <a:t>L01EX02</a:t>
            </a:r>
          </a:p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i="1" kern="1200" dirty="0">
                <a:highlight>
                  <a:srgbClr val="00FF00"/>
                </a:highlight>
              </a:rPr>
              <a:t>L01EX07</a:t>
            </a:r>
            <a:r>
              <a:rPr lang="en-US" sz="2300" i="1" kern="1200" dirty="0"/>
              <a:t>”</a:t>
            </a:r>
            <a:endParaRPr lang="de-DE" sz="2300" i="1" kern="1200" dirty="0"/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8B4D07A2-A0C3-C9EE-B677-0DA5B874AE91}"/>
              </a:ext>
            </a:extLst>
          </p:cNvPr>
          <p:cNvSpPr txBox="1">
            <a:spLocks/>
          </p:cNvSpPr>
          <p:nvPr/>
        </p:nvSpPr>
        <p:spPr>
          <a:xfrm>
            <a:off x="957677" y="5642510"/>
            <a:ext cx="4592254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3500" b="1" dirty="0">
                <a:latin typeface="Helvetica" panose="020B0604020202020204" pitchFamily="34" charset="0"/>
                <a:cs typeface="Helvetica" panose="020B0604020202020204" pitchFamily="34" charset="0"/>
              </a:rPr>
              <a:t>Resultat: 2/3</a:t>
            </a:r>
            <a:endParaRPr lang="en-US" sz="35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2D4F7B-611C-3D6A-09FA-066A101B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54C9-A3B7-46FF-80F2-D82BC5EE033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7894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8EFF3"/>
        </a:solidFill>
        <a:ln w="9525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9e6b2be-2639-4fc8-9109-6e625cf3d50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A3DB99C454BA34A8F0887064CF80642" ma:contentTypeVersion="13" ma:contentTypeDescription="Ein neues Dokument erstellen." ma:contentTypeScope="" ma:versionID="0ae219b21374f6c1af76ec712689bcb0">
  <xsd:schema xmlns:xsd="http://www.w3.org/2001/XMLSchema" xmlns:xs="http://www.w3.org/2001/XMLSchema" xmlns:p="http://schemas.microsoft.com/office/2006/metadata/properties" xmlns:ns3="89e6b2be-2639-4fc8-9109-6e625cf3d50f" xmlns:ns4="f18775a2-7881-43d6-bfe0-d187a9523407" targetNamespace="http://schemas.microsoft.com/office/2006/metadata/properties" ma:root="true" ma:fieldsID="aef9dab33aa7657c46707592e558888d" ns3:_="" ns4:_="">
    <xsd:import namespace="89e6b2be-2639-4fc8-9109-6e625cf3d50f"/>
    <xsd:import namespace="f18775a2-7881-43d6-bfe0-d187a952340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e6b2be-2639-4fc8-9109-6e625cf3d5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8775a2-7881-43d6-bfe0-d187a952340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23753A-07A9-43A3-B0E2-CE053BFF0B90}">
  <ds:schemaRefs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f18775a2-7881-43d6-bfe0-d187a9523407"/>
    <ds:schemaRef ds:uri="89e6b2be-2639-4fc8-9109-6e625cf3d50f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8CF868C-BC95-4AD3-84A3-FAAD6C694C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A03028-E8FD-4905-823E-1F5FE7008C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e6b2be-2639-4fc8-9109-6e625cf3d50f"/>
    <ds:schemaRef ds:uri="f18775a2-7881-43d6-bfe0-d187a95234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d400387a-212f-43ea-ac7f-77aa12d7977e}" enabled="0" method="" siteId="{d400387a-212f-43ea-ac7f-77aa12d7977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Breitbild</PresentationFormat>
  <Paragraphs>62</Paragraphs>
  <Slides>13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Helvetica</vt:lpstr>
      <vt:lpstr>Office</vt:lpstr>
      <vt:lpstr>Testing SwissDRG</vt:lpstr>
      <vt:lpstr>Refresher Applikation</vt:lpstr>
      <vt:lpstr>Refresher Applikation</vt:lpstr>
      <vt:lpstr>Testing: LLM</vt:lpstr>
      <vt:lpstr>Anforderungen Medibot</vt:lpstr>
      <vt:lpstr>Erklärung Fachbegriff</vt:lpstr>
      <vt:lpstr>Testing: LLM</vt:lpstr>
      <vt:lpstr>Beispiel Testabfrage</vt:lpstr>
      <vt:lpstr>Beispiel Testabfrage</vt:lpstr>
      <vt:lpstr>PowerPoint-Präsentation</vt:lpstr>
      <vt:lpstr>PowerPoint-Präsentation</vt:lpstr>
      <vt:lpstr>Weiteres Vorgehen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Muttappillil, Anjaly Benny (STUDENTS)</dc:creator>
  <cp:lastModifiedBy>Mauerhofer, Julian Alexander (STUDENTS)</cp:lastModifiedBy>
  <cp:revision>29</cp:revision>
  <dcterms:created xsi:type="dcterms:W3CDTF">2025-04-27T17:04:24Z</dcterms:created>
  <dcterms:modified xsi:type="dcterms:W3CDTF">2025-05-07T11:17:25Z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0x010100AA3DB99C454BA34A8F0887064CF80642</vt:lpwstr>
  </property>
</Properties>
</file>