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65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Commercial Buildings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Potential customers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Employees &amp; Community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ScaleX="93372" custScaleY="65764" custLinFactNeighborX="4320" custLinFactNeighborY="1697"/>
      <dgm:spPr>
        <a:noFill/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 custLinFactNeighborX="0" custLinFactNeighborY="11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3468" y="1005593"/>
          <a:ext cx="909703" cy="451276"/>
        </a:xfrm>
        <a:prstGeom prst="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Commercial Buildings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70951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Potential customers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Employees &amp; Community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200" dirty="0"/>
              <a:t>London Urban Farming Placement Plan</a:t>
            </a:r>
            <a:endParaRPr lang="en-ZA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Claude Nortje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43C0-DABE-4E4D-8748-7AADCE18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urban farming?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94CF-6EF0-47A5-80A8-3551E527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production in towns, city centers and other densely populated areas</a:t>
            </a:r>
          </a:p>
          <a:p>
            <a:r>
              <a:rPr lang="en-US" dirty="0"/>
              <a:t>Advanced modern farming techniques</a:t>
            </a:r>
          </a:p>
          <a:p>
            <a:r>
              <a:rPr lang="en-US" dirty="0"/>
              <a:t>Environmental control and management </a:t>
            </a:r>
            <a:endParaRPr lang="en-ZA" dirty="0"/>
          </a:p>
        </p:txBody>
      </p:sp>
      <p:pic>
        <p:nvPicPr>
          <p:cNvPr id="4" name="Picture 3" descr="Image result for urban farm london free pics">
            <a:extLst>
              <a:ext uri="{FF2B5EF4-FFF2-40B4-BE49-F238E27FC236}">
                <a16:creationId xmlns:a16="http://schemas.microsoft.com/office/drawing/2014/main" id="{C1CE0158-E5C5-4A50-A049-C20B80FF14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91" y="3296411"/>
            <a:ext cx="3205018" cy="2365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Image result for supermarket foursquare london data">
            <a:extLst>
              <a:ext uri="{FF2B5EF4-FFF2-40B4-BE49-F238E27FC236}">
                <a16:creationId xmlns:a16="http://schemas.microsoft.com/office/drawing/2014/main" id="{26DE5F21-8D29-427C-B919-B94EF8C73C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19" y="3296411"/>
            <a:ext cx="4019984" cy="25062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899BBB-7E36-4493-99AD-0D22D588C957}"/>
              </a:ext>
            </a:extLst>
          </p:cNvPr>
          <p:cNvSpPr/>
          <p:nvPr/>
        </p:nvSpPr>
        <p:spPr>
          <a:xfrm>
            <a:off x="6125399" y="3472942"/>
            <a:ext cx="1147177" cy="91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AAC0C-7F10-4291-BAF8-70DD0DD3E31A}"/>
              </a:ext>
            </a:extLst>
          </p:cNvPr>
          <p:cNvSpPr/>
          <p:nvPr/>
        </p:nvSpPr>
        <p:spPr>
          <a:xfrm>
            <a:off x="7251922" y="3472942"/>
            <a:ext cx="1147177" cy="91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D5C5B-AA78-4CC2-BB7F-189237BCE3E0}"/>
              </a:ext>
            </a:extLst>
          </p:cNvPr>
          <p:cNvSpPr/>
          <p:nvPr/>
        </p:nvSpPr>
        <p:spPr>
          <a:xfrm>
            <a:off x="6698987" y="4385854"/>
            <a:ext cx="1147177" cy="912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571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Core Focus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65521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710952B4-45C9-470E-8F67-629EA731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0269" y="3084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A3CF-0851-4961-B264-FE637691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Commercial properties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9807F3-0C0A-4B06-B233-5A7CA951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2049" name="Picture 17">
            <a:extLst>
              <a:ext uri="{FF2B5EF4-FFF2-40B4-BE49-F238E27FC236}">
                <a16:creationId xmlns:a16="http://schemas.microsoft.com/office/drawing/2014/main" id="{A7244381-237D-47C1-AB2C-7D9EF1DA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45" y="2849212"/>
            <a:ext cx="3723227" cy="27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C616BA-A736-4CE8-97A4-F9924B4145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641" y="2927684"/>
            <a:ext cx="4367517" cy="262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A7648-8144-4ACD-B7D2-BFE9B82572CE}"/>
              </a:ext>
            </a:extLst>
          </p:cNvPr>
          <p:cNvSpPr txBox="1"/>
          <p:nvPr/>
        </p:nvSpPr>
        <p:spPr>
          <a:xfrm>
            <a:off x="1427746" y="2199588"/>
            <a:ext cx="207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Types of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69559-9687-40A5-9C75-0D70B5936763}"/>
              </a:ext>
            </a:extLst>
          </p:cNvPr>
          <p:cNvSpPr txBox="1"/>
          <p:nvPr/>
        </p:nvSpPr>
        <p:spPr>
          <a:xfrm>
            <a:off x="6096000" y="2199587"/>
            <a:ext cx="166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Properties sizes</a:t>
            </a:r>
          </a:p>
        </p:txBody>
      </p:sp>
    </p:spTree>
    <p:extLst>
      <p:ext uri="{BB962C8B-B14F-4D97-AF65-F5344CB8AC3E}">
        <p14:creationId xmlns:p14="http://schemas.microsoft.com/office/powerpoint/2010/main" val="314939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613-60E0-45C1-82FD-F223E590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Potential customers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508F3E-A3EC-43A5-B9CE-5D5C7E1185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243" y="2639147"/>
            <a:ext cx="2991394" cy="258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2BFDB-4216-44ED-BEB8-864E94FCBAD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41" y="2014194"/>
            <a:ext cx="5192568" cy="40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C90B-EA60-4F8A-AE14-B50E8918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Employees &amp; Community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D9B51-2956-4C68-AF0C-862F1440D8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91" y="2014194"/>
            <a:ext cx="5271379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8628-660D-45CE-A8F8-17DEC061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Methodology – CRISP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54D-4B44-493B-8865-D0AD5B30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Business Understanding</a:t>
            </a:r>
          </a:p>
          <a:p>
            <a:r>
              <a:rPr lang="en-ZA" dirty="0"/>
              <a:t>Data Understanding</a:t>
            </a:r>
          </a:p>
          <a:p>
            <a:r>
              <a:rPr lang="en-ZA" dirty="0"/>
              <a:t>Data Preparation</a:t>
            </a:r>
          </a:p>
          <a:p>
            <a:r>
              <a:rPr lang="en-ZA" dirty="0" err="1"/>
              <a:t>Modeling</a:t>
            </a:r>
            <a:endParaRPr lang="en-ZA" dirty="0"/>
          </a:p>
          <a:p>
            <a:r>
              <a:rPr lang="en-ZA" dirty="0"/>
              <a:t>Evaluation</a:t>
            </a:r>
          </a:p>
          <a:p>
            <a:r>
              <a:rPr lang="en-ZA" dirty="0"/>
              <a:t>Deployment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79EF05-065A-444D-8417-1B993FC9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54" y="1851962"/>
            <a:ext cx="3949835" cy="39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9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1393-8F35-4AA1-A47C-96D31A8C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Algorithm - DBSCAN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B251566-9C6A-4F82-BCBA-E62CBF997C4F}"/>
              </a:ext>
            </a:extLst>
          </p:cNvPr>
          <p:cNvSpPr/>
          <p:nvPr/>
        </p:nvSpPr>
        <p:spPr>
          <a:xfrm>
            <a:off x="1826260" y="3312160"/>
            <a:ext cx="121920" cy="12192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C953E58-5F9E-4078-A4A7-575339415648}"/>
              </a:ext>
            </a:extLst>
          </p:cNvPr>
          <p:cNvSpPr/>
          <p:nvPr/>
        </p:nvSpPr>
        <p:spPr>
          <a:xfrm>
            <a:off x="1346835" y="2806700"/>
            <a:ext cx="1058545" cy="1104265"/>
          </a:xfrm>
          <a:prstGeom prst="flowChartConnector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9F67729-147F-4F77-9082-7928863DA26B}"/>
              </a:ext>
            </a:extLst>
          </p:cNvPr>
          <p:cNvSpPr/>
          <p:nvPr/>
        </p:nvSpPr>
        <p:spPr>
          <a:xfrm>
            <a:off x="2242185" y="4402455"/>
            <a:ext cx="121920" cy="121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F1803B3-AC74-455D-831C-67B9E5CFE28B}"/>
              </a:ext>
            </a:extLst>
          </p:cNvPr>
          <p:cNvSpPr/>
          <p:nvPr/>
        </p:nvSpPr>
        <p:spPr>
          <a:xfrm>
            <a:off x="1771650" y="3876040"/>
            <a:ext cx="1058545" cy="11042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0B13850-ADCB-4FD2-B6E5-A626D9F84399}"/>
              </a:ext>
            </a:extLst>
          </p:cNvPr>
          <p:cNvSpPr/>
          <p:nvPr/>
        </p:nvSpPr>
        <p:spPr>
          <a:xfrm>
            <a:off x="2676525" y="4266565"/>
            <a:ext cx="121920" cy="121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B6832E9-5C7C-4646-8137-0273416984D1}"/>
              </a:ext>
            </a:extLst>
          </p:cNvPr>
          <p:cNvSpPr/>
          <p:nvPr/>
        </p:nvSpPr>
        <p:spPr>
          <a:xfrm>
            <a:off x="2205990" y="3740150"/>
            <a:ext cx="1058545" cy="11042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DE36F92-A691-48C4-A135-7622785CC6A9}"/>
              </a:ext>
            </a:extLst>
          </p:cNvPr>
          <p:cNvSpPr/>
          <p:nvPr/>
        </p:nvSpPr>
        <p:spPr>
          <a:xfrm>
            <a:off x="2595245" y="4765040"/>
            <a:ext cx="121920" cy="121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96A9051-DD03-4852-BC7A-B98486B814BC}"/>
              </a:ext>
            </a:extLst>
          </p:cNvPr>
          <p:cNvSpPr/>
          <p:nvPr/>
        </p:nvSpPr>
        <p:spPr>
          <a:xfrm>
            <a:off x="2124710" y="4238625"/>
            <a:ext cx="1058545" cy="11042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F5B78A0-769B-4361-AAF2-802A2B4E9A64}"/>
              </a:ext>
            </a:extLst>
          </p:cNvPr>
          <p:cNvSpPr/>
          <p:nvPr/>
        </p:nvSpPr>
        <p:spPr>
          <a:xfrm>
            <a:off x="3115310" y="4382135"/>
            <a:ext cx="121920" cy="121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391C774-A150-4DC6-81CF-4CC67C4FA5F3}"/>
              </a:ext>
            </a:extLst>
          </p:cNvPr>
          <p:cNvSpPr/>
          <p:nvPr/>
        </p:nvSpPr>
        <p:spPr>
          <a:xfrm>
            <a:off x="2635885" y="3876040"/>
            <a:ext cx="1058545" cy="11042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E33BB77-DA59-401C-84F3-549E777AF867}"/>
              </a:ext>
            </a:extLst>
          </p:cNvPr>
          <p:cNvSpPr/>
          <p:nvPr/>
        </p:nvSpPr>
        <p:spPr>
          <a:xfrm>
            <a:off x="3061970" y="4864100"/>
            <a:ext cx="121920" cy="12192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C84A1A5-D0C0-4240-9687-8A833B96C77F}"/>
              </a:ext>
            </a:extLst>
          </p:cNvPr>
          <p:cNvSpPr/>
          <p:nvPr/>
        </p:nvSpPr>
        <p:spPr>
          <a:xfrm>
            <a:off x="2591435" y="4337685"/>
            <a:ext cx="1058545" cy="1104265"/>
          </a:xfrm>
          <a:prstGeom prst="flowChartConnector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775370B-90C2-4998-AE6E-C1CCBCB195E7}"/>
              </a:ext>
            </a:extLst>
          </p:cNvPr>
          <p:cNvSpPr/>
          <p:nvPr/>
        </p:nvSpPr>
        <p:spPr>
          <a:xfrm>
            <a:off x="2774950" y="3822065"/>
            <a:ext cx="121920" cy="12192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B4F6ED1-6C6B-4D7D-8A0B-90462CC8E384}"/>
              </a:ext>
            </a:extLst>
          </p:cNvPr>
          <p:cNvSpPr/>
          <p:nvPr/>
        </p:nvSpPr>
        <p:spPr>
          <a:xfrm>
            <a:off x="2295525" y="3315335"/>
            <a:ext cx="1058545" cy="1104265"/>
          </a:xfrm>
          <a:prstGeom prst="flowChartConnector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C24DA03-C10D-44F1-8B15-1EAF43F5BF17}"/>
              </a:ext>
            </a:extLst>
          </p:cNvPr>
          <p:cNvSpPr/>
          <p:nvPr/>
        </p:nvSpPr>
        <p:spPr>
          <a:xfrm>
            <a:off x="3151505" y="5329555"/>
            <a:ext cx="121920" cy="12192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90B2704-BEC3-4B6E-BD02-0BC1F11ED205}"/>
              </a:ext>
            </a:extLst>
          </p:cNvPr>
          <p:cNvSpPr/>
          <p:nvPr/>
        </p:nvSpPr>
        <p:spPr>
          <a:xfrm>
            <a:off x="2680970" y="4803140"/>
            <a:ext cx="1058545" cy="1104265"/>
          </a:xfrm>
          <a:prstGeom prst="flowChartConnector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Z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0AA7D2-317A-4B40-B7E4-D23A39116180}"/>
              </a:ext>
            </a:extLst>
          </p:cNvPr>
          <p:cNvCxnSpPr/>
          <p:nvPr/>
        </p:nvCxnSpPr>
        <p:spPr>
          <a:xfrm flipH="1">
            <a:off x="2684145" y="4391660"/>
            <a:ext cx="45085" cy="3600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727FD2-E36F-41C1-9698-32749A933123}"/>
              </a:ext>
            </a:extLst>
          </p:cNvPr>
          <p:cNvCxnSpPr/>
          <p:nvPr/>
        </p:nvCxnSpPr>
        <p:spPr>
          <a:xfrm flipH="1">
            <a:off x="3129280" y="4531360"/>
            <a:ext cx="45085" cy="3079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996E39-ACC2-4A62-8C1C-F7B97FD4BE05}"/>
              </a:ext>
            </a:extLst>
          </p:cNvPr>
          <p:cNvCxnSpPr/>
          <p:nvPr/>
        </p:nvCxnSpPr>
        <p:spPr>
          <a:xfrm>
            <a:off x="2835275" y="4350385"/>
            <a:ext cx="247650" cy="679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9F9862-4602-4585-9171-F2DBC0AF8BFE}"/>
              </a:ext>
            </a:extLst>
          </p:cNvPr>
          <p:cNvCxnSpPr/>
          <p:nvPr/>
        </p:nvCxnSpPr>
        <p:spPr>
          <a:xfrm>
            <a:off x="2757170" y="4851400"/>
            <a:ext cx="26098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F71B98-392A-4A96-8866-46316CBC802E}"/>
              </a:ext>
            </a:extLst>
          </p:cNvPr>
          <p:cNvCxnSpPr/>
          <p:nvPr/>
        </p:nvCxnSpPr>
        <p:spPr>
          <a:xfrm>
            <a:off x="2351405" y="4552950"/>
            <a:ext cx="198120" cy="2279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D9C793-E1F7-4F2E-B7C7-91EE577246E4}"/>
              </a:ext>
            </a:extLst>
          </p:cNvPr>
          <p:cNvCxnSpPr/>
          <p:nvPr/>
        </p:nvCxnSpPr>
        <p:spPr>
          <a:xfrm flipV="1">
            <a:off x="2398395" y="4345305"/>
            <a:ext cx="259080" cy="7556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746C5D-A0B1-4690-94DC-7147CD604512}"/>
              </a:ext>
            </a:extLst>
          </p:cNvPr>
          <p:cNvCxnSpPr/>
          <p:nvPr/>
        </p:nvCxnSpPr>
        <p:spPr>
          <a:xfrm flipH="1" flipV="1">
            <a:off x="3141345" y="5031740"/>
            <a:ext cx="53340" cy="261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FB37C9-78FD-40B2-BB8B-4C7A004C454B}"/>
              </a:ext>
            </a:extLst>
          </p:cNvPr>
          <p:cNvCxnSpPr/>
          <p:nvPr/>
        </p:nvCxnSpPr>
        <p:spPr>
          <a:xfrm flipV="1">
            <a:off x="2752725" y="3977640"/>
            <a:ext cx="62865" cy="257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EBDA5461-C57C-473D-B8F7-BEF4FB88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415" y="2949257"/>
            <a:ext cx="2336800" cy="3435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Radius = Epsilon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 (Selected point plus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within its radius)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Point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point has at least 2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within its radius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 Point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 point has less than 2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within its radius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Point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point does not have any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within its radius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944D1-E7ED-4DE1-9F26-067EAEA6DC8C}"/>
              </a:ext>
            </a:extLst>
          </p:cNvPr>
          <p:cNvCxnSpPr/>
          <p:nvPr/>
        </p:nvCxnSpPr>
        <p:spPr>
          <a:xfrm>
            <a:off x="1422400" y="3374390"/>
            <a:ext cx="3625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5">
            <a:extLst>
              <a:ext uri="{FF2B5EF4-FFF2-40B4-BE49-F238E27FC236}">
                <a16:creationId xmlns:a16="http://schemas.microsoft.com/office/drawing/2014/main" id="{0B46ABF8-3D82-4406-9CDE-25765273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26" y="3095625"/>
            <a:ext cx="6238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Epsilon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82C94D0-DA9B-4ABC-AE9F-F8E2C2E19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11D62F0D-BF19-4A29-96EC-293CCA3F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9B4608-B865-425B-8F6E-A94009DD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910FAF-0394-46D7-A129-B14BD1656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346F2C10-C68D-4234-997F-24AB1A7953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1618" y="2287270"/>
            <a:ext cx="4594712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BC4-7D04-4413-B2FC-24337CE1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8AEF0-F403-4012-B4F8-8395D9AC19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350" y="3978494"/>
            <a:ext cx="1627003" cy="190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BC521C-470D-4F28-9356-61375A7F38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31" y="2490520"/>
            <a:ext cx="1627003" cy="136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24645-B1DB-471E-AF3E-21DC5A7B64E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5522" y="2186748"/>
            <a:ext cx="5116041" cy="394469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506590-3A50-4BDB-B4CB-57A9F398E949}"/>
              </a:ext>
            </a:extLst>
          </p:cNvPr>
          <p:cNvCxnSpPr>
            <a:cxnSpLocks/>
          </p:cNvCxnSpPr>
          <p:nvPr/>
        </p:nvCxnSpPr>
        <p:spPr>
          <a:xfrm flipH="1">
            <a:off x="5713229" y="4401879"/>
            <a:ext cx="1276931" cy="198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8E4A5-E19F-432E-85B4-A57D537465FD}"/>
              </a:ext>
            </a:extLst>
          </p:cNvPr>
          <p:cNvCxnSpPr>
            <a:cxnSpLocks/>
          </p:cNvCxnSpPr>
          <p:nvPr/>
        </p:nvCxnSpPr>
        <p:spPr>
          <a:xfrm flipH="1">
            <a:off x="6024664" y="3110982"/>
            <a:ext cx="965496" cy="88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FBF1184-28BE-4848-81F3-10F687A046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658" y="1983233"/>
            <a:ext cx="1827036" cy="67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58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{D1C2EAA0-24E5-4A16-A58A-1626C12F10A0}tf78438558</Template>
  <TotalTime>0</TotalTime>
  <Words>125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London Urban Farming Placement Plan</vt:lpstr>
      <vt:lpstr>What is urban farming? </vt:lpstr>
      <vt:lpstr>Core Focus</vt:lpstr>
      <vt:lpstr>Commercial properties</vt:lpstr>
      <vt:lpstr>Potential customers</vt:lpstr>
      <vt:lpstr>Employees &amp; Community</vt:lpstr>
      <vt:lpstr>Methodology – CRISP DM</vt:lpstr>
      <vt:lpstr>Algorithm - DBSCAN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2020-03-29T22:33:13Z</dcterms:created>
  <dcterms:modified xsi:type="dcterms:W3CDTF">2020-03-29T22:55:23Z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