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9144000" cy="6858000"/>
  <p:defaultTextStyle>
    <a:defPPr>
      <a:defRPr lang="de-DE"/>
    </a:defPPr>
    <a:lvl1pPr algn="l">
      <a:spcBef>
        <a:spcPts val="0"/>
      </a:spcBef>
      <a:spcAft>
        <a:spcPts val="0"/>
      </a:spcAft>
      <a:defRPr sz="800">
        <a:solidFill>
          <a:schemeClr val="tx1"/>
        </a:solidFill>
        <a:latin typeface="Linotype Syntax Com"/>
        <a:ea typeface="MS PGothic"/>
        <a:cs typeface="+mn-cs"/>
      </a:defRPr>
    </a:lvl1pPr>
    <a:lvl2pPr marL="457200" algn="l">
      <a:spcBef>
        <a:spcPts val="0"/>
      </a:spcBef>
      <a:spcAft>
        <a:spcPts val="0"/>
      </a:spcAft>
      <a:defRPr sz="800">
        <a:solidFill>
          <a:schemeClr val="tx1"/>
        </a:solidFill>
        <a:latin typeface="Linotype Syntax Com"/>
        <a:ea typeface="MS PGothic"/>
        <a:cs typeface="+mn-cs"/>
      </a:defRPr>
    </a:lvl2pPr>
    <a:lvl3pPr marL="914400" algn="l">
      <a:spcBef>
        <a:spcPts val="0"/>
      </a:spcBef>
      <a:spcAft>
        <a:spcPts val="0"/>
      </a:spcAft>
      <a:defRPr sz="800">
        <a:solidFill>
          <a:schemeClr val="tx1"/>
        </a:solidFill>
        <a:latin typeface="Linotype Syntax Com"/>
        <a:ea typeface="MS PGothic"/>
        <a:cs typeface="+mn-cs"/>
      </a:defRPr>
    </a:lvl3pPr>
    <a:lvl4pPr marL="1371600" algn="l">
      <a:spcBef>
        <a:spcPts val="0"/>
      </a:spcBef>
      <a:spcAft>
        <a:spcPts val="0"/>
      </a:spcAft>
      <a:defRPr sz="800">
        <a:solidFill>
          <a:schemeClr val="tx1"/>
        </a:solidFill>
        <a:latin typeface="Linotype Syntax Com"/>
        <a:ea typeface="MS PGothic"/>
        <a:cs typeface="+mn-cs"/>
      </a:defRPr>
    </a:lvl4pPr>
    <a:lvl5pPr marL="1828800" algn="l">
      <a:spcBef>
        <a:spcPts val="0"/>
      </a:spcBef>
      <a:spcAft>
        <a:spcPts val="0"/>
      </a:spcAft>
      <a:defRPr sz="800">
        <a:solidFill>
          <a:schemeClr val="tx1"/>
        </a:solidFill>
        <a:latin typeface="Linotype Syntax Com"/>
        <a:ea typeface="MS PGothic"/>
        <a:cs typeface="+mn-cs"/>
      </a:defRPr>
    </a:lvl5pPr>
    <a:lvl6pPr marL="2286000" algn="l" defTabSz="914400">
      <a:defRPr sz="800">
        <a:solidFill>
          <a:schemeClr val="tx1"/>
        </a:solidFill>
        <a:latin typeface="Linotype Syntax Com"/>
        <a:ea typeface="MS PGothic"/>
        <a:cs typeface="+mn-cs"/>
      </a:defRPr>
    </a:lvl6pPr>
    <a:lvl7pPr marL="2743200" algn="l" defTabSz="914400">
      <a:defRPr sz="800">
        <a:solidFill>
          <a:schemeClr val="tx1"/>
        </a:solidFill>
        <a:latin typeface="Linotype Syntax Com"/>
        <a:ea typeface="MS PGothic"/>
        <a:cs typeface="+mn-cs"/>
      </a:defRPr>
    </a:lvl7pPr>
    <a:lvl8pPr marL="3200400" algn="l" defTabSz="914400">
      <a:defRPr sz="800">
        <a:solidFill>
          <a:schemeClr val="tx1"/>
        </a:solidFill>
        <a:latin typeface="Linotype Syntax Com"/>
        <a:ea typeface="MS PGothic"/>
        <a:cs typeface="+mn-cs"/>
      </a:defRPr>
    </a:lvl8pPr>
    <a:lvl9pPr marL="3657600" algn="l" defTabSz="914400">
      <a:defRPr sz="800">
        <a:solidFill>
          <a:schemeClr val="tx1"/>
        </a:solidFill>
        <a:latin typeface="Linotype Syntax Com"/>
        <a:ea typeface="MS PGothic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13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5" name="Picture 7" descr="Pantone368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7" name="Picture 7" descr="Pantone368"/>
          <p:cNvPicPr>
            <a:picLocks noChangeAspect="1" noChangeArrowheads="1"/>
          </p:cNvPicPr>
          <p:nvPr userDrawn="1"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339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438400"/>
            <a:ext cx="7772400" cy="762000"/>
          </a:xfrm>
          <a:prstGeom prst="rect">
            <a:avLst/>
          </a:prstGeom>
        </p:spPr>
        <p:txBody>
          <a:bodyPr/>
          <a:lstStyle>
            <a:lvl1pPr>
              <a:defRPr sz="225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5800" y="3429000"/>
            <a:ext cx="7772400" cy="1752599"/>
          </a:xfrm>
        </p:spPr>
        <p:txBody>
          <a:bodyPr/>
          <a:lstStyle>
            <a:lvl1pPr marL="0" indent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Master-Untertitelformat bearbeiten</a:t>
            </a:r>
            <a:endParaRPr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477000"/>
            <a:ext cx="4953000" cy="228600"/>
          </a:xfrm>
          <a:prstGeom prst="rect">
            <a:avLst/>
          </a:prstGeom>
        </p:spPr>
        <p:txBody>
          <a:bodyPr tIns="46800" bIns="46800"/>
          <a:lstStyle>
            <a:lvl1pPr>
              <a:defRPr>
                <a:solidFill>
                  <a:schemeClr val="bg1"/>
                </a:solidFill>
                <a:latin typeface="Linotype Syntax Com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 userDrawn="1">
  <p:cSld name="Bild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7" name="Picture 8" descr="Pantone368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10" name="Picture 8" descr="Pantone368"/>
          <p:cNvPicPr>
            <a:picLocks noChangeAspect="1" noChangeArrowheads="1"/>
          </p:cNvPicPr>
          <p:nvPr userDrawn="1"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>
              <a:defRPr/>
            </a:pPr>
            <a:r>
              <a:rPr lang="de-DE"/>
              <a:t>Bild auf Platzhalter ziehen oder durch Klicken auf Symbol hinzufügen</a:t>
            </a:r>
            <a:endParaRPr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2625" y="6477004"/>
            <a:ext cx="3733800" cy="252413"/>
          </a:xfrm>
          <a:prstGeom prst="rect">
            <a:avLst/>
          </a:prstGeom>
        </p:spPr>
        <p:txBody>
          <a:bodyPr/>
          <a:lstStyle>
            <a:lvl1pPr>
              <a:defRPr>
                <a:latin typeface="Linotype Syntax Com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x" preserve="1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6" name="Picture 8" descr="Pantone368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9" name="Picture 8" descr="Pantone368"/>
          <p:cNvPicPr>
            <a:picLocks noChangeAspect="1" noChangeArrowheads="1"/>
          </p:cNvPicPr>
          <p:nvPr userDrawn="1"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682626" y="1079500"/>
            <a:ext cx="7921823" cy="533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2625" y="6477004"/>
            <a:ext cx="3733800" cy="252413"/>
          </a:xfrm>
          <a:prstGeom prst="rect">
            <a:avLst/>
          </a:prstGeom>
        </p:spPr>
        <p:txBody>
          <a:bodyPr/>
          <a:lstStyle>
            <a:lvl1pPr>
              <a:defRPr>
                <a:latin typeface="Linotype Syntax Com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6" name="Picture 8" descr="Pantone368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9" name="Picture 8" descr="Pantone368"/>
          <p:cNvPicPr>
            <a:picLocks noChangeAspect="1" noChangeArrowheads="1"/>
          </p:cNvPicPr>
          <p:nvPr userDrawn="1"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4568825" y="1079500"/>
            <a:ext cx="1295400" cy="48339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>
          <a:xfrm>
            <a:off x="682625" y="1079500"/>
            <a:ext cx="3733800" cy="48339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2625" y="6477004"/>
            <a:ext cx="3733800" cy="252413"/>
          </a:xfrm>
          <a:prstGeom prst="rect">
            <a:avLst/>
          </a:prstGeom>
        </p:spPr>
        <p:txBody>
          <a:bodyPr/>
          <a:lstStyle>
            <a:lvl1pPr>
              <a:defRPr>
                <a:latin typeface="Linotype Syntax Com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6" name="Picture 8" descr="Pantone368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9" name="Picture 8" descr="Pantone368"/>
          <p:cNvPicPr>
            <a:picLocks noChangeAspect="1" noChangeArrowheads="1"/>
          </p:cNvPicPr>
          <p:nvPr userDrawn="1"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682626" y="1079500"/>
            <a:ext cx="7921823" cy="533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0"/>
          </p:nvPr>
        </p:nvSpPr>
        <p:spPr bwMode="auto">
          <a:xfrm>
            <a:off x="307085" y="6690288"/>
            <a:ext cx="3086099" cy="267104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GB"/>
              <a:t>University of Florence, Italy , 19 - 21.08.2022</a:t>
            </a:r>
            <a:endParaRPr/>
          </a:p>
          <a:p>
            <a:pPr>
              <a:defRPr/>
            </a:pPr>
            <a:endParaRPr lang="de-DE" sz="9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11"/>
          </p:nvPr>
        </p:nvSpPr>
        <p:spPr bwMode="auto">
          <a:xfrm>
            <a:off x="7164288" y="6584156"/>
            <a:ext cx="1884362" cy="261937"/>
          </a:xfrm>
          <a:prstGeom prst="rect">
            <a:avLst/>
          </a:prstGeom>
        </p:spPr>
        <p:txBody>
          <a:bodyPr/>
          <a:lstStyle>
            <a:lvl1pPr algn="r">
              <a:defRPr lang="de-DE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1862E39-3197-4E89-9EFF-CB54E8AC2996}" type="slidenum">
              <a:rPr lang="en-GB"/>
              <a:t>‹Nr.›</a:t>
            </a:fld>
            <a:endParaRPr lang="en-GB"/>
          </a:p>
        </p:txBody>
      </p:sp>
      <p:sp>
        <p:nvSpPr>
          <p:cNvPr id="13" name="Fußzeilenplatzhalter 11"/>
          <p:cNvSpPr txBox="1"/>
          <p:nvPr userDrawn="1"/>
        </p:nvSpPr>
        <p:spPr bwMode="auto">
          <a:xfrm>
            <a:off x="595116" y="6132166"/>
            <a:ext cx="2798068" cy="267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Calibri"/>
                <a:ea typeface="MS PGothic"/>
                <a:cs typeface="Calibri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  <a:cs typeface="+mn-cs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  <a:cs typeface="+mn-cs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  <a:cs typeface="+mn-cs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  <a:cs typeface="+mn-cs"/>
              </a:defRPr>
            </a:lvl5pPr>
            <a:lvl6pPr marL="2286000" algn="l" defTabSz="914400">
              <a:defRPr sz="800">
                <a:solidFill>
                  <a:schemeClr val="tx1"/>
                </a:solidFill>
                <a:latin typeface="Linotype Syntax Com"/>
                <a:ea typeface="MS PGothic"/>
                <a:cs typeface="+mn-cs"/>
              </a:defRPr>
            </a:lvl6pPr>
            <a:lvl7pPr marL="2743200" algn="l" defTabSz="914400">
              <a:defRPr sz="800">
                <a:solidFill>
                  <a:schemeClr val="tx1"/>
                </a:solidFill>
                <a:latin typeface="Linotype Syntax Com"/>
                <a:ea typeface="MS PGothic"/>
                <a:cs typeface="+mn-cs"/>
              </a:defRPr>
            </a:lvl7pPr>
            <a:lvl8pPr marL="3200400" algn="l" defTabSz="914400">
              <a:defRPr sz="800">
                <a:solidFill>
                  <a:schemeClr val="tx1"/>
                </a:solidFill>
                <a:latin typeface="Linotype Syntax Com"/>
                <a:ea typeface="MS PGothic"/>
                <a:cs typeface="+mn-cs"/>
              </a:defRPr>
            </a:lvl8pPr>
            <a:lvl9pPr marL="3657600" algn="l" defTabSz="914400">
              <a:defRPr sz="800">
                <a:solidFill>
                  <a:schemeClr val="tx1"/>
                </a:solidFill>
                <a:latin typeface="Linotype Syntax Com"/>
                <a:ea typeface="MS PGothic"/>
                <a:cs typeface="+mn-cs"/>
              </a:defRPr>
            </a:lvl9pPr>
          </a:lstStyle>
          <a:p>
            <a:pPr>
              <a:defRPr/>
            </a:pPr>
            <a:r>
              <a:rPr lang="en-GB"/>
              <a:t>University of Florence, Italy , 21.08.2022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6" name="Picture 8" descr="Pantone368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8" name="Picture 8" descr="Pantone368"/>
          <p:cNvPicPr>
            <a:picLocks noChangeAspect="1" noChangeArrowheads="1"/>
          </p:cNvPicPr>
          <p:nvPr userDrawn="1"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682626" y="1079500"/>
            <a:ext cx="7921823" cy="533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682627" y="1798638"/>
            <a:ext cx="3817367" cy="4114800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2" name="Inhaltsplatzhalter 2"/>
          <p:cNvSpPr>
            <a:spLocks noGrp="1"/>
          </p:cNvSpPr>
          <p:nvPr>
            <p:ph idx="12"/>
          </p:nvPr>
        </p:nvSpPr>
        <p:spPr bwMode="auto">
          <a:xfrm>
            <a:off x="4788025" y="1798638"/>
            <a:ext cx="3817367" cy="4114800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3"/>
          </p:nvPr>
        </p:nvSpPr>
        <p:spPr bwMode="auto">
          <a:xfrm>
            <a:off x="682625" y="6473825"/>
            <a:ext cx="3086100" cy="241300"/>
          </a:xfrm>
          <a:prstGeom prst="rect">
            <a:avLst/>
          </a:prstGeom>
        </p:spPr>
        <p:txBody>
          <a:bodyPr/>
          <a:lstStyle>
            <a:lvl1pPr algn="l">
              <a:defRPr sz="6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de-DE" sz="9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4"/>
          </p:nvPr>
        </p:nvSpPr>
        <p:spPr bwMode="auto">
          <a:xfrm>
            <a:off x="6719890" y="6453192"/>
            <a:ext cx="1884362" cy="261937"/>
          </a:xfrm>
          <a:prstGeom prst="rect">
            <a:avLst/>
          </a:prstGeom>
        </p:spPr>
        <p:txBody>
          <a:bodyPr/>
          <a:lstStyle>
            <a:lvl1pPr algn="r">
              <a:defRPr lang="de-DE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32EF2DB-6784-4427-8F9F-6FA4EB6B0F1C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 userDrawn="1">
  <p:cSld name="Abschnitts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6" name="Picture 8" descr="Pantone368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9" name="Picture 8" descr="Pantone368"/>
          <p:cNvPicPr>
            <a:picLocks noChangeAspect="1" noChangeArrowheads="1"/>
          </p:cNvPicPr>
          <p:nvPr userDrawn="1"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722313" y="4406904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3000" b="1" cap="all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2625" y="6477004"/>
            <a:ext cx="3733800" cy="252413"/>
          </a:xfrm>
          <a:prstGeom prst="rect">
            <a:avLst/>
          </a:prstGeom>
        </p:spPr>
        <p:txBody>
          <a:bodyPr/>
          <a:lstStyle>
            <a:lvl1pPr>
              <a:defRPr>
                <a:latin typeface="Linotype Syntax Com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 rot="16199999">
            <a:off x="4403725" y="2117725"/>
            <a:ext cx="336550" cy="9144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7" name="Picture 8" descr="Pantone368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10" name="Picture 8" descr="Pantone368"/>
          <p:cNvPicPr>
            <a:picLocks noChangeAspect="1" noChangeArrowheads="1"/>
          </p:cNvPicPr>
          <p:nvPr userDrawn="1"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246996" y="133552"/>
            <a:ext cx="7921823" cy="533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600">
                <a:latin typeface="Calibri"/>
                <a:cs typeface="Calibri"/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682623" y="1798638"/>
            <a:ext cx="5473551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 bwMode="auto">
          <a:xfrm>
            <a:off x="6948264" y="653270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A9952D9-EAA3-4BEF-9512-3B24ED4FFE40}" type="slidenum">
              <a:rPr lang="en-GB"/>
              <a:t>‹Nr.›</a:t>
            </a:fld>
            <a:endParaRPr lang="en-GB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 bwMode="auto">
          <a:xfrm>
            <a:off x="246996" y="6556172"/>
            <a:ext cx="3172876" cy="267104"/>
          </a:xfrm>
        </p:spPr>
        <p:txBody>
          <a:bodyPr/>
          <a:lstStyle>
            <a:lvl1pPr algn="l">
              <a:defRPr sz="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TxTwoObj" preserve="1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9" name="Picture 8" descr="Pantone368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12" name="Picture 8" descr="Pantone368"/>
          <p:cNvPicPr>
            <a:picLocks noChangeAspect="1" noChangeArrowheads="1"/>
          </p:cNvPicPr>
          <p:nvPr userDrawn="1"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2625" y="6477004"/>
            <a:ext cx="3733800" cy="252413"/>
          </a:xfrm>
          <a:prstGeom prst="rect">
            <a:avLst/>
          </a:prstGeom>
        </p:spPr>
        <p:txBody>
          <a:bodyPr/>
          <a:lstStyle>
            <a:lvl1pPr>
              <a:defRPr>
                <a:latin typeface="Linotype Syntax Com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5" name="Picture 8" descr="Pantone368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8" name="Picture 8" descr="Pantone368"/>
          <p:cNvPicPr>
            <a:picLocks noChangeAspect="1" noChangeArrowheads="1"/>
          </p:cNvPicPr>
          <p:nvPr userDrawn="1"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682626" y="1079500"/>
            <a:ext cx="7921823" cy="533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2625" y="6477004"/>
            <a:ext cx="3733800" cy="252413"/>
          </a:xfrm>
          <a:prstGeom prst="rect">
            <a:avLst/>
          </a:prstGeom>
        </p:spPr>
        <p:txBody>
          <a:bodyPr/>
          <a:lstStyle>
            <a:lvl1pPr>
              <a:defRPr>
                <a:latin typeface="Linotype Syntax Com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4" name="Picture 8" descr="Pantone368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7" name="Picture 8" descr="Pantone368"/>
          <p:cNvPicPr>
            <a:picLocks noChangeAspect="1" noChangeArrowheads="1"/>
          </p:cNvPicPr>
          <p:nvPr userDrawn="1"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2625" y="6477004"/>
            <a:ext cx="3733800" cy="252413"/>
          </a:xfrm>
          <a:prstGeom prst="rect">
            <a:avLst/>
          </a:prstGeom>
        </p:spPr>
        <p:txBody>
          <a:bodyPr/>
          <a:lstStyle>
            <a:lvl1pPr>
              <a:defRPr>
                <a:latin typeface="Linotype Syntax Com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7" name="Picture 8" descr="Pantone368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10" name="Picture 8" descr="Pantone368"/>
          <p:cNvPicPr>
            <a:picLocks noChangeAspect="1" noChangeArrowheads="1"/>
          </p:cNvPicPr>
          <p:nvPr userDrawn="1"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2625" y="6477004"/>
            <a:ext cx="3733800" cy="252413"/>
          </a:xfrm>
          <a:prstGeom prst="rect">
            <a:avLst/>
          </a:prstGeom>
        </p:spPr>
        <p:txBody>
          <a:bodyPr/>
          <a:lstStyle>
            <a:lvl1pPr>
              <a:defRPr>
                <a:latin typeface="Linotype Syntax Com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52" y="980728"/>
            <a:ext cx="8208911" cy="49327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2" name="Picture 8" descr="Pantone368"/>
          <p:cNvPicPr>
            <a:picLocks noChangeAspect="1" noChangeArrowheads="1"/>
          </p:cNvPicPr>
          <p:nvPr/>
        </p:nvPicPr>
        <p:blipFill>
          <a:blip r:embed="rId14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1033" name="Picture 8" descr="Pantone368"/>
          <p:cNvPicPr>
            <a:picLocks noChangeAspect="1" noChangeArrowheads="1"/>
          </p:cNvPicPr>
          <p:nvPr userDrawn="1"/>
        </p:nvPicPr>
        <p:blipFill>
          <a:blip r:embed="rId14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platzhalter 2"/>
          <p:cNvSpPr>
            <a:spLocks noGrp="1"/>
          </p:cNvSpPr>
          <p:nvPr>
            <p:ph type="title"/>
          </p:nvPr>
        </p:nvSpPr>
        <p:spPr bwMode="auto">
          <a:xfrm>
            <a:off x="395536" y="474"/>
            <a:ext cx="790379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6958981" y="612066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A9952D9-EAA3-4BEF-9512-3B24ED4FFE40}" type="slidenum">
              <a:rPr lang="en-GB"/>
              <a:t>‹Nr.›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auto">
          <a:xfrm>
            <a:off x="566570" y="61206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>
        <a:spcBef>
          <a:spcPts val="0"/>
        </a:spcBef>
        <a:spcAft>
          <a:spcPts val="0"/>
        </a:spcAft>
        <a:defRPr sz="1800">
          <a:solidFill>
            <a:schemeClr val="tx2"/>
          </a:solidFill>
          <a:latin typeface="Linotype Syntax Com Bold"/>
          <a:ea typeface="MS PGothic"/>
          <a:cs typeface="MS PGothic"/>
        </a:defRPr>
      </a:lvl1pPr>
      <a:lvl2pPr algn="l">
        <a:spcBef>
          <a:spcPts val="0"/>
        </a:spcBef>
        <a:spcAft>
          <a:spcPts val="0"/>
        </a:spcAft>
        <a:defRPr sz="1800">
          <a:solidFill>
            <a:schemeClr val="tx2"/>
          </a:solidFill>
          <a:latin typeface="Linotype Syntax Com Bold"/>
          <a:ea typeface="MS PGothic"/>
          <a:cs typeface="MS PGothic"/>
        </a:defRPr>
      </a:lvl2pPr>
      <a:lvl3pPr algn="l">
        <a:spcBef>
          <a:spcPts val="0"/>
        </a:spcBef>
        <a:spcAft>
          <a:spcPts val="0"/>
        </a:spcAft>
        <a:defRPr sz="1800">
          <a:solidFill>
            <a:schemeClr val="tx2"/>
          </a:solidFill>
          <a:latin typeface="Linotype Syntax Com Bold"/>
          <a:ea typeface="MS PGothic"/>
          <a:cs typeface="MS PGothic"/>
        </a:defRPr>
      </a:lvl3pPr>
      <a:lvl4pPr algn="l">
        <a:spcBef>
          <a:spcPts val="0"/>
        </a:spcBef>
        <a:spcAft>
          <a:spcPts val="0"/>
        </a:spcAft>
        <a:defRPr sz="1800">
          <a:solidFill>
            <a:schemeClr val="tx2"/>
          </a:solidFill>
          <a:latin typeface="Linotype Syntax Com Bold"/>
          <a:ea typeface="MS PGothic"/>
          <a:cs typeface="MS PGothic"/>
        </a:defRPr>
      </a:lvl4pPr>
      <a:lvl5pPr algn="l">
        <a:spcBef>
          <a:spcPts val="0"/>
        </a:spcBef>
        <a:spcAft>
          <a:spcPts val="0"/>
        </a:spcAft>
        <a:defRPr sz="1800">
          <a:solidFill>
            <a:schemeClr val="tx2"/>
          </a:solidFill>
          <a:latin typeface="Linotype Syntax Com Bold"/>
          <a:ea typeface="MS PGothic"/>
          <a:cs typeface="MS PGothic"/>
        </a:defRPr>
      </a:lvl5pPr>
      <a:lvl6pPr marL="342900" algn="l">
        <a:spcBef>
          <a:spcPts val="0"/>
        </a:spcBef>
        <a:spcAft>
          <a:spcPts val="0"/>
        </a:spcAft>
        <a:defRPr sz="1800">
          <a:solidFill>
            <a:schemeClr val="tx2"/>
          </a:solidFill>
          <a:latin typeface="LTSyntax Bold"/>
          <a:ea typeface="ＭＳ Ｐゴシック"/>
        </a:defRPr>
      </a:lvl6pPr>
      <a:lvl7pPr marL="685800" algn="l">
        <a:spcBef>
          <a:spcPts val="0"/>
        </a:spcBef>
        <a:spcAft>
          <a:spcPts val="0"/>
        </a:spcAft>
        <a:defRPr sz="1800">
          <a:solidFill>
            <a:schemeClr val="tx2"/>
          </a:solidFill>
          <a:latin typeface="LTSyntax Bold"/>
          <a:ea typeface="ＭＳ Ｐゴシック"/>
        </a:defRPr>
      </a:lvl7pPr>
      <a:lvl8pPr marL="1028700" algn="l">
        <a:spcBef>
          <a:spcPts val="0"/>
        </a:spcBef>
        <a:spcAft>
          <a:spcPts val="0"/>
        </a:spcAft>
        <a:defRPr sz="1800">
          <a:solidFill>
            <a:schemeClr val="tx2"/>
          </a:solidFill>
          <a:latin typeface="LTSyntax Bold"/>
          <a:ea typeface="ＭＳ Ｐゴシック"/>
        </a:defRPr>
      </a:lvl8pPr>
      <a:lvl9pPr marL="1371600" algn="l">
        <a:spcBef>
          <a:spcPts val="0"/>
        </a:spcBef>
        <a:spcAft>
          <a:spcPts val="0"/>
        </a:spcAft>
        <a:defRPr sz="1800">
          <a:solidFill>
            <a:schemeClr val="tx2"/>
          </a:solidFill>
          <a:latin typeface="LTSyntax Bold"/>
          <a:ea typeface="ＭＳ Ｐゴシック"/>
        </a:defRPr>
      </a:lvl9pPr>
    </p:titleStyle>
    <p:bodyStyle>
      <a:lvl1pPr marL="257175" indent="-257175" algn="l">
        <a:lnSpc>
          <a:spcPts val="1500"/>
        </a:lnSpc>
        <a:spcBef>
          <a:spcPts val="0"/>
        </a:spcBef>
        <a:spcAft>
          <a:spcPts val="0"/>
        </a:spcAft>
        <a:defRPr sz="1200">
          <a:solidFill>
            <a:schemeClr val="tx1"/>
          </a:solidFill>
          <a:latin typeface="Linotype Syntax Com"/>
          <a:ea typeface="MS PGothic"/>
          <a:cs typeface="MS PGothic"/>
        </a:defRPr>
      </a:lvl1pPr>
      <a:lvl2pPr marL="557213" indent="-214313" algn="l">
        <a:lnSpc>
          <a:spcPts val="1350"/>
        </a:lnSpc>
        <a:spcBef>
          <a:spcPts val="0"/>
        </a:spcBef>
        <a:spcAft>
          <a:spcPts val="0"/>
        </a:spcAft>
        <a:buFont typeface="Linotype Syntax Com"/>
        <a:buChar char="•"/>
        <a:defRPr sz="1050">
          <a:solidFill>
            <a:schemeClr val="tx1"/>
          </a:solidFill>
          <a:latin typeface="Linotype Syntax Com"/>
          <a:ea typeface="MS PGothic"/>
          <a:cs typeface="MS PGothic"/>
        </a:defRPr>
      </a:lvl2pPr>
      <a:lvl3pPr marL="857250" indent="-171450" algn="l">
        <a:spcBef>
          <a:spcPts val="0"/>
        </a:spcBef>
        <a:spcAft>
          <a:spcPts val="0"/>
        </a:spcAft>
        <a:defRPr sz="900">
          <a:solidFill>
            <a:schemeClr val="tx1"/>
          </a:solidFill>
          <a:latin typeface="Linotype Syntax Com"/>
          <a:ea typeface="MS PGothic"/>
          <a:cs typeface="MS PGothic"/>
        </a:defRPr>
      </a:lvl3pPr>
      <a:lvl4pPr marL="1171575" indent="-171450" algn="l">
        <a:spcBef>
          <a:spcPts val="0"/>
        </a:spcBef>
        <a:spcAft>
          <a:spcPts val="0"/>
        </a:spcAft>
        <a:buChar char="–"/>
        <a:defRPr sz="900">
          <a:solidFill>
            <a:schemeClr val="tx1"/>
          </a:solidFill>
          <a:latin typeface="Linotype Syntax Com"/>
          <a:ea typeface="MS PGothic"/>
          <a:cs typeface="MS PGothic"/>
        </a:defRPr>
      </a:lvl4pPr>
      <a:lvl5pPr marL="1485900" indent="-171450" algn="l">
        <a:spcBef>
          <a:spcPts val="0"/>
        </a:spcBef>
        <a:spcAft>
          <a:spcPts val="0"/>
        </a:spcAft>
        <a:buChar char="»"/>
        <a:defRPr sz="900">
          <a:solidFill>
            <a:schemeClr val="tx1"/>
          </a:solidFill>
          <a:latin typeface="Linotype Syntax Com"/>
          <a:ea typeface="MS PGothic"/>
          <a:cs typeface="MS PGothic"/>
        </a:defRPr>
      </a:lvl5pPr>
      <a:lvl6pPr marL="1828800" indent="-171450" algn="l">
        <a:spcBef>
          <a:spcPts val="0"/>
        </a:spcBef>
        <a:spcAft>
          <a:spcPts val="0"/>
        </a:spcAft>
        <a:buChar char="»"/>
        <a:defRPr sz="900">
          <a:solidFill>
            <a:schemeClr val="tx1"/>
          </a:solidFill>
          <a:latin typeface="+mn-lt"/>
          <a:ea typeface="+mn-ea"/>
        </a:defRPr>
      </a:lvl6pPr>
      <a:lvl7pPr marL="2171700" indent="-171450" algn="l">
        <a:spcBef>
          <a:spcPts val="0"/>
        </a:spcBef>
        <a:spcAft>
          <a:spcPts val="0"/>
        </a:spcAft>
        <a:buChar char="»"/>
        <a:defRPr sz="900">
          <a:solidFill>
            <a:schemeClr val="tx1"/>
          </a:solidFill>
          <a:latin typeface="+mn-lt"/>
          <a:ea typeface="+mn-ea"/>
        </a:defRPr>
      </a:lvl7pPr>
      <a:lvl8pPr marL="2514600" indent="-171450" algn="l">
        <a:spcBef>
          <a:spcPts val="0"/>
        </a:spcBef>
        <a:spcAft>
          <a:spcPts val="0"/>
        </a:spcAft>
        <a:buChar char="»"/>
        <a:defRPr sz="900">
          <a:solidFill>
            <a:schemeClr val="tx1"/>
          </a:solidFill>
          <a:latin typeface="+mn-lt"/>
          <a:ea typeface="+mn-ea"/>
        </a:defRPr>
      </a:lvl8pPr>
      <a:lvl9pPr marL="2857500" indent="-171450" algn="l">
        <a:spcBef>
          <a:spcPts val="0"/>
        </a:spcBef>
        <a:spcAft>
          <a:spcPts val="0"/>
        </a:spcAft>
        <a:buChar char="»"/>
        <a:defRPr sz="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sden.de/de/stadtraum/brennpunkte/ferdinandplatz.php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ubhashini.krishnakumar@uni-weimar.de" TargetMode="External"/><Relationship Id="rId2" Type="http://schemas.openxmlformats.org/officeDocument/2006/relationships/hyperlink" Target="mailto:helga.tauscher@uni-weimar.de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hyperlink" Target="mailto:dominik.heigener@uni-weimar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67544" y="1916832"/>
            <a:ext cx="8208912" cy="3672408"/>
          </a:xfrm>
        </p:spPr>
        <p:txBody>
          <a:bodyPr>
            <a:normAutofit/>
          </a:bodyPr>
          <a:lstStyle/>
          <a:p>
            <a:pPr algn="ctr">
              <a:lnSpc>
                <a:spcPts val="3300"/>
              </a:lnSpc>
              <a:defRPr/>
            </a:pPr>
            <a:r>
              <a:rPr lang="en-GB" sz="3600">
                <a:latin typeface="Calibri"/>
                <a:cs typeface="Calibri"/>
              </a:rPr>
              <a:t>FLOOR PLAN EXTRACTION FROM DIGITAL BUILDING MODELS</a:t>
            </a:r>
            <a:br>
              <a:rPr lang="en-GB" sz="3600">
                <a:latin typeface="Calibri"/>
                <a:cs typeface="Calibri"/>
              </a:rPr>
            </a:br>
            <a:r>
              <a:rPr lang="en-GB" sz="1600">
                <a:latin typeface="Calibri"/>
                <a:cs typeface="Calibri"/>
              </a:rPr>
              <a:t> Helga Tauscher, </a:t>
            </a:r>
            <a:r>
              <a:rPr lang="en-GB" sz="1600" u="sng">
                <a:latin typeface="Calibri"/>
                <a:cs typeface="Calibri"/>
              </a:rPr>
              <a:t>Subhashini Krishnakumar</a:t>
            </a:r>
            <a:r>
              <a:rPr lang="en-GB" sz="1600">
                <a:latin typeface="Calibri"/>
                <a:cs typeface="Calibri"/>
              </a:rPr>
              <a:t>, Dominik Heigener</a:t>
            </a:r>
            <a:br>
              <a:rPr lang="en-GB" sz="3200">
                <a:latin typeface="Calibri"/>
                <a:cs typeface="Calibri"/>
              </a:rPr>
            </a:br>
            <a:r>
              <a:rPr lang="en-GB" sz="1600">
                <a:solidFill>
                  <a:srgbClr val="FFFFFF"/>
                </a:solidFill>
                <a:latin typeface="Calibri"/>
                <a:cs typeface="Calibri"/>
              </a:rPr>
              <a:t>State of the Map 2022 | University of Florence, Italy, 19 - 21/08/2022.</a:t>
            </a:r>
            <a:br>
              <a:rPr lang="de-DE" sz="3200">
                <a:latin typeface="Calibri"/>
                <a:cs typeface="Calibri"/>
              </a:rPr>
            </a:br>
            <a:endParaRPr lang="de-DE" sz="3200">
              <a:latin typeface="Calibri"/>
              <a:cs typeface="Calibri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95536" y="215727"/>
            <a:ext cx="1200760" cy="13732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246996" y="133552"/>
            <a:ext cx="7921823" cy="533400"/>
          </a:xfrm>
        </p:spPr>
        <p:txBody>
          <a:bodyPr/>
          <a:lstStyle/>
          <a:p>
            <a:pPr>
              <a:defRPr/>
            </a:pPr>
            <a:r>
              <a:rPr lang="en-GB">
                <a:solidFill>
                  <a:schemeClr val="bg1"/>
                </a:solidFill>
              </a:rPr>
              <a:t>INDOOR MAPPING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538134" y="1260000"/>
            <a:ext cx="3817841" cy="453650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>
                <a:latin typeface="Calibri"/>
                <a:cs typeface="Calibri"/>
              </a:rPr>
              <a:t>Why is indoor mapping necessary?</a:t>
            </a:r>
            <a:endParaRPr/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>
                <a:latin typeface="Calibri"/>
                <a:cs typeface="Calibri"/>
              </a:rPr>
              <a:t>Profound insights -  Building assets and spaces </a:t>
            </a:r>
            <a:endParaRPr/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>
                <a:latin typeface="Calibri"/>
                <a:cs typeface="Calibri"/>
              </a:rPr>
              <a:t>Enormous outdoor data in comparison</a:t>
            </a:r>
            <a:endParaRPr/>
          </a:p>
          <a:p>
            <a:pPr marL="342900" lvl="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>
                <a:solidFill>
                  <a:srgbClr val="000000"/>
                </a:solidFill>
                <a:latin typeface="Calibri"/>
                <a:cs typeface="Calibri"/>
              </a:rPr>
              <a:t>To have information on indoor barriers</a:t>
            </a:r>
            <a:endParaRPr lang="en-GB" sz="200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>
                <a:latin typeface="Calibri"/>
                <a:cs typeface="Calibri"/>
              </a:rPr>
              <a:t>Volunteered geodata on the rise</a:t>
            </a:r>
            <a:endParaRPr/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endParaRPr lang="en-GB"/>
          </a:p>
          <a:p>
            <a:pPr>
              <a:lnSpc>
                <a:spcPct val="100000"/>
              </a:lnSpc>
              <a:defRPr/>
            </a:pPr>
            <a:endParaRPr lang="en-GB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9952D9-EAA3-4BEF-9512-3B24ED4FFE40}" type="slidenum">
              <a:rPr lang="en-GB" sz="1000">
                <a:latin typeface="Calibri"/>
                <a:cs typeface="Calibri"/>
              </a:rPr>
              <a:t>2</a:t>
            </a:fld>
            <a:endParaRPr lang="en-GB" sz="1000">
              <a:latin typeface="Calibri"/>
              <a:cs typeface="Calibri"/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 bwMode="auto">
          <a:xfrm>
            <a:off x="246996" y="6583556"/>
            <a:ext cx="3244884" cy="274444"/>
          </a:xfrm>
        </p:spPr>
        <p:txBody>
          <a:bodyPr/>
          <a:lstStyle/>
          <a:p>
            <a:pPr>
              <a:defRPr/>
            </a:pPr>
            <a:r>
              <a:rPr lang="en-GB" sz="1000"/>
              <a:t>Krishnakumar,  University of Florence, Italy,  21.08.2022 </a:t>
            </a:r>
            <a:endParaRPr/>
          </a:p>
          <a:p>
            <a:pPr>
              <a:defRPr/>
            </a:pPr>
            <a:endParaRPr lang="en-GB"/>
          </a:p>
        </p:txBody>
      </p:sp>
      <p:sp>
        <p:nvSpPr>
          <p:cNvPr id="29" name="Textfeld 28"/>
          <p:cNvSpPr txBox="1"/>
          <p:nvPr/>
        </p:nvSpPr>
        <p:spPr bwMode="auto">
          <a:xfrm>
            <a:off x="6084168" y="6086554"/>
            <a:ext cx="2695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000" dirty="0">
                <a:latin typeface="Calibri"/>
                <a:cs typeface="Calibri"/>
              </a:rPr>
              <a:t>Map of building interior – Morgagni campus</a:t>
            </a: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08D92EF-CA52-4DD7-BF70-B503AFB601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4" t="26579" b="27276"/>
          <a:stretch/>
        </p:blipFill>
        <p:spPr>
          <a:xfrm rot="5400000">
            <a:off x="4889509" y="2143789"/>
            <a:ext cx="4863705" cy="24221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br>
              <a:rPr lang="en-GB"/>
            </a:br>
            <a:r>
              <a:rPr lang="en-GB">
                <a:solidFill>
                  <a:schemeClr val="bg1"/>
                </a:solidFill>
              </a:rPr>
              <a:t>PROJECT LEVELOUT</a:t>
            </a:r>
            <a:br>
              <a:rPr lang="en-GB"/>
            </a:b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540000" y="1260000"/>
            <a:ext cx="3810007" cy="4824536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 dirty="0">
                <a:latin typeface="Calibri"/>
                <a:cs typeface="Calibri"/>
              </a:rPr>
              <a:t>Extract indoor data from digital building models (IFC format)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 dirty="0">
                <a:latin typeface="Calibri"/>
                <a:cs typeface="Calibri"/>
              </a:rPr>
              <a:t>Floor plans (2.5D)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 dirty="0">
                <a:latin typeface="Calibri"/>
                <a:cs typeface="Calibri"/>
              </a:rPr>
              <a:t>Three target formats</a:t>
            </a:r>
            <a:endParaRPr dirty="0"/>
          </a:p>
          <a:p>
            <a:pPr marL="1143000" lvl="2" indent="-457200">
              <a:buFont typeface="Wingdings"/>
              <a:buChar char="§"/>
              <a:defRPr/>
            </a:pPr>
            <a:r>
              <a:rPr lang="en-GB" sz="2000" dirty="0">
                <a:latin typeface="Calibri"/>
                <a:cs typeface="Calibri"/>
              </a:rPr>
              <a:t>OSM</a:t>
            </a:r>
            <a:endParaRPr dirty="0"/>
          </a:p>
          <a:p>
            <a:pPr marL="1143000" lvl="2" indent="-457200">
              <a:buFont typeface="Wingdings"/>
              <a:buChar char="§"/>
              <a:defRPr/>
            </a:pPr>
            <a:r>
              <a:rPr lang="en-GB" sz="2000" dirty="0" err="1">
                <a:latin typeface="Calibri"/>
                <a:cs typeface="Calibri"/>
              </a:rPr>
              <a:t>CityGML</a:t>
            </a:r>
            <a:endParaRPr lang="en-GB" sz="2000" dirty="0">
              <a:latin typeface="Calibri"/>
              <a:cs typeface="Calibri"/>
            </a:endParaRPr>
          </a:p>
          <a:p>
            <a:pPr marL="1143000" lvl="2" indent="-457200">
              <a:buFont typeface="Wingdings"/>
              <a:buChar char="§"/>
              <a:defRPr/>
            </a:pPr>
            <a:r>
              <a:rPr lang="en-GB" sz="2000" dirty="0" err="1">
                <a:latin typeface="Calibri"/>
                <a:cs typeface="Calibri"/>
              </a:rPr>
              <a:t>IndoorGML</a:t>
            </a:r>
            <a:endParaRPr lang="en-GB" sz="20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 dirty="0">
                <a:latin typeface="Calibri"/>
                <a:cs typeface="Calibri"/>
              </a:rPr>
              <a:t>Development of a platform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 dirty="0">
                <a:latin typeface="Calibri"/>
                <a:cs typeface="Calibri"/>
              </a:rPr>
              <a:t>Enrichment of city models,</a:t>
            </a:r>
            <a:br>
              <a:rPr lang="en-GB" sz="2000" dirty="0">
                <a:latin typeface="Calibri"/>
                <a:cs typeface="Calibri"/>
              </a:rPr>
            </a:br>
            <a:r>
              <a:rPr lang="en-GB" sz="2000" dirty="0">
                <a:latin typeface="Calibri"/>
                <a:cs typeface="Calibri"/>
              </a:rPr>
              <a:t>maps and navigation services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endParaRPr lang="en-GB" sz="2000" dirty="0"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defRPr/>
            </a:pPr>
            <a:r>
              <a:rPr lang="en-GB" sz="1600" dirty="0">
                <a:latin typeface="Calibri"/>
                <a:cs typeface="Calibri"/>
              </a:rPr>
              <a:t>Project </a:t>
            </a:r>
            <a:r>
              <a:rPr lang="en-GB" sz="1600" dirty="0" err="1">
                <a:latin typeface="Calibri"/>
                <a:cs typeface="Calibri"/>
              </a:rPr>
              <a:t>LevelOut</a:t>
            </a:r>
            <a:r>
              <a:rPr lang="en-GB" sz="1600" dirty="0">
                <a:latin typeface="Calibri"/>
                <a:cs typeface="Calibri"/>
              </a:rPr>
              <a:t> is funded by the German Federal Ministry for Digital and Transport, program </a:t>
            </a:r>
            <a:r>
              <a:rPr lang="en-GB" sz="1600" dirty="0" err="1">
                <a:latin typeface="Calibri"/>
                <a:cs typeface="Calibri"/>
              </a:rPr>
              <a:t>mFUND</a:t>
            </a:r>
            <a:r>
              <a:rPr lang="en-GB" sz="1600" dirty="0">
                <a:latin typeface="Calibri"/>
                <a:cs typeface="Calibri"/>
              </a:rPr>
              <a:t>, grant 19F1095A.</a:t>
            </a: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9952D9-EAA3-4BEF-9512-3B24ED4FFE40}" type="slidenum">
              <a:rPr lang="en-GB" sz="1000">
                <a:latin typeface="Calibri"/>
                <a:cs typeface="Calibri"/>
              </a:rPr>
              <a:t>3</a:t>
            </a:fld>
            <a:endParaRPr lang="en-GB" sz="1000">
              <a:latin typeface="Calibri"/>
              <a:cs typeface="Calibri"/>
            </a:endParaRP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 bwMode="auto">
          <a:xfrm>
            <a:off x="246996" y="6618280"/>
            <a:ext cx="3172876" cy="267104"/>
          </a:xfrm>
        </p:spPr>
        <p:txBody>
          <a:bodyPr/>
          <a:lstStyle/>
          <a:p>
            <a:pPr>
              <a:defRPr/>
            </a:pPr>
            <a:r>
              <a:rPr lang="en-GB" sz="1000"/>
              <a:t>Krishnakumar,  University of Florence, Italy,  21.08.2022</a:t>
            </a:r>
            <a:endParaRPr/>
          </a:p>
          <a:p>
            <a:pPr>
              <a:defRPr/>
            </a:pPr>
            <a:endParaRPr lang="en-GB" sz="1000"/>
          </a:p>
        </p:txBody>
      </p:sp>
      <p:sp>
        <p:nvSpPr>
          <p:cNvPr id="5" name="Rechteck 4"/>
          <p:cNvSpPr/>
          <p:nvPr/>
        </p:nvSpPr>
        <p:spPr bwMode="auto">
          <a:xfrm>
            <a:off x="4788024" y="5355962"/>
            <a:ext cx="4248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000" dirty="0" err="1">
                <a:solidFill>
                  <a:srgbClr val="212121"/>
                </a:solidFill>
                <a:latin typeface="Calibri"/>
                <a:cs typeface="Calibri"/>
              </a:rPr>
              <a:t>LevelOut</a:t>
            </a:r>
            <a:r>
              <a:rPr lang="en-GB" sz="1000" dirty="0">
                <a:solidFill>
                  <a:srgbClr val="212121"/>
                </a:solidFill>
                <a:latin typeface="Calibri"/>
                <a:cs typeface="Calibri"/>
              </a:rPr>
              <a:t> platform with input and output data, Graphics : Helga Tauscher</a:t>
            </a:r>
            <a:br>
              <a:rPr lang="en-GB" sz="1000" dirty="0">
                <a:latin typeface="Calibri"/>
                <a:cs typeface="Calibri"/>
              </a:rPr>
            </a:br>
            <a:endParaRPr lang="en-GB" sz="1000" dirty="0">
              <a:latin typeface="Calibri"/>
              <a:cs typeface="Calibri"/>
            </a:endParaRPr>
          </a:p>
        </p:txBody>
      </p:sp>
      <p:pic>
        <p:nvPicPr>
          <p:cNvPr id="8" name="Grafik 6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4788024" y="1260000"/>
            <a:ext cx="3810007" cy="3810007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>
                <a:solidFill>
                  <a:schemeClr val="bg1"/>
                </a:solidFill>
              </a:rPr>
              <a:t>TARGET FORMATS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540000" y="1260000"/>
            <a:ext cx="5239662" cy="476247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>
                <a:latin typeface="Calibri"/>
                <a:cs typeface="Calibri"/>
              </a:rPr>
              <a:t>Open Geospatial Consortium (OGC) </a:t>
            </a:r>
            <a:br>
              <a:rPr lang="en-GB" sz="2000">
                <a:latin typeface="Calibri"/>
                <a:cs typeface="Calibri"/>
              </a:rPr>
            </a:br>
            <a:r>
              <a:rPr lang="en-GB" sz="2000">
                <a:latin typeface="Calibri"/>
                <a:cs typeface="Calibri"/>
              </a:rPr>
              <a:t>GML application schemas </a:t>
            </a:r>
            <a:endParaRPr/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endParaRPr lang="en-GB" sz="200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>
                <a:latin typeface="Calibri"/>
                <a:cs typeface="Calibri"/>
              </a:rPr>
              <a:t>CityGML: </a:t>
            </a:r>
            <a:br>
              <a:rPr lang="en-GB" sz="2000">
                <a:latin typeface="Calibri"/>
                <a:cs typeface="Calibri"/>
              </a:rPr>
            </a:br>
            <a:r>
              <a:rPr lang="en-GB" sz="2000">
                <a:latin typeface="Calibri"/>
                <a:cs typeface="Calibri"/>
              </a:rPr>
              <a:t>storage and exchange format 3D city   models </a:t>
            </a:r>
            <a:endParaRPr/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endParaRPr lang="en-GB" sz="200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>
                <a:latin typeface="Calibri"/>
                <a:cs typeface="Calibri"/>
              </a:rPr>
              <a:t>IndoorGML: </a:t>
            </a:r>
            <a:br>
              <a:rPr lang="en-GB" sz="2000">
                <a:latin typeface="Calibri"/>
                <a:cs typeface="Calibri"/>
              </a:rPr>
            </a:br>
            <a:r>
              <a:rPr lang="en-GB" sz="2000">
                <a:latin typeface="Calibri"/>
                <a:cs typeface="Calibri"/>
              </a:rPr>
              <a:t>a standard for indoor spatial modelling, </a:t>
            </a:r>
            <a:br>
              <a:rPr lang="en-GB" sz="2000">
                <a:latin typeface="Calibri"/>
                <a:cs typeface="Calibri"/>
              </a:rPr>
            </a:br>
            <a:r>
              <a:rPr lang="en-GB" sz="2000">
                <a:latin typeface="Calibri"/>
                <a:cs typeface="Calibri"/>
              </a:rPr>
              <a:t>mainly used for navigation and location based services in indoors</a:t>
            </a:r>
            <a:endParaRPr/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endParaRPr lang="en-GB" sz="200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>
                <a:latin typeface="Calibri"/>
                <a:cs typeface="Calibri"/>
              </a:rPr>
              <a:t>Indoor part of OSM: </a:t>
            </a:r>
            <a:endParaRPr/>
          </a:p>
          <a:p>
            <a:pPr marL="971550" lvl="2" indent="-285750">
              <a:buFont typeface="Wingdings"/>
              <a:buChar char="§"/>
              <a:defRPr/>
            </a:pPr>
            <a:r>
              <a:rPr lang="en-GB" sz="2000">
                <a:latin typeface="Calibri"/>
                <a:cs typeface="Calibri"/>
              </a:rPr>
              <a:t>Simple Indoor Tagging </a:t>
            </a:r>
            <a:endParaRPr/>
          </a:p>
          <a:p>
            <a:pPr marL="971550" lvl="2" indent="-285750">
              <a:buFont typeface="Wingdings"/>
              <a:buChar char="§"/>
              <a:defRPr/>
            </a:pPr>
            <a:r>
              <a:rPr lang="en-GB" sz="2000">
                <a:latin typeface="Calibri"/>
                <a:cs typeface="Calibri"/>
              </a:rPr>
              <a:t>Simple 3D Buildings</a:t>
            </a:r>
            <a:endParaRPr/>
          </a:p>
          <a:p>
            <a:pPr>
              <a:defRPr/>
            </a:pP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862E39-3197-4E89-9EFF-CB54E8AC2996}" type="slidenum">
              <a:rPr lang="en-GB" sz="1000">
                <a:latin typeface="Calibri"/>
                <a:cs typeface="Calibri"/>
              </a:rPr>
              <a:t>4</a:t>
            </a:fld>
            <a:endParaRPr lang="en-GB" sz="1000">
              <a:latin typeface="Calibri"/>
              <a:cs typeface="Calibri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246996" y="6618280"/>
            <a:ext cx="3172876" cy="267104"/>
          </a:xfrm>
        </p:spPr>
        <p:txBody>
          <a:bodyPr/>
          <a:lstStyle/>
          <a:p>
            <a:pPr>
              <a:defRPr/>
            </a:pPr>
            <a:r>
              <a:rPr lang="en-GB" sz="1000"/>
              <a:t>Krishnakumar,  University of Florence, Italy,  21.08.2022</a:t>
            </a:r>
            <a:endParaRPr/>
          </a:p>
          <a:p>
            <a:pPr>
              <a:defRPr/>
            </a:pPr>
            <a:endParaRPr lang="de-DE" sz="100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588224" y="1260000"/>
            <a:ext cx="2054214" cy="108011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516216" y="2636913"/>
            <a:ext cx="2247227" cy="108011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573245" y="4140621"/>
            <a:ext cx="2319235" cy="224070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>
                <a:solidFill>
                  <a:schemeClr val="bg1"/>
                </a:solidFill>
              </a:rPr>
              <a:t>WORKFLOW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539750" y="1260000"/>
            <a:ext cx="3528194" cy="425335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 dirty="0">
                <a:latin typeface="Calibri"/>
                <a:cs typeface="Calibri"/>
              </a:rPr>
              <a:t>Identify relevant entities in IFC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 dirty="0">
                <a:latin typeface="Calibri"/>
                <a:cs typeface="Calibri"/>
              </a:rPr>
              <a:t>Examine the schema of target formats 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 dirty="0">
                <a:latin typeface="Calibri"/>
                <a:cs typeface="Calibri"/>
              </a:rPr>
              <a:t>Find out the similarities in target format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 dirty="0">
                <a:latin typeface="Calibri"/>
                <a:cs typeface="Calibri"/>
              </a:rPr>
              <a:t>Establish generic intermediate model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 dirty="0">
                <a:latin typeface="Calibri"/>
                <a:cs typeface="Calibri"/>
              </a:rPr>
              <a:t>Map from the generic model to target models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 dirty="0">
                <a:latin typeface="Calibri"/>
                <a:cs typeface="Calibri"/>
              </a:rPr>
              <a:t>Test data: </a:t>
            </a:r>
            <a:br>
              <a:rPr lang="en-GB" sz="2000" dirty="0">
                <a:latin typeface="Calibri"/>
                <a:cs typeface="Calibri"/>
              </a:rPr>
            </a:br>
            <a:r>
              <a:rPr lang="en-GB" sz="2000" dirty="0">
                <a:latin typeface="Calibri"/>
                <a:cs typeface="Calibri"/>
              </a:rPr>
              <a:t>University buildings, public administration centre under construction</a:t>
            </a: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9952D9-EAA3-4BEF-9512-3B24ED4FFE40}" type="slidenum">
              <a:rPr lang="en-GB" sz="1000"/>
              <a:t>5</a:t>
            </a:fld>
            <a:endParaRPr lang="en-GB" sz="100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 bwMode="auto">
          <a:xfrm>
            <a:off x="246996" y="6618280"/>
            <a:ext cx="3172876" cy="267104"/>
          </a:xfrm>
        </p:spPr>
        <p:txBody>
          <a:bodyPr/>
          <a:lstStyle/>
          <a:p>
            <a:pPr>
              <a:defRPr/>
            </a:pPr>
            <a:r>
              <a:rPr lang="en-GB" sz="1000"/>
              <a:t>Krishnakumar,  University of Florence, Italy,  21.08.2022</a:t>
            </a:r>
            <a:endParaRPr/>
          </a:p>
          <a:p>
            <a:pPr>
              <a:defRPr/>
            </a:pPr>
            <a:endParaRPr lang="en-GB" sz="1000"/>
          </a:p>
        </p:txBody>
      </p:sp>
      <p:pic>
        <p:nvPicPr>
          <p:cNvPr id="9" name="Grafik 6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4793458" y="1260000"/>
            <a:ext cx="3810007" cy="381000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hteck 1"/>
          <p:cNvSpPr>
            <a:spLocks noChangeArrowheads="1"/>
          </p:cNvSpPr>
          <p:nvPr/>
        </p:nvSpPr>
        <p:spPr bwMode="auto">
          <a:xfrm>
            <a:off x="5796136" y="2276872"/>
            <a:ext cx="1656184" cy="1656184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 lIns="67500" tIns="35100" rIns="67500" bIns="35100"/>
          <a:lstStyle>
            <a:lvl1pPr>
              <a:lnSpc>
                <a:spcPts val="15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lnSpc>
                <a:spcPts val="1350"/>
              </a:lnSpc>
              <a:spcBef>
                <a:spcPts val="0"/>
              </a:spcBef>
              <a:buFont typeface="Linotype Syntax Com"/>
              <a:buChar char="•"/>
              <a:defRPr sz="10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spcBef>
                <a:spcPts val="0"/>
              </a:spcBef>
              <a:defRPr sz="9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9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9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9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9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9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9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de-DE" sz="600">
              <a:solidFill>
                <a:schemeClr val="bg1"/>
              </a:solidFill>
              <a:latin typeface="LTSyntax Regular"/>
            </a:endParaRPr>
          </a:p>
        </p:txBody>
      </p:sp>
      <p:sp>
        <p:nvSpPr>
          <p:cNvPr id="12" name="Textfeld 11"/>
          <p:cNvSpPr txBox="1"/>
          <p:nvPr/>
        </p:nvSpPr>
        <p:spPr bwMode="auto">
          <a:xfrm>
            <a:off x="5150651" y="5343019"/>
            <a:ext cx="3528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GB" sz="1000">
                <a:latin typeface="Calibri"/>
                <a:cs typeface="Calibri"/>
              </a:rPr>
              <a:t>Level Out platform, generic intermediate model highlighted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GB">
                <a:solidFill>
                  <a:schemeClr val="bg1"/>
                </a:solidFill>
                <a:latin typeface="Calibri"/>
                <a:cs typeface="Calibri"/>
              </a:rPr>
              <a:t>ADMINISTRATION CENTRE</a:t>
            </a:r>
            <a:endParaRPr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 bwMode="auto">
          <a:xfrm>
            <a:off x="0" y="732179"/>
            <a:ext cx="9144000" cy="581207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9952D9-EAA3-4BEF-9512-3B24ED4FFE40}" type="slidenum">
              <a:rPr lang="en-GB" sz="1000">
                <a:latin typeface="Calibri"/>
                <a:cs typeface="Calibri"/>
              </a:rPr>
              <a:t>6</a:t>
            </a:fld>
            <a:endParaRPr lang="en-GB" sz="1000">
              <a:latin typeface="Calibri"/>
              <a:cs typeface="Calibri"/>
            </a:endParaRPr>
          </a:p>
        </p:txBody>
      </p:sp>
      <p:sp>
        <p:nvSpPr>
          <p:cNvPr id="13" name="Textfeld 12"/>
          <p:cNvSpPr txBox="1"/>
          <p:nvPr/>
        </p:nvSpPr>
        <p:spPr bwMode="auto">
          <a:xfrm>
            <a:off x="3419872" y="6597932"/>
            <a:ext cx="540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GB" sz="1000">
                <a:solidFill>
                  <a:schemeClr val="bg1"/>
                </a:solidFill>
                <a:latin typeface="Calibri"/>
                <a:cs typeface="Calibri"/>
              </a:rPr>
              <a:t>Image source :  </a:t>
            </a:r>
            <a:r>
              <a:rPr lang="en-GB" sz="1000" u="sng">
                <a:solidFill>
                  <a:schemeClr val="bg1"/>
                </a:solidFill>
                <a:latin typeface="Calibri"/>
                <a:cs typeface="Calibri"/>
                <a:hlinkClick r:id="rId3" tooltip="https://www.dresden.de/de/stadtraum/brennpunkte/ferdinandplatz.php"/>
              </a:rPr>
              <a:t>https://www.dresden.de/de/stadtraum/brennpunkte/ferdinandplatz.php</a:t>
            </a:r>
            <a:endParaRPr lang="en-GB" sz="10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 bwMode="auto">
          <a:xfrm>
            <a:off x="246996" y="6618280"/>
            <a:ext cx="3172876" cy="267104"/>
          </a:xfrm>
        </p:spPr>
        <p:txBody>
          <a:bodyPr/>
          <a:lstStyle/>
          <a:p>
            <a:pPr lvl="0">
              <a:defRPr/>
            </a:pPr>
            <a:endParaRPr lang="en-GB" sz="1000" dirty="0">
              <a:solidFill>
                <a:srgbClr val="FFFFFF"/>
              </a:solidFill>
            </a:endParaRPr>
          </a:p>
          <a:p>
            <a:pPr lvl="0">
              <a:defRPr/>
            </a:pPr>
            <a:r>
              <a:rPr lang="en-GB" sz="1000" dirty="0">
                <a:solidFill>
                  <a:srgbClr val="FFFFFF"/>
                </a:solidFill>
              </a:rPr>
              <a:t>Krishnakumar,  University of Florence, Italy,  21.08.2022</a:t>
            </a:r>
            <a:endParaRPr dirty="0"/>
          </a:p>
          <a:p>
            <a:pPr lvl="0">
              <a:defRPr/>
            </a:pPr>
            <a:endParaRPr lang="en-GB" sz="1000" dirty="0">
              <a:solidFill>
                <a:srgbClr val="FFFFFF"/>
              </a:solidFill>
            </a:endParaRPr>
          </a:p>
          <a:p>
            <a:pPr>
              <a:defRPr/>
            </a:pPr>
            <a:endParaRPr lang="en-GB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246996" y="133552"/>
            <a:ext cx="7921823" cy="533400"/>
          </a:xfrm>
        </p:spPr>
        <p:txBody>
          <a:bodyPr/>
          <a:lstStyle/>
          <a:p>
            <a:pPr>
              <a:defRPr/>
            </a:pPr>
            <a:r>
              <a:rPr lang="en-GB">
                <a:solidFill>
                  <a:schemeClr val="bg1"/>
                </a:solidFill>
              </a:rPr>
              <a:t>THANK YOU!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446956" y="1299595"/>
            <a:ext cx="3765004" cy="5256577"/>
          </a:xfrm>
        </p:spPr>
        <p:txBody>
          <a:bodyPr/>
          <a:lstStyle/>
          <a:p>
            <a:pPr marL="0" indent="0">
              <a:defRPr/>
            </a:pPr>
            <a:r>
              <a:rPr lang="en-GB" sz="2000" b="1">
                <a:latin typeface="Calibri"/>
                <a:cs typeface="Calibri"/>
              </a:rPr>
              <a:t>Contact / Team</a:t>
            </a:r>
            <a:endParaRPr lang="en-GB" sz="2000">
              <a:latin typeface="Calibri"/>
              <a:cs typeface="Calibri"/>
            </a:endParaRPr>
          </a:p>
          <a:p>
            <a:pPr marL="0" indent="0">
              <a:defRPr/>
            </a:pPr>
            <a:endParaRPr lang="en-GB" sz="1600">
              <a:latin typeface="Calibri"/>
              <a:cs typeface="Calibri"/>
            </a:endParaRPr>
          </a:p>
          <a:p>
            <a:pPr>
              <a:defRPr/>
            </a:pPr>
            <a:r>
              <a:rPr lang="en-GB" sz="1600">
                <a:latin typeface="Calibri"/>
                <a:cs typeface="Calibri"/>
              </a:rPr>
              <a:t>Helga Tauscher (project lead)</a:t>
            </a:r>
            <a:endParaRPr/>
          </a:p>
          <a:p>
            <a:pPr>
              <a:defRPr/>
            </a:pPr>
            <a:r>
              <a:rPr lang="en-GB" sz="1600" u="sng">
                <a:latin typeface="Calibri"/>
                <a:cs typeface="Calibri"/>
                <a:hlinkClick r:id="rId2" tooltip="mailto:helga.tauscher@uni-weimar.de"/>
              </a:rPr>
              <a:t>helga.tauscher@uni-weimar.de</a:t>
            </a:r>
            <a:endParaRPr lang="en-GB" sz="1600">
              <a:latin typeface="Calibri"/>
              <a:cs typeface="Calibri"/>
            </a:endParaRPr>
          </a:p>
          <a:p>
            <a:pPr>
              <a:defRPr/>
            </a:pPr>
            <a:endParaRPr lang="en-GB" sz="1600">
              <a:latin typeface="Calibri"/>
              <a:cs typeface="Calibri"/>
            </a:endParaRPr>
          </a:p>
          <a:p>
            <a:pPr>
              <a:defRPr/>
            </a:pPr>
            <a:r>
              <a:rPr lang="en-GB" sz="1600">
                <a:latin typeface="Calibri"/>
                <a:cs typeface="Calibri"/>
              </a:rPr>
              <a:t>Subhashini Krishnakumar (presenter)</a:t>
            </a:r>
            <a:endParaRPr/>
          </a:p>
          <a:p>
            <a:pPr>
              <a:defRPr/>
            </a:pPr>
            <a:r>
              <a:rPr lang="en-GB" sz="1600" u="sng">
                <a:latin typeface="Calibri"/>
                <a:cs typeface="Calibri"/>
                <a:hlinkClick r:id="rId3" tooltip="mailto:subhashini.krishnakumar@uni-weimar.de"/>
              </a:rPr>
              <a:t>subhashini.krishnakumar@uni-weimar.de</a:t>
            </a:r>
            <a:endParaRPr lang="en-GB" sz="1600">
              <a:latin typeface="Calibri"/>
              <a:cs typeface="Calibri"/>
            </a:endParaRPr>
          </a:p>
          <a:p>
            <a:pPr>
              <a:defRPr/>
            </a:pPr>
            <a:endParaRPr lang="en-GB" sz="1600">
              <a:latin typeface="Calibri"/>
              <a:cs typeface="Calibri"/>
            </a:endParaRPr>
          </a:p>
          <a:p>
            <a:pPr>
              <a:defRPr/>
            </a:pPr>
            <a:r>
              <a:rPr lang="en-GB" sz="1600">
                <a:latin typeface="Calibri"/>
                <a:cs typeface="Calibri"/>
              </a:rPr>
              <a:t>Dominik Heigener</a:t>
            </a:r>
          </a:p>
          <a:p>
            <a:pPr>
              <a:defRPr/>
            </a:pPr>
            <a:r>
              <a:rPr lang="en-GB" sz="1600" u="sng">
                <a:latin typeface="Calibri"/>
                <a:cs typeface="Calibri"/>
                <a:hlinkClick r:id="rId4" tooltip="mailto:dominik.heigener@uni-weimar.de"/>
              </a:rPr>
              <a:t>dominik.heigener@uni-weimar.de</a:t>
            </a:r>
            <a:endParaRPr lang="en-GB" sz="1600">
              <a:latin typeface="Calibri"/>
              <a:cs typeface="Calibri"/>
            </a:endParaRPr>
          </a:p>
          <a:p>
            <a:pPr>
              <a:defRPr/>
            </a:pPr>
            <a:endParaRPr lang="en-GB" sz="1600">
              <a:latin typeface="Calibri"/>
              <a:cs typeface="Calibri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9952D9-EAA3-4BEF-9512-3B24ED4FFE40}" type="slidenum">
              <a:rPr lang="en-GB"/>
              <a:t>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246996" y="6618280"/>
            <a:ext cx="3172876" cy="267104"/>
          </a:xfrm>
        </p:spPr>
        <p:txBody>
          <a:bodyPr/>
          <a:lstStyle/>
          <a:p>
            <a:pPr>
              <a:defRPr/>
            </a:pPr>
            <a:r>
              <a:rPr lang="en-GB" sz="1000" dirty="0"/>
              <a:t>Krishnakumar,  University of Florence, Italy,  21.08.2022</a:t>
            </a:r>
            <a:endParaRPr sz="1000" dirty="0"/>
          </a:p>
          <a:p>
            <a:pPr>
              <a:defRPr/>
            </a:pPr>
            <a:endParaRPr lang="en-GB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>
              <a:defRPr>
                <a:solidFill>
                  <a:schemeClr val="tx1"/>
                </a:solidFill>
                <a:latin typeface="Arial"/>
              </a:defRPr>
            </a:lvl2pPr>
            <a:lvl3pPr>
              <a:defRPr>
                <a:solidFill>
                  <a:schemeClr val="tx1"/>
                </a:solidFill>
                <a:latin typeface="Arial"/>
              </a:defRPr>
            </a:lvl3pPr>
            <a:lvl4pPr>
              <a:defRPr>
                <a:solidFill>
                  <a:schemeClr val="tx1"/>
                </a:solidFill>
                <a:latin typeface="Arial"/>
              </a:defRPr>
            </a:lvl4pPr>
            <a:lvl5pPr>
              <a:defRPr>
                <a:solidFill>
                  <a:schemeClr val="tx1"/>
                </a:solidFill>
                <a:latin typeface="Arial"/>
              </a:defRPr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900" b="0" i="0" u="none" strike="noStrike" cap="none">
                <a:ln>
                  <a:noFill/>
                </a:ln>
                <a:solidFill>
                  <a:srgbClr val="333333"/>
                </a:solidFill>
                <a:latin typeface="wf_segoe-ui_normal"/>
              </a:rPr>
              <a:t>Subhashini Krishnakumar</a:t>
            </a:r>
            <a:endParaRPr lang="en-US" sz="600" b="0" i="0" u="none" strike="noStrike" cap="none">
              <a:ln>
                <a:noFill/>
              </a:ln>
              <a:solidFill>
                <a:schemeClr val="tx1"/>
              </a:solidFill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lang="en-US" sz="900" b="0" i="0" u="none" strike="noStrike" cap="none">
                <a:ln>
                  <a:noFill/>
                </a:ln>
                <a:solidFill>
                  <a:srgbClr val="333333"/>
                </a:solidFill>
                <a:latin typeface="wf_segoe-ui_normal"/>
              </a:rPr>
            </a:br>
            <a:endParaRPr lang="en-US" sz="18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Inhaltsplatzhalter 2"/>
          <p:cNvSpPr txBox="1"/>
          <p:nvPr/>
        </p:nvSpPr>
        <p:spPr bwMode="auto">
          <a:xfrm>
            <a:off x="4771960" y="1268767"/>
            <a:ext cx="4048512" cy="50405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defRPr sz="2100">
                <a:solidFill>
                  <a:schemeClr val="tx1"/>
                </a:solidFill>
                <a:latin typeface="Linotype Syntax Com"/>
                <a:ea typeface="MS PGothic"/>
                <a:cs typeface="MS PGothic"/>
              </a:defRPr>
            </a:lvl1pPr>
            <a:lvl2pPr marL="557213" indent="-214313" algn="l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Font typeface="Linotype Syntax Com"/>
              <a:buChar char="•"/>
              <a:defRPr sz="1800">
                <a:solidFill>
                  <a:schemeClr val="tx1"/>
                </a:solidFill>
                <a:latin typeface="Linotype Syntax Com"/>
                <a:ea typeface="MS PGothic"/>
                <a:cs typeface="MS PGothic"/>
              </a:defRPr>
            </a:lvl2pPr>
            <a:lvl3pPr marL="857250" indent="-171450" algn="l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/>
                </a:solidFill>
                <a:latin typeface="Linotype Syntax Com"/>
                <a:ea typeface="MS PGothic"/>
                <a:cs typeface="MS PGothic"/>
              </a:defRPr>
            </a:lvl3pPr>
            <a:lvl4pPr marL="1171575" indent="-171450" algn="l">
              <a:spcBef>
                <a:spcPts val="0"/>
              </a:spcBef>
              <a:spcAft>
                <a:spcPts val="0"/>
              </a:spcAft>
              <a:buChar char="–"/>
              <a:defRPr sz="1350">
                <a:solidFill>
                  <a:schemeClr val="tx1"/>
                </a:solidFill>
                <a:latin typeface="Linotype Syntax Com"/>
                <a:ea typeface="MS PGothic"/>
                <a:cs typeface="MS PGothic"/>
              </a:defRPr>
            </a:lvl4pPr>
            <a:lvl5pPr marL="1485900" indent="-171450" algn="l">
              <a:spcBef>
                <a:spcPts val="0"/>
              </a:spcBef>
              <a:spcAft>
                <a:spcPts val="0"/>
              </a:spcAft>
              <a:buChar char="»"/>
              <a:defRPr sz="1350">
                <a:solidFill>
                  <a:schemeClr val="tx1"/>
                </a:solidFill>
                <a:latin typeface="Linotype Syntax Com"/>
                <a:ea typeface="MS PGothic"/>
                <a:cs typeface="MS PGothic"/>
              </a:defRPr>
            </a:lvl5pPr>
            <a:lvl6pPr marL="1828800" indent="-171450" algn="l">
              <a:spcBef>
                <a:spcPts val="0"/>
              </a:spcBef>
              <a:spcAft>
                <a:spcPts val="0"/>
              </a:spcAft>
              <a:buChar char="»"/>
              <a:defRPr sz="1350">
                <a:solidFill>
                  <a:schemeClr val="tx1"/>
                </a:solidFill>
                <a:latin typeface="+mn-lt"/>
                <a:ea typeface="+mn-ea"/>
              </a:defRPr>
            </a:lvl6pPr>
            <a:lvl7pPr marL="2171700" indent="-171450" algn="l">
              <a:spcBef>
                <a:spcPts val="0"/>
              </a:spcBef>
              <a:spcAft>
                <a:spcPts val="0"/>
              </a:spcAft>
              <a:buChar char="»"/>
              <a:defRPr sz="135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>
              <a:spcBef>
                <a:spcPts val="0"/>
              </a:spcBef>
              <a:spcAft>
                <a:spcPts val="0"/>
              </a:spcAft>
              <a:buChar char="»"/>
              <a:defRPr sz="1350">
                <a:solidFill>
                  <a:schemeClr val="tx1"/>
                </a:solidFill>
                <a:latin typeface="+mn-lt"/>
                <a:ea typeface="+mn-ea"/>
              </a:defRPr>
            </a:lvl8pPr>
            <a:lvl9pPr marL="2857500" indent="-171450" algn="l">
              <a:spcBef>
                <a:spcPts val="0"/>
              </a:spcBef>
              <a:spcAft>
                <a:spcPts val="0"/>
              </a:spcAft>
              <a:buChar char="»"/>
              <a:defRPr sz="135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lnSpc>
                <a:spcPts val="1500"/>
              </a:lnSpc>
              <a:buNone/>
              <a:defRPr/>
            </a:pPr>
            <a:r>
              <a:rPr lang="en-GB" sz="2000" b="1">
                <a:latin typeface="Calibri"/>
                <a:cs typeface="Calibri"/>
              </a:rPr>
              <a:t>References</a:t>
            </a:r>
            <a:endParaRPr/>
          </a:p>
          <a:p>
            <a:pPr marL="42862" indent="0">
              <a:lnSpc>
                <a:spcPct val="100000"/>
              </a:lnSpc>
              <a:defRPr/>
            </a:pPr>
            <a:endParaRPr lang="en-GB" sz="1600">
              <a:latin typeface="Calibri"/>
              <a:cs typeface="Calibri"/>
            </a:endParaRPr>
          </a:p>
          <a:p>
            <a:pPr marL="42862" indent="0">
              <a:lnSpc>
                <a:spcPct val="100000"/>
              </a:lnSpc>
              <a:defRPr/>
            </a:pPr>
            <a:r>
              <a:rPr lang="en-GB" sz="1600">
                <a:latin typeface="Calibri"/>
                <a:cs typeface="Calibri"/>
              </a:rPr>
              <a:t>Open Geospatial Consortium (2021). </a:t>
            </a:r>
            <a:r>
              <a:rPr lang="en-GB" sz="1600" i="1">
                <a:latin typeface="Calibri"/>
                <a:cs typeface="Calibri"/>
              </a:rPr>
              <a:t>CityGML 3.0.0. OGC City Geography Markup Language (CityGML) Part 1: Conceptual Model Standard.</a:t>
            </a:r>
            <a:r>
              <a:rPr lang="en-GB" sz="1600">
                <a:latin typeface="Calibri"/>
                <a:cs typeface="Calibri"/>
              </a:rPr>
              <a:t> http://www.opengis.net/doc/IS/CityGML -1/3.0 </a:t>
            </a:r>
            <a:endParaRPr/>
          </a:p>
          <a:p>
            <a:pPr marL="42862" indent="0">
              <a:lnSpc>
                <a:spcPct val="100000"/>
              </a:lnSpc>
              <a:defRPr/>
            </a:pPr>
            <a:endParaRPr lang="en-GB" sz="1600">
              <a:latin typeface="Calibri"/>
              <a:cs typeface="Calibri"/>
            </a:endParaRPr>
          </a:p>
          <a:p>
            <a:pPr marL="42862" indent="0">
              <a:lnSpc>
                <a:spcPct val="100000"/>
              </a:lnSpc>
              <a:defRPr/>
            </a:pPr>
            <a:r>
              <a:rPr lang="en-GB" sz="1600">
                <a:latin typeface="Calibri"/>
                <a:cs typeface="Calibri"/>
              </a:rPr>
              <a:t>Li, K.-J. (2016). IndoorGML: A standard for indoor spatial modeling. In: The International Archives of the Photogrammetry, Remote Sensing and Spatial Information Sciences, XLI-B4, 701–704.</a:t>
            </a:r>
            <a:endParaRPr/>
          </a:p>
          <a:p>
            <a:pPr marL="42862" indent="0">
              <a:lnSpc>
                <a:spcPct val="100000"/>
              </a:lnSpc>
              <a:defRPr/>
            </a:pPr>
            <a:endParaRPr lang="en-GB" sz="1600">
              <a:latin typeface="Calibri"/>
              <a:cs typeface="Calibri"/>
            </a:endParaRPr>
          </a:p>
          <a:p>
            <a:pPr marL="42862" indent="0">
              <a:lnSpc>
                <a:spcPct val="100000"/>
              </a:lnSpc>
              <a:defRPr/>
            </a:pPr>
            <a:r>
              <a:rPr lang="en-GB" sz="1600">
                <a:latin typeface="Calibri"/>
                <a:cs typeface="Calibri"/>
              </a:rPr>
              <a:t>International Organization for Standardization (2018) ISO 16739-1:2018 Industry Foundation Cases (IFC) for data sharing in the construction and facility management industries—Part 1: Data schema. https://www.iso.org/standard/70303.html </a:t>
            </a:r>
            <a:endParaRPr/>
          </a:p>
          <a:p>
            <a:pPr marL="342900" lvl="1" indent="0">
              <a:buNone/>
              <a:defRPr/>
            </a:pPr>
            <a:endParaRPr lang="en-GB">
              <a:latin typeface="Calibri"/>
              <a:cs typeface="Calibri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46955" y="4257316"/>
            <a:ext cx="3620989" cy="22753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aes_Uni_desig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LTSyntax Bold"/>
        <a:ea typeface="ＭＳ Ｐゴシック"/>
        <a:cs typeface="Arial"/>
      </a:majorFont>
      <a:minorFont>
        <a:latin typeface="LTSyntax Regular"/>
        <a:ea typeface="ＭＳ Ｐゴシック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xfrm>
          <a:off x="0" y="0"/>
          <a:ext cx="1" cy="1"/>
        </a:xfrm>
        <a:prstGeom prst="rect">
          <a:avLst/>
        </a:pr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/>
      <a:lstStyle/>
    </a:spDef>
    <a:lnDef>
      <a:spPr bwMode="auto">
        <a:xfrm>
          <a:off x="0" y="0"/>
          <a:ext cx="1" cy="1"/>
        </a:xfrm>
        <a:prstGeom prst="rect">
          <a:avLst/>
        </a:pr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499</Words>
  <Application>Microsoft Office PowerPoint</Application>
  <DocSecurity>0</DocSecurity>
  <PresentationFormat>Bildschirmpräsentation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8" baseType="lpstr">
      <vt:lpstr>ＭＳ Ｐゴシック</vt:lpstr>
      <vt:lpstr>ＭＳ Ｐゴシック</vt:lpstr>
      <vt:lpstr>Arial</vt:lpstr>
      <vt:lpstr>Calibri</vt:lpstr>
      <vt:lpstr>Linotype Syntax Com</vt:lpstr>
      <vt:lpstr>Linotype Syntax Com Bold</vt:lpstr>
      <vt:lpstr>LTSyntax Bold</vt:lpstr>
      <vt:lpstr>LTSyntax Regular</vt:lpstr>
      <vt:lpstr>wf_segoe-ui_normal</vt:lpstr>
      <vt:lpstr>Wingdings</vt:lpstr>
      <vt:lpstr>Praes_Uni_design</vt:lpstr>
      <vt:lpstr>FLOOR PLAN EXTRACTION FROM DIGITAL BUILDING MODELS  Helga Tauscher, Subhashini Krishnakumar, Dominik Heigener State of the Map 2022 | University of Florence, Italy, 19 - 21/08/2022. </vt:lpstr>
      <vt:lpstr>INDOOR MAPPING </vt:lpstr>
      <vt:lpstr> PROJECT LEVELOUT </vt:lpstr>
      <vt:lpstr>TARGET FORMATS</vt:lpstr>
      <vt:lpstr>WORKFLOW </vt:lpstr>
      <vt:lpstr>ADMINISTRATION CENTRE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Exzellenz zwischen Tradition und Zukunft Bauhaus-Universität Weimar</dc:title>
  <dc:subject/>
  <dc:creator>Ein Microsoft Office-Anwender</dc:creator>
  <cp:keywords/>
  <dc:description/>
  <cp:lastModifiedBy>Subhashini Krishnakumar</cp:lastModifiedBy>
  <cp:revision>219</cp:revision>
  <dcterms:created xsi:type="dcterms:W3CDTF">2017-05-09T12:13:03Z</dcterms:created>
  <dcterms:modified xsi:type="dcterms:W3CDTF">2022-08-21T09:37:05Z</dcterms:modified>
  <cp:category/>
  <dc:identifier/>
  <cp:contentStatus/>
  <dc:language/>
  <cp:version/>
</cp:coreProperties>
</file>