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sldIdLst>
    <p:sldId id="256" r:id="rId2"/>
    <p:sldId id="257" r:id="rId3"/>
    <p:sldId id="262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C9CDA-06AD-448B-AE43-AF39E35C9415}" v="1" dt="2024-07-21T12:56:05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0" autoAdjust="0"/>
    <p:restoredTop sz="96236" autoAdjust="0"/>
  </p:normalViewPr>
  <p:slideViewPr>
    <p:cSldViewPr snapToGrid="0">
      <p:cViewPr varScale="1">
        <p:scale>
          <a:sx n="158" d="100"/>
          <a:sy n="158" d="100"/>
        </p:scale>
        <p:origin x="99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4130FF-60BC-4C0C-AEE3-7285F2A694C4}" type="datetimeFigureOut">
              <a:rPr lang="nb-NO" smtClean="0"/>
              <a:t>02.12.2024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9F6004-803D-4B18-B659-7E2122392222}" type="slidenum">
              <a:rPr lang="nb-NO" smtClean="0"/>
              <a:t>‹nº›</a:t>
            </a:fld>
            <a:endParaRPr lang="nb-NO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3390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02.12.2024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‹nº›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909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02.12.2024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‹nº›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901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02.12.2024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‹nº›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880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4130FF-60BC-4C0C-AEE3-7285F2A694C4}" type="datetimeFigureOut">
              <a:rPr lang="nb-NO" smtClean="0"/>
              <a:t>02.12.2024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9F6004-803D-4B18-B659-7E2122392222}" type="slidenum">
              <a:rPr lang="nb-NO" smtClean="0"/>
              <a:t>‹nº›</a:t>
            </a:fld>
            <a:endParaRPr lang="nb-N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781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02.12.2024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‹nº›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683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02.12.2024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‹nº›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648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02.12.2024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‹nº›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555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02.12.2024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‹nº›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716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4130FF-60BC-4C0C-AEE3-7285F2A694C4}" type="datetimeFigureOut">
              <a:rPr lang="nb-NO" smtClean="0"/>
              <a:t>02.12.2024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9F6004-803D-4B18-B659-7E2122392222}" type="slidenum">
              <a:rPr lang="nb-NO" smtClean="0"/>
              <a:t>‹nº›</a:t>
            </a:fld>
            <a:endParaRPr lang="nb-N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169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4130FF-60BC-4C0C-AEE3-7285F2A694C4}" type="datetimeFigureOut">
              <a:rPr lang="nb-NO" smtClean="0"/>
              <a:t>02.12.2024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9F6004-803D-4B18-B659-7E2122392222}" type="slidenum">
              <a:rPr lang="nb-NO" smtClean="0"/>
              <a:t>‹nº›</a:t>
            </a:fld>
            <a:endParaRPr lang="nb-N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157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E4130FF-60BC-4C0C-AEE3-7285F2A694C4}" type="datetimeFigureOut">
              <a:rPr lang="nb-NO" smtClean="0"/>
              <a:t>02.12.2024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D9F6004-803D-4B18-B659-7E2122392222}" type="slidenum">
              <a:rPr lang="nb-NO" smtClean="0"/>
              <a:t>‹nº›</a:t>
            </a:fld>
            <a:endParaRPr lang="nb-N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40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BA98-EC22-9272-C976-54487400D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3" y="2343218"/>
            <a:ext cx="8361229" cy="2098226"/>
          </a:xfrm>
        </p:spPr>
        <p:txBody>
          <a:bodyPr>
            <a:noAutofit/>
          </a:bodyPr>
          <a:lstStyle/>
          <a:p>
            <a:r>
              <a:rPr lang="pt-BR" sz="4400" b="1" dirty="0"/>
              <a:t>Otimização de Resultados em uma Empresa de Contabilidade</a:t>
            </a:r>
            <a:endParaRPr lang="nb-NO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AED8B-40B8-2F67-2CA2-D6CB3B6F8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0" y="4782059"/>
            <a:ext cx="6831673" cy="1086237"/>
          </a:xfrm>
        </p:spPr>
        <p:txBody>
          <a:bodyPr>
            <a:normAutofit/>
          </a:bodyPr>
          <a:lstStyle/>
          <a:p>
            <a:r>
              <a:rPr lang="nb-NO" dirty="0"/>
              <a:t>Claudenir Nojosa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280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41373F-6A73-4B5F-E4FC-95E89DA1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Problema de Negócio</a:t>
            </a:r>
            <a:endParaRPr lang="nb-NO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07957-8AEC-E74B-74C4-5935935C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09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pt-BR" dirty="0"/>
              <a:t>A </a:t>
            </a:r>
            <a:r>
              <a:rPr lang="pt-BR" dirty="0" err="1"/>
              <a:t>EasyCont</a:t>
            </a:r>
            <a:r>
              <a:rPr lang="pt-BR" dirty="0"/>
              <a:t> é um escritório de contabilidade dedicado a oferecer serviços para todo o Brasil, mas atualmente enfrenta desafios significativos, incluindo baixa lucratividade, dificuldades na retenção de clientes, atrasos na entrega de serviços por parte de sua equipe operacional e falta de clareza nos </a:t>
            </a:r>
            <a:r>
              <a:rPr lang="pt-BR" dirty="0" err="1"/>
              <a:t>resultadosdo</a:t>
            </a:r>
            <a:r>
              <a:rPr lang="pt-BR" dirty="0"/>
              <a:t> de suas campanhas de marketing, comprometendo sua eficiência e competitividade no mercado.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/>
              <a:t>Pontos Importantes:</a:t>
            </a:r>
          </a:p>
          <a:p>
            <a:pPr lvl="1">
              <a:lnSpc>
                <a:spcPct val="170000"/>
              </a:lnSpc>
            </a:pPr>
            <a:r>
              <a:rPr lang="en-US" b="1" dirty="0" err="1"/>
              <a:t>Baixa</a:t>
            </a:r>
            <a:r>
              <a:rPr lang="en-US" b="1" dirty="0"/>
              <a:t> </a:t>
            </a:r>
            <a:r>
              <a:rPr lang="en-US" b="1" dirty="0" err="1"/>
              <a:t>Lucratividade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Apesar</a:t>
            </a:r>
            <a:r>
              <a:rPr lang="en-US" dirty="0"/>
              <a:t> do </a:t>
            </a:r>
            <a:r>
              <a:rPr lang="en-US" dirty="0" err="1"/>
              <a:t>aumento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carteira</a:t>
            </a:r>
            <a:r>
              <a:rPr lang="en-US" dirty="0"/>
              <a:t> de clients,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financeiro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 do </a:t>
            </a:r>
            <a:r>
              <a:rPr lang="en-US" dirty="0" err="1"/>
              <a:t>esperado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 err="1"/>
              <a:t>Retenção</a:t>
            </a:r>
            <a:r>
              <a:rPr lang="en-US" b="1" dirty="0"/>
              <a:t> de </a:t>
            </a:r>
            <a:r>
              <a:rPr lang="en-US" b="1" dirty="0" err="1"/>
              <a:t>Clientes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Risco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Identificação</a:t>
            </a:r>
            <a:r>
              <a:rPr lang="en-US" dirty="0"/>
              <a:t> de clients </a:t>
            </a:r>
            <a:r>
              <a:rPr lang="en-US" dirty="0" err="1"/>
              <a:t>propensos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churn é </a:t>
            </a:r>
            <a:r>
              <a:rPr lang="en-US" dirty="0" err="1"/>
              <a:t>limitada</a:t>
            </a:r>
            <a:r>
              <a:rPr lang="en-US" dirty="0"/>
              <a:t>, </a:t>
            </a:r>
            <a:r>
              <a:rPr lang="en-US" dirty="0" err="1"/>
              <a:t>dificultando</a:t>
            </a:r>
            <a:r>
              <a:rPr lang="en-US" dirty="0"/>
              <a:t> </a:t>
            </a:r>
            <a:r>
              <a:rPr lang="en-US" dirty="0" err="1"/>
              <a:t>ações</a:t>
            </a:r>
            <a:r>
              <a:rPr lang="en-US" dirty="0"/>
              <a:t> </a:t>
            </a:r>
            <a:r>
              <a:rPr lang="en-US" dirty="0" err="1"/>
              <a:t>preventivas</a:t>
            </a:r>
            <a:r>
              <a:rPr lang="en-US" dirty="0"/>
              <a:t>.</a:t>
            </a:r>
          </a:p>
          <a:p>
            <a:pPr lvl="1">
              <a:lnSpc>
                <a:spcPct val="170000"/>
              </a:lnSpc>
            </a:pPr>
            <a:r>
              <a:rPr lang="en-US" b="1" dirty="0" err="1"/>
              <a:t>Ineficiência</a:t>
            </a:r>
            <a:r>
              <a:rPr lang="en-US" b="1" dirty="0"/>
              <a:t> </a:t>
            </a:r>
            <a:r>
              <a:rPr lang="en-US" b="1" dirty="0" err="1"/>
              <a:t>Operacional</a:t>
            </a:r>
            <a:r>
              <a:rPr lang="en-US" b="1" dirty="0"/>
              <a:t>:</a:t>
            </a:r>
            <a:r>
              <a:rPr lang="en-US" dirty="0"/>
              <a:t> A </a:t>
            </a:r>
            <a:r>
              <a:rPr lang="en-US" dirty="0" err="1"/>
              <a:t>equipe</a:t>
            </a:r>
            <a:r>
              <a:rPr lang="en-US" dirty="0"/>
              <a:t> </a:t>
            </a:r>
            <a:r>
              <a:rPr lang="en-US" dirty="0" err="1"/>
              <a:t>enfrente</a:t>
            </a:r>
            <a:r>
              <a:rPr lang="en-US" dirty="0"/>
              <a:t> </a:t>
            </a:r>
            <a:r>
              <a:rPr lang="en-US" dirty="0" err="1"/>
              <a:t>dificuldades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cumprir</a:t>
            </a:r>
            <a:r>
              <a:rPr lang="en-US" dirty="0"/>
              <a:t> </a:t>
            </a:r>
            <a:r>
              <a:rPr lang="en-US" dirty="0" err="1"/>
              <a:t>prazos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com </a:t>
            </a:r>
            <a:r>
              <a:rPr lang="en-US" dirty="0" err="1"/>
              <a:t>consistência</a:t>
            </a:r>
            <a:r>
              <a:rPr lang="en-US" dirty="0"/>
              <a:t>.</a:t>
            </a:r>
          </a:p>
          <a:p>
            <a:pPr lvl="1">
              <a:lnSpc>
                <a:spcPct val="170000"/>
              </a:lnSpc>
            </a:pPr>
            <a:r>
              <a:rPr lang="en-US" b="1" dirty="0" err="1"/>
              <a:t>Desafios</a:t>
            </a:r>
            <a:r>
              <a:rPr lang="en-US" b="1" dirty="0"/>
              <a:t> </a:t>
            </a:r>
            <a:r>
              <a:rPr lang="en-US" b="1" dirty="0" err="1"/>
              <a:t>Estratégicos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Faltam</a:t>
            </a:r>
            <a:r>
              <a:rPr lang="en-US" dirty="0"/>
              <a:t> insights claros para </a:t>
            </a:r>
            <a:r>
              <a:rPr lang="en-US" dirty="0" err="1"/>
              <a:t>direcionar</a:t>
            </a:r>
            <a:r>
              <a:rPr lang="en-US" dirty="0"/>
              <a:t> as </a:t>
            </a:r>
            <a:r>
              <a:rPr lang="en-US" dirty="0" err="1"/>
              <a:t>campanhas</a:t>
            </a:r>
            <a:r>
              <a:rPr lang="en-US" dirty="0"/>
              <a:t> de marketing e as </a:t>
            </a:r>
            <a:r>
              <a:rPr lang="en-US" dirty="0" err="1"/>
              <a:t>estratégias</a:t>
            </a:r>
            <a:r>
              <a:rPr lang="en-US" dirty="0"/>
              <a:t> de </a:t>
            </a:r>
            <a:r>
              <a:rPr lang="en-US" dirty="0" err="1"/>
              <a:t>vendas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946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519D-E5FA-5BA8-A4BA-A225CA11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Solicitação</a:t>
            </a:r>
            <a:r>
              <a:rPr lang="en-US" b="1" dirty="0"/>
              <a:t> de </a:t>
            </a:r>
            <a:r>
              <a:rPr lang="en-US" b="1" dirty="0" err="1"/>
              <a:t>Análise</a:t>
            </a:r>
            <a:r>
              <a:rPr lang="en-US" b="1" dirty="0"/>
              <a:t> de Dados </a:t>
            </a:r>
            <a:br>
              <a:rPr lang="en-US" b="1" dirty="0"/>
            </a:br>
            <a:r>
              <a:rPr lang="en-US" sz="3600" b="1" dirty="0" err="1"/>
              <a:t>Resultados</a:t>
            </a:r>
            <a:r>
              <a:rPr lang="en-US" sz="3600" b="1" dirty="0"/>
              <a:t> </a:t>
            </a:r>
            <a:r>
              <a:rPr lang="en-US" sz="3600" b="1" dirty="0" err="1"/>
              <a:t>Operacionais</a:t>
            </a:r>
            <a:r>
              <a:rPr lang="en-US" sz="3600" b="1" dirty="0"/>
              <a:t> e </a:t>
            </a:r>
            <a:r>
              <a:rPr lang="en-US" sz="3600" b="1" dirty="0" err="1"/>
              <a:t>Comerciais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D20F-C850-EB87-7F72-C016CF41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pt-BR" sz="1000" dirty="0"/>
              <a:t>Caro Analista de Dados,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sz="1000" dirty="0"/>
              <a:t>Sou o Gerente do escritório </a:t>
            </a:r>
            <a:r>
              <a:rPr lang="en-US" sz="1000" dirty="0" err="1"/>
              <a:t>EasyCont</a:t>
            </a:r>
            <a:r>
              <a:rPr lang="pt-BR" sz="1000" dirty="0"/>
              <a:t>, e estou entrando em contato para solicitar sua expertise em análise de dados. Temos enfrentado desafios significativos relacionados à lucratividade, retenção de clientes e eficiência de entrega.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sz="1000" dirty="0"/>
              <a:t>Já coletamos dados sobre serviços prestados, desempenho financeiro, clientes e prazos operacionais.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sz="1000" dirty="0"/>
              <a:t>Com sua análise, buscamos:</a:t>
            </a:r>
            <a:br>
              <a:rPr lang="pt-BR" sz="1000" dirty="0"/>
            </a:br>
            <a:r>
              <a:rPr lang="pt-BR" sz="1000" dirty="0"/>
              <a:t>- Identificar fatores que impactam o lucro e a retenção de clientes.</a:t>
            </a:r>
            <a:br>
              <a:rPr lang="pt-BR" sz="1000" dirty="0"/>
            </a:br>
            <a:r>
              <a:rPr lang="pt-BR" sz="1000" dirty="0"/>
              <a:t>- Avaliar a eficiência da equipe e os serviços mais lucrativos.</a:t>
            </a:r>
            <a:br>
              <a:rPr lang="pt-BR" sz="1000" dirty="0"/>
            </a:br>
            <a:r>
              <a:rPr lang="pt-BR" sz="1000" dirty="0"/>
              <a:t>- Propor melhorias para estratégias de marketing e vendas.</a:t>
            </a:r>
            <a:br>
              <a:rPr lang="pt-BR" sz="1000" dirty="0"/>
            </a:br>
            <a:r>
              <a:rPr lang="pt-BR" sz="1000" dirty="0"/>
              <a:t>- Sua contribuição será essencial para transformar esses desafios em oportunidades.</a:t>
            </a:r>
          </a:p>
          <a:p>
            <a:pPr marL="0" indent="0">
              <a:lnSpc>
                <a:spcPct val="170000"/>
              </a:lnSpc>
              <a:buNone/>
            </a:pPr>
            <a:endParaRPr lang="pt-BR" sz="1000" dirty="0"/>
          </a:p>
          <a:p>
            <a:pPr marL="0" indent="0">
              <a:lnSpc>
                <a:spcPct val="170000"/>
              </a:lnSpc>
              <a:buNone/>
            </a:pPr>
            <a:r>
              <a:rPr lang="pt-BR" sz="1000" dirty="0"/>
              <a:t>Aguardamos ansiosamente suas recomendações.</a:t>
            </a:r>
            <a:br>
              <a:rPr lang="pt-BR" sz="1000" dirty="0"/>
            </a:br>
            <a:r>
              <a:rPr lang="pt-BR" sz="1000" dirty="0"/>
              <a:t>Atenciosamente,</a:t>
            </a:r>
            <a:br>
              <a:rPr lang="pt-BR" sz="1000" dirty="0"/>
            </a:br>
            <a:r>
              <a:rPr lang="pt-BR" sz="1000" dirty="0"/>
              <a:t>Gerente - </a:t>
            </a:r>
            <a:r>
              <a:rPr lang="pt-BR" sz="1000" dirty="0" err="1"/>
              <a:t>EasyCont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5686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383B-F10C-7ECB-AA0D-9A79BD44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98782" cy="1485900"/>
          </a:xfrm>
        </p:spPr>
        <p:txBody>
          <a:bodyPr>
            <a:normAutofit/>
          </a:bodyPr>
          <a:lstStyle/>
          <a:p>
            <a:r>
              <a:rPr lang="pt-BR" b="1" dirty="0"/>
              <a:t>Indicadores-Chave de Desempenho</a:t>
            </a:r>
            <a:r>
              <a:rPr lang="pt-BR" sz="4000" b="1" dirty="0"/>
              <a:t> (KPIs)</a:t>
            </a:r>
            <a:endParaRPr lang="nb-NO" sz="40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B7ECFD-3B75-495D-92FE-1BC62458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pt-BR" sz="1500" b="1" dirty="0"/>
              <a:t>Receita total por Cliente/Serviço: </a:t>
            </a:r>
            <a:r>
              <a:rPr lang="pt-BR" sz="1500" dirty="0"/>
              <a:t>Total faturado por cliente, dividindo por serviço oferecido.</a:t>
            </a:r>
          </a:p>
          <a:p>
            <a:endParaRPr lang="pt-BR" sz="1500" dirty="0"/>
          </a:p>
          <a:p>
            <a:r>
              <a:rPr lang="pt-BR" sz="1500" b="1" dirty="0"/>
              <a:t>Lucratividade por Serviço: </a:t>
            </a:r>
            <a:r>
              <a:rPr lang="pt-BR" sz="1500" dirty="0"/>
              <a:t>Margem de lucro por serviço oferecido.</a:t>
            </a:r>
          </a:p>
          <a:p>
            <a:endParaRPr lang="pt-BR" sz="1500" b="1" dirty="0"/>
          </a:p>
          <a:p>
            <a:r>
              <a:rPr lang="pt-BR" sz="1500" b="1" dirty="0"/>
              <a:t>Taxa de Retenção de Clientes: </a:t>
            </a:r>
            <a:r>
              <a:rPr lang="pt-BR" sz="1500" dirty="0"/>
              <a:t>Percentual de clientes mantidos ao longo do tempo.</a:t>
            </a:r>
          </a:p>
          <a:p>
            <a:endParaRPr lang="pt-BR" sz="1500" b="1" dirty="0"/>
          </a:p>
          <a:p>
            <a:r>
              <a:rPr lang="pt-BR" sz="1500" b="1" dirty="0"/>
              <a:t>Pontualidade nas Entregas: </a:t>
            </a:r>
            <a:r>
              <a:rPr lang="pt-BR" sz="1500" dirty="0"/>
              <a:t>Proporção de serviços entregues dentro do prazo por colaborador.</a:t>
            </a:r>
          </a:p>
          <a:p>
            <a:endParaRPr lang="pt-BR" sz="1500" b="1" dirty="0"/>
          </a:p>
          <a:p>
            <a:r>
              <a:rPr lang="pt-BR" sz="1500" b="1" dirty="0"/>
              <a:t>Satisfação dos Clientes: </a:t>
            </a:r>
            <a:r>
              <a:rPr lang="pt-BR" sz="1500" dirty="0"/>
              <a:t>Feedbacks qualitativos e quantitativos de clientes.</a:t>
            </a:r>
          </a:p>
        </p:txBody>
      </p:sp>
    </p:spTree>
    <p:extLst>
      <p:ext uri="{BB962C8B-B14F-4D97-AF65-F5344CB8AC3E}">
        <p14:creationId xmlns:p14="http://schemas.microsoft.com/office/powerpoint/2010/main" val="34986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F449-8457-0E38-E3B4-75FA6F83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Metas da </a:t>
            </a:r>
            <a:r>
              <a:rPr lang="en-US" b="1" dirty="0" err="1"/>
              <a:t>Análise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4C0A-7CD6-52C8-5795-CE203917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581400"/>
          </a:xfrm>
        </p:spPr>
        <p:txBody>
          <a:bodyPr>
            <a:noAutofit/>
          </a:bodyPr>
          <a:lstStyle/>
          <a:p>
            <a:r>
              <a:rPr lang="pt-BR" sz="1400" b="1" dirty="0"/>
              <a:t>Melhorar a Lucratividade</a:t>
            </a:r>
          </a:p>
          <a:p>
            <a:pPr lvl="1"/>
            <a:r>
              <a:rPr lang="pt-BR" sz="1400" b="1" dirty="0"/>
              <a:t>Meta:</a:t>
            </a:r>
            <a:r>
              <a:rPr lang="pt-BR" sz="1400" dirty="0"/>
              <a:t> Determinar quais serviços são mais rentáveis e otimizar os menos lucrativos.</a:t>
            </a:r>
          </a:p>
          <a:p>
            <a:pPr lvl="1"/>
            <a:r>
              <a:rPr lang="pt-BR" sz="1400" b="1" dirty="0"/>
              <a:t>Insight:</a:t>
            </a:r>
            <a:r>
              <a:rPr lang="pt-BR" sz="1400" dirty="0"/>
              <a:t> Identificar serviços que geram maior retorno e os fatores que afetam os custos operacionais.</a:t>
            </a:r>
          </a:p>
          <a:p>
            <a:r>
              <a:rPr lang="pt-BR" sz="1400" b="1" dirty="0"/>
              <a:t>Aumentar a Retenção de Clientes</a:t>
            </a:r>
          </a:p>
          <a:p>
            <a:pPr lvl="1"/>
            <a:r>
              <a:rPr lang="pt-BR" sz="1400" b="1" dirty="0"/>
              <a:t>Meta:</a:t>
            </a:r>
            <a:r>
              <a:rPr lang="pt-BR" sz="1400" dirty="0"/>
              <a:t> Detectar clientes em risco de </a:t>
            </a:r>
            <a:r>
              <a:rPr lang="pt-BR" sz="1400" dirty="0" err="1"/>
              <a:t>churn</a:t>
            </a:r>
            <a:r>
              <a:rPr lang="pt-BR" sz="1400" dirty="0"/>
              <a:t> e propor ações de retenção.</a:t>
            </a:r>
          </a:p>
          <a:p>
            <a:pPr lvl="1"/>
            <a:r>
              <a:rPr lang="pt-BR" sz="1400" b="1" dirty="0"/>
              <a:t>Insight:</a:t>
            </a:r>
            <a:r>
              <a:rPr lang="pt-BR" sz="1400" dirty="0"/>
              <a:t> Avaliar padrões de comportamento e histórico para prever possíveis cancelamentos.</a:t>
            </a:r>
          </a:p>
          <a:p>
            <a:r>
              <a:rPr lang="pt-BR" sz="1400" b="1" dirty="0"/>
              <a:t>Aprimorar a Eficiência Operacional</a:t>
            </a:r>
          </a:p>
          <a:p>
            <a:pPr lvl="1"/>
            <a:r>
              <a:rPr lang="pt-BR" sz="1400" b="1" dirty="0"/>
              <a:t>Meta:</a:t>
            </a:r>
            <a:r>
              <a:rPr lang="pt-BR" sz="1400" dirty="0"/>
              <a:t> Analisar o desempenho da equipe e os gargalos nos processos de entrega.</a:t>
            </a:r>
          </a:p>
          <a:p>
            <a:pPr lvl="1"/>
            <a:r>
              <a:rPr lang="pt-BR" sz="1400" b="1" dirty="0"/>
              <a:t>Insight:</a:t>
            </a:r>
            <a:r>
              <a:rPr lang="pt-BR" sz="1400" dirty="0"/>
              <a:t> Propor melhorias nos fluxos operacionais e na alocação de recursos.</a:t>
            </a:r>
          </a:p>
          <a:p>
            <a:r>
              <a:rPr lang="pt-BR" sz="1400" b="1" dirty="0"/>
              <a:t>Direcionar Estratégias de Marketing e Vendas</a:t>
            </a:r>
          </a:p>
          <a:p>
            <a:pPr lvl="1"/>
            <a:r>
              <a:rPr lang="pt-BR" sz="1400" b="1" dirty="0"/>
              <a:t>Meta:</a:t>
            </a:r>
            <a:r>
              <a:rPr lang="pt-BR" sz="1400" dirty="0"/>
              <a:t> Utilizar dados para campanhas mais eficientes e personalizadas.</a:t>
            </a:r>
          </a:p>
          <a:p>
            <a:pPr lvl="1"/>
            <a:r>
              <a:rPr lang="pt-BR" sz="1400" b="1" dirty="0"/>
              <a:t>Insight:</a:t>
            </a:r>
            <a:r>
              <a:rPr lang="pt-BR" sz="1400" dirty="0"/>
              <a:t> Identificar canais de aquisição e perfis de clientes mais lucrativos.</a:t>
            </a:r>
          </a:p>
        </p:txBody>
      </p:sp>
    </p:spTree>
    <p:extLst>
      <p:ext uri="{BB962C8B-B14F-4D97-AF65-F5344CB8AC3E}">
        <p14:creationId xmlns:p14="http://schemas.microsoft.com/office/powerpoint/2010/main" val="3166029343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Times New Roman-fonte 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491</TotalTime>
  <Words>492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Franklin Gothic Book</vt:lpstr>
      <vt:lpstr>Times New Roman</vt:lpstr>
      <vt:lpstr>Cortar</vt:lpstr>
      <vt:lpstr>Otimização de Resultados em uma Empresa de Contabilidade</vt:lpstr>
      <vt:lpstr>Introdução ao Problema de Negócio</vt:lpstr>
      <vt:lpstr>Solicitação de Análise de Dados  Resultados Operacionais e Comerciais</vt:lpstr>
      <vt:lpstr>Indicadores-Chave de Desempenho (KPIs)</vt:lpstr>
      <vt:lpstr>Metas da Análise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Otimização de Resultados em uma Empresa de Contabilidade</dc:title>
  <dc:creator>Ali Ahmad</dc:creator>
  <cp:lastModifiedBy>Claudenir Filho</cp:lastModifiedBy>
  <cp:revision>7</cp:revision>
  <dcterms:created xsi:type="dcterms:W3CDTF">2024-07-20T13:50:58Z</dcterms:created>
  <dcterms:modified xsi:type="dcterms:W3CDTF">2024-12-03T01:38:32Z</dcterms:modified>
</cp:coreProperties>
</file>