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ihlfQBDLW9XiuvANCYD/f1I2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80BFA-6F95-4B03-8695-564C93C0FC24}">
  <a:tblStyle styleId="{8D780BFA-6F95-4B03-8695-564C93C0F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D8DE70-F771-7AC1-CAC8-59502A7CE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A273F-8C8F-D69F-A8D2-AAE9BC67EC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4724-DA41-4779-982F-2949ADAE9D5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2C8C2-E3B5-1710-3D1B-B03BBCCF1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37FCF-4BE1-5A31-6DB7-B9B1B2B16B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CC0B9-1AFC-4A76-8454-A656546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90ccefda0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a90ccefda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90ccefda0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a90ccefda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90ccefda0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a90ccefda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90ccefda0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a90ccefda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90ccefda0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a90ccefda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90ccefda0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a90ccefda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90ccefda0_0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a90ccefda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90ccefda0_0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a90ccefda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90ccefda0_0_2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a90ccefda0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90ccefda0_0_3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a90ccefda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90ccefda0_0_3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a90ccefda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90ccefda0_0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a90ccefda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90ccefda0_0_3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2a90ccefda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90ccefda0_0_3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2a90ccefda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90ccefda0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a90ccefd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90ccefda0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a90ccefda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90ccefda0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a90ccefda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90ccefda0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a90ccefda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90ccefda0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a90ccefda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 flipH="1">
            <a:off x="4166755" y="0"/>
            <a:ext cx="8025244" cy="68580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eoPK/MOP_202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ci-pyqxKOz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323354" y="2169049"/>
            <a:ext cx="578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dirty="0">
                <a:solidFill>
                  <a:schemeClr val="dk1"/>
                </a:solidFill>
              </a:rPr>
              <a:t>MAKE IT MOVE!</a:t>
            </a:r>
            <a:endParaRPr sz="5000" dirty="0"/>
          </a:p>
        </p:txBody>
      </p:sp>
      <p:sp>
        <p:nvSpPr>
          <p:cNvPr id="91" name="Google Shape;91;p1"/>
          <p:cNvSpPr/>
          <p:nvPr/>
        </p:nvSpPr>
        <p:spPr>
          <a:xfrm>
            <a:off x="2907297" y="2316190"/>
            <a:ext cx="295907" cy="484632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759344" y="2316190"/>
            <a:ext cx="295906" cy="484632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814320" y="3085962"/>
            <a:ext cx="174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1787144" y="3256117"/>
            <a:ext cx="1814451" cy="0"/>
          </a:xfrm>
          <a:prstGeom prst="straightConnector1">
            <a:avLst/>
          </a:prstGeom>
          <a:noFill/>
          <a:ln w="101600" cap="rnd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"/>
          <p:cNvCxnSpPr/>
          <p:nvPr/>
        </p:nvCxnSpPr>
        <p:spPr>
          <a:xfrm>
            <a:off x="1787144" y="3270798"/>
            <a:ext cx="0" cy="1895445"/>
          </a:xfrm>
          <a:prstGeom prst="straightConnector1">
            <a:avLst/>
          </a:prstGeom>
          <a:noFill/>
          <a:ln w="101600" cap="rnd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 rot="10800000" flipH="1">
            <a:off x="1787144" y="5151562"/>
            <a:ext cx="8173849" cy="14681"/>
          </a:xfrm>
          <a:prstGeom prst="straightConnector1">
            <a:avLst/>
          </a:prstGeom>
          <a:noFill/>
          <a:ln w="101600" cap="rnd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"/>
          <p:cNvCxnSpPr/>
          <p:nvPr/>
        </p:nvCxnSpPr>
        <p:spPr>
          <a:xfrm>
            <a:off x="8008368" y="1284412"/>
            <a:ext cx="1952625" cy="0"/>
          </a:xfrm>
          <a:prstGeom prst="straightConnector1">
            <a:avLst/>
          </a:prstGeom>
          <a:noFill/>
          <a:ln w="101600" cap="rnd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8008368" y="1284412"/>
            <a:ext cx="0" cy="829614"/>
          </a:xfrm>
          <a:prstGeom prst="straightConnector1">
            <a:avLst/>
          </a:prstGeom>
          <a:noFill/>
          <a:ln w="101600" cap="rnd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/>
          <p:nvPr/>
        </p:nvCxnSpPr>
        <p:spPr>
          <a:xfrm>
            <a:off x="9960993" y="1284412"/>
            <a:ext cx="0" cy="3867150"/>
          </a:xfrm>
          <a:prstGeom prst="straightConnector1">
            <a:avLst/>
          </a:prstGeom>
          <a:noFill/>
          <a:ln w="101600" cap="rnd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"/>
          <p:cNvSpPr txBox="1"/>
          <p:nvPr/>
        </p:nvSpPr>
        <p:spPr>
          <a:xfrm>
            <a:off x="4557394" y="3085962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ko-KR" sz="2000" dirty="0">
                <a:solidFill>
                  <a:schemeClr val="dk1"/>
                </a:solidFill>
              </a:rPr>
              <a:t>박주용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557394" y="3450392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ko-KR" sz="2000" dirty="0">
                <a:solidFill>
                  <a:schemeClr val="dk1"/>
                </a:solidFill>
              </a:rPr>
              <a:t>김호준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557394" y="3826822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ko-KR" sz="2000" dirty="0">
                <a:solidFill>
                  <a:schemeClr val="dk1"/>
                </a:solidFill>
              </a:rPr>
              <a:t>김서진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557405" y="4227025"/>
            <a:ext cx="33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dirty="0">
                <a:solidFill>
                  <a:schemeClr val="dk1"/>
                </a:solidFill>
              </a:rPr>
              <a:t>가파로브 자혼기르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1;p1">
            <a:extLst>
              <a:ext uri="{FF2B5EF4-FFF2-40B4-BE49-F238E27FC236}">
                <a16:creationId xmlns:a16="http://schemas.microsoft.com/office/drawing/2014/main" id="{962C7F12-DAF7-6456-DAE2-262B0A77B1C1}"/>
              </a:ext>
            </a:extLst>
          </p:cNvPr>
          <p:cNvSpPr txBox="1"/>
          <p:nvPr/>
        </p:nvSpPr>
        <p:spPr>
          <a:xfrm>
            <a:off x="3846158" y="3070698"/>
            <a:ext cx="59372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9</a:t>
            </a:r>
            <a:r>
              <a:rPr lang="ko-KR" altLang="en-US" sz="2000" dirty="0">
                <a:solidFill>
                  <a:schemeClr val="dk1"/>
                </a:solidFill>
              </a:rPr>
              <a:t>팀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90ccefda0_0_73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a90ccefda0_0_73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g2a90ccefda0_0_73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g2a90ccefda0_0_73"/>
          <p:cNvCxnSpPr>
            <a:stCxn id="223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g2a90ccefda0_0_73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2 동영상 선택</a:t>
            </a:r>
            <a:endParaRPr/>
          </a:p>
        </p:txBody>
      </p:sp>
      <p:sp>
        <p:nvSpPr>
          <p:cNvPr id="224" name="Google Shape;224;g2a90ccefda0_0_73"/>
          <p:cNvSpPr/>
          <p:nvPr/>
        </p:nvSpPr>
        <p:spPr>
          <a:xfrm>
            <a:off x="885750" y="1039825"/>
            <a:ext cx="10932000" cy="962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a90ccefda0_0_73"/>
          <p:cNvSpPr txBox="1"/>
          <p:nvPr/>
        </p:nvSpPr>
        <p:spPr>
          <a:xfrm>
            <a:off x="541549" y="751114"/>
            <a:ext cx="11427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이미지가 움직이는 기준이 될 동영상을 선택할 수 있도록 하며 동시에 이전 단계에서 편집한 이미지를 표시해 착오를 방지합니다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26" name="Google Shape;226;g2a90ccefda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375" y="2147825"/>
            <a:ext cx="2223092" cy="4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90ccefda0_0_81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a90ccefda0_0_81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3" name="Google Shape;233;g2a90ccefda0_0_81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g2a90ccefda0_0_81"/>
          <p:cNvCxnSpPr>
            <a:stCxn id="235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g2a90ccefda0_0_81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2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다운로드 결정</a:t>
            </a:r>
            <a:endParaRPr/>
          </a:p>
        </p:txBody>
      </p:sp>
      <p:sp>
        <p:nvSpPr>
          <p:cNvPr id="236" name="Google Shape;236;g2a90ccefda0_0_81"/>
          <p:cNvSpPr txBox="1"/>
          <p:nvPr/>
        </p:nvSpPr>
        <p:spPr>
          <a:xfrm>
            <a:off x="161926" y="818454"/>
            <a:ext cx="11607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이미지와 동영상이 선택되면 즉시 서버에 변환을 요청하며 변환이 종료되면 사용자에게 다운로드 여부를 결정하는 </a:t>
            </a:r>
            <a:r>
              <a:rPr lang="ko-KR" sz="2000" dirty="0" err="1">
                <a:solidFill>
                  <a:schemeClr val="dk1"/>
                </a:solidFill>
              </a:rPr>
              <a:t>Fragment가</a:t>
            </a:r>
            <a:r>
              <a:rPr lang="ko-KR" sz="2000" dirty="0">
                <a:solidFill>
                  <a:schemeClr val="dk1"/>
                </a:solidFill>
              </a:rPr>
              <a:t> 출력됩니다.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37" name="Google Shape;237;g2a90ccefda0_0_81"/>
          <p:cNvSpPr/>
          <p:nvPr/>
        </p:nvSpPr>
        <p:spPr>
          <a:xfrm>
            <a:off x="723825" y="972475"/>
            <a:ext cx="10932000" cy="962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g2a90ccefda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25" y="2164600"/>
            <a:ext cx="2046500" cy="41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a90ccefda0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375" y="2164600"/>
            <a:ext cx="2046500" cy="4189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2a90ccefda0_0_81"/>
          <p:cNvCxnSpPr/>
          <p:nvPr/>
        </p:nvCxnSpPr>
        <p:spPr>
          <a:xfrm rot="10800000" flipH="1">
            <a:off x="5523776" y="4076791"/>
            <a:ext cx="1026600" cy="6600"/>
          </a:xfrm>
          <a:prstGeom prst="straightConnector1">
            <a:avLst/>
          </a:prstGeom>
          <a:noFill/>
          <a:ln w="635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90ccefda0_0_201"/>
          <p:cNvSpPr/>
          <p:nvPr/>
        </p:nvSpPr>
        <p:spPr>
          <a:xfrm>
            <a:off x="3748971" y="2609326"/>
            <a:ext cx="295800" cy="6459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a90ccefda0_0_201"/>
          <p:cNvSpPr/>
          <p:nvPr/>
        </p:nvSpPr>
        <p:spPr>
          <a:xfrm>
            <a:off x="3426342" y="2609325"/>
            <a:ext cx="470700" cy="6459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a90ccefda0_0_201"/>
          <p:cNvSpPr txBox="1"/>
          <p:nvPr/>
        </p:nvSpPr>
        <p:spPr>
          <a:xfrm>
            <a:off x="4197125" y="2354000"/>
            <a:ext cx="491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200">
                <a:solidFill>
                  <a:srgbClr val="262626"/>
                </a:solidFill>
              </a:rPr>
              <a:t>기술 설명</a:t>
            </a:r>
            <a:endParaRPr sz="6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a90ccefda0_0_201"/>
          <p:cNvSpPr txBox="1"/>
          <p:nvPr/>
        </p:nvSpPr>
        <p:spPr>
          <a:xfrm>
            <a:off x="2402700" y="3703600"/>
            <a:ext cx="7386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- 이미지 변환 단계에 따른 4개의 Activity(Fragment)와 5개의 클래스에 대한 함수 설명</a:t>
            </a:r>
            <a:endParaRPr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E3A7D-3706-70FA-0458-294C1840F911}"/>
              </a:ext>
            </a:extLst>
          </p:cNvPr>
          <p:cNvSpPr txBox="1"/>
          <p:nvPr/>
        </p:nvSpPr>
        <p:spPr>
          <a:xfrm>
            <a:off x="4323207" y="6210336"/>
            <a:ext cx="3545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https://github.com/ClaudeoPK/MOP_2023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90ccefda0_0_89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2a90ccefda0_0_89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5" name="Google Shape;255;g2a90ccefda0_0_89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g2a90ccefda0_0_89"/>
          <p:cNvCxnSpPr>
            <a:stCxn id="257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g2a90ccefda0_0_89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3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공통 함수</a:t>
            </a:r>
            <a:endParaRPr/>
          </a:p>
        </p:txBody>
      </p:sp>
      <p:sp>
        <p:nvSpPr>
          <p:cNvPr id="258" name="Google Shape;258;g2a90ccefda0_0_89"/>
          <p:cNvSpPr txBox="1"/>
          <p:nvPr/>
        </p:nvSpPr>
        <p:spPr>
          <a:xfrm>
            <a:off x="524028" y="91766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1.ApiService 클래스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a90ccefda0_0_89"/>
          <p:cNvSpPr txBox="1"/>
          <p:nvPr/>
        </p:nvSpPr>
        <p:spPr>
          <a:xfrm>
            <a:off x="1113475" y="1545375"/>
            <a:ext cx="10428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suspend fun postImageAndVideo(..): 선택된 사진과 영상을 Multipart/form-data형식으로 서버에 요청하는 함수, Response가 Json 형식이 아닌 text파일로 오기 때문에 Response&lt;ResponseBody&gt;를 반환한다.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0" name="Google Shape;260;g2a90ccefda0_0_89"/>
          <p:cNvSpPr txBox="1"/>
          <p:nvPr/>
        </p:nvSpPr>
        <p:spPr>
          <a:xfrm>
            <a:off x="1113475" y="2389425"/>
            <a:ext cx="104283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600">
                <a:solidFill>
                  <a:schemeClr val="dk1"/>
                </a:solidFill>
              </a:rPr>
              <a:t>suspend fun getAnimation(..): 서버로부터 변환된 영상을 다운로드하기 위해 호출하는 함수, postImageAndVideo()로부터 응답받은 String타입의 ticketID를 RequestBody로 설정하여 요청한다.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61" name="Google Shape;261;g2a90ccefda0_0_89"/>
          <p:cNvSpPr txBox="1"/>
          <p:nvPr/>
        </p:nvSpPr>
        <p:spPr>
          <a:xfrm>
            <a:off x="597178" y="3303693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1.Ext 클래스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a90ccefda0_0_89"/>
          <p:cNvSpPr txBox="1"/>
          <p:nvPr/>
        </p:nvSpPr>
        <p:spPr>
          <a:xfrm>
            <a:off x="524025" y="4130500"/>
            <a:ext cx="9945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Int.checkIsUpperSdkVersion(): 현재 기기의 SDK_VERSION을 확인하는 함수, VERSION에 따라 미디어 파일 접근시 필요한 권한이 다르게 요구되기 때문에 체크가 필요하다.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3" name="Google Shape;263;g2a90ccefda0_0_89"/>
          <p:cNvSpPr txBox="1"/>
          <p:nvPr/>
        </p:nvSpPr>
        <p:spPr>
          <a:xfrm>
            <a:off x="524025" y="5117500"/>
            <a:ext cx="979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Activity.getDeviceSize(): 현재 기기의 ScreenSize를 구하는 함수, VERSION에 따라 다르게 처리한다.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4" name="Google Shape;264;g2a90ccefda0_0_89"/>
          <p:cNvSpPr/>
          <p:nvPr/>
        </p:nvSpPr>
        <p:spPr>
          <a:xfrm>
            <a:off x="1049375" y="1666263"/>
            <a:ext cx="10932000" cy="16704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2a90ccefda0_0_89"/>
          <p:cNvSpPr/>
          <p:nvPr/>
        </p:nvSpPr>
        <p:spPr>
          <a:xfrm>
            <a:off x="1049375" y="4114672"/>
            <a:ext cx="10932000" cy="16704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90ccefda0_0_97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2a90ccefda0_0_97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2" name="Google Shape;272;g2a90ccefda0_0_97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g2a90ccefda0_0_97"/>
          <p:cNvCxnSpPr>
            <a:stCxn id="274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g2a90ccefda0_0_97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3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공통 함수</a:t>
            </a:r>
            <a:endParaRPr/>
          </a:p>
        </p:txBody>
      </p:sp>
      <p:sp>
        <p:nvSpPr>
          <p:cNvPr id="275" name="Google Shape;275;g2a90ccefda0_0_97"/>
          <p:cNvSpPr txBox="1"/>
          <p:nvPr/>
        </p:nvSpPr>
        <p:spPr>
          <a:xfrm>
            <a:off x="664528" y="94206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3.FormDataUtil 클래스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a90ccefda0_0_97"/>
          <p:cNvSpPr txBox="1"/>
          <p:nvPr/>
        </p:nvSpPr>
        <p:spPr>
          <a:xfrm>
            <a:off x="1111200" y="1634200"/>
            <a:ext cx="696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Uri.asMultipart(..): 갤러리나 카메라로부터 가져온 사진과 영상들을 MultipartBody.Part 타입으로 변환하는 함수</a:t>
            </a:r>
            <a:endParaRPr sz="1600"/>
          </a:p>
        </p:txBody>
      </p:sp>
      <p:sp>
        <p:nvSpPr>
          <p:cNvPr id="277" name="Google Shape;277;g2a90ccefda0_0_97"/>
          <p:cNvSpPr txBox="1"/>
          <p:nvPr/>
        </p:nvSpPr>
        <p:spPr>
          <a:xfrm>
            <a:off x="741478" y="24493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4.FileUtils 클래스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a90ccefda0_0_97"/>
          <p:cNvSpPr txBox="1"/>
          <p:nvPr/>
        </p:nvSpPr>
        <p:spPr>
          <a:xfrm>
            <a:off x="524025" y="2810397"/>
            <a:ext cx="1026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25400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createTempImageFile</a:t>
            </a:r>
            <a:r>
              <a:rPr lang="ko-KR" sz="1600" dirty="0">
                <a:solidFill>
                  <a:schemeClr val="dk1"/>
                </a:solidFill>
              </a:rPr>
              <a:t>(..): 카메라로 사진을 촬영 후, 해당 사진을 저장할 파일을 생성하는 함수.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79" name="Google Shape;279;g2a90ccefda0_0_97"/>
          <p:cNvSpPr txBox="1"/>
          <p:nvPr/>
        </p:nvSpPr>
        <p:spPr>
          <a:xfrm>
            <a:off x="524025" y="3323913"/>
            <a:ext cx="1019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25400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filePathToUri</a:t>
            </a:r>
            <a:r>
              <a:rPr lang="ko-KR" sz="1600" dirty="0">
                <a:solidFill>
                  <a:schemeClr val="dk1"/>
                </a:solidFill>
              </a:rPr>
              <a:t>(..): </a:t>
            </a:r>
            <a:r>
              <a:rPr lang="ko-KR" sz="1600" dirty="0" err="1">
                <a:solidFill>
                  <a:schemeClr val="dk1"/>
                </a:solidFill>
              </a:rPr>
              <a:t>Image</a:t>
            </a:r>
            <a:r>
              <a:rPr lang="ko-KR" sz="1600" dirty="0">
                <a:solidFill>
                  <a:schemeClr val="dk1"/>
                </a:solidFill>
              </a:rPr>
              <a:t>, </a:t>
            </a:r>
            <a:r>
              <a:rPr lang="ko-KR" sz="1600" dirty="0" err="1">
                <a:solidFill>
                  <a:schemeClr val="dk1"/>
                </a:solidFill>
              </a:rPr>
              <a:t>Video의</a:t>
            </a:r>
            <a:r>
              <a:rPr lang="ko-KR" sz="1600" dirty="0">
                <a:solidFill>
                  <a:schemeClr val="dk1"/>
                </a:solidFill>
              </a:rPr>
              <a:t> 각 경로를 파라미터로 받아 </a:t>
            </a:r>
            <a:r>
              <a:rPr lang="ko-KR" sz="1600" dirty="0" err="1">
                <a:solidFill>
                  <a:schemeClr val="dk1"/>
                </a:solidFill>
              </a:rPr>
              <a:t>Uri로</a:t>
            </a:r>
            <a:r>
              <a:rPr lang="ko-KR" sz="1600" dirty="0">
                <a:solidFill>
                  <a:schemeClr val="dk1"/>
                </a:solidFill>
              </a:rPr>
              <a:t> 변환하는 함수.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80" name="Google Shape;280;g2a90ccefda0_0_97"/>
          <p:cNvSpPr txBox="1"/>
          <p:nvPr/>
        </p:nvSpPr>
        <p:spPr>
          <a:xfrm>
            <a:off x="524025" y="3857215"/>
            <a:ext cx="975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25400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isFileInInternalStorage</a:t>
            </a:r>
            <a:r>
              <a:rPr lang="ko-KR" sz="1600" dirty="0">
                <a:solidFill>
                  <a:schemeClr val="dk1"/>
                </a:solidFill>
              </a:rPr>
              <a:t>(..): 파일 경로가 내부 저장장치인지 외부 저장장치인지 판단하는 함수.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81" name="Google Shape;281;g2a90ccefda0_0_97"/>
          <p:cNvSpPr txBox="1"/>
          <p:nvPr/>
        </p:nvSpPr>
        <p:spPr>
          <a:xfrm>
            <a:off x="808828" y="4770243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5.NetWorkModule 클래스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a90ccefda0_0_97"/>
          <p:cNvSpPr txBox="1"/>
          <p:nvPr/>
        </p:nvSpPr>
        <p:spPr>
          <a:xfrm>
            <a:off x="532311" y="5344891"/>
            <a:ext cx="829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통신에 필요한 </a:t>
            </a:r>
            <a:r>
              <a:rPr lang="ko-KR" sz="1600" dirty="0" err="1">
                <a:solidFill>
                  <a:schemeClr val="dk1"/>
                </a:solidFill>
              </a:rPr>
              <a:t>OKHttpClient</a:t>
            </a:r>
            <a:r>
              <a:rPr lang="ko-KR" sz="1600" dirty="0">
                <a:solidFill>
                  <a:schemeClr val="dk1"/>
                </a:solidFill>
              </a:rPr>
              <a:t>, </a:t>
            </a:r>
            <a:r>
              <a:rPr lang="ko-KR" sz="1600" dirty="0" err="1">
                <a:solidFill>
                  <a:schemeClr val="dk1"/>
                </a:solidFill>
              </a:rPr>
              <a:t>Retrofit</a:t>
            </a:r>
            <a:r>
              <a:rPr lang="ko-KR" sz="1600" dirty="0">
                <a:solidFill>
                  <a:schemeClr val="dk1"/>
                </a:solidFill>
              </a:rPr>
              <a:t> 인스턴스가 정의되어 있다.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83" name="Google Shape;283;g2a90ccefda0_0_97"/>
          <p:cNvSpPr/>
          <p:nvPr/>
        </p:nvSpPr>
        <p:spPr>
          <a:xfrm>
            <a:off x="993250" y="1533794"/>
            <a:ext cx="10932000" cy="8685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2a90ccefda0_0_97"/>
          <p:cNvSpPr/>
          <p:nvPr/>
        </p:nvSpPr>
        <p:spPr>
          <a:xfrm>
            <a:off x="993250" y="3108363"/>
            <a:ext cx="10932000" cy="16704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2a90ccefda0_0_97"/>
          <p:cNvSpPr/>
          <p:nvPr/>
        </p:nvSpPr>
        <p:spPr>
          <a:xfrm>
            <a:off x="993250" y="5361355"/>
            <a:ext cx="10932000" cy="677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90ccefda0_0_261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2a90ccefda0_0_261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" name="Google Shape;292;g2a90ccefda0_0_261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g2a90ccefda0_0_261"/>
          <p:cNvCxnSpPr>
            <a:stCxn id="294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g2a90ccefda0_0_261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3 Activity 함수</a:t>
            </a:r>
            <a:endParaRPr/>
          </a:p>
        </p:txBody>
      </p:sp>
      <p:sp>
        <p:nvSpPr>
          <p:cNvPr id="295" name="Google Shape;295;g2a90ccefda0_0_261"/>
          <p:cNvSpPr txBox="1"/>
          <p:nvPr/>
        </p:nvSpPr>
        <p:spPr>
          <a:xfrm>
            <a:off x="524028" y="17053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2.SelectImageActivity.kt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a90ccefda0_0_261"/>
          <p:cNvSpPr txBox="1"/>
          <p:nvPr/>
        </p:nvSpPr>
        <p:spPr>
          <a:xfrm>
            <a:off x="415303" y="7005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1.MainAcitiy.kt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a90ccefda0_0_261"/>
          <p:cNvSpPr txBox="1"/>
          <p:nvPr/>
        </p:nvSpPr>
        <p:spPr>
          <a:xfrm>
            <a:off x="197108" y="1085118"/>
            <a:ext cx="1001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onCreate</a:t>
            </a:r>
            <a:r>
              <a:rPr lang="ko-KR" sz="1600" dirty="0">
                <a:solidFill>
                  <a:schemeClr val="dk1"/>
                </a:solidFill>
              </a:rPr>
              <a:t>(..): </a:t>
            </a:r>
            <a:r>
              <a:rPr lang="ko-KR" sz="1600" dirty="0" err="1">
                <a:solidFill>
                  <a:schemeClr val="dk1"/>
                </a:solidFill>
              </a:rPr>
              <a:t>buttonStart를</a:t>
            </a:r>
            <a:r>
              <a:rPr lang="ko-KR" sz="1600" dirty="0">
                <a:solidFill>
                  <a:schemeClr val="dk1"/>
                </a:solidFill>
              </a:rPr>
              <a:t> 통해 다음 단계로 이동하기 위한 </a:t>
            </a:r>
            <a:r>
              <a:rPr lang="ko-KR" sz="1600" dirty="0" err="1">
                <a:solidFill>
                  <a:schemeClr val="dk1"/>
                </a:solidFill>
              </a:rPr>
              <a:t>Intent를</a:t>
            </a:r>
            <a:r>
              <a:rPr lang="ko-KR" sz="1600" dirty="0">
                <a:solidFill>
                  <a:schemeClr val="dk1"/>
                </a:solidFill>
              </a:rPr>
              <a:t> 생성한다.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98" name="Google Shape;298;g2a90ccefda0_0_261"/>
          <p:cNvSpPr txBox="1"/>
          <p:nvPr/>
        </p:nvSpPr>
        <p:spPr>
          <a:xfrm>
            <a:off x="186583" y="2171987"/>
            <a:ext cx="11235900" cy="4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val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fetchPicturesFromGallery</a:t>
            </a:r>
            <a:r>
              <a:rPr lang="ko-KR" sz="1600" dirty="0">
                <a:solidFill>
                  <a:schemeClr val="dk1"/>
                </a:solidFill>
              </a:rPr>
              <a:t> = </a:t>
            </a:r>
            <a:r>
              <a:rPr lang="ko-KR" sz="1600" dirty="0" err="1">
                <a:solidFill>
                  <a:schemeClr val="dk1"/>
                </a:solidFill>
              </a:rPr>
              <a:t>registerForActivityResult</a:t>
            </a:r>
            <a:r>
              <a:rPr lang="ko-KR" sz="1600" dirty="0">
                <a:solidFill>
                  <a:schemeClr val="dk1"/>
                </a:solidFill>
              </a:rPr>
              <a:t>(..): 갤러리에서 이미지를 선택하면 </a:t>
            </a:r>
            <a:r>
              <a:rPr lang="ko-KR" sz="1600" dirty="0" err="1">
                <a:solidFill>
                  <a:schemeClr val="dk1"/>
                </a:solidFill>
              </a:rPr>
              <a:t>ActivityResult가</a:t>
            </a:r>
            <a:r>
              <a:rPr lang="ko-KR" sz="1600" dirty="0">
                <a:solidFill>
                  <a:schemeClr val="dk1"/>
                </a:solidFill>
              </a:rPr>
              <a:t> 반환되며 정상적으로 </a:t>
            </a:r>
            <a:r>
              <a:rPr lang="ko-KR" sz="1600" dirty="0" err="1">
                <a:solidFill>
                  <a:schemeClr val="dk1"/>
                </a:solidFill>
              </a:rPr>
              <a:t>Uri가</a:t>
            </a:r>
            <a:r>
              <a:rPr lang="ko-KR" sz="1600" dirty="0">
                <a:solidFill>
                  <a:schemeClr val="dk1"/>
                </a:solidFill>
              </a:rPr>
              <a:t> 담겨져서 반환되면 </a:t>
            </a:r>
            <a:r>
              <a:rPr lang="ko-KR" sz="1600" dirty="0" err="1">
                <a:solidFill>
                  <a:schemeClr val="dk1"/>
                </a:solidFill>
              </a:rPr>
              <a:t>ImageCrop을</a:t>
            </a:r>
            <a:r>
              <a:rPr lang="ko-KR" sz="1600" dirty="0">
                <a:solidFill>
                  <a:schemeClr val="dk1"/>
                </a:solidFill>
              </a:rPr>
              <a:t> 진행한다.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val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cameraActivityLauncher</a:t>
            </a:r>
            <a:r>
              <a:rPr lang="ko-KR" sz="1600" dirty="0">
                <a:solidFill>
                  <a:schemeClr val="dk1"/>
                </a:solidFill>
              </a:rPr>
              <a:t> = </a:t>
            </a:r>
            <a:r>
              <a:rPr lang="ko-KR" sz="1600" dirty="0" err="1">
                <a:solidFill>
                  <a:schemeClr val="dk1"/>
                </a:solidFill>
              </a:rPr>
              <a:t>registerForActivityResult</a:t>
            </a:r>
            <a:r>
              <a:rPr lang="ko-KR" sz="1600" dirty="0">
                <a:solidFill>
                  <a:schemeClr val="dk1"/>
                </a:solidFill>
              </a:rPr>
              <a:t>(..): 카메라 촬영이 정상적으로 수행되었는지 여부가 </a:t>
            </a:r>
            <a:r>
              <a:rPr lang="ko-KR" sz="1600" dirty="0" err="1">
                <a:solidFill>
                  <a:schemeClr val="dk1"/>
                </a:solidFill>
              </a:rPr>
              <a:t>Boolean값으로</a:t>
            </a:r>
            <a:r>
              <a:rPr lang="ko-KR" sz="1600" dirty="0">
                <a:solidFill>
                  <a:schemeClr val="dk1"/>
                </a:solidFill>
              </a:rPr>
              <a:t> 변환된다, 정상적으로 </a:t>
            </a:r>
            <a:r>
              <a:rPr lang="ko-KR" sz="1600" dirty="0" err="1">
                <a:solidFill>
                  <a:schemeClr val="dk1"/>
                </a:solidFill>
              </a:rPr>
              <a:t>Uri가</a:t>
            </a:r>
            <a:r>
              <a:rPr lang="ko-KR" sz="1600" dirty="0">
                <a:solidFill>
                  <a:schemeClr val="dk1"/>
                </a:solidFill>
              </a:rPr>
              <a:t> 반환되면 </a:t>
            </a:r>
            <a:r>
              <a:rPr lang="ko-KR" sz="1600" dirty="0" err="1">
                <a:solidFill>
                  <a:schemeClr val="dk1"/>
                </a:solidFill>
              </a:rPr>
              <a:t>ImageCrop을</a:t>
            </a:r>
            <a:r>
              <a:rPr lang="ko-KR" sz="1600" dirty="0">
                <a:solidFill>
                  <a:schemeClr val="dk1"/>
                </a:solidFill>
              </a:rPr>
              <a:t> 진행한다.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takePicture</a:t>
            </a:r>
            <a:r>
              <a:rPr lang="ko-KR" sz="1600" dirty="0">
                <a:solidFill>
                  <a:schemeClr val="dk1"/>
                </a:solidFill>
              </a:rPr>
              <a:t>(): 사진 촬영을 수행하는 함수, 촬영이 성공적으로 완료되면 해당 사진을 저장한 </a:t>
            </a:r>
            <a:r>
              <a:rPr lang="ko-KR" sz="1600" dirty="0" err="1">
                <a:solidFill>
                  <a:schemeClr val="dk1"/>
                </a:solidFill>
              </a:rPr>
              <a:t>File</a:t>
            </a:r>
            <a:r>
              <a:rPr lang="ko-KR" sz="1600" dirty="0">
                <a:solidFill>
                  <a:schemeClr val="dk1"/>
                </a:solidFill>
              </a:rPr>
              <a:t> 인스턴스를 생성하고 </a:t>
            </a:r>
            <a:r>
              <a:rPr lang="ko-KR" sz="1600" dirty="0" err="1">
                <a:solidFill>
                  <a:schemeClr val="dk1"/>
                </a:solidFill>
              </a:rPr>
              <a:t>ActivityResultLauncher를</a:t>
            </a:r>
            <a:r>
              <a:rPr lang="ko-KR" sz="1600" dirty="0">
                <a:solidFill>
                  <a:schemeClr val="dk1"/>
                </a:solidFill>
              </a:rPr>
              <a:t> 이용해 카메라를 실행한다.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val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requestPermissionLauncher</a:t>
            </a:r>
            <a:r>
              <a:rPr lang="ko-KR" sz="1600" dirty="0">
                <a:solidFill>
                  <a:schemeClr val="dk1"/>
                </a:solidFill>
              </a:rPr>
              <a:t> = </a:t>
            </a:r>
            <a:r>
              <a:rPr lang="ko-KR" sz="1600" dirty="0" err="1">
                <a:solidFill>
                  <a:schemeClr val="dk1"/>
                </a:solidFill>
              </a:rPr>
              <a:t>registerForActivityResult</a:t>
            </a:r>
            <a:r>
              <a:rPr lang="ko-KR" sz="1600" dirty="0">
                <a:solidFill>
                  <a:schemeClr val="dk1"/>
                </a:solidFill>
              </a:rPr>
              <a:t>(..): 미디어 파일 권한 체크를 담당하며 권한이 모두 허용되어 있다면 사용자의 요청에 따라 갤러리로 이동하거나 카메라 촬영을 수행한다.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val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cropImage</a:t>
            </a:r>
            <a:r>
              <a:rPr lang="ko-KR" sz="1600" dirty="0">
                <a:solidFill>
                  <a:schemeClr val="dk1"/>
                </a:solidFill>
              </a:rPr>
              <a:t> = </a:t>
            </a:r>
            <a:r>
              <a:rPr lang="ko-KR" sz="1600" dirty="0" err="1">
                <a:solidFill>
                  <a:schemeClr val="dk1"/>
                </a:solidFill>
              </a:rPr>
              <a:t>requestForActivityResult</a:t>
            </a:r>
            <a:r>
              <a:rPr lang="ko-KR" sz="1600" dirty="0">
                <a:solidFill>
                  <a:schemeClr val="dk1"/>
                </a:solidFill>
              </a:rPr>
              <a:t>(..):, </a:t>
            </a:r>
            <a:r>
              <a:rPr lang="ko-KR" sz="1600" dirty="0" err="1">
                <a:solidFill>
                  <a:schemeClr val="dk1"/>
                </a:solidFill>
              </a:rPr>
              <a:t>Crop된</a:t>
            </a:r>
            <a:r>
              <a:rPr lang="ko-KR" sz="1600" dirty="0">
                <a:solidFill>
                  <a:schemeClr val="dk1"/>
                </a:solidFill>
              </a:rPr>
              <a:t> 이미지의 </a:t>
            </a:r>
            <a:r>
              <a:rPr lang="ko-KR" sz="1600" dirty="0" err="1">
                <a:solidFill>
                  <a:schemeClr val="dk1"/>
                </a:solidFill>
              </a:rPr>
              <a:t>Uri를</a:t>
            </a:r>
            <a:r>
              <a:rPr lang="ko-KR" sz="1600" dirty="0">
                <a:solidFill>
                  <a:schemeClr val="dk1"/>
                </a:solidFill>
              </a:rPr>
              <a:t> 결과로 </a:t>
            </a:r>
            <a:r>
              <a:rPr lang="ko-KR" sz="1600" dirty="0" err="1">
                <a:solidFill>
                  <a:schemeClr val="dk1"/>
                </a:solidFill>
              </a:rPr>
              <a:t>반환받는다</a:t>
            </a:r>
            <a:r>
              <a:rPr lang="ko-KR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setImageUri</a:t>
            </a:r>
            <a:r>
              <a:rPr lang="ko-KR" sz="1600" dirty="0">
                <a:solidFill>
                  <a:schemeClr val="dk1"/>
                </a:solidFill>
              </a:rPr>
              <a:t>(..): </a:t>
            </a:r>
            <a:r>
              <a:rPr lang="ko-KR" sz="1600" dirty="0" err="1">
                <a:solidFill>
                  <a:schemeClr val="dk1"/>
                </a:solidFill>
              </a:rPr>
              <a:t>ImageView에</a:t>
            </a:r>
            <a:r>
              <a:rPr lang="ko-KR" sz="1600" dirty="0">
                <a:solidFill>
                  <a:schemeClr val="dk1"/>
                </a:solidFill>
              </a:rPr>
              <a:t> 특정 이미지의 </a:t>
            </a:r>
            <a:r>
              <a:rPr lang="ko-KR" sz="1600" dirty="0" err="1">
                <a:solidFill>
                  <a:schemeClr val="dk1"/>
                </a:solidFill>
              </a:rPr>
              <a:t>Uri를</a:t>
            </a:r>
            <a:r>
              <a:rPr lang="ko-KR" sz="1600" dirty="0">
                <a:solidFill>
                  <a:schemeClr val="dk1"/>
                </a:solidFill>
              </a:rPr>
              <a:t> 전달받아 화면에 표시하도록 하는 함수.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startCrop</a:t>
            </a:r>
            <a:r>
              <a:rPr lang="ko-KR" sz="1600" dirty="0">
                <a:solidFill>
                  <a:schemeClr val="dk1"/>
                </a:solidFill>
              </a:rPr>
              <a:t>(..): 갤러리에서 선택하거나 카메라로 촬영한 파일의 </a:t>
            </a:r>
            <a:r>
              <a:rPr lang="ko-KR" sz="1600" dirty="0" err="1">
                <a:solidFill>
                  <a:schemeClr val="dk1"/>
                </a:solidFill>
              </a:rPr>
              <a:t>Uri를</a:t>
            </a:r>
            <a:r>
              <a:rPr lang="ko-KR" sz="1600" dirty="0">
                <a:solidFill>
                  <a:schemeClr val="dk1"/>
                </a:solidFill>
              </a:rPr>
              <a:t> 파라미터로 받은 후 </a:t>
            </a:r>
            <a:r>
              <a:rPr lang="ko-KR" sz="1600" dirty="0" err="1">
                <a:solidFill>
                  <a:schemeClr val="dk1"/>
                </a:solidFill>
              </a:rPr>
              <a:t>ImageCrop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ActivityResultLauncher를</a:t>
            </a:r>
            <a:r>
              <a:rPr lang="ko-KR" sz="1600" dirty="0">
                <a:solidFill>
                  <a:schemeClr val="dk1"/>
                </a:solidFill>
              </a:rPr>
              <a:t> 실행하는 함수.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99" name="Google Shape;299;g2a90ccefda0_0_261"/>
          <p:cNvSpPr/>
          <p:nvPr/>
        </p:nvSpPr>
        <p:spPr>
          <a:xfrm>
            <a:off x="741475" y="2346395"/>
            <a:ext cx="10932000" cy="44019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a90ccefda0_0_261"/>
          <p:cNvSpPr/>
          <p:nvPr/>
        </p:nvSpPr>
        <p:spPr>
          <a:xfrm>
            <a:off x="741475" y="1221808"/>
            <a:ext cx="10932000" cy="4845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90ccefda0_0_279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2a90ccefda0_0_279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g2a90ccefda0_0_279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g2a90ccefda0_0_279"/>
          <p:cNvCxnSpPr>
            <a:stCxn id="309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2a90ccefda0_0_279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3 Activity 함수</a:t>
            </a:r>
            <a:endParaRPr/>
          </a:p>
        </p:txBody>
      </p:sp>
      <p:sp>
        <p:nvSpPr>
          <p:cNvPr id="310" name="Google Shape;310;g2a90ccefda0_0_279"/>
          <p:cNvSpPr txBox="1"/>
          <p:nvPr/>
        </p:nvSpPr>
        <p:spPr>
          <a:xfrm>
            <a:off x="434253" y="10048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3.SelectVideoActivity.kt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a90ccefda0_0_279"/>
          <p:cNvSpPr txBox="1"/>
          <p:nvPr/>
        </p:nvSpPr>
        <p:spPr>
          <a:xfrm>
            <a:off x="436825" y="1761727"/>
            <a:ext cx="104844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getSelectedImage</a:t>
            </a:r>
            <a:r>
              <a:rPr lang="ko-KR" sz="1600" dirty="0">
                <a:solidFill>
                  <a:schemeClr val="dk1"/>
                </a:solidFill>
              </a:rPr>
              <a:t>(): 이전 단계인 </a:t>
            </a:r>
            <a:r>
              <a:rPr lang="ko-KR" sz="1600" dirty="0" err="1">
                <a:solidFill>
                  <a:schemeClr val="dk1"/>
                </a:solidFill>
              </a:rPr>
              <a:t>SelectImageActivity.kt에서</a:t>
            </a:r>
            <a:r>
              <a:rPr lang="ko-KR" sz="1600" dirty="0">
                <a:solidFill>
                  <a:schemeClr val="dk1"/>
                </a:solidFill>
              </a:rPr>
              <a:t> 선택된 이미지의 </a:t>
            </a:r>
            <a:r>
              <a:rPr lang="ko-KR" sz="1600" dirty="0" err="1">
                <a:solidFill>
                  <a:schemeClr val="dk1"/>
                </a:solidFill>
              </a:rPr>
              <a:t>Uri를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Intent를</a:t>
            </a:r>
            <a:r>
              <a:rPr lang="ko-KR" sz="1600" dirty="0">
                <a:solidFill>
                  <a:schemeClr val="dk1"/>
                </a:solidFill>
              </a:rPr>
              <a:t> 통해 전달받은 후 화면에 출력시키는 함수.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selectVideo</a:t>
            </a:r>
            <a:r>
              <a:rPr lang="ko-KR" sz="1600" dirty="0">
                <a:solidFill>
                  <a:schemeClr val="dk1"/>
                </a:solidFill>
              </a:rPr>
              <a:t>(): 동영상 선택 버튼을 권한 체크와 연계시키는 함수.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val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requestGalleryVideoPermission</a:t>
            </a:r>
            <a:r>
              <a:rPr lang="ko-KR" sz="1600" dirty="0">
                <a:solidFill>
                  <a:schemeClr val="dk1"/>
                </a:solidFill>
              </a:rPr>
              <a:t> = </a:t>
            </a:r>
            <a:r>
              <a:rPr lang="ko-KR" sz="1600" dirty="0" err="1">
                <a:solidFill>
                  <a:schemeClr val="dk1"/>
                </a:solidFill>
              </a:rPr>
              <a:t>registerForActivityResult</a:t>
            </a:r>
            <a:r>
              <a:rPr lang="ko-KR" sz="1600" dirty="0">
                <a:solidFill>
                  <a:schemeClr val="dk1"/>
                </a:solidFill>
              </a:rPr>
              <a:t>(..): 갤러리에서 비디오를 선택하기 위한 권한을 체크하고 필요한 모든 권한이 충족되었다면 </a:t>
            </a:r>
            <a:r>
              <a:rPr lang="ko-KR" sz="1600" dirty="0" err="1">
                <a:solidFill>
                  <a:schemeClr val="dk1"/>
                </a:solidFill>
              </a:rPr>
              <a:t>Intent를</a:t>
            </a:r>
            <a:r>
              <a:rPr lang="ko-KR" sz="1600" dirty="0">
                <a:solidFill>
                  <a:schemeClr val="dk1"/>
                </a:solidFill>
              </a:rPr>
              <a:t> 이용해 갤러리에서 비디오를 선택할 수 있도록 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val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fetchPicturesFromGallery</a:t>
            </a:r>
            <a:r>
              <a:rPr lang="ko-KR" sz="1600" dirty="0">
                <a:solidFill>
                  <a:schemeClr val="dk1"/>
                </a:solidFill>
              </a:rPr>
              <a:t> = </a:t>
            </a:r>
            <a:r>
              <a:rPr lang="ko-KR" sz="1600" dirty="0" err="1">
                <a:solidFill>
                  <a:schemeClr val="dk1"/>
                </a:solidFill>
              </a:rPr>
              <a:t>registerForActivityResult</a:t>
            </a:r>
            <a:r>
              <a:rPr lang="ko-KR" sz="1600" dirty="0">
                <a:solidFill>
                  <a:schemeClr val="dk1"/>
                </a:solidFill>
              </a:rPr>
              <a:t>(..): 갤러리에서 비디오가 </a:t>
            </a:r>
            <a:r>
              <a:rPr lang="ko-KR" sz="1600" dirty="0" err="1">
                <a:solidFill>
                  <a:schemeClr val="dk1"/>
                </a:solidFill>
              </a:rPr>
              <a:t>선태되면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ActivityResult를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반환받아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Uri를</a:t>
            </a:r>
            <a:r>
              <a:rPr lang="ko-KR" sz="1600" dirty="0">
                <a:solidFill>
                  <a:schemeClr val="dk1"/>
                </a:solidFill>
              </a:rPr>
              <a:t> 이용해 </a:t>
            </a:r>
            <a:r>
              <a:rPr lang="ko-KR" sz="1600" dirty="0" err="1">
                <a:solidFill>
                  <a:schemeClr val="dk1"/>
                </a:solidFill>
              </a:rPr>
              <a:t>bitmap을</a:t>
            </a:r>
            <a:r>
              <a:rPr lang="ko-KR" sz="1600" dirty="0">
                <a:solidFill>
                  <a:schemeClr val="dk1"/>
                </a:solidFill>
              </a:rPr>
              <a:t> 추출하고 </a:t>
            </a:r>
            <a:r>
              <a:rPr lang="ko-KR" sz="1600" dirty="0" err="1">
                <a:solidFill>
                  <a:schemeClr val="dk1"/>
                </a:solidFill>
              </a:rPr>
              <a:t>Glide</a:t>
            </a:r>
            <a:r>
              <a:rPr lang="ko-KR" sz="1600" dirty="0">
                <a:solidFill>
                  <a:schemeClr val="dk1"/>
                </a:solidFill>
              </a:rPr>
              <a:t> 라이브러리를 활용해여 </a:t>
            </a:r>
            <a:r>
              <a:rPr lang="ko-KR" sz="1600" dirty="0" err="1">
                <a:solidFill>
                  <a:schemeClr val="dk1"/>
                </a:solidFill>
              </a:rPr>
              <a:t>ImageView에</a:t>
            </a:r>
            <a:r>
              <a:rPr lang="ko-KR" sz="1600" dirty="0">
                <a:solidFill>
                  <a:schemeClr val="dk1"/>
                </a:solidFill>
              </a:rPr>
              <a:t> 선택된 동영상의 썸네일 이미지를 출력시킨다.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getVideoThumbnail</a:t>
            </a:r>
            <a:r>
              <a:rPr lang="ko-KR" sz="1600" dirty="0">
                <a:solidFill>
                  <a:schemeClr val="dk1"/>
                </a:solidFill>
              </a:rPr>
              <a:t>(..): 선택된 </a:t>
            </a:r>
            <a:r>
              <a:rPr lang="ko-KR" sz="1600" dirty="0" err="1">
                <a:solidFill>
                  <a:schemeClr val="dk1"/>
                </a:solidFill>
              </a:rPr>
              <a:t>Video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Uri에서</a:t>
            </a:r>
            <a:r>
              <a:rPr lang="ko-KR" sz="1600" dirty="0">
                <a:solidFill>
                  <a:schemeClr val="dk1"/>
                </a:solidFill>
              </a:rPr>
              <a:t> 썸네일 이미지를 </a:t>
            </a:r>
            <a:r>
              <a:rPr lang="ko-KR" sz="1600" dirty="0" err="1">
                <a:solidFill>
                  <a:schemeClr val="dk1"/>
                </a:solidFill>
              </a:rPr>
              <a:t>Bitmap</a:t>
            </a:r>
            <a:r>
              <a:rPr lang="ko-KR" sz="1600" dirty="0">
                <a:solidFill>
                  <a:schemeClr val="dk1"/>
                </a:solidFill>
              </a:rPr>
              <a:t> 형식으로 추출하여 반환하는 함수, 적절한 프레임을 지정하여 원하는 위치의 썸네일을 추출할 수 있다.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12" name="Google Shape;312;g2a90ccefda0_0_279"/>
          <p:cNvSpPr/>
          <p:nvPr/>
        </p:nvSpPr>
        <p:spPr>
          <a:xfrm>
            <a:off x="1068202" y="1808582"/>
            <a:ext cx="10055595" cy="40446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90ccefda0_0_291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2a90ccefda0_0_291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9" name="Google Shape;319;g2a90ccefda0_0_291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g2a90ccefda0_0_291"/>
          <p:cNvCxnSpPr>
            <a:stCxn id="321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g2a90ccefda0_0_291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3 Activity 함수</a:t>
            </a:r>
            <a:endParaRPr/>
          </a:p>
        </p:txBody>
      </p:sp>
      <p:sp>
        <p:nvSpPr>
          <p:cNvPr id="322" name="Google Shape;322;g2a90ccefda0_0_291"/>
          <p:cNvSpPr txBox="1"/>
          <p:nvPr/>
        </p:nvSpPr>
        <p:spPr>
          <a:xfrm>
            <a:off x="178675" y="1235672"/>
            <a:ext cx="11494800" cy="4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uploadMediaFile</a:t>
            </a:r>
            <a:r>
              <a:rPr lang="ko-KR" sz="1600" dirty="0">
                <a:solidFill>
                  <a:schemeClr val="dk1"/>
                </a:solidFill>
              </a:rPr>
              <a:t>(): 이미지와 동영상 </a:t>
            </a:r>
            <a:r>
              <a:rPr lang="ko-KR" sz="1600" dirty="0" err="1">
                <a:solidFill>
                  <a:schemeClr val="dk1"/>
                </a:solidFill>
              </a:rPr>
              <a:t>Uri를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MultpartBody.Par로</a:t>
            </a:r>
            <a:r>
              <a:rPr lang="ko-KR" sz="1600" dirty="0">
                <a:solidFill>
                  <a:schemeClr val="dk1"/>
                </a:solidFill>
              </a:rPr>
              <a:t> 변환 후, </a:t>
            </a:r>
            <a:r>
              <a:rPr lang="ko-KR" sz="1600" dirty="0" err="1">
                <a:solidFill>
                  <a:schemeClr val="dk1"/>
                </a:solidFill>
              </a:rPr>
              <a:t>Retrofit을</a:t>
            </a:r>
            <a:r>
              <a:rPr lang="ko-KR" sz="1600" dirty="0">
                <a:solidFill>
                  <a:schemeClr val="dk1"/>
                </a:solidFill>
              </a:rPr>
              <a:t> 이용하여 서버에 </a:t>
            </a:r>
            <a:r>
              <a:rPr lang="ko-KR" sz="1600" dirty="0" err="1">
                <a:solidFill>
                  <a:schemeClr val="dk1"/>
                </a:solidFill>
              </a:rPr>
              <a:t>POST하는</a:t>
            </a:r>
            <a:r>
              <a:rPr lang="ko-KR" sz="1600" dirty="0">
                <a:solidFill>
                  <a:schemeClr val="dk1"/>
                </a:solidFill>
              </a:rPr>
              <a:t> 함수, </a:t>
            </a:r>
            <a:r>
              <a:rPr lang="ko-KR" sz="1600" dirty="0" err="1">
                <a:solidFill>
                  <a:schemeClr val="dk1"/>
                </a:solidFill>
              </a:rPr>
              <a:t>Http</a:t>
            </a:r>
            <a:r>
              <a:rPr lang="ko-KR" sz="1600" dirty="0">
                <a:solidFill>
                  <a:schemeClr val="dk1"/>
                </a:solidFill>
              </a:rPr>
              <a:t> 통신이 성공적으로 완료되면 </a:t>
            </a:r>
            <a:r>
              <a:rPr lang="ko-KR" sz="1600" dirty="0" err="1">
                <a:solidFill>
                  <a:schemeClr val="dk1"/>
                </a:solidFill>
              </a:rPr>
              <a:t>ResponseBody에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ticket</a:t>
            </a:r>
            <a:r>
              <a:rPr lang="ko-KR" sz="1600" dirty="0">
                <a:solidFill>
                  <a:schemeClr val="dk1"/>
                </a:solidFill>
              </a:rPr>
              <a:t> 정보가 반환된다.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getAnimation</a:t>
            </a:r>
            <a:r>
              <a:rPr lang="ko-KR" sz="1600" dirty="0">
                <a:solidFill>
                  <a:schemeClr val="dk1"/>
                </a:solidFill>
              </a:rPr>
              <a:t>(): 서버로부터 반환된 </a:t>
            </a:r>
            <a:r>
              <a:rPr lang="ko-KR" sz="1600" dirty="0" err="1">
                <a:solidFill>
                  <a:schemeClr val="dk1"/>
                </a:solidFill>
              </a:rPr>
              <a:t>ticket을</a:t>
            </a:r>
            <a:r>
              <a:rPr lang="ko-KR" sz="1600" dirty="0">
                <a:solidFill>
                  <a:schemeClr val="dk1"/>
                </a:solidFill>
              </a:rPr>
              <a:t> 이용해 변환된 애니메이션을 </a:t>
            </a:r>
            <a:r>
              <a:rPr lang="ko-KR" sz="1600" dirty="0" err="1">
                <a:solidFill>
                  <a:schemeClr val="dk1"/>
                </a:solidFill>
              </a:rPr>
              <a:t>반환받기</a:t>
            </a:r>
            <a:r>
              <a:rPr lang="ko-KR" sz="1600" dirty="0">
                <a:solidFill>
                  <a:schemeClr val="dk1"/>
                </a:solidFill>
              </a:rPr>
              <a:t> 위한 함수, 변환이 완료되지 않으면 </a:t>
            </a:r>
            <a:r>
              <a:rPr lang="ko-KR" sz="1600" dirty="0" err="1">
                <a:solidFill>
                  <a:schemeClr val="dk1"/>
                </a:solidFill>
              </a:rPr>
              <a:t>Response의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Content-Type을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application</a:t>
            </a:r>
            <a:r>
              <a:rPr lang="ko-KR" sz="1600" dirty="0">
                <a:solidFill>
                  <a:schemeClr val="dk1"/>
                </a:solidFill>
              </a:rPr>
              <a:t>/</a:t>
            </a:r>
            <a:r>
              <a:rPr lang="ko-KR" sz="1600" dirty="0" err="1">
                <a:solidFill>
                  <a:schemeClr val="dk1"/>
                </a:solidFill>
              </a:rPr>
              <a:t>json</a:t>
            </a:r>
            <a:r>
              <a:rPr lang="ko-KR" sz="1600" dirty="0">
                <a:solidFill>
                  <a:schemeClr val="dk1"/>
                </a:solidFill>
              </a:rPr>
              <a:t>, 변환이 완료되었다면 </a:t>
            </a:r>
            <a:r>
              <a:rPr lang="ko-KR" sz="1600" dirty="0" err="1">
                <a:solidFill>
                  <a:schemeClr val="dk1"/>
                </a:solidFill>
              </a:rPr>
              <a:t>video</a:t>
            </a:r>
            <a:r>
              <a:rPr lang="ko-KR" sz="1600" dirty="0">
                <a:solidFill>
                  <a:schemeClr val="dk1"/>
                </a:solidFill>
              </a:rPr>
              <a:t>/mp4로 </a:t>
            </a:r>
            <a:r>
              <a:rPr lang="ko-KR" sz="1600" dirty="0" err="1">
                <a:solidFill>
                  <a:schemeClr val="dk1"/>
                </a:solidFill>
              </a:rPr>
              <a:t>응답받는다</a:t>
            </a:r>
            <a:r>
              <a:rPr lang="ko-KR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635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natToMain</a:t>
            </a:r>
            <a:r>
              <a:rPr lang="ko-KR" sz="1600" dirty="0">
                <a:solidFill>
                  <a:schemeClr val="dk1"/>
                </a:solidFill>
              </a:rPr>
              <a:t>(): 다운로드 완료 후 </a:t>
            </a:r>
            <a:r>
              <a:rPr lang="ko-KR" sz="1600" dirty="0" err="1">
                <a:solidFill>
                  <a:schemeClr val="dk1"/>
                </a:solidFill>
              </a:rPr>
              <a:t>메인화면으로</a:t>
            </a:r>
            <a:r>
              <a:rPr lang="ko-KR" sz="1600" dirty="0">
                <a:solidFill>
                  <a:schemeClr val="dk1"/>
                </a:solidFill>
              </a:rPr>
              <a:t> 돌아가는 함수.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suspend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showLoading</a:t>
            </a:r>
            <a:r>
              <a:rPr lang="ko-KR" sz="1600" dirty="0">
                <a:solidFill>
                  <a:schemeClr val="dk1"/>
                </a:solidFill>
              </a:rPr>
              <a:t>(): 네트워크 통신 여부에 따라 </a:t>
            </a:r>
            <a:r>
              <a:rPr lang="ko-KR" sz="1600" dirty="0" err="1">
                <a:solidFill>
                  <a:schemeClr val="dk1"/>
                </a:solidFill>
              </a:rPr>
              <a:t>ProgressBar의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Visibility를</a:t>
            </a:r>
            <a:r>
              <a:rPr lang="ko-KR" sz="1600" dirty="0">
                <a:solidFill>
                  <a:schemeClr val="dk1"/>
                </a:solidFill>
              </a:rPr>
              <a:t> 변경하는 함수, </a:t>
            </a:r>
            <a:r>
              <a:rPr lang="ko-KR" sz="1600" dirty="0" err="1">
                <a:solidFill>
                  <a:schemeClr val="dk1"/>
                </a:solidFill>
              </a:rPr>
              <a:t>Http</a:t>
            </a:r>
            <a:r>
              <a:rPr lang="ko-KR" sz="1600" dirty="0">
                <a:solidFill>
                  <a:schemeClr val="dk1"/>
                </a:solidFill>
              </a:rPr>
              <a:t> 통신은 대부분 IO </a:t>
            </a:r>
            <a:r>
              <a:rPr lang="ko-KR" sz="1600" dirty="0" err="1">
                <a:solidFill>
                  <a:schemeClr val="dk1"/>
                </a:solidFill>
              </a:rPr>
              <a:t>Dispathers에서</a:t>
            </a:r>
            <a:r>
              <a:rPr lang="ko-KR" sz="1600" dirty="0">
                <a:solidFill>
                  <a:schemeClr val="dk1"/>
                </a:solidFill>
              </a:rPr>
              <a:t> 일어나기 때문에 </a:t>
            </a:r>
            <a:r>
              <a:rPr lang="ko-KR" sz="1600" dirty="0" err="1">
                <a:solidFill>
                  <a:schemeClr val="dk1"/>
                </a:solidFill>
              </a:rPr>
              <a:t>Dispathers.Main으로</a:t>
            </a:r>
            <a:r>
              <a:rPr lang="ko-KR" sz="1600" dirty="0">
                <a:solidFill>
                  <a:schemeClr val="dk1"/>
                </a:solidFill>
              </a:rPr>
              <a:t> 전환하여 작업을 수행한다.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suspend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showLoadingMessage</a:t>
            </a:r>
            <a:r>
              <a:rPr lang="ko-KR" sz="1600" dirty="0">
                <a:solidFill>
                  <a:schemeClr val="dk1"/>
                </a:solidFill>
              </a:rPr>
              <a:t>(): 네트워크 통신 여부에 따라 메시지를 변경시키는 함수.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checkDirectoryExist</a:t>
            </a:r>
            <a:r>
              <a:rPr lang="ko-KR" sz="1600" dirty="0">
                <a:solidFill>
                  <a:schemeClr val="dk1"/>
                </a:solidFill>
              </a:rPr>
              <a:t>(): 파일을 쓰기 전에 생성하고자 하는 경로가 유효한지 확인하는 함수, 경로가 유효하지 않다면 폴더를 생성한다.</a:t>
            </a:r>
            <a:endParaRPr sz="1600" dirty="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Private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fun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writeToDisk</a:t>
            </a:r>
            <a:r>
              <a:rPr lang="ko-KR" sz="1600" dirty="0">
                <a:solidFill>
                  <a:schemeClr val="dk1"/>
                </a:solidFill>
              </a:rPr>
              <a:t>(): 서버로부터 </a:t>
            </a:r>
            <a:r>
              <a:rPr lang="ko-KR" sz="1600" dirty="0" err="1">
                <a:solidFill>
                  <a:schemeClr val="dk1"/>
                </a:solidFill>
              </a:rPr>
              <a:t>응답받은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ResponseBody를</a:t>
            </a:r>
            <a:r>
              <a:rPr lang="ko-KR" sz="1600" dirty="0">
                <a:solidFill>
                  <a:schemeClr val="dk1"/>
                </a:solidFill>
              </a:rPr>
              <a:t> 전달받아 갤러리에 저장하는 함수, </a:t>
            </a:r>
            <a:r>
              <a:rPr lang="ko-KR" sz="1600" dirty="0" err="1">
                <a:solidFill>
                  <a:schemeClr val="dk1"/>
                </a:solidFill>
              </a:rPr>
              <a:t>FileOutputStream을</a:t>
            </a:r>
            <a:r>
              <a:rPr lang="ko-KR" sz="1600" dirty="0">
                <a:solidFill>
                  <a:schemeClr val="dk1"/>
                </a:solidFill>
              </a:rPr>
              <a:t> 활용한다.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23" name="Google Shape;323;g2a90ccefda0_0_291"/>
          <p:cNvSpPr/>
          <p:nvPr/>
        </p:nvSpPr>
        <p:spPr>
          <a:xfrm>
            <a:off x="741475" y="1245273"/>
            <a:ext cx="10932000" cy="48753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90ccefda0_0_299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2a90ccefda0_0_299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g2a90ccefda0_0_299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g2a90ccefda0_0_299"/>
          <p:cNvCxnSpPr>
            <a:stCxn id="332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g2a90ccefda0_0_299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3 Activity 함수</a:t>
            </a:r>
            <a:endParaRPr/>
          </a:p>
        </p:txBody>
      </p:sp>
      <p:sp>
        <p:nvSpPr>
          <p:cNvPr id="333" name="Google Shape;333;g2a90ccefda0_0_299"/>
          <p:cNvSpPr txBox="1"/>
          <p:nvPr/>
        </p:nvSpPr>
        <p:spPr>
          <a:xfrm>
            <a:off x="597178" y="10048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3.DownloadDialogFragment.kt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a90ccefda0_0_299"/>
          <p:cNvSpPr txBox="1"/>
          <p:nvPr/>
        </p:nvSpPr>
        <p:spPr>
          <a:xfrm>
            <a:off x="741441" y="1863223"/>
            <a:ext cx="80712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Override fun onViewCreated(..): 다운로드 버튼 클릭시 DownloadListener를 통해 SelectVideoActivity.kt로 결과를 반환한다.</a:t>
            </a:r>
            <a:endParaRPr sz="1600">
              <a:solidFill>
                <a:schemeClr val="dk1"/>
              </a:solidFill>
            </a:endParaRPr>
          </a:p>
          <a:p>
            <a:pPr marL="88900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Private fun setDialogSize(): Dialog의 Size를 지정하는 함수, getDeviceSize()를 통해 실제 기기의 width와 height를 구한 후, 원하는 비율로 다이얼로그의 크기를 설정한다.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5" name="Google Shape;335;g2a90ccefda0_0_299"/>
          <p:cNvSpPr/>
          <p:nvPr/>
        </p:nvSpPr>
        <p:spPr>
          <a:xfrm>
            <a:off x="1260000" y="1981979"/>
            <a:ext cx="7865527" cy="17178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90ccefda0_0_345"/>
          <p:cNvSpPr/>
          <p:nvPr/>
        </p:nvSpPr>
        <p:spPr>
          <a:xfrm>
            <a:off x="2479996" y="2744401"/>
            <a:ext cx="295800" cy="6459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2a90ccefda0_0_345"/>
          <p:cNvSpPr/>
          <p:nvPr/>
        </p:nvSpPr>
        <p:spPr>
          <a:xfrm>
            <a:off x="2157367" y="2744400"/>
            <a:ext cx="470700" cy="6459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2a90ccefda0_0_345"/>
          <p:cNvSpPr txBox="1"/>
          <p:nvPr/>
        </p:nvSpPr>
        <p:spPr>
          <a:xfrm>
            <a:off x="2984224" y="2544000"/>
            <a:ext cx="7792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200">
                <a:solidFill>
                  <a:srgbClr val="262626"/>
                </a:solidFill>
              </a:rPr>
              <a:t>프로젝트 진행 방식</a:t>
            </a:r>
            <a:endParaRPr sz="6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1479998" y="438776"/>
            <a:ext cx="1250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045241" y="555974"/>
            <a:ext cx="295800" cy="4845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97288" y="555974"/>
            <a:ext cx="295800" cy="4845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39225" y="1475700"/>
            <a:ext cx="30000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1. 프로젝트 소개</a:t>
            </a:r>
            <a:endParaRPr sz="2000" b="1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 A. 개요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 B. 특징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 C. 기대효과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870400" y="1475700"/>
            <a:ext cx="30000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2. 사용자 매뉴얼 및 기능 설명</a:t>
            </a:r>
            <a:endParaRPr sz="2000" b="1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A. 메인 화면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B. 이미지 선택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C. 동영상 선택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D. 다운로드 결정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270425" y="1475700"/>
            <a:ext cx="3000000" cy="5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3. 기술 설명</a:t>
            </a:r>
            <a:endParaRPr sz="2000" b="1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A.  공통 함수</a:t>
            </a:r>
            <a:endParaRPr sz="2000">
              <a:solidFill>
                <a:schemeClr val="dk1"/>
              </a:solidFill>
            </a:endParaRPr>
          </a:p>
          <a:p>
            <a:pPr marL="2794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1. ApiService 클래스</a:t>
            </a:r>
            <a:endParaRPr sz="2000">
              <a:solidFill>
                <a:schemeClr val="dk1"/>
              </a:solidFill>
            </a:endParaRPr>
          </a:p>
          <a:p>
            <a:pPr marL="2794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2. Ext 클래스</a:t>
            </a:r>
            <a:endParaRPr sz="2000">
              <a:solidFill>
                <a:schemeClr val="dk1"/>
              </a:solidFill>
            </a:endParaRPr>
          </a:p>
          <a:p>
            <a:pPr marL="2794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3. FormDataUtil 클래스</a:t>
            </a:r>
            <a:endParaRPr sz="2000">
              <a:solidFill>
                <a:schemeClr val="dk1"/>
              </a:solidFill>
            </a:endParaRPr>
          </a:p>
          <a:p>
            <a:pPr marL="2794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4. FileUtils 클래스</a:t>
            </a:r>
            <a:endParaRPr sz="2000">
              <a:solidFill>
                <a:schemeClr val="dk1"/>
              </a:solidFill>
            </a:endParaRPr>
          </a:p>
          <a:p>
            <a:pPr marL="2794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5.NetWorkModule클래스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192000" y="1475700"/>
            <a:ext cx="30000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4. 프로젝트 진행 방식</a:t>
            </a:r>
            <a:endParaRPr sz="2000" b="1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A. 일정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B. 역할분담</a:t>
            </a:r>
            <a:endParaRPr sz="20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C. 진행방식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270425" y="40273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5. 개선사항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90ccefda0_0_315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a90ccefda0_0_315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9" name="Google Shape;349;g2a90ccefda0_0_315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" name="Google Shape;350;g2a90ccefda0_0_315"/>
          <p:cNvCxnSpPr>
            <a:stCxn id="351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g2a90ccefda0_0_315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4. 일정</a:t>
            </a:r>
            <a:endParaRPr/>
          </a:p>
        </p:txBody>
      </p:sp>
      <p:sp>
        <p:nvSpPr>
          <p:cNvPr id="352" name="Google Shape;352;g2a90ccefda0_0_315"/>
          <p:cNvSpPr txBox="1"/>
          <p:nvPr/>
        </p:nvSpPr>
        <p:spPr>
          <a:xfrm>
            <a:off x="597153" y="88426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일정 기록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g2a90ccefda0_0_315"/>
          <p:cNvGraphicFramePr/>
          <p:nvPr/>
        </p:nvGraphicFramePr>
        <p:xfrm>
          <a:off x="890100" y="1740900"/>
          <a:ext cx="10411775" cy="2177840"/>
        </p:xfrm>
        <a:graphic>
          <a:graphicData uri="http://schemas.openxmlformats.org/drawingml/2006/table">
            <a:tbl>
              <a:tblPr>
                <a:noFill/>
                <a:tableStyleId>{8D780BFA-6F95-4B03-8695-564C93C0FC24}</a:tableStyleId>
              </a:tblPr>
              <a:tblGrid>
                <a:gridCol w="21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10/17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11/8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11/15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11/22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11/29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12/7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12/14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12/21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주제선정 및 제안서 작성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>
                          <a:solidFill>
                            <a:srgbClr val="D5DCE4"/>
                          </a:solidFill>
                        </a:rPr>
                        <a:t> </a:t>
                      </a:r>
                      <a:endParaRPr sz="800">
                        <a:solidFill>
                          <a:srgbClr val="D5DCE4"/>
                        </a:solidFill>
                      </a:endParaRPr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역할 분담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>
                          <a:solidFill>
                            <a:srgbClr val="D5DCE4"/>
                          </a:solidFill>
                        </a:rPr>
                        <a:t> </a:t>
                      </a:r>
                      <a:endParaRPr sz="800">
                        <a:solidFill>
                          <a:srgbClr val="D5DCE4"/>
                        </a:solidFill>
                      </a:endParaRPr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백엔드 개발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어플리케이션 개발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>
                          <a:solidFill>
                            <a:srgbClr val="FFFFFF"/>
                          </a:solidFill>
                        </a:rPr>
                        <a:t> 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>
                          <a:solidFill>
                            <a:srgbClr val="FFFFFF"/>
                          </a:solidFill>
                        </a:rPr>
                        <a:t> 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>
                          <a:solidFill>
                            <a:srgbClr val="FFFFFF"/>
                          </a:solidFill>
                        </a:rPr>
                        <a:t> 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>
                          <a:solidFill>
                            <a:srgbClr val="FFFFFF"/>
                          </a:solidFill>
                        </a:rPr>
                        <a:t> 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기술문서 작성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 b="1"/>
                        <a:t>발표 준비</a:t>
                      </a:r>
                      <a:endParaRPr sz="800" b="1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800"/>
                        <a:t> </a:t>
                      </a:r>
                      <a:endParaRPr sz="800"/>
                    </a:p>
                  </a:txBody>
                  <a:tcPr marL="68575" marR="68575" marT="91425" marB="91425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4" name="Google Shape;354;g2a90ccefda0_0_3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100" b="1"/>
              <a:t>           </a:t>
            </a:r>
            <a:endParaRPr sz="11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90ccefda0_0_324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2a90ccefda0_0_324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1" name="Google Shape;361;g2a90ccefda0_0_324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g2a90ccefda0_0_324"/>
          <p:cNvCxnSpPr>
            <a:stCxn id="363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g2a90ccefda0_0_324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4 역할 분담</a:t>
            </a:r>
            <a:endParaRPr/>
          </a:p>
        </p:txBody>
      </p:sp>
      <p:sp>
        <p:nvSpPr>
          <p:cNvPr id="364" name="Google Shape;364;g2a90ccefda0_0_324"/>
          <p:cNvSpPr txBox="1"/>
          <p:nvPr/>
        </p:nvSpPr>
        <p:spPr>
          <a:xfrm>
            <a:off x="810425" y="1290775"/>
            <a:ext cx="10293600" cy="490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190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</a:rPr>
              <a:t>B. 역할 분담</a:t>
            </a:r>
            <a:endParaRPr sz="2000" b="1" dirty="0">
              <a:solidFill>
                <a:schemeClr val="dk1"/>
              </a:solidFill>
            </a:endParaRPr>
          </a:p>
          <a:p>
            <a:pPr marL="190500" lvl="0" indent="190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   </a:t>
            </a:r>
            <a:r>
              <a:rPr lang="ko-KR" sz="2000" b="1" dirty="0">
                <a:solidFill>
                  <a:schemeClr val="dk1"/>
                </a:solidFill>
              </a:rPr>
              <a:t>1. 김서진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         </a:t>
            </a:r>
            <a:r>
              <a:rPr lang="en-US" altLang="ko-KR" sz="2000" dirty="0">
                <a:solidFill>
                  <a:schemeClr val="dk1"/>
                </a:solidFill>
              </a:rPr>
              <a:t>   </a:t>
            </a:r>
            <a:r>
              <a:rPr lang="ko-KR" sz="2000" b="1" dirty="0">
                <a:solidFill>
                  <a:schemeClr val="dk1"/>
                </a:solidFill>
              </a:rPr>
              <a:t>- 주요 역할:</a:t>
            </a:r>
            <a:r>
              <a:rPr lang="ko-KR" sz="2000" dirty="0">
                <a:solidFill>
                  <a:schemeClr val="dk1"/>
                </a:solidFill>
              </a:rPr>
              <a:t> 어플리케이션(Class)</a:t>
            </a:r>
            <a:endParaRPr sz="2000" b="1" dirty="0">
              <a:solidFill>
                <a:schemeClr val="dk1"/>
              </a:solidFill>
            </a:endParaRPr>
          </a:p>
          <a:p>
            <a:pPr marL="190500" lvl="0" indent="190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   </a:t>
            </a:r>
            <a:r>
              <a:rPr lang="ko-KR" sz="2000" b="1" dirty="0">
                <a:solidFill>
                  <a:schemeClr val="dk1"/>
                </a:solidFill>
              </a:rPr>
              <a:t>2. 김호준</a:t>
            </a:r>
            <a:endParaRPr sz="2000" b="1" dirty="0">
              <a:solidFill>
                <a:schemeClr val="dk1"/>
              </a:solidFill>
            </a:endParaRPr>
          </a:p>
          <a:p>
            <a:pPr marL="5715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    </a:t>
            </a:r>
            <a:r>
              <a:rPr lang="ko-KR" sz="2000" b="1" dirty="0">
                <a:solidFill>
                  <a:schemeClr val="dk1"/>
                </a:solidFill>
              </a:rPr>
              <a:t>- 주요 역할:</a:t>
            </a:r>
            <a:r>
              <a:rPr lang="ko-KR" sz="2000" dirty="0">
                <a:solidFill>
                  <a:schemeClr val="dk1"/>
                </a:solidFill>
              </a:rPr>
              <a:t> 어플리케이션(Class, Layout), PPT 제작</a:t>
            </a:r>
            <a:endParaRPr lang="en-US" sz="2000" b="1" dirty="0">
              <a:solidFill>
                <a:schemeClr val="dk1"/>
              </a:solidFill>
            </a:endParaRPr>
          </a:p>
          <a:p>
            <a:pPr marL="190500" lvl="0" indent="190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   </a:t>
            </a:r>
            <a:r>
              <a:rPr lang="ko-KR" sz="2000" b="1" dirty="0">
                <a:solidFill>
                  <a:schemeClr val="dk1"/>
                </a:solidFill>
              </a:rPr>
              <a:t>3. 박주용</a:t>
            </a:r>
            <a:endParaRPr sz="2000" b="1" dirty="0">
              <a:solidFill>
                <a:schemeClr val="dk1"/>
              </a:solidFill>
            </a:endParaRPr>
          </a:p>
          <a:p>
            <a:pPr marL="381000" lvl="0" indent="190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    </a:t>
            </a:r>
            <a:r>
              <a:rPr lang="ko-KR" sz="2000" b="1" dirty="0">
                <a:solidFill>
                  <a:schemeClr val="dk1"/>
                </a:solidFill>
              </a:rPr>
              <a:t>- 주요 역할</a:t>
            </a:r>
            <a:r>
              <a:rPr lang="ko-KR" sz="2000" dirty="0">
                <a:solidFill>
                  <a:schemeClr val="dk1"/>
                </a:solidFill>
              </a:rPr>
              <a:t>: 백엔드 개발, 어플리케이션(C-S Communication)</a:t>
            </a:r>
            <a:endParaRPr lang="ko-KR" altLang="en-US" sz="2000" dirty="0">
              <a:solidFill>
                <a:schemeClr val="dk1"/>
              </a:solidFill>
            </a:endParaRPr>
          </a:p>
          <a:p>
            <a:pPr marL="381000" lvl="0" indent="190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</a:rPr>
              <a:t>4</a:t>
            </a:r>
            <a:r>
              <a:rPr lang="en-US" altLang="ko-KR" sz="2000" b="1" dirty="0">
                <a:solidFill>
                  <a:schemeClr val="dk1"/>
                </a:solidFill>
              </a:rPr>
              <a:t>. </a:t>
            </a:r>
            <a:r>
              <a:rPr lang="ko-KR" altLang="en-US" sz="2000" b="1" dirty="0">
                <a:solidFill>
                  <a:schemeClr val="dk1"/>
                </a:solidFill>
              </a:rPr>
              <a:t>가파로브 자혼기르</a:t>
            </a:r>
          </a:p>
          <a:p>
            <a:pPr marL="381000" lvl="0" indent="127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     - </a:t>
            </a:r>
            <a:r>
              <a:rPr lang="ko-KR" altLang="en-US" sz="2000" b="1" dirty="0">
                <a:solidFill>
                  <a:schemeClr val="dk1"/>
                </a:solidFill>
              </a:rPr>
              <a:t>주요 역할</a:t>
            </a:r>
            <a:r>
              <a:rPr lang="en-US" altLang="ko-KR" sz="2000" dirty="0">
                <a:solidFill>
                  <a:schemeClr val="dk1"/>
                </a:solidFill>
              </a:rPr>
              <a:t>: </a:t>
            </a:r>
            <a:r>
              <a:rPr lang="ko-KR" altLang="en-US" sz="2000" dirty="0">
                <a:solidFill>
                  <a:schemeClr val="dk1"/>
                </a:solidFill>
              </a:rPr>
              <a:t>어플리케이션</a:t>
            </a:r>
            <a:r>
              <a:rPr lang="en-US" altLang="ko-KR" sz="2000" dirty="0">
                <a:solidFill>
                  <a:schemeClr val="dk1"/>
                </a:solidFill>
              </a:rPr>
              <a:t>(Class), </a:t>
            </a:r>
            <a:r>
              <a:rPr lang="ko-KR" altLang="en-US" sz="2000" dirty="0">
                <a:solidFill>
                  <a:schemeClr val="dk1"/>
                </a:solidFill>
              </a:rPr>
              <a:t>발표</a:t>
            </a:r>
            <a:endParaRPr lang="ko-KR" altLang="en-US"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90ccefda0_0_351"/>
          <p:cNvSpPr/>
          <p:nvPr/>
        </p:nvSpPr>
        <p:spPr>
          <a:xfrm>
            <a:off x="3860571" y="2654626"/>
            <a:ext cx="295800" cy="6459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2a90ccefda0_0_351"/>
          <p:cNvSpPr/>
          <p:nvPr/>
        </p:nvSpPr>
        <p:spPr>
          <a:xfrm>
            <a:off x="3537942" y="2654625"/>
            <a:ext cx="470700" cy="6459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2a90ccefda0_0_351"/>
          <p:cNvSpPr txBox="1"/>
          <p:nvPr/>
        </p:nvSpPr>
        <p:spPr>
          <a:xfrm>
            <a:off x="4376053" y="2512493"/>
            <a:ext cx="624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200">
                <a:solidFill>
                  <a:srgbClr val="262626"/>
                </a:solidFill>
              </a:rPr>
              <a:t>개선 사항</a:t>
            </a:r>
            <a:endParaRPr sz="6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90ccefda0_0_333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2a90ccefda0_0_333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8" name="Google Shape;378;g2a90ccefda0_0_333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g2a90ccefda0_0_333"/>
          <p:cNvCxnSpPr>
            <a:stCxn id="380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g2a90ccefda0_0_333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개선사항</a:t>
            </a:r>
            <a:endParaRPr/>
          </a:p>
        </p:txBody>
      </p:sp>
      <p:sp>
        <p:nvSpPr>
          <p:cNvPr id="381" name="Google Shape;381;g2a90ccefda0_0_333"/>
          <p:cNvSpPr txBox="1"/>
          <p:nvPr/>
        </p:nvSpPr>
        <p:spPr>
          <a:xfrm>
            <a:off x="434253" y="10048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A.이미지-비디오 변환 성공률 향상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a90ccefda0_0_333"/>
          <p:cNvSpPr txBox="1"/>
          <p:nvPr/>
        </p:nvSpPr>
        <p:spPr>
          <a:xfrm>
            <a:off x="524026" y="1756218"/>
            <a:ext cx="10361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/>
              <a:t>항상 사용자가 입력하는 데이터를 만족스럽게 변환할 수 없음에도 불구하고 서버의 자원을 소비하는 문제가 있으며 어플리케이션 단에서 미리 적절한 </a:t>
            </a:r>
            <a:r>
              <a:rPr lang="ko-KR" sz="1600" dirty="0" err="1"/>
              <a:t>전처리</a:t>
            </a:r>
            <a:r>
              <a:rPr lang="ko-KR" sz="1600" dirty="0"/>
              <a:t> 후 전송하도록 유도해야 함.</a:t>
            </a:r>
            <a:endParaRPr sz="1600" dirty="0"/>
          </a:p>
        </p:txBody>
      </p:sp>
      <p:sp>
        <p:nvSpPr>
          <p:cNvPr id="383" name="Google Shape;383;g2a90ccefda0_0_333"/>
          <p:cNvSpPr txBox="1"/>
          <p:nvPr/>
        </p:nvSpPr>
        <p:spPr>
          <a:xfrm>
            <a:off x="524028" y="294186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B.커스터마이징 제공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a90ccefda0_0_333"/>
          <p:cNvSpPr txBox="1"/>
          <p:nvPr/>
        </p:nvSpPr>
        <p:spPr>
          <a:xfrm>
            <a:off x="597141" y="3495968"/>
            <a:ext cx="93171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/>
              <a:t>어플리케이션 단에서 변환을 수행할 모델을 직접 지정할 수 있도록 해 만족스러운 경험을 제공하도록 개선해야 함.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/>
              <a:t> </a:t>
            </a:r>
            <a:endParaRPr sz="1600" dirty="0"/>
          </a:p>
        </p:txBody>
      </p:sp>
      <p:sp>
        <p:nvSpPr>
          <p:cNvPr id="385" name="Google Shape;385;g2a90ccefda0_0_333"/>
          <p:cNvSpPr/>
          <p:nvPr/>
        </p:nvSpPr>
        <p:spPr>
          <a:xfrm>
            <a:off x="885750" y="1827643"/>
            <a:ext cx="10361100" cy="857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2a90ccefda0_0_333"/>
          <p:cNvSpPr/>
          <p:nvPr/>
        </p:nvSpPr>
        <p:spPr>
          <a:xfrm>
            <a:off x="885750" y="3596343"/>
            <a:ext cx="10361100" cy="857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"/>
          <p:cNvSpPr txBox="1"/>
          <p:nvPr/>
        </p:nvSpPr>
        <p:spPr>
          <a:xfrm>
            <a:off x="3676043" y="2310452"/>
            <a:ext cx="6244200" cy="133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200" dirty="0">
                <a:solidFill>
                  <a:srgbClr val="262626"/>
                </a:solidFill>
              </a:rPr>
              <a:t>감사합니다</a:t>
            </a:r>
            <a:r>
              <a:rPr lang="en-US" altLang="ko-KR" sz="6200" dirty="0">
                <a:solidFill>
                  <a:srgbClr val="262626"/>
                </a:solidFill>
              </a:rPr>
              <a:t>!</a:t>
            </a:r>
            <a:endParaRPr sz="62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3029971" y="2755626"/>
            <a:ext cx="295907" cy="645966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2707342" y="2755625"/>
            <a:ext cx="470582" cy="645967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500553" y="2601293"/>
            <a:ext cx="624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6200">
                <a:solidFill>
                  <a:srgbClr val="262626"/>
                </a:solidFill>
              </a:rPr>
              <a:t>소개</a:t>
            </a:r>
            <a:endParaRPr sz="6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597141" y="333954"/>
            <a:ext cx="288685" cy="24765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 flipH="1">
            <a:off x="597140" y="333953"/>
            <a:ext cx="144342" cy="238111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161926" y="452459"/>
            <a:ext cx="36195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4"/>
          <p:cNvCxnSpPr>
            <a:stCxn id="131" idx="3"/>
          </p:cNvCxnSpPr>
          <p:nvPr/>
        </p:nvCxnSpPr>
        <p:spPr>
          <a:xfrm rot="10800000" flipH="1">
            <a:off x="3238151" y="446629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4"/>
          <p:cNvSpPr/>
          <p:nvPr/>
        </p:nvSpPr>
        <p:spPr>
          <a:xfrm>
            <a:off x="741481" y="216013"/>
            <a:ext cx="2496670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프로젝트 </a:t>
            </a:r>
            <a:r>
              <a:rPr lang="ko-KR" sz="2000">
                <a:solidFill>
                  <a:schemeClr val="dk1"/>
                </a:solidFill>
              </a:rPr>
              <a:t>개요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175050" y="3894197"/>
            <a:ext cx="9750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“</a:t>
            </a:r>
            <a:r>
              <a:rPr lang="ko-KR" sz="2000" dirty="0" err="1">
                <a:solidFill>
                  <a:schemeClr val="dk1"/>
                </a:solidFill>
              </a:rPr>
              <a:t>Make</a:t>
            </a:r>
            <a:r>
              <a:rPr lang="ko-KR" sz="2000" dirty="0">
                <a:solidFill>
                  <a:schemeClr val="dk1"/>
                </a:solidFill>
              </a:rPr>
              <a:t> </a:t>
            </a:r>
            <a:r>
              <a:rPr lang="ko-KR" sz="2000" dirty="0" err="1">
                <a:solidFill>
                  <a:schemeClr val="dk1"/>
                </a:solidFill>
              </a:rPr>
              <a:t>it</a:t>
            </a:r>
            <a:r>
              <a:rPr lang="ko-KR" sz="2000" dirty="0">
                <a:solidFill>
                  <a:schemeClr val="dk1"/>
                </a:solidFill>
              </a:rPr>
              <a:t> </a:t>
            </a:r>
            <a:r>
              <a:rPr lang="ko-KR" sz="2000" dirty="0" err="1">
                <a:solidFill>
                  <a:schemeClr val="dk1"/>
                </a:solidFill>
              </a:rPr>
              <a:t>Move”는</a:t>
            </a:r>
            <a:r>
              <a:rPr lang="ko-KR" sz="2000" dirty="0">
                <a:solidFill>
                  <a:schemeClr val="dk1"/>
                </a:solidFill>
              </a:rPr>
              <a:t> 이미지에 대한 움직임을 생성하는 딥러닝 모델을 구체화시킨 어플리케이션 중 하나이며 사용자 친화적인 </a:t>
            </a:r>
            <a:r>
              <a:rPr lang="ko-KR" sz="2000" dirty="0" err="1">
                <a:solidFill>
                  <a:schemeClr val="dk1"/>
                </a:solidFill>
              </a:rPr>
              <a:t>UI와</a:t>
            </a:r>
            <a:r>
              <a:rPr lang="ko-KR" sz="2000" dirty="0">
                <a:solidFill>
                  <a:schemeClr val="dk1"/>
                </a:solidFill>
              </a:rPr>
              <a:t> 쉬운 조작, 가벼운 어플리케이션을 통해 사용자에게 </a:t>
            </a:r>
            <a:r>
              <a:rPr lang="ko-KR" sz="2000" dirty="0" err="1">
                <a:solidFill>
                  <a:schemeClr val="dk1"/>
                </a:solidFill>
              </a:rPr>
              <a:t>AI와</a:t>
            </a:r>
            <a:r>
              <a:rPr lang="ko-KR" sz="2000" dirty="0">
                <a:solidFill>
                  <a:schemeClr val="dk1"/>
                </a:solidFill>
              </a:rPr>
              <a:t> 연계된 경험을 제공합니다.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50" y="1328945"/>
            <a:ext cx="1809750" cy="195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4"/>
          <p:cNvCxnSpPr/>
          <p:nvPr/>
        </p:nvCxnSpPr>
        <p:spPr>
          <a:xfrm>
            <a:off x="3356050" y="2402708"/>
            <a:ext cx="1470000" cy="8100"/>
          </a:xfrm>
          <a:prstGeom prst="straightConnector1">
            <a:avLst/>
          </a:prstGeom>
          <a:noFill/>
          <a:ln w="635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4"/>
          <p:cNvCxnSpPr/>
          <p:nvPr/>
        </p:nvCxnSpPr>
        <p:spPr>
          <a:xfrm>
            <a:off x="6745575" y="2402708"/>
            <a:ext cx="1470000" cy="8100"/>
          </a:xfrm>
          <a:prstGeom prst="straightConnector1">
            <a:avLst/>
          </a:prstGeom>
          <a:noFill/>
          <a:ln w="635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6" name="Google Shape;1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351" y="1569687"/>
            <a:ext cx="1925700" cy="18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3950" y="1752313"/>
            <a:ext cx="1505189" cy="1308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1533550" y="4152200"/>
            <a:ext cx="9033900" cy="13089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90ccefda0_0_42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2a90ccefda0_0_42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g2a90ccefda0_0_42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g2a90ccefda0_0_42"/>
          <p:cNvCxnSpPr>
            <a:stCxn id="147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g2a90ccefda0_0_42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프로젝트 </a:t>
            </a:r>
            <a:r>
              <a:rPr lang="ko-KR" sz="2000">
                <a:solidFill>
                  <a:schemeClr val="dk1"/>
                </a:solidFill>
              </a:rPr>
              <a:t>특징</a:t>
            </a:r>
            <a:endParaRPr/>
          </a:p>
        </p:txBody>
      </p:sp>
      <p:sp>
        <p:nvSpPr>
          <p:cNvPr id="148" name="Google Shape;148;g2a90ccefda0_0_42"/>
          <p:cNvSpPr txBox="1"/>
          <p:nvPr/>
        </p:nvSpPr>
        <p:spPr>
          <a:xfrm>
            <a:off x="524028" y="100746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사용자 친화적 UI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a90ccefda0_0_42"/>
          <p:cNvSpPr txBox="1"/>
          <p:nvPr/>
        </p:nvSpPr>
        <p:spPr>
          <a:xfrm>
            <a:off x="524028" y="23384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간편한 조작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a90ccefda0_0_42"/>
          <p:cNvSpPr txBox="1"/>
          <p:nvPr/>
        </p:nvSpPr>
        <p:spPr>
          <a:xfrm>
            <a:off x="524028" y="351221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이미지 편집 기능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a90ccefda0_0_42"/>
          <p:cNvSpPr txBox="1"/>
          <p:nvPr/>
        </p:nvSpPr>
        <p:spPr>
          <a:xfrm>
            <a:off x="665203" y="4921743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빠른 동작 속도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a90ccefda0_0_42"/>
          <p:cNvSpPr txBox="1"/>
          <p:nvPr/>
        </p:nvSpPr>
        <p:spPr>
          <a:xfrm>
            <a:off x="741441" y="1211201"/>
            <a:ext cx="10002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Make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it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Move”내</a:t>
            </a:r>
            <a:r>
              <a:rPr lang="ko-KR" sz="1600" dirty="0">
                <a:solidFill>
                  <a:schemeClr val="dk1"/>
                </a:solidFill>
              </a:rPr>
              <a:t> 사용자와 상호작용하는 모든 </a:t>
            </a:r>
            <a:r>
              <a:rPr lang="ko-KR" sz="1600" dirty="0" err="1">
                <a:solidFill>
                  <a:schemeClr val="dk1"/>
                </a:solidFill>
              </a:rPr>
              <a:t>View와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Button은</a:t>
            </a:r>
            <a:r>
              <a:rPr lang="ko-KR" sz="1600" dirty="0">
                <a:solidFill>
                  <a:schemeClr val="dk1"/>
                </a:solidFill>
              </a:rPr>
              <a:t> 사용자가 그 기능과 목적을 쉽게 식별할 수 있도록 설계되었으며 이는 사용자에게 친숙하고 편안한 경험을 제공할 수 있도록 도움을 줍니다.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53" name="Google Shape;153;g2a90ccefda0_0_42"/>
          <p:cNvSpPr txBox="1"/>
          <p:nvPr/>
        </p:nvSpPr>
        <p:spPr>
          <a:xfrm>
            <a:off x="665200" y="2684105"/>
            <a:ext cx="1142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필요성이 다소 떨어지거나 복잡한 레이아웃을 배제하여 어떤 사용자라도 쉽게 사용할 수 있도록 도움을 줍니다.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54" name="Google Shape;154;g2a90ccefda0_0_42"/>
          <p:cNvSpPr txBox="1"/>
          <p:nvPr/>
        </p:nvSpPr>
        <p:spPr>
          <a:xfrm>
            <a:off x="1110250" y="4244650"/>
            <a:ext cx="894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이미지를 영상으로 변환하도록 서버로 요청하기 전 성공적인 변환을 위해 사전에 이미지를 편집할 수 있도록 하여 불필요한 자원 소모를 줄입니다.</a:t>
            </a:r>
            <a:endParaRPr sz="1600"/>
          </a:p>
        </p:txBody>
      </p:sp>
      <p:sp>
        <p:nvSpPr>
          <p:cNvPr id="155" name="Google Shape;155;g2a90ccefda0_0_42"/>
          <p:cNvSpPr txBox="1"/>
          <p:nvPr/>
        </p:nvSpPr>
        <p:spPr>
          <a:xfrm>
            <a:off x="701196" y="5262400"/>
            <a:ext cx="8722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이미지 편집 기능으로 인한 불필요한 자원 소모 감소와 함께 서버에서 작업량이 큰 요청은 별도로 분류에 다수의 사용자에게 만족스러운 경험을 제공할 수 있도록 합니다.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56" name="Google Shape;156;g2a90ccefda0_0_42"/>
          <p:cNvSpPr/>
          <p:nvPr/>
        </p:nvSpPr>
        <p:spPr>
          <a:xfrm>
            <a:off x="1023250" y="1503300"/>
            <a:ext cx="10096200" cy="8352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a90ccefda0_0_42"/>
          <p:cNvSpPr/>
          <p:nvPr/>
        </p:nvSpPr>
        <p:spPr>
          <a:xfrm>
            <a:off x="1023250" y="2983200"/>
            <a:ext cx="10146000" cy="554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a90ccefda0_0_42"/>
          <p:cNvSpPr/>
          <p:nvPr/>
        </p:nvSpPr>
        <p:spPr>
          <a:xfrm>
            <a:off x="1023000" y="4217004"/>
            <a:ext cx="10146000" cy="7143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a90ccefda0_0_42"/>
          <p:cNvSpPr/>
          <p:nvPr/>
        </p:nvSpPr>
        <p:spPr>
          <a:xfrm>
            <a:off x="973350" y="5629104"/>
            <a:ext cx="10146000" cy="7143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0ccefda0_0_113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a90ccefda0_0_113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g2a90ccefda0_0_113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g2a90ccefda0_0_113"/>
          <p:cNvCxnSpPr>
            <a:stCxn id="168" idx="3"/>
          </p:cNvCxnSpPr>
          <p:nvPr/>
        </p:nvCxnSpPr>
        <p:spPr>
          <a:xfrm rot="10800000" flipH="1">
            <a:off x="3940673" y="446575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g2a90ccefda0_0_113"/>
          <p:cNvSpPr/>
          <p:nvPr/>
        </p:nvSpPr>
        <p:spPr>
          <a:xfrm>
            <a:off x="741473" y="216025"/>
            <a:ext cx="31992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프로젝트 </a:t>
            </a:r>
            <a:r>
              <a:rPr lang="ko-KR" sz="2000">
                <a:solidFill>
                  <a:schemeClr val="dk1"/>
                </a:solidFill>
              </a:rPr>
              <a:t>기대효과</a:t>
            </a:r>
            <a:endParaRPr/>
          </a:p>
        </p:txBody>
      </p:sp>
      <p:sp>
        <p:nvSpPr>
          <p:cNvPr id="169" name="Google Shape;169;g2a90ccefda0_0_113"/>
          <p:cNvSpPr txBox="1"/>
          <p:nvPr/>
        </p:nvSpPr>
        <p:spPr>
          <a:xfrm>
            <a:off x="524028" y="1007468"/>
            <a:ext cx="624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AI 사용 경험 제공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a90ccefda0_0_113"/>
          <p:cNvSpPr txBox="1"/>
          <p:nvPr/>
        </p:nvSpPr>
        <p:spPr>
          <a:xfrm>
            <a:off x="524023" y="2338425"/>
            <a:ext cx="980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9900"/>
                </a:solidFill>
              </a:rPr>
              <a:t>여러 모델을 결합한 어플리케이션 플랫폼 조성</a:t>
            </a:r>
            <a:endParaRPr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a90ccefda0_0_113"/>
          <p:cNvSpPr txBox="1"/>
          <p:nvPr/>
        </p:nvSpPr>
        <p:spPr>
          <a:xfrm>
            <a:off x="669332" y="1284518"/>
            <a:ext cx="10002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전문적인 지식과 자원을 요구하는 AI 사용 경험을 “Make it Move”를 통해 무료로 손쉽게 경험해볼 수 있습니다.</a:t>
            </a:r>
            <a:endParaRPr sz="1600">
              <a:solidFill>
                <a:schemeClr val="dk1"/>
              </a:solidFill>
            </a:endParaRPr>
          </a:p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72" name="Google Shape;172;g2a90ccefda0_0_113"/>
          <p:cNvSpPr txBox="1"/>
          <p:nvPr/>
        </p:nvSpPr>
        <p:spPr>
          <a:xfrm>
            <a:off x="733037" y="2615475"/>
            <a:ext cx="100686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현재 적용 중인 모델 뿐만 아니라 다른 최신 모델을 구체화하여 사용자에게 제공함으로써 이미지 변환 어플리케이션이 아닌 AI 체험 플랫폼으로 거듭날 발판을 마련할 수 있습니다.</a:t>
            </a:r>
            <a:endParaRPr sz="1600" dirty="0">
              <a:solidFill>
                <a:schemeClr val="dk1"/>
              </a:solidFill>
            </a:endParaRPr>
          </a:p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73" name="Google Shape;173;g2a90ccefda0_0_113"/>
          <p:cNvSpPr/>
          <p:nvPr/>
        </p:nvSpPr>
        <p:spPr>
          <a:xfrm>
            <a:off x="1023000" y="1566625"/>
            <a:ext cx="10146000" cy="7404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a90ccefda0_0_113"/>
          <p:cNvSpPr/>
          <p:nvPr/>
        </p:nvSpPr>
        <p:spPr>
          <a:xfrm>
            <a:off x="907475" y="2923925"/>
            <a:ext cx="10146000" cy="962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g2a90ccefda0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450" y="4325775"/>
            <a:ext cx="20955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a90ccefda0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775" y="4502925"/>
            <a:ext cx="24765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a90ccefda0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525" y="4502925"/>
            <a:ext cx="2438400" cy="17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2a90ccefda0_0_113"/>
          <p:cNvCxnSpPr/>
          <p:nvPr/>
        </p:nvCxnSpPr>
        <p:spPr>
          <a:xfrm rot="10800000" flipH="1">
            <a:off x="6685538" y="5300241"/>
            <a:ext cx="1026600" cy="6600"/>
          </a:xfrm>
          <a:prstGeom prst="straightConnector1">
            <a:avLst/>
          </a:prstGeom>
          <a:noFill/>
          <a:ln w="635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9" name="Google Shape;179;g2a90ccefda0_0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175" y="4772675"/>
            <a:ext cx="1169350" cy="1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0ccefda0_0_166"/>
          <p:cNvSpPr/>
          <p:nvPr/>
        </p:nvSpPr>
        <p:spPr>
          <a:xfrm>
            <a:off x="1290171" y="2531126"/>
            <a:ext cx="295800" cy="6459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a90ccefda0_0_166"/>
          <p:cNvSpPr/>
          <p:nvPr/>
        </p:nvSpPr>
        <p:spPr>
          <a:xfrm>
            <a:off x="967542" y="2531125"/>
            <a:ext cx="470700" cy="6459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a90ccefda0_0_166"/>
          <p:cNvSpPr txBox="1"/>
          <p:nvPr/>
        </p:nvSpPr>
        <p:spPr>
          <a:xfrm>
            <a:off x="1738325" y="2275800"/>
            <a:ext cx="10564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200" dirty="0">
                <a:solidFill>
                  <a:srgbClr val="262626"/>
                </a:solidFill>
              </a:rPr>
              <a:t>사용자 메뉴일 및 기능 설명</a:t>
            </a:r>
            <a:endParaRPr sz="62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94182-408E-A831-3314-A03532EE3C26}"/>
              </a:ext>
            </a:extLst>
          </p:cNvPr>
          <p:cNvSpPr txBox="1"/>
          <p:nvPr/>
        </p:nvSpPr>
        <p:spPr>
          <a:xfrm>
            <a:off x="4186047" y="6210336"/>
            <a:ext cx="3819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https://www.youtube.com/shorts/ci-pyqxKOzU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90ccefda0_0_57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2a90ccefda0_0_57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" name="Google Shape;193;g2a90ccefda0_0_57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g2a90ccefda0_0_57"/>
          <p:cNvCxnSpPr>
            <a:stCxn id="195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g2a90ccefda0_0_57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2 메인 화면</a:t>
            </a:r>
            <a:endParaRPr/>
          </a:p>
        </p:txBody>
      </p:sp>
      <p:pic>
        <p:nvPicPr>
          <p:cNvPr id="196" name="Google Shape;196;g2a90ccefda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38" y="2293750"/>
            <a:ext cx="2619375" cy="39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a90ccefda0_0_57"/>
          <p:cNvSpPr txBox="1"/>
          <p:nvPr/>
        </p:nvSpPr>
        <p:spPr>
          <a:xfrm>
            <a:off x="622200" y="887565"/>
            <a:ext cx="114273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필요성이 다소 떨어지거나 복잡한 레이아웃을 배제하여 어떤 사용자라도 쉽게 사용할 수 있도록 도움을 줍니다.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98" name="Google Shape;198;g2a90ccefda0_0_57"/>
          <p:cNvSpPr/>
          <p:nvPr/>
        </p:nvSpPr>
        <p:spPr>
          <a:xfrm>
            <a:off x="1023000" y="1187375"/>
            <a:ext cx="10932000" cy="962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90ccefda0_0_65"/>
          <p:cNvSpPr/>
          <p:nvPr/>
        </p:nvSpPr>
        <p:spPr>
          <a:xfrm>
            <a:off x="597141" y="333954"/>
            <a:ext cx="288600" cy="247800"/>
          </a:xfrm>
          <a:prstGeom prst="chevron">
            <a:avLst>
              <a:gd name="adj" fmla="val 50000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2a90ccefda0_0_65"/>
          <p:cNvSpPr/>
          <p:nvPr/>
        </p:nvSpPr>
        <p:spPr>
          <a:xfrm flipH="1">
            <a:off x="597182" y="333953"/>
            <a:ext cx="144300" cy="2382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g2a90ccefda0_0_65"/>
          <p:cNvCxnSpPr/>
          <p:nvPr/>
        </p:nvCxnSpPr>
        <p:spPr>
          <a:xfrm>
            <a:off x="161926" y="452459"/>
            <a:ext cx="362100" cy="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g2a90ccefda0_0_65"/>
          <p:cNvCxnSpPr>
            <a:stCxn id="207" idx="3"/>
          </p:cNvCxnSpPr>
          <p:nvPr/>
        </p:nvCxnSpPr>
        <p:spPr>
          <a:xfrm rot="10800000" flipH="1">
            <a:off x="3238081" y="446563"/>
            <a:ext cx="8887200" cy="117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g2a90ccefda0_0_65"/>
          <p:cNvSpPr/>
          <p:nvPr/>
        </p:nvSpPr>
        <p:spPr>
          <a:xfrm>
            <a:off x="741481" y="216013"/>
            <a:ext cx="249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000">
                <a:solidFill>
                  <a:schemeClr val="dk1"/>
                </a:solidFill>
              </a:rPr>
              <a:t>2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이미지 선택</a:t>
            </a:r>
            <a:endParaRPr/>
          </a:p>
        </p:txBody>
      </p:sp>
      <p:sp>
        <p:nvSpPr>
          <p:cNvPr id="208" name="Google Shape;208;g2a90ccefda0_0_65"/>
          <p:cNvSpPr txBox="1"/>
          <p:nvPr/>
        </p:nvSpPr>
        <p:spPr>
          <a:xfrm>
            <a:off x="524025" y="985350"/>
            <a:ext cx="114273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사용자가 변환을 요청할 이미지를 갤러리에서 선택하거나 카메라를 이용하여 직접 촬영할 수 있도록 하였고 선택/촬영한 이미지는 즉시 편집할 수 있습니다.</a:t>
            </a:r>
            <a:endParaRPr sz="2000">
              <a:solidFill>
                <a:schemeClr val="dk1"/>
              </a:solidFill>
            </a:endParaRPr>
          </a:p>
          <a:p>
            <a:pPr marL="3810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09" name="Google Shape;209;g2a90ccefda0_0_65"/>
          <p:cNvSpPr/>
          <p:nvPr/>
        </p:nvSpPr>
        <p:spPr>
          <a:xfrm>
            <a:off x="885750" y="1039825"/>
            <a:ext cx="10932000" cy="962100"/>
          </a:xfrm>
          <a:prstGeom prst="roundRect">
            <a:avLst>
              <a:gd name="adj" fmla="val 3444"/>
            </a:avLst>
          </a:prstGeom>
          <a:solidFill>
            <a:srgbClr val="D0CECE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g2a90ccefda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00" y="2285500"/>
            <a:ext cx="1945197" cy="3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a90ccefda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72" y="2285500"/>
            <a:ext cx="1945197" cy="3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a90ccefda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9920" y="2330400"/>
            <a:ext cx="1945197" cy="398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2a90ccefda0_0_65"/>
          <p:cNvCxnSpPr/>
          <p:nvPr/>
        </p:nvCxnSpPr>
        <p:spPr>
          <a:xfrm rot="10800000" flipH="1">
            <a:off x="3774126" y="4076791"/>
            <a:ext cx="1026600" cy="6600"/>
          </a:xfrm>
          <a:prstGeom prst="straightConnector1">
            <a:avLst/>
          </a:prstGeom>
          <a:noFill/>
          <a:ln w="635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g2a90ccefda0_0_65"/>
          <p:cNvCxnSpPr/>
          <p:nvPr/>
        </p:nvCxnSpPr>
        <p:spPr>
          <a:xfrm rot="10800000" flipH="1">
            <a:off x="7476801" y="4076791"/>
            <a:ext cx="1026600" cy="6600"/>
          </a:xfrm>
          <a:prstGeom prst="straightConnector1">
            <a:avLst/>
          </a:prstGeom>
          <a:noFill/>
          <a:ln w="635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1343</Words>
  <Application>Microsoft Office PowerPoint</Application>
  <PresentationFormat>Widescreen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Malgun Gothic</vt:lpstr>
      <vt:lpstr>Arial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Jakhongir Gaffarov</cp:lastModifiedBy>
  <cp:revision>5</cp:revision>
  <dcterms:created xsi:type="dcterms:W3CDTF">2023-01-09T08:56:14Z</dcterms:created>
  <dcterms:modified xsi:type="dcterms:W3CDTF">2023-12-21T14:16:02Z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0x010100E7B9B1CEAE67B84F9968688046CB7BC0</vt:lpwstr>
  </property>
</Properties>
</file>