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aps-failure-at-scania-trucks-data-set" TargetMode="External"/><Relationship Id="rId2" Type="http://schemas.openxmlformats.org/officeDocument/2006/relationships/hyperlink" Target="https://www.kaggle.com/jboysen/austin-bi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aps-failure-at-scania-trucks-data-set" TargetMode="External"/><Relationship Id="rId2" Type="http://schemas.openxmlformats.org/officeDocument/2006/relationships/hyperlink" Target="https://www.kaggle.com/jboysen/austin-bi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DF94-38CE-46A2-93C2-EA70DFC2E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Capstone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9459-5053-4D14-8A48-B9BC11D64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23 March 2018</a:t>
            </a:r>
          </a:p>
        </p:txBody>
      </p:sp>
    </p:spTree>
    <p:extLst>
      <p:ext uri="{BB962C8B-B14F-4D97-AF65-F5344CB8AC3E}">
        <p14:creationId xmlns:p14="http://schemas.microsoft.com/office/powerpoint/2010/main" val="2227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8554"/>
            <a:ext cx="8534400" cy="3615267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Looking into the future drives the activities of all businesses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Reading the crystal ball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5485995-2E17-4C4A-BDF1-D4DE8BD61F0D}"/>
              </a:ext>
            </a:extLst>
          </p:cNvPr>
          <p:cNvSpPr/>
          <p:nvPr/>
        </p:nvSpPr>
        <p:spPr>
          <a:xfrm>
            <a:off x="950495" y="3398520"/>
            <a:ext cx="2683042" cy="2108199"/>
          </a:xfrm>
          <a:prstGeom prst="homePlat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Identify</a:t>
            </a:r>
          </a:p>
          <a:p>
            <a:pPr algn="ctr"/>
            <a:r>
              <a:rPr lang="en-SG" dirty="0"/>
              <a:t>potential</a:t>
            </a:r>
          </a:p>
          <a:p>
            <a:pPr algn="ctr"/>
            <a:r>
              <a:rPr lang="en-SG" dirty="0"/>
              <a:t>opportunity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ADBA7F2-A249-4EC6-A53C-D83887332D5B}"/>
              </a:ext>
            </a:extLst>
          </p:cNvPr>
          <p:cNvSpPr/>
          <p:nvPr/>
        </p:nvSpPr>
        <p:spPr>
          <a:xfrm>
            <a:off x="2376191" y="3398516"/>
            <a:ext cx="3188369" cy="2108199"/>
          </a:xfrm>
          <a:prstGeom prst="chevro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Quantify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size of </a:t>
            </a:r>
          </a:p>
          <a:p>
            <a:pPr algn="ctr"/>
            <a:r>
              <a:rPr lang="en-SG" dirty="0" err="1">
                <a:solidFill>
                  <a:schemeClr val="tx1"/>
                </a:solidFill>
              </a:rPr>
              <a:t>opportu-nity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777D99A-3DDE-4C3F-9465-A232FC15E94E}"/>
              </a:ext>
            </a:extLst>
          </p:cNvPr>
          <p:cNvSpPr/>
          <p:nvPr/>
        </p:nvSpPr>
        <p:spPr>
          <a:xfrm>
            <a:off x="4203216" y="3398515"/>
            <a:ext cx="3188369" cy="2108199"/>
          </a:xfrm>
          <a:prstGeom prst="chevro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96929D1-6932-4C33-94CB-5D77551A89CA}"/>
              </a:ext>
            </a:extLst>
          </p:cNvPr>
          <p:cNvSpPr/>
          <p:nvPr/>
        </p:nvSpPr>
        <p:spPr>
          <a:xfrm>
            <a:off x="5893575" y="3398510"/>
            <a:ext cx="3325035" cy="2108199"/>
          </a:xfrm>
          <a:prstGeom prst="chevro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Allocate resources</a:t>
            </a:r>
          </a:p>
        </p:txBody>
      </p:sp>
    </p:spTree>
    <p:extLst>
      <p:ext uri="{BB962C8B-B14F-4D97-AF65-F5344CB8AC3E}">
        <p14:creationId xmlns:p14="http://schemas.microsoft.com/office/powerpoint/2010/main" val="13148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9739948" cy="4450460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Forecasting has traditionally been done by subject matter experts based on their judgement and past experience</a:t>
            </a:r>
          </a:p>
          <a:p>
            <a:endParaRPr lang="en-SG" sz="2400" b="1" dirty="0"/>
          </a:p>
          <a:p>
            <a:endParaRPr lang="en-SG" sz="2400" b="1" dirty="0"/>
          </a:p>
          <a:p>
            <a:r>
              <a:rPr lang="en-SG" sz="2400" b="1" dirty="0"/>
              <a:t>One iPhone in 2007 vs Eight iPhone models in 2018</a:t>
            </a:r>
          </a:p>
          <a:p>
            <a:pPr lvl="1"/>
            <a:r>
              <a:rPr lang="en-SG" sz="2200" b="1" dirty="0"/>
              <a:t>Demand cannibalisation</a:t>
            </a:r>
          </a:p>
          <a:p>
            <a:pPr lvl="1"/>
            <a:endParaRPr lang="en-SG" sz="2400" b="1" dirty="0">
              <a:solidFill>
                <a:schemeClr val="tx1"/>
              </a:solidFill>
            </a:endParaRPr>
          </a:p>
          <a:p>
            <a:r>
              <a:rPr lang="en-SG" sz="2400" b="1" dirty="0">
                <a:solidFill>
                  <a:schemeClr val="tx1"/>
                </a:solidFill>
              </a:rPr>
              <a:t>Forecasting increasingly involves more variables than the average human mind can handle -&gt; reduced accuracy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FORECASTING / PREDICTION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8F5790-694F-4BA8-9DA5-602EB6F78918}"/>
              </a:ext>
            </a:extLst>
          </p:cNvPr>
          <p:cNvSpPr/>
          <p:nvPr/>
        </p:nvSpPr>
        <p:spPr>
          <a:xfrm>
            <a:off x="1767840" y="3005307"/>
            <a:ext cx="6925056" cy="847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“You can have it (Model T) in any colour you want,</a:t>
            </a:r>
          </a:p>
          <a:p>
            <a:pPr algn="ctr"/>
            <a:r>
              <a:rPr lang="en-SG" dirty="0"/>
              <a:t>as long as it is black” – </a:t>
            </a:r>
            <a:r>
              <a:rPr lang="en-SG" i="1" dirty="0"/>
              <a:t>Henry Ford, 1908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2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68642"/>
            <a:ext cx="10203244" cy="4644350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Use machine learning to help in time series forecasting</a:t>
            </a:r>
          </a:p>
          <a:p>
            <a:r>
              <a:rPr lang="en-SG" sz="2400" b="1" dirty="0"/>
              <a:t>Proposal #1 – </a:t>
            </a:r>
            <a:r>
              <a:rPr lang="en-SG" sz="2400" b="1" dirty="0">
                <a:hlinkClick r:id="rId2"/>
              </a:rPr>
              <a:t>Forecast bike sharing demand</a:t>
            </a:r>
            <a:endParaRPr lang="en-SG" sz="2400" b="1" dirty="0"/>
          </a:p>
          <a:p>
            <a:pPr lvl="1"/>
            <a:r>
              <a:rPr lang="en-SG" sz="2200" b="1" dirty="0"/>
              <a:t>Dataset from Kaggle – Austin Bike Share Trips from 2013 to 2017</a:t>
            </a:r>
          </a:p>
          <a:p>
            <a:pPr lvl="1"/>
            <a:r>
              <a:rPr lang="en-SG" sz="2200" b="1" dirty="0"/>
              <a:t>More than 649,000 bike trips data</a:t>
            </a:r>
          </a:p>
          <a:p>
            <a:pPr lvl="1"/>
            <a:r>
              <a:rPr lang="en-SG" sz="2200" b="1" dirty="0"/>
              <a:t>12 attributes</a:t>
            </a:r>
          </a:p>
          <a:p>
            <a:r>
              <a:rPr lang="en-SG" sz="2400" b="1" dirty="0"/>
              <a:t>Proposal #2 – </a:t>
            </a:r>
            <a:r>
              <a:rPr lang="en-SG" sz="2400" b="1" dirty="0">
                <a:hlinkClick r:id="rId3"/>
              </a:rPr>
              <a:t>Predict failure of air pressure system</a:t>
            </a:r>
            <a:endParaRPr lang="en-SG" sz="2400" b="1" dirty="0"/>
          </a:p>
          <a:p>
            <a:pPr lvl="1"/>
            <a:r>
              <a:rPr lang="en-SG" sz="2200" b="1" dirty="0"/>
              <a:t>Dataset from Kaggle – Sensor readings on Scania trucks</a:t>
            </a:r>
          </a:p>
          <a:p>
            <a:pPr lvl="1"/>
            <a:r>
              <a:rPr lang="en-SG" sz="2200" b="1" dirty="0"/>
              <a:t>59,000 negative examples, 1000 positive examples to train</a:t>
            </a:r>
          </a:p>
          <a:p>
            <a:pPr lvl="1"/>
            <a:r>
              <a:rPr lang="en-SG" sz="2200" b="1" dirty="0"/>
              <a:t>171 attributes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CAPSTONE PROPOSAL</a:t>
            </a:r>
          </a:p>
        </p:txBody>
      </p:sp>
    </p:spTree>
    <p:extLst>
      <p:ext uri="{BB962C8B-B14F-4D97-AF65-F5344CB8AC3E}">
        <p14:creationId xmlns:p14="http://schemas.microsoft.com/office/powerpoint/2010/main" val="156356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10203244" cy="4352924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Proposal #1 – </a:t>
            </a:r>
            <a:r>
              <a:rPr lang="en-SG" sz="2400" b="1" dirty="0">
                <a:hlinkClick r:id="rId2"/>
              </a:rPr>
              <a:t>Forecast bike sharing demand</a:t>
            </a:r>
            <a:endParaRPr lang="en-SG" sz="2400" b="1" dirty="0"/>
          </a:p>
          <a:p>
            <a:pPr lvl="1"/>
            <a:r>
              <a:rPr lang="en-SG" sz="2200" b="1" dirty="0"/>
              <a:t>Train with 2013 to 2016 data and test with 2017 for evaluation</a:t>
            </a:r>
          </a:p>
          <a:p>
            <a:pPr lvl="1"/>
            <a:r>
              <a:rPr lang="en-SG" sz="2200" b="1" dirty="0"/>
              <a:t>Optimise R</a:t>
            </a:r>
            <a:r>
              <a:rPr lang="en-SG" sz="2200" b="1" baseline="30000" dirty="0"/>
              <a:t>2</a:t>
            </a:r>
            <a:r>
              <a:rPr lang="en-SG" sz="2200" b="1" dirty="0"/>
              <a:t> of model to predict values vs actual 2017 data</a:t>
            </a:r>
          </a:p>
          <a:p>
            <a:pPr lvl="1"/>
            <a:endParaRPr lang="en-SG" sz="2200" b="1" dirty="0"/>
          </a:p>
          <a:p>
            <a:r>
              <a:rPr lang="en-SG" sz="2400" b="1" dirty="0"/>
              <a:t>Proposal #2 – </a:t>
            </a:r>
            <a:r>
              <a:rPr lang="en-SG" sz="2400" b="1" dirty="0">
                <a:hlinkClick r:id="rId3"/>
              </a:rPr>
              <a:t>Predict failure of air pressure system</a:t>
            </a:r>
            <a:endParaRPr lang="en-SG" sz="2400" b="1" dirty="0"/>
          </a:p>
          <a:p>
            <a:pPr lvl="1"/>
            <a:r>
              <a:rPr lang="en-SG" sz="2200" b="1" dirty="0"/>
              <a:t>Minimise sum of Type I and Type II errors</a:t>
            </a:r>
          </a:p>
          <a:p>
            <a:pPr lvl="1"/>
            <a:r>
              <a:rPr lang="en-SG" sz="2200" b="1" dirty="0"/>
              <a:t>Test set of 16000 examples provided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Success metrics</a:t>
            </a:r>
          </a:p>
        </p:txBody>
      </p:sp>
    </p:spTree>
    <p:extLst>
      <p:ext uri="{BB962C8B-B14F-4D97-AF65-F5344CB8AC3E}">
        <p14:creationId xmlns:p14="http://schemas.microsoft.com/office/powerpoint/2010/main" val="126946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10203244" cy="4352924"/>
          </a:xfrm>
        </p:spPr>
        <p:txBody>
          <a:bodyPr anchor="t">
            <a:normAutofit/>
          </a:bodyPr>
          <a:lstStyle/>
          <a:p>
            <a:r>
              <a:rPr lang="en-SG" sz="2200" b="1" dirty="0"/>
              <a:t>Any company that is keen to leverage on the power of data analytics as a competitive advantage</a:t>
            </a:r>
          </a:p>
          <a:p>
            <a:endParaRPr lang="en-SG" sz="2200" b="1" dirty="0"/>
          </a:p>
          <a:p>
            <a:r>
              <a:rPr lang="en-SG" sz="2200" b="1" dirty="0"/>
              <a:t>Although the datasets of the proposal are from the bike sharing and truck context, the approach can be easily applied to any activity that requires time series forecasting</a:t>
            </a:r>
          </a:p>
          <a:p>
            <a:pPr lvl="1"/>
            <a:r>
              <a:rPr lang="en-SG" sz="2000" b="1" dirty="0"/>
              <a:t>Sales forecast -&gt; sales &amp; operations planning</a:t>
            </a:r>
          </a:p>
          <a:p>
            <a:pPr lvl="1"/>
            <a:r>
              <a:rPr lang="en-SG" sz="2000" b="1" dirty="0"/>
              <a:t>Spare parts demand forecast -&gt; inventory management</a:t>
            </a:r>
          </a:p>
          <a:p>
            <a:pPr lvl="1"/>
            <a:r>
              <a:rPr lang="en-SG" sz="2000" b="1" dirty="0"/>
              <a:t>Pre-emptive equipment failure forecast (prognostics)</a:t>
            </a:r>
          </a:p>
          <a:p>
            <a:pPr lvl="1"/>
            <a:r>
              <a:rPr lang="en-SG" sz="2000" b="1" dirty="0"/>
              <a:t>Equipment maintenance scheduling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4189061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307</TotalTime>
  <Words>303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Capstone project proposal</vt:lpstr>
      <vt:lpstr>Reading the crystal ball</vt:lpstr>
      <vt:lpstr>FORECASTING / PREDICTION</vt:lpstr>
      <vt:lpstr>CAPSTONE PROPOSAL</vt:lpstr>
      <vt:lpstr>Success metrics</vt:lpstr>
      <vt:lpstr>Target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Chenghan Yang</dc:creator>
  <cp:lastModifiedBy>Chenghan Yang</cp:lastModifiedBy>
  <cp:revision>17</cp:revision>
  <dcterms:created xsi:type="dcterms:W3CDTF">2018-03-22T09:25:14Z</dcterms:created>
  <dcterms:modified xsi:type="dcterms:W3CDTF">2018-03-23T02:32:05Z</dcterms:modified>
</cp:coreProperties>
</file>