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1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69" r:id="rId9"/>
    <p:sldId id="266" r:id="rId10"/>
    <p:sldId id="267" r:id="rId11"/>
    <p:sldId id="259" r:id="rId12"/>
    <p:sldId id="268" r:id="rId13"/>
    <p:sldId id="262" r:id="rId14"/>
    <p:sldId id="270" r:id="rId15"/>
    <p:sldId id="276" r:id="rId16"/>
    <p:sldId id="277" r:id="rId17"/>
    <p:sldId id="278" r:id="rId18"/>
    <p:sldId id="279" r:id="rId19"/>
    <p:sldId id="280" r:id="rId20"/>
    <p:sldId id="282" r:id="rId21"/>
    <p:sldId id="281" r:id="rId22"/>
    <p:sldId id="283" r:id="rId23"/>
    <p:sldId id="284" r:id="rId24"/>
    <p:sldId id="285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-Pierre Duchesneau" initials="JPD" lastIdx="1" clrIdx="0">
    <p:extLst>
      <p:ext uri="{19B8F6BF-5375-455C-9EA6-DF929625EA0E}">
        <p15:presenceInfo xmlns:p15="http://schemas.microsoft.com/office/powerpoint/2012/main" userId="Jean-Pierre Duchesnea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  <a:srgbClr val="8BC54C"/>
    <a:srgbClr val="6894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-Pierre Duchesneau" userId="a41dad7d-4331-478d-884a-a37b1c6c6add" providerId="ADAL" clId="{6EEF4BA5-B8DE-48F8-85E2-8F41398183AD}"/>
    <pc:docChg chg="custSel modSld">
      <pc:chgData name="Jean-Pierre Duchesneau" userId="a41dad7d-4331-478d-884a-a37b1c6c6add" providerId="ADAL" clId="{6EEF4BA5-B8DE-48F8-85E2-8F41398183AD}" dt="2021-10-06T14:25:56.097" v="0" actId="313"/>
      <pc:docMkLst>
        <pc:docMk/>
      </pc:docMkLst>
      <pc:sldChg chg="modSp mod">
        <pc:chgData name="Jean-Pierre Duchesneau" userId="a41dad7d-4331-478d-884a-a37b1c6c6add" providerId="ADAL" clId="{6EEF4BA5-B8DE-48F8-85E2-8F41398183AD}" dt="2021-10-06T14:25:56.097" v="0" actId="313"/>
        <pc:sldMkLst>
          <pc:docMk/>
          <pc:sldMk cId="4235545430" sldId="285"/>
        </pc:sldMkLst>
        <pc:spChg chg="mod">
          <ac:chgData name="Jean-Pierre Duchesneau" userId="a41dad7d-4331-478d-884a-a37b1c6c6add" providerId="ADAL" clId="{6EEF4BA5-B8DE-48F8-85E2-8F41398183AD}" dt="2021-10-06T14:25:56.097" v="0" actId="313"/>
          <ac:spMkLst>
            <pc:docMk/>
            <pc:sldMk cId="4235545430" sldId="285"/>
            <ac:spMk id="4" creationId="{CA2C4086-F257-479E-9860-702893C82A96}"/>
          </ac:spMkLst>
        </pc:spChg>
      </pc:sldChg>
    </pc:docChg>
  </pc:docChgLst>
  <pc:docChgLst>
    <pc:chgData name="Jean-Pierre Duchesneau" userId="a41dad7d-4331-478d-884a-a37b1c6c6add" providerId="ADAL" clId="{666FE261-8133-46C4-8DC3-9C7477EEDB06}"/>
    <pc:docChg chg="custSel modSld">
      <pc:chgData name="Jean-Pierre Duchesneau" userId="a41dad7d-4331-478d-884a-a37b1c6c6add" providerId="ADAL" clId="{666FE261-8133-46C4-8DC3-9C7477EEDB06}" dt="2021-05-09T14:52:41.780" v="7" actId="20577"/>
      <pc:docMkLst>
        <pc:docMk/>
      </pc:docMkLst>
      <pc:sldChg chg="modSp mod">
        <pc:chgData name="Jean-Pierre Duchesneau" userId="a41dad7d-4331-478d-884a-a37b1c6c6add" providerId="ADAL" clId="{666FE261-8133-46C4-8DC3-9C7477EEDB06}" dt="2021-05-09T14:52:41.780" v="7" actId="20577"/>
        <pc:sldMkLst>
          <pc:docMk/>
          <pc:sldMk cId="2329945043" sldId="257"/>
        </pc:sldMkLst>
        <pc:spChg chg="mod">
          <ac:chgData name="Jean-Pierre Duchesneau" userId="a41dad7d-4331-478d-884a-a37b1c6c6add" providerId="ADAL" clId="{666FE261-8133-46C4-8DC3-9C7477EEDB06}" dt="2021-05-09T14:52:41.780" v="7" actId="20577"/>
          <ac:spMkLst>
            <pc:docMk/>
            <pc:sldMk cId="2329945043" sldId="257"/>
            <ac:spMk id="3" creationId="{E4F481A5-10F7-B448-B790-E6A3DEB96098}"/>
          </ac:spMkLst>
        </pc:spChg>
      </pc:sldChg>
      <pc:sldChg chg="modSp mod">
        <pc:chgData name="Jean-Pierre Duchesneau" userId="a41dad7d-4331-478d-884a-a37b1c6c6add" providerId="ADAL" clId="{666FE261-8133-46C4-8DC3-9C7477EEDB06}" dt="2021-05-09T14:51:30.734" v="2" actId="20577"/>
        <pc:sldMkLst>
          <pc:docMk/>
          <pc:sldMk cId="1176427327" sldId="269"/>
        </pc:sldMkLst>
        <pc:spChg chg="mod">
          <ac:chgData name="Jean-Pierre Duchesneau" userId="a41dad7d-4331-478d-884a-a37b1c6c6add" providerId="ADAL" clId="{666FE261-8133-46C4-8DC3-9C7477EEDB06}" dt="2021-05-09T14:51:30.734" v="2" actId="20577"/>
          <ac:spMkLst>
            <pc:docMk/>
            <pc:sldMk cId="1176427327" sldId="269"/>
            <ac:spMk id="25" creationId="{EE16ED75-0000-4604-8E3C-D9C25E433881}"/>
          </ac:spMkLst>
        </pc:spChg>
      </pc:sldChg>
      <pc:sldChg chg="modSp mod">
        <pc:chgData name="Jean-Pierre Duchesneau" userId="a41dad7d-4331-478d-884a-a37b1c6c6add" providerId="ADAL" clId="{666FE261-8133-46C4-8DC3-9C7477EEDB06}" dt="2021-05-09T14:51:20.341" v="0" actId="20577"/>
        <pc:sldMkLst>
          <pc:docMk/>
          <pc:sldMk cId="1043851298" sldId="272"/>
        </pc:sldMkLst>
        <pc:spChg chg="mod">
          <ac:chgData name="Jean-Pierre Duchesneau" userId="a41dad7d-4331-478d-884a-a37b1c6c6add" providerId="ADAL" clId="{666FE261-8133-46C4-8DC3-9C7477EEDB06}" dt="2021-05-09T14:51:20.341" v="0" actId="20577"/>
          <ac:spMkLst>
            <pc:docMk/>
            <pc:sldMk cId="1043851298" sldId="272"/>
            <ac:spMk id="3" creationId="{11EE252C-A7BC-4C6D-892B-1F7382E1A725}"/>
          </ac:spMkLst>
        </pc:spChg>
      </pc:sldChg>
      <pc:sldChg chg="modSp mod">
        <pc:chgData name="Jean-Pierre Duchesneau" userId="a41dad7d-4331-478d-884a-a37b1c6c6add" providerId="ADAL" clId="{666FE261-8133-46C4-8DC3-9C7477EEDB06}" dt="2021-05-09T14:51:22.902" v="1" actId="20577"/>
        <pc:sldMkLst>
          <pc:docMk/>
          <pc:sldMk cId="3160164805" sldId="273"/>
        </pc:sldMkLst>
        <pc:spChg chg="mod">
          <ac:chgData name="Jean-Pierre Duchesneau" userId="a41dad7d-4331-478d-884a-a37b1c6c6add" providerId="ADAL" clId="{666FE261-8133-46C4-8DC3-9C7477EEDB06}" dt="2021-05-09T14:51:22.902" v="1" actId="20577"/>
          <ac:spMkLst>
            <pc:docMk/>
            <pc:sldMk cId="3160164805" sldId="273"/>
            <ac:spMk id="2" creationId="{2210D3E7-3C4A-4BC2-BD66-2D414F78249C}"/>
          </ac:spMkLst>
        </pc:spChg>
      </pc:sldChg>
      <pc:sldChg chg="modSp mod">
        <pc:chgData name="Jean-Pierre Duchesneau" userId="a41dad7d-4331-478d-884a-a37b1c6c6add" providerId="ADAL" clId="{666FE261-8133-46C4-8DC3-9C7477EEDB06}" dt="2021-05-09T14:52:08.616" v="4" actId="20577"/>
        <pc:sldMkLst>
          <pc:docMk/>
          <pc:sldMk cId="3183708629" sldId="276"/>
        </pc:sldMkLst>
        <pc:spChg chg="mod">
          <ac:chgData name="Jean-Pierre Duchesneau" userId="a41dad7d-4331-478d-884a-a37b1c6c6add" providerId="ADAL" clId="{666FE261-8133-46C4-8DC3-9C7477EEDB06}" dt="2021-05-09T14:52:08.616" v="4" actId="20577"/>
          <ac:spMkLst>
            <pc:docMk/>
            <pc:sldMk cId="3183708629" sldId="276"/>
            <ac:spMk id="6" creationId="{D727AF28-9373-4BBC-A1DC-DD90AB5C18A2}"/>
          </ac:spMkLst>
        </pc:spChg>
      </pc:sldChg>
      <pc:sldChg chg="modSp mod">
        <pc:chgData name="Jean-Pierre Duchesneau" userId="a41dad7d-4331-478d-884a-a37b1c6c6add" providerId="ADAL" clId="{666FE261-8133-46C4-8DC3-9C7477EEDB06}" dt="2021-05-09T14:52:12.302" v="5" actId="20577"/>
        <pc:sldMkLst>
          <pc:docMk/>
          <pc:sldMk cId="1401378453" sldId="277"/>
        </pc:sldMkLst>
        <pc:spChg chg="mod">
          <ac:chgData name="Jean-Pierre Duchesneau" userId="a41dad7d-4331-478d-884a-a37b1c6c6add" providerId="ADAL" clId="{666FE261-8133-46C4-8DC3-9C7477EEDB06}" dt="2021-05-09T14:52:12.302" v="5" actId="20577"/>
          <ac:spMkLst>
            <pc:docMk/>
            <pc:sldMk cId="1401378453" sldId="277"/>
            <ac:spMk id="4" creationId="{BE764369-5943-44BB-923C-C78190BE6A5F}"/>
          </ac:spMkLst>
        </pc:spChg>
      </pc:sldChg>
      <pc:sldChg chg="modSp mod">
        <pc:chgData name="Jean-Pierre Duchesneau" userId="a41dad7d-4331-478d-884a-a37b1c6c6add" providerId="ADAL" clId="{666FE261-8133-46C4-8DC3-9C7477EEDB06}" dt="2021-05-09T14:52:17.926" v="6" actId="20577"/>
        <pc:sldMkLst>
          <pc:docMk/>
          <pc:sldMk cId="399120029" sldId="279"/>
        </pc:sldMkLst>
        <pc:spChg chg="mod">
          <ac:chgData name="Jean-Pierre Duchesneau" userId="a41dad7d-4331-478d-884a-a37b1c6c6add" providerId="ADAL" clId="{666FE261-8133-46C4-8DC3-9C7477EEDB06}" dt="2021-05-09T14:52:17.926" v="6" actId="20577"/>
          <ac:spMkLst>
            <pc:docMk/>
            <pc:sldMk cId="399120029" sldId="279"/>
            <ac:spMk id="3" creationId="{38B90AAF-82F9-4BFD-8A1E-9584C9FAE5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E296E-0EAB-4671-AA88-9F6E64897246}" type="datetimeFigureOut">
              <a:rPr lang="fr-CA" smtClean="0"/>
              <a:t>2021-10-06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CCF75-6E7C-433C-A332-2B0171076B4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243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CCF75-6E7C-433C-A332-2B0171076B45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4177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756590-1E8D-1B4B-98CE-47D69BC24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B5B2FF-B4C5-9647-B857-D5E326111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62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80B19-46FC-064F-8777-71BFF5B7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0AA2A0-9787-5843-9737-E9004B394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94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625A549-2A31-2A43-8027-18554A834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EE1839-1583-814B-B852-C40522813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22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90B8E-747B-C44D-8843-31ACC19E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49B5B8-96F4-164C-AECE-D50F771A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65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F5162-031E-AE4E-9181-D0D422DC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0E4B7D-1307-C540-8F6C-74DAA5B1B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4007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72899-9813-EA4A-8371-54F9421B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9ADD0C-351F-D644-A207-200C8E214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6EB144-3BD1-2E40-AA27-8E281CB1D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81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375528-4559-A945-873A-BE7B1CA1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68FC86-9670-6842-8BC5-92E3EEDF2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5C667F-88F4-9940-A646-E1C71A859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59976C3-4E74-7146-BF36-B7C5CA2FE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A1A770-AF08-4B43-B384-130DB9847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85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7C27E-8160-8A4E-B204-45E7EC4B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76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7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66CB1A-604B-6F44-A226-952B44DE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C124B-8B17-8147-BABC-2E5BAEF0C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58EDF9-F47E-A440-AC41-BB3BFCE27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5078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D353A-D3B1-6F40-895B-9AE6421A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22C825-C304-C543-AB33-04B827156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3E2259-67EF-734D-826C-EAE09102D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8114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8C3AF1-D9B2-CD44-A67E-A8BD9434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dirty="0"/>
              <a:t>Modifier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5F6FDA-D356-7E4A-BA8E-04B869A21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01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6.xml"/><Relationship Id="rId10" Type="http://schemas.openxmlformats.org/officeDocument/2006/relationships/tags" Target="../tags/tag61.xml"/><Relationship Id="rId4" Type="http://schemas.openxmlformats.org/officeDocument/2006/relationships/tags" Target="../tags/tag55.xml"/><Relationship Id="rId9" Type="http://schemas.openxmlformats.org/officeDocument/2006/relationships/tags" Target="../tags/tag6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2" Type="http://schemas.openxmlformats.org/officeDocument/2006/relationships/tags" Target="../tags/tag65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10" Type="http://schemas.openxmlformats.org/officeDocument/2006/relationships/tags" Target="../tags/tag73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7" Type="http://schemas.openxmlformats.org/officeDocument/2006/relationships/image" Target="../media/image10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hyperlink" Target="https://trends.google.ca/trends/explore?date=today%205-y&amp;q=DevOps" TargetMode="Externa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1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4" Type="http://schemas.openxmlformats.org/officeDocument/2006/relationships/hyperlink" Target="https://paginas.fe.up.pt/~acbrito/laudon/ch6/chpt6-1fulltext.htm#definfra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tags" Target="../tags/tag22.xml"/><Relationship Id="rId7" Type="http://schemas.openxmlformats.org/officeDocument/2006/relationships/image" Target="../media/image6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.xml"/><Relationship Id="rId10" Type="http://schemas.openxmlformats.org/officeDocument/2006/relationships/image" Target="../media/image9.svg"/><Relationship Id="rId4" Type="http://schemas.openxmlformats.org/officeDocument/2006/relationships/tags" Target="../tags/tag23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18" Type="http://schemas.openxmlformats.org/officeDocument/2006/relationships/tags" Target="../tags/tag42.xml"/><Relationship Id="rId3" Type="http://schemas.openxmlformats.org/officeDocument/2006/relationships/tags" Target="../tags/tag27.xml"/><Relationship Id="rId21" Type="http://schemas.openxmlformats.org/officeDocument/2006/relationships/tags" Target="../tags/tag45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tags" Target="../tags/tag44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tags" Target="../tags/tag48.xml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23" Type="http://schemas.openxmlformats.org/officeDocument/2006/relationships/tags" Target="../tags/tag47.xml"/><Relationship Id="rId10" Type="http://schemas.openxmlformats.org/officeDocument/2006/relationships/tags" Target="../tags/tag34.xml"/><Relationship Id="rId19" Type="http://schemas.openxmlformats.org/officeDocument/2006/relationships/tags" Target="../tags/tag43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tags" Target="../tags/tag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09CBBD-01CC-8848-8FB3-F036CDF5556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solidFill>
            <a:schemeClr val="bg1">
              <a:lumMod val="85000"/>
              <a:alpha val="59000"/>
            </a:schemeClr>
          </a:solidFill>
        </p:spPr>
        <p:txBody>
          <a:bodyPr/>
          <a:lstStyle/>
          <a:p>
            <a:r>
              <a:rPr lang="fr-FR" dirty="0"/>
              <a:t>Infrastructure technologique et virtualisation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34644F-8DD8-4D70-8EF2-7AA549C7542B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Introduction</a:t>
            </a:r>
          </a:p>
          <a:p>
            <a:r>
              <a:rPr lang="fr-CA" dirty="0"/>
              <a:t>Cours 1</a:t>
            </a:r>
          </a:p>
        </p:txBody>
      </p:sp>
    </p:spTree>
    <p:extLst>
      <p:ext uri="{BB962C8B-B14F-4D97-AF65-F5344CB8AC3E}">
        <p14:creationId xmlns:p14="http://schemas.microsoft.com/office/powerpoint/2010/main" val="326152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FF3BF9-37C9-FC4F-A9E1-F682489BA6A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Modèle 1 – Physique 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0400D71A-690D-3E4F-A4CC-D43D1AC1C0C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197532" y="2468158"/>
            <a:ext cx="9796935" cy="2905981"/>
            <a:chOff x="1354663" y="2385030"/>
            <a:chExt cx="9796935" cy="290598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C423504-231D-F640-9C6B-E66EC2B4B94F}"/>
                </a:ext>
              </a:extLst>
            </p:cNvPr>
            <p:cNvSpPr/>
            <p:nvPr/>
          </p:nvSpPr>
          <p:spPr>
            <a:xfrm>
              <a:off x="3344801" y="2385030"/>
              <a:ext cx="1890793" cy="2446104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4576F0C-A407-2548-A5CD-A1C4B54AD587}"/>
                </a:ext>
              </a:extLst>
            </p:cNvPr>
            <p:cNvSpPr/>
            <p:nvPr/>
          </p:nvSpPr>
          <p:spPr>
            <a:xfrm>
              <a:off x="5314160" y="2385030"/>
              <a:ext cx="1890793" cy="2446104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F4B94F-F6F1-6A49-83AD-DE051A5A211C}"/>
                </a:ext>
              </a:extLst>
            </p:cNvPr>
            <p:cNvSpPr/>
            <p:nvPr/>
          </p:nvSpPr>
          <p:spPr>
            <a:xfrm>
              <a:off x="9260805" y="2385030"/>
              <a:ext cx="1890793" cy="2446104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A9BD76D-BC77-F94F-8D75-29673FC75793}"/>
                </a:ext>
              </a:extLst>
            </p:cNvPr>
            <p:cNvSpPr/>
            <p:nvPr/>
          </p:nvSpPr>
          <p:spPr>
            <a:xfrm>
              <a:off x="1354664" y="2385030"/>
              <a:ext cx="1890793" cy="2446104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097B95A8-4D8C-054D-8467-70CD7443755D}"/>
                </a:ext>
              </a:extLst>
            </p:cNvPr>
            <p:cNvSpPr/>
            <p:nvPr/>
          </p:nvSpPr>
          <p:spPr>
            <a:xfrm>
              <a:off x="1507388" y="4025373"/>
              <a:ext cx="1585347" cy="653143"/>
            </a:xfrm>
            <a:prstGeom prst="roundRect">
              <a:avLst/>
            </a:prstGeom>
            <a:solidFill>
              <a:srgbClr val="8BC54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Infrastructure</a:t>
              </a:r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D6554ABF-D0E8-EE45-B1AF-CA8019648452}"/>
                </a:ext>
              </a:extLst>
            </p:cNvPr>
            <p:cNvSpPr/>
            <p:nvPr/>
          </p:nvSpPr>
          <p:spPr>
            <a:xfrm>
              <a:off x="1507388" y="2531538"/>
              <a:ext cx="1585346" cy="653143"/>
            </a:xfrm>
            <a:prstGeom prst="roundRect">
              <a:avLst/>
            </a:prstGeom>
            <a:solidFill>
              <a:srgbClr val="43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Front-end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31FC8CD4-A963-B54A-B898-A745DFF5A7F5}"/>
                </a:ext>
              </a:extLst>
            </p:cNvPr>
            <p:cNvSpPr/>
            <p:nvPr/>
          </p:nvSpPr>
          <p:spPr>
            <a:xfrm>
              <a:off x="1507388" y="3281515"/>
              <a:ext cx="1585347" cy="65314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Système d’exploitation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716F9D0D-DCC8-7F46-BE3C-9A0DB804ADF1}"/>
                </a:ext>
              </a:extLst>
            </p:cNvPr>
            <p:cNvSpPr/>
            <p:nvPr/>
          </p:nvSpPr>
          <p:spPr>
            <a:xfrm>
              <a:off x="3497525" y="2521900"/>
              <a:ext cx="1540714" cy="653143"/>
            </a:xfrm>
            <a:prstGeom prst="roundRect">
              <a:avLst/>
            </a:prstGeom>
            <a:solidFill>
              <a:srgbClr val="43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Front-end</a:t>
              </a:r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7B859DD5-440E-3F44-A99D-4DDDBBBDC78F}"/>
                </a:ext>
              </a:extLst>
            </p:cNvPr>
            <p:cNvSpPr/>
            <p:nvPr/>
          </p:nvSpPr>
          <p:spPr>
            <a:xfrm>
              <a:off x="5489201" y="2521900"/>
              <a:ext cx="1540713" cy="653143"/>
            </a:xfrm>
            <a:prstGeom prst="roundRect">
              <a:avLst/>
            </a:prstGeom>
            <a:solidFill>
              <a:srgbClr val="43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Services</a:t>
              </a: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ED6908F3-D18E-0342-9AC2-0CFD75572926}"/>
                </a:ext>
              </a:extLst>
            </p:cNvPr>
            <p:cNvSpPr/>
            <p:nvPr/>
          </p:nvSpPr>
          <p:spPr>
            <a:xfrm>
              <a:off x="9413529" y="2531534"/>
              <a:ext cx="1585346" cy="653143"/>
            </a:xfrm>
            <a:prstGeom prst="roundRect">
              <a:avLst/>
            </a:prstGeom>
            <a:solidFill>
              <a:srgbClr val="43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BD</a:t>
              </a: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45D4F7C2-8280-7447-9F4F-93E1A25F1915}"/>
                </a:ext>
              </a:extLst>
            </p:cNvPr>
            <p:cNvSpPr/>
            <p:nvPr/>
          </p:nvSpPr>
          <p:spPr>
            <a:xfrm>
              <a:off x="3497525" y="4015734"/>
              <a:ext cx="1585347" cy="653143"/>
            </a:xfrm>
            <a:prstGeom prst="roundRect">
              <a:avLst/>
            </a:prstGeom>
            <a:solidFill>
              <a:srgbClr val="8BC54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Infrastructure</a:t>
              </a: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04CA5582-F3E2-3F4D-B929-C085C3C11DEC}"/>
                </a:ext>
              </a:extLst>
            </p:cNvPr>
            <p:cNvSpPr/>
            <p:nvPr/>
          </p:nvSpPr>
          <p:spPr>
            <a:xfrm>
              <a:off x="3497525" y="3271876"/>
              <a:ext cx="1585347" cy="65314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Système d’exploitation</a:t>
              </a:r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04FEE363-CC18-724F-9580-B3BBC62894A3}"/>
                </a:ext>
              </a:extLst>
            </p:cNvPr>
            <p:cNvSpPr/>
            <p:nvPr/>
          </p:nvSpPr>
          <p:spPr>
            <a:xfrm>
              <a:off x="5485720" y="4015734"/>
              <a:ext cx="1585347" cy="653143"/>
            </a:xfrm>
            <a:prstGeom prst="roundRect">
              <a:avLst/>
            </a:prstGeom>
            <a:solidFill>
              <a:srgbClr val="8BC54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Infrastructure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99909187-55AF-D947-BAA6-77AAD6352F1A}"/>
                </a:ext>
              </a:extLst>
            </p:cNvPr>
            <p:cNvSpPr/>
            <p:nvPr/>
          </p:nvSpPr>
          <p:spPr>
            <a:xfrm>
              <a:off x="5485720" y="3271876"/>
              <a:ext cx="1585347" cy="65314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Système d’exploitation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075167BE-3F41-6F41-9788-A909CF6C1442}"/>
                </a:ext>
              </a:extLst>
            </p:cNvPr>
            <p:cNvSpPr/>
            <p:nvPr/>
          </p:nvSpPr>
          <p:spPr>
            <a:xfrm>
              <a:off x="9413529" y="4025369"/>
              <a:ext cx="1585347" cy="653143"/>
            </a:xfrm>
            <a:prstGeom prst="roundRect">
              <a:avLst/>
            </a:prstGeom>
            <a:solidFill>
              <a:srgbClr val="8BC54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Infrastructure</a:t>
              </a: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24D69A24-ECCA-9A40-B105-E8692BE3E935}"/>
                </a:ext>
              </a:extLst>
            </p:cNvPr>
            <p:cNvSpPr/>
            <p:nvPr/>
          </p:nvSpPr>
          <p:spPr>
            <a:xfrm>
              <a:off x="9413529" y="3281511"/>
              <a:ext cx="1585347" cy="65314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Système d’exploitation</a:t>
              </a:r>
            </a:p>
          </p:txBody>
        </p:sp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106115DD-9F87-BF45-A6E5-861083BAD89D}"/>
                </a:ext>
              </a:extLst>
            </p:cNvPr>
            <p:cNvSpPr/>
            <p:nvPr/>
          </p:nvSpPr>
          <p:spPr>
            <a:xfrm>
              <a:off x="1354663" y="4987273"/>
              <a:ext cx="9796935" cy="303738"/>
            </a:xfrm>
            <a:prstGeom prst="roundRect">
              <a:avLst/>
            </a:prstGeom>
            <a:solidFill>
              <a:srgbClr val="8BC54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Switch</a:t>
              </a:r>
            </a:p>
          </p:txBody>
        </p: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264D9FC4-A9D0-2747-A871-77EC94697CA2}"/>
                </a:ext>
              </a:extLst>
            </p:cNvPr>
            <p:cNvCxnSpPr>
              <a:stCxn id="19" idx="2"/>
            </p:cNvCxnSpPr>
            <p:nvPr/>
          </p:nvCxnSpPr>
          <p:spPr>
            <a:xfrm>
              <a:off x="2300061" y="4831134"/>
              <a:ext cx="2261" cy="1561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6BBF66D1-95DA-604E-B465-12781B93645E}"/>
                </a:ext>
              </a:extLst>
            </p:cNvPr>
            <p:cNvCxnSpPr/>
            <p:nvPr/>
          </p:nvCxnSpPr>
          <p:spPr>
            <a:xfrm>
              <a:off x="4287936" y="4834193"/>
              <a:ext cx="2261" cy="1561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5F8EA38B-117C-4C42-BF48-0C21A347D22E}"/>
                </a:ext>
              </a:extLst>
            </p:cNvPr>
            <p:cNvCxnSpPr/>
            <p:nvPr/>
          </p:nvCxnSpPr>
          <p:spPr>
            <a:xfrm>
              <a:off x="6257295" y="4825016"/>
              <a:ext cx="2261" cy="1561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B122BE4A-132B-1E44-8686-38EC596B04BA}"/>
                </a:ext>
              </a:extLst>
            </p:cNvPr>
            <p:cNvCxnSpPr/>
            <p:nvPr/>
          </p:nvCxnSpPr>
          <p:spPr>
            <a:xfrm>
              <a:off x="10206201" y="4831133"/>
              <a:ext cx="2261" cy="1561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28DC758-C9CE-8841-9C30-2B4F91DDFE5B}"/>
                </a:ext>
              </a:extLst>
            </p:cNvPr>
            <p:cNvSpPr/>
            <p:nvPr/>
          </p:nvSpPr>
          <p:spPr>
            <a:xfrm>
              <a:off x="7293707" y="2388547"/>
              <a:ext cx="1890793" cy="2446104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75C28ABC-4A14-174F-8C78-725533E60F2D}"/>
                </a:ext>
              </a:extLst>
            </p:cNvPr>
            <p:cNvSpPr/>
            <p:nvPr/>
          </p:nvSpPr>
          <p:spPr>
            <a:xfrm>
              <a:off x="7468748" y="2525417"/>
              <a:ext cx="1540713" cy="653143"/>
            </a:xfrm>
            <a:prstGeom prst="roundRect">
              <a:avLst/>
            </a:prstGeom>
            <a:solidFill>
              <a:srgbClr val="43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Services</a:t>
              </a:r>
            </a:p>
          </p:txBody>
        </p:sp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CB354EF6-B522-4E4C-B114-307F69266B9A}"/>
                </a:ext>
              </a:extLst>
            </p:cNvPr>
            <p:cNvSpPr/>
            <p:nvPr/>
          </p:nvSpPr>
          <p:spPr>
            <a:xfrm>
              <a:off x="7465267" y="4019251"/>
              <a:ext cx="1585347" cy="653143"/>
            </a:xfrm>
            <a:prstGeom prst="roundRect">
              <a:avLst/>
            </a:prstGeom>
            <a:solidFill>
              <a:srgbClr val="8BC54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Infrastructure</a:t>
              </a:r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F2A9A8EA-DE6B-CD4F-BC99-710BF420B163}"/>
                </a:ext>
              </a:extLst>
            </p:cNvPr>
            <p:cNvSpPr/>
            <p:nvPr/>
          </p:nvSpPr>
          <p:spPr>
            <a:xfrm>
              <a:off x="7465267" y="3275393"/>
              <a:ext cx="1585347" cy="65314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Système d’exploitation</a:t>
              </a:r>
            </a:p>
          </p:txBody>
        </p: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1620F219-F914-EC4B-B93F-B34EF523CBED}"/>
                </a:ext>
              </a:extLst>
            </p:cNvPr>
            <p:cNvCxnSpPr/>
            <p:nvPr/>
          </p:nvCxnSpPr>
          <p:spPr>
            <a:xfrm>
              <a:off x="8257940" y="4821160"/>
              <a:ext cx="2261" cy="15613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FC343B3A-6A69-5A4C-A29E-6D1C911079E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89676" y="5526761"/>
            <a:ext cx="32423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Automatisation :</a:t>
            </a:r>
          </a:p>
          <a:p>
            <a:pPr marL="285750" indent="-285750">
              <a:buFontTx/>
              <a:buChar char="-"/>
            </a:pPr>
            <a:r>
              <a:rPr lang="fr-FR" dirty="0"/>
              <a:t>Scripts (</a:t>
            </a:r>
            <a:r>
              <a:rPr lang="fr-FR" dirty="0" err="1"/>
              <a:t>Puppet</a:t>
            </a:r>
            <a:r>
              <a:rPr lang="fr-FR" dirty="0"/>
              <a:t>, chef, </a:t>
            </a:r>
            <a:r>
              <a:rPr lang="fr-FR" dirty="0" err="1"/>
              <a:t>ansible</a:t>
            </a:r>
            <a:r>
              <a:rPr lang="fr-FR" dirty="0"/>
              <a:t>)</a:t>
            </a:r>
          </a:p>
          <a:p>
            <a:pPr marL="285750" indent="-285750">
              <a:buFontTx/>
              <a:buChar char="-"/>
            </a:pPr>
            <a:r>
              <a:rPr lang="fr-FR" dirty="0"/>
              <a:t>Packages</a:t>
            </a:r>
          </a:p>
          <a:p>
            <a:pPr marL="285750" indent="-285750">
              <a:buFontTx/>
              <a:buChar char="-"/>
            </a:pPr>
            <a:r>
              <a:rPr lang="fr-F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628539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8FEEF-3DF0-F648-A5BC-CC1D58B1780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Modèle 2 – Virtualisation des machines physiques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606276BE-6580-3F4C-A25A-8F6BA6C7CC9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23900" y="5163458"/>
            <a:ext cx="6193972" cy="653143"/>
          </a:xfrm>
          <a:prstGeom prst="roundRect">
            <a:avLst/>
          </a:prstGeom>
          <a:solidFill>
            <a:srgbClr val="8BC54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Infrastructure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356D84C-0580-0F44-9686-E48287D54B3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23900" y="4419600"/>
            <a:ext cx="6193972" cy="653143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Hyperviseur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34306C65-E433-A64C-A2E1-211A38FD86FA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23900" y="2075542"/>
            <a:ext cx="1104900" cy="2253343"/>
            <a:chOff x="3151415" y="1654628"/>
            <a:chExt cx="1104900" cy="2253343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7133BA20-DC70-6349-BE16-635518953065}"/>
                </a:ext>
              </a:extLst>
            </p:cNvPr>
            <p:cNvSpPr/>
            <p:nvPr/>
          </p:nvSpPr>
          <p:spPr>
            <a:xfrm>
              <a:off x="3151415" y="1654628"/>
              <a:ext cx="1104900" cy="22533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VM 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FCD40C6-9A53-9942-A027-C649089DC635}"/>
                </a:ext>
              </a:extLst>
            </p:cNvPr>
            <p:cNvSpPr/>
            <p:nvPr/>
          </p:nvSpPr>
          <p:spPr>
            <a:xfrm>
              <a:off x="3151415" y="2296773"/>
              <a:ext cx="1104900" cy="587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 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6213AE-15FF-1C4B-9A86-32CDD38AA797}"/>
                </a:ext>
              </a:extLst>
            </p:cNvPr>
            <p:cNvSpPr/>
            <p:nvPr/>
          </p:nvSpPr>
          <p:spPr>
            <a:xfrm>
              <a:off x="3151415" y="2884714"/>
              <a:ext cx="1104900" cy="10232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SE 1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(2Go)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A7AA0F76-6133-D648-892F-E44F30FC494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943100" y="2075542"/>
            <a:ext cx="1104900" cy="2253343"/>
            <a:chOff x="3151415" y="1654628"/>
            <a:chExt cx="1104900" cy="2253343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9551B7F7-8324-9A44-B789-421A9EC102E6}"/>
                </a:ext>
              </a:extLst>
            </p:cNvPr>
            <p:cNvSpPr/>
            <p:nvPr/>
          </p:nvSpPr>
          <p:spPr>
            <a:xfrm>
              <a:off x="3151415" y="1654628"/>
              <a:ext cx="1104900" cy="22533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VM 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1304BB-0AC5-4C4C-91C3-0368BD06B4C2}"/>
                </a:ext>
              </a:extLst>
            </p:cNvPr>
            <p:cNvSpPr/>
            <p:nvPr/>
          </p:nvSpPr>
          <p:spPr>
            <a:xfrm>
              <a:off x="3151415" y="2296773"/>
              <a:ext cx="1104900" cy="587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 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64B35D0-290F-E749-90F4-30F288CC8DC8}"/>
                </a:ext>
              </a:extLst>
            </p:cNvPr>
            <p:cNvSpPr/>
            <p:nvPr/>
          </p:nvSpPr>
          <p:spPr>
            <a:xfrm>
              <a:off x="3151415" y="2884714"/>
              <a:ext cx="1104900" cy="10232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SE 1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(2 Go)</a:t>
              </a: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AA2D61A-AAFA-134B-B531-094D2CC721BD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3162300" y="2075542"/>
            <a:ext cx="1104900" cy="2253343"/>
            <a:chOff x="3151415" y="1654628"/>
            <a:chExt cx="1104900" cy="2253343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4C9500E0-94D0-364E-92EE-62CBE453655A}"/>
                </a:ext>
              </a:extLst>
            </p:cNvPr>
            <p:cNvSpPr/>
            <p:nvPr/>
          </p:nvSpPr>
          <p:spPr>
            <a:xfrm>
              <a:off x="3151415" y="1654628"/>
              <a:ext cx="1104900" cy="22533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VM 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95C145-79FD-CF47-AAC2-45916D01802C}"/>
                </a:ext>
              </a:extLst>
            </p:cNvPr>
            <p:cNvSpPr/>
            <p:nvPr/>
          </p:nvSpPr>
          <p:spPr>
            <a:xfrm>
              <a:off x="3151415" y="2296773"/>
              <a:ext cx="1104900" cy="587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 B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61BEAB0-87EB-3C41-8574-724166B6C000}"/>
                </a:ext>
              </a:extLst>
            </p:cNvPr>
            <p:cNvSpPr/>
            <p:nvPr/>
          </p:nvSpPr>
          <p:spPr>
            <a:xfrm>
              <a:off x="3151415" y="2884714"/>
              <a:ext cx="1104900" cy="10232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SE 2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(30 Go)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F912C801-85C6-B945-B026-9AF6FA9E54F5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5812972" y="2075542"/>
            <a:ext cx="1104900" cy="2253343"/>
            <a:chOff x="3151415" y="1654628"/>
            <a:chExt cx="1104900" cy="2253343"/>
          </a:xfrm>
        </p:grpSpPr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545E0EC3-8EAA-A748-A037-F4A009423FF4}"/>
                </a:ext>
              </a:extLst>
            </p:cNvPr>
            <p:cNvSpPr/>
            <p:nvPr/>
          </p:nvSpPr>
          <p:spPr>
            <a:xfrm>
              <a:off x="3151415" y="1654628"/>
              <a:ext cx="1104900" cy="225334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VM 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EBADBB-BF7F-CB4A-9EB3-4F523524153C}"/>
                </a:ext>
              </a:extLst>
            </p:cNvPr>
            <p:cNvSpPr/>
            <p:nvPr/>
          </p:nvSpPr>
          <p:spPr>
            <a:xfrm>
              <a:off x="3151415" y="2296773"/>
              <a:ext cx="1104900" cy="5879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App C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88348B9-DE69-2444-B5C1-AC5E281B778F}"/>
                </a:ext>
              </a:extLst>
            </p:cNvPr>
            <p:cNvSpPr/>
            <p:nvPr/>
          </p:nvSpPr>
          <p:spPr>
            <a:xfrm>
              <a:off x="3151415" y="2884714"/>
              <a:ext cx="1104900" cy="102325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SE 3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(10 Go)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45B4D06A-82AD-3F4D-8886-4695490D46C2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823520" y="304401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…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59D3222-0BEB-C845-B753-92D4421A4A3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7208044" y="3641582"/>
            <a:ext cx="48101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Idées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Déplacer les </a:t>
            </a:r>
            <a:r>
              <a:rPr lang="fr-FR" dirty="0" err="1"/>
              <a:t>VMs</a:t>
            </a:r>
            <a:r>
              <a:rPr lang="fr-FR" dirty="0"/>
              <a:t> d’un hôte à un autre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Répartir la charge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Reprise en cas de défaillances matérielles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Isoler les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Si dépassement de ressource : peu d’impactes sur les autres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Si piratage : reste consigné à la 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Mise à l’échelle verticale et horizontale facile</a:t>
            </a:r>
          </a:p>
          <a:p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63BBE0D-36A3-F742-A275-0926EA75B04C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7208044" y="1610257"/>
            <a:ext cx="4810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hyperviseur par hôte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 machines virtuelles (VM) avec des systèmes d’exploitation différents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Par VM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Un système d’exploitation complet (x Go)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Une instance de l’application / service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3560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8FEEF-3DF0-F648-A5BC-CC1D58B17807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Modèle 2 – Virtualisation des machines physiques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058329C9-8D15-6E45-A450-B5E9E4C3648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105149" y="2130958"/>
            <a:ext cx="5981702" cy="3741061"/>
            <a:chOff x="3105149" y="2103249"/>
            <a:chExt cx="5981702" cy="3741061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606276BE-6580-3F4C-A25A-8F6BA6C7CC94}"/>
                </a:ext>
              </a:extLst>
            </p:cNvPr>
            <p:cNvSpPr/>
            <p:nvPr/>
          </p:nvSpPr>
          <p:spPr>
            <a:xfrm>
              <a:off x="3105149" y="5191167"/>
              <a:ext cx="5981702" cy="653143"/>
            </a:xfrm>
            <a:prstGeom prst="roundRect">
              <a:avLst/>
            </a:prstGeom>
            <a:solidFill>
              <a:srgbClr val="8BC54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Infrastructure</a:t>
              </a:r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5356D84C-0580-0F44-9686-E48287D54B35}"/>
                </a:ext>
              </a:extLst>
            </p:cNvPr>
            <p:cNvSpPr/>
            <p:nvPr/>
          </p:nvSpPr>
          <p:spPr>
            <a:xfrm>
              <a:off x="3105149" y="4447309"/>
              <a:ext cx="5981702" cy="653143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Hyperviseur</a:t>
              </a:r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34306C65-E433-A64C-A2E1-211A38FD86FA}"/>
                </a:ext>
              </a:extLst>
            </p:cNvPr>
            <p:cNvGrpSpPr/>
            <p:nvPr/>
          </p:nvGrpSpPr>
          <p:grpSpPr>
            <a:xfrm>
              <a:off x="3105149" y="2103251"/>
              <a:ext cx="1104900" cy="2253343"/>
              <a:chOff x="3151415" y="1654628"/>
              <a:chExt cx="1104900" cy="2253343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7133BA20-DC70-6349-BE16-635518953065}"/>
                  </a:ext>
                </a:extLst>
              </p:cNvPr>
              <p:cNvSpPr/>
              <p:nvPr/>
            </p:nvSpPr>
            <p:spPr>
              <a:xfrm>
                <a:off x="3151415" y="1654628"/>
                <a:ext cx="1104900" cy="225334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VM 1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FCD40C6-9A53-9942-A027-C649089DC635}"/>
                  </a:ext>
                </a:extLst>
              </p:cNvPr>
              <p:cNvSpPr/>
              <p:nvPr/>
            </p:nvSpPr>
            <p:spPr>
              <a:xfrm>
                <a:off x="3151415" y="2296773"/>
                <a:ext cx="1104900" cy="5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Front-end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56213AE-15FF-1C4B-9A86-32CDD38AA797}"/>
                  </a:ext>
                </a:extLst>
              </p:cNvPr>
              <p:cNvSpPr/>
              <p:nvPr/>
            </p:nvSpPr>
            <p:spPr>
              <a:xfrm>
                <a:off x="3151415" y="2884714"/>
                <a:ext cx="1104900" cy="102325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SE 1</a:t>
                </a:r>
              </a:p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(2Go)</a:t>
                </a:r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A7AA0F76-6133-D648-892F-E44F30FC4945}"/>
                </a:ext>
              </a:extLst>
            </p:cNvPr>
            <p:cNvGrpSpPr/>
            <p:nvPr/>
          </p:nvGrpSpPr>
          <p:grpSpPr>
            <a:xfrm>
              <a:off x="4324349" y="2103251"/>
              <a:ext cx="1104900" cy="2253343"/>
              <a:chOff x="3151415" y="1654628"/>
              <a:chExt cx="1104900" cy="2253343"/>
            </a:xfrm>
          </p:grpSpPr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9551B7F7-8324-9A44-B789-421A9EC102E6}"/>
                  </a:ext>
                </a:extLst>
              </p:cNvPr>
              <p:cNvSpPr/>
              <p:nvPr/>
            </p:nvSpPr>
            <p:spPr>
              <a:xfrm>
                <a:off x="3151415" y="1654628"/>
                <a:ext cx="1104900" cy="225334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VM 2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F1304BB-0AC5-4C4C-91C3-0368BD06B4C2}"/>
                  </a:ext>
                </a:extLst>
              </p:cNvPr>
              <p:cNvSpPr/>
              <p:nvPr/>
            </p:nvSpPr>
            <p:spPr>
              <a:xfrm>
                <a:off x="3151415" y="2296773"/>
                <a:ext cx="1104900" cy="5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Front-end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64B35D0-290F-E749-90F4-30F288CC8DC8}"/>
                  </a:ext>
                </a:extLst>
              </p:cNvPr>
              <p:cNvSpPr/>
              <p:nvPr/>
            </p:nvSpPr>
            <p:spPr>
              <a:xfrm>
                <a:off x="3151415" y="2884714"/>
                <a:ext cx="1104900" cy="102325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SE 1</a:t>
                </a:r>
              </a:p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(2 Go)</a:t>
                </a:r>
              </a:p>
            </p:txBody>
          </p:sp>
        </p:grp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0AA2D61A-AAFA-134B-B531-094D2CC721BD}"/>
                </a:ext>
              </a:extLst>
            </p:cNvPr>
            <p:cNvGrpSpPr/>
            <p:nvPr/>
          </p:nvGrpSpPr>
          <p:grpSpPr>
            <a:xfrm>
              <a:off x="5543549" y="2103251"/>
              <a:ext cx="1104900" cy="2253343"/>
              <a:chOff x="3151415" y="1654628"/>
              <a:chExt cx="1104900" cy="2253343"/>
            </a:xfrm>
          </p:grpSpPr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4C9500E0-94D0-364E-92EE-62CBE453655A}"/>
                  </a:ext>
                </a:extLst>
              </p:cNvPr>
              <p:cNvSpPr/>
              <p:nvPr/>
            </p:nvSpPr>
            <p:spPr>
              <a:xfrm>
                <a:off x="3151415" y="1654628"/>
                <a:ext cx="1104900" cy="225334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VM 3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095C145-79FD-CF47-AAC2-45916D01802C}"/>
                  </a:ext>
                </a:extLst>
              </p:cNvPr>
              <p:cNvSpPr/>
              <p:nvPr/>
            </p:nvSpPr>
            <p:spPr>
              <a:xfrm>
                <a:off x="3151415" y="2296773"/>
                <a:ext cx="1104900" cy="5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Services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61BEAB0-87EB-3C41-8574-724166B6C000}"/>
                  </a:ext>
                </a:extLst>
              </p:cNvPr>
              <p:cNvSpPr/>
              <p:nvPr/>
            </p:nvSpPr>
            <p:spPr>
              <a:xfrm>
                <a:off x="3151415" y="2884714"/>
                <a:ext cx="1104900" cy="102325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SE 2</a:t>
                </a:r>
              </a:p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(30 Go)</a:t>
                </a:r>
              </a:p>
            </p:txBody>
          </p:sp>
        </p:grp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F912C801-85C6-B945-B026-9AF6FA9E54F5}"/>
                </a:ext>
              </a:extLst>
            </p:cNvPr>
            <p:cNvGrpSpPr/>
            <p:nvPr/>
          </p:nvGrpSpPr>
          <p:grpSpPr>
            <a:xfrm>
              <a:off x="7981951" y="2103249"/>
              <a:ext cx="1104900" cy="2253343"/>
              <a:chOff x="3151415" y="1654628"/>
              <a:chExt cx="1104900" cy="2253343"/>
            </a:xfrm>
          </p:grpSpPr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545E0EC3-8EAA-A748-A037-F4A009423FF4}"/>
                  </a:ext>
                </a:extLst>
              </p:cNvPr>
              <p:cNvSpPr/>
              <p:nvPr/>
            </p:nvSpPr>
            <p:spPr>
              <a:xfrm>
                <a:off x="3151415" y="1654628"/>
                <a:ext cx="1104900" cy="225334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VM 5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0EBADBB-BF7F-CB4A-9EB3-4F523524153C}"/>
                  </a:ext>
                </a:extLst>
              </p:cNvPr>
              <p:cNvSpPr/>
              <p:nvPr/>
            </p:nvSpPr>
            <p:spPr>
              <a:xfrm>
                <a:off x="3151415" y="2296773"/>
                <a:ext cx="1104900" cy="5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BD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8348B9-DE69-2444-B5C1-AC5E281B778F}"/>
                  </a:ext>
                </a:extLst>
              </p:cNvPr>
              <p:cNvSpPr/>
              <p:nvPr/>
            </p:nvSpPr>
            <p:spPr>
              <a:xfrm>
                <a:off x="3151415" y="2884714"/>
                <a:ext cx="1104900" cy="102325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SE 3</a:t>
                </a:r>
              </a:p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(10 Go)</a:t>
                </a:r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53E81B04-31C8-C543-B3C6-0BE472287D28}"/>
                </a:ext>
              </a:extLst>
            </p:cNvPr>
            <p:cNvGrpSpPr/>
            <p:nvPr/>
          </p:nvGrpSpPr>
          <p:grpSpPr>
            <a:xfrm>
              <a:off x="6762749" y="2103250"/>
              <a:ext cx="1104900" cy="2253343"/>
              <a:chOff x="3151415" y="1654628"/>
              <a:chExt cx="1104900" cy="2253343"/>
            </a:xfrm>
          </p:grpSpPr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A674C975-EB2D-8847-85EE-0EAAE94B0A7E}"/>
                  </a:ext>
                </a:extLst>
              </p:cNvPr>
              <p:cNvSpPr/>
              <p:nvPr/>
            </p:nvSpPr>
            <p:spPr>
              <a:xfrm>
                <a:off x="3151415" y="1654628"/>
                <a:ext cx="1104900" cy="225334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VM 4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94F1306-EFDD-334F-AE57-5909EF7CA8BD}"/>
                  </a:ext>
                </a:extLst>
              </p:cNvPr>
              <p:cNvSpPr/>
              <p:nvPr/>
            </p:nvSpPr>
            <p:spPr>
              <a:xfrm>
                <a:off x="3151415" y="2296773"/>
                <a:ext cx="1104900" cy="5879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/>
                  <a:t>Services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68ECDB9-5D2D-B94D-9148-3121F7DD459F}"/>
                  </a:ext>
                </a:extLst>
              </p:cNvPr>
              <p:cNvSpPr/>
              <p:nvPr/>
            </p:nvSpPr>
            <p:spPr>
              <a:xfrm>
                <a:off x="3151415" y="2884714"/>
                <a:ext cx="1104900" cy="102325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SE 2</a:t>
                </a:r>
              </a:p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(30 Go)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7065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174125-D5A2-AA4A-8B65-6B754D653D5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Modèle 3 – Virtualisation des applications / services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C2C6253-3AFD-8A40-854A-778932DF133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23900" y="5907316"/>
            <a:ext cx="6193972" cy="653143"/>
          </a:xfrm>
          <a:prstGeom prst="roundRect">
            <a:avLst/>
          </a:prstGeom>
          <a:solidFill>
            <a:srgbClr val="8BC54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Infrastructure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724ACFA-E7D8-5841-865F-B1586C1AC0B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23900" y="4419600"/>
            <a:ext cx="6193972" cy="653143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Gestionnaire de conteneurs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716BB8B-4341-D142-B6D2-CFD202737E8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23900" y="2075542"/>
            <a:ext cx="1104900" cy="2253343"/>
          </a:xfrm>
          <a:prstGeom prst="roundRect">
            <a:avLst/>
          </a:prstGeom>
          <a:solidFill>
            <a:srgbClr val="43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App A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62B2135-A312-E74D-A1F0-F1E29ACF3B2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823520" y="304401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…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6B622702-72CF-5441-8D7B-2EB03B7F0A9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23900" y="5163458"/>
            <a:ext cx="6193972" cy="65314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Système d’exploitation de l’hôte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350BD819-A968-E34C-B823-E7CF73E360DA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933575" y="2075541"/>
            <a:ext cx="1104900" cy="2253343"/>
          </a:xfrm>
          <a:prstGeom prst="roundRect">
            <a:avLst/>
          </a:prstGeom>
          <a:solidFill>
            <a:srgbClr val="43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App A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01E32F7F-CB70-2642-95D9-B37B5B9E821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143250" y="2075539"/>
            <a:ext cx="1104900" cy="2253343"/>
          </a:xfrm>
          <a:prstGeom prst="roundRect">
            <a:avLst/>
          </a:prstGeom>
          <a:solidFill>
            <a:srgbClr val="43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App B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F2CC37C2-5687-3146-9D69-EE0322F66600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812972" y="2075540"/>
            <a:ext cx="1104900" cy="2253343"/>
          </a:xfrm>
          <a:prstGeom prst="roundRect">
            <a:avLst/>
          </a:prstGeom>
          <a:solidFill>
            <a:srgbClr val="43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App C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2F48698-7CD9-F842-B6D1-A1DC62582D18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7208044" y="3164681"/>
            <a:ext cx="48101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Idées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Déplacer les conteneurs d’un hôte à un autre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Répartir la charge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Reprise en cas de défaillances matérielles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Isoler les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Si dépassement de ressource : peu d’impactes sur les autres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Si piratage : reste consigné au conteneur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Mise à l’échelle verticale et horizontale facile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Léger : le conteneur ne contient que les dépendances de l’application et l’application (quelques Mo), le conteneur ne contient pas le système d’exploitation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81B1930-6B94-E64F-BB67-57D6BA5C1BE9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208044" y="1610257"/>
            <a:ext cx="4810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hôte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 système d’exploitation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Plusieurs conteneurs / hôte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 application / conteneur (= instance d’une image)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81B584-EE88-FF46-B8F9-060D9FEC4A5A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723900" y="3610429"/>
            <a:ext cx="1104900" cy="718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Lib / </a:t>
            </a:r>
            <a:r>
              <a:rPr lang="fr-FR" dirty="0" err="1">
                <a:solidFill>
                  <a:schemeClr val="tx1"/>
                </a:solidFill>
              </a:rPr>
              <a:t>utils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6CD4BD-DE77-6445-8378-6A54560182B0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933575" y="3610428"/>
            <a:ext cx="1104900" cy="718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Lib / </a:t>
            </a:r>
            <a:r>
              <a:rPr lang="fr-FR" dirty="0" err="1">
                <a:solidFill>
                  <a:schemeClr val="tx1"/>
                </a:solidFill>
              </a:rPr>
              <a:t>utils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EB1072-2D77-724F-B79B-C71F7F5BA2D7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143250" y="3610428"/>
            <a:ext cx="1104900" cy="718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Lib / </a:t>
            </a:r>
            <a:r>
              <a:rPr lang="fr-FR" dirty="0" err="1">
                <a:solidFill>
                  <a:schemeClr val="tx1"/>
                </a:solidFill>
              </a:rPr>
              <a:t>utils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7D726A-BCFA-EA4E-9493-F76B0EF633A3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5812972" y="3610427"/>
            <a:ext cx="1104900" cy="718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Lib / </a:t>
            </a:r>
            <a:r>
              <a:rPr lang="fr-FR" dirty="0" err="1">
                <a:solidFill>
                  <a:schemeClr val="tx1"/>
                </a:solidFill>
              </a:rPr>
              <a:t>utils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015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174125-D5A2-AA4A-8B65-6B754D653D5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Modèle 3 – Virtualisation des applications / services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50DF125-2D77-7A47-AAF6-A0AB15703AF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124200" y="1826156"/>
            <a:ext cx="5943600" cy="4484921"/>
            <a:chOff x="723900" y="2075538"/>
            <a:chExt cx="5943600" cy="4484921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6C2C6253-3AFD-8A40-854A-778932DF1332}"/>
                </a:ext>
              </a:extLst>
            </p:cNvPr>
            <p:cNvSpPr/>
            <p:nvPr/>
          </p:nvSpPr>
          <p:spPr>
            <a:xfrm>
              <a:off x="723900" y="5907316"/>
              <a:ext cx="5943600" cy="653143"/>
            </a:xfrm>
            <a:prstGeom prst="roundRect">
              <a:avLst/>
            </a:prstGeom>
            <a:solidFill>
              <a:srgbClr val="8BC54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Infrastructure</a:t>
              </a:r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4724ACFA-E7D8-5841-865F-B1586C1AC0B6}"/>
                </a:ext>
              </a:extLst>
            </p:cNvPr>
            <p:cNvSpPr/>
            <p:nvPr/>
          </p:nvSpPr>
          <p:spPr>
            <a:xfrm>
              <a:off x="723900" y="4419600"/>
              <a:ext cx="5943600" cy="653143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Gestionnaire de conteneurs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2716BB8B-4341-D142-B6D2-CFD202737E88}"/>
                </a:ext>
              </a:extLst>
            </p:cNvPr>
            <p:cNvSpPr/>
            <p:nvPr/>
          </p:nvSpPr>
          <p:spPr>
            <a:xfrm>
              <a:off x="723900" y="2075542"/>
              <a:ext cx="1104900" cy="2253343"/>
            </a:xfrm>
            <a:prstGeom prst="roundRect">
              <a:avLst/>
            </a:prstGeom>
            <a:solidFill>
              <a:srgbClr val="43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Front-end</a:t>
              </a:r>
            </a:p>
          </p:txBody>
        </p: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6B622702-72CF-5441-8D7B-2EB03B7F0A93}"/>
                </a:ext>
              </a:extLst>
            </p:cNvPr>
            <p:cNvSpPr/>
            <p:nvPr/>
          </p:nvSpPr>
          <p:spPr>
            <a:xfrm>
              <a:off x="723900" y="5163458"/>
              <a:ext cx="5943600" cy="65314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Système d’exploitation de l’hôte</a:t>
              </a:r>
            </a:p>
          </p:txBody>
        </p:sp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350BD819-A968-E34C-B823-E7CF73E360DA}"/>
                </a:ext>
              </a:extLst>
            </p:cNvPr>
            <p:cNvSpPr/>
            <p:nvPr/>
          </p:nvSpPr>
          <p:spPr>
            <a:xfrm>
              <a:off x="1933575" y="2080777"/>
              <a:ext cx="1104900" cy="2253343"/>
            </a:xfrm>
            <a:prstGeom prst="roundRect">
              <a:avLst/>
            </a:prstGeom>
            <a:solidFill>
              <a:srgbClr val="43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Front-end</a:t>
              </a:r>
            </a:p>
          </p:txBody>
        </p: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01E32F7F-CB70-2642-95D9-B37B5B9E8218}"/>
                </a:ext>
              </a:extLst>
            </p:cNvPr>
            <p:cNvSpPr/>
            <p:nvPr/>
          </p:nvSpPr>
          <p:spPr>
            <a:xfrm>
              <a:off x="3143250" y="2075539"/>
              <a:ext cx="1104900" cy="2253343"/>
            </a:xfrm>
            <a:prstGeom prst="roundRect">
              <a:avLst/>
            </a:prstGeom>
            <a:solidFill>
              <a:srgbClr val="43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Services</a:t>
              </a:r>
            </a:p>
          </p:txBody>
        </p: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F2CC37C2-5687-3146-9D69-EE0322F66600}"/>
                </a:ext>
              </a:extLst>
            </p:cNvPr>
            <p:cNvSpPr/>
            <p:nvPr/>
          </p:nvSpPr>
          <p:spPr>
            <a:xfrm>
              <a:off x="5562600" y="2075538"/>
              <a:ext cx="1104900" cy="2253343"/>
            </a:xfrm>
            <a:prstGeom prst="roundRect">
              <a:avLst/>
            </a:prstGeom>
            <a:solidFill>
              <a:srgbClr val="43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BD</a:t>
              </a: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F9A345BD-6853-6047-9BD4-3AAEEA953EEE}"/>
                </a:ext>
              </a:extLst>
            </p:cNvPr>
            <p:cNvSpPr/>
            <p:nvPr/>
          </p:nvSpPr>
          <p:spPr>
            <a:xfrm>
              <a:off x="4352925" y="2075538"/>
              <a:ext cx="1104900" cy="2253343"/>
            </a:xfrm>
            <a:prstGeom prst="roundRect">
              <a:avLst/>
            </a:prstGeom>
            <a:solidFill>
              <a:srgbClr val="43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Services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21B9611-99E7-0B4D-B7D3-003A5FFD459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124200" y="3366285"/>
            <a:ext cx="1104900" cy="718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Lib / </a:t>
            </a:r>
            <a:r>
              <a:rPr lang="fr-FR" dirty="0" err="1">
                <a:solidFill>
                  <a:schemeClr val="tx1"/>
                </a:solidFill>
              </a:rPr>
              <a:t>utils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1E9171-CDC0-F445-9133-2575C2BEA0E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333875" y="3366285"/>
            <a:ext cx="1104900" cy="718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Lib / </a:t>
            </a:r>
            <a:r>
              <a:rPr lang="fr-FR" dirty="0" err="1">
                <a:solidFill>
                  <a:schemeClr val="tx1"/>
                </a:solidFill>
              </a:rPr>
              <a:t>utils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C67903-D67E-5B49-AA68-9D422DCF4E2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543550" y="3361046"/>
            <a:ext cx="1104900" cy="718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Lib / </a:t>
            </a:r>
            <a:r>
              <a:rPr lang="fr-FR" dirty="0" err="1">
                <a:solidFill>
                  <a:schemeClr val="tx1"/>
                </a:solidFill>
              </a:rPr>
              <a:t>utils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231241-BDC6-564D-972C-109C3146770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753225" y="3361046"/>
            <a:ext cx="1104900" cy="718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Lib / </a:t>
            </a:r>
            <a:r>
              <a:rPr lang="fr-FR" dirty="0" err="1">
                <a:solidFill>
                  <a:schemeClr val="tx1"/>
                </a:solidFill>
              </a:rPr>
              <a:t>utils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0AF90E-D83A-3442-A1B1-C3C6FC324B0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962900" y="3364037"/>
            <a:ext cx="1104900" cy="7184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Lib / </a:t>
            </a:r>
            <a:r>
              <a:rPr lang="fr-FR" dirty="0" err="1">
                <a:solidFill>
                  <a:schemeClr val="tx1"/>
                </a:solidFill>
              </a:rPr>
              <a:t>utils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568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38F93C-1A38-4C55-98D6-D003B23988E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Qu’est-ce que le </a:t>
            </a:r>
            <a:r>
              <a:rPr lang="fr-CA" dirty="0">
                <a:solidFill>
                  <a:schemeClr val="accent1"/>
                </a:solidFill>
              </a:rPr>
              <a:t>DevOps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3B6DDE-E3D8-4F1F-86C3-3FA6E8598D14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22791" y="158592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CA" dirty="0"/>
              <a:t>Contraction de </a:t>
            </a:r>
          </a:p>
          <a:p>
            <a:pPr marL="0" indent="0">
              <a:buNone/>
            </a:pPr>
            <a:r>
              <a:rPr lang="fr-CA" dirty="0" err="1">
                <a:solidFill>
                  <a:schemeClr val="accent1"/>
                </a:solidFill>
              </a:rPr>
              <a:t>DEV</a:t>
            </a:r>
            <a:r>
              <a:rPr lang="fr-CA" dirty="0" err="1"/>
              <a:t>elopement</a:t>
            </a:r>
            <a:r>
              <a:rPr lang="fr-CA" dirty="0"/>
              <a:t> + </a:t>
            </a:r>
            <a:r>
              <a:rPr lang="fr-CA" dirty="0" err="1">
                <a:solidFill>
                  <a:schemeClr val="accent1"/>
                </a:solidFill>
              </a:rPr>
              <a:t>OP</a:t>
            </a:r>
            <a:r>
              <a:rPr lang="fr-CA" dirty="0" err="1"/>
              <a:t>peration</a:t>
            </a:r>
            <a:r>
              <a:rPr lang="fr-CA" dirty="0" err="1">
                <a:solidFill>
                  <a:schemeClr val="accent1"/>
                </a:solidFill>
              </a:rPr>
              <a:t>S</a:t>
            </a:r>
            <a:endParaRPr lang="fr-CA" dirty="0">
              <a:solidFill>
                <a:schemeClr val="accent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727AF28-9373-4BBC-A1DC-DD90AB5C18A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12572" y="6470006"/>
            <a:ext cx="7590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Évolution des recherches sur le mot clé </a:t>
            </a:r>
            <a:r>
              <a:rPr lang="fr-CA" dirty="0">
                <a:hlinkClick r:id="rId6"/>
              </a:rPr>
              <a:t>DevOps</a:t>
            </a:r>
            <a:r>
              <a:rPr lang="fr-CA" dirty="0"/>
              <a:t>, voire les recherches associées.</a:t>
            </a:r>
          </a:p>
        </p:txBody>
      </p:sp>
      <p:pic>
        <p:nvPicPr>
          <p:cNvPr id="7" name="Image 6">
            <a:hlinkClick r:id="rId6"/>
            <a:extLst>
              <a:ext uri="{FF2B5EF4-FFF2-40B4-BE49-F238E27FC236}">
                <a16:creationId xmlns:a16="http://schemas.microsoft.com/office/drawing/2014/main" id="{7F525637-356C-479D-8327-7CCCF7116A5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18360" y="2869053"/>
            <a:ext cx="10955279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08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D3DEEA-C585-41D6-8E4B-57C614280FA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Les équipes traditionnelles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A700D8-2C01-42DC-8DCD-17D03E1F168D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E764369-5943-44BB-923C-C78190BE6A5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606858" y="1825625"/>
            <a:ext cx="3107183" cy="2906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/>
              <a:t>Développement</a:t>
            </a:r>
            <a:br>
              <a:rPr lang="fr-CA" sz="2400" b="1" dirty="0"/>
            </a:br>
            <a:endParaRPr lang="fr-CA" sz="2400" b="1" dirty="0"/>
          </a:p>
          <a:p>
            <a:r>
              <a:rPr lang="fr-CA" dirty="0"/>
              <a:t>Objectifs : </a:t>
            </a:r>
            <a:br>
              <a:rPr lang="fr-CA" dirty="0"/>
            </a:b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Évolutions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Nouvelles fonctionnalités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2EBA9F3-526A-489D-A0A9-B88659117FA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846164" y="1825624"/>
            <a:ext cx="3107183" cy="290617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/>
              <a:t>Opérations</a:t>
            </a:r>
            <a:br>
              <a:rPr lang="fr-CA" sz="2400" b="1" dirty="0"/>
            </a:br>
            <a:endParaRPr lang="fr-CA" sz="2400" b="1" dirty="0"/>
          </a:p>
          <a:p>
            <a:r>
              <a:rPr lang="fr-CA" dirty="0"/>
              <a:t>Objectifs : </a:t>
            </a:r>
            <a:br>
              <a:rPr lang="fr-CA" dirty="0"/>
            </a:b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Stabilité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Qualité de service</a:t>
            </a:r>
          </a:p>
        </p:txBody>
      </p:sp>
    </p:spTree>
    <p:extLst>
      <p:ext uri="{BB962C8B-B14F-4D97-AF65-F5344CB8AC3E}">
        <p14:creationId xmlns:p14="http://schemas.microsoft.com/office/powerpoint/2010/main" val="1401378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D3DEEA-C585-41D6-8E4B-57C614280FA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Les  besoins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A230A25-EA42-4AFA-B945-FEC291DE483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606858" y="5007009"/>
            <a:ext cx="8531441" cy="1740300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3600" dirty="0">
                <a:solidFill>
                  <a:schemeClr val="tx1"/>
                </a:solidFill>
              </a:rPr>
              <a:t>Planification et suivi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>
                <a:solidFill>
                  <a:schemeClr val="tx1"/>
                </a:solidFill>
              </a:rPr>
              <a:t>Méthodologie Agiles : Scrum / Kanban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2400" dirty="0">
                <a:solidFill>
                  <a:schemeClr val="tx1"/>
                </a:solidFill>
              </a:rPr>
              <a:t>Tableau de bord et rapports</a:t>
            </a:r>
          </a:p>
          <a:p>
            <a:pPr algn="ctr"/>
            <a:endParaRPr lang="fr-CA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E764369-5943-44BB-923C-C78190BE6A5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606858" y="1825625"/>
            <a:ext cx="3107183" cy="2906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/>
              <a:t>Développement</a:t>
            </a:r>
            <a:br>
              <a:rPr lang="fr-CA" sz="2400" b="1" dirty="0"/>
            </a:br>
            <a:endParaRPr lang="fr-CA" sz="2400" b="1" dirty="0"/>
          </a:p>
          <a:p>
            <a:r>
              <a:rPr lang="fr-CA" dirty="0"/>
              <a:t>Objectifs : </a:t>
            </a:r>
            <a:br>
              <a:rPr lang="fr-CA" dirty="0"/>
            </a:b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Contrôle de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Générer des livrables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Tester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2EBA9F3-526A-489D-A0A9-B88659117FA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846164" y="1825624"/>
            <a:ext cx="3107183" cy="290617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/>
              <a:t>Opérations</a:t>
            </a:r>
            <a:br>
              <a:rPr lang="fr-CA" sz="2400" b="1" dirty="0"/>
            </a:br>
            <a:endParaRPr lang="fr-CA" sz="2400" b="1" dirty="0"/>
          </a:p>
          <a:p>
            <a:r>
              <a:rPr lang="fr-CA" dirty="0"/>
              <a:t>Objectifs : </a:t>
            </a:r>
            <a:br>
              <a:rPr lang="fr-CA" dirty="0"/>
            </a:b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Publier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Tester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Surveiller</a:t>
            </a:r>
          </a:p>
        </p:txBody>
      </p:sp>
    </p:spTree>
    <p:extLst>
      <p:ext uri="{BB962C8B-B14F-4D97-AF65-F5344CB8AC3E}">
        <p14:creationId xmlns:p14="http://schemas.microsoft.com/office/powerpoint/2010/main" val="2713992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AA945-590C-4F99-88CA-3CA4EA52879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Ce qu’est le DevOps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B90AAF-82F9-4BFD-8A1E-9584C9FAE591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Ensemble de </a:t>
            </a:r>
            <a:r>
              <a:rPr lang="fr-CA" dirty="0">
                <a:solidFill>
                  <a:schemeClr val="accent1"/>
                </a:solidFill>
              </a:rPr>
              <a:t>pratique</a:t>
            </a:r>
            <a:r>
              <a:rPr lang="fr-CA" dirty="0"/>
              <a:t> et </a:t>
            </a:r>
            <a:r>
              <a:rPr lang="fr-CA" dirty="0">
                <a:solidFill>
                  <a:schemeClr val="accent1"/>
                </a:solidFill>
              </a:rPr>
              <a:t>moyens</a:t>
            </a:r>
            <a:r>
              <a:rPr lang="fr-CA" dirty="0"/>
              <a:t> mis en œuvre afin </a:t>
            </a:r>
            <a:r>
              <a:rPr lang="fr-CA" dirty="0">
                <a:solidFill>
                  <a:schemeClr val="accent1"/>
                </a:solidFill>
              </a:rPr>
              <a:t>d'unifier et optimiser</a:t>
            </a:r>
            <a:r>
              <a:rPr lang="fr-CA" dirty="0"/>
              <a:t> le travail entre les équipes de </a:t>
            </a:r>
            <a:r>
              <a:rPr lang="fr-CA" dirty="0">
                <a:solidFill>
                  <a:schemeClr val="accent1"/>
                </a:solidFill>
              </a:rPr>
              <a:t>développement</a:t>
            </a:r>
            <a:r>
              <a:rPr lang="fr-CA" dirty="0"/>
              <a:t> et de </a:t>
            </a:r>
            <a:r>
              <a:rPr lang="fr-CA" dirty="0">
                <a:solidFill>
                  <a:schemeClr val="accent1"/>
                </a:solidFill>
              </a:rPr>
              <a:t>production</a:t>
            </a:r>
          </a:p>
          <a:p>
            <a:pPr lvl="1"/>
            <a:r>
              <a:rPr lang="fr-CA" dirty="0"/>
              <a:t>Une philosophie</a:t>
            </a:r>
          </a:p>
          <a:p>
            <a:pPr lvl="1"/>
            <a:r>
              <a:rPr lang="fr-CA" dirty="0"/>
              <a:t>Un nouveau mode de pensée basé sur les méthodologies agiles</a:t>
            </a:r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5" name="Image 4" descr="Une image contenant texte, périphérique&#10;&#10;Description générée automatiquement">
            <a:extLst>
              <a:ext uri="{FF2B5EF4-FFF2-40B4-BE49-F238E27FC236}">
                <a16:creationId xmlns:a16="http://schemas.microsoft.com/office/drawing/2014/main" id="{3256798A-4174-499B-8A80-8F8D848436D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92356" y="4001294"/>
            <a:ext cx="9145276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0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404911-BE49-461D-8B15-3B751AA1A92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Les piliers de DevOps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F93CE1-D106-488D-802C-CF5EB9D67C55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956953" y="1552493"/>
            <a:ext cx="10515600" cy="4351338"/>
          </a:xfrm>
        </p:spPr>
        <p:txBody>
          <a:bodyPr/>
          <a:lstStyle/>
          <a:p>
            <a:r>
              <a:rPr lang="fr-CA" dirty="0"/>
              <a:t>Planification Agile</a:t>
            </a:r>
          </a:p>
          <a:p>
            <a:r>
              <a:rPr lang="fr-CA" dirty="0"/>
              <a:t>Automatisation de </a:t>
            </a:r>
            <a:r>
              <a:rPr lang="fr-CA" dirty="0" err="1"/>
              <a:t>Builds</a:t>
            </a:r>
            <a:r>
              <a:rPr lang="fr-CA" dirty="0"/>
              <a:t> et </a:t>
            </a:r>
            <a:r>
              <a:rPr lang="fr-CA" dirty="0" err="1"/>
              <a:t>Déploiment</a:t>
            </a:r>
            <a:r>
              <a:rPr lang="fr-CA" dirty="0"/>
              <a:t> (CI/CD)</a:t>
            </a:r>
          </a:p>
          <a:p>
            <a:r>
              <a:rPr lang="fr-CA" dirty="0"/>
              <a:t>Tests automatisés</a:t>
            </a:r>
          </a:p>
          <a:p>
            <a:r>
              <a:rPr lang="fr-CA" dirty="0"/>
              <a:t>Analyse statique et </a:t>
            </a:r>
            <a:br>
              <a:rPr lang="fr-CA" dirty="0"/>
            </a:br>
            <a:r>
              <a:rPr lang="fr-CA" dirty="0"/>
              <a:t>revues de code</a:t>
            </a:r>
          </a:p>
          <a:p>
            <a:r>
              <a:rPr lang="fr-CA" dirty="0"/>
              <a:t>Monitoring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63F65E4-B981-4021-A5A8-5D749FE27BE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643736" y="3123679"/>
            <a:ext cx="7106642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A6B899-2D5B-D24F-81D8-AC06576FAAD0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F481A5-10F7-B448-B790-E6A3DEB96098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Notre réseau</a:t>
            </a:r>
          </a:p>
          <a:p>
            <a:r>
              <a:rPr lang="fr-CA" dirty="0"/>
              <a:t>Évolution des architectures</a:t>
            </a:r>
          </a:p>
          <a:p>
            <a:r>
              <a:rPr lang="fr-CA" dirty="0"/>
              <a:t>Les infrastructures</a:t>
            </a:r>
            <a:endParaRPr lang="fr-FR" dirty="0"/>
          </a:p>
          <a:p>
            <a:r>
              <a:rPr lang="fr-FR" dirty="0"/>
              <a:t>Modèles de déploiement</a:t>
            </a:r>
          </a:p>
          <a:p>
            <a:r>
              <a:rPr lang="fr-FR" dirty="0"/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2329945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3B6BA-BD32-4FCD-9D4A-3C2BBA776AF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Ce que DevOps n’est pas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EED145-B4BD-46FE-9D50-10AC5A7304E8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r-CA" b="1" dirty="0"/>
              <a:t>Combattre les idées reçues : </a:t>
            </a:r>
          </a:p>
          <a:p>
            <a:pPr lvl="1">
              <a:lnSpc>
                <a:spcPct val="200000"/>
              </a:lnSpc>
            </a:pPr>
            <a:r>
              <a:rPr lang="fr-CA" b="1" dirty="0"/>
              <a:t>Une méthodologie</a:t>
            </a:r>
          </a:p>
          <a:p>
            <a:pPr lvl="1">
              <a:lnSpc>
                <a:spcPct val="200000"/>
              </a:lnSpc>
            </a:pPr>
            <a:r>
              <a:rPr lang="fr-CA" b="1" dirty="0"/>
              <a:t>Une solution logicielle</a:t>
            </a:r>
          </a:p>
          <a:p>
            <a:pPr lvl="1">
              <a:lnSpc>
                <a:spcPct val="110000"/>
              </a:lnSpc>
            </a:pPr>
            <a:r>
              <a:rPr lang="fr-CA" b="1" dirty="0"/>
              <a:t>Une solution magique (quick-fix) pour régler tous les problèmes de votre</a:t>
            </a:r>
            <a:br>
              <a:rPr lang="fr-CA" b="1" dirty="0"/>
            </a:br>
            <a:r>
              <a:rPr lang="fr-CA" b="1" dirty="0"/>
              <a:t>organisation.</a:t>
            </a:r>
          </a:p>
          <a:p>
            <a:pPr lvl="1">
              <a:lnSpc>
                <a:spcPct val="200000"/>
              </a:lnSpc>
            </a:pPr>
            <a:r>
              <a:rPr lang="fr-CA" b="1" dirty="0"/>
              <a:t>Un poste ou un rôle dans l’entreprise</a:t>
            </a:r>
          </a:p>
        </p:txBody>
      </p:sp>
    </p:spTree>
    <p:extLst>
      <p:ext uri="{BB962C8B-B14F-4D97-AF65-F5344CB8AC3E}">
        <p14:creationId xmlns:p14="http://schemas.microsoft.com/office/powerpoint/2010/main" val="1336878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A07063-01CA-4898-90DF-76DB6027FE2B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Les outils du DevOps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3CE25BD-21A8-42C9-97F3-0251B065C0DB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1252" y="1325563"/>
            <a:ext cx="12049496" cy="5481044"/>
          </a:xfrm>
        </p:spPr>
      </p:pic>
    </p:spTree>
    <p:extLst>
      <p:ext uri="{BB962C8B-B14F-4D97-AF65-F5344CB8AC3E}">
        <p14:creationId xmlns:p14="http://schemas.microsoft.com/office/powerpoint/2010/main" val="4039393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52B4C-A51A-4CC5-B266-9482B11D712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Notre réseau de base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1764238-8EEA-440B-B06E-845DB5BE5A8E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82500" y="1550417"/>
            <a:ext cx="7951644" cy="435133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D8656E9-59A0-46B6-A820-9100ADF597B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793226" y="1882066"/>
            <a:ext cx="2610035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/>
              <a:t>Srv</a:t>
            </a:r>
            <a:r>
              <a:rPr lang="fr-CA" dirty="0"/>
              <a:t> préproduction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/>
              <a:t>Srv</a:t>
            </a:r>
            <a:r>
              <a:rPr lang="fr-CA" dirty="0"/>
              <a:t> de BD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/>
              <a:t>Srv</a:t>
            </a:r>
            <a:r>
              <a:rPr lang="fr-CA" dirty="0"/>
              <a:t> Web Apache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PHP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Donc LAMP</a:t>
            </a:r>
          </a:p>
        </p:txBody>
      </p: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6ACA869F-230A-46DE-8EE4-5BC8A584658F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flipV="1">
            <a:off x="7128769" y="2620730"/>
            <a:ext cx="1580225" cy="7386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3205003-C166-4DD6-91E6-AABA99C9218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793226" y="3894378"/>
            <a:ext cx="2610035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Poste de développeur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/>
              <a:t>Srv</a:t>
            </a:r>
            <a:r>
              <a:rPr lang="fr-CA" dirty="0"/>
              <a:t> de BD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/>
              <a:t>Srv</a:t>
            </a:r>
            <a:r>
              <a:rPr lang="fr-CA" dirty="0"/>
              <a:t> Web Apache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PHP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Donc LAMP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Et un ou plusieurs IDE</a:t>
            </a:r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3B7FD43E-A5CB-4E59-9532-F22187783ADC}"/>
              </a:ext>
            </a:extLst>
          </p:cNvPr>
          <p:cNvCxnSpPr>
            <a:endCxn id="9" idx="1"/>
          </p:cNvCxnSpPr>
          <p:nvPr>
            <p:custDataLst>
              <p:tags r:id="rId6"/>
            </p:custDataLst>
          </p:nvPr>
        </p:nvCxnSpPr>
        <p:spPr>
          <a:xfrm flipV="1">
            <a:off x="7270812" y="4771541"/>
            <a:ext cx="1522414" cy="66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368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906B8E-D486-4841-BA1F-C9508E91B04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Références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CE7A71-DF68-4C64-BEA1-5BDC40D6885C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« Management Information </a:t>
            </a:r>
            <a:r>
              <a:rPr lang="fr-CA" dirty="0" err="1"/>
              <a:t>systems.Chapter</a:t>
            </a:r>
            <a:r>
              <a:rPr lang="fr-CA" dirty="0"/>
              <a:t> 6: IT Infrastructure and Platforms ». Consulté le 19 mai 2020. </a:t>
            </a:r>
            <a:r>
              <a:rPr lang="fr-CA" dirty="0">
                <a:hlinkClick r:id="rId4"/>
              </a:rPr>
              <a:t>https://paginas.fe.up.pt/~acbrito/laudon/ch6/chpt6-1fulltext.htm#definfra</a:t>
            </a:r>
            <a:r>
              <a:rPr lang="fr-CA" dirty="0"/>
              <a:t>.</a:t>
            </a:r>
          </a:p>
          <a:p>
            <a:r>
              <a:rPr lang="fr-CA" dirty="0"/>
              <a:t>(2020) IT Infrastructure, Wikipédia.</a:t>
            </a:r>
          </a:p>
          <a:p>
            <a:r>
              <a:rPr lang="fr-CA" dirty="0"/>
              <a:t>DIDIERGEORGES, Philippe. </a:t>
            </a:r>
            <a:r>
              <a:rPr lang="fr-CA" i="1" dirty="0"/>
              <a:t>DevOps - Les clés pour le comprendre et le mettre en œuvre</a:t>
            </a:r>
            <a:r>
              <a:rPr lang="fr-CA" dirty="0"/>
              <a:t>. Web. </a:t>
            </a:r>
            <a:r>
              <a:rPr lang="fr-CA" dirty="0" err="1"/>
              <a:t>Editions</a:t>
            </a:r>
            <a:r>
              <a:rPr lang="fr-CA" dirty="0"/>
              <a:t> ENI, 2020.</a:t>
            </a:r>
          </a:p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71948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81380E-F8F5-43CE-9FBC-50E83EC4B1F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Droit d’auteur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9F4A05-3105-4341-9C15-DCFB45166055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1825625"/>
            <a:ext cx="10515600" cy="1803099"/>
          </a:xfrm>
        </p:spPr>
        <p:txBody>
          <a:bodyPr/>
          <a:lstStyle/>
          <a:p>
            <a:r>
              <a:rPr lang="fr-CA" dirty="0"/>
              <a:t>Personne ayant contribué à la rédaction de ce document :</a:t>
            </a:r>
          </a:p>
          <a:p>
            <a:pPr lvl="1"/>
            <a:r>
              <a:rPr lang="fr-CA" dirty="0"/>
              <a:t>Jean-Pierre Duchesneau</a:t>
            </a:r>
          </a:p>
          <a:p>
            <a:pPr lvl="1"/>
            <a:r>
              <a:rPr lang="fr-CA" dirty="0"/>
              <a:t>Pierre-François Léon</a:t>
            </a:r>
          </a:p>
          <a:p>
            <a:pPr lvl="1"/>
            <a:r>
              <a:rPr lang="fr-CA" dirty="0"/>
              <a:t>Dernière version : 1.1.1 Avril 2021. 	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A2C4086-F257-479E-9860-702893C82A9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38200" y="4497615"/>
            <a:ext cx="10307855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fr-CA" dirty="0"/>
              <a:t>Cette œuvre, création, site ou texte est sous licence Creative Commons Attribution - Pas d’Utilisation commerciale - Partage dans les Mêmes Conditions 4.0 International. Pour accéder à une copie de cette licence, merci de vous rendre à l'adresse suivante \url{http://creativecommons.org/licenses/by-nc-sa/4.0/} \\ ou envoyez un courrier à Creative Commons, 444 Castro Street, Suite 900, </a:t>
            </a:r>
            <a:r>
              <a:rPr lang="fr-CA" dirty="0" err="1"/>
              <a:t>Mountain</a:t>
            </a:r>
            <a:r>
              <a:rPr lang="fr-CA" dirty="0"/>
              <a:t> </a:t>
            </a:r>
            <a:r>
              <a:rPr lang="fr-CA" dirty="0" err="1"/>
              <a:t>View</a:t>
            </a:r>
            <a:r>
              <a:rPr lang="fr-CA" dirty="0"/>
              <a:t>, California, 94041, </a:t>
            </a:r>
            <a:r>
              <a:rPr lang="fr-CA" dirty="0" err="1"/>
              <a:t>USA.jEA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3554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52B4C-A51A-4CC5-B266-9482B11D712E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Notre réseau de base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1764238-8EEA-440B-B06E-845DB5BE5A8E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82500" y="1550417"/>
            <a:ext cx="7951644" cy="435133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D8656E9-59A0-46B6-A820-9100ADF597B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793226" y="1882066"/>
            <a:ext cx="2610035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 err="1"/>
              <a:t>Srv</a:t>
            </a:r>
            <a:r>
              <a:rPr lang="fr-CA" dirty="0"/>
              <a:t> préproduction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/>
              <a:t>Srv</a:t>
            </a:r>
            <a:r>
              <a:rPr lang="fr-CA" dirty="0"/>
              <a:t> de BD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/>
              <a:t>Srv</a:t>
            </a:r>
            <a:r>
              <a:rPr lang="fr-CA" dirty="0"/>
              <a:t> Web Apache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PHP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Donc LAMP</a:t>
            </a:r>
          </a:p>
        </p:txBody>
      </p:sp>
      <p:cxnSp>
        <p:nvCxnSpPr>
          <p:cNvPr id="8" name="Connecteur : en angle 7">
            <a:extLst>
              <a:ext uri="{FF2B5EF4-FFF2-40B4-BE49-F238E27FC236}">
                <a16:creationId xmlns:a16="http://schemas.microsoft.com/office/drawing/2014/main" id="{6ACA869F-230A-46DE-8EE4-5BC8A584658F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flipV="1">
            <a:off x="7128769" y="2620730"/>
            <a:ext cx="1580225" cy="7386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3205003-C166-4DD6-91E6-AABA99C9218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793226" y="3894378"/>
            <a:ext cx="2610035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Poste de développeur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/>
              <a:t>Srv</a:t>
            </a:r>
            <a:r>
              <a:rPr lang="fr-CA" dirty="0"/>
              <a:t> de BD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/>
              <a:t>Srv</a:t>
            </a:r>
            <a:r>
              <a:rPr lang="fr-CA" dirty="0"/>
              <a:t> Web Apache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PHP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Donc LAMP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Et un ou plusieurs IDE</a:t>
            </a:r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3B7FD43E-A5CB-4E59-9532-F22187783ADC}"/>
              </a:ext>
            </a:extLst>
          </p:cNvPr>
          <p:cNvCxnSpPr>
            <a:endCxn id="9" idx="1"/>
          </p:cNvCxnSpPr>
          <p:nvPr>
            <p:custDataLst>
              <p:tags r:id="rId6"/>
            </p:custDataLst>
          </p:nvPr>
        </p:nvCxnSpPr>
        <p:spPr>
          <a:xfrm flipV="1">
            <a:off x="7270812" y="4771541"/>
            <a:ext cx="1522414" cy="66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21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73000-3EFC-4967-AEC3-4D6FDB77FE2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Définition selon Antidote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EE252C-A7BC-4C6D-892B-1F7382E1A725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>
                <a:solidFill>
                  <a:schemeClr val="accent2"/>
                </a:solidFill>
              </a:rPr>
              <a:t>Architecture</a:t>
            </a:r>
            <a:r>
              <a:rPr lang="fr-CA" dirty="0"/>
              <a:t> : Structure ou organisation des éléments d’un ensemble ou d’une œuvre complexe. Architecture d’un réseau informatique. </a:t>
            </a:r>
          </a:p>
          <a:p>
            <a:r>
              <a:rPr lang="fr-CA" dirty="0">
                <a:solidFill>
                  <a:schemeClr val="accent2"/>
                </a:solidFill>
              </a:rPr>
              <a:t>Architecture d'application </a:t>
            </a:r>
            <a:r>
              <a:rPr lang="fr-CA" dirty="0"/>
              <a:t>: décris les modèles et les techniques utilisés pour concevoir et créer une application. </a:t>
            </a:r>
          </a:p>
          <a:p>
            <a:r>
              <a:rPr lang="fr-CA" dirty="0">
                <a:solidFill>
                  <a:schemeClr val="accent2"/>
                </a:solidFill>
              </a:rPr>
              <a:t>Infrastructure </a:t>
            </a:r>
            <a:r>
              <a:rPr lang="fr-CA" dirty="0"/>
              <a:t>: Partie inférieure d’une construction. </a:t>
            </a:r>
          </a:p>
        </p:txBody>
      </p:sp>
    </p:spTree>
    <p:extLst>
      <p:ext uri="{BB962C8B-B14F-4D97-AF65-F5344CB8AC3E}">
        <p14:creationId xmlns:p14="http://schemas.microsoft.com/office/powerpoint/2010/main" val="104385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10D3E7-3C4A-4BC2-BD66-2D414F78249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Évolution des architectures selon [Man,2005]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5CBCAF6-B736-4C3B-B111-78B0E102A695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081684" y="1848077"/>
            <a:ext cx="4981575" cy="340995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F00E714-8487-40F2-BDAA-756EF65FD5A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57384" y="1325563"/>
            <a:ext cx="39243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6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8575C-9EC2-4BB3-83F0-8D6AFEA30CF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Infrastructure traditionnelle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118037A-C6A1-4FED-AD04-46F05E85076D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85362" y="3082003"/>
            <a:ext cx="8421275" cy="1838582"/>
          </a:xfrm>
        </p:spPr>
      </p:pic>
    </p:spTree>
    <p:extLst>
      <p:ext uri="{BB962C8B-B14F-4D97-AF65-F5344CB8AC3E}">
        <p14:creationId xmlns:p14="http://schemas.microsoft.com/office/powerpoint/2010/main" val="1741121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48CC27-2F87-4119-B3B9-B2A917203A69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Infrastructures virtualisées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C8F3FCC-15AF-4206-9E24-168F10BD5A92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057962" y="1325563"/>
            <a:ext cx="4326363" cy="4873263"/>
          </a:xfrm>
        </p:spPr>
      </p:pic>
    </p:spTree>
    <p:extLst>
      <p:ext uri="{BB962C8B-B14F-4D97-AF65-F5344CB8AC3E}">
        <p14:creationId xmlns:p14="http://schemas.microsoft.com/office/powerpoint/2010/main" val="32003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6D227-A4A1-0E49-B34F-6AA7D6B1A27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Modèles de déploiement applicatif</a:t>
            </a:r>
            <a:br>
              <a:rPr lang="fr-FR" dirty="0"/>
            </a:br>
            <a:r>
              <a:rPr lang="fr-FR" dirty="0"/>
              <a:t>Modèle d’application utilisée en exemple (4-tiers)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6B79FF48-6FD9-4A78-8363-DDD335CFECF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11151" y="1845414"/>
            <a:ext cx="11120387" cy="1517853"/>
            <a:chOff x="251353" y="3292474"/>
            <a:chExt cx="11120387" cy="1517853"/>
          </a:xfrm>
        </p:grpSpPr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8D31CC44-D630-9F4A-8C3E-28FE82C71E0A}"/>
                </a:ext>
              </a:extLst>
            </p:cNvPr>
            <p:cNvCxnSpPr>
              <a:cxnSpLocks/>
              <a:stCxn id="12" idx="3"/>
              <a:endCxn id="4" idx="1"/>
            </p:cNvCxnSpPr>
            <p:nvPr/>
          </p:nvCxnSpPr>
          <p:spPr>
            <a:xfrm>
              <a:off x="2643643" y="3755571"/>
              <a:ext cx="2659684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6FE30F0F-7A82-734C-A0C0-FB496EC7C5B6}"/>
                </a:ext>
              </a:extLst>
            </p:cNvPr>
            <p:cNvSpPr/>
            <p:nvPr/>
          </p:nvSpPr>
          <p:spPr>
            <a:xfrm>
              <a:off x="5303327" y="3429000"/>
              <a:ext cx="1585346" cy="653143"/>
            </a:xfrm>
            <a:prstGeom prst="roundRect">
              <a:avLst/>
            </a:prstGeom>
            <a:solidFill>
              <a:srgbClr val="43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Front-end</a:t>
              </a:r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99F2C0FA-E404-794F-9924-FBB3A012FE7C}"/>
                </a:ext>
              </a:extLst>
            </p:cNvPr>
            <p:cNvSpPr/>
            <p:nvPr/>
          </p:nvSpPr>
          <p:spPr>
            <a:xfrm>
              <a:off x="7567177" y="3429000"/>
              <a:ext cx="1540713" cy="653143"/>
            </a:xfrm>
            <a:prstGeom prst="roundRect">
              <a:avLst/>
            </a:prstGeom>
            <a:solidFill>
              <a:srgbClr val="43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Services</a:t>
              </a:r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EF73806B-FC31-4845-B6D9-D9FECF1F78B9}"/>
                </a:ext>
              </a:extLst>
            </p:cNvPr>
            <p:cNvSpPr/>
            <p:nvPr/>
          </p:nvSpPr>
          <p:spPr>
            <a:xfrm>
              <a:off x="9786394" y="3429372"/>
              <a:ext cx="1585346" cy="653143"/>
            </a:xfrm>
            <a:prstGeom prst="roundRect">
              <a:avLst/>
            </a:prstGeom>
            <a:solidFill>
              <a:srgbClr val="4372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bg1"/>
                  </a:solidFill>
                </a:rPr>
                <a:t>BD</a:t>
              </a:r>
            </a:p>
          </p:txBody>
        </p: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FA9FBCDA-F80E-0847-B30F-7556F3B9D8E3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6888673" y="3755572"/>
              <a:ext cx="67850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F2F1596D-EC7D-1749-A49F-848F4C7ED55A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9107890" y="3755572"/>
              <a:ext cx="678504" cy="3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" name="Graphique 11">
              <a:extLst>
                <a:ext uri="{FF2B5EF4-FFF2-40B4-BE49-F238E27FC236}">
                  <a16:creationId xmlns:a16="http://schemas.microsoft.com/office/drawing/2014/main" id="{0A2F0E75-E03C-654E-96DA-42270DE4D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717450" y="3292474"/>
              <a:ext cx="926193" cy="926193"/>
            </a:xfrm>
            <a:prstGeom prst="rect">
              <a:avLst/>
            </a:prstGeom>
          </p:spPr>
        </p:pic>
        <p:pic>
          <p:nvPicPr>
            <p:cNvPr id="13" name="Graphique 12">
              <a:extLst>
                <a:ext uri="{FF2B5EF4-FFF2-40B4-BE49-F238E27FC236}">
                  <a16:creationId xmlns:a16="http://schemas.microsoft.com/office/drawing/2014/main" id="{38FFBEF5-58F0-6C49-A10C-5AD09C329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1353" y="3429000"/>
              <a:ext cx="658799" cy="658799"/>
            </a:xfrm>
            <a:prstGeom prst="rect">
              <a:avLst/>
            </a:prstGeom>
          </p:spPr>
        </p:pic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6056CA88-7905-9048-893B-49FDFFC12A2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910152" y="3755570"/>
              <a:ext cx="80729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Nuage 16">
              <a:extLst>
                <a:ext uri="{FF2B5EF4-FFF2-40B4-BE49-F238E27FC236}">
                  <a16:creationId xmlns:a16="http://schemas.microsoft.com/office/drawing/2014/main" id="{54B32C0D-166B-2941-914D-517FDA670A23}"/>
                </a:ext>
              </a:extLst>
            </p:cNvPr>
            <p:cNvSpPr/>
            <p:nvPr/>
          </p:nvSpPr>
          <p:spPr>
            <a:xfrm>
              <a:off x="3202659" y="3429000"/>
              <a:ext cx="1330312" cy="668702"/>
            </a:xfrm>
            <a:prstGeom prst="cloud">
              <a:avLst/>
            </a:prstGeom>
            <a:solidFill>
              <a:srgbClr val="1E84D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CF177407-178B-1844-B30C-42E6C10403B6}"/>
                </a:ext>
              </a:extLst>
            </p:cNvPr>
            <p:cNvSpPr txBox="1"/>
            <p:nvPr/>
          </p:nvSpPr>
          <p:spPr>
            <a:xfrm>
              <a:off x="1540274" y="4225552"/>
              <a:ext cx="12805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200" dirty="0"/>
                <a:t>Tiers 1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04ADB2F5-64CC-BC46-B60C-DFB0919BF74B}"/>
                </a:ext>
              </a:extLst>
            </p:cNvPr>
            <p:cNvSpPr txBox="1"/>
            <p:nvPr/>
          </p:nvSpPr>
          <p:spPr>
            <a:xfrm>
              <a:off x="5455728" y="4225552"/>
              <a:ext cx="12805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200" dirty="0"/>
                <a:t>Tiers 2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DEF183E3-3EA8-5146-891C-690B945CD19F}"/>
                </a:ext>
              </a:extLst>
            </p:cNvPr>
            <p:cNvSpPr txBox="1"/>
            <p:nvPr/>
          </p:nvSpPr>
          <p:spPr>
            <a:xfrm>
              <a:off x="7697261" y="4225552"/>
              <a:ext cx="12805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200" dirty="0"/>
                <a:t>Tiers 3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EC14784-CCC6-9445-8F82-D1AB59F7991E}"/>
                </a:ext>
              </a:extLst>
            </p:cNvPr>
            <p:cNvSpPr txBox="1"/>
            <p:nvPr/>
          </p:nvSpPr>
          <p:spPr>
            <a:xfrm>
              <a:off x="9938794" y="4225552"/>
              <a:ext cx="128054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3200" dirty="0"/>
                <a:t>Tiers 4</a:t>
              </a: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537A1DB6-A9FD-4E52-9825-8DB65BA2DFA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5225" y="3478265"/>
            <a:ext cx="805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Modèle 1 : Physique les applications s’exécutent sur une ou des machines physiques.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57286BD-FB50-469D-B133-AB4B1DFCF44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5225" y="4787785"/>
            <a:ext cx="774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Modèle 2 : Virtualisation, les applications s’exécutent sur des machines virtuelles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E16ED75-0000-4604-8E3C-D9C25E43388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5225" y="5938917"/>
            <a:ext cx="7520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Modèle 3:  Conteneurs, les applications s’exécutent  sur un ou des conteneurs.</a:t>
            </a:r>
          </a:p>
        </p:txBody>
      </p:sp>
    </p:spTree>
    <p:extLst>
      <p:ext uri="{BB962C8B-B14F-4D97-AF65-F5344CB8AC3E}">
        <p14:creationId xmlns:p14="http://schemas.microsoft.com/office/powerpoint/2010/main" val="117642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C423504-231D-F640-9C6B-E66EC2B4B94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248297" y="1637382"/>
            <a:ext cx="1890793" cy="244610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576F0C-A407-2548-A5CD-A1C4B54AD58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217656" y="1637382"/>
            <a:ext cx="1890793" cy="244610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F4B94F-F6F1-6A49-83AD-DE051A5A211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495548" y="1627747"/>
            <a:ext cx="1890793" cy="244610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9BD76D-BC77-F94F-8D75-29673FC7579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45711" y="1627747"/>
            <a:ext cx="1890793" cy="244610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DFF3BF9-37C9-FC4F-A9E1-F682489BA6A3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fr-FR" dirty="0"/>
              <a:t>Modèle 1 – Physique 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97B95A8-4D8C-054D-8467-70CD7443755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98435" y="3268090"/>
            <a:ext cx="1585347" cy="653143"/>
          </a:xfrm>
          <a:prstGeom prst="roundRect">
            <a:avLst/>
          </a:prstGeom>
          <a:solidFill>
            <a:srgbClr val="8BC54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Infrastructure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6554ABF-D0E8-EE45-B1AF-CA801964845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8435" y="1774255"/>
            <a:ext cx="1585346" cy="653143"/>
          </a:xfrm>
          <a:prstGeom prst="roundRect">
            <a:avLst/>
          </a:prstGeom>
          <a:solidFill>
            <a:srgbClr val="43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App A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8C5F611-137C-144E-9799-67433C72285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585432" y="258918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…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1FC8CD4-A963-B54A-B898-A745DFF5A7F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98435" y="2524232"/>
            <a:ext cx="1585347" cy="65314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Système d’exploitation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16F9D0D-DCC8-7F46-BE3C-9A0DB804ADF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2401021" y="1774252"/>
            <a:ext cx="1540714" cy="653143"/>
          </a:xfrm>
          <a:prstGeom prst="roundRect">
            <a:avLst/>
          </a:prstGeom>
          <a:solidFill>
            <a:srgbClr val="43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App A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7B859DD5-440E-3F44-A99D-4DDDBBBDC78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392697" y="1774252"/>
            <a:ext cx="1540713" cy="653143"/>
          </a:xfrm>
          <a:prstGeom prst="roundRect">
            <a:avLst/>
          </a:prstGeom>
          <a:solidFill>
            <a:srgbClr val="43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App B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D6908F3-D18E-0342-9AC2-0CFD75572926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7648272" y="1774251"/>
            <a:ext cx="1585346" cy="653143"/>
          </a:xfrm>
          <a:prstGeom prst="roundRect">
            <a:avLst/>
          </a:prstGeom>
          <a:solidFill>
            <a:srgbClr val="43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App C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5D4F7C2-8280-7447-9F4F-93E1A25F1915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2401021" y="3268086"/>
            <a:ext cx="1585347" cy="653143"/>
          </a:xfrm>
          <a:prstGeom prst="roundRect">
            <a:avLst/>
          </a:prstGeom>
          <a:solidFill>
            <a:srgbClr val="8BC54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Infrastructure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4CA5582-F3E2-3F4D-B929-C085C3C11DEC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2401021" y="2524228"/>
            <a:ext cx="1585347" cy="65314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Système d’exploitation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4FEE363-CC18-724F-9580-B3BBC62894A3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389216" y="3268086"/>
            <a:ext cx="1585347" cy="653143"/>
          </a:xfrm>
          <a:prstGeom prst="roundRect">
            <a:avLst/>
          </a:prstGeom>
          <a:solidFill>
            <a:srgbClr val="8BC54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Infrastructure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9909187-55AF-D947-BAA6-77AAD6352F1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4389216" y="2524228"/>
            <a:ext cx="1585347" cy="65314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Système d’exploitation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75167BE-3F41-6F41-9788-A909CF6C144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648272" y="3268086"/>
            <a:ext cx="1585347" cy="653143"/>
          </a:xfrm>
          <a:prstGeom prst="roundRect">
            <a:avLst/>
          </a:prstGeom>
          <a:solidFill>
            <a:srgbClr val="8BC54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Infrastructure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4D69A24-ECCA-9A40-B105-E8692BE3E93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7648272" y="2524228"/>
            <a:ext cx="1585347" cy="65314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Système d’exploitation</a:t>
            </a:r>
          </a:p>
        </p:txBody>
      </p:sp>
      <p:sp>
        <p:nvSpPr>
          <p:cNvPr id="26" name="Espace réservé du contenu 2">
            <a:extLst>
              <a:ext uri="{FF2B5EF4-FFF2-40B4-BE49-F238E27FC236}">
                <a16:creationId xmlns:a16="http://schemas.microsoft.com/office/drawing/2014/main" id="{277C9215-B680-D34C-B87C-B7C4FFB574D1}"/>
              </a:ext>
            </a:extLst>
          </p:cNvPr>
          <p:cNvSpPr>
            <a:spLocks noGrp="1"/>
          </p:cNvSpPr>
          <p:nvPr>
            <p:ph idx="1"/>
            <p:custDataLst>
              <p:tags r:id="rId19"/>
            </p:custDataLst>
          </p:nvPr>
        </p:nvSpPr>
        <p:spPr>
          <a:xfrm>
            <a:off x="838200" y="4695985"/>
            <a:ext cx="10515600" cy="2129671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Une application est installée par machine physique</a:t>
            </a:r>
          </a:p>
          <a:p>
            <a:r>
              <a:rPr lang="fr-FR" dirty="0"/>
              <a:t>Les applications sont isolées</a:t>
            </a:r>
          </a:p>
          <a:p>
            <a:r>
              <a:rPr lang="fr-FR" dirty="0"/>
              <a:t>Coût élevé / perte de ressource</a:t>
            </a:r>
          </a:p>
          <a:p>
            <a:r>
              <a:rPr lang="fr-FR" dirty="0"/>
              <a:t>Complexité de gestion des dépendances</a:t>
            </a:r>
          </a:p>
          <a:p>
            <a:r>
              <a:rPr lang="fr-FR" dirty="0"/>
              <a:t>Long à déployer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106115DD-9F87-BF45-A6E5-861083BAD89D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245711" y="4229990"/>
            <a:ext cx="9140630" cy="303738"/>
          </a:xfrm>
          <a:prstGeom prst="roundRect">
            <a:avLst/>
          </a:prstGeom>
          <a:solidFill>
            <a:srgbClr val="8BC54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Switch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264D9FC4-A9D0-2747-A871-77EC94697CA2}"/>
              </a:ext>
            </a:extLst>
          </p:cNvPr>
          <p:cNvCxnSpPr>
            <a:stCxn id="19" idx="2"/>
          </p:cNvCxnSpPr>
          <p:nvPr>
            <p:custDataLst>
              <p:tags r:id="rId21"/>
            </p:custDataLst>
          </p:nvPr>
        </p:nvCxnSpPr>
        <p:spPr>
          <a:xfrm>
            <a:off x="1191108" y="4073851"/>
            <a:ext cx="2261" cy="1561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BBF66D1-95DA-604E-B465-12781B93645E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3191432" y="4086545"/>
            <a:ext cx="2261" cy="1561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5F8EA38B-117C-4C42-BF48-0C21A347D22E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5160791" y="4077368"/>
            <a:ext cx="2261" cy="1561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122BE4A-132B-1E44-8686-38EC596B04BA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8440944" y="4073850"/>
            <a:ext cx="2261" cy="15613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761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PFL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FL" id="{86E34974-EAC9-6C44-83E7-E20DB5E3F78E}" vid="{23752BD4-CA94-EF49-8295-18920030E0D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PFL</Template>
  <TotalTime>2997</TotalTime>
  <Words>1014</Words>
  <Application>Microsoft Office PowerPoint</Application>
  <PresentationFormat>Grand écran</PresentationFormat>
  <Paragraphs>244</Paragraphs>
  <Slides>24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PFL</vt:lpstr>
      <vt:lpstr>Infrastructure technologique et virtualisation</vt:lpstr>
      <vt:lpstr>Objectifs</vt:lpstr>
      <vt:lpstr>Notre réseau de base</vt:lpstr>
      <vt:lpstr>Définition selon Antidote</vt:lpstr>
      <vt:lpstr>Évolution des architectures selon [Man,2005]</vt:lpstr>
      <vt:lpstr>Infrastructure traditionnelle</vt:lpstr>
      <vt:lpstr>Infrastructures virtualisées</vt:lpstr>
      <vt:lpstr>Modèles de déploiement applicatif Modèle d’application utilisée en exemple (4-tiers)</vt:lpstr>
      <vt:lpstr>Modèle 1 – Physique </vt:lpstr>
      <vt:lpstr>Modèle 1 – Physique </vt:lpstr>
      <vt:lpstr>Modèle 2 – Virtualisation des machines physiques</vt:lpstr>
      <vt:lpstr>Modèle 2 – Virtualisation des machines physiques</vt:lpstr>
      <vt:lpstr>Modèle 3 – Virtualisation des applications / services</vt:lpstr>
      <vt:lpstr>Modèle 3 – Virtualisation des applications / services</vt:lpstr>
      <vt:lpstr>Qu’est-ce que le DevOps</vt:lpstr>
      <vt:lpstr>Les équipes traditionnelles</vt:lpstr>
      <vt:lpstr>Les  besoins</vt:lpstr>
      <vt:lpstr>Ce qu’est le DevOps</vt:lpstr>
      <vt:lpstr>Les piliers de DevOps</vt:lpstr>
      <vt:lpstr>Ce que DevOps n’est pas :</vt:lpstr>
      <vt:lpstr>Les outils du DevOps</vt:lpstr>
      <vt:lpstr>Notre réseau de base</vt:lpstr>
      <vt:lpstr>Références : </vt:lpstr>
      <vt:lpstr>Droit d’auteur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Containers</dc:title>
  <dc:creator>Pierre-François Léon</dc:creator>
  <cp:lastModifiedBy>Jean-Pierre Duchesneau</cp:lastModifiedBy>
  <cp:revision>58</cp:revision>
  <dcterms:created xsi:type="dcterms:W3CDTF">2020-09-01T11:54:04Z</dcterms:created>
  <dcterms:modified xsi:type="dcterms:W3CDTF">2021-10-06T14:26:05Z</dcterms:modified>
</cp:coreProperties>
</file>