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notesMasterIdLst>
    <p:notesMasterId r:id="rId22"/>
  </p:notesMasterIdLst>
  <p:sldIdLst>
    <p:sldId id="330" r:id="rId6"/>
    <p:sldId id="332" r:id="rId7"/>
    <p:sldId id="341" r:id="rId8"/>
    <p:sldId id="340" r:id="rId9"/>
    <p:sldId id="344" r:id="rId10"/>
    <p:sldId id="343" r:id="rId11"/>
    <p:sldId id="342" r:id="rId12"/>
    <p:sldId id="347" r:id="rId13"/>
    <p:sldId id="345" r:id="rId14"/>
    <p:sldId id="346" r:id="rId15"/>
    <p:sldId id="348" r:id="rId16"/>
    <p:sldId id="349" r:id="rId17"/>
    <p:sldId id="350" r:id="rId18"/>
    <p:sldId id="351" r:id="rId19"/>
    <p:sldId id="352" r:id="rId20"/>
    <p:sldId id="353" r:id="rId21"/>
  </p:sldIdLst>
  <p:sldSz cx="9906000" cy="6858000" type="A4"/>
  <p:notesSz cx="7099300" cy="10234613"/>
  <p:defaultTextStyle>
    <a:defPPr>
      <a:defRPr lang="pt-BR"/>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4319" userDrawn="1">
          <p15:clr>
            <a:srgbClr val="A4A3A4"/>
          </p15:clr>
        </p15:guide>
        <p15:guide id="2" pos="3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00"/>
    <a:srgbClr val="33CC33"/>
    <a:srgbClr val="CCFF33"/>
    <a:srgbClr val="CCFF66"/>
    <a:srgbClr val="FF9900"/>
    <a:srgbClr val="99CC00"/>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p:restoredTop sz="94660"/>
  </p:normalViewPr>
  <p:slideViewPr>
    <p:cSldViewPr showGuides="1">
      <p:cViewPr varScale="1">
        <p:scale>
          <a:sx n="86" d="100"/>
          <a:sy n="86" d="100"/>
        </p:scale>
        <p:origin x="926" y="58"/>
      </p:cViewPr>
      <p:guideLst>
        <p:guide orient="horz" pos="4319"/>
        <p:guide pos="307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301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O VITOR PRADO" userId="S::juliano.prado01@fatec.sp.gov.br::df4b7645-4d7e-4ee1-82e3-b05279350040" providerId="AD" clId="Web-{36D51541-2600-14C9-27D8-30FC043CE438}"/>
    <pc:docChg chg="modSld">
      <pc:chgData name="JULIANO VITOR PRADO" userId="S::juliano.prado01@fatec.sp.gov.br::df4b7645-4d7e-4ee1-82e3-b05279350040" providerId="AD" clId="Web-{36D51541-2600-14C9-27D8-30FC043CE438}" dt="2025-04-18T07:48:52.176" v="1" actId="1076"/>
      <pc:docMkLst>
        <pc:docMk/>
      </pc:docMkLst>
      <pc:sldChg chg="modSp">
        <pc:chgData name="JULIANO VITOR PRADO" userId="S::juliano.prado01@fatec.sp.gov.br::df4b7645-4d7e-4ee1-82e3-b05279350040" providerId="AD" clId="Web-{36D51541-2600-14C9-27D8-30FC043CE438}" dt="2025-04-18T07:48:52.176" v="1" actId="1076"/>
        <pc:sldMkLst>
          <pc:docMk/>
          <pc:sldMk cId="0" sldId="341"/>
        </pc:sldMkLst>
        <pc:spChg chg="mod">
          <ac:chgData name="JULIANO VITOR PRADO" userId="S::juliano.prado01@fatec.sp.gov.br::df4b7645-4d7e-4ee1-82e3-b05279350040" providerId="AD" clId="Web-{36D51541-2600-14C9-27D8-30FC043CE438}" dt="2025-04-18T07:48:52.176" v="1" actId="1076"/>
          <ac:spMkLst>
            <pc:docMk/>
            <pc:sldMk cId="0" sldId="341"/>
            <ac:spMk id="8198" creationId="{00000000-0000-0000-0000-000000000000}"/>
          </ac:spMkLst>
        </pc:spChg>
        <pc:cxnChg chg="mod">
          <ac:chgData name="JULIANO VITOR PRADO" userId="S::juliano.prado01@fatec.sp.gov.br::df4b7645-4d7e-4ee1-82e3-b05279350040" providerId="AD" clId="Web-{36D51541-2600-14C9-27D8-30FC043CE438}" dt="2025-04-18T07:48:44.346" v="0" actId="1076"/>
          <ac:cxnSpMkLst>
            <pc:docMk/>
            <pc:sldMk cId="0" sldId="341"/>
            <ac:cxnSpMk id="11"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defRPr sz="1300" b="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pt-BR"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011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a:defRPr sz="1300" b="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pt-BR"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76" name="Rectangle 4"/>
          <p:cNvSpPr>
            <a:spLocks noGrp="1" noRot="1" noChangeAspect="1" noTextEdit="1"/>
          </p:cNvSpPr>
          <p:nvPr>
            <p:ph type="sldImg" idx="2"/>
          </p:nvPr>
        </p:nvSpPr>
        <p:spPr>
          <a:xfrm>
            <a:off x="779463" y="768350"/>
            <a:ext cx="5540375" cy="3836988"/>
          </a:xfrm>
          <a:prstGeom prst="rect">
            <a:avLst/>
          </a:prstGeom>
          <a:noFill/>
          <a:ln w="9525" cap="flat" cmpd="sng">
            <a:solidFill>
              <a:srgbClr val="000000"/>
            </a:solidFill>
            <a:prstDash val="solid"/>
            <a:miter/>
            <a:headEnd type="none" w="med" len="med"/>
            <a:tailEnd type="none" w="med" len="med"/>
          </a:ln>
        </p:spPr>
      </p:sp>
      <p:sp>
        <p:nvSpPr>
          <p:cNvPr id="90117"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pt-BR"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Clique para editar os estilos do texto mestre</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pt-BR"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Segundo nível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pt-BR"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Terceiro nível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pt-BR"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Quarto nível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pt-BR"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Quinto nível</a:t>
            </a:r>
          </a:p>
        </p:txBody>
      </p:sp>
      <p:sp>
        <p:nvSpPr>
          <p:cNvPr id="9011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defRPr sz="1300" b="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pt-BR"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011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p>
            <a:pPr lvl="0" algn="r">
              <a:buNone/>
            </a:pPr>
            <a:fld id="{9A0DB2DC-4C9A-4742-B13C-FB6460FD3503}" type="slidenum">
              <a:rPr lang="pt-BR" altLang="pt-BR" sz="1300" b="0" dirty="0"/>
              <a:t>‹nº›</a:t>
            </a:fld>
            <a:endParaRPr lang="pt-BR" altLang="pt-BR" sz="13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a:fld id="{9A0DB2DC-4C9A-4742-B13C-FB6460FD3503}" type="slidenum">
              <a:rPr lang="pt-BR" altLang="pt-BR" sz="1300" b="0" dirty="0"/>
              <a:t>1</a:t>
            </a:fld>
            <a:endParaRPr lang="pt-BR" altLang="pt-BR" sz="1300" b="0" dirty="0"/>
          </a:p>
        </p:txBody>
      </p:sp>
      <p:sp>
        <p:nvSpPr>
          <p:cNvPr id="5123" name="Rectangle 2"/>
          <p:cNvSpPr>
            <a:spLocks noGrp="1" noRot="1" noChangeAspect="1" noTextEdit="1"/>
          </p:cNvSpPr>
          <p:nvPr>
            <p:ph type="sldImg"/>
          </p:nvPr>
        </p:nvSpPr>
        <p:spPr/>
      </p:sp>
      <p:sp>
        <p:nvSpPr>
          <p:cNvPr id="5124" name="Rectangle 3"/>
          <p:cNvSpPr>
            <a:spLocks noGrp="1"/>
          </p:cNvSpPr>
          <p:nvPr>
            <p:ph type="body" idx="1"/>
          </p:nvPr>
        </p:nvSpPr>
        <p:spPr/>
        <p:txBody>
          <a:bodyPr wrap="square" lIns="99048" tIns="49524" rIns="99048" bIns="49524" anchor="t" anchorCtr="0"/>
          <a:lstStyle/>
          <a:p>
            <a:pPr lvl="0"/>
            <a:endParaRPr lang="pt-BR" altLang="pt-B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Grp="1" noRot="1" noChangeAspect="1" noTextEdit="1"/>
          </p:cNvSpPr>
          <p:nvPr>
            <p:ph type="sldImg"/>
          </p:nvPr>
        </p:nvSpPr>
        <p:spPr>
          <a:xfrm>
            <a:off x="1136650" y="876300"/>
            <a:ext cx="4557713" cy="3155950"/>
          </a:xfrm>
        </p:spPr>
      </p:sp>
      <p:sp>
        <p:nvSpPr>
          <p:cNvPr id="23555"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a:xfrm>
            <a:off x="1136650" y="876300"/>
            <a:ext cx="4557713" cy="3155950"/>
          </a:xfrm>
        </p:spPr>
      </p:sp>
      <p:sp>
        <p:nvSpPr>
          <p:cNvPr id="25603"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a:spLocks noGrp="1" noRot="1" noChangeAspect="1" noTextEdit="1"/>
          </p:cNvSpPr>
          <p:nvPr>
            <p:ph type="sldImg"/>
          </p:nvPr>
        </p:nvSpPr>
        <p:spPr>
          <a:xfrm>
            <a:off x="1136650" y="876300"/>
            <a:ext cx="4557713" cy="3155950"/>
          </a:xfrm>
        </p:spPr>
      </p:sp>
      <p:sp>
        <p:nvSpPr>
          <p:cNvPr id="27651"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Grp="1" noRot="1" noChangeAspect="1" noTextEdit="1"/>
          </p:cNvSpPr>
          <p:nvPr>
            <p:ph type="sldImg"/>
          </p:nvPr>
        </p:nvSpPr>
        <p:spPr>
          <a:xfrm>
            <a:off x="1136650" y="876300"/>
            <a:ext cx="4557713" cy="3155950"/>
          </a:xfrm>
        </p:spPr>
      </p:sp>
      <p:sp>
        <p:nvSpPr>
          <p:cNvPr id="29699"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TextEdit="1"/>
          </p:cNvSpPr>
          <p:nvPr>
            <p:ph type="sldImg"/>
          </p:nvPr>
        </p:nvSpPr>
        <p:spPr>
          <a:xfrm>
            <a:off x="1136650" y="876300"/>
            <a:ext cx="4557713" cy="3155950"/>
          </a:xfrm>
        </p:spPr>
      </p:sp>
      <p:sp>
        <p:nvSpPr>
          <p:cNvPr id="31747"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TextEdit="1"/>
          </p:cNvSpPr>
          <p:nvPr>
            <p:ph type="sldImg"/>
          </p:nvPr>
        </p:nvSpPr>
        <p:spPr>
          <a:xfrm>
            <a:off x="1136650" y="876300"/>
            <a:ext cx="4557713" cy="3155950"/>
          </a:xfrm>
        </p:spPr>
      </p:sp>
      <p:sp>
        <p:nvSpPr>
          <p:cNvPr id="33795"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TextEdit="1"/>
          </p:cNvSpPr>
          <p:nvPr>
            <p:ph type="sldImg"/>
          </p:nvPr>
        </p:nvSpPr>
        <p:spPr>
          <a:xfrm>
            <a:off x="1136650" y="876300"/>
            <a:ext cx="4557713" cy="3155950"/>
          </a:xfrm>
        </p:spPr>
      </p:sp>
      <p:sp>
        <p:nvSpPr>
          <p:cNvPr id="33795"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Grp="1" noRot="1" noChangeAspect="1" noTextEdit="1"/>
          </p:cNvSpPr>
          <p:nvPr>
            <p:ph type="sldImg"/>
          </p:nvPr>
        </p:nvSpPr>
        <p:spPr>
          <a:xfrm>
            <a:off x="1136650" y="876300"/>
            <a:ext cx="4557713" cy="3155950"/>
          </a:xfrm>
        </p:spPr>
      </p:sp>
      <p:sp>
        <p:nvSpPr>
          <p:cNvPr id="7171"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Grp="1" noRot="1" noChangeAspect="1" noTextEdit="1"/>
          </p:cNvSpPr>
          <p:nvPr>
            <p:ph type="sldImg"/>
          </p:nvPr>
        </p:nvSpPr>
        <p:spPr>
          <a:xfrm>
            <a:off x="1136650" y="876300"/>
            <a:ext cx="4557713" cy="3155950"/>
          </a:xfrm>
        </p:spPr>
      </p:sp>
      <p:sp>
        <p:nvSpPr>
          <p:cNvPr id="9219"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p:cNvSpPr>
            <a:spLocks noGrp="1" noRot="1" noChangeAspect="1" noTextEdit="1"/>
          </p:cNvSpPr>
          <p:nvPr>
            <p:ph type="sldImg"/>
          </p:nvPr>
        </p:nvSpPr>
        <p:spPr>
          <a:xfrm>
            <a:off x="1136650" y="876300"/>
            <a:ext cx="4557713" cy="3155950"/>
          </a:xfrm>
        </p:spPr>
      </p:sp>
      <p:sp>
        <p:nvSpPr>
          <p:cNvPr id="11267"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Grp="1" noRot="1" noChangeAspect="1" noTextEdit="1"/>
          </p:cNvSpPr>
          <p:nvPr>
            <p:ph type="sldImg"/>
          </p:nvPr>
        </p:nvSpPr>
        <p:spPr>
          <a:xfrm>
            <a:off x="1136650" y="876300"/>
            <a:ext cx="4557713" cy="3155950"/>
          </a:xfrm>
        </p:spPr>
      </p:sp>
      <p:sp>
        <p:nvSpPr>
          <p:cNvPr id="13315"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Grp="1" noRot="1" noChangeAspect="1" noTextEdit="1"/>
          </p:cNvSpPr>
          <p:nvPr>
            <p:ph type="sldImg"/>
          </p:nvPr>
        </p:nvSpPr>
        <p:spPr>
          <a:xfrm>
            <a:off x="1136650" y="876300"/>
            <a:ext cx="4557713" cy="3155950"/>
          </a:xfrm>
        </p:spPr>
      </p:sp>
      <p:sp>
        <p:nvSpPr>
          <p:cNvPr id="15363"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Grp="1" noRot="1" noChangeAspect="1" noTextEdit="1"/>
          </p:cNvSpPr>
          <p:nvPr>
            <p:ph type="sldImg"/>
          </p:nvPr>
        </p:nvSpPr>
        <p:spPr>
          <a:xfrm>
            <a:off x="1136650" y="876300"/>
            <a:ext cx="4557713" cy="3155950"/>
          </a:xfrm>
        </p:spPr>
      </p:sp>
      <p:sp>
        <p:nvSpPr>
          <p:cNvPr id="17411"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Rot="1" noChangeAspect="1" noTextEdit="1"/>
          </p:cNvSpPr>
          <p:nvPr>
            <p:ph type="sldImg"/>
          </p:nvPr>
        </p:nvSpPr>
        <p:spPr>
          <a:xfrm>
            <a:off x="1136650" y="876300"/>
            <a:ext cx="4557713" cy="3155950"/>
          </a:xfrm>
        </p:spPr>
      </p:sp>
      <p:sp>
        <p:nvSpPr>
          <p:cNvPr id="19459"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Grp="1" noRot="1" noChangeAspect="1" noTextEdit="1"/>
          </p:cNvSpPr>
          <p:nvPr>
            <p:ph type="sldImg"/>
          </p:nvPr>
        </p:nvSpPr>
        <p:spPr>
          <a:xfrm>
            <a:off x="1136650" y="876300"/>
            <a:ext cx="4557713" cy="3155950"/>
          </a:xfrm>
        </p:spPr>
      </p:sp>
      <p:sp>
        <p:nvSpPr>
          <p:cNvPr id="21507" name="Rectangle 2"/>
          <p:cNvSpPr>
            <a:spLocks noGrp="1"/>
          </p:cNvSpPr>
          <p:nvPr>
            <p:ph type="body" idx="1"/>
          </p:nvPr>
        </p:nvSpPr>
        <p:spPr/>
        <p:txBody>
          <a:bodyPr wrap="none" lIns="99048" tIns="49524" rIns="99048" bIns="49524" anchor="ctr" anchorCtr="0"/>
          <a:lstStyle/>
          <a:p>
            <a:pPr lvl="0"/>
            <a:endParaRPr lang="pt-BR" altLang="pt-B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050" name="Line 3"/>
          <p:cNvSpPr/>
          <p:nvPr/>
        </p:nvSpPr>
        <p:spPr>
          <a:xfrm flipH="1">
            <a:off x="287338" y="5210175"/>
            <a:ext cx="9226550" cy="0"/>
          </a:xfrm>
          <a:prstGeom prst="line">
            <a:avLst/>
          </a:prstGeom>
          <a:ln w="25400" cap="flat" cmpd="sng">
            <a:solidFill>
              <a:schemeClr val="tx2"/>
            </a:solidFill>
            <a:prstDash val="solid"/>
            <a:headEnd type="none" w="sm" len="sm"/>
            <a:tailEnd type="none" w="sm" len="sm"/>
          </a:ln>
        </p:spPr>
      </p:sp>
      <p:sp>
        <p:nvSpPr>
          <p:cNvPr id="88068" name="Rectangle 4"/>
          <p:cNvSpPr>
            <a:spLocks noGrp="1" noChangeArrowheads="1"/>
          </p:cNvSpPr>
          <p:nvPr>
            <p:ph type="ctrTitle" hasCustomPrompt="1"/>
          </p:nvPr>
        </p:nvSpPr>
        <p:spPr>
          <a:xfrm>
            <a:off x="290513" y="4692650"/>
            <a:ext cx="9305925" cy="504825"/>
          </a:xfrm>
        </p:spPr>
        <p:txBody>
          <a:bodyPr/>
          <a:lstStyle>
            <a:lvl1pPr algn="r">
              <a:defRPr sz="2900"/>
            </a:lvl1pPr>
          </a:lstStyle>
          <a:p>
            <a:r>
              <a:rPr lang="de-DE"/>
              <a:t>Klicken Sie, um den Präsentationstitel einzugeben</a:t>
            </a:r>
          </a:p>
        </p:txBody>
      </p:sp>
      <p:sp>
        <p:nvSpPr>
          <p:cNvPr id="88069" name="Rectangle 5"/>
          <p:cNvSpPr>
            <a:spLocks noGrp="1" noChangeArrowheads="1"/>
          </p:cNvSpPr>
          <p:nvPr>
            <p:ph type="subTitle" idx="1" hasCustomPrompt="1"/>
          </p:nvPr>
        </p:nvSpPr>
        <p:spPr>
          <a:xfrm>
            <a:off x="290513" y="5270500"/>
            <a:ext cx="9305925" cy="541338"/>
          </a:xfrm>
        </p:spPr>
        <p:txBody>
          <a:bodyPr/>
          <a:lstStyle>
            <a:lvl1pPr algn="r">
              <a:defRPr/>
            </a:lvl1pPr>
          </a:lstStyle>
          <a:p>
            <a:r>
              <a:rPr lang="de-DE"/>
              <a:t>Name des Referenten, Position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Espaço Reservado para Número de Slide 3"/>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2638" y="454025"/>
            <a:ext cx="2319337" cy="5480050"/>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169863" y="454025"/>
            <a:ext cx="6810375" cy="5480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Espaço Reservado para Número de Slide 3"/>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863" y="454025"/>
            <a:ext cx="7677150" cy="425450"/>
          </a:xfrm>
        </p:spPr>
        <p:txBody>
          <a:bodyPr/>
          <a:lstStyle/>
          <a:p>
            <a:r>
              <a:rPr lang="en-US"/>
              <a:t>Click to edit Master title style</a:t>
            </a:r>
            <a:endParaRPr lang="pt-BR"/>
          </a:p>
        </p:txBody>
      </p:sp>
      <p:sp>
        <p:nvSpPr>
          <p:cNvPr id="3" name="Text Placeholder 2"/>
          <p:cNvSpPr>
            <a:spLocks noGrp="1"/>
          </p:cNvSpPr>
          <p:nvPr>
            <p:ph type="body" sz="half" idx="1"/>
          </p:nvPr>
        </p:nvSpPr>
        <p:spPr>
          <a:xfrm>
            <a:off x="960438" y="1260475"/>
            <a:ext cx="4168775" cy="467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4" name="Content Placeholder 3"/>
          <p:cNvSpPr>
            <a:spLocks noGrp="1"/>
          </p:cNvSpPr>
          <p:nvPr>
            <p:ph sz="half" idx="2"/>
          </p:nvPr>
        </p:nvSpPr>
        <p:spPr>
          <a:xfrm>
            <a:off x="5281613" y="1260475"/>
            <a:ext cx="4170362" cy="467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Espaço Reservado para Número de Slide 4"/>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050" name="Line 3"/>
          <p:cNvSpPr/>
          <p:nvPr/>
        </p:nvSpPr>
        <p:spPr>
          <a:xfrm flipH="1">
            <a:off x="287338" y="5210175"/>
            <a:ext cx="9226550" cy="0"/>
          </a:xfrm>
          <a:prstGeom prst="line">
            <a:avLst/>
          </a:prstGeom>
          <a:ln w="25400" cap="flat" cmpd="sng">
            <a:solidFill>
              <a:schemeClr val="tx2"/>
            </a:solidFill>
            <a:prstDash val="solid"/>
            <a:headEnd type="none" w="sm" len="sm"/>
            <a:tailEnd type="none" w="sm" len="sm"/>
          </a:ln>
        </p:spPr>
      </p:sp>
      <p:sp>
        <p:nvSpPr>
          <p:cNvPr id="88068" name="Rectangle 4"/>
          <p:cNvSpPr>
            <a:spLocks noGrp="1" noChangeArrowheads="1"/>
          </p:cNvSpPr>
          <p:nvPr>
            <p:ph type="ctrTitle" hasCustomPrompt="1"/>
          </p:nvPr>
        </p:nvSpPr>
        <p:spPr>
          <a:xfrm>
            <a:off x="290513" y="4692650"/>
            <a:ext cx="9305925" cy="504825"/>
          </a:xfrm>
        </p:spPr>
        <p:txBody>
          <a:bodyPr/>
          <a:lstStyle>
            <a:lvl1pPr algn="r">
              <a:defRPr sz="2900"/>
            </a:lvl1pPr>
          </a:lstStyle>
          <a:p>
            <a:r>
              <a:rPr lang="de-DE"/>
              <a:t>Klicken Sie, um den Präsentationstitel einzugeben</a:t>
            </a:r>
          </a:p>
        </p:txBody>
      </p:sp>
      <p:sp>
        <p:nvSpPr>
          <p:cNvPr id="88069" name="Rectangle 5"/>
          <p:cNvSpPr>
            <a:spLocks noGrp="1" noChangeArrowheads="1"/>
          </p:cNvSpPr>
          <p:nvPr>
            <p:ph type="subTitle" idx="1" hasCustomPrompt="1"/>
          </p:nvPr>
        </p:nvSpPr>
        <p:spPr>
          <a:xfrm>
            <a:off x="290513" y="5270500"/>
            <a:ext cx="9305925" cy="541338"/>
          </a:xfrm>
        </p:spPr>
        <p:txBody>
          <a:bodyPr/>
          <a:lstStyle>
            <a:lvl1pPr algn="r">
              <a:defRPr/>
            </a:lvl1pPr>
          </a:lstStyle>
          <a:p>
            <a:r>
              <a:rPr lang="de-DE"/>
              <a:t>Name des Referenten, Position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Espaço Reservado para Número de Slide 3"/>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Espaço Reservado para Número de Slide 3"/>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960438" y="1260475"/>
            <a:ext cx="4168775" cy="467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5281613" y="1260475"/>
            <a:ext cx="4170362" cy="467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Espaço Reservado para Número de Slide 4"/>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Espaço Reservado para Número de Slide 6"/>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Espaço Reservado para Número de Slide 2"/>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Espaço Reservado para Número de Slide 3"/>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ço Reservado para Número de Slide 4"/>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941513" y="612775"/>
            <a:ext cx="5943600" cy="4114800"/>
          </a:xfrm>
        </p:spPr>
        <p:txBody>
          <a:bodyPr vert="horz" wrap="square" lIns="95782" tIns="47890" rIns="95782" bIns="4789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57580" rtl="0" eaLnBrk="0" fontAlgn="base" latinLnBrk="0" hangingPunct="0">
              <a:lnSpc>
                <a:spcPct val="100000"/>
              </a:lnSpc>
              <a:spcBef>
                <a:spcPct val="20000"/>
              </a:spcBef>
              <a:spcAft>
                <a:spcPct val="0"/>
              </a:spcAft>
              <a:buClrTx/>
              <a:buSzPct val="80000"/>
              <a:buFont typeface="Wingdings" panose="05000000000000000000" pitchFamily="2" charset="2"/>
              <a:buNone/>
              <a:defRPr/>
            </a:pPr>
            <a:endParaRPr kumimoji="0" lang="pt-BR" sz="3200" b="1"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ço Reservado para Número de Slide 4"/>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Espaço Reservado para Número de Slide 3"/>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2638" y="454025"/>
            <a:ext cx="2319337" cy="5480050"/>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169863" y="454025"/>
            <a:ext cx="6810375" cy="5480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Espaço Reservado para Número de Slide 3"/>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863" y="454025"/>
            <a:ext cx="7677150" cy="425450"/>
          </a:xfrm>
        </p:spPr>
        <p:txBody>
          <a:bodyPr/>
          <a:lstStyle/>
          <a:p>
            <a:r>
              <a:rPr lang="en-US"/>
              <a:t>Click to edit Master title style</a:t>
            </a:r>
            <a:endParaRPr lang="pt-BR"/>
          </a:p>
        </p:txBody>
      </p:sp>
      <p:sp>
        <p:nvSpPr>
          <p:cNvPr id="3" name="Text Placeholder 2"/>
          <p:cNvSpPr>
            <a:spLocks noGrp="1"/>
          </p:cNvSpPr>
          <p:nvPr>
            <p:ph type="body" sz="half" idx="1"/>
          </p:nvPr>
        </p:nvSpPr>
        <p:spPr>
          <a:xfrm>
            <a:off x="960438" y="1260475"/>
            <a:ext cx="4168775" cy="4673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4" name="Content Placeholder 3"/>
          <p:cNvSpPr>
            <a:spLocks noGrp="1"/>
          </p:cNvSpPr>
          <p:nvPr>
            <p:ph sz="half" idx="2"/>
          </p:nvPr>
        </p:nvSpPr>
        <p:spPr>
          <a:xfrm>
            <a:off x="5281613" y="1260475"/>
            <a:ext cx="4170362" cy="467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Espaço Reservado para Número de Slide 4"/>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a:t>Click to edit Master title style</a:t>
            </a:r>
            <a:endParaRPr lang="pt-BR"/>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Espaço Reservado para Número de Slide 3"/>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960438" y="1260475"/>
            <a:ext cx="4168775" cy="467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5281613" y="1260475"/>
            <a:ext cx="4170362" cy="467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Espaço Reservado para Número de Slide 4"/>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pt-BR"/>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Espaço Reservado para Número de Slide 6"/>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Espaço Reservado para Número de Slide 2"/>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Espaço Reservado para Número de Slide 1"/>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a:t>Click to edit Master title style</a:t>
            </a:r>
            <a:endParaRPr lang="pt-BR"/>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ço Reservado para Número de Slide 4"/>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a:t>Click to edit Master title style</a:t>
            </a:r>
            <a:endParaRPr lang="pt-BR"/>
          </a:p>
        </p:txBody>
      </p:sp>
      <p:sp>
        <p:nvSpPr>
          <p:cNvPr id="3" name="Picture Placeholder 2"/>
          <p:cNvSpPr>
            <a:spLocks noGrp="1"/>
          </p:cNvSpPr>
          <p:nvPr>
            <p:ph type="pic" idx="1"/>
          </p:nvPr>
        </p:nvSpPr>
        <p:spPr>
          <a:xfrm>
            <a:off x="1941513" y="612775"/>
            <a:ext cx="5943600" cy="4114800"/>
          </a:xfrm>
        </p:spPr>
        <p:txBody>
          <a:bodyPr vert="horz" wrap="square" lIns="95782" tIns="47890" rIns="95782" bIns="4789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57580" rtl="0" eaLnBrk="0" fontAlgn="base" latinLnBrk="0" hangingPunct="0">
              <a:lnSpc>
                <a:spcPct val="100000"/>
              </a:lnSpc>
              <a:spcBef>
                <a:spcPct val="20000"/>
              </a:spcBef>
              <a:spcAft>
                <a:spcPct val="0"/>
              </a:spcAft>
              <a:buClrTx/>
              <a:buSzPct val="80000"/>
              <a:buFont typeface="Wingdings" panose="05000000000000000000" pitchFamily="2" charset="2"/>
              <a:buNone/>
              <a:defRPr/>
            </a:pPr>
            <a:endParaRPr kumimoji="0" lang="pt-BR" sz="3200" b="1"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ço Reservado para Número de Slide 4"/>
          <p:cNvSpPr>
            <a:spLocks noGrp="1"/>
          </p:cNvSpPr>
          <p:nvPr>
            <p:ph type="sldNum" sz="quarter" idx="10"/>
          </p:nvPr>
        </p:nvSpPr>
        <p:spPr/>
        <p:txBody>
          <a:body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728663" y="1082675"/>
            <a:ext cx="8796338" cy="5486400"/>
          </a:xfrm>
          <a:prstGeom prst="rect">
            <a:avLst/>
          </a:prstGeom>
          <a:gradFill rotWithShape="0">
            <a:gsLst>
              <a:gs pos="0">
                <a:schemeClr val="folHlink"/>
              </a:gs>
              <a:gs pos="100000">
                <a:schemeClr val="bg1"/>
              </a:gs>
            </a:gsLst>
            <a:lin ang="2700000" scaled="1"/>
          </a:gradFill>
          <a:ln>
            <a:noFill/>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pt-BR" altLang="pt-BR" sz="2400" b="1"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27" name="Rectangle 3"/>
          <p:cNvSpPr>
            <a:spLocks noGrp="1"/>
          </p:cNvSpPr>
          <p:nvPr>
            <p:ph type="title"/>
          </p:nvPr>
        </p:nvSpPr>
        <p:spPr>
          <a:xfrm>
            <a:off x="169863" y="454025"/>
            <a:ext cx="7677150" cy="425450"/>
          </a:xfrm>
          <a:prstGeom prst="rect">
            <a:avLst/>
          </a:prstGeom>
          <a:noFill/>
          <a:ln w="9525">
            <a:noFill/>
          </a:ln>
        </p:spPr>
        <p:txBody>
          <a:bodyPr lIns="95782" tIns="47890" rIns="95782" bIns="47890" anchor="ctr" anchorCtr="0"/>
          <a:lstStyle/>
          <a:p>
            <a:pPr lvl="0"/>
            <a:r>
              <a:rPr lang="en-US" altLang="pt-BR" dirty="0"/>
              <a:t>Headline</a:t>
            </a:r>
          </a:p>
        </p:txBody>
      </p:sp>
      <p:sp>
        <p:nvSpPr>
          <p:cNvPr id="1028" name="Rectangle 4"/>
          <p:cNvSpPr>
            <a:spLocks noGrp="1"/>
          </p:cNvSpPr>
          <p:nvPr>
            <p:ph type="body" idx="1"/>
          </p:nvPr>
        </p:nvSpPr>
        <p:spPr>
          <a:xfrm>
            <a:off x="960438" y="1260475"/>
            <a:ext cx="8491537" cy="4673600"/>
          </a:xfrm>
          <a:prstGeom prst="rect">
            <a:avLst/>
          </a:prstGeom>
          <a:noFill/>
          <a:ln w="9525">
            <a:noFill/>
          </a:ln>
        </p:spPr>
        <p:txBody>
          <a:bodyPr lIns="95782" tIns="47890" rIns="95782" bIns="47890"/>
          <a:lstStyle/>
          <a:p>
            <a:pPr lvl="0"/>
            <a:r>
              <a:rPr lang="en-US" altLang="pt-BR" dirty="0"/>
              <a:t>Hier klicken, um Master-Textformat zu bearbeiten.</a:t>
            </a:r>
          </a:p>
          <a:p>
            <a:pPr lvl="1"/>
            <a:r>
              <a:rPr lang="en-US" altLang="pt-BR" dirty="0"/>
              <a:t>Zweite Ebene</a:t>
            </a:r>
          </a:p>
          <a:p>
            <a:pPr lvl="2"/>
            <a:r>
              <a:rPr lang="en-US" altLang="pt-BR" dirty="0"/>
              <a:t>Dritte Ebene</a:t>
            </a:r>
          </a:p>
          <a:p>
            <a:pPr lvl="3"/>
            <a:r>
              <a:rPr lang="en-US" altLang="pt-BR" dirty="0"/>
              <a:t>Vierte Ebene</a:t>
            </a:r>
          </a:p>
          <a:p>
            <a:pPr lvl="4"/>
            <a:r>
              <a:rPr lang="en-US" altLang="pt-BR" dirty="0"/>
              <a:t>Fünfte Ebene</a:t>
            </a:r>
          </a:p>
        </p:txBody>
      </p:sp>
      <p:sp>
        <p:nvSpPr>
          <p:cNvPr id="87046" name="Rectangle 6"/>
          <p:cNvSpPr>
            <a:spLocks noGrp="1" noChangeArrowheads="1"/>
          </p:cNvSpPr>
          <p:nvPr>
            <p:ph type="sldNum" sz="quarter" idx="4"/>
          </p:nvPr>
        </p:nvSpPr>
        <p:spPr bwMode="auto">
          <a:xfrm>
            <a:off x="290513" y="6642100"/>
            <a:ext cx="363538" cy="144463"/>
          </a:xfrm>
          <a:prstGeom prst="rect">
            <a:avLst/>
          </a:prstGeom>
          <a:noFill/>
          <a:ln w="0">
            <a:noFill/>
            <a:miter lim="800000"/>
          </a:ln>
          <a:effectLst/>
        </p:spPr>
        <p:txBody>
          <a:bodyPr vert="horz" wrap="none" lIns="86987" tIns="43493" rIns="86987" bIns="43493" numCol="1" anchor="ctr" anchorCtr="0" compatLnSpc="1"/>
          <a:lstStyle>
            <a:lvl1pPr algn="ctr">
              <a:defRPr sz="1000">
                <a:solidFill>
                  <a:srgbClr val="808080"/>
                </a:solidFill>
                <a:latin typeface="Arial" panose="020B0604020202020204" pitchFamily="34" charset="0"/>
              </a:defRPr>
            </a:lvl1p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57580" rtl="0" eaLnBrk="0" fontAlgn="base" hangingPunct="0">
        <a:spcBef>
          <a:spcPct val="0"/>
        </a:spcBef>
        <a:spcAft>
          <a:spcPct val="0"/>
        </a:spcAft>
        <a:defRPr sz="2700" b="1">
          <a:solidFill>
            <a:schemeClr val="tx2"/>
          </a:solidFill>
          <a:latin typeface="+mj-lt"/>
          <a:ea typeface="+mj-ea"/>
          <a:cs typeface="+mj-cs"/>
        </a:defRPr>
      </a:lvl1pPr>
      <a:lvl2pPr algn="l" defTabSz="957580" rtl="0" eaLnBrk="0" fontAlgn="base" hangingPunct="0">
        <a:spcBef>
          <a:spcPct val="0"/>
        </a:spcBef>
        <a:spcAft>
          <a:spcPct val="0"/>
        </a:spcAft>
        <a:defRPr sz="2700" b="1">
          <a:solidFill>
            <a:schemeClr val="tx2"/>
          </a:solidFill>
          <a:latin typeface="Arial" panose="020B0604020202020204" pitchFamily="34" charset="0"/>
        </a:defRPr>
      </a:lvl2pPr>
      <a:lvl3pPr algn="l" defTabSz="957580" rtl="0" eaLnBrk="0" fontAlgn="base" hangingPunct="0">
        <a:spcBef>
          <a:spcPct val="0"/>
        </a:spcBef>
        <a:spcAft>
          <a:spcPct val="0"/>
        </a:spcAft>
        <a:defRPr sz="2700" b="1">
          <a:solidFill>
            <a:schemeClr val="tx2"/>
          </a:solidFill>
          <a:latin typeface="Arial" panose="020B0604020202020204" pitchFamily="34" charset="0"/>
        </a:defRPr>
      </a:lvl3pPr>
      <a:lvl4pPr algn="l" defTabSz="957580" rtl="0" eaLnBrk="0" fontAlgn="base" hangingPunct="0">
        <a:spcBef>
          <a:spcPct val="0"/>
        </a:spcBef>
        <a:spcAft>
          <a:spcPct val="0"/>
        </a:spcAft>
        <a:defRPr sz="2700" b="1">
          <a:solidFill>
            <a:schemeClr val="tx2"/>
          </a:solidFill>
          <a:latin typeface="Arial" panose="020B0604020202020204" pitchFamily="34" charset="0"/>
        </a:defRPr>
      </a:lvl4pPr>
      <a:lvl5pPr algn="l" defTabSz="957580" rtl="0" eaLnBrk="0" fontAlgn="base" hangingPunct="0">
        <a:spcBef>
          <a:spcPct val="0"/>
        </a:spcBef>
        <a:spcAft>
          <a:spcPct val="0"/>
        </a:spcAft>
        <a:defRPr sz="2700" b="1">
          <a:solidFill>
            <a:schemeClr val="tx2"/>
          </a:solidFill>
          <a:latin typeface="Arial" panose="020B0604020202020204" pitchFamily="34" charset="0"/>
        </a:defRPr>
      </a:lvl5pPr>
      <a:lvl6pPr marL="457200" algn="l" defTabSz="957580" rtl="0" eaLnBrk="0" fontAlgn="base" hangingPunct="0">
        <a:spcBef>
          <a:spcPct val="0"/>
        </a:spcBef>
        <a:spcAft>
          <a:spcPct val="0"/>
        </a:spcAft>
        <a:defRPr sz="2700" b="1">
          <a:solidFill>
            <a:schemeClr val="tx2"/>
          </a:solidFill>
          <a:latin typeface="Arial" panose="020B0604020202020204" pitchFamily="34" charset="0"/>
        </a:defRPr>
      </a:lvl6pPr>
      <a:lvl7pPr marL="914400" algn="l" defTabSz="957580" rtl="0" eaLnBrk="0" fontAlgn="base" hangingPunct="0">
        <a:spcBef>
          <a:spcPct val="0"/>
        </a:spcBef>
        <a:spcAft>
          <a:spcPct val="0"/>
        </a:spcAft>
        <a:defRPr sz="2700" b="1">
          <a:solidFill>
            <a:schemeClr val="tx2"/>
          </a:solidFill>
          <a:latin typeface="Arial" panose="020B0604020202020204" pitchFamily="34" charset="0"/>
        </a:defRPr>
      </a:lvl7pPr>
      <a:lvl8pPr marL="1371600" algn="l" defTabSz="957580" rtl="0" eaLnBrk="0" fontAlgn="base" hangingPunct="0">
        <a:spcBef>
          <a:spcPct val="0"/>
        </a:spcBef>
        <a:spcAft>
          <a:spcPct val="0"/>
        </a:spcAft>
        <a:defRPr sz="2700" b="1">
          <a:solidFill>
            <a:schemeClr val="tx2"/>
          </a:solidFill>
          <a:latin typeface="Arial" panose="020B0604020202020204" pitchFamily="34" charset="0"/>
        </a:defRPr>
      </a:lvl8pPr>
      <a:lvl9pPr marL="1828800" algn="l" defTabSz="957580" rtl="0" eaLnBrk="0" fontAlgn="base" hangingPunct="0">
        <a:spcBef>
          <a:spcPct val="0"/>
        </a:spcBef>
        <a:spcAft>
          <a:spcPct val="0"/>
        </a:spcAft>
        <a:defRPr sz="2700" b="1">
          <a:solidFill>
            <a:schemeClr val="tx2"/>
          </a:solidFill>
          <a:latin typeface="Arial" panose="020B0604020202020204" pitchFamily="34" charset="0"/>
        </a:defRPr>
      </a:lvl9pPr>
    </p:titleStyle>
    <p:body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728663" y="1082675"/>
            <a:ext cx="8796338" cy="5486400"/>
          </a:xfrm>
          <a:prstGeom prst="rect">
            <a:avLst/>
          </a:prstGeom>
          <a:gradFill rotWithShape="0">
            <a:gsLst>
              <a:gs pos="0">
                <a:schemeClr val="folHlink"/>
              </a:gs>
              <a:gs pos="100000">
                <a:schemeClr val="bg1"/>
              </a:gs>
            </a:gsLst>
            <a:lin ang="2700000" scaled="1"/>
          </a:gradFill>
          <a:ln>
            <a:noFill/>
          </a:ln>
        </p:spPr>
        <p:txBody>
          <a:bodyPr wrap="none" anchor="ct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pt-BR" altLang="pt-BR" sz="2400" b="1"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27" name="Rectangle 3"/>
          <p:cNvSpPr>
            <a:spLocks noGrp="1"/>
          </p:cNvSpPr>
          <p:nvPr>
            <p:ph type="title"/>
          </p:nvPr>
        </p:nvSpPr>
        <p:spPr>
          <a:xfrm>
            <a:off x="169863" y="454025"/>
            <a:ext cx="7677150" cy="425450"/>
          </a:xfrm>
          <a:prstGeom prst="rect">
            <a:avLst/>
          </a:prstGeom>
          <a:noFill/>
          <a:ln w="9525">
            <a:noFill/>
          </a:ln>
        </p:spPr>
        <p:txBody>
          <a:bodyPr lIns="95782" tIns="47890" rIns="95782" bIns="47890" anchor="ctr" anchorCtr="0"/>
          <a:lstStyle/>
          <a:p>
            <a:pPr lvl="0"/>
            <a:r>
              <a:rPr lang="en-US" altLang="pt-BR" dirty="0"/>
              <a:t>Headline</a:t>
            </a:r>
          </a:p>
        </p:txBody>
      </p:sp>
      <p:sp>
        <p:nvSpPr>
          <p:cNvPr id="1028" name="Rectangle 4"/>
          <p:cNvSpPr>
            <a:spLocks noGrp="1"/>
          </p:cNvSpPr>
          <p:nvPr>
            <p:ph type="body" idx="1"/>
          </p:nvPr>
        </p:nvSpPr>
        <p:spPr>
          <a:xfrm>
            <a:off x="960438" y="1260475"/>
            <a:ext cx="8491537" cy="4673600"/>
          </a:xfrm>
          <a:prstGeom prst="rect">
            <a:avLst/>
          </a:prstGeom>
          <a:noFill/>
          <a:ln w="9525">
            <a:noFill/>
          </a:ln>
        </p:spPr>
        <p:txBody>
          <a:bodyPr lIns="95782" tIns="47890" rIns="95782" bIns="47890"/>
          <a:lstStyle/>
          <a:p>
            <a:pPr lvl="0"/>
            <a:r>
              <a:rPr lang="en-US" altLang="pt-BR" dirty="0"/>
              <a:t>Hier klicken, um Master-Textformat zu bearbeiten.</a:t>
            </a:r>
          </a:p>
          <a:p>
            <a:pPr lvl="1"/>
            <a:r>
              <a:rPr lang="en-US" altLang="pt-BR" dirty="0"/>
              <a:t>Zweite Ebene</a:t>
            </a:r>
          </a:p>
          <a:p>
            <a:pPr lvl="2"/>
            <a:r>
              <a:rPr lang="en-US" altLang="pt-BR" dirty="0"/>
              <a:t>Dritte Ebene</a:t>
            </a:r>
          </a:p>
          <a:p>
            <a:pPr lvl="3"/>
            <a:r>
              <a:rPr lang="en-US" altLang="pt-BR" dirty="0"/>
              <a:t>Vierte Ebene</a:t>
            </a:r>
          </a:p>
          <a:p>
            <a:pPr lvl="4"/>
            <a:r>
              <a:rPr lang="en-US" altLang="pt-BR" dirty="0"/>
              <a:t>Fünfte Ebene</a:t>
            </a:r>
          </a:p>
        </p:txBody>
      </p:sp>
      <p:sp>
        <p:nvSpPr>
          <p:cNvPr id="87046" name="Rectangle 6"/>
          <p:cNvSpPr>
            <a:spLocks noGrp="1" noChangeArrowheads="1"/>
          </p:cNvSpPr>
          <p:nvPr>
            <p:ph type="sldNum" sz="quarter" idx="4"/>
          </p:nvPr>
        </p:nvSpPr>
        <p:spPr bwMode="auto">
          <a:xfrm>
            <a:off x="290513" y="6642100"/>
            <a:ext cx="363538" cy="144463"/>
          </a:xfrm>
          <a:prstGeom prst="rect">
            <a:avLst/>
          </a:prstGeom>
          <a:noFill/>
          <a:ln w="0">
            <a:noFill/>
            <a:miter lim="800000"/>
          </a:ln>
          <a:effectLst/>
        </p:spPr>
        <p:txBody>
          <a:bodyPr vert="horz" wrap="none" lIns="86987" tIns="43493" rIns="86987" bIns="43493" numCol="1" anchor="ctr" anchorCtr="0" compatLnSpc="1"/>
          <a:lstStyle>
            <a:lvl1pPr algn="ctr">
              <a:defRPr sz="1000">
                <a:solidFill>
                  <a:srgbClr val="808080"/>
                </a:solidFill>
                <a:latin typeface="Arial" panose="020B0604020202020204" pitchFamily="34" charset="0"/>
              </a:defRPr>
            </a:lvl1pPr>
          </a:lstStyle>
          <a:p>
            <a:pPr lvl="0">
              <a:buNone/>
            </a:pPr>
            <a:fld id="{9A0DB2DC-4C9A-4742-B13C-FB6460FD3503}" type="slidenum">
              <a:rPr lang="en-US" altLang="pt-BR" dirty="0"/>
              <a:t>‹nº›</a:t>
            </a:fld>
            <a:endParaRPr lang="en-US" altLang="pt-BR"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57580" rtl="0" eaLnBrk="0" fontAlgn="base" hangingPunct="0">
        <a:spcBef>
          <a:spcPct val="0"/>
        </a:spcBef>
        <a:spcAft>
          <a:spcPct val="0"/>
        </a:spcAft>
        <a:defRPr sz="2700" b="1">
          <a:solidFill>
            <a:schemeClr val="tx2"/>
          </a:solidFill>
          <a:latin typeface="+mj-lt"/>
          <a:ea typeface="+mj-ea"/>
          <a:cs typeface="+mj-cs"/>
        </a:defRPr>
      </a:lvl1pPr>
      <a:lvl2pPr algn="l" defTabSz="957580" rtl="0" eaLnBrk="0" fontAlgn="base" hangingPunct="0">
        <a:spcBef>
          <a:spcPct val="0"/>
        </a:spcBef>
        <a:spcAft>
          <a:spcPct val="0"/>
        </a:spcAft>
        <a:defRPr sz="2700" b="1">
          <a:solidFill>
            <a:schemeClr val="tx2"/>
          </a:solidFill>
          <a:latin typeface="Arial" panose="020B0604020202020204" pitchFamily="34" charset="0"/>
        </a:defRPr>
      </a:lvl2pPr>
      <a:lvl3pPr algn="l" defTabSz="957580" rtl="0" eaLnBrk="0" fontAlgn="base" hangingPunct="0">
        <a:spcBef>
          <a:spcPct val="0"/>
        </a:spcBef>
        <a:spcAft>
          <a:spcPct val="0"/>
        </a:spcAft>
        <a:defRPr sz="2700" b="1">
          <a:solidFill>
            <a:schemeClr val="tx2"/>
          </a:solidFill>
          <a:latin typeface="Arial" panose="020B0604020202020204" pitchFamily="34" charset="0"/>
        </a:defRPr>
      </a:lvl3pPr>
      <a:lvl4pPr algn="l" defTabSz="957580" rtl="0" eaLnBrk="0" fontAlgn="base" hangingPunct="0">
        <a:spcBef>
          <a:spcPct val="0"/>
        </a:spcBef>
        <a:spcAft>
          <a:spcPct val="0"/>
        </a:spcAft>
        <a:defRPr sz="2700" b="1">
          <a:solidFill>
            <a:schemeClr val="tx2"/>
          </a:solidFill>
          <a:latin typeface="Arial" panose="020B0604020202020204" pitchFamily="34" charset="0"/>
        </a:defRPr>
      </a:lvl4pPr>
      <a:lvl5pPr algn="l" defTabSz="957580" rtl="0" eaLnBrk="0" fontAlgn="base" hangingPunct="0">
        <a:spcBef>
          <a:spcPct val="0"/>
        </a:spcBef>
        <a:spcAft>
          <a:spcPct val="0"/>
        </a:spcAft>
        <a:defRPr sz="2700" b="1">
          <a:solidFill>
            <a:schemeClr val="tx2"/>
          </a:solidFill>
          <a:latin typeface="Arial" panose="020B0604020202020204" pitchFamily="34" charset="0"/>
        </a:defRPr>
      </a:lvl5pPr>
      <a:lvl6pPr marL="457200" algn="l" defTabSz="957580" rtl="0" eaLnBrk="0" fontAlgn="base" hangingPunct="0">
        <a:spcBef>
          <a:spcPct val="0"/>
        </a:spcBef>
        <a:spcAft>
          <a:spcPct val="0"/>
        </a:spcAft>
        <a:defRPr sz="2700" b="1">
          <a:solidFill>
            <a:schemeClr val="tx2"/>
          </a:solidFill>
          <a:latin typeface="Arial" panose="020B0604020202020204" pitchFamily="34" charset="0"/>
        </a:defRPr>
      </a:lvl6pPr>
      <a:lvl7pPr marL="914400" algn="l" defTabSz="957580" rtl="0" eaLnBrk="0" fontAlgn="base" hangingPunct="0">
        <a:spcBef>
          <a:spcPct val="0"/>
        </a:spcBef>
        <a:spcAft>
          <a:spcPct val="0"/>
        </a:spcAft>
        <a:defRPr sz="2700" b="1">
          <a:solidFill>
            <a:schemeClr val="tx2"/>
          </a:solidFill>
          <a:latin typeface="Arial" panose="020B0604020202020204" pitchFamily="34" charset="0"/>
        </a:defRPr>
      </a:lvl7pPr>
      <a:lvl8pPr marL="1371600" algn="l" defTabSz="957580" rtl="0" eaLnBrk="0" fontAlgn="base" hangingPunct="0">
        <a:spcBef>
          <a:spcPct val="0"/>
        </a:spcBef>
        <a:spcAft>
          <a:spcPct val="0"/>
        </a:spcAft>
        <a:defRPr sz="2700" b="1">
          <a:solidFill>
            <a:schemeClr val="tx2"/>
          </a:solidFill>
          <a:latin typeface="Arial" panose="020B0604020202020204" pitchFamily="34" charset="0"/>
        </a:defRPr>
      </a:lvl8pPr>
      <a:lvl9pPr marL="1828800" algn="l" defTabSz="957580" rtl="0" eaLnBrk="0" fontAlgn="base" hangingPunct="0">
        <a:spcBef>
          <a:spcPct val="0"/>
        </a:spcBef>
        <a:spcAft>
          <a:spcPct val="0"/>
        </a:spcAft>
        <a:defRPr sz="2700" b="1">
          <a:solidFill>
            <a:schemeClr val="tx2"/>
          </a:solidFill>
          <a:latin typeface="Arial" panose="020B0604020202020204" pitchFamily="34" charset="0"/>
        </a:defRPr>
      </a:lvl9pPr>
    </p:titleStyle>
    <p:body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14"/>
        </a:buBlip>
        <a:defRPr sz="23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Resultado de imagem para DATA MINING"/>
          <p:cNvPicPr>
            <a:picLocks noChangeAspect="1"/>
          </p:cNvPicPr>
          <p:nvPr/>
        </p:nvPicPr>
        <p:blipFill>
          <a:blip r:embed="rId3"/>
          <a:stretch>
            <a:fillRect/>
          </a:stretch>
        </p:blipFill>
        <p:spPr>
          <a:xfrm>
            <a:off x="3236913" y="866775"/>
            <a:ext cx="3540125" cy="2357438"/>
          </a:xfrm>
          <a:prstGeom prst="rect">
            <a:avLst/>
          </a:prstGeom>
          <a:noFill/>
          <a:ln w="9525">
            <a:noFill/>
          </a:ln>
        </p:spPr>
      </p:pic>
      <p:sp>
        <p:nvSpPr>
          <p:cNvPr id="3" name="CaixaDeTexto 2"/>
          <p:cNvSpPr txBox="1"/>
          <p:nvPr/>
        </p:nvSpPr>
        <p:spPr>
          <a:xfrm>
            <a:off x="2782888" y="3333750"/>
            <a:ext cx="4448175" cy="461963"/>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pt-BR" kern="1200" cap="none" spc="0" normalizeH="0" baseline="0" noProof="0" dirty="0">
                <a:solidFill>
                  <a:srgbClr val="114FFB"/>
                </a:solidFill>
                <a:effectLst>
                  <a:outerShdw blurRad="38100" dist="38100" dir="2700000" algn="tl">
                    <a:srgbClr val="000000">
                      <a:alpha val="43137"/>
                    </a:srgbClr>
                  </a:outerShdw>
                </a:effectLst>
                <a:latin typeface="+mn-lt"/>
                <a:ea typeface="+mn-ea"/>
                <a:cs typeface="+mn-cs"/>
              </a:rPr>
              <a:t>INTELIGÊNCIA ARTIFICIAL</a:t>
            </a:r>
          </a:p>
        </p:txBody>
      </p:sp>
      <p:sp>
        <p:nvSpPr>
          <p:cNvPr id="4" name="Rectangle 5"/>
          <p:cNvSpPr>
            <a:spLocks noChangeArrowheads="1"/>
          </p:cNvSpPr>
          <p:nvPr/>
        </p:nvSpPr>
        <p:spPr bwMode="auto">
          <a:xfrm>
            <a:off x="0" y="5421313"/>
            <a:ext cx="9906000" cy="798513"/>
          </a:xfrm>
          <a:prstGeom prst="rect">
            <a:avLst/>
          </a:prstGeom>
          <a:solidFill>
            <a:srgbClr val="000099"/>
          </a:solidFill>
          <a:ln w="9525">
            <a:solidFill>
              <a:srgbClr val="FFFFFF"/>
            </a:solidFill>
            <a:miter lim="800000"/>
          </a:ln>
          <a:effectLst/>
        </p:spPr>
        <p:txBody>
          <a:bodyPr anchor="ctr"/>
          <a:lstStyle/>
          <a:p>
            <a:pPr marL="0" marR="0" lvl="0" indent="0" algn="r" defTabSz="914400" rtl="0" eaLnBrk="1" fontAlgn="auto" latinLnBrk="0" hangingPunct="1">
              <a:lnSpc>
                <a:spcPct val="65000"/>
              </a:lnSpc>
              <a:spcBef>
                <a:spcPts val="0"/>
              </a:spcBef>
              <a:spcAft>
                <a:spcPts val="0"/>
              </a:spcAft>
              <a:buClrTx/>
              <a:buSzTx/>
              <a:buFontTx/>
              <a:buNone/>
              <a:defRPr/>
            </a:pPr>
            <a:r>
              <a:rPr kumimoji="0" lang="pt-BR" sz="2955"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Tahoma" panose="020B0604030504040204" pitchFamily="34" charset="0"/>
                <a:ea typeface="+mn-ea"/>
                <a:cs typeface="+mn-cs"/>
              </a:rPr>
              <a:t>Estratégias e Técnicas de Treinamento e Testes</a:t>
            </a:r>
            <a:endParaRPr kumimoji="0" lang="pt-BR" sz="2585" b="1" i="0" u="none" strike="noStrike" kern="1200" cap="none" spc="0" normalizeH="0" baseline="0" noProof="0" dirty="0">
              <a:ln>
                <a:noFill/>
              </a:ln>
              <a:solidFill>
                <a:srgbClr val="FFFF00"/>
              </a:solidFill>
              <a:effectLst/>
              <a:uLnTx/>
              <a:uFillTx/>
              <a:latin typeface="Arial Narrow" panose="020B060602020203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76288" y="1084263"/>
            <a:ext cx="8772525" cy="4937125"/>
          </a:xfrm>
          <a:prstGeom prst="rect">
            <a:avLst/>
          </a:prstGeom>
          <a:noFill/>
          <a:ln>
            <a:noFill/>
          </a:ln>
        </p:spPr>
        <p:txBody>
          <a:bodyPr lIns="95782" tIns="47890" rIns="95782" bIns="47890"/>
          <a:lst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9pPr>
          </a:lstStyle>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Termo usado em estatística para descrever quando um modelo estatístico se ajusta muito bem ao conjunto de dados anteriormente observado (dados de treinamento até então), mas se mostra ineficaz para prever novos resultados. </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Exemplo: quando usamos os mesmos dados de Treinamento para os Testes.</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É comum que a amostra apresente desvios causados por</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erros de medição ou fatores aleatórios.</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Portanto, esse modelo é incapaz de generalizar!</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p:txBody>
      </p:sp>
      <p:sp>
        <p:nvSpPr>
          <p:cNvPr id="22531"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Problemas comuns em Aprendizado</a:t>
            </a:r>
          </a:p>
          <a:p>
            <a:pPr>
              <a:spcBef>
                <a:spcPct val="50000"/>
              </a:spcBef>
            </a:pPr>
            <a:r>
              <a:rPr lang="en-GB" altLang="pt-BR" sz="1800" dirty="0">
                <a:solidFill>
                  <a:srgbClr val="FF0000"/>
                </a:solidFill>
                <a:latin typeface="Arial" panose="020B0604020202020204" pitchFamily="34" charset="0"/>
              </a:rPr>
              <a:t>Overfitting (1)</a:t>
            </a:r>
            <a:endParaRPr lang="pt-BR" altLang="pt-BR" sz="1800" dirty="0">
              <a:solidFill>
                <a:schemeClr val="tx2"/>
              </a:solidFill>
              <a:latin typeface="Arial" panose="020B0604020202020204" pitchFamily="34" charset="0"/>
            </a:endParaRPr>
          </a:p>
        </p:txBody>
      </p:sp>
      <p:pic>
        <p:nvPicPr>
          <p:cNvPr id="22532" name="Imagem 1"/>
          <p:cNvPicPr>
            <a:picLocks noChangeAspect="1"/>
          </p:cNvPicPr>
          <p:nvPr/>
        </p:nvPicPr>
        <p:blipFill>
          <a:blip r:embed="rId4"/>
          <a:stretch>
            <a:fillRect/>
          </a:stretch>
        </p:blipFill>
        <p:spPr>
          <a:xfrm>
            <a:off x="7761288" y="3448050"/>
            <a:ext cx="1728787" cy="3005138"/>
          </a:xfrm>
          <a:prstGeom prst="rect">
            <a:avLst/>
          </a:prstGeom>
          <a:noFill/>
          <a:ln w="9525">
            <a:noFill/>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76288" y="1084263"/>
            <a:ext cx="8772525" cy="4937125"/>
          </a:xfrm>
          <a:prstGeom prst="rect">
            <a:avLst/>
          </a:prstGeom>
          <a:noFill/>
          <a:ln>
            <a:noFill/>
          </a:ln>
        </p:spPr>
        <p:txBody>
          <a:bodyPr lIns="95782" tIns="47890" rIns="95782" bIns="47890"/>
          <a:lst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9pPr>
          </a:lstStyle>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Overfitting</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pode ocorrer:</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 Quando os dados possuem ruído ou quando o número de exemplos de treinamento é pequeno.</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 É comum para modelos excessivamente complicados, por serem extremamente dinâmicos (Ex. Bolsa de Valores) ou por não compreensão completa das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Features</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(Ex. Aplicações complexas de Simulação)</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Como perceber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Overfitting</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Uma forma muito comum de perceber que ele ocorre é</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quando ele testa muito bem para dados de treinamento</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e muito mal para dados de testes (novos dados).</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p:txBody>
      </p:sp>
      <p:sp>
        <p:nvSpPr>
          <p:cNvPr id="24579"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Problemas comuns em Aprendizado</a:t>
            </a:r>
          </a:p>
          <a:p>
            <a:pPr>
              <a:spcBef>
                <a:spcPct val="50000"/>
              </a:spcBef>
            </a:pPr>
            <a:r>
              <a:rPr lang="en-GB" altLang="pt-BR" sz="1800" dirty="0">
                <a:solidFill>
                  <a:srgbClr val="FF0000"/>
                </a:solidFill>
                <a:latin typeface="Arial" panose="020B0604020202020204" pitchFamily="34" charset="0"/>
              </a:rPr>
              <a:t>Overfitting (2)</a:t>
            </a:r>
            <a:endParaRPr lang="pt-BR" altLang="pt-BR" sz="1800" dirty="0">
              <a:solidFill>
                <a:schemeClr val="tx2"/>
              </a:solidFill>
              <a:latin typeface="Arial" panose="020B0604020202020204" pitchFamily="34" charset="0"/>
            </a:endParaRPr>
          </a:p>
        </p:txBody>
      </p:sp>
      <p:pic>
        <p:nvPicPr>
          <p:cNvPr id="24580" name="Imagem 1"/>
          <p:cNvPicPr>
            <a:picLocks noChangeAspect="1"/>
          </p:cNvPicPr>
          <p:nvPr/>
        </p:nvPicPr>
        <p:blipFill>
          <a:blip r:embed="rId4"/>
          <a:stretch>
            <a:fillRect/>
          </a:stretch>
        </p:blipFill>
        <p:spPr>
          <a:xfrm>
            <a:off x="7761288" y="3525838"/>
            <a:ext cx="1752600" cy="3048000"/>
          </a:xfrm>
          <a:prstGeom prst="rect">
            <a:avLst/>
          </a:prstGeom>
          <a:noFill/>
          <a:ln w="9525">
            <a:noFill/>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76288" y="1084263"/>
            <a:ext cx="8772525" cy="4937125"/>
          </a:xfrm>
          <a:prstGeom prst="rect">
            <a:avLst/>
          </a:prstGeom>
          <a:noFill/>
          <a:ln>
            <a:noFill/>
          </a:ln>
        </p:spPr>
        <p:txBody>
          <a:bodyPr lIns="95782" tIns="47890" rIns="95782" bIns="47890"/>
          <a:lst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9pPr>
          </a:lstStyle>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O modelo não aprendeu o suficiente dos dados e portanto é incapaz de generalizar!</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No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Underfitting</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o modelo não se adapta bem sequer aos dados de treinamento.</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Underfitting</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pode ocorrer:</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 Comum para modelos excessivamente simples.</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Como perceber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Underfitting</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Ocorre quando o modelo não testa bem nem para os dados</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de treinamento.</a:t>
            </a:r>
          </a:p>
        </p:txBody>
      </p:sp>
      <p:sp>
        <p:nvSpPr>
          <p:cNvPr id="26627"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Problemas comuns em Aprendizado</a:t>
            </a:r>
          </a:p>
          <a:p>
            <a:pPr>
              <a:spcBef>
                <a:spcPct val="50000"/>
              </a:spcBef>
            </a:pPr>
            <a:r>
              <a:rPr lang="en-GB" altLang="pt-BR" sz="1800" dirty="0">
                <a:solidFill>
                  <a:srgbClr val="FF0000"/>
                </a:solidFill>
                <a:latin typeface="Arial" panose="020B0604020202020204" pitchFamily="34" charset="0"/>
              </a:rPr>
              <a:t>Underfitting</a:t>
            </a:r>
            <a:endParaRPr lang="pt-BR" altLang="pt-BR" sz="1800" dirty="0">
              <a:solidFill>
                <a:schemeClr val="tx2"/>
              </a:solidFill>
              <a:latin typeface="Arial" panose="020B0604020202020204" pitchFamily="34" charset="0"/>
            </a:endParaRPr>
          </a:p>
        </p:txBody>
      </p:sp>
      <p:pic>
        <p:nvPicPr>
          <p:cNvPr id="26628" name="Imagem 1"/>
          <p:cNvPicPr>
            <a:picLocks noChangeAspect="1"/>
          </p:cNvPicPr>
          <p:nvPr/>
        </p:nvPicPr>
        <p:blipFill>
          <a:blip r:embed="rId4"/>
          <a:stretch>
            <a:fillRect/>
          </a:stretch>
        </p:blipFill>
        <p:spPr>
          <a:xfrm>
            <a:off x="7761288" y="3562350"/>
            <a:ext cx="1752600" cy="2962275"/>
          </a:xfrm>
          <a:prstGeom prst="rect">
            <a:avLst/>
          </a:prstGeom>
          <a:noFill/>
          <a:ln w="9525">
            <a:noFill/>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76288" y="1084263"/>
            <a:ext cx="8772525" cy="4937125"/>
          </a:xfrm>
          <a:prstGeom prst="rect">
            <a:avLst/>
          </a:prstGeom>
          <a:noFill/>
          <a:ln>
            <a:noFill/>
          </a:ln>
        </p:spPr>
        <p:txBody>
          <a:bodyPr lIns="95782" tIns="47890" rIns="95782" bIns="47890"/>
          <a:lst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9pPr>
          </a:lstStyle>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O mundo real é bem diferente.. </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Não ocorre classificação perfeita! Há erros de classificação no Modelo!</a:t>
            </a:r>
          </a:p>
        </p:txBody>
      </p:sp>
      <p:sp>
        <p:nvSpPr>
          <p:cNvPr id="28675"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Problemas comuns em Aprendizado</a:t>
            </a:r>
          </a:p>
          <a:p>
            <a:pPr>
              <a:spcBef>
                <a:spcPct val="50000"/>
              </a:spcBef>
            </a:pPr>
            <a:r>
              <a:rPr lang="en-GB" altLang="pt-BR" sz="1800" dirty="0">
                <a:solidFill>
                  <a:srgbClr val="FF0000"/>
                </a:solidFill>
                <a:latin typeface="Arial" panose="020B0604020202020204" pitchFamily="34" charset="0"/>
              </a:rPr>
              <a:t>Appropriate fitting</a:t>
            </a:r>
            <a:endParaRPr lang="pt-BR" altLang="pt-BR" sz="1800" dirty="0">
              <a:solidFill>
                <a:schemeClr val="tx2"/>
              </a:solidFill>
              <a:latin typeface="Arial" panose="020B0604020202020204" pitchFamily="34" charset="0"/>
            </a:endParaRPr>
          </a:p>
        </p:txBody>
      </p:sp>
      <p:pic>
        <p:nvPicPr>
          <p:cNvPr id="28676" name="Imagem 1"/>
          <p:cNvPicPr>
            <a:picLocks noChangeAspect="1"/>
          </p:cNvPicPr>
          <p:nvPr/>
        </p:nvPicPr>
        <p:blipFill>
          <a:blip r:embed="rId4"/>
          <a:stretch>
            <a:fillRect/>
          </a:stretch>
        </p:blipFill>
        <p:spPr>
          <a:xfrm>
            <a:off x="4224338" y="2636838"/>
            <a:ext cx="2241550" cy="3133725"/>
          </a:xfrm>
          <a:prstGeom prst="rect">
            <a:avLst/>
          </a:prstGeom>
          <a:noFill/>
          <a:ln w="9525">
            <a:noFill/>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76288" y="1084263"/>
            <a:ext cx="8772525" cy="4937125"/>
          </a:xfrm>
          <a:prstGeom prst="rect">
            <a:avLst/>
          </a:prstGeom>
          <a:noFill/>
          <a:ln>
            <a:noFill/>
          </a:ln>
        </p:spPr>
        <p:txBody>
          <a:bodyPr lIns="95782" tIns="47890" rIns="95782" bIns="47890"/>
          <a:lst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9pPr>
          </a:lstStyle>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Para cada técnica, associada a uma Tarefa de Data Science, tem métricas de como medir o desempenho:</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sng" strike="noStrike" kern="0" cap="none" spc="0" normalizeH="0" baseline="0" noProof="0" dirty="0">
                <a:ln>
                  <a:noFill/>
                </a:ln>
                <a:solidFill>
                  <a:schemeClr val="tx1"/>
                </a:solidFill>
                <a:effectLst/>
                <a:uLnTx/>
                <a:uFillTx/>
                <a:latin typeface="+mn-lt"/>
                <a:ea typeface="+mn-ea"/>
                <a:cs typeface="+mn-cs"/>
              </a:rPr>
              <a:t>Tarefas de Regressão:</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a:t>
            </a:r>
            <a:r>
              <a:rPr kumimoji="0" lang="en-US" altLang="pt-BR" sz="2000" b="0" i="1" u="none" strike="noStrike" kern="0" cap="none" spc="0" normalizeH="0" baseline="0" noProof="0" dirty="0">
                <a:ln>
                  <a:noFill/>
                </a:ln>
                <a:solidFill>
                  <a:schemeClr val="tx1"/>
                </a:solidFill>
                <a:effectLst/>
                <a:uLnTx/>
                <a:uFillTx/>
                <a:latin typeface="+mn-lt"/>
                <a:ea typeface="+mn-ea"/>
                <a:cs typeface="+mn-cs"/>
              </a:rPr>
              <a:t>Mean Squared Error (MSE)</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 </a:t>
            </a:r>
            <a:r>
              <a:rPr kumimoji="0" lang="en-US" altLang="pt-BR" sz="2000" b="0" i="0" u="none" strike="noStrike" kern="0" cap="none" spc="0" normalizeH="0" baseline="0" noProof="0" dirty="0" err="1">
                <a:ln>
                  <a:noFill/>
                </a:ln>
                <a:solidFill>
                  <a:schemeClr val="tx1"/>
                </a:solidFill>
                <a:effectLst/>
                <a:uLnTx/>
                <a:uFillTx/>
                <a:latin typeface="+mn-lt"/>
                <a:ea typeface="+mn-ea"/>
                <a:cs typeface="+mn-cs"/>
              </a:rPr>
              <a:t>ou</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 </a:t>
            </a:r>
            <a:r>
              <a:rPr kumimoji="0" lang="en-US" altLang="pt-BR" sz="2000" b="0" i="1" u="none" strike="noStrike" kern="0" cap="none" spc="0" normalizeH="0" baseline="0" noProof="0" dirty="0">
                <a:ln>
                  <a:noFill/>
                </a:ln>
                <a:solidFill>
                  <a:schemeClr val="tx1"/>
                </a:solidFill>
                <a:effectLst/>
                <a:uLnTx/>
                <a:uFillTx/>
                <a:latin typeface="+mn-lt"/>
                <a:ea typeface="+mn-ea"/>
                <a:cs typeface="+mn-cs"/>
              </a:rPr>
              <a:t>Mean Absolute Error (MAE) – </a:t>
            </a:r>
            <a:r>
              <a:rPr kumimoji="0" lang="en-US" altLang="pt-BR" sz="2000" b="0" i="0" u="none" strike="noStrike" kern="0" cap="none" spc="0" normalizeH="0" baseline="0" noProof="0" dirty="0" err="1">
                <a:ln>
                  <a:noFill/>
                </a:ln>
                <a:solidFill>
                  <a:schemeClr val="tx1"/>
                </a:solidFill>
                <a:effectLst/>
                <a:uLnTx/>
                <a:uFillTx/>
                <a:latin typeface="+mn-lt"/>
                <a:ea typeface="+mn-ea"/>
                <a:cs typeface="+mn-cs"/>
              </a:rPr>
              <a:t>valores</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 </a:t>
            </a:r>
            <a:r>
              <a:rPr kumimoji="0" lang="en-US" altLang="pt-BR" sz="2000" b="0" i="0" u="none" strike="noStrike" kern="0" cap="none" spc="0" normalizeH="0" baseline="0" noProof="0" dirty="0" err="1">
                <a:ln>
                  <a:noFill/>
                </a:ln>
                <a:solidFill>
                  <a:schemeClr val="tx1"/>
                </a:solidFill>
                <a:effectLst/>
                <a:uLnTx/>
                <a:uFillTx/>
                <a:latin typeface="+mn-lt"/>
                <a:ea typeface="+mn-ea"/>
                <a:cs typeface="+mn-cs"/>
              </a:rPr>
              <a:t>menores</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 </a:t>
            </a:r>
            <a:r>
              <a:rPr kumimoji="0" lang="en-US" altLang="pt-BR" sz="2000" b="0" i="0" u="none" strike="noStrike" kern="0" cap="none" spc="0" normalizeH="0" baseline="0" noProof="0" dirty="0" err="1">
                <a:ln>
                  <a:noFill/>
                </a:ln>
                <a:solidFill>
                  <a:schemeClr val="tx1"/>
                </a:solidFill>
                <a:effectLst/>
                <a:uLnTx/>
                <a:uFillTx/>
                <a:latin typeface="+mn-lt"/>
                <a:ea typeface="+mn-ea"/>
                <a:cs typeface="+mn-cs"/>
              </a:rPr>
              <a:t>são</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 </a:t>
            </a:r>
            <a:r>
              <a:rPr kumimoji="0" lang="en-US" altLang="pt-BR" sz="2000" b="0" i="0" u="none" strike="noStrike" kern="0" cap="none" spc="0" normalizeH="0" baseline="0" noProof="0" dirty="0" err="1">
                <a:ln>
                  <a:noFill/>
                </a:ln>
                <a:solidFill>
                  <a:schemeClr val="tx1"/>
                </a:solidFill>
                <a:effectLst/>
                <a:uLnTx/>
                <a:uFillTx/>
                <a:latin typeface="+mn-lt"/>
                <a:ea typeface="+mn-ea"/>
                <a:cs typeface="+mn-cs"/>
              </a:rPr>
              <a:t>melhores</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US" altLang="pt-BR"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US" altLang="pt-BR" sz="2000" b="0" i="0" u="sng" strike="noStrike" kern="0" cap="none" spc="0" normalizeH="0" baseline="0" noProof="0" dirty="0" err="1">
                <a:ln>
                  <a:noFill/>
                </a:ln>
                <a:solidFill>
                  <a:schemeClr val="tx1"/>
                </a:solidFill>
                <a:effectLst/>
                <a:uLnTx/>
                <a:uFillTx/>
                <a:latin typeface="+mn-lt"/>
                <a:ea typeface="+mn-ea"/>
                <a:cs typeface="+mn-cs"/>
              </a:rPr>
              <a:t>Tarefas</a:t>
            </a:r>
            <a:r>
              <a:rPr kumimoji="0" lang="en-US" altLang="pt-BR" sz="2000" b="0" i="0" u="sng" strike="noStrike" kern="0" cap="none" spc="0" normalizeH="0" baseline="0" noProof="0" dirty="0">
                <a:ln>
                  <a:noFill/>
                </a:ln>
                <a:solidFill>
                  <a:schemeClr val="tx1"/>
                </a:solidFill>
                <a:effectLst/>
                <a:uLnTx/>
                <a:uFillTx/>
                <a:latin typeface="+mn-lt"/>
                <a:ea typeface="+mn-ea"/>
                <a:cs typeface="+mn-cs"/>
              </a:rPr>
              <a:t> de </a:t>
            </a:r>
            <a:r>
              <a:rPr kumimoji="0" lang="en-US" altLang="pt-BR" sz="2000" b="0" i="0" u="sng" strike="noStrike" kern="0" cap="none" spc="0" normalizeH="0" baseline="0" noProof="0" dirty="0" err="1">
                <a:ln>
                  <a:noFill/>
                </a:ln>
                <a:solidFill>
                  <a:schemeClr val="tx1"/>
                </a:solidFill>
                <a:effectLst/>
                <a:uLnTx/>
                <a:uFillTx/>
                <a:latin typeface="+mn-lt"/>
                <a:ea typeface="+mn-ea"/>
                <a:cs typeface="+mn-cs"/>
              </a:rPr>
              <a:t>Classificação</a:t>
            </a:r>
            <a:r>
              <a:rPr kumimoji="0" lang="en-US" altLang="pt-BR" sz="2000" b="0" i="0" u="sng" strike="noStrike" kern="0" cap="none" spc="0" normalizeH="0" baseline="0" noProof="0" dirty="0">
                <a:ln>
                  <a:noFill/>
                </a:ln>
                <a:solidFill>
                  <a:schemeClr val="tx1"/>
                </a:solidFill>
                <a:effectLst/>
                <a:uLnTx/>
                <a:uFillTx/>
                <a:latin typeface="+mn-lt"/>
                <a:ea typeface="+mn-ea"/>
                <a:cs typeface="+mn-cs"/>
              </a:rPr>
              <a:t>:</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 </a:t>
            </a:r>
            <a:r>
              <a:rPr kumimoji="0" lang="en-US" altLang="pt-BR" sz="2000" b="0" i="0" u="none" strike="noStrike" kern="0" cap="none" spc="0" normalizeH="0" baseline="0" noProof="0" dirty="0" err="1">
                <a:ln>
                  <a:noFill/>
                </a:ln>
                <a:solidFill>
                  <a:schemeClr val="tx1"/>
                </a:solidFill>
                <a:effectLst/>
                <a:uLnTx/>
                <a:uFillTx/>
                <a:latin typeface="+mn-lt"/>
                <a:ea typeface="+mn-ea"/>
                <a:cs typeface="+mn-cs"/>
              </a:rPr>
              <a:t>Matriz</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 de </a:t>
            </a:r>
            <a:r>
              <a:rPr kumimoji="0" lang="en-US" altLang="pt-BR" sz="2000" b="0" i="0" u="none" strike="noStrike" kern="0" cap="none" spc="0" normalizeH="0" baseline="0" noProof="0" dirty="0" err="1">
                <a:ln>
                  <a:noFill/>
                </a:ln>
                <a:solidFill>
                  <a:schemeClr val="tx1"/>
                </a:solidFill>
                <a:effectLst/>
                <a:uLnTx/>
                <a:uFillTx/>
                <a:latin typeface="+mn-lt"/>
                <a:ea typeface="+mn-ea"/>
                <a:cs typeface="+mn-cs"/>
              </a:rPr>
              <a:t>Confusão</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 </a:t>
            </a:r>
            <a:r>
              <a:rPr kumimoji="0" lang="en-US" altLang="pt-BR" sz="2000" b="0" i="0" u="none" strike="noStrike" kern="0" cap="none" spc="0" normalizeH="0" baseline="0" noProof="0" dirty="0" err="1">
                <a:ln>
                  <a:noFill/>
                </a:ln>
                <a:solidFill>
                  <a:schemeClr val="tx1"/>
                </a:solidFill>
                <a:effectLst/>
                <a:uLnTx/>
                <a:uFillTx/>
                <a:latin typeface="+mn-lt"/>
                <a:ea typeface="+mn-ea"/>
                <a:cs typeface="+mn-cs"/>
              </a:rPr>
              <a:t>ou</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 Taxa de </a:t>
            </a:r>
            <a:r>
              <a:rPr kumimoji="0" lang="en-US" altLang="pt-BR" sz="2000" b="0" i="0" u="none" strike="noStrike" kern="0" cap="none" spc="0" normalizeH="0" baseline="0" noProof="0" dirty="0" err="1">
                <a:ln>
                  <a:noFill/>
                </a:ln>
                <a:solidFill>
                  <a:schemeClr val="tx1"/>
                </a:solidFill>
                <a:effectLst/>
                <a:uLnTx/>
                <a:uFillTx/>
                <a:latin typeface="+mn-lt"/>
                <a:ea typeface="+mn-ea"/>
                <a:cs typeface="+mn-cs"/>
              </a:rPr>
              <a:t>Acurácia</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 – </a:t>
            </a:r>
            <a:r>
              <a:rPr kumimoji="0" lang="en-US" altLang="pt-BR" sz="2000" b="0" i="0" u="none" strike="noStrike" kern="0" cap="none" spc="0" normalizeH="0" baseline="0" noProof="0" dirty="0" err="1">
                <a:ln>
                  <a:noFill/>
                </a:ln>
                <a:solidFill>
                  <a:schemeClr val="tx1"/>
                </a:solidFill>
                <a:effectLst/>
                <a:uLnTx/>
                <a:uFillTx/>
                <a:latin typeface="+mn-lt"/>
                <a:ea typeface="+mn-ea"/>
                <a:cs typeface="+mn-cs"/>
              </a:rPr>
              <a:t>valores</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 de taxa </a:t>
            </a:r>
            <a:r>
              <a:rPr kumimoji="0" lang="en-US" altLang="pt-BR" sz="2000" b="0" i="0" u="none" strike="noStrike" kern="0" cap="none" spc="0" normalizeH="0" baseline="0" noProof="0" dirty="0" err="1">
                <a:ln>
                  <a:noFill/>
                </a:ln>
                <a:solidFill>
                  <a:schemeClr val="tx1"/>
                </a:solidFill>
                <a:effectLst/>
                <a:uLnTx/>
                <a:uFillTx/>
                <a:latin typeface="+mn-lt"/>
                <a:ea typeface="+mn-ea"/>
                <a:cs typeface="+mn-cs"/>
              </a:rPr>
              <a:t>maiores</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 </a:t>
            </a:r>
            <a:r>
              <a:rPr kumimoji="0" lang="en-US" altLang="pt-BR" sz="2000" b="0" i="0" u="none" strike="noStrike" kern="0" cap="none" spc="0" normalizeH="0" baseline="0" noProof="0" dirty="0" err="1">
                <a:ln>
                  <a:noFill/>
                </a:ln>
                <a:solidFill>
                  <a:schemeClr val="tx1"/>
                </a:solidFill>
                <a:effectLst/>
                <a:uLnTx/>
                <a:uFillTx/>
                <a:latin typeface="+mn-lt"/>
                <a:ea typeface="+mn-ea"/>
                <a:cs typeface="+mn-cs"/>
              </a:rPr>
              <a:t>são</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 </a:t>
            </a:r>
            <a:r>
              <a:rPr kumimoji="0" lang="en-US" altLang="pt-BR" sz="2000" b="0" i="0" u="none" strike="noStrike" kern="0" cap="none" spc="0" normalizeH="0" baseline="0" noProof="0" dirty="0" err="1">
                <a:ln>
                  <a:noFill/>
                </a:ln>
                <a:solidFill>
                  <a:schemeClr val="tx1"/>
                </a:solidFill>
                <a:effectLst/>
                <a:uLnTx/>
                <a:uFillTx/>
                <a:latin typeface="+mn-lt"/>
                <a:ea typeface="+mn-ea"/>
                <a:cs typeface="+mn-cs"/>
              </a:rPr>
              <a:t>melhores</a:t>
            </a:r>
            <a:r>
              <a:rPr kumimoji="0" lang="en-US" altLang="pt-BR" sz="2000" b="0" i="0" u="none" strike="noStrike" kern="0" cap="none" spc="0" normalizeH="0" baseline="0" noProof="0" dirty="0">
                <a:ln>
                  <a:noFill/>
                </a:ln>
                <a:solidFill>
                  <a:schemeClr val="tx1"/>
                </a:solidFill>
                <a:effectLst/>
                <a:uLnTx/>
                <a:uFillTx/>
                <a:latin typeface="+mn-lt"/>
                <a:ea typeface="+mn-ea"/>
                <a:cs typeface="+mn-cs"/>
              </a:rPr>
              <a:t>.</a:t>
            </a: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p:txBody>
      </p:sp>
      <p:sp>
        <p:nvSpPr>
          <p:cNvPr id="30723"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Modelo Vencedor</a:t>
            </a:r>
          </a:p>
          <a:p>
            <a:pPr>
              <a:spcBef>
                <a:spcPct val="50000"/>
              </a:spcBef>
            </a:pPr>
            <a:r>
              <a:rPr lang="en-GB" altLang="pt-BR" sz="1800" dirty="0">
                <a:solidFill>
                  <a:srgbClr val="FF0000"/>
                </a:solidFill>
                <a:latin typeface="Arial" panose="020B0604020202020204" pitchFamily="34" charset="0"/>
              </a:rPr>
              <a:t>Métricas para Avaliar Modelos</a:t>
            </a:r>
            <a:endParaRPr lang="pt-BR" altLang="pt-BR" sz="1800" dirty="0">
              <a:solidFill>
                <a:schemeClr val="tx2"/>
              </a:solidFill>
              <a:latin typeface="Arial" panose="020B0604020202020204" pitchFamily="3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76288" y="1084263"/>
            <a:ext cx="8772525" cy="4937125"/>
          </a:xfrm>
          <a:prstGeom prst="rect">
            <a:avLst/>
          </a:prstGeom>
          <a:noFill/>
          <a:ln>
            <a:noFill/>
          </a:ln>
        </p:spPr>
        <p:txBody>
          <a:bodyPr lIns="95782" tIns="47890" rIns="95782" bIns="47890"/>
          <a:lst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9pPr>
          </a:lstStyle>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Exemplo de </a:t>
            </a:r>
            <a:r>
              <a:rPr kumimoji="0" lang="pt-BR" altLang="pt-BR" sz="2000" i="0" u="none" strike="noStrike" kern="0" cap="none" spc="0" normalizeH="0" baseline="0" noProof="0" dirty="0">
                <a:ln>
                  <a:noFill/>
                </a:ln>
                <a:solidFill>
                  <a:srgbClr val="FF0000"/>
                </a:solidFill>
                <a:effectLst/>
                <a:uLnTx/>
                <a:uFillTx/>
                <a:latin typeface="+mn-lt"/>
                <a:ea typeface="+mn-ea"/>
                <a:cs typeface="+mn-cs"/>
              </a:rPr>
              <a:t>Matriz de Confusão</a:t>
            </a:r>
          </a:p>
        </p:txBody>
      </p:sp>
      <p:sp>
        <p:nvSpPr>
          <p:cNvPr id="32771"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Modelo Vencedor</a:t>
            </a:r>
          </a:p>
          <a:p>
            <a:pPr>
              <a:spcBef>
                <a:spcPct val="50000"/>
              </a:spcBef>
            </a:pPr>
            <a:r>
              <a:rPr lang="en-GB" altLang="pt-BR" sz="1800" dirty="0">
                <a:solidFill>
                  <a:srgbClr val="FF0000"/>
                </a:solidFill>
                <a:latin typeface="Arial" panose="020B0604020202020204" pitchFamily="34" charset="0"/>
              </a:rPr>
              <a:t>Métricas para Avaliar Modelos</a:t>
            </a:r>
            <a:r>
              <a:rPr lang="pt-BR" altLang="en-GB" sz="1800" dirty="0">
                <a:solidFill>
                  <a:srgbClr val="FF0000"/>
                </a:solidFill>
                <a:latin typeface="Arial" panose="020B0604020202020204" pitchFamily="34" charset="0"/>
              </a:rPr>
              <a:t> (1)</a:t>
            </a:r>
          </a:p>
        </p:txBody>
      </p:sp>
      <p:pic>
        <p:nvPicPr>
          <p:cNvPr id="32772" name="Picture 8" descr="Hematúria – Seu cachorro ou gato está urinando sangue? - JARDIM ANIMAL"/>
          <p:cNvPicPr>
            <a:picLocks noChangeAspect="1"/>
          </p:cNvPicPr>
          <p:nvPr/>
        </p:nvPicPr>
        <p:blipFill>
          <a:blip r:embed="rId4"/>
          <a:stretch>
            <a:fillRect/>
          </a:stretch>
        </p:blipFill>
        <p:spPr>
          <a:xfrm>
            <a:off x="6975793" y="763588"/>
            <a:ext cx="1943100" cy="1077912"/>
          </a:xfrm>
          <a:prstGeom prst="rect">
            <a:avLst/>
          </a:prstGeom>
          <a:noFill/>
          <a:ln w="9525">
            <a:noFill/>
          </a:ln>
        </p:spPr>
      </p:pic>
      <p:sp>
        <p:nvSpPr>
          <p:cNvPr id="9" name="CaixaDeTexto 8"/>
          <p:cNvSpPr txBox="1"/>
          <p:nvPr/>
        </p:nvSpPr>
        <p:spPr>
          <a:xfrm>
            <a:off x="942340" y="3429000"/>
            <a:ext cx="8438515" cy="3199765"/>
          </a:xfrm>
          <a:prstGeom prst="rect">
            <a:avLst/>
          </a:prstGeom>
          <a:noFill/>
        </p:spPr>
        <p:txBody>
          <a:bodyPr wrap="square">
            <a:spAutoFit/>
          </a:bodyPr>
          <a:lstStyle/>
          <a:p>
            <a:pPr marR="0" algn="just" defTabSz="914400" eaLnBrk="1" hangingPunct="1">
              <a:buClrTx/>
              <a:buSzTx/>
              <a:buFont typeface="Wingdings" panose="05000000000000000000" pitchFamily="2" charset="2"/>
              <a:buNone/>
              <a:tabLst>
                <a:tab pos="952500" algn="l"/>
              </a:tabLst>
              <a:defRPr/>
            </a:pPr>
            <a:r>
              <a:rPr kumimoji="0" lang="pt-BR" altLang="pt-BR" sz="1800" kern="1200" cap="none" spc="0" normalizeH="0" baseline="0" noProof="0" dirty="0">
                <a:solidFill>
                  <a:srgbClr val="FF0000"/>
                </a:solidFill>
                <a:latin typeface="Times New Roman" panose="02020603050405020304" pitchFamily="18" charset="0"/>
                <a:ea typeface="+mn-ea"/>
                <a:cs typeface="+mn-cs"/>
                <a:sym typeface="Webdings" panose="05030102010509060703" pitchFamily="18" charset="2"/>
              </a:rPr>
              <a:t>Na linha das amostras que eram “</a:t>
            </a:r>
            <a:r>
              <a:rPr kumimoji="0" lang="pt-BR" altLang="pt-BR" sz="1800" kern="1200" cap="none" spc="0" normalizeH="0" baseline="0" noProof="0" dirty="0" err="1">
                <a:solidFill>
                  <a:srgbClr val="FF0000"/>
                </a:solidFill>
                <a:latin typeface="Times New Roman" panose="02020603050405020304" pitchFamily="18" charset="0"/>
                <a:ea typeface="+mn-ea"/>
                <a:cs typeface="+mn-cs"/>
                <a:sym typeface="Webdings" panose="05030102010509060703" pitchFamily="18" charset="2"/>
              </a:rPr>
              <a:t>Gato</a:t>
            </a:r>
            <a:r>
              <a:rPr kumimoji="0" lang="pt-BR" altLang="pt-BR" sz="1800" kern="1200" cap="none" spc="0" normalizeH="0" baseline="0" noProof="0" dirty="0">
                <a:solidFill>
                  <a:srgbClr val="FF0000"/>
                </a:solidFill>
                <a:latin typeface="Times New Roman" panose="02020603050405020304" pitchFamily="18" charset="0"/>
                <a:ea typeface="+mn-ea"/>
                <a:cs typeface="+mn-cs"/>
                <a:sym typeface="Webdings" panose="05030102010509060703" pitchFamily="18" charset="2"/>
              </a:rPr>
              <a:t>”:</a:t>
            </a:r>
          </a:p>
          <a:p>
            <a:pPr marR="0" algn="just" defTabSz="914400" eaLnBrk="1" hangingPunct="1">
              <a:buClrTx/>
              <a:buSzTx/>
              <a:buFont typeface="Wingdings" panose="05000000000000000000" pitchFamily="2" charset="2"/>
              <a:buNone/>
              <a:tabLst>
                <a:tab pos="952500" algn="l"/>
              </a:tabLst>
              <a:defRPr/>
            </a:pPr>
            <a:r>
              <a:rPr kumimoji="0" lang="pt-BR" altLang="pt-BR" sz="1400" kern="1200" cap="none" spc="0" normalizeH="0" baseline="0" noProof="0" dirty="0">
                <a:latin typeface="Times New Roman" panose="02020603050405020304" pitchFamily="18" charset="0"/>
                <a:ea typeface="+mn-ea"/>
                <a:cs typeface="+mn-cs"/>
                <a:sym typeface="Webdings" panose="05030102010509060703" pitchFamily="18" charset="2"/>
              </a:rPr>
              <a:t>- O modelo classificou 50 instâncias como </a:t>
            </a:r>
            <a:r>
              <a:rPr kumimoji="0" lang="pt-BR" altLang="pt-BR" sz="1400" kern="1200" cap="none" spc="0" normalizeH="0" baseline="0" noProof="0" dirty="0" err="1">
                <a:latin typeface="Times New Roman" panose="02020603050405020304" pitchFamily="18" charset="0"/>
                <a:ea typeface="+mn-ea"/>
                <a:cs typeface="+mn-cs"/>
                <a:sym typeface="Webdings" panose="05030102010509060703" pitchFamily="18" charset="2"/>
              </a:rPr>
              <a:t>Gato</a:t>
            </a:r>
            <a:r>
              <a:rPr kumimoji="0" lang="pt-BR" altLang="pt-BR" sz="1400" kern="1200" cap="none" spc="0" normalizeH="0" baseline="0" noProof="0" dirty="0">
                <a:latin typeface="Times New Roman" panose="02020603050405020304" pitchFamily="18" charset="0"/>
                <a:ea typeface="+mn-ea"/>
                <a:cs typeface="+mn-cs"/>
                <a:sym typeface="Webdings" panose="05030102010509060703" pitchFamily="18" charset="2"/>
              </a:rPr>
              <a:t> - acertou</a:t>
            </a:r>
          </a:p>
          <a:p>
            <a:pPr marR="0" algn="just" defTabSz="914400" eaLnBrk="1" hangingPunct="1">
              <a:buClrTx/>
              <a:buSzTx/>
              <a:buFont typeface="Wingdings" panose="05000000000000000000" pitchFamily="2" charset="2"/>
              <a:buNone/>
              <a:tabLst>
                <a:tab pos="952500" algn="l"/>
              </a:tabLst>
              <a:defRPr/>
            </a:pPr>
            <a:r>
              <a:rPr kumimoji="0" lang="pt-BR" altLang="pt-BR" sz="1400" kern="1200" cap="none" spc="0" normalizeH="0" baseline="0" noProof="0" dirty="0">
                <a:latin typeface="Times New Roman" panose="02020603050405020304" pitchFamily="18" charset="0"/>
                <a:ea typeface="+mn-ea"/>
                <a:cs typeface="+mn-cs"/>
                <a:sym typeface="Webdings" panose="05030102010509060703" pitchFamily="18" charset="2"/>
              </a:rPr>
              <a:t>- O modelo classificou 10 instâncias como </a:t>
            </a:r>
            <a:r>
              <a:rPr kumimoji="0" lang="pt-BR" altLang="pt-BR" sz="1400" kern="1200" cap="none" spc="0" normalizeH="0" baseline="0" noProof="0" dirty="0" err="1">
                <a:latin typeface="Times New Roman" panose="02020603050405020304" pitchFamily="18" charset="0"/>
                <a:ea typeface="+mn-ea"/>
                <a:cs typeface="+mn-cs"/>
                <a:sym typeface="Webdings" panose="05030102010509060703" pitchFamily="18" charset="2"/>
              </a:rPr>
              <a:t>Cachorro </a:t>
            </a:r>
            <a:r>
              <a:rPr kumimoji="0" lang="pt-BR" altLang="pt-BR" sz="1400" kern="1200" cap="none" spc="0" normalizeH="0" baseline="0" noProof="0" dirty="0">
                <a:latin typeface="Times New Roman" panose="02020603050405020304" pitchFamily="18" charset="0"/>
                <a:ea typeface="+mn-ea"/>
                <a:cs typeface="+mn-cs"/>
                <a:sym typeface="Webdings" panose="05030102010509060703" pitchFamily="18" charset="2"/>
              </a:rPr>
              <a:t>- errou</a:t>
            </a:r>
          </a:p>
          <a:p>
            <a:pPr marR="0" algn="just" defTabSz="914400" eaLnBrk="1" hangingPunct="1">
              <a:buClrTx/>
              <a:buSzTx/>
              <a:buFont typeface="Wingdings" panose="05000000000000000000" pitchFamily="2" charset="2"/>
              <a:buNone/>
              <a:tabLst>
                <a:tab pos="952500" algn="l"/>
              </a:tabLst>
              <a:defRPr/>
            </a:pPr>
            <a:endParaRPr kumimoji="0" lang="pt-BR" altLang="pt-BR" sz="1400" kern="1200" cap="none" spc="0" normalizeH="0" baseline="0" noProof="0" dirty="0">
              <a:latin typeface="Times New Roman" panose="02020603050405020304" pitchFamily="18" charset="0"/>
              <a:ea typeface="+mn-ea"/>
              <a:cs typeface="+mn-cs"/>
              <a:sym typeface="Webdings" panose="05030102010509060703" pitchFamily="18" charset="2"/>
            </a:endParaRPr>
          </a:p>
          <a:p>
            <a:pPr marR="0" algn="just" defTabSz="914400" eaLnBrk="1" hangingPunct="1">
              <a:buClrTx/>
              <a:buSzTx/>
              <a:buFont typeface="Wingdings" panose="05000000000000000000" pitchFamily="2" charset="2"/>
              <a:buNone/>
              <a:tabLst>
                <a:tab pos="952500" algn="l"/>
              </a:tabLst>
              <a:defRPr/>
            </a:pPr>
            <a:r>
              <a:rPr kumimoji="0" lang="pt-BR" altLang="pt-BR" sz="1800" kern="1200" cap="none" spc="0" normalizeH="0" baseline="0" noProof="0" dirty="0">
                <a:solidFill>
                  <a:srgbClr val="FF0000"/>
                </a:solidFill>
                <a:latin typeface="Times New Roman" panose="02020603050405020304" pitchFamily="18" charset="0"/>
                <a:ea typeface="+mn-ea"/>
                <a:cs typeface="+mn-cs"/>
                <a:sym typeface="Webdings" panose="05030102010509060703" pitchFamily="18" charset="2"/>
              </a:rPr>
              <a:t>Na linha das amostras que eram “</a:t>
            </a:r>
            <a:r>
              <a:rPr kumimoji="0" lang="pt-BR" altLang="pt-BR" sz="1800" kern="1200" cap="none" spc="0" normalizeH="0" baseline="0" noProof="0" dirty="0" err="1">
                <a:solidFill>
                  <a:srgbClr val="FF0000"/>
                </a:solidFill>
                <a:latin typeface="Times New Roman" panose="02020603050405020304" pitchFamily="18" charset="0"/>
                <a:ea typeface="+mn-ea"/>
                <a:cs typeface="+mn-cs"/>
                <a:sym typeface="Webdings" panose="05030102010509060703" pitchFamily="18" charset="2"/>
              </a:rPr>
              <a:t>Cachorro</a:t>
            </a:r>
            <a:r>
              <a:rPr kumimoji="0" lang="pt-BR" altLang="pt-BR" sz="1800" kern="1200" cap="none" spc="0" normalizeH="0" baseline="0" noProof="0" dirty="0">
                <a:solidFill>
                  <a:srgbClr val="FF0000"/>
                </a:solidFill>
                <a:latin typeface="Times New Roman" panose="02020603050405020304" pitchFamily="18" charset="0"/>
                <a:ea typeface="+mn-ea"/>
                <a:cs typeface="+mn-cs"/>
                <a:sym typeface="Webdings" panose="05030102010509060703" pitchFamily="18" charset="2"/>
              </a:rPr>
              <a:t>”:</a:t>
            </a:r>
          </a:p>
          <a:p>
            <a:pPr marR="0" algn="just" defTabSz="914400" eaLnBrk="1" hangingPunct="1">
              <a:buClrTx/>
              <a:buSzTx/>
              <a:buFont typeface="Wingdings" panose="05000000000000000000" pitchFamily="2" charset="2"/>
              <a:buNone/>
              <a:tabLst>
                <a:tab pos="952500" algn="l"/>
              </a:tabLst>
              <a:defRPr/>
            </a:pPr>
            <a:r>
              <a:rPr kumimoji="0" lang="pt-BR" altLang="pt-BR" sz="1400" kern="1200" cap="none" spc="0" normalizeH="0" baseline="0" noProof="0" dirty="0">
                <a:latin typeface="Times New Roman" panose="02020603050405020304" pitchFamily="18" charset="0"/>
                <a:ea typeface="+mn-ea"/>
                <a:cs typeface="+mn-cs"/>
                <a:sym typeface="Webdings" panose="05030102010509060703" pitchFamily="18" charset="2"/>
              </a:rPr>
              <a:t>- O modelo classificou 5 instâncias como </a:t>
            </a:r>
            <a:r>
              <a:rPr lang="pt-BR" altLang="pt-BR" sz="1400" noProof="0" dirty="0">
                <a:sym typeface="Webdings" panose="05030102010509060703" pitchFamily="18" charset="2"/>
              </a:rPr>
              <a:t>Gato </a:t>
            </a:r>
            <a:r>
              <a:rPr kumimoji="0" lang="pt-BR" altLang="pt-BR" sz="1400" kern="1200" cap="none" spc="0" normalizeH="0" baseline="0" noProof="0" dirty="0">
                <a:latin typeface="Times New Roman" panose="02020603050405020304" pitchFamily="18" charset="0"/>
                <a:ea typeface="+mn-ea"/>
                <a:cs typeface="+mn-cs"/>
                <a:sym typeface="Webdings" panose="05030102010509060703" pitchFamily="18" charset="2"/>
              </a:rPr>
              <a:t>- errou</a:t>
            </a:r>
          </a:p>
          <a:p>
            <a:pPr marR="0" algn="just" defTabSz="914400" eaLnBrk="1" hangingPunct="1">
              <a:buClrTx/>
              <a:buSzTx/>
              <a:buFont typeface="Wingdings" panose="05000000000000000000" pitchFamily="2" charset="2"/>
              <a:buNone/>
              <a:tabLst>
                <a:tab pos="952500" algn="l"/>
              </a:tabLst>
              <a:defRPr/>
            </a:pPr>
            <a:r>
              <a:rPr kumimoji="0" lang="pt-BR" altLang="pt-BR" sz="1400" kern="1200" cap="none" spc="0" normalizeH="0" baseline="0" noProof="0" dirty="0">
                <a:latin typeface="Times New Roman" panose="02020603050405020304" pitchFamily="18" charset="0"/>
                <a:ea typeface="+mn-ea"/>
                <a:cs typeface="+mn-cs"/>
                <a:sym typeface="Webdings" panose="05030102010509060703" pitchFamily="18" charset="2"/>
              </a:rPr>
              <a:t>- O modelo classificou 35 instâncias como </a:t>
            </a:r>
            <a:r>
              <a:rPr kumimoji="0" lang="pt-BR" altLang="pt-BR" sz="1400" kern="1200" cap="none" spc="0" normalizeH="0" baseline="0" noProof="0" dirty="0" err="1">
                <a:latin typeface="Times New Roman" panose="02020603050405020304" pitchFamily="18" charset="0"/>
                <a:ea typeface="+mn-ea"/>
                <a:cs typeface="+mn-cs"/>
                <a:sym typeface="Webdings" panose="05030102010509060703" pitchFamily="18" charset="2"/>
              </a:rPr>
              <a:t>Cachorro </a:t>
            </a:r>
            <a:r>
              <a:rPr kumimoji="0" lang="pt-BR" altLang="pt-BR" sz="1400" kern="1200" cap="none" spc="0" normalizeH="0" baseline="0" noProof="0" dirty="0">
                <a:latin typeface="Times New Roman" panose="02020603050405020304" pitchFamily="18" charset="0"/>
                <a:ea typeface="+mn-ea"/>
                <a:cs typeface="+mn-cs"/>
                <a:sym typeface="Webdings" panose="05030102010509060703" pitchFamily="18" charset="2"/>
              </a:rPr>
              <a:t>- acertou</a:t>
            </a:r>
          </a:p>
          <a:p>
            <a:pPr marR="0" algn="just" defTabSz="914400" eaLnBrk="1" hangingPunct="1">
              <a:buClrTx/>
              <a:buSzTx/>
              <a:buFont typeface="Wingdings" panose="05000000000000000000" pitchFamily="2" charset="2"/>
              <a:buNone/>
              <a:tabLst>
                <a:tab pos="952500" algn="l"/>
              </a:tabLst>
              <a:defRPr/>
            </a:pPr>
            <a:endParaRPr kumimoji="0" lang="pt-BR" altLang="pt-BR" sz="1200" kern="1200" cap="none" spc="0" normalizeH="0" baseline="0" noProof="0" dirty="0">
              <a:latin typeface="Times New Roman" panose="02020603050405020304" pitchFamily="18" charset="0"/>
              <a:ea typeface="+mn-ea"/>
              <a:cs typeface="+mn-cs"/>
              <a:sym typeface="Webdings" panose="05030102010509060703" pitchFamily="18" charset="2"/>
            </a:endParaRPr>
          </a:p>
          <a:p>
            <a:pPr marR="0" algn="just" defTabSz="914400" eaLnBrk="1" hangingPunct="1">
              <a:buClrTx/>
              <a:buSzTx/>
              <a:buFont typeface="Wingdings" panose="05000000000000000000" pitchFamily="2" charset="2"/>
              <a:buNone/>
              <a:tabLst>
                <a:tab pos="952500" algn="l"/>
              </a:tabLst>
              <a:defRPr/>
            </a:pPr>
            <a:r>
              <a:rPr kumimoji="0" lang="pt-BR" altLang="pt-BR" sz="1400" kern="1200" cap="none" spc="0" normalizeH="0" baseline="0" noProof="0" dirty="0">
                <a:highlight>
                  <a:srgbClr val="FFFF00"/>
                </a:highlight>
                <a:latin typeface="Times New Roman" panose="02020603050405020304" pitchFamily="18" charset="0"/>
                <a:ea typeface="+mn-ea"/>
                <a:cs typeface="+mn-cs"/>
                <a:sym typeface="Webdings" panose="05030102010509060703" pitchFamily="18" charset="2"/>
              </a:rPr>
              <a:t>Portanto, a classificação que foi realmente correta está na diagonal da Matriz !! São as classificações Verdadeiras (True) ou que condizem com a realidade.</a:t>
            </a:r>
          </a:p>
          <a:p>
            <a:pPr marR="0" algn="just" defTabSz="914400" eaLnBrk="1" hangingPunct="1">
              <a:buClrTx/>
              <a:buSzTx/>
              <a:buFont typeface="Wingdings" panose="05000000000000000000" pitchFamily="2" charset="2"/>
              <a:buNone/>
              <a:tabLst>
                <a:tab pos="952500" algn="l"/>
              </a:tabLst>
              <a:defRPr/>
            </a:pPr>
            <a:endParaRPr kumimoji="0" lang="pt-BR" altLang="pt-BR" sz="2800" kern="1200" cap="none" spc="0" normalizeH="0" baseline="0" noProof="0" dirty="0">
              <a:latin typeface="Times New Roman" panose="02020603050405020304" pitchFamily="18" charset="0"/>
              <a:ea typeface="+mn-ea"/>
              <a:cs typeface="+mn-cs"/>
              <a:sym typeface="Webdings" panose="05030102010509060703" pitchFamily="18" charset="2"/>
            </a:endParaRPr>
          </a:p>
          <a:p>
            <a:pPr marR="0" algn="just" defTabSz="914400" eaLnBrk="1" hangingPunct="1">
              <a:buClrTx/>
              <a:buSzTx/>
              <a:buFont typeface="Wingdings" panose="05000000000000000000" pitchFamily="2" charset="2"/>
              <a:buNone/>
              <a:tabLst>
                <a:tab pos="952500" algn="l"/>
              </a:tabLst>
              <a:defRPr/>
            </a:pPr>
            <a:r>
              <a:rPr kumimoji="0" lang="pt-BR" altLang="pt-BR" sz="2800" kern="1200" cap="none" spc="0" normalizeH="0" baseline="0" noProof="0" dirty="0">
                <a:solidFill>
                  <a:srgbClr val="FF0000"/>
                </a:solidFill>
                <a:latin typeface="Times New Roman" panose="02020603050405020304" pitchFamily="18" charset="0"/>
                <a:ea typeface="+mn-ea"/>
                <a:cs typeface="+mn-cs"/>
                <a:sym typeface="Webdings" panose="05030102010509060703" pitchFamily="18" charset="2"/>
              </a:rPr>
              <a:t>Como calcular a acurácia?</a:t>
            </a:r>
          </a:p>
        </p:txBody>
      </p:sp>
      <p:pic>
        <p:nvPicPr>
          <p:cNvPr id="2" name="Imagem 1"/>
          <p:cNvPicPr>
            <a:picLocks noChangeAspect="1"/>
          </p:cNvPicPr>
          <p:nvPr/>
        </p:nvPicPr>
        <p:blipFill>
          <a:blip r:embed="rId5"/>
          <a:stretch>
            <a:fillRect/>
          </a:stretch>
        </p:blipFill>
        <p:spPr>
          <a:xfrm>
            <a:off x="3009265" y="1700530"/>
            <a:ext cx="5909945" cy="158178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76288" y="1084263"/>
            <a:ext cx="8772525" cy="4937125"/>
          </a:xfrm>
          <a:prstGeom prst="rect">
            <a:avLst/>
          </a:prstGeom>
          <a:noFill/>
          <a:ln>
            <a:noFill/>
          </a:ln>
        </p:spPr>
        <p:txBody>
          <a:bodyPr lIns="95782" tIns="47890" rIns="95782" bIns="47890"/>
          <a:lst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9pPr>
          </a:lstStyle>
          <a:p>
            <a:pPr marL="0" marR="0" lvl="0" indent="0" algn="ctr"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i="0" u="none" strike="noStrike" kern="0" cap="none" spc="0" normalizeH="0" baseline="0" noProof="0" dirty="0">
                <a:ln>
                  <a:noFill/>
                </a:ln>
                <a:solidFill>
                  <a:srgbClr val="FF0000"/>
                </a:solidFill>
                <a:effectLst/>
                <a:uLnTx/>
                <a:uFillTx/>
                <a:latin typeface="+mn-lt"/>
                <a:ea typeface="+mn-ea"/>
                <a:cs typeface="+mn-cs"/>
              </a:rPr>
              <a:t>Cálculo de Acurácia</a:t>
            </a:r>
          </a:p>
        </p:txBody>
      </p:sp>
      <p:sp>
        <p:nvSpPr>
          <p:cNvPr id="32771"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Modelo Vencedor</a:t>
            </a:r>
          </a:p>
          <a:p>
            <a:pPr>
              <a:spcBef>
                <a:spcPct val="50000"/>
              </a:spcBef>
            </a:pPr>
            <a:r>
              <a:rPr lang="en-GB" altLang="pt-BR" sz="1800" dirty="0">
                <a:solidFill>
                  <a:srgbClr val="FF0000"/>
                </a:solidFill>
                <a:latin typeface="Arial" panose="020B0604020202020204" pitchFamily="34" charset="0"/>
              </a:rPr>
              <a:t>Métricas para Avaliar Modelos</a:t>
            </a:r>
            <a:r>
              <a:rPr lang="pt-BR" altLang="en-GB" sz="1800" dirty="0">
                <a:solidFill>
                  <a:srgbClr val="FF0000"/>
                </a:solidFill>
                <a:latin typeface="Arial" panose="020B0604020202020204" pitchFamily="34" charset="0"/>
              </a:rPr>
              <a:t> (2)</a:t>
            </a:r>
          </a:p>
        </p:txBody>
      </p:sp>
      <p:pic>
        <p:nvPicPr>
          <p:cNvPr id="32772" name="Picture 8" descr="Hematúria – Seu cachorro ou gato está urinando sangue? - JARDIM ANIMAL"/>
          <p:cNvPicPr>
            <a:picLocks noChangeAspect="1"/>
          </p:cNvPicPr>
          <p:nvPr/>
        </p:nvPicPr>
        <p:blipFill>
          <a:blip r:embed="rId4"/>
          <a:stretch>
            <a:fillRect/>
          </a:stretch>
        </p:blipFill>
        <p:spPr>
          <a:xfrm>
            <a:off x="7605713" y="1058863"/>
            <a:ext cx="1943100" cy="1077912"/>
          </a:xfrm>
          <a:prstGeom prst="rect">
            <a:avLst/>
          </a:prstGeom>
          <a:noFill/>
          <a:ln w="9525">
            <a:noFill/>
          </a:ln>
        </p:spPr>
      </p:pic>
      <p:pic>
        <p:nvPicPr>
          <p:cNvPr id="2" name="Imagem 1"/>
          <p:cNvPicPr>
            <a:picLocks noChangeAspect="1"/>
          </p:cNvPicPr>
          <p:nvPr/>
        </p:nvPicPr>
        <p:blipFill>
          <a:blip r:embed="rId5"/>
          <a:stretch>
            <a:fillRect/>
          </a:stretch>
        </p:blipFill>
        <p:spPr>
          <a:xfrm>
            <a:off x="848995" y="1611630"/>
            <a:ext cx="2981325" cy="1025525"/>
          </a:xfrm>
          <a:prstGeom prst="rect">
            <a:avLst/>
          </a:prstGeom>
        </p:spPr>
      </p:pic>
      <p:sp>
        <p:nvSpPr>
          <p:cNvPr id="3" name="Caixa de Texto 2"/>
          <p:cNvSpPr txBox="1"/>
          <p:nvPr/>
        </p:nvSpPr>
        <p:spPr>
          <a:xfrm>
            <a:off x="848995" y="2637155"/>
            <a:ext cx="2980690" cy="1198880"/>
          </a:xfrm>
          <a:prstGeom prst="rect">
            <a:avLst/>
          </a:prstGeom>
          <a:noFill/>
        </p:spPr>
        <p:txBody>
          <a:bodyPr wrap="square" rtlCol="0">
            <a:spAutoFit/>
          </a:bodyPr>
          <a:lstStyle/>
          <a:p>
            <a:pPr algn="ctr"/>
            <a:r>
              <a:rPr lang="pt-BR" altLang="en-US" sz="1800" b="0">
                <a:solidFill>
                  <a:srgbClr val="FF0000"/>
                </a:solidFill>
              </a:rPr>
              <a:t>TP = True Positive</a:t>
            </a:r>
          </a:p>
          <a:p>
            <a:pPr algn="ctr"/>
            <a:r>
              <a:rPr lang="pt-BR" altLang="en-US" sz="1800" b="0">
                <a:solidFill>
                  <a:srgbClr val="FF0000"/>
                </a:solidFill>
              </a:rPr>
              <a:t>TN = True Negative</a:t>
            </a:r>
          </a:p>
          <a:p>
            <a:pPr algn="ctr"/>
            <a:r>
              <a:rPr lang="pt-BR" altLang="en-US" sz="1800" b="0">
                <a:solidFill>
                  <a:srgbClr val="FF0000"/>
                </a:solidFill>
              </a:rPr>
              <a:t>FP = False Positive</a:t>
            </a:r>
          </a:p>
          <a:p>
            <a:pPr algn="ctr"/>
            <a:r>
              <a:rPr lang="pt-BR" altLang="en-US" sz="1800" b="0">
                <a:solidFill>
                  <a:srgbClr val="FF0000"/>
                </a:solidFill>
              </a:rPr>
              <a:t>FN = False Negative</a:t>
            </a:r>
          </a:p>
        </p:txBody>
      </p:sp>
      <p:pic>
        <p:nvPicPr>
          <p:cNvPr id="4" name="Imagem 3"/>
          <p:cNvPicPr>
            <a:picLocks noChangeAspect="1"/>
          </p:cNvPicPr>
          <p:nvPr/>
        </p:nvPicPr>
        <p:blipFill>
          <a:blip r:embed="rId6"/>
          <a:stretch>
            <a:fillRect/>
          </a:stretch>
        </p:blipFill>
        <p:spPr>
          <a:xfrm>
            <a:off x="3743325" y="2060575"/>
            <a:ext cx="5727700" cy="1104265"/>
          </a:xfrm>
          <a:prstGeom prst="rect">
            <a:avLst/>
          </a:prstGeom>
        </p:spPr>
      </p:pic>
      <p:sp>
        <p:nvSpPr>
          <p:cNvPr id="6" name="Caixa de Texto 5"/>
          <p:cNvSpPr txBox="1"/>
          <p:nvPr/>
        </p:nvSpPr>
        <p:spPr>
          <a:xfrm>
            <a:off x="768350" y="4669790"/>
            <a:ext cx="4647565" cy="1568450"/>
          </a:xfrm>
          <a:prstGeom prst="rect">
            <a:avLst/>
          </a:prstGeom>
          <a:noFill/>
        </p:spPr>
        <p:txBody>
          <a:bodyPr wrap="square" rtlCol="0">
            <a:spAutoFit/>
          </a:bodyPr>
          <a:lstStyle/>
          <a:p>
            <a:r>
              <a:rPr lang="en-US" altLang="pt-BR" sz="1600" b="0">
                <a:solidFill>
                  <a:srgbClr val="FF0000"/>
                </a:solidFill>
              </a:rPr>
              <a:t>Os valores s</a:t>
            </a:r>
            <a:r>
              <a:rPr lang="en-US" altLang="en-US" sz="1600" b="0">
                <a:solidFill>
                  <a:srgbClr val="FF0000"/>
                </a:solidFill>
              </a:rPr>
              <a:t>ã</a:t>
            </a:r>
            <a:r>
              <a:rPr lang="en-US" altLang="pt-BR" sz="1600" b="0">
                <a:solidFill>
                  <a:srgbClr val="FF0000"/>
                </a:solidFill>
              </a:rPr>
              <a:t>o:</a:t>
            </a:r>
          </a:p>
          <a:p>
            <a:endParaRPr lang="en-US" altLang="pt-BR" sz="1600" b="0">
              <a:solidFill>
                <a:srgbClr val="FF0000"/>
              </a:solidFill>
            </a:endParaRPr>
          </a:p>
          <a:p>
            <a:r>
              <a:rPr lang="pt-BR" altLang="en-US" sz="1600" b="0">
                <a:solidFill>
                  <a:srgbClr val="FF0000"/>
                </a:solidFill>
              </a:rPr>
              <a:t>T</a:t>
            </a:r>
            <a:r>
              <a:rPr lang="en-US" altLang="pt-BR" sz="1600" b="0">
                <a:solidFill>
                  <a:srgbClr val="FF0000"/>
                </a:solidFill>
              </a:rPr>
              <a:t>P (Gato identificado como Gato): </a:t>
            </a:r>
            <a:r>
              <a:rPr lang="en-US" altLang="pt-BR" sz="1600">
                <a:solidFill>
                  <a:srgbClr val="FF0000"/>
                </a:solidFill>
              </a:rPr>
              <a:t>50</a:t>
            </a:r>
            <a:endParaRPr lang="en-US" altLang="pt-BR" sz="1600" b="0">
              <a:solidFill>
                <a:srgbClr val="FF0000"/>
              </a:solidFill>
            </a:endParaRPr>
          </a:p>
          <a:p>
            <a:r>
              <a:rPr lang="en-US" altLang="pt-BR" sz="1600" b="0">
                <a:solidFill>
                  <a:srgbClr val="FF0000"/>
                </a:solidFill>
              </a:rPr>
              <a:t>FN (Gato identificado como Cachorro): </a:t>
            </a:r>
            <a:r>
              <a:rPr lang="en-US" altLang="pt-BR" sz="1600">
                <a:solidFill>
                  <a:srgbClr val="FF0000"/>
                </a:solidFill>
              </a:rPr>
              <a:t>10</a:t>
            </a:r>
            <a:endParaRPr lang="en-US" altLang="pt-BR" sz="1600" b="0">
              <a:solidFill>
                <a:srgbClr val="FF0000"/>
              </a:solidFill>
            </a:endParaRPr>
          </a:p>
          <a:p>
            <a:r>
              <a:rPr lang="en-US" altLang="pt-BR" sz="1600" b="0">
                <a:solidFill>
                  <a:srgbClr val="FF0000"/>
                </a:solidFill>
              </a:rPr>
              <a:t>FP (Cachorro identificado como Gato): </a:t>
            </a:r>
            <a:r>
              <a:rPr lang="en-US" altLang="pt-BR" sz="1600">
                <a:solidFill>
                  <a:srgbClr val="FF0000"/>
                </a:solidFill>
              </a:rPr>
              <a:t>5</a:t>
            </a:r>
            <a:endParaRPr lang="en-US" altLang="pt-BR" sz="1600" b="0">
              <a:solidFill>
                <a:srgbClr val="FF0000"/>
              </a:solidFill>
            </a:endParaRPr>
          </a:p>
          <a:p>
            <a:r>
              <a:rPr lang="pt-BR" altLang="en-US" sz="1600" b="0">
                <a:solidFill>
                  <a:srgbClr val="FF0000"/>
                </a:solidFill>
              </a:rPr>
              <a:t>T</a:t>
            </a:r>
            <a:r>
              <a:rPr lang="en-US" altLang="pt-BR" sz="1600" b="0">
                <a:solidFill>
                  <a:srgbClr val="FF0000"/>
                </a:solidFill>
              </a:rPr>
              <a:t>N (Cachorro identificado como Cachorro): </a:t>
            </a:r>
            <a:r>
              <a:rPr lang="en-US" altLang="pt-BR" sz="1600">
                <a:solidFill>
                  <a:srgbClr val="FF0000"/>
                </a:solidFill>
              </a:rPr>
              <a:t>35</a:t>
            </a:r>
          </a:p>
        </p:txBody>
      </p:sp>
      <p:pic>
        <p:nvPicPr>
          <p:cNvPr id="7" name="Imagem 6"/>
          <p:cNvPicPr>
            <a:picLocks noChangeAspect="1"/>
          </p:cNvPicPr>
          <p:nvPr/>
        </p:nvPicPr>
        <p:blipFill>
          <a:blip r:embed="rId7"/>
          <a:stretch>
            <a:fillRect/>
          </a:stretch>
        </p:blipFill>
        <p:spPr>
          <a:xfrm>
            <a:off x="3743325" y="3218815"/>
            <a:ext cx="5678170" cy="1519555"/>
          </a:xfrm>
          <a:prstGeom prst="rect">
            <a:avLst/>
          </a:prstGeom>
        </p:spPr>
      </p:pic>
      <p:pic>
        <p:nvPicPr>
          <p:cNvPr id="8" name="Imagem 7"/>
          <p:cNvPicPr>
            <a:picLocks noChangeAspect="1"/>
          </p:cNvPicPr>
          <p:nvPr/>
        </p:nvPicPr>
        <p:blipFill>
          <a:blip r:embed="rId8"/>
          <a:stretch>
            <a:fillRect/>
          </a:stretch>
        </p:blipFill>
        <p:spPr>
          <a:xfrm>
            <a:off x="4593590" y="5085080"/>
            <a:ext cx="4761865" cy="633095"/>
          </a:xfrm>
          <a:prstGeom prst="rect">
            <a:avLst/>
          </a:prstGeom>
        </p:spPr>
      </p:pic>
      <p:sp>
        <p:nvSpPr>
          <p:cNvPr id="9" name="Caixa de Texto 8"/>
          <p:cNvSpPr txBox="1"/>
          <p:nvPr/>
        </p:nvSpPr>
        <p:spPr>
          <a:xfrm>
            <a:off x="5889625" y="3789045"/>
            <a:ext cx="3302000" cy="737235"/>
          </a:xfrm>
          <a:prstGeom prst="rect">
            <a:avLst/>
          </a:prstGeom>
          <a:noFill/>
        </p:spPr>
        <p:txBody>
          <a:bodyPr wrap="square" rtlCol="0">
            <a:spAutoFit/>
          </a:bodyPr>
          <a:lstStyle/>
          <a:p>
            <a:r>
              <a:rPr lang="pt-BR" altLang="en-US" sz="1400"/>
              <a:t>TP                              FN</a:t>
            </a:r>
          </a:p>
          <a:p>
            <a:endParaRPr lang="pt-BR" altLang="en-US" sz="1400"/>
          </a:p>
          <a:p>
            <a:r>
              <a:rPr lang="pt-BR" altLang="en-US" sz="1400"/>
              <a:t>FP                               TN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Modeling e o Treinamento e Testes</a:t>
            </a:r>
          </a:p>
          <a:p>
            <a:pPr>
              <a:spcBef>
                <a:spcPct val="50000"/>
              </a:spcBef>
            </a:pPr>
            <a:r>
              <a:rPr lang="en-GB" altLang="pt-BR" sz="2000" dirty="0">
                <a:solidFill>
                  <a:srgbClr val="FF0000"/>
                </a:solidFill>
                <a:latin typeface="Arial" panose="020B0604020202020204" pitchFamily="34" charset="0"/>
              </a:rPr>
              <a:t>Visão Geral (1)</a:t>
            </a:r>
            <a:endParaRPr lang="pt-BR" altLang="pt-BR" sz="2000" dirty="0">
              <a:solidFill>
                <a:schemeClr val="tx2"/>
              </a:solidFill>
              <a:latin typeface="Arial" panose="020B0604020202020204" pitchFamily="34" charset="0"/>
            </a:endParaRPr>
          </a:p>
        </p:txBody>
      </p:sp>
      <p:pic>
        <p:nvPicPr>
          <p:cNvPr id="6147" name="Picture 2"/>
          <p:cNvPicPr>
            <a:picLocks noChangeAspect="1"/>
          </p:cNvPicPr>
          <p:nvPr/>
        </p:nvPicPr>
        <p:blipFill>
          <a:blip r:embed="rId3"/>
          <a:stretch>
            <a:fillRect/>
          </a:stretch>
        </p:blipFill>
        <p:spPr>
          <a:xfrm>
            <a:off x="762000" y="1600200"/>
            <a:ext cx="5430838" cy="4932363"/>
          </a:xfrm>
          <a:prstGeom prst="rect">
            <a:avLst/>
          </a:prstGeom>
          <a:noFill/>
          <a:ln w="9525">
            <a:noFill/>
          </a:ln>
        </p:spPr>
      </p:pic>
      <p:sp>
        <p:nvSpPr>
          <p:cNvPr id="6148" name="Text Box 3"/>
          <p:cNvSpPr txBox="1"/>
          <p:nvPr/>
        </p:nvSpPr>
        <p:spPr>
          <a:xfrm>
            <a:off x="6556375" y="1196975"/>
            <a:ext cx="3013075" cy="5073650"/>
          </a:xfrm>
          <a:prstGeom prst="rect">
            <a:avLst/>
          </a:prstGeom>
          <a:noFill/>
          <a:ln w="9525">
            <a:noFill/>
          </a:ln>
        </p:spPr>
        <p:txBody>
          <a:bodyPr lIns="90000" tIns="46800" rIns="90000" bIns="46800">
            <a:spAutoFit/>
          </a:bodyPr>
          <a:lstStyle/>
          <a:p>
            <a:pPr defTabSz="914400" eaLnBrk="1">
              <a:lnSpc>
                <a:spcPct val="95000"/>
              </a:lnSpc>
              <a:spcBef>
                <a:spcPts val="1500"/>
              </a:spcBef>
              <a:buClr>
                <a:srgbClr val="000000"/>
              </a:buClr>
              <a:buSzPct val="45000"/>
              <a:buFont typeface="StarSymbol"/>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GB" altLang="pt-BR" sz="1800" dirty="0">
                <a:solidFill>
                  <a:srgbClr val="FF0000"/>
                </a:solidFill>
                <a:latin typeface="Times New Roman" panose="02020603050405020304" pitchFamily="18" charset="0"/>
                <a:cs typeface="Lucida Sans Unicode" panose="020B0602030504020204" pitchFamily="34" charset="0"/>
              </a:rPr>
              <a:t>Vimos anteriormente que para treinar Modelos de Machine Learning, devemos:</a:t>
            </a:r>
          </a:p>
          <a:p>
            <a:pPr defTabSz="914400" eaLnBrk="1">
              <a:lnSpc>
                <a:spcPct val="95000"/>
              </a:lnSpc>
              <a:spcBef>
                <a:spcPts val="1500"/>
              </a:spcBef>
              <a:buClr>
                <a:srgbClr val="000000"/>
              </a:buClr>
              <a:buSzPct val="45000"/>
              <a:buFont typeface="StarSymbol"/>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GB" altLang="pt-BR" sz="1800" b="0" dirty="0">
                <a:solidFill>
                  <a:srgbClr val="FF0000"/>
                </a:solidFill>
                <a:latin typeface="Times New Roman" panose="02020603050405020304" pitchFamily="18" charset="0"/>
                <a:cs typeface="Lucida Sans Unicode" panose="020B0602030504020204" pitchFamily="34" charset="0"/>
              </a:rPr>
              <a:t>- Explorar dados (Business e Data Understating)</a:t>
            </a:r>
          </a:p>
          <a:p>
            <a:pPr defTabSz="914400" eaLnBrk="1">
              <a:lnSpc>
                <a:spcPct val="95000"/>
              </a:lnSpc>
              <a:spcBef>
                <a:spcPts val="1500"/>
              </a:spcBef>
              <a:buClr>
                <a:srgbClr val="000000"/>
              </a:buClr>
              <a:buSzPct val="45000"/>
              <a:buFont typeface="StarSymbol"/>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GB" altLang="pt-BR" sz="1800" b="0" dirty="0">
                <a:solidFill>
                  <a:srgbClr val="FF0000"/>
                </a:solidFill>
                <a:latin typeface="Times New Roman" panose="02020603050405020304" pitchFamily="18" charset="0"/>
                <a:cs typeface="Lucida Sans Unicode" panose="020B0602030504020204" pitchFamily="34" charset="0"/>
              </a:rPr>
              <a:t>- Limpar e até mesmo criar novos dados ou features (Data Preparation)</a:t>
            </a:r>
          </a:p>
          <a:p>
            <a:pPr defTabSz="914400" eaLnBrk="1">
              <a:lnSpc>
                <a:spcPct val="95000"/>
              </a:lnSpc>
              <a:spcBef>
                <a:spcPts val="1500"/>
              </a:spcBef>
              <a:buClr>
                <a:srgbClr val="000000"/>
              </a:buClr>
              <a:buSzPct val="45000"/>
              <a:buFont typeface="StarSymbol"/>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endParaRPr lang="en-GB" altLang="pt-BR" sz="1800" dirty="0">
              <a:solidFill>
                <a:srgbClr val="FF0000"/>
              </a:solidFill>
              <a:latin typeface="Times New Roman" panose="02020603050405020304" pitchFamily="18" charset="0"/>
              <a:cs typeface="Lucida Sans Unicode" panose="020B0602030504020204" pitchFamily="34" charset="0"/>
            </a:endParaRPr>
          </a:p>
          <a:p>
            <a:pPr defTabSz="914400" eaLnBrk="1">
              <a:lnSpc>
                <a:spcPct val="95000"/>
              </a:lnSpc>
              <a:spcBef>
                <a:spcPts val="1500"/>
              </a:spcBef>
              <a:buClr>
                <a:srgbClr val="000000"/>
              </a:buClr>
              <a:buSzPct val="45000"/>
              <a:buFont typeface="StarSymbol"/>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GB" altLang="pt-BR" sz="1800" dirty="0">
                <a:solidFill>
                  <a:srgbClr val="FF0000"/>
                </a:solidFill>
                <a:latin typeface="Times New Roman" panose="02020603050405020304" pitchFamily="18" charset="0"/>
                <a:cs typeface="Lucida Sans Unicode" panose="020B0602030504020204" pitchFamily="34" charset="0"/>
              </a:rPr>
              <a:t>Na etapa Modeling, já estamos preocupados em contruir o Modelo de Data Science – técnicas de Treinamento e Testes são empregadas!</a:t>
            </a:r>
            <a:endParaRPr lang="en-GB" altLang="pt-BR" sz="1800" dirty="0">
              <a:solidFill>
                <a:srgbClr val="FF0000"/>
              </a:solidFill>
              <a:latin typeface="Times New Roman" panose="02020603050405020304" pitchFamily="18" charset="0"/>
              <a:ea typeface="Lucida Sans Unicode" panose="020B0602030504020204" pitchFamily="34" charset="0"/>
            </a:endParaRPr>
          </a:p>
        </p:txBody>
      </p:sp>
      <p:cxnSp>
        <p:nvCxnSpPr>
          <p:cNvPr id="5" name="Conector de Seta Reta 4"/>
          <p:cNvCxnSpPr/>
          <p:nvPr/>
        </p:nvCxnSpPr>
        <p:spPr>
          <a:xfrm flipH="1" flipV="1">
            <a:off x="5240338" y="4508500"/>
            <a:ext cx="1368425" cy="74930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Modeling e o Treinamento e Testes</a:t>
            </a:r>
          </a:p>
          <a:p>
            <a:pPr>
              <a:spcBef>
                <a:spcPct val="50000"/>
              </a:spcBef>
            </a:pPr>
            <a:r>
              <a:rPr lang="en-GB" altLang="pt-BR" sz="2000" dirty="0">
                <a:solidFill>
                  <a:srgbClr val="FF0000"/>
                </a:solidFill>
                <a:latin typeface="Arial" panose="020B0604020202020204" pitchFamily="34" charset="0"/>
              </a:rPr>
              <a:t>Visão Geral (2)</a:t>
            </a:r>
            <a:endParaRPr lang="pt-BR" altLang="pt-BR" sz="2000" dirty="0">
              <a:solidFill>
                <a:schemeClr val="tx2"/>
              </a:solidFill>
              <a:latin typeface="Arial" panose="020B0604020202020204" pitchFamily="34" charset="0"/>
            </a:endParaRPr>
          </a:p>
        </p:txBody>
      </p:sp>
      <p:pic>
        <p:nvPicPr>
          <p:cNvPr id="8195" name="Picture 2" descr="Cross validation Vs. Train Validate Test - Data Science Stack Exchange"/>
          <p:cNvPicPr>
            <a:picLocks noChangeAspect="1"/>
          </p:cNvPicPr>
          <p:nvPr/>
        </p:nvPicPr>
        <p:blipFill>
          <a:blip r:embed="rId3"/>
          <a:stretch>
            <a:fillRect/>
          </a:stretch>
        </p:blipFill>
        <p:spPr>
          <a:xfrm>
            <a:off x="784225" y="1198563"/>
            <a:ext cx="8674100" cy="3598862"/>
          </a:xfrm>
          <a:prstGeom prst="rect">
            <a:avLst/>
          </a:prstGeom>
          <a:noFill/>
          <a:ln w="9525">
            <a:noFill/>
          </a:ln>
        </p:spPr>
      </p:pic>
      <p:sp>
        <p:nvSpPr>
          <p:cNvPr id="8196" name="Text Box 3"/>
          <p:cNvSpPr txBox="1"/>
          <p:nvPr/>
        </p:nvSpPr>
        <p:spPr>
          <a:xfrm>
            <a:off x="920750" y="4935538"/>
            <a:ext cx="4319588" cy="901700"/>
          </a:xfrm>
          <a:prstGeom prst="rect">
            <a:avLst/>
          </a:prstGeom>
          <a:noFill/>
          <a:ln w="9525">
            <a:noFill/>
          </a:ln>
        </p:spPr>
        <p:txBody>
          <a:bodyPr lIns="90000" tIns="46800" rIns="90000" bIns="46800">
            <a:spAutoFit/>
          </a:bodyPr>
          <a:lstStyle/>
          <a:p>
            <a:pPr algn="ctr" defTabSz="914400" eaLnBrk="1">
              <a:lnSpc>
                <a:spcPct val="95000"/>
              </a:lnSpc>
              <a:spcBef>
                <a:spcPts val="1500"/>
              </a:spcBef>
              <a:buClr>
                <a:srgbClr val="000000"/>
              </a:buClr>
              <a:buSzPct val="45000"/>
              <a:buFont typeface="StarSymbol"/>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GB" altLang="pt-BR" sz="1400" dirty="0">
                <a:solidFill>
                  <a:srgbClr val="FF0000"/>
                </a:solidFill>
                <a:latin typeface="Times New Roman" panose="02020603050405020304" pitchFamily="18" charset="0"/>
                <a:cs typeface="Lucida Sans Unicode" panose="020B0602030504020204" pitchFamily="34" charset="0"/>
              </a:rPr>
              <a:t>“Original Set” é o conjunto inteiro de dados, com todos os dados disponíveis!</a:t>
            </a:r>
          </a:p>
          <a:p>
            <a:pPr algn="ctr" defTabSz="914400" eaLnBrk="1">
              <a:lnSpc>
                <a:spcPct val="95000"/>
              </a:lnSpc>
              <a:spcBef>
                <a:spcPts val="1500"/>
              </a:spcBef>
              <a:buClr>
                <a:srgbClr val="000000"/>
              </a:buClr>
              <a:buSzPct val="45000"/>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Lst>
            </a:pPr>
            <a:r>
              <a:rPr lang="en-GB" altLang="pt-BR" sz="1400" dirty="0">
                <a:solidFill>
                  <a:srgbClr val="FF0000"/>
                </a:solidFill>
                <a:latin typeface="Times New Roman" panose="02020603050405020304" pitchFamily="18" charset="0"/>
                <a:cs typeface="Lucida Sans Unicode" panose="020B0602030504020204" pitchFamily="34" charset="0"/>
              </a:rPr>
              <a:t>Original Set é separado em Training set e Test set: </a:t>
            </a:r>
            <a:endParaRPr lang="en-GB" altLang="pt-BR" sz="1400" dirty="0">
              <a:solidFill>
                <a:srgbClr val="FF0000"/>
              </a:solidFill>
              <a:latin typeface="Times New Roman" panose="02020603050405020304" pitchFamily="18" charset="0"/>
              <a:ea typeface="Lucida Sans Unicode" panose="020B0602030504020204" pitchFamily="34" charset="0"/>
            </a:endParaRPr>
          </a:p>
        </p:txBody>
      </p:sp>
      <p:cxnSp>
        <p:nvCxnSpPr>
          <p:cNvPr id="11" name="Conector de Seta Reta 10"/>
          <p:cNvCxnSpPr/>
          <p:nvPr/>
        </p:nvCxnSpPr>
        <p:spPr>
          <a:xfrm flipH="1">
            <a:off x="1714253" y="4202339"/>
            <a:ext cx="1368425" cy="0"/>
          </a:xfrm>
          <a:prstGeom prst="straightConnector1">
            <a:avLst/>
          </a:prstGeom>
          <a:ln w="762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8198" name="CaixaDeTexto 9"/>
          <p:cNvSpPr txBox="1"/>
          <p:nvPr/>
        </p:nvSpPr>
        <p:spPr>
          <a:xfrm>
            <a:off x="991767" y="4336337"/>
            <a:ext cx="1568450" cy="460375"/>
          </a:xfrm>
          <a:prstGeom prst="rect">
            <a:avLst/>
          </a:prstGeom>
          <a:noFill/>
          <a:ln w="9525">
            <a:noFill/>
          </a:ln>
        </p:spPr>
        <p:txBody>
          <a:bodyPr>
            <a:spAutoFit/>
          </a:bodyPr>
          <a:lstStyle/>
          <a:p>
            <a:r>
              <a:rPr lang="pt-BR" altLang="pt-BR" sz="1200" dirty="0">
                <a:solidFill>
                  <a:srgbClr val="FF0000"/>
                </a:solidFill>
                <a:latin typeface="Times New Roman" panose="02020603050405020304" pitchFamily="18" charset="0"/>
              </a:rPr>
              <a:t>Supervisionado</a:t>
            </a:r>
          </a:p>
          <a:p>
            <a:r>
              <a:rPr lang="pt-BR" altLang="pt-BR" sz="1200" dirty="0">
                <a:solidFill>
                  <a:srgbClr val="FF0000"/>
                </a:solidFill>
                <a:latin typeface="Times New Roman" panose="02020603050405020304" pitchFamily="18" charset="0"/>
              </a:rPr>
              <a:t>Não Supervisionado</a:t>
            </a:r>
          </a:p>
        </p:txBody>
      </p:sp>
      <p:pic>
        <p:nvPicPr>
          <p:cNvPr id="8199" name="Picture 2" descr="parameters - Liberal Dictionary"/>
          <p:cNvPicPr>
            <a:picLocks noChangeAspect="1"/>
          </p:cNvPicPr>
          <p:nvPr/>
        </p:nvPicPr>
        <p:blipFill>
          <a:blip r:embed="rId4"/>
          <a:srcRect l="8286" t="7117" r="6583" b="8838"/>
          <a:stretch>
            <a:fillRect/>
          </a:stretch>
        </p:blipFill>
        <p:spPr>
          <a:xfrm>
            <a:off x="5862638" y="2781300"/>
            <a:ext cx="803275" cy="792163"/>
          </a:xfrm>
          <a:prstGeom prst="rect">
            <a:avLst/>
          </a:prstGeom>
          <a:noFill/>
          <a:ln w="9525">
            <a:noFill/>
          </a:ln>
        </p:spPr>
      </p:pic>
      <p:sp>
        <p:nvSpPr>
          <p:cNvPr id="21" name="CaixaDeTexto 20"/>
          <p:cNvSpPr txBox="1"/>
          <p:nvPr/>
        </p:nvSpPr>
        <p:spPr>
          <a:xfrm>
            <a:off x="5529063" y="4902898"/>
            <a:ext cx="3895715" cy="1512722"/>
          </a:xfrm>
          <a:prstGeom prst="rect">
            <a:avLst/>
          </a:prstGeom>
          <a:noFill/>
        </p:spPr>
        <p:txBody>
          <a:bodyPr>
            <a:spAutoFit/>
          </a:bodyPr>
          <a:lstStyle/>
          <a:p>
            <a:pPr marR="0" algn="ctr" defTabSz="914400" eaLnBrk="1">
              <a:lnSpc>
                <a:spcPct val="95000"/>
              </a:lnSpc>
              <a:spcBef>
                <a:spcPts val="1500"/>
              </a:spcBef>
              <a:buClr>
                <a:srgbClr val="000000"/>
              </a:buClr>
              <a:buSzPct val="45000"/>
              <a:buFont typeface="StarSymbol"/>
              <a:buNone/>
              <a:defRPr/>
            </a:pPr>
            <a:r>
              <a:rPr kumimoji="0" lang="en-GB" altLang="pt-BR" sz="1400" kern="1200" cap="none" spc="0" normalizeH="0" baseline="0" noProof="0" dirty="0">
                <a:solidFill>
                  <a:srgbClr val="FF0000"/>
                </a:solidFill>
                <a:highlight>
                  <a:srgbClr val="FFFF00"/>
                </a:highlight>
                <a:latin typeface="Times New Roman" panose="02020603050405020304" pitchFamily="18" charset="0"/>
                <a:ea typeface="+mn-ea"/>
                <a:cs typeface="Lucida Sans Unicode" panose="020B0602030504020204" pitchFamily="34" charset="0"/>
              </a:rPr>
              <a:t>NÃO</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a:t>
            </a:r>
            <a:r>
              <a:rPr kumimoji="0" lang="en-GB" altLang="pt-BR" sz="1400" kern="1200" cap="none" spc="0" normalizeH="0" baseline="0" noProof="0" dirty="0" err="1">
                <a:solidFill>
                  <a:srgbClr val="FF0000"/>
                </a:solidFill>
                <a:latin typeface="Times New Roman" panose="02020603050405020304" pitchFamily="18" charset="0"/>
                <a:ea typeface="+mn-ea"/>
                <a:cs typeface="Lucida Sans Unicode" panose="020B0602030504020204" pitchFamily="34" charset="0"/>
              </a:rPr>
              <a:t>podemos</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usar dados de </a:t>
            </a:r>
            <a:r>
              <a:rPr kumimoji="0" lang="en-GB" altLang="pt-BR" sz="1400" kern="1200" cap="none" spc="0" normalizeH="0" baseline="0" noProof="0" dirty="0" err="1">
                <a:solidFill>
                  <a:srgbClr val="FF0000"/>
                </a:solidFill>
                <a:latin typeface="Times New Roman" panose="02020603050405020304" pitchFamily="18" charset="0"/>
                <a:ea typeface="+mn-ea"/>
                <a:cs typeface="Lucida Sans Unicode" panose="020B0602030504020204" pitchFamily="34" charset="0"/>
              </a:rPr>
              <a:t>Treinamento</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para Teste e vice-versa – se </a:t>
            </a:r>
            <a:r>
              <a:rPr kumimoji="0" lang="en-GB" altLang="pt-BR" sz="1400" kern="1200" cap="none" spc="0" normalizeH="0" baseline="0" noProof="0" dirty="0" err="1">
                <a:solidFill>
                  <a:srgbClr val="FF0000"/>
                </a:solidFill>
                <a:latin typeface="Times New Roman" panose="02020603050405020304" pitchFamily="18" charset="0"/>
                <a:ea typeface="+mn-ea"/>
                <a:cs typeface="Lucida Sans Unicode" panose="020B0602030504020204" pitchFamily="34" charset="0"/>
              </a:rPr>
              <a:t>fizer</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a:t>
            </a:r>
            <a:r>
              <a:rPr kumimoji="0" lang="en-GB" altLang="pt-BR" sz="1400" kern="1200" cap="none" spc="0" normalizeH="0" baseline="0" noProof="0" dirty="0" err="1">
                <a:solidFill>
                  <a:srgbClr val="FF0000"/>
                </a:solidFill>
                <a:latin typeface="Times New Roman" panose="02020603050405020304" pitchFamily="18" charset="0"/>
                <a:ea typeface="+mn-ea"/>
                <a:cs typeface="Lucida Sans Unicode" panose="020B0602030504020204" pitchFamily="34" charset="0"/>
              </a:rPr>
              <a:t>isso</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a:t>
            </a:r>
            <a:r>
              <a:rPr kumimoji="0" lang="en-GB" altLang="pt-BR" sz="1400" kern="1200" cap="none" spc="0" normalizeH="0" baseline="0" noProof="0" dirty="0" err="1">
                <a:solidFill>
                  <a:srgbClr val="FF0000"/>
                </a:solidFill>
                <a:latin typeface="Times New Roman" panose="02020603050405020304" pitchFamily="18" charset="0"/>
                <a:ea typeface="+mn-ea"/>
                <a:cs typeface="Lucida Sans Unicode" panose="020B0602030504020204" pitchFamily="34" charset="0"/>
              </a:rPr>
              <a:t>seu</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a:t>
            </a:r>
            <a:r>
              <a:rPr kumimoji="0" lang="en-GB" altLang="pt-BR" sz="1400" kern="1200" cap="none" spc="0" normalizeH="0" baseline="0" noProof="0" dirty="0" err="1">
                <a:solidFill>
                  <a:srgbClr val="FF0000"/>
                </a:solidFill>
                <a:latin typeface="Times New Roman" panose="02020603050405020304" pitchFamily="18" charset="0"/>
                <a:ea typeface="+mn-ea"/>
                <a:cs typeface="Lucida Sans Unicode" panose="020B0602030504020204" pitchFamily="34" charset="0"/>
              </a:rPr>
              <a:t>modelo</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a:t>
            </a:r>
            <a:r>
              <a:rPr kumimoji="0" lang="en-GB" altLang="pt-BR" sz="1400" kern="1200" cap="none" spc="0" normalizeH="0" baseline="0" noProof="0" dirty="0" err="1">
                <a:solidFill>
                  <a:srgbClr val="FF0000"/>
                </a:solidFill>
                <a:latin typeface="Times New Roman" panose="02020603050405020304" pitchFamily="18" charset="0"/>
                <a:ea typeface="+mn-ea"/>
                <a:cs typeface="Lucida Sans Unicode" panose="020B0602030504020204" pitchFamily="34" charset="0"/>
              </a:rPr>
              <a:t>incorrerá</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a:t>
            </a:r>
            <a:r>
              <a:rPr kumimoji="0" lang="en-GB" altLang="pt-BR" sz="1400" kern="1200" cap="none" spc="0" normalizeH="0" baseline="0" noProof="0" dirty="0" err="1">
                <a:solidFill>
                  <a:srgbClr val="FF0000"/>
                </a:solidFill>
                <a:latin typeface="Times New Roman" panose="02020603050405020304" pitchFamily="18" charset="0"/>
                <a:ea typeface="+mn-ea"/>
                <a:cs typeface="Lucida Sans Unicode" panose="020B0602030504020204" pitchFamily="34" charset="0"/>
              </a:rPr>
              <a:t>em</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a:t>
            </a:r>
            <a:r>
              <a:rPr kumimoji="0" lang="en-GB" altLang="pt-BR" sz="1400" kern="1200" cap="none" spc="0" normalizeH="0" baseline="0" noProof="0" dirty="0" err="1">
                <a:solidFill>
                  <a:srgbClr val="FF0000"/>
                </a:solidFill>
                <a:highlight>
                  <a:srgbClr val="FFFF00"/>
                </a:highlight>
                <a:latin typeface="Times New Roman" panose="02020603050405020304" pitchFamily="18" charset="0"/>
                <a:ea typeface="+mn-ea"/>
                <a:cs typeface="Lucida Sans Unicode" panose="020B0602030504020204" pitchFamily="34" charset="0"/>
              </a:rPr>
              <a:t>Overfiting</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a:t>
            </a:r>
          </a:p>
          <a:p>
            <a:pPr marR="0" algn="ctr" defTabSz="914400" eaLnBrk="1">
              <a:lnSpc>
                <a:spcPct val="95000"/>
              </a:lnSpc>
              <a:spcBef>
                <a:spcPts val="1500"/>
              </a:spcBef>
              <a:buClr>
                <a:srgbClr val="000000"/>
              </a:buClr>
              <a:buSzPct val="45000"/>
              <a:buFont typeface="StarSymbol"/>
              <a:buNone/>
              <a:defRPr/>
            </a:pP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Um </a:t>
            </a:r>
            <a:r>
              <a:rPr kumimoji="0" lang="en-GB" altLang="pt-BR" sz="1400" kern="1200" cap="none" spc="0" normalizeH="0" baseline="0" noProof="0" dirty="0" err="1">
                <a:solidFill>
                  <a:srgbClr val="FF0000"/>
                </a:solidFill>
                <a:latin typeface="Times New Roman" panose="02020603050405020304" pitchFamily="18" charset="0"/>
                <a:ea typeface="+mn-ea"/>
                <a:cs typeface="Lucida Sans Unicode" panose="020B0602030504020204" pitchFamily="34" charset="0"/>
              </a:rPr>
              <a:t>modelo</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é </a:t>
            </a:r>
            <a:r>
              <a:rPr kumimoji="0" lang="en-GB" altLang="pt-BR" sz="1400" kern="1200" cap="none" spc="0" normalizeH="0" baseline="0" noProof="0" dirty="0" err="1">
                <a:solidFill>
                  <a:srgbClr val="FF0000"/>
                </a:solidFill>
                <a:latin typeface="Times New Roman" panose="02020603050405020304" pitchFamily="18" charset="0"/>
                <a:ea typeface="+mn-ea"/>
                <a:cs typeface="Lucida Sans Unicode" panose="020B0602030504020204" pitchFamily="34" charset="0"/>
              </a:rPr>
              <a:t>considerdo</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a:t>
            </a:r>
            <a:r>
              <a:rPr kumimoji="0" lang="en-GB" altLang="pt-BR" sz="1400" kern="1200" cap="none" spc="0" normalizeH="0" baseline="0" noProof="0" dirty="0" err="1">
                <a:solidFill>
                  <a:srgbClr val="FF0000"/>
                </a:solidFill>
                <a:highlight>
                  <a:srgbClr val="FFFF00"/>
                </a:highlight>
                <a:latin typeface="Times New Roman" panose="02020603050405020304" pitchFamily="18" charset="0"/>
                <a:ea typeface="+mn-ea"/>
                <a:cs typeface="Lucida Sans Unicode" panose="020B0602030504020204" pitchFamily="34" charset="0"/>
              </a:rPr>
              <a:t>bom</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pela </a:t>
            </a:r>
            <a:r>
              <a:rPr kumimoji="0" lang="en-GB" altLang="pt-BR" sz="1400" kern="1200" cap="none" spc="0" normalizeH="0" baseline="0" noProof="0" dirty="0" err="1">
                <a:solidFill>
                  <a:srgbClr val="FF0000"/>
                </a:solidFill>
                <a:latin typeface="Times New Roman" panose="02020603050405020304" pitchFamily="18" charset="0"/>
                <a:ea typeface="+mn-ea"/>
                <a:cs typeface="Lucida Sans Unicode" panose="020B0602030504020204" pitchFamily="34" charset="0"/>
              </a:rPr>
              <a:t>sua</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a:t>
            </a:r>
            <a:r>
              <a:rPr kumimoji="0" lang="en-GB" altLang="pt-BR" sz="1400" kern="1200" cap="none" spc="0" normalizeH="0" baseline="0" noProof="0" dirty="0" err="1">
                <a:solidFill>
                  <a:srgbClr val="FF0000"/>
                </a:solidFill>
                <a:latin typeface="Times New Roman" panose="02020603050405020304" pitchFamily="18" charset="0"/>
                <a:ea typeface="+mn-ea"/>
                <a:cs typeface="Lucida Sans Unicode" panose="020B0602030504020204" pitchFamily="34" charset="0"/>
              </a:rPr>
              <a:t>capacidade</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 de </a:t>
            </a:r>
            <a:r>
              <a:rPr kumimoji="0" lang="en-GB" altLang="pt-BR" sz="1400" kern="1200" cap="none" spc="0" normalizeH="0" baseline="0" noProof="0" dirty="0" err="1">
                <a:solidFill>
                  <a:srgbClr val="FF0000"/>
                </a:solidFill>
                <a:highlight>
                  <a:srgbClr val="FFFF00"/>
                </a:highlight>
                <a:latin typeface="Times New Roman" panose="02020603050405020304" pitchFamily="18" charset="0"/>
                <a:ea typeface="+mn-ea"/>
                <a:cs typeface="Lucida Sans Unicode" panose="020B0602030504020204" pitchFamily="34" charset="0"/>
              </a:rPr>
              <a:t>classificar</a:t>
            </a:r>
            <a:r>
              <a:rPr kumimoji="0" lang="en-GB" altLang="pt-BR" sz="1400" kern="1200" cap="none" spc="0" normalizeH="0" baseline="0" noProof="0" dirty="0">
                <a:solidFill>
                  <a:srgbClr val="FF0000"/>
                </a:solidFill>
                <a:highlight>
                  <a:srgbClr val="FFFF00"/>
                </a:highlight>
                <a:latin typeface="Times New Roman" panose="02020603050405020304" pitchFamily="18" charset="0"/>
                <a:ea typeface="+mn-ea"/>
                <a:cs typeface="Lucida Sans Unicode" panose="020B0602030504020204" pitchFamily="34" charset="0"/>
              </a:rPr>
              <a:t> </a:t>
            </a:r>
            <a:r>
              <a:rPr kumimoji="0" lang="en-GB" altLang="pt-BR" sz="1400" kern="1200" cap="none" spc="0" normalizeH="0" baseline="0" noProof="0" dirty="0" err="1">
                <a:solidFill>
                  <a:srgbClr val="FF0000"/>
                </a:solidFill>
                <a:highlight>
                  <a:srgbClr val="FFFF00"/>
                </a:highlight>
                <a:latin typeface="Times New Roman" panose="02020603050405020304" pitchFamily="18" charset="0"/>
                <a:ea typeface="+mn-ea"/>
                <a:cs typeface="Lucida Sans Unicode" panose="020B0602030504020204" pitchFamily="34" charset="0"/>
              </a:rPr>
              <a:t>ou</a:t>
            </a:r>
            <a:r>
              <a:rPr kumimoji="0" lang="en-GB" altLang="pt-BR" sz="1400" kern="1200" cap="none" spc="0" normalizeH="0" baseline="0" noProof="0" dirty="0">
                <a:solidFill>
                  <a:srgbClr val="FF0000"/>
                </a:solidFill>
                <a:highlight>
                  <a:srgbClr val="FFFF00"/>
                </a:highlight>
                <a:latin typeface="Times New Roman" panose="02020603050405020304" pitchFamily="18" charset="0"/>
                <a:ea typeface="+mn-ea"/>
                <a:cs typeface="Lucida Sans Unicode" panose="020B0602030504020204" pitchFamily="34" charset="0"/>
              </a:rPr>
              <a:t> </a:t>
            </a:r>
            <a:r>
              <a:rPr kumimoji="0" lang="en-GB" altLang="pt-BR" sz="1400" kern="1200" cap="none" spc="0" normalizeH="0" baseline="0" noProof="0" dirty="0" err="1">
                <a:solidFill>
                  <a:srgbClr val="FF0000"/>
                </a:solidFill>
                <a:highlight>
                  <a:srgbClr val="FFFF00"/>
                </a:highlight>
                <a:latin typeface="Times New Roman" panose="02020603050405020304" pitchFamily="18" charset="0"/>
                <a:ea typeface="+mn-ea"/>
                <a:cs typeface="Lucida Sans Unicode" panose="020B0602030504020204" pitchFamily="34" charset="0"/>
              </a:rPr>
              <a:t>analisar</a:t>
            </a:r>
            <a:r>
              <a:rPr kumimoji="0" lang="en-GB" altLang="pt-BR" sz="1400" kern="1200" cap="none" spc="0" normalizeH="0" baseline="0" noProof="0" dirty="0">
                <a:solidFill>
                  <a:srgbClr val="FF0000"/>
                </a:solidFill>
                <a:highlight>
                  <a:srgbClr val="FFFF00"/>
                </a:highlight>
                <a:latin typeface="Times New Roman" panose="02020603050405020304" pitchFamily="18" charset="0"/>
                <a:ea typeface="+mn-ea"/>
                <a:cs typeface="Lucida Sans Unicode" panose="020B0602030504020204" pitchFamily="34" charset="0"/>
              </a:rPr>
              <a:t> dados </a:t>
            </a:r>
            <a:r>
              <a:rPr kumimoji="0" lang="en-GB" altLang="pt-BR" sz="1400" kern="1200" cap="none" spc="0" normalizeH="0" baseline="0" noProof="0" dirty="0" err="1">
                <a:solidFill>
                  <a:srgbClr val="FF0000"/>
                </a:solidFill>
                <a:highlight>
                  <a:srgbClr val="FFFF00"/>
                </a:highlight>
                <a:latin typeface="Times New Roman" panose="02020603050405020304" pitchFamily="18" charset="0"/>
                <a:ea typeface="+mn-ea"/>
                <a:cs typeface="Lucida Sans Unicode" panose="020B0602030504020204" pitchFamily="34" charset="0"/>
              </a:rPr>
              <a:t>novos</a:t>
            </a:r>
            <a:r>
              <a:rPr kumimoji="0" lang="en-GB" altLang="pt-BR" sz="1400" kern="1200" cap="none" spc="0" normalizeH="0" baseline="0" noProof="0" dirty="0">
                <a:solidFill>
                  <a:srgbClr val="FF0000"/>
                </a:solidFill>
                <a:highlight>
                  <a:srgbClr val="FFFF00"/>
                </a:highlight>
                <a:latin typeface="Times New Roman" panose="02020603050405020304" pitchFamily="18" charset="0"/>
                <a:ea typeface="+mn-ea"/>
                <a:cs typeface="Lucida Sans Unicode" panose="020B0602030504020204" pitchFamily="34" charset="0"/>
              </a:rPr>
              <a:t> </a:t>
            </a:r>
            <a:r>
              <a:rPr kumimoji="0" lang="en-GB" altLang="pt-BR" sz="1400" kern="1200" cap="none" spc="0" normalizeH="0" baseline="0" noProof="0" dirty="0" err="1">
                <a:solidFill>
                  <a:srgbClr val="FF0000"/>
                </a:solidFill>
                <a:highlight>
                  <a:srgbClr val="FFFF00"/>
                </a:highlight>
                <a:latin typeface="Times New Roman" panose="02020603050405020304" pitchFamily="18" charset="0"/>
                <a:ea typeface="+mn-ea"/>
                <a:cs typeface="Lucida Sans Unicode" panose="020B0602030504020204" pitchFamily="34" charset="0"/>
              </a:rPr>
              <a:t>ou</a:t>
            </a:r>
            <a:r>
              <a:rPr kumimoji="0" lang="en-GB" altLang="pt-BR" sz="1400" kern="1200" cap="none" spc="0" normalizeH="0" baseline="0" noProof="0" dirty="0">
                <a:solidFill>
                  <a:srgbClr val="FF0000"/>
                </a:solidFill>
                <a:highlight>
                  <a:srgbClr val="FFFF00"/>
                </a:highlight>
                <a:latin typeface="Times New Roman" panose="02020603050405020304" pitchFamily="18" charset="0"/>
                <a:ea typeface="+mn-ea"/>
                <a:cs typeface="Lucida Sans Unicode" panose="020B0602030504020204" pitchFamily="34" charset="0"/>
              </a:rPr>
              <a:t> </a:t>
            </a:r>
            <a:r>
              <a:rPr kumimoji="0" lang="en-GB" altLang="pt-BR" sz="1400" kern="1200" cap="none" spc="0" normalizeH="0" baseline="0" noProof="0" dirty="0" err="1">
                <a:solidFill>
                  <a:srgbClr val="FF0000"/>
                </a:solidFill>
                <a:highlight>
                  <a:srgbClr val="FFFF00"/>
                </a:highlight>
                <a:latin typeface="Times New Roman" panose="02020603050405020304" pitchFamily="18" charset="0"/>
                <a:ea typeface="+mn-ea"/>
                <a:cs typeface="Lucida Sans Unicode" panose="020B0602030504020204" pitchFamily="34" charset="0"/>
              </a:rPr>
              <a:t>desconhecidos</a:t>
            </a:r>
            <a:r>
              <a:rPr kumimoji="0" lang="en-GB" altLang="pt-BR" sz="1400" kern="1200" cap="none" spc="0" normalizeH="0" baseline="0" noProof="0" dirty="0">
                <a:solidFill>
                  <a:srgbClr val="FF0000"/>
                </a:solidFill>
                <a:latin typeface="Times New Roman" panose="02020603050405020304" pitchFamily="18" charset="0"/>
                <a:ea typeface="+mn-ea"/>
                <a:cs typeface="Lucida Sans Unicode" panose="020B0602030504020204" pitchFamily="34" charset="0"/>
              </a:rPr>
              <a:t>.</a:t>
            </a:r>
          </a:p>
        </p:txBody>
      </p:sp>
      <p:pic>
        <p:nvPicPr>
          <p:cNvPr id="8201" name="Imagem 15"/>
          <p:cNvPicPr>
            <a:picLocks noChangeAspect="1"/>
          </p:cNvPicPr>
          <p:nvPr/>
        </p:nvPicPr>
        <p:blipFill>
          <a:blip r:embed="rId5"/>
          <a:stretch>
            <a:fillRect/>
          </a:stretch>
        </p:blipFill>
        <p:spPr>
          <a:xfrm>
            <a:off x="992188" y="5918200"/>
            <a:ext cx="4105275" cy="539750"/>
          </a:xfrm>
          <a:prstGeom prst="rect">
            <a:avLst/>
          </a:prstGeom>
          <a:noFill/>
          <a:ln w="9525">
            <a:noFill/>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Estratégias de Treinamento</a:t>
            </a:r>
          </a:p>
          <a:p>
            <a:pPr>
              <a:spcBef>
                <a:spcPct val="50000"/>
              </a:spcBef>
            </a:pPr>
            <a:r>
              <a:rPr lang="en-GB" altLang="pt-BR" sz="2000" dirty="0">
                <a:solidFill>
                  <a:srgbClr val="FF0000"/>
                </a:solidFill>
                <a:latin typeface="Arial" panose="020B0604020202020204" pitchFamily="34" charset="0"/>
              </a:rPr>
              <a:t>Training, Validation e Test</a:t>
            </a:r>
            <a:endParaRPr lang="pt-BR" altLang="pt-BR" sz="2000" dirty="0">
              <a:solidFill>
                <a:srgbClr val="FF0000"/>
              </a:solidFill>
              <a:latin typeface="Arial" panose="020B0604020202020204" pitchFamily="34" charset="0"/>
            </a:endParaRPr>
          </a:p>
        </p:txBody>
      </p:sp>
      <p:sp>
        <p:nvSpPr>
          <p:cNvPr id="2" name="Rectangle 2"/>
          <p:cNvSpPr txBox="1">
            <a:spLocks noChangeArrowheads="1"/>
          </p:cNvSpPr>
          <p:nvPr/>
        </p:nvSpPr>
        <p:spPr bwMode="auto">
          <a:xfrm>
            <a:off x="776288" y="1268413"/>
            <a:ext cx="8772525" cy="4937125"/>
          </a:xfrm>
          <a:prstGeom prst="rect">
            <a:avLst/>
          </a:prstGeom>
          <a:noFill/>
          <a:ln>
            <a:noFill/>
          </a:ln>
        </p:spPr>
        <p:txBody>
          <a:bodyPr lIns="95782" tIns="47890" rIns="95782" bIns="47890"/>
          <a:lst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9pPr>
          </a:lstStyle>
          <a:p>
            <a:pPr marL="0" marR="0" lvl="0" indent="0" algn="just" defTabSz="957580" rtl="0" eaLnBrk="0" fontAlgn="base" latinLnBrk="0" hangingPunct="0">
              <a:lnSpc>
                <a:spcPct val="107000"/>
              </a:lnSpc>
              <a:spcBef>
                <a:spcPct val="20000"/>
              </a:spcBef>
              <a:spcAft>
                <a:spcPts val="800"/>
              </a:spcAft>
              <a:buClrTx/>
              <a:buSzPct val="80000"/>
              <a:buFont typeface="Wingdings" panose="05000000000000000000" pitchFamily="2" charset="2"/>
              <a:buNone/>
              <a:defRPr/>
            </a:pPr>
            <a:r>
              <a:rPr kumimoji="0" lang="pt-BR" sz="2300" b="0" i="0" u="none" strike="noStrike" kern="0" cap="none" spc="0" normalizeH="0" baseline="0" noProof="0" dirty="0">
                <a:ln>
                  <a:noFill/>
                </a:ln>
                <a:solidFill>
                  <a:schemeClr val="tx1"/>
                </a:solidFill>
                <a:effectLst/>
                <a:uLnTx/>
                <a:uFillTx/>
                <a:latin typeface="+mn-lt"/>
                <a:ea typeface="+mn-ea"/>
                <a:cs typeface="+mn-cs"/>
              </a:rPr>
              <a:t>Quando a quantidade de dados e tempo de computação permitir, dividir os dados em três partes: </a:t>
            </a:r>
            <a:r>
              <a:rPr kumimoji="0" lang="pt-BR" sz="2300" b="1" i="0" u="none" strike="noStrike" kern="0" cap="none" spc="0" normalizeH="0" baseline="0" noProof="0" dirty="0">
                <a:ln>
                  <a:noFill/>
                </a:ln>
                <a:solidFill>
                  <a:srgbClr val="FF0000"/>
                </a:solidFill>
                <a:effectLst/>
                <a:uLnTx/>
                <a:uFillTx/>
                <a:latin typeface="+mn-lt"/>
                <a:ea typeface="+mn-ea"/>
                <a:cs typeface="+mn-cs"/>
              </a:rPr>
              <a:t>Training set</a:t>
            </a:r>
            <a:r>
              <a:rPr kumimoji="0" lang="pt-BR" sz="2300" b="0" i="0" u="none" strike="noStrike" kern="0" cap="none" spc="0" normalizeH="0" baseline="0" noProof="0" dirty="0">
                <a:ln>
                  <a:noFill/>
                </a:ln>
                <a:solidFill>
                  <a:schemeClr val="tx1"/>
                </a:solidFill>
                <a:effectLst/>
                <a:uLnTx/>
                <a:uFillTx/>
                <a:latin typeface="+mn-lt"/>
                <a:ea typeface="+mn-ea"/>
                <a:cs typeface="+mn-cs"/>
              </a:rPr>
              <a:t>, </a:t>
            </a:r>
            <a:r>
              <a:rPr kumimoji="0" lang="pt-BR" sz="2300" b="1" i="0" u="none" strike="noStrike" kern="0" cap="none" spc="0" normalizeH="0" baseline="0" noProof="0" dirty="0" err="1">
                <a:ln>
                  <a:noFill/>
                </a:ln>
                <a:solidFill>
                  <a:srgbClr val="FF0000"/>
                </a:solidFill>
                <a:effectLst/>
                <a:uLnTx/>
                <a:uFillTx/>
                <a:latin typeface="+mn-lt"/>
                <a:ea typeface="+mn-ea"/>
                <a:cs typeface="+mn-cs"/>
              </a:rPr>
              <a:t>Validation</a:t>
            </a:r>
            <a:r>
              <a:rPr kumimoji="0" lang="pt-BR" sz="2300" b="1" i="0" u="none" strike="noStrike" kern="0" cap="none" spc="0" normalizeH="0" baseline="0" noProof="0" dirty="0">
                <a:ln>
                  <a:noFill/>
                </a:ln>
                <a:solidFill>
                  <a:srgbClr val="FF0000"/>
                </a:solidFill>
                <a:effectLst/>
                <a:uLnTx/>
                <a:uFillTx/>
                <a:latin typeface="+mn-lt"/>
                <a:ea typeface="+mn-ea"/>
                <a:cs typeface="+mn-cs"/>
              </a:rPr>
              <a:t> set</a:t>
            </a:r>
            <a:r>
              <a:rPr kumimoji="0" lang="pt-BR" sz="2300" b="0" i="0" u="none" strike="noStrike" kern="0" cap="none" spc="0" normalizeH="0" baseline="0" noProof="0" dirty="0">
                <a:ln>
                  <a:noFill/>
                </a:ln>
                <a:solidFill>
                  <a:schemeClr val="tx1"/>
                </a:solidFill>
                <a:effectLst/>
                <a:uLnTx/>
                <a:uFillTx/>
                <a:latin typeface="+mn-lt"/>
                <a:ea typeface="+mn-ea"/>
                <a:cs typeface="+mn-cs"/>
              </a:rPr>
              <a:t> (também conhecido como </a:t>
            </a:r>
            <a:r>
              <a:rPr kumimoji="0" lang="pt-BR" sz="2300" b="0" i="0" u="none" strike="noStrike" kern="0" cap="none" spc="0" normalizeH="0" baseline="0" noProof="0" dirty="0" err="1">
                <a:ln>
                  <a:noFill/>
                </a:ln>
                <a:solidFill>
                  <a:schemeClr val="tx1"/>
                </a:solidFill>
                <a:effectLst/>
                <a:uLnTx/>
                <a:uFillTx/>
                <a:latin typeface="+mn-lt"/>
                <a:ea typeface="+mn-ea"/>
                <a:cs typeface="+mn-cs"/>
              </a:rPr>
              <a:t>development</a:t>
            </a:r>
            <a:r>
              <a:rPr kumimoji="0" lang="pt-BR" sz="2300" b="0" i="0" u="none" strike="noStrike" kern="0" cap="none" spc="0" normalizeH="0" baseline="0" noProof="0" dirty="0">
                <a:ln>
                  <a:noFill/>
                </a:ln>
                <a:solidFill>
                  <a:schemeClr val="tx1"/>
                </a:solidFill>
                <a:effectLst/>
                <a:uLnTx/>
                <a:uFillTx/>
                <a:latin typeface="+mn-lt"/>
                <a:ea typeface="+mn-ea"/>
                <a:cs typeface="+mn-cs"/>
              </a:rPr>
              <a:t> set) e </a:t>
            </a:r>
            <a:r>
              <a:rPr kumimoji="0" lang="pt-BR" sz="2300" b="1" i="0" u="none" strike="noStrike" kern="0" cap="none" spc="0" normalizeH="0" baseline="0" noProof="0" dirty="0">
                <a:ln>
                  <a:noFill/>
                </a:ln>
                <a:solidFill>
                  <a:srgbClr val="FF0000"/>
                </a:solidFill>
                <a:effectLst/>
                <a:uLnTx/>
                <a:uFillTx/>
                <a:latin typeface="+mn-lt"/>
                <a:ea typeface="+mn-ea"/>
                <a:cs typeface="+mn-cs"/>
              </a:rPr>
              <a:t>Test set</a:t>
            </a:r>
            <a:r>
              <a:rPr kumimoji="0" lang="pt-BR" sz="2300" b="0" i="0" u="none" strike="noStrike" kern="0" cap="none" spc="0" normalizeH="0" baseline="0" noProof="0" dirty="0">
                <a:ln>
                  <a:noFill/>
                </a:ln>
                <a:solidFill>
                  <a:schemeClr val="tx1"/>
                </a:solidFill>
                <a:effectLst/>
                <a:uLnTx/>
                <a:uFillTx/>
                <a:latin typeface="+mn-lt"/>
                <a:ea typeface="+mn-ea"/>
                <a:cs typeface="+mn-cs"/>
              </a:rPr>
              <a:t>. </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defRPr/>
            </a:pPr>
            <a:r>
              <a:rPr kumimoji="0" lang="pt-BR" sz="2300" b="0" i="0" u="none" strike="noStrike" kern="0" cap="none" spc="0" normalizeH="0" baseline="0" noProof="0" dirty="0">
                <a:ln>
                  <a:noFill/>
                </a:ln>
                <a:solidFill>
                  <a:schemeClr val="tx1"/>
                </a:solidFill>
                <a:effectLst/>
                <a:uLnTx/>
                <a:uFillTx/>
                <a:latin typeface="+mn-lt"/>
                <a:ea typeface="+mn-ea"/>
                <a:cs typeface="+mn-cs"/>
              </a:rPr>
              <a:t>Usamos </a:t>
            </a:r>
            <a:r>
              <a:rPr kumimoji="0" lang="pt-BR" sz="2300" b="1" i="1" u="none" strike="noStrike" kern="0" cap="none" spc="0" normalizeH="0" baseline="0" noProof="0" dirty="0">
                <a:ln>
                  <a:noFill/>
                </a:ln>
                <a:solidFill>
                  <a:srgbClr val="FF0000"/>
                </a:solidFill>
                <a:effectLst/>
                <a:uLnTx/>
                <a:uFillTx/>
                <a:latin typeface="+mn-lt"/>
                <a:ea typeface="+mn-ea"/>
                <a:cs typeface="+mn-cs"/>
              </a:rPr>
              <a:t>Training</a:t>
            </a:r>
            <a:r>
              <a:rPr kumimoji="0" lang="pt-BR" sz="2300" b="0" i="0" u="none" strike="noStrike" kern="0" cap="none" spc="0" normalizeH="0" baseline="0" noProof="0" dirty="0">
                <a:ln>
                  <a:noFill/>
                </a:ln>
                <a:solidFill>
                  <a:schemeClr val="tx1"/>
                </a:solidFill>
                <a:effectLst/>
                <a:uLnTx/>
                <a:uFillTx/>
                <a:latin typeface="+mn-lt"/>
                <a:ea typeface="+mn-ea"/>
                <a:cs typeface="+mn-cs"/>
              </a:rPr>
              <a:t> e </a:t>
            </a:r>
            <a:r>
              <a:rPr kumimoji="0" lang="pt-BR" sz="2300" b="1" i="1" u="none" strike="noStrike" kern="0" cap="none" spc="0" normalizeH="0" baseline="0" noProof="0" dirty="0" err="1">
                <a:ln>
                  <a:noFill/>
                </a:ln>
                <a:solidFill>
                  <a:srgbClr val="FF0000"/>
                </a:solidFill>
                <a:effectLst/>
                <a:uLnTx/>
                <a:uFillTx/>
                <a:latin typeface="+mn-lt"/>
                <a:ea typeface="+mn-ea"/>
                <a:cs typeface="+mn-cs"/>
              </a:rPr>
              <a:t>Validation</a:t>
            </a:r>
            <a:r>
              <a:rPr kumimoji="0" lang="pt-BR" sz="2300" b="0" i="0" u="none" strike="noStrike" kern="0" cap="none" spc="0" normalizeH="0" baseline="0" noProof="0" dirty="0">
                <a:ln>
                  <a:noFill/>
                </a:ln>
                <a:solidFill>
                  <a:schemeClr val="tx1"/>
                </a:solidFill>
                <a:effectLst/>
                <a:uLnTx/>
                <a:uFillTx/>
                <a:latin typeface="+mn-lt"/>
                <a:ea typeface="+mn-ea"/>
                <a:cs typeface="+mn-cs"/>
              </a:rPr>
              <a:t> data para selecionar o melhor modelo e o Test data para avaliar o modelo escolhido.</a:t>
            </a:r>
            <a:endParaRPr kumimoji="0" lang="en-GB" altLang="pt-BR" sz="2300" b="0" i="0" u="none" strike="noStrike" kern="0" cap="none" spc="0" normalizeH="0" baseline="0" noProof="0" dirty="0">
              <a:ln>
                <a:noFill/>
              </a:ln>
              <a:solidFill>
                <a:schemeClr val="tx1"/>
              </a:solidFill>
              <a:effectLst/>
              <a:uLnTx/>
              <a:uFillTx/>
              <a:latin typeface="+mn-lt"/>
              <a:ea typeface="+mn-ea"/>
              <a:cs typeface="+mn-cs"/>
            </a:endParaRPr>
          </a:p>
        </p:txBody>
      </p:sp>
      <p:pic>
        <p:nvPicPr>
          <p:cNvPr id="10244" name="Picture 2" descr="Cross validation Vs. Train Validate Test - Data Science Stack Exchange"/>
          <p:cNvPicPr>
            <a:picLocks noChangeAspect="1"/>
          </p:cNvPicPr>
          <p:nvPr/>
        </p:nvPicPr>
        <p:blipFill>
          <a:blip r:embed="rId4"/>
          <a:stretch>
            <a:fillRect/>
          </a:stretch>
        </p:blipFill>
        <p:spPr>
          <a:xfrm>
            <a:off x="2505075" y="3644900"/>
            <a:ext cx="5726113" cy="2376488"/>
          </a:xfrm>
          <a:prstGeom prst="rect">
            <a:avLst/>
          </a:prstGeom>
          <a:noFill/>
          <a:ln w="9525">
            <a:noFill/>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Estratégias de Treinamento</a:t>
            </a:r>
          </a:p>
          <a:p>
            <a:pPr>
              <a:spcBef>
                <a:spcPct val="50000"/>
              </a:spcBef>
            </a:pPr>
            <a:r>
              <a:rPr lang="en-GB" altLang="pt-BR" sz="2000" dirty="0">
                <a:solidFill>
                  <a:srgbClr val="FF0000"/>
                </a:solidFill>
                <a:latin typeface="Arial" panose="020B0604020202020204" pitchFamily="34" charset="0"/>
              </a:rPr>
              <a:t>Dados Puros, Near Miss e Smote</a:t>
            </a:r>
            <a:endParaRPr lang="pt-BR" altLang="pt-BR" sz="2000" dirty="0">
              <a:solidFill>
                <a:srgbClr val="FF0000"/>
              </a:solidFill>
              <a:latin typeface="Arial" panose="020B0604020202020204" pitchFamily="34" charset="0"/>
            </a:endParaRPr>
          </a:p>
        </p:txBody>
      </p:sp>
      <p:sp>
        <p:nvSpPr>
          <p:cNvPr id="5" name="Rectangle 2"/>
          <p:cNvSpPr txBox="1">
            <a:spLocks noChangeArrowheads="1"/>
          </p:cNvSpPr>
          <p:nvPr/>
        </p:nvSpPr>
        <p:spPr bwMode="auto">
          <a:xfrm>
            <a:off x="776288" y="1268413"/>
            <a:ext cx="8772525" cy="4937125"/>
          </a:xfrm>
          <a:prstGeom prst="rect">
            <a:avLst/>
          </a:prstGeom>
          <a:noFill/>
          <a:ln>
            <a:noFill/>
          </a:ln>
        </p:spPr>
        <p:txBody>
          <a:bodyPr lIns="95782" tIns="47890" rIns="95782" bIns="47890"/>
          <a:lst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9pPr>
          </a:lstStyle>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GB" altLang="pt-BR" sz="2300" b="1" i="0" u="none" strike="noStrike" kern="0" cap="none" spc="0" normalizeH="0" baseline="0" noProof="0" dirty="0" err="1">
                <a:ln>
                  <a:noFill/>
                </a:ln>
                <a:solidFill>
                  <a:srgbClr val="FF0000"/>
                </a:solidFill>
                <a:effectLst/>
                <a:uLnTx/>
                <a:uFillTx/>
                <a:latin typeface="+mn-lt"/>
                <a:ea typeface="+mn-ea"/>
                <a:cs typeface="+mn-cs"/>
              </a:rPr>
              <a:t>Equilíbrio</a:t>
            </a:r>
            <a:r>
              <a:rPr kumimoji="0" lang="en-GB" altLang="pt-BR" sz="2300" b="1" i="0" u="none" strike="noStrike" kern="0" cap="none" spc="0" normalizeH="0" baseline="0" noProof="0" dirty="0">
                <a:ln>
                  <a:noFill/>
                </a:ln>
                <a:solidFill>
                  <a:srgbClr val="FF0000"/>
                </a:solidFill>
                <a:effectLst/>
                <a:uLnTx/>
                <a:uFillTx/>
                <a:latin typeface="+mn-lt"/>
                <a:ea typeface="+mn-ea"/>
                <a:cs typeface="+mn-cs"/>
              </a:rPr>
              <a:t> entre as Classes:</a:t>
            </a: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GB" altLang="pt-BR" sz="2300" b="1" i="0" u="none" strike="noStrike" kern="0" cap="none" spc="0" normalizeH="0" baseline="0" noProof="0" dirty="0">
              <a:ln>
                <a:noFill/>
              </a:ln>
              <a:solidFill>
                <a:srgbClr val="FF0000"/>
              </a:solidFill>
              <a:effectLst/>
              <a:uLnTx/>
              <a:uFillTx/>
              <a:latin typeface="+mn-lt"/>
              <a:ea typeface="+mn-ea"/>
              <a:cs typeface="+mn-cs"/>
            </a:endParaRP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GB" altLang="pt-BR" sz="2300" b="1" i="0" u="none" strike="noStrike" kern="0" cap="none" spc="0" normalizeH="0" baseline="0" noProof="0" dirty="0">
                <a:ln>
                  <a:noFill/>
                </a:ln>
                <a:solidFill>
                  <a:srgbClr val="FF0000"/>
                </a:solidFill>
                <a:effectLst/>
                <a:uLnTx/>
                <a:uFillTx/>
                <a:latin typeface="+mn-lt"/>
                <a:ea typeface="+mn-ea"/>
                <a:cs typeface="+mn-cs"/>
              </a:rPr>
              <a:t>Dados Puros: </a:t>
            </a:r>
            <a:r>
              <a:rPr kumimoji="0" lang="en-GB" altLang="pt-BR" sz="2300" b="0" i="0" u="none" strike="noStrike" kern="0" cap="none" spc="0" normalizeH="0" baseline="0" noProof="0" dirty="0" err="1">
                <a:ln>
                  <a:noFill/>
                </a:ln>
                <a:solidFill>
                  <a:schemeClr val="tx1"/>
                </a:solidFill>
                <a:effectLst/>
                <a:uLnTx/>
                <a:uFillTx/>
                <a:latin typeface="+mn-lt"/>
                <a:ea typeface="+mn-ea"/>
                <a:cs typeface="+mn-cs"/>
              </a:rPr>
              <a:t>uso</a:t>
            </a:r>
            <a:r>
              <a:rPr kumimoji="0" lang="en-GB" altLang="pt-BR" sz="2300" b="0" i="0" u="none" strike="noStrike" kern="0" cap="none" spc="0" normalizeH="0" baseline="0" noProof="0" dirty="0">
                <a:ln>
                  <a:noFill/>
                </a:ln>
                <a:solidFill>
                  <a:schemeClr val="tx1"/>
                </a:solidFill>
                <a:effectLst/>
                <a:uLnTx/>
                <a:uFillTx/>
                <a:latin typeface="+mn-lt"/>
                <a:ea typeface="+mn-ea"/>
                <a:cs typeface="+mn-cs"/>
              </a:rPr>
              <a:t> dos dados </a:t>
            </a:r>
            <a:r>
              <a:rPr kumimoji="0" lang="en-GB" altLang="pt-BR" sz="2300" b="0" i="0" u="none" strike="noStrike" kern="0" cap="none" spc="0" normalizeH="0" baseline="0" noProof="0" dirty="0" err="1">
                <a:ln>
                  <a:noFill/>
                </a:ln>
                <a:solidFill>
                  <a:schemeClr val="tx1"/>
                </a:solidFill>
                <a:effectLst/>
                <a:uLnTx/>
                <a:uFillTx/>
                <a:latin typeface="+mn-lt"/>
                <a:ea typeface="+mn-ea"/>
                <a:cs typeface="+mn-cs"/>
              </a:rPr>
              <a:t>exatamente</a:t>
            </a:r>
            <a:r>
              <a:rPr kumimoji="0" lang="en-GB" altLang="pt-BR" sz="2300" b="0" i="0" u="none" strike="noStrike" kern="0" cap="none" spc="0" normalizeH="0" baseline="0" noProof="0" dirty="0">
                <a:ln>
                  <a:noFill/>
                </a:ln>
                <a:solidFill>
                  <a:schemeClr val="tx1"/>
                </a:solidFill>
                <a:effectLst/>
                <a:uLnTx/>
                <a:uFillTx/>
                <a:latin typeface="+mn-lt"/>
                <a:ea typeface="+mn-ea"/>
                <a:cs typeface="+mn-cs"/>
              </a:rPr>
              <a:t> </a:t>
            </a:r>
            <a:r>
              <a:rPr kumimoji="0" lang="en-GB" altLang="pt-BR" sz="2300" b="0" i="0" u="none" strike="noStrike" kern="0" cap="none" spc="0" normalizeH="0" baseline="0" noProof="0" dirty="0" err="1">
                <a:ln>
                  <a:noFill/>
                </a:ln>
                <a:solidFill>
                  <a:schemeClr val="tx1"/>
                </a:solidFill>
                <a:effectLst/>
                <a:uLnTx/>
                <a:uFillTx/>
                <a:latin typeface="+mn-lt"/>
                <a:ea typeface="+mn-ea"/>
                <a:cs typeface="+mn-cs"/>
              </a:rPr>
              <a:t>como</a:t>
            </a:r>
            <a:r>
              <a:rPr kumimoji="0" lang="en-GB" altLang="pt-BR" sz="2300" b="0" i="0" u="none" strike="noStrike" kern="0" cap="none" spc="0" normalizeH="0" baseline="0" noProof="0" dirty="0">
                <a:ln>
                  <a:noFill/>
                </a:ln>
                <a:solidFill>
                  <a:schemeClr val="tx1"/>
                </a:solidFill>
                <a:effectLst/>
                <a:uLnTx/>
                <a:uFillTx/>
                <a:latin typeface="+mn-lt"/>
                <a:ea typeface="+mn-ea"/>
                <a:cs typeface="+mn-cs"/>
              </a:rPr>
              <a:t> </a:t>
            </a:r>
            <a:r>
              <a:rPr kumimoji="0" lang="en-GB" altLang="pt-BR" sz="2300" b="0" i="0" u="none" strike="noStrike" kern="0" cap="none" spc="0" normalizeH="0" baseline="0" noProof="0" dirty="0" err="1">
                <a:ln>
                  <a:noFill/>
                </a:ln>
                <a:solidFill>
                  <a:schemeClr val="tx1"/>
                </a:solidFill>
                <a:effectLst/>
                <a:uLnTx/>
                <a:uFillTx/>
                <a:latin typeface="+mn-lt"/>
                <a:ea typeface="+mn-ea"/>
                <a:cs typeface="+mn-cs"/>
              </a:rPr>
              <a:t>estão</a:t>
            </a:r>
            <a:r>
              <a:rPr kumimoji="0" lang="en-GB" altLang="pt-BR" sz="2300" b="0" i="0" u="none" strike="noStrike" kern="0" cap="none" spc="0" normalizeH="0" baseline="0" noProof="0" dirty="0">
                <a:ln>
                  <a:noFill/>
                </a:ln>
                <a:solidFill>
                  <a:schemeClr val="tx1"/>
                </a:solidFill>
                <a:effectLst/>
                <a:uLnTx/>
                <a:uFillTx/>
                <a:latin typeface="+mn-lt"/>
                <a:ea typeface="+mn-ea"/>
                <a:cs typeface="+mn-cs"/>
              </a:rPr>
              <a:t> </a:t>
            </a:r>
            <a:r>
              <a:rPr kumimoji="0" lang="en-GB" altLang="pt-BR" sz="2300" b="0" i="0" u="none" strike="noStrike" kern="0" cap="none" spc="0" normalizeH="0" baseline="0" noProof="0" dirty="0" err="1">
                <a:ln>
                  <a:noFill/>
                </a:ln>
                <a:solidFill>
                  <a:schemeClr val="tx1"/>
                </a:solidFill>
                <a:effectLst/>
                <a:uLnTx/>
                <a:uFillTx/>
                <a:latin typeface="+mn-lt"/>
                <a:ea typeface="+mn-ea"/>
                <a:cs typeface="+mn-cs"/>
              </a:rPr>
              <a:t>na</a:t>
            </a:r>
            <a:r>
              <a:rPr kumimoji="0" lang="en-GB" altLang="pt-BR" sz="2300" b="0" i="0" u="none" strike="noStrike" kern="0" cap="none" spc="0" normalizeH="0" baseline="0" noProof="0" dirty="0">
                <a:ln>
                  <a:noFill/>
                </a:ln>
                <a:solidFill>
                  <a:schemeClr val="tx1"/>
                </a:solidFill>
                <a:effectLst/>
                <a:uLnTx/>
                <a:uFillTx/>
                <a:latin typeface="+mn-lt"/>
                <a:ea typeface="+mn-ea"/>
                <a:cs typeface="+mn-cs"/>
              </a:rPr>
              <a:t> forma original.</a:t>
            </a:r>
          </a:p>
          <a:p>
            <a:pPr marL="0" marR="0" lvl="0" indent="0" algn="l"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GB" altLang="pt-BR" sz="2300" b="1" i="0" u="none" strike="noStrike" kern="0" cap="none" spc="0" normalizeH="0" baseline="0" noProof="0" dirty="0">
              <a:ln>
                <a:noFill/>
              </a:ln>
              <a:solidFill>
                <a:srgbClr val="FF0000"/>
              </a:solidFill>
              <a:effectLst/>
              <a:uLnTx/>
              <a:uFillTx/>
              <a:latin typeface="+mn-lt"/>
              <a:ea typeface="+mn-ea"/>
              <a:cs typeface="+mn-cs"/>
            </a:endParaRP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GB" altLang="pt-BR" sz="2300" b="1" i="0" u="none" strike="noStrike" kern="0" cap="none" spc="0" normalizeH="0" baseline="0" noProof="0" dirty="0">
                <a:ln>
                  <a:noFill/>
                </a:ln>
                <a:solidFill>
                  <a:srgbClr val="FF0000"/>
                </a:solidFill>
                <a:effectLst/>
                <a:uLnTx/>
                <a:uFillTx/>
                <a:latin typeface="+mn-lt"/>
                <a:ea typeface="+mn-ea"/>
                <a:cs typeface="+mn-cs"/>
              </a:rPr>
              <a:t>Near Miss: </a:t>
            </a:r>
            <a:r>
              <a:rPr kumimoji="0" lang="pt-BR" altLang="pt-BR" sz="2300" b="0" i="0" u="none" strike="noStrike" kern="0" cap="none" spc="0" normalizeH="0" baseline="0" noProof="0" dirty="0">
                <a:ln>
                  <a:noFill/>
                </a:ln>
                <a:solidFill>
                  <a:schemeClr val="tx1"/>
                </a:solidFill>
                <a:effectLst/>
                <a:uLnTx/>
                <a:uFillTx/>
                <a:latin typeface="+mn-lt"/>
                <a:ea typeface="+mn-ea"/>
                <a:cs typeface="+mn-cs"/>
              </a:rPr>
              <a:t>consiste basicamente em remover aleatoriamente dados da classe majoritária até que se atinja o equilíbrio entre as duas classes de resposta.</a:t>
            </a:r>
            <a:endParaRPr kumimoji="0" lang="en-GB" altLang="pt-BR" sz="23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GB" altLang="pt-BR" sz="2300" b="1" i="0" u="none" strike="noStrike" kern="0" cap="none" spc="0" normalizeH="0" baseline="0" noProof="0" dirty="0">
              <a:ln>
                <a:noFill/>
              </a:ln>
              <a:solidFill>
                <a:srgbClr val="FF0000"/>
              </a:solidFill>
              <a:effectLst/>
              <a:uLnTx/>
              <a:uFillTx/>
              <a:latin typeface="+mn-lt"/>
              <a:ea typeface="+mn-ea"/>
              <a:cs typeface="+mn-cs"/>
            </a:endParaRP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300" b="1" i="0" u="none" strike="noStrike" kern="0" cap="none" spc="0" normalizeH="0" baseline="0" noProof="0" dirty="0">
                <a:ln>
                  <a:noFill/>
                </a:ln>
                <a:solidFill>
                  <a:srgbClr val="FF0000"/>
                </a:solidFill>
                <a:effectLst/>
                <a:uLnTx/>
                <a:uFillTx/>
                <a:latin typeface="+mn-lt"/>
                <a:ea typeface="+mn-ea"/>
                <a:cs typeface="+mn-cs"/>
              </a:rPr>
              <a:t>SMOTE (</a:t>
            </a:r>
            <a:r>
              <a:rPr kumimoji="0" lang="pt-BR" altLang="pt-BR" sz="2300" b="1" i="0" u="none" strike="noStrike" kern="0" cap="none" spc="0" normalizeH="0" baseline="0" noProof="0" dirty="0" err="1">
                <a:ln>
                  <a:noFill/>
                </a:ln>
                <a:solidFill>
                  <a:srgbClr val="FF0000"/>
                </a:solidFill>
                <a:effectLst/>
                <a:uLnTx/>
                <a:uFillTx/>
                <a:latin typeface="+mn-lt"/>
                <a:ea typeface="+mn-ea"/>
                <a:cs typeface="+mn-cs"/>
              </a:rPr>
              <a:t>Synthetic</a:t>
            </a:r>
            <a:r>
              <a:rPr kumimoji="0" lang="pt-BR" altLang="pt-BR" sz="2300" b="1" i="0" u="none" strike="noStrike" kern="0" cap="none" spc="0" normalizeH="0" baseline="0" noProof="0" dirty="0">
                <a:ln>
                  <a:noFill/>
                </a:ln>
                <a:solidFill>
                  <a:srgbClr val="FF0000"/>
                </a:solidFill>
                <a:effectLst/>
                <a:uLnTx/>
                <a:uFillTx/>
                <a:latin typeface="+mn-lt"/>
                <a:ea typeface="+mn-ea"/>
                <a:cs typeface="+mn-cs"/>
              </a:rPr>
              <a:t> </a:t>
            </a:r>
            <a:r>
              <a:rPr kumimoji="0" lang="pt-BR" altLang="pt-BR" sz="2300" b="1" i="0" u="none" strike="noStrike" kern="0" cap="none" spc="0" normalizeH="0" baseline="0" noProof="0" dirty="0" err="1">
                <a:ln>
                  <a:noFill/>
                </a:ln>
                <a:solidFill>
                  <a:srgbClr val="FF0000"/>
                </a:solidFill>
                <a:effectLst/>
                <a:uLnTx/>
                <a:uFillTx/>
                <a:latin typeface="+mn-lt"/>
                <a:ea typeface="+mn-ea"/>
                <a:cs typeface="+mn-cs"/>
              </a:rPr>
              <a:t>Minority</a:t>
            </a:r>
            <a:r>
              <a:rPr kumimoji="0" lang="pt-BR" altLang="pt-BR" sz="2300" b="1" i="0" u="none" strike="noStrike" kern="0" cap="none" spc="0" normalizeH="0" baseline="0" noProof="0" dirty="0">
                <a:ln>
                  <a:noFill/>
                </a:ln>
                <a:solidFill>
                  <a:srgbClr val="FF0000"/>
                </a:solidFill>
                <a:effectLst/>
                <a:uLnTx/>
                <a:uFillTx/>
                <a:latin typeface="+mn-lt"/>
                <a:ea typeface="+mn-ea"/>
                <a:cs typeface="+mn-cs"/>
              </a:rPr>
              <a:t> Over-</a:t>
            </a:r>
            <a:r>
              <a:rPr kumimoji="0" lang="pt-BR" altLang="pt-BR" sz="2300" b="1" i="0" u="none" strike="noStrike" kern="0" cap="none" spc="0" normalizeH="0" baseline="0" noProof="0" dirty="0" err="1">
                <a:ln>
                  <a:noFill/>
                </a:ln>
                <a:solidFill>
                  <a:srgbClr val="FF0000"/>
                </a:solidFill>
                <a:effectLst/>
                <a:uLnTx/>
                <a:uFillTx/>
                <a:latin typeface="+mn-lt"/>
                <a:ea typeface="+mn-ea"/>
                <a:cs typeface="+mn-cs"/>
              </a:rPr>
              <a:t>sampling</a:t>
            </a:r>
            <a:r>
              <a:rPr kumimoji="0" lang="pt-BR" altLang="pt-BR" sz="2300" b="1" i="0" u="none" strike="noStrike" kern="0" cap="none" spc="0" normalizeH="0" baseline="0" noProof="0" dirty="0">
                <a:ln>
                  <a:noFill/>
                </a:ln>
                <a:solidFill>
                  <a:srgbClr val="FF0000"/>
                </a:solidFill>
                <a:effectLst/>
                <a:uLnTx/>
                <a:uFillTx/>
                <a:latin typeface="+mn-lt"/>
                <a:ea typeface="+mn-ea"/>
                <a:cs typeface="+mn-cs"/>
              </a:rPr>
              <a:t> </a:t>
            </a:r>
            <a:r>
              <a:rPr kumimoji="0" lang="pt-BR" altLang="pt-BR" sz="2300" b="1" i="0" u="none" strike="noStrike" kern="0" cap="none" spc="0" normalizeH="0" baseline="0" noProof="0" dirty="0" err="1">
                <a:ln>
                  <a:noFill/>
                </a:ln>
                <a:solidFill>
                  <a:srgbClr val="FF0000"/>
                </a:solidFill>
                <a:effectLst/>
                <a:uLnTx/>
                <a:uFillTx/>
                <a:latin typeface="+mn-lt"/>
                <a:ea typeface="+mn-ea"/>
                <a:cs typeface="+mn-cs"/>
              </a:rPr>
              <a:t>Technique</a:t>
            </a:r>
            <a:r>
              <a:rPr kumimoji="0" lang="pt-BR" altLang="pt-BR" sz="2300" b="1" i="0" u="none" strike="noStrike" kern="0" cap="none" spc="0" normalizeH="0" baseline="0" noProof="0" dirty="0">
                <a:ln>
                  <a:noFill/>
                </a:ln>
                <a:solidFill>
                  <a:srgbClr val="FF0000"/>
                </a:solidFill>
                <a:effectLst/>
                <a:uLnTx/>
                <a:uFillTx/>
                <a:latin typeface="+mn-lt"/>
                <a:ea typeface="+mn-ea"/>
                <a:cs typeface="+mn-cs"/>
              </a:rPr>
              <a:t>): </a:t>
            </a:r>
            <a:r>
              <a:rPr kumimoji="0" lang="pt-BR" altLang="pt-BR" sz="2300" b="0" i="0" u="none" strike="noStrike" kern="0" cap="none" spc="0" normalizeH="0" baseline="0" noProof="0" dirty="0">
                <a:ln>
                  <a:noFill/>
                </a:ln>
                <a:solidFill>
                  <a:schemeClr val="tx1"/>
                </a:solidFill>
                <a:effectLst/>
                <a:uLnTx/>
                <a:uFillTx/>
                <a:latin typeface="+mn-lt"/>
                <a:ea typeface="+mn-ea"/>
                <a:cs typeface="+mn-cs"/>
              </a:rPr>
              <a:t>consiste basicamente em equilibrar as duas classes de resposta gerando dados sintéticos da classe minoritária.</a:t>
            </a:r>
            <a:endParaRPr kumimoji="0" lang="en-GB" altLang="pt-BR" sz="23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Tipos de Testes</a:t>
            </a:r>
          </a:p>
          <a:p>
            <a:pPr>
              <a:spcBef>
                <a:spcPct val="50000"/>
              </a:spcBef>
            </a:pPr>
            <a:r>
              <a:rPr lang="en-GB" altLang="pt-BR" sz="1800" dirty="0">
                <a:solidFill>
                  <a:srgbClr val="FF0000"/>
                </a:solidFill>
                <a:latin typeface="Arial" panose="020B0604020202020204" pitchFamily="34" charset="0"/>
              </a:rPr>
              <a:t>Use Training Set, Supplied Test Set, Percentage Split e Cross-validation (1)</a:t>
            </a:r>
            <a:endParaRPr lang="pt-BR" altLang="pt-BR" sz="1800" dirty="0">
              <a:solidFill>
                <a:schemeClr val="tx2"/>
              </a:solidFill>
              <a:latin typeface="Arial" panose="020B0604020202020204" pitchFamily="34" charset="0"/>
            </a:endParaRPr>
          </a:p>
        </p:txBody>
      </p:sp>
      <p:sp>
        <p:nvSpPr>
          <p:cNvPr id="4" name="Rectangle 2"/>
          <p:cNvSpPr txBox="1">
            <a:spLocks noChangeArrowheads="1"/>
          </p:cNvSpPr>
          <p:nvPr/>
        </p:nvSpPr>
        <p:spPr bwMode="auto">
          <a:xfrm>
            <a:off x="776288" y="1084263"/>
            <a:ext cx="8772525" cy="4937125"/>
          </a:xfrm>
          <a:prstGeom prst="rect">
            <a:avLst/>
          </a:prstGeom>
          <a:noFill/>
          <a:ln>
            <a:noFill/>
          </a:ln>
        </p:spPr>
        <p:txBody>
          <a:bodyPr lIns="95782" tIns="47890" rIns="95782" bIns="47890"/>
          <a:lst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9pPr>
          </a:lstStyle>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GB" altLang="pt-BR" sz="2000" b="1" i="0" u="none" strike="noStrike" kern="0" cap="none" spc="0" normalizeH="0" baseline="0" noProof="0" dirty="0">
                <a:ln>
                  <a:noFill/>
                </a:ln>
                <a:solidFill>
                  <a:srgbClr val="FF0000"/>
                </a:solidFill>
                <a:effectLst/>
                <a:uLnTx/>
                <a:uFillTx/>
                <a:latin typeface="+mn-lt"/>
                <a:ea typeface="+mn-ea"/>
                <a:cs typeface="+mn-cs"/>
              </a:rPr>
              <a:t>Use Training set</a:t>
            </a:r>
            <a:endParaRPr kumimoji="0" lang="en-GB"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Utiliza-se os mesmos dados do Treinamento para o Teste. Tende a ter índice altíssimo de acerto de classificação, evidentemente (porém com </a:t>
            </a:r>
            <a:r>
              <a:rPr kumimoji="0" lang="pt-BR" altLang="pt-BR" sz="2000" b="0" i="1" u="none" strike="noStrike" kern="0" cap="none" spc="0" normalizeH="0" baseline="0" noProof="0" dirty="0" err="1">
                <a:ln>
                  <a:noFill/>
                </a:ln>
                <a:solidFill>
                  <a:schemeClr val="tx1"/>
                </a:solidFill>
                <a:effectLst/>
                <a:uLnTx/>
                <a:uFillTx/>
                <a:latin typeface="+mn-lt"/>
                <a:ea typeface="+mn-ea"/>
                <a:cs typeface="+mn-cs"/>
              </a:rPr>
              <a:t>overfitting</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GB" altLang="pt-BR" sz="2000" b="1" i="0" u="none" strike="noStrike" kern="0" cap="none" spc="0" normalizeH="0" baseline="0" noProof="0" dirty="0">
                <a:ln>
                  <a:noFill/>
                </a:ln>
                <a:solidFill>
                  <a:srgbClr val="FF0000"/>
                </a:solidFill>
                <a:effectLst/>
                <a:uLnTx/>
                <a:uFillTx/>
                <a:latin typeface="+mn-lt"/>
                <a:ea typeface="+mn-ea"/>
                <a:cs typeface="+mn-cs"/>
              </a:rPr>
              <a:t>Supplied Test set</a:t>
            </a:r>
            <a:endParaRPr kumimoji="0" lang="en-GB"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Utiliza-se dos dados fornecidos por um arquivo a parte (pelo cientista de dados) para o Teste.</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GB" altLang="pt-BR" sz="2000" b="1" i="0" u="none" strike="noStrike" kern="0" cap="none" spc="0" normalizeH="0" baseline="0" noProof="0" dirty="0">
                <a:ln>
                  <a:noFill/>
                </a:ln>
                <a:solidFill>
                  <a:srgbClr val="FF0000"/>
                </a:solidFill>
                <a:effectLst/>
                <a:uLnTx/>
                <a:uFillTx/>
                <a:latin typeface="+mn-lt"/>
                <a:ea typeface="+mn-ea"/>
                <a:cs typeface="+mn-cs"/>
              </a:rPr>
              <a:t>Percentage Split</a:t>
            </a:r>
            <a:endParaRPr kumimoji="0" lang="en-GB"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Trata-se do percentual de dados que vai ser usado para Treinamento e, o restante, para Testes. </a:t>
            </a:r>
            <a:r>
              <a:rPr kumimoji="0" lang="pt-BR" altLang="pt-BR" sz="2000" b="1" i="0" u="none" strike="noStrike" kern="0" cap="none" spc="0" normalizeH="0" baseline="0" noProof="0" dirty="0">
                <a:ln>
                  <a:noFill/>
                </a:ln>
                <a:solidFill>
                  <a:schemeClr val="tx1"/>
                </a:solidFill>
                <a:effectLst/>
                <a:uLnTx/>
                <a:uFillTx/>
                <a:latin typeface="+mn-lt"/>
                <a:ea typeface="+mn-ea"/>
                <a:cs typeface="+mn-cs"/>
              </a:rPr>
              <a:t>Exemplo</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se houver 100 linhas e 66% de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Percentage</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split, serão 66 linhas para Treinamento e 34 para Testes.</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Primeiramente os dados são “embaralhados”, de acordo com o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number</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seed</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Depois, 66% dos dados serão usados para Treinamento e o restante para Testes.</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en-GB" altLang="pt-BR" sz="2000" b="0" i="0" u="none" strike="noStrike" kern="0" cap="none" spc="0" normalizeH="0" baseline="0" noProof="0" dirty="0">
              <a:ln>
                <a:noFill/>
              </a:ln>
              <a:solidFill>
                <a:schemeClr val="tx1"/>
              </a:solidFill>
              <a:effectLst/>
              <a:uLnTx/>
              <a:uFillTx/>
              <a:latin typeface="+mn-lt"/>
              <a:ea typeface="+mn-ea"/>
              <a:cs typeface="+mn-cs"/>
            </a:endParaRPr>
          </a:p>
        </p:txBody>
      </p:sp>
      <p:pic>
        <p:nvPicPr>
          <p:cNvPr id="14340" name="Imagem 7"/>
          <p:cNvPicPr>
            <a:picLocks noChangeAspect="1"/>
          </p:cNvPicPr>
          <p:nvPr/>
        </p:nvPicPr>
        <p:blipFill>
          <a:blip r:embed="rId4"/>
          <a:stretch>
            <a:fillRect/>
          </a:stretch>
        </p:blipFill>
        <p:spPr>
          <a:xfrm>
            <a:off x="5457825" y="3716338"/>
            <a:ext cx="3990975" cy="771525"/>
          </a:xfrm>
          <a:prstGeom prst="rect">
            <a:avLst/>
          </a:prstGeom>
          <a:noFill/>
          <a:ln w="9525">
            <a:noFill/>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76288" y="1084263"/>
            <a:ext cx="8772525" cy="4937125"/>
          </a:xfrm>
          <a:prstGeom prst="rect">
            <a:avLst/>
          </a:prstGeom>
          <a:noFill/>
          <a:ln>
            <a:noFill/>
          </a:ln>
        </p:spPr>
        <p:txBody>
          <a:bodyPr lIns="95782" tIns="47890" rIns="95782" bIns="47890"/>
          <a:lst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9pPr>
          </a:lstStyle>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GB" altLang="pt-BR" sz="2000" b="1" i="0" u="none" strike="noStrike" kern="0" cap="none" spc="0" normalizeH="0" baseline="0" noProof="0" dirty="0">
                <a:ln>
                  <a:noFill/>
                </a:ln>
                <a:solidFill>
                  <a:srgbClr val="FF0000"/>
                </a:solidFill>
                <a:effectLst/>
                <a:uLnTx/>
                <a:uFillTx/>
                <a:latin typeface="+mn-lt"/>
                <a:ea typeface="+mn-ea"/>
                <a:cs typeface="+mn-cs"/>
              </a:rPr>
              <a:t>Cross-validation</a:t>
            </a:r>
            <a:endParaRPr kumimoji="0" lang="en-GB"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Trata-se de dividir a base de dados em </a:t>
            </a:r>
            <a:r>
              <a:rPr kumimoji="0" lang="pt-BR" altLang="pt-BR" sz="2000" b="1" i="0" u="none" strike="noStrike" kern="0" cap="none" spc="0" normalizeH="0" baseline="0" noProof="0" dirty="0">
                <a:ln>
                  <a:noFill/>
                </a:ln>
                <a:solidFill>
                  <a:srgbClr val="FF0000"/>
                </a:solidFill>
                <a:effectLst/>
                <a:uLnTx/>
                <a:uFillTx/>
                <a:latin typeface="+mn-lt"/>
                <a:ea typeface="+mn-ea"/>
                <a:cs typeface="+mn-cs"/>
              </a:rPr>
              <a:t>k pedaços (</a:t>
            </a:r>
            <a:r>
              <a:rPr kumimoji="0" lang="pt-BR" altLang="pt-BR" sz="2000" b="1" i="0" u="none" strike="noStrike" kern="0" cap="none" spc="0" normalizeH="0" baseline="0" noProof="0" dirty="0" err="1">
                <a:ln>
                  <a:noFill/>
                </a:ln>
                <a:solidFill>
                  <a:srgbClr val="FF0000"/>
                </a:solidFill>
                <a:effectLst/>
                <a:uLnTx/>
                <a:uFillTx/>
                <a:latin typeface="+mn-lt"/>
                <a:ea typeface="+mn-ea"/>
                <a:cs typeface="+mn-cs"/>
              </a:rPr>
              <a:t>Folds</a:t>
            </a:r>
            <a:r>
              <a:rPr kumimoji="0" lang="pt-BR" altLang="pt-BR" sz="2000" b="1" i="0" u="none" strike="noStrike" kern="0" cap="none" spc="0" normalizeH="0" baseline="0" noProof="0" dirty="0">
                <a:ln>
                  <a:noFill/>
                </a:ln>
                <a:solidFill>
                  <a:srgbClr val="FF0000"/>
                </a:solidFill>
                <a:effectLst/>
                <a:uLnTx/>
                <a:uFillTx/>
                <a:latin typeface="+mn-lt"/>
                <a:ea typeface="+mn-ea"/>
                <a:cs typeface="+mn-cs"/>
              </a:rPr>
              <a:t>)</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então o algoritmo toma cada um dos pedaços em particular para treinar e testar em relação aos outros </a:t>
            </a:r>
            <a:r>
              <a:rPr kumimoji="0" lang="pt-BR" altLang="pt-BR" sz="2000" b="1" i="0" u="none" strike="noStrike" kern="0" cap="none" spc="0" normalizeH="0" baseline="0" noProof="0" dirty="0">
                <a:ln>
                  <a:noFill/>
                </a:ln>
                <a:solidFill>
                  <a:srgbClr val="FF0000"/>
                </a:solidFill>
                <a:effectLst/>
                <a:uLnTx/>
                <a:uFillTx/>
                <a:latin typeface="+mn-lt"/>
                <a:ea typeface="+mn-ea"/>
                <a:cs typeface="+mn-cs"/>
              </a:rPr>
              <a:t>k-1 pedaços</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Supondo uma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cross-validation</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a:t>
            </a:r>
            <a:r>
              <a:rPr kumimoji="0" lang="pt-BR" altLang="pt-BR" sz="2000" b="1" i="0" u="none" strike="noStrike" kern="0" cap="none" spc="0" normalizeH="0" baseline="0" noProof="0" dirty="0">
                <a:ln>
                  <a:noFill/>
                </a:ln>
                <a:solidFill>
                  <a:srgbClr val="FF0000"/>
                </a:solidFill>
                <a:effectLst/>
                <a:uLnTx/>
                <a:uFillTx/>
                <a:latin typeface="+mn-lt"/>
                <a:ea typeface="+mn-ea"/>
                <a:cs typeface="+mn-cs"/>
              </a:rPr>
              <a:t>k=5, com 5 </a:t>
            </a:r>
            <a:r>
              <a:rPr kumimoji="0" lang="pt-BR" altLang="pt-BR" sz="2000" b="1" i="0" u="none" strike="noStrike" kern="0" cap="none" spc="0" normalizeH="0" baseline="0" noProof="0" dirty="0" err="1">
                <a:ln>
                  <a:noFill/>
                </a:ln>
                <a:solidFill>
                  <a:srgbClr val="FF0000"/>
                </a:solidFill>
                <a:effectLst/>
                <a:uLnTx/>
                <a:uFillTx/>
                <a:latin typeface="+mn-lt"/>
                <a:ea typeface="+mn-ea"/>
                <a:cs typeface="+mn-cs"/>
              </a:rPr>
              <a:t>folds</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vai usar 4/5 dos dados para treinamento e 1/5 para testes. Ao final, o algoritmo calcula a performance média geral de todos os testes. Veja esse cenário abaixo:</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A divisão em pedaços é feita de forma a garantir participação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proporcial</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dos valores das classes.  Validação k-</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fold</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geralmente reduz a variância e estabiliza a acurácia pelo fato de trabalhar, em média, em k diferentes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sub-sets</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p:txBody>
      </p:sp>
      <p:pic>
        <p:nvPicPr>
          <p:cNvPr id="16387" name="Imagem 5"/>
          <p:cNvPicPr>
            <a:picLocks noChangeAspect="1"/>
          </p:cNvPicPr>
          <p:nvPr/>
        </p:nvPicPr>
        <p:blipFill>
          <a:blip r:embed="rId4"/>
          <a:stretch>
            <a:fillRect/>
          </a:stretch>
        </p:blipFill>
        <p:spPr>
          <a:xfrm>
            <a:off x="2073275" y="3429000"/>
            <a:ext cx="6480175" cy="2087563"/>
          </a:xfrm>
          <a:prstGeom prst="rect">
            <a:avLst/>
          </a:prstGeom>
          <a:noFill/>
          <a:ln w="9525">
            <a:noFill/>
          </a:ln>
        </p:spPr>
      </p:pic>
      <p:sp>
        <p:nvSpPr>
          <p:cNvPr id="16388"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Tipos de Testes</a:t>
            </a:r>
          </a:p>
          <a:p>
            <a:pPr>
              <a:spcBef>
                <a:spcPct val="50000"/>
              </a:spcBef>
            </a:pPr>
            <a:r>
              <a:rPr lang="en-GB" altLang="pt-BR" sz="1800" dirty="0">
                <a:solidFill>
                  <a:srgbClr val="FF0000"/>
                </a:solidFill>
                <a:latin typeface="Arial" panose="020B0604020202020204" pitchFamily="34" charset="0"/>
              </a:rPr>
              <a:t>Use Training Set, Supplied Test Set, Percentage Split e Cross-validation (2)</a:t>
            </a:r>
            <a:endParaRPr lang="pt-BR" altLang="pt-BR" sz="1800" dirty="0">
              <a:solidFill>
                <a:schemeClr val="tx2"/>
              </a:solidFill>
              <a:latin typeface="Arial" panose="020B0604020202020204" pitchFamily="3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76288" y="1084263"/>
            <a:ext cx="8772525" cy="4937125"/>
          </a:xfrm>
          <a:prstGeom prst="rect">
            <a:avLst/>
          </a:prstGeom>
          <a:noFill/>
          <a:ln>
            <a:noFill/>
          </a:ln>
        </p:spPr>
        <p:txBody>
          <a:bodyPr lIns="95782" tIns="47890" rIns="95782" bIns="47890"/>
          <a:lst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9pPr>
          </a:lstStyle>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Char char="•"/>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en-GB" altLang="pt-BR" sz="2000" b="1" i="0" u="none" strike="noStrike" kern="0" cap="none" spc="0" normalizeH="0" baseline="0" noProof="0" dirty="0">
                <a:ln>
                  <a:noFill/>
                </a:ln>
                <a:solidFill>
                  <a:srgbClr val="FF0000"/>
                </a:solidFill>
                <a:effectLst/>
                <a:uLnTx/>
                <a:uFillTx/>
                <a:latin typeface="+mn-lt"/>
                <a:ea typeface="+mn-ea"/>
                <a:cs typeface="+mn-cs"/>
              </a:rPr>
              <a:t>Cross-validation – Outro </a:t>
            </a:r>
            <a:r>
              <a:rPr kumimoji="0" lang="en-GB" altLang="pt-BR" sz="2000" b="1" i="0" u="none" strike="noStrike" kern="0" cap="none" spc="0" normalizeH="0" baseline="0" noProof="0" dirty="0" err="1">
                <a:ln>
                  <a:noFill/>
                </a:ln>
                <a:solidFill>
                  <a:srgbClr val="FF0000"/>
                </a:solidFill>
                <a:effectLst/>
                <a:uLnTx/>
                <a:uFillTx/>
                <a:latin typeface="+mn-lt"/>
                <a:ea typeface="+mn-ea"/>
                <a:cs typeface="+mn-cs"/>
              </a:rPr>
              <a:t>Exemplo</a:t>
            </a:r>
            <a:r>
              <a:rPr kumimoji="0" lang="en-GB" altLang="pt-BR" sz="2000" b="1" i="0" u="none" strike="noStrike" kern="0" cap="none" spc="0" normalizeH="0" baseline="0" noProof="0" dirty="0">
                <a:ln>
                  <a:noFill/>
                </a:ln>
                <a:solidFill>
                  <a:srgbClr val="FF0000"/>
                </a:solidFill>
                <a:effectLst/>
                <a:uLnTx/>
                <a:uFillTx/>
                <a:latin typeface="+mn-lt"/>
                <a:ea typeface="+mn-ea"/>
                <a:cs typeface="+mn-cs"/>
              </a:rPr>
              <a:t> </a:t>
            </a:r>
            <a:r>
              <a:rPr kumimoji="0" lang="en-GB" altLang="pt-BR" sz="2000" b="1" i="0" u="none" strike="noStrike" kern="0" cap="none" spc="0" normalizeH="0" baseline="0" noProof="0" dirty="0" err="1">
                <a:ln>
                  <a:noFill/>
                </a:ln>
                <a:solidFill>
                  <a:srgbClr val="FF0000"/>
                </a:solidFill>
                <a:effectLst/>
                <a:uLnTx/>
                <a:uFillTx/>
                <a:latin typeface="+mn-lt"/>
                <a:ea typeface="+mn-ea"/>
                <a:cs typeface="+mn-cs"/>
              </a:rPr>
              <a:t>comum</a:t>
            </a:r>
            <a:r>
              <a:rPr kumimoji="0" lang="en-GB" altLang="pt-BR" sz="2000" b="1" i="0" u="none" strike="noStrike" kern="0" cap="none" spc="0" normalizeH="0" baseline="0" noProof="0" dirty="0">
                <a:ln>
                  <a:noFill/>
                </a:ln>
                <a:solidFill>
                  <a:srgbClr val="FF0000"/>
                </a:solidFill>
                <a:effectLst/>
                <a:uLnTx/>
                <a:uFillTx/>
                <a:latin typeface="+mn-lt"/>
                <a:ea typeface="+mn-ea"/>
                <a:cs typeface="+mn-cs"/>
              </a:rPr>
              <a:t> </a:t>
            </a:r>
            <a:r>
              <a:rPr kumimoji="0" lang="en-GB" altLang="pt-BR" sz="2000" b="1" i="0" u="none" strike="noStrike" kern="0" cap="none" spc="0" normalizeH="0" baseline="0" noProof="0" dirty="0" err="1">
                <a:ln>
                  <a:noFill/>
                </a:ln>
                <a:solidFill>
                  <a:srgbClr val="FF0000"/>
                </a:solidFill>
                <a:effectLst/>
                <a:uLnTx/>
                <a:uFillTx/>
                <a:latin typeface="+mn-lt"/>
                <a:ea typeface="+mn-ea"/>
                <a:cs typeface="+mn-cs"/>
              </a:rPr>
              <a:t>em</a:t>
            </a:r>
            <a:r>
              <a:rPr kumimoji="0" lang="en-GB" altLang="pt-BR" sz="2000" b="1" i="0" u="none" strike="noStrike" kern="0" cap="none" spc="0" normalizeH="0" baseline="0" noProof="0" dirty="0">
                <a:ln>
                  <a:noFill/>
                </a:ln>
                <a:solidFill>
                  <a:srgbClr val="FF0000"/>
                </a:solidFill>
                <a:effectLst/>
                <a:uLnTx/>
                <a:uFillTx/>
                <a:latin typeface="+mn-lt"/>
                <a:ea typeface="+mn-ea"/>
                <a:cs typeface="+mn-cs"/>
              </a:rPr>
              <a:t> </a:t>
            </a:r>
            <a:r>
              <a:rPr kumimoji="0" lang="en-GB" altLang="pt-BR" sz="2000" b="1" i="0" u="none" strike="noStrike" kern="0" cap="none" spc="0" normalizeH="0" baseline="0" noProof="0" dirty="0" err="1">
                <a:ln>
                  <a:noFill/>
                </a:ln>
                <a:solidFill>
                  <a:srgbClr val="FF0000"/>
                </a:solidFill>
                <a:effectLst/>
                <a:uLnTx/>
                <a:uFillTx/>
                <a:latin typeface="+mn-lt"/>
                <a:ea typeface="+mn-ea"/>
                <a:cs typeface="+mn-cs"/>
              </a:rPr>
              <a:t>DataScience</a:t>
            </a:r>
            <a:endParaRPr kumimoji="0" lang="en-GB"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Uma estratégia comum de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cross-validation</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em Data Science é k=10 (10 pedaços ou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folds</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Portanto, irá dividir o Training Set em 10 partes iguais.</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Passos de </a:t>
            </a:r>
            <a:r>
              <a:rPr kumimoji="0" lang="pt-BR" altLang="pt-BR" sz="2000" b="0" i="1" u="none" strike="noStrike" kern="0" cap="none" spc="0" normalizeH="0" baseline="0" noProof="0" dirty="0" err="1">
                <a:ln>
                  <a:noFill/>
                </a:ln>
                <a:solidFill>
                  <a:schemeClr val="tx1"/>
                </a:solidFill>
                <a:effectLst/>
                <a:uLnTx/>
                <a:uFillTx/>
                <a:latin typeface="+mn-lt"/>
                <a:ea typeface="+mn-ea"/>
                <a:cs typeface="+mn-cs"/>
              </a:rPr>
              <a:t>cross-validation</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a:t>
            </a: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AutoNum type="arabicPeriod"/>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1600" b="0" i="0" u="none" strike="noStrike" kern="0" cap="none" spc="0" normalizeH="0" baseline="0" noProof="0" dirty="0">
                <a:ln>
                  <a:noFill/>
                </a:ln>
                <a:solidFill>
                  <a:schemeClr val="tx1"/>
                </a:solidFill>
                <a:effectLst/>
                <a:uLnTx/>
                <a:uFillTx/>
                <a:latin typeface="+mn-lt"/>
                <a:ea typeface="+mn-ea"/>
                <a:cs typeface="+mn-cs"/>
              </a:rPr>
              <a:t>Dividir os dados em 10 pedaços (</a:t>
            </a:r>
            <a:r>
              <a:rPr kumimoji="0" lang="pt-BR" altLang="pt-BR" sz="1600" b="0" i="0" u="none" strike="noStrike" kern="0" cap="none" spc="0" normalizeH="0" baseline="0" noProof="0" dirty="0" err="1">
                <a:ln>
                  <a:noFill/>
                </a:ln>
                <a:solidFill>
                  <a:schemeClr val="tx1"/>
                </a:solidFill>
                <a:effectLst/>
                <a:uLnTx/>
                <a:uFillTx/>
                <a:latin typeface="+mn-lt"/>
                <a:ea typeface="+mn-ea"/>
                <a:cs typeface="+mn-cs"/>
              </a:rPr>
              <a:t>folds</a:t>
            </a:r>
            <a:r>
              <a:rPr kumimoji="0" lang="pt-BR" altLang="pt-BR" sz="1600" b="0" i="0" u="none" strike="noStrike" kern="0" cap="none" spc="0" normalizeH="0" baseline="0" noProof="0" dirty="0">
                <a:ln>
                  <a:noFill/>
                </a:ln>
                <a:solidFill>
                  <a:schemeClr val="tx1"/>
                </a:solidFill>
                <a:effectLst/>
                <a:uLnTx/>
                <a:uFillTx/>
                <a:latin typeface="+mn-lt"/>
                <a:ea typeface="+mn-ea"/>
                <a:cs typeface="+mn-cs"/>
              </a:rPr>
              <a:t>) iguais</a:t>
            </a: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AutoNum type="arabicPeriod"/>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1600" b="0" i="0" u="none" strike="noStrike" kern="0" cap="none" spc="0" normalizeH="0" baseline="0" noProof="0" dirty="0">
                <a:ln>
                  <a:noFill/>
                </a:ln>
                <a:solidFill>
                  <a:schemeClr val="tx1"/>
                </a:solidFill>
                <a:effectLst/>
                <a:uLnTx/>
                <a:uFillTx/>
                <a:latin typeface="+mn-lt"/>
                <a:ea typeface="+mn-ea"/>
                <a:cs typeface="+mn-cs"/>
              </a:rPr>
              <a:t>Treine o modelo para 9 pedaços (por exemplo, 9 primeiros) </a:t>
            </a: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AutoNum type="arabicPeriod"/>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1600" b="0" i="0" u="none" strike="noStrike" kern="0" cap="none" spc="0" normalizeH="0" baseline="0" noProof="0" dirty="0">
                <a:ln>
                  <a:noFill/>
                </a:ln>
                <a:solidFill>
                  <a:schemeClr val="tx1"/>
                </a:solidFill>
                <a:effectLst/>
                <a:uLnTx/>
                <a:uFillTx/>
                <a:latin typeface="+mn-lt"/>
                <a:ea typeface="+mn-ea"/>
                <a:cs typeface="+mn-cs"/>
              </a:rPr>
              <a:t>Avalie o modelo no pedaço (</a:t>
            </a:r>
            <a:r>
              <a:rPr kumimoji="0" lang="pt-BR" altLang="pt-BR" sz="1600" b="0" i="0" u="none" strike="noStrike" kern="0" cap="none" spc="0" normalizeH="0" baseline="0" noProof="0" dirty="0" err="1">
                <a:ln>
                  <a:noFill/>
                </a:ln>
                <a:solidFill>
                  <a:schemeClr val="tx1"/>
                </a:solidFill>
                <a:effectLst/>
                <a:uLnTx/>
                <a:uFillTx/>
                <a:latin typeface="+mn-lt"/>
                <a:ea typeface="+mn-ea"/>
                <a:cs typeface="+mn-cs"/>
              </a:rPr>
              <a:t>fold</a:t>
            </a:r>
            <a:r>
              <a:rPr kumimoji="0" lang="pt-BR" altLang="pt-BR" sz="1600" b="0" i="0" u="none" strike="noStrike" kern="0" cap="none" spc="0" normalizeH="0" baseline="0" noProof="0" dirty="0">
                <a:ln>
                  <a:noFill/>
                </a:ln>
                <a:solidFill>
                  <a:schemeClr val="tx1"/>
                </a:solidFill>
                <a:effectLst/>
                <a:uLnTx/>
                <a:uFillTx/>
                <a:latin typeface="+mn-lt"/>
                <a:ea typeface="+mn-ea"/>
                <a:cs typeface="+mn-cs"/>
              </a:rPr>
              <a:t>) remanescente (“</a:t>
            </a:r>
            <a:r>
              <a:rPr kumimoji="0" lang="pt-BR" altLang="pt-BR" sz="1600" b="0" i="0" u="none" strike="noStrike" kern="0" cap="none" spc="0" normalizeH="0" baseline="0" noProof="0" dirty="0" err="1">
                <a:ln>
                  <a:noFill/>
                </a:ln>
                <a:solidFill>
                  <a:schemeClr val="tx1"/>
                </a:solidFill>
                <a:effectLst/>
                <a:uLnTx/>
                <a:uFillTx/>
                <a:latin typeface="+mn-lt"/>
                <a:ea typeface="+mn-ea"/>
                <a:cs typeface="+mn-cs"/>
              </a:rPr>
              <a:t>Holdout</a:t>
            </a:r>
            <a:r>
              <a:rPr kumimoji="0" lang="pt-BR" altLang="pt-BR" sz="1600" b="0" i="0" u="none" strike="noStrike" kern="0" cap="none" spc="0" normalizeH="0" baseline="0" noProof="0" dirty="0">
                <a:ln>
                  <a:noFill/>
                </a:ln>
                <a:solidFill>
                  <a:schemeClr val="tx1"/>
                </a:solidFill>
                <a:effectLst/>
                <a:uLnTx/>
                <a:uFillTx/>
                <a:latin typeface="+mn-lt"/>
                <a:ea typeface="+mn-ea"/>
                <a:cs typeface="+mn-cs"/>
              </a:rPr>
              <a:t>”)</a:t>
            </a: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AutoNum type="arabicPeriod"/>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1600" b="0" i="0" u="none" strike="noStrike" kern="0" cap="none" spc="0" normalizeH="0" baseline="0" noProof="0" dirty="0">
                <a:ln>
                  <a:noFill/>
                </a:ln>
                <a:solidFill>
                  <a:schemeClr val="tx1"/>
                </a:solidFill>
                <a:effectLst/>
                <a:uLnTx/>
                <a:uFillTx/>
                <a:latin typeface="+mn-lt"/>
                <a:ea typeface="+mn-ea"/>
                <a:cs typeface="+mn-cs"/>
              </a:rPr>
              <a:t>Execute os passos (2) e (3) por 10 vezes, cada momento considerando um pedaço (</a:t>
            </a:r>
            <a:r>
              <a:rPr kumimoji="0" lang="pt-BR" altLang="pt-BR" sz="1600" b="0" i="0" u="none" strike="noStrike" kern="0" cap="none" spc="0" normalizeH="0" baseline="0" noProof="0" dirty="0" err="1">
                <a:ln>
                  <a:noFill/>
                </a:ln>
                <a:solidFill>
                  <a:schemeClr val="tx1"/>
                </a:solidFill>
                <a:effectLst/>
                <a:uLnTx/>
                <a:uFillTx/>
                <a:latin typeface="+mn-lt"/>
                <a:ea typeface="+mn-ea"/>
                <a:cs typeface="+mn-cs"/>
              </a:rPr>
              <a:t>fold</a:t>
            </a:r>
            <a:r>
              <a:rPr kumimoji="0" lang="pt-BR" altLang="pt-BR" sz="1600" b="0" i="0" u="none" strike="noStrike" kern="0" cap="none" spc="0" normalizeH="0" baseline="0" noProof="0" dirty="0">
                <a:ln>
                  <a:noFill/>
                </a:ln>
                <a:solidFill>
                  <a:schemeClr val="tx1"/>
                </a:solidFill>
                <a:effectLst/>
                <a:uLnTx/>
                <a:uFillTx/>
                <a:latin typeface="+mn-lt"/>
                <a:ea typeface="+mn-ea"/>
                <a:cs typeface="+mn-cs"/>
              </a:rPr>
              <a:t>) diferente.</a:t>
            </a: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AutoNum type="arabicPeriod"/>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1600" b="0" i="0" u="none" strike="noStrike" kern="0" cap="none" spc="0" normalizeH="0" baseline="0" noProof="0" dirty="0">
                <a:ln>
                  <a:noFill/>
                </a:ln>
                <a:solidFill>
                  <a:schemeClr val="tx1"/>
                </a:solidFill>
                <a:effectLst/>
                <a:uLnTx/>
                <a:uFillTx/>
                <a:latin typeface="+mn-lt"/>
                <a:ea typeface="+mn-ea"/>
                <a:cs typeface="+mn-cs"/>
              </a:rPr>
              <a:t>Calcule a média aritmética dos 10 pedaços (</a:t>
            </a:r>
            <a:r>
              <a:rPr kumimoji="0" lang="pt-BR" altLang="pt-BR" sz="1600" b="0" i="0" u="none" strike="noStrike" kern="0" cap="none" spc="0" normalizeH="0" baseline="0" noProof="0" dirty="0" err="1">
                <a:ln>
                  <a:noFill/>
                </a:ln>
                <a:solidFill>
                  <a:schemeClr val="tx1"/>
                </a:solidFill>
                <a:effectLst/>
                <a:uLnTx/>
                <a:uFillTx/>
                <a:latin typeface="+mn-lt"/>
                <a:ea typeface="+mn-ea"/>
                <a:cs typeface="+mn-cs"/>
              </a:rPr>
              <a:t>folds</a:t>
            </a:r>
            <a:r>
              <a:rPr kumimoji="0" lang="pt-BR" altLang="pt-BR" sz="1600" b="0" i="0" u="none" strike="noStrike" kern="0" cap="none" spc="0" normalizeH="0" baseline="0" noProof="0" dirty="0">
                <a:ln>
                  <a:noFill/>
                </a:ln>
                <a:solidFill>
                  <a:schemeClr val="tx1"/>
                </a:solidFill>
                <a:effectLst/>
                <a:uLnTx/>
                <a:uFillTx/>
                <a:latin typeface="+mn-lt"/>
                <a:ea typeface="+mn-ea"/>
                <a:cs typeface="+mn-cs"/>
              </a:rPr>
              <a:t>), também chamado </a:t>
            </a:r>
            <a:r>
              <a:rPr kumimoji="0" lang="pt-BR" altLang="pt-BR" sz="1600" b="1" i="1" u="none" strike="noStrike" kern="0" cap="none" spc="0" normalizeH="0" baseline="0" noProof="0" dirty="0" err="1">
                <a:ln>
                  <a:noFill/>
                </a:ln>
                <a:solidFill>
                  <a:srgbClr val="FF0000"/>
                </a:solidFill>
                <a:effectLst/>
                <a:uLnTx/>
                <a:uFillTx/>
                <a:latin typeface="+mn-lt"/>
                <a:ea typeface="+mn-ea"/>
                <a:cs typeface="+mn-cs"/>
              </a:rPr>
              <a:t>cross-validate</a:t>
            </a:r>
            <a:r>
              <a:rPr kumimoji="0" lang="pt-BR" altLang="pt-BR" sz="1600" b="1" i="1" u="none" strike="noStrike" kern="0" cap="none" spc="0" normalizeH="0" baseline="0" noProof="0" dirty="0">
                <a:ln>
                  <a:noFill/>
                </a:ln>
                <a:solidFill>
                  <a:srgbClr val="FF0000"/>
                </a:solidFill>
                <a:effectLst/>
                <a:uLnTx/>
                <a:uFillTx/>
                <a:latin typeface="+mn-lt"/>
                <a:ea typeface="+mn-ea"/>
                <a:cs typeface="+mn-cs"/>
              </a:rPr>
              <a:t> score</a:t>
            </a:r>
            <a:r>
              <a:rPr kumimoji="0" lang="pt-BR" altLang="pt-BR" sz="1600" b="0" i="0" u="none" strike="noStrike" kern="0" cap="none" spc="0" normalizeH="0" baseline="0" noProof="0" dirty="0">
                <a:ln>
                  <a:noFill/>
                </a:ln>
                <a:solidFill>
                  <a:schemeClr val="tx1"/>
                </a:solidFill>
                <a:effectLst/>
                <a:uLnTx/>
                <a:uFillTx/>
                <a:latin typeface="+mn-lt"/>
                <a:ea typeface="+mn-ea"/>
                <a:cs typeface="+mn-cs"/>
              </a:rPr>
              <a:t>.</a:t>
            </a:r>
          </a:p>
          <a:p>
            <a:pPr marL="342900" marR="0" lvl="0" indent="-342900" algn="just" defTabSz="957580" rtl="0" eaLnBrk="0" fontAlgn="base" latinLnBrk="0" hangingPunct="0">
              <a:lnSpc>
                <a:spcPct val="100000"/>
              </a:lnSpc>
              <a:spcBef>
                <a:spcPct val="20000"/>
              </a:spcBef>
              <a:spcAft>
                <a:spcPct val="0"/>
              </a:spcAft>
              <a:buClrTx/>
              <a:buSzPct val="80000"/>
              <a:buFont typeface="Wingdings" panose="05000000000000000000" pitchFamily="2" charset="2"/>
              <a:buAutoNum type="arabicPeriod"/>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16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p:txBody>
      </p:sp>
      <p:sp>
        <p:nvSpPr>
          <p:cNvPr id="18435"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Tipos de Testes</a:t>
            </a:r>
          </a:p>
          <a:p>
            <a:pPr>
              <a:spcBef>
                <a:spcPct val="50000"/>
              </a:spcBef>
            </a:pPr>
            <a:r>
              <a:rPr lang="en-GB" altLang="pt-BR" sz="1800" dirty="0">
                <a:solidFill>
                  <a:srgbClr val="FF0000"/>
                </a:solidFill>
                <a:latin typeface="Arial" panose="020B0604020202020204" pitchFamily="34" charset="0"/>
              </a:rPr>
              <a:t>Use Training Set, Supplied Test Set, Percentage Split e Cross-validation (3)</a:t>
            </a:r>
            <a:endParaRPr lang="pt-BR" altLang="pt-BR" sz="1800" dirty="0">
              <a:solidFill>
                <a:schemeClr val="tx2"/>
              </a:solidFill>
              <a:latin typeface="Arial" panose="020B0604020202020204" pitchFamily="34" charset="0"/>
            </a:endParaRPr>
          </a:p>
        </p:txBody>
      </p:sp>
      <p:pic>
        <p:nvPicPr>
          <p:cNvPr id="18436" name="Picture 2" descr="Cross-Validation"/>
          <p:cNvPicPr>
            <a:picLocks noChangeAspect="1"/>
          </p:cNvPicPr>
          <p:nvPr/>
        </p:nvPicPr>
        <p:blipFill>
          <a:blip r:embed="rId4"/>
          <a:stretch>
            <a:fillRect/>
          </a:stretch>
        </p:blipFill>
        <p:spPr>
          <a:xfrm>
            <a:off x="4160838" y="4586288"/>
            <a:ext cx="5514975" cy="2116137"/>
          </a:xfrm>
          <a:prstGeom prst="rect">
            <a:avLst/>
          </a:prstGeom>
          <a:noFill/>
          <a:ln w="9525">
            <a:noFill/>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76288" y="1084263"/>
            <a:ext cx="8772525" cy="4937125"/>
          </a:xfrm>
          <a:prstGeom prst="rect">
            <a:avLst/>
          </a:prstGeom>
          <a:noFill/>
          <a:ln>
            <a:noFill/>
          </a:ln>
        </p:spPr>
        <p:txBody>
          <a:bodyPr lIns="95782" tIns="47890" rIns="95782" bIns="47890"/>
          <a:lstStyle>
            <a:lvl1pPr marL="342900" indent="-342900" algn="l" defTabSz="957580" rtl="0" eaLnBrk="0" fontAlgn="base" hangingPunct="0">
              <a:spcBef>
                <a:spcPct val="20000"/>
              </a:spcBef>
              <a:spcAft>
                <a:spcPct val="0"/>
              </a:spcAft>
              <a:buSzPct val="80000"/>
              <a:buFont typeface="Wingdings" panose="05000000000000000000" pitchFamily="2" charset="2"/>
              <a:buChar char="•"/>
              <a:defRPr sz="2300" b="1">
                <a:solidFill>
                  <a:schemeClr val="tx1"/>
                </a:solidFill>
                <a:latin typeface="+mn-lt"/>
                <a:ea typeface="+mn-ea"/>
                <a:cs typeface="+mn-cs"/>
              </a:defRPr>
            </a:lvl1pPr>
            <a:lvl2pPr marL="777875" indent="-29845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2pPr>
            <a:lvl3pPr marL="1196975"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3pPr>
            <a:lvl4pPr marL="1676400" indent="-24003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4pPr>
            <a:lvl5pPr marL="21558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5pPr>
            <a:lvl6pPr marL="26130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6pPr>
            <a:lvl7pPr marL="30702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7pPr>
            <a:lvl8pPr marL="35274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8pPr>
            <a:lvl9pPr marL="3984625" indent="-241300" algn="l" defTabSz="957580" rtl="0" eaLnBrk="0" fontAlgn="base" hangingPunct="0">
              <a:spcBef>
                <a:spcPct val="20000"/>
              </a:spcBef>
              <a:spcAft>
                <a:spcPct val="0"/>
              </a:spcAft>
              <a:buSzPct val="80000"/>
              <a:buFont typeface="Wingdings" panose="05000000000000000000" pitchFamily="2" charset="2"/>
              <a:buBlip>
                <a:blip r:embed="rId3"/>
              </a:buBlip>
              <a:defRPr sz="2300">
                <a:solidFill>
                  <a:schemeClr val="tx1"/>
                </a:solidFill>
                <a:latin typeface="+mn-lt"/>
              </a:defRPr>
            </a:lvl9pPr>
          </a:lstStyle>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Durante o processo de Treinamento, devemos nos atentar aos dois principais problemas de classificação: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Overfitting</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 e </a:t>
            </a:r>
            <a:r>
              <a:rPr kumimoji="0" lang="pt-BR" altLang="pt-BR" sz="2000" b="0" i="0" u="none" strike="noStrike" kern="0" cap="none" spc="0" normalizeH="0" baseline="0" noProof="0" dirty="0" err="1">
                <a:ln>
                  <a:noFill/>
                </a:ln>
                <a:solidFill>
                  <a:schemeClr val="tx1"/>
                </a:solidFill>
                <a:effectLst/>
                <a:uLnTx/>
                <a:uFillTx/>
                <a:latin typeface="+mn-lt"/>
                <a:ea typeface="+mn-ea"/>
                <a:cs typeface="+mn-cs"/>
              </a:rPr>
              <a:t>Underfitting</a:t>
            </a:r>
            <a:r>
              <a:rPr kumimoji="0" lang="pt-BR" altLang="pt-BR" sz="2000" b="0" i="0" u="none" strike="noStrike" kern="0" cap="none" spc="0" normalizeH="0" baseline="0" noProof="0" dirty="0">
                <a:ln>
                  <a:noFill/>
                </a:ln>
                <a:solidFill>
                  <a:schemeClr val="tx1"/>
                </a:solidFill>
                <a:effectLst/>
                <a:uLnTx/>
                <a:uFillTx/>
                <a:latin typeface="+mn-lt"/>
                <a:ea typeface="+mn-ea"/>
                <a:cs typeface="+mn-cs"/>
              </a:rPr>
              <a:t>.</a:t>
            </a: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endParaRPr kumimoji="0" lang="pt-BR" altLang="pt-BR"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57580" rtl="0" eaLnBrk="0" fontAlgn="base" latinLnBrk="0" hangingPunct="0">
              <a:lnSpc>
                <a:spcPct val="100000"/>
              </a:lnSpc>
              <a:spcBef>
                <a:spcPct val="20000"/>
              </a:spcBef>
              <a:spcAft>
                <a:spcPct val="0"/>
              </a:spcAft>
              <a:buClrTx/>
              <a:buSzPct val="80000"/>
              <a:buFont typeface="Wingdings" panose="05000000000000000000" pitchFamily="2" charset="2"/>
              <a:buNone/>
              <a:tabLst>
                <a:tab pos="445770" algn="l"/>
                <a:tab pos="895350" algn="l"/>
                <a:tab pos="1344295" algn="l"/>
                <a:tab pos="1793875" algn="l"/>
                <a:tab pos="2242820" algn="l"/>
                <a:tab pos="2692400" algn="l"/>
                <a:tab pos="3141345" algn="l"/>
                <a:tab pos="3590925" algn="l"/>
                <a:tab pos="4039870" algn="l"/>
                <a:tab pos="4489450" algn="l"/>
                <a:tab pos="4938395" algn="l"/>
                <a:tab pos="5387975" algn="l"/>
                <a:tab pos="5836920" algn="l"/>
                <a:tab pos="6286500" algn="l"/>
                <a:tab pos="6735445" algn="l"/>
                <a:tab pos="7185025" algn="l"/>
                <a:tab pos="7633970" algn="l"/>
                <a:tab pos="8083550" algn="l"/>
                <a:tab pos="8532495" algn="l"/>
                <a:tab pos="8982075" algn="l"/>
              </a:tabLst>
              <a:defRPr/>
            </a:pPr>
            <a:r>
              <a:rPr kumimoji="0" lang="pt-BR" altLang="pt-BR" sz="2000" b="0" i="0" u="none" strike="noStrike" kern="0" cap="none" spc="0" normalizeH="0" baseline="0" noProof="0" dirty="0">
                <a:ln>
                  <a:noFill/>
                </a:ln>
                <a:solidFill>
                  <a:schemeClr val="tx1"/>
                </a:solidFill>
                <a:effectLst/>
                <a:uLnTx/>
                <a:uFillTx/>
                <a:latin typeface="+mn-lt"/>
                <a:ea typeface="+mn-ea"/>
                <a:cs typeface="+mn-cs"/>
              </a:rPr>
              <a:t>A seguir uma ilustração inicial comparando ambos:</a:t>
            </a:r>
          </a:p>
        </p:txBody>
      </p:sp>
      <p:sp>
        <p:nvSpPr>
          <p:cNvPr id="20483" name="Rectangle 3"/>
          <p:cNvSpPr/>
          <p:nvPr/>
        </p:nvSpPr>
        <p:spPr>
          <a:xfrm>
            <a:off x="752475" y="404813"/>
            <a:ext cx="8809038" cy="419100"/>
          </a:xfrm>
          <a:prstGeom prst="rect">
            <a:avLst/>
          </a:prstGeom>
          <a:noFill/>
          <a:ln w="9525">
            <a:noFill/>
          </a:ln>
        </p:spPr>
        <p:txBody>
          <a:bodyPr lIns="92075" tIns="46038" rIns="92075" bIns="46038" anchor="ctr" anchorCtr="0"/>
          <a:lstStyle/>
          <a:p>
            <a:pPr>
              <a:spcBef>
                <a:spcPct val="50000"/>
              </a:spcBef>
            </a:pPr>
            <a:r>
              <a:rPr lang="en-GB" altLang="pt-BR" sz="2800" dirty="0">
                <a:solidFill>
                  <a:schemeClr val="tx2"/>
                </a:solidFill>
                <a:latin typeface="Arial" panose="020B0604020202020204" pitchFamily="34" charset="0"/>
              </a:rPr>
              <a:t>Problemas comuns em Aprendizado</a:t>
            </a:r>
          </a:p>
          <a:p>
            <a:pPr>
              <a:spcBef>
                <a:spcPct val="50000"/>
              </a:spcBef>
            </a:pPr>
            <a:r>
              <a:rPr lang="en-GB" altLang="pt-BR" sz="1800" dirty="0">
                <a:solidFill>
                  <a:srgbClr val="FF0000"/>
                </a:solidFill>
                <a:latin typeface="Arial" panose="020B0604020202020204" pitchFamily="34" charset="0"/>
              </a:rPr>
              <a:t>Overfitting e Underfitting – Visão Geral</a:t>
            </a:r>
            <a:endParaRPr lang="pt-BR" altLang="pt-BR" sz="1800" dirty="0">
              <a:solidFill>
                <a:schemeClr val="tx2"/>
              </a:solidFill>
              <a:latin typeface="Arial" panose="020B0604020202020204" pitchFamily="34" charset="0"/>
            </a:endParaRPr>
          </a:p>
        </p:txBody>
      </p:sp>
      <p:pic>
        <p:nvPicPr>
          <p:cNvPr id="20484" name="Imagem 1"/>
          <p:cNvPicPr>
            <a:picLocks noChangeAspect="1"/>
          </p:cNvPicPr>
          <p:nvPr/>
        </p:nvPicPr>
        <p:blipFill>
          <a:blip r:embed="rId4"/>
          <a:stretch>
            <a:fillRect/>
          </a:stretch>
        </p:blipFill>
        <p:spPr>
          <a:xfrm>
            <a:off x="1784350" y="2725738"/>
            <a:ext cx="6845300" cy="3695700"/>
          </a:xfrm>
          <a:prstGeom prst="rect">
            <a:avLst/>
          </a:prstGeom>
          <a:noFill/>
          <a:ln w="9525">
            <a:noFill/>
          </a:ln>
        </p:spPr>
      </p:pic>
    </p:spTree>
  </p:cSld>
  <p:clrMapOvr>
    <a:masterClrMapping/>
  </p:clrMapOvr>
  <p:transition spd="med"/>
</p:sld>
</file>

<file path=ppt/theme/theme1.xml><?xml version="1.0" encoding="utf-8"?>
<a:theme xmlns:a="http://schemas.openxmlformats.org/drawingml/2006/main" name="MIS Master 2000">
  <a:themeElements>
    <a:clrScheme name="">
      <a:dk1>
        <a:srgbClr val="000000"/>
      </a:dk1>
      <a:lt1>
        <a:srgbClr val="FFFFFF"/>
      </a:lt1>
      <a:dk2>
        <a:srgbClr val="748EAE"/>
      </a:dk2>
      <a:lt2>
        <a:srgbClr val="4D627F"/>
      </a:lt2>
      <a:accent1>
        <a:srgbClr val="0029AC"/>
      </a:accent1>
      <a:accent2>
        <a:srgbClr val="E4000B"/>
      </a:accent2>
      <a:accent3>
        <a:srgbClr val="FFFFFF"/>
      </a:accent3>
      <a:accent4>
        <a:srgbClr val="000000"/>
      </a:accent4>
      <a:accent5>
        <a:srgbClr val="AAACD2"/>
      </a:accent5>
      <a:accent6>
        <a:srgbClr val="CF0009"/>
      </a:accent6>
      <a:hlink>
        <a:srgbClr val="FF6600"/>
      </a:hlink>
      <a:folHlink>
        <a:srgbClr val="95AAC1"/>
      </a:folHlink>
    </a:clrScheme>
    <a:fontScheme name="MIS Master 200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pt-BR" sz="24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pt-BR" sz="24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MIS Master 200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S Master 20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S Master 200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S Master 200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S Master 200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S Master 200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S Master 200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IS Master 2000">
  <a:themeElements>
    <a:clrScheme name="">
      <a:dk1>
        <a:srgbClr val="000000"/>
      </a:dk1>
      <a:lt1>
        <a:srgbClr val="FFFFFF"/>
      </a:lt1>
      <a:dk2>
        <a:srgbClr val="748EAE"/>
      </a:dk2>
      <a:lt2>
        <a:srgbClr val="4D627F"/>
      </a:lt2>
      <a:accent1>
        <a:srgbClr val="0029AC"/>
      </a:accent1>
      <a:accent2>
        <a:srgbClr val="E4000B"/>
      </a:accent2>
      <a:accent3>
        <a:srgbClr val="FFFFFF"/>
      </a:accent3>
      <a:accent4>
        <a:srgbClr val="000000"/>
      </a:accent4>
      <a:accent5>
        <a:srgbClr val="AAACD2"/>
      </a:accent5>
      <a:accent6>
        <a:srgbClr val="CF0009"/>
      </a:accent6>
      <a:hlink>
        <a:srgbClr val="FF6600"/>
      </a:hlink>
      <a:folHlink>
        <a:srgbClr val="95AAC1"/>
      </a:folHlink>
    </a:clrScheme>
    <a:fontScheme name="MIS Master 200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pt-BR" sz="24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pt-BR" sz="24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MIS Master 200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S Master 20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S Master 200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S Master 200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S Master 200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S Master 200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S Master 200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f8a575f-8453-4ab3-9699-104a6bc48a32" xsi:nil="true"/>
    <lcf76f155ced4ddcb4097134ff3c332f xmlns="b606a08f-3e87-4d11-aa84-41cdd4d422d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ADA5EC06E8B3894E9080845EA9B027F8" ma:contentTypeVersion="11" ma:contentTypeDescription="Crie um novo documento." ma:contentTypeScope="" ma:versionID="8a5cb4928cb85be64a970ebd8f7cba73">
  <xsd:schema xmlns:xsd="http://www.w3.org/2001/XMLSchema" xmlns:xs="http://www.w3.org/2001/XMLSchema" xmlns:p="http://schemas.microsoft.com/office/2006/metadata/properties" xmlns:ns2="b606a08f-3e87-4d11-aa84-41cdd4d422de" xmlns:ns3="4f8a575f-8453-4ab3-9699-104a6bc48a32" targetNamespace="http://schemas.microsoft.com/office/2006/metadata/properties" ma:root="true" ma:fieldsID="e4b86a5a26f9cf46aabd778c663eac1c" ns2:_="" ns3:_="">
    <xsd:import namespace="b606a08f-3e87-4d11-aa84-41cdd4d422de"/>
    <xsd:import namespace="4f8a575f-8453-4ab3-9699-104a6bc48a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06a08f-3e87-4d11-aa84-41cdd4d422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Marcações de imagem" ma:readOnly="false" ma:fieldId="{5cf76f15-5ced-4ddc-b409-7134ff3c332f}" ma:taxonomyMulti="true" ma:sspId="0ef6089c-5148-4909-88ac-65974e5b7eb0"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8a575f-8453-4ab3-9699-104a6bc48a3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7d85f05-b9a5-47c2-b295-a762e1d507a2}" ma:internalName="TaxCatchAll" ma:showField="CatchAllData" ma:web="4f8a575f-8453-4ab3-9699-104a6bc48a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0EE0A1-7370-491B-B92B-B78075E5281A}">
  <ds:schemaRefs>
    <ds:schemaRef ds:uri="http://schemas.microsoft.com/office/2006/metadata/properties"/>
    <ds:schemaRef ds:uri="http://schemas.microsoft.com/office/infopath/2007/PartnerControls"/>
    <ds:schemaRef ds:uri="4f8a575f-8453-4ab3-9699-104a6bc48a32"/>
    <ds:schemaRef ds:uri="b606a08f-3e87-4d11-aa84-41cdd4d422de"/>
  </ds:schemaRefs>
</ds:datastoreItem>
</file>

<file path=customXml/itemProps2.xml><?xml version="1.0" encoding="utf-8"?>
<ds:datastoreItem xmlns:ds="http://schemas.openxmlformats.org/officeDocument/2006/customXml" ds:itemID="{E142D485-945F-4566-8ACF-9A8A8D33BC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06a08f-3e87-4d11-aa84-41cdd4d422de"/>
    <ds:schemaRef ds:uri="4f8a575f-8453-4ab3-9699-104a6bc48a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4C58F-35BB-4D6E-AE17-C1AB244A58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Office\Templates\Estruturas de apresentação\MIS Master 2000.pot</Template>
  <TotalTime>0</TotalTime>
  <Words>6846</Words>
  <Application>Microsoft Office PowerPoint</Application>
  <PresentationFormat>Papel A4 (210 x 297 mm)</PresentationFormat>
  <Paragraphs>184</Paragraphs>
  <Slides>16</Slides>
  <Notes>16</Notes>
  <HiddenSlides>0</HiddenSlides>
  <MMClips>0</MMClips>
  <ScaleCrop>false</ScaleCrop>
  <HeadingPairs>
    <vt:vector size="4" baseType="variant">
      <vt:variant>
        <vt:lpstr>Tema</vt:lpstr>
      </vt:variant>
      <vt:variant>
        <vt:i4>2</vt:i4>
      </vt:variant>
      <vt:variant>
        <vt:lpstr>Títulos de slides</vt:lpstr>
      </vt:variant>
      <vt:variant>
        <vt:i4>16</vt:i4>
      </vt:variant>
    </vt:vector>
  </HeadingPairs>
  <TitlesOfParts>
    <vt:vector size="18" baseType="lpstr">
      <vt:lpstr>MIS Master 2000</vt:lpstr>
      <vt:lpstr>1_MIS Master 2000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sem título</dc:title>
  <dc:creator>Sérgio Baran</dc:creator>
  <cp:lastModifiedBy>Walmir Duque</cp:lastModifiedBy>
  <cp:revision>565</cp:revision>
  <cp:lastPrinted>2000-04-02T21:52:00Z</cp:lastPrinted>
  <dcterms:created xsi:type="dcterms:W3CDTF">2000-04-01T16:01:00Z</dcterms:created>
  <dcterms:modified xsi:type="dcterms:W3CDTF">2025-04-20T19:34:53Z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BABF5E781A184B5B8662DD5A0C6AFD1E_12</vt:lpwstr>
  </property>
  <property fmtid="{D5CDD505-2E9C-101B-9397-08002B2CF9AE}" pid="3" name="KSOProductBuildVer">
    <vt:lpwstr>1046-12.2.0.20326</vt:lpwstr>
  </property>
  <property fmtid="{D5CDD505-2E9C-101B-9397-08002B2CF9AE}" pid="4" name="ContentTypeId">
    <vt:lpwstr>0x010100ADA5EC06E8B3894E9080845EA9B027F8</vt:lpwstr>
  </property>
  <property fmtid="{D5CDD505-2E9C-101B-9397-08002B2CF9AE}" pid="5" name="MediaServiceImageTags">
    <vt:lpwstr/>
  </property>
</Properties>
</file>