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0.wmf" ContentType="image/x-wmf"/>
  <Override PartName="/ppt/media/image4.jpeg" ContentType="image/jpeg"/>
  <Override PartName="/ppt/media/image17.png" ContentType="image/png"/>
  <Override PartName="/ppt/media/image14.png" ContentType="image/png"/>
  <Override PartName="/ppt/media/image9.png" ContentType="image/png"/>
  <Override PartName="/ppt/media/image2.jpeg" ContentType="image/jpeg"/>
  <Override PartName="/ppt/media/image5.jpeg" ContentType="image/jpeg"/>
  <Override PartName="/ppt/media/image6.jpeg" ContentType="image/jpeg"/>
  <Override PartName="/ppt/media/image16.wmf" ContentType="image/x-wmf"/>
  <Override PartName="/ppt/media/image8.png" ContentType="image/png"/>
  <Override PartName="/ppt/media/image15.wmf" ContentType="image/x-wmf"/>
  <Override PartName="/ppt/media/image1.jpeg" ContentType="image/jpeg"/>
  <Override PartName="/ppt/media/image7.png" ContentType="image/png"/>
  <Override PartName="/ppt/media/image3.png" ContentType="image/png"/>
  <Override PartName="/ppt/media/image11.wmf" ContentType="image/x-wmf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7086600" cy="942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Click to move the slide</a:t>
            </a:r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868A39C-CF45-4216-A174-ECB7DB91C3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Num" idx="6"/>
          </p:nvPr>
        </p:nvSpPr>
        <p:spPr>
          <a:xfrm>
            <a:off x="4016520" y="8958240"/>
            <a:ext cx="3069720" cy="4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520" rIns="9252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24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B08F2D4-7A63-4466-A3A7-E2AC7BBC4415}" type="slidenum">
              <a:rPr b="0" lang="pt-BR" sz="24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Img"/>
          </p:nvPr>
        </p:nvSpPr>
        <p:spPr>
          <a:xfrm>
            <a:off x="1184400" y="706320"/>
            <a:ext cx="4716000" cy="353664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944640" y="4478400"/>
            <a:ext cx="5196960" cy="4244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520" rIns="9252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0442FB-4897-4967-AFE5-9432360443B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A94E15-BBC4-4B66-9849-F5070B8DA55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3347C3-4CEE-4F41-A488-2DB00DA14B7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DA71CC-DE21-477A-8C05-5C8128D9FE7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99C36B-CA06-4C85-9791-F1CD37EA73E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91A10-AC9F-428C-A479-60F69BC9E5D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1083E-9651-471B-801E-499EEA44598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3D06B-67AF-4991-BF03-FFFD7EEB08D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C41CA-BFA8-4440-A265-CD5DFBE9174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638817-7375-413D-A249-B9A64DD469D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1D78E-A186-4930-9E0A-FBFF91C363A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A2B458-F0FB-4D9C-A662-E6F8F0319CF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AD7E2-9A1C-4BF8-B41E-B8495ED4A5A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F0ED6-3568-4FC3-AFCB-D027429B9A4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C86BA5-C794-4B78-B7DF-C5E6486C7A6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B8EE56-7011-4726-966C-F785B1E3C24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D7B575-FA66-4D5E-A7C1-A3A3C0DFDBC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F0C470-85C1-467C-AEB1-DDA52EBA1C8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BDB116-CE5C-40A0-9F21-C5CB7655E3E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2EAFEF-B0EE-4BCB-B3C0-EC5459E209B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302FE1-6C0B-4F04-8926-BDA6A926377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7B80F0-3FF2-4AA0-82B4-4668B4849EF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866B75-7AE8-4D76-86A2-B0ED9313655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E17257-D38E-4ACA-857C-03130D442F7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solidFill>
              <a:srgbClr val="ff9966"/>
            </a:solidFill>
            <a:miter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B22DC44-249A-4390-89D3-0DDBDE0AF00B}" type="slidenum">
              <a:rPr b="0" lang="pt-BR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k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h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t</a:t>
            </a:r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solidFill>
              <a:srgbClr val="ff9966"/>
            </a:solidFill>
            <a:miter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11B396D-18D9-4739-99B1-BAE03A4DC7F0}" type="slidenum">
              <a:rPr b="0" lang="pt-BR" sz="14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Click to edit the title text format</a:t>
            </a:r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0" lang="pt-BR" sz="24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5"/>
          <p:cNvSpPr/>
          <p:nvPr/>
        </p:nvSpPr>
        <p:spPr>
          <a:xfrm>
            <a:off x="0" y="5421240"/>
            <a:ext cx="9143640" cy="798120"/>
          </a:xfrm>
          <a:prstGeom prst="rect">
            <a:avLst/>
          </a:prstGeom>
          <a:solidFill>
            <a:srgbClr val="000099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65000"/>
              </a:lnSpc>
              <a:buNone/>
              <a:tabLst>
                <a:tab algn="l" pos="0"/>
              </a:tabLst>
            </a:pPr>
            <a:r>
              <a:rPr b="0" lang="pt-BR" sz="2590" spc="-1" strike="noStrike">
                <a:solidFill>
                  <a:srgbClr val="ffff00"/>
                </a:solidFill>
                <a:latin typeface="Arial Narrow"/>
              </a:rPr>
              <a:t>Processamento de Linguagem Natural (PLN)</a:t>
            </a:r>
            <a:endParaRPr b="0" lang="en-US" sz="2590" spc="-1" strike="noStrike">
              <a:latin typeface="Arial"/>
            </a:endParaRPr>
          </a:p>
        </p:txBody>
      </p:sp>
      <p:pic>
        <p:nvPicPr>
          <p:cNvPr id="85" name="Picture 6" descr="Resultado de imagem para DATA MINING"/>
          <p:cNvPicPr/>
          <p:nvPr/>
        </p:nvPicPr>
        <p:blipFill>
          <a:blip r:embed="rId1"/>
          <a:stretch/>
        </p:blipFill>
        <p:spPr>
          <a:xfrm>
            <a:off x="2801880" y="866880"/>
            <a:ext cx="3539880" cy="2356920"/>
          </a:xfrm>
          <a:prstGeom prst="rect">
            <a:avLst/>
          </a:prstGeom>
          <a:ln w="9525">
            <a:noFill/>
          </a:ln>
        </p:spPr>
      </p:pic>
      <p:sp>
        <p:nvSpPr>
          <p:cNvPr id="86" name="CaixaDeTexto 5"/>
          <p:cNvSpPr/>
          <p:nvPr/>
        </p:nvSpPr>
        <p:spPr>
          <a:xfrm>
            <a:off x="2347920" y="3333600"/>
            <a:ext cx="444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114ffb"/>
                </a:solidFill>
                <a:latin typeface="Tahoma"/>
              </a:rPr>
              <a:t>INTELIGÊNCIA ARTIFICIAL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7" name="Picture 7" descr=""/>
          <p:cNvPicPr/>
          <p:nvPr/>
        </p:nvPicPr>
        <p:blipFill>
          <a:blip r:embed="rId2"/>
          <a:stretch/>
        </p:blipFill>
        <p:spPr>
          <a:xfrm>
            <a:off x="611280" y="4371840"/>
            <a:ext cx="2466720" cy="1847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369;p34"/>
          <p:cNvSpPr/>
          <p:nvPr/>
        </p:nvSpPr>
        <p:spPr>
          <a:xfrm>
            <a:off x="1403280" y="2852640"/>
            <a:ext cx="6624360" cy="1431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</a:rPr>
              <a:t>Pré-processamento em PLN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388;p36"/>
          <p:cNvSpPr/>
          <p:nvPr/>
        </p:nvSpPr>
        <p:spPr>
          <a:xfrm>
            <a:off x="228600" y="2458800"/>
            <a:ext cx="8422920" cy="41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modelar a língua e possibilitar que a máquina a entenda, são necessários pré-processamentos que abstraem e estruturam a língua, deixando apenas o que é informação relevante. Esse pré-processamento reduz o vocabulário e torna os dados menos esparsos, característica conveniente para o processamento computacional. A seguir as tarefas mais importantes:</a:t>
            </a:r>
            <a:endParaRPr b="0" lang="en-US" sz="1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Remoção de Ruídos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Normalização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Tokenização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Remoção ou Substituição de Palavras Raras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Tratamento de Espaços e Formatação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Expansão de Contrações e Correção Ortográfica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Tradução ou Consistência de Idioma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Remoção de Tags HTML ou Elementos de Formatação de Documento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Redução de Dimensionalidade (Opcional)</a:t>
            </a:r>
            <a:endParaRPr b="0" lang="en-US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Balanceamento de Dados e Análise de Frequência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Google Shape;378;p35"/>
          <p:cNvSpPr/>
          <p:nvPr/>
        </p:nvSpPr>
        <p:spPr>
          <a:xfrm>
            <a:off x="87840" y="1832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Google Shape;380;p35"/>
          <p:cNvSpPr/>
          <p:nvPr/>
        </p:nvSpPr>
        <p:spPr>
          <a:xfrm>
            <a:off x="228600" y="1463400"/>
            <a:ext cx="458604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Box 1"/>
          <p:cNvSpPr/>
          <p:nvPr/>
        </p:nvSpPr>
        <p:spPr>
          <a:xfrm>
            <a:off x="5029560" y="731160"/>
            <a:ext cx="411444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</a:rPr>
              <a:t># getting the collection collection_one = chroma_client.get_collection(name='Collection1')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388;p36"/>
          <p:cNvSpPr/>
          <p:nvPr/>
        </p:nvSpPr>
        <p:spPr>
          <a:xfrm>
            <a:off x="469800" y="2322360"/>
            <a:ext cx="8422920" cy="393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Pontuação e Símbolos: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remover pontuação, caracteres especiais e símbolos desnecessários que não contribuem para o significado do texto.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Stop Words: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remover palavras comuns (como "a", "o", "é", "de") que têm pouco valor semântico para a maioria das tarefas de processamento de linguagem natural. Essas remoções só devem ocorrer quando as stopwords realmente não forem importantes.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No caso da Análise de Sentimentos, não poderíamos remover a stopword “não”, pois traz uma conotação de negatividade para a sentença, indicando justamente o sentimento transmitido.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Uma lista de stopwords pode facilmente ser encontrada disponível na internet.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Números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: dependendo do caso, números podem ser removidos, especialmente se não forem relevantes para o contexto.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Google Shape;378;p35"/>
          <p:cNvSpPr/>
          <p:nvPr/>
        </p:nvSpPr>
        <p:spPr>
          <a:xfrm>
            <a:off x="149400" y="52452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Google Shape;380;p35"/>
          <p:cNvSpPr/>
          <p:nvPr/>
        </p:nvSpPr>
        <p:spPr>
          <a:xfrm>
            <a:off x="509760" y="171288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Remoção de Ruídos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88;p36"/>
          <p:cNvSpPr/>
          <p:nvPr/>
        </p:nvSpPr>
        <p:spPr>
          <a:xfrm>
            <a:off x="469800" y="2276640"/>
            <a:ext cx="8224560" cy="252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ff0000"/>
                </a:solidFill>
                <a:latin typeface="Arial"/>
              </a:rPr>
              <a:t>Stemização (stemming):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reduzir as palavras ao seu radical removendo prefixos ou sufixos. Os resultados não são necessariamente palavras válidas!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</a:rPr>
              <a:t>Exemplos: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"amando", "amarão" e "amamos" podem se tornar "amar“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meninas” se reduziria a “menin”, assim como “meninos” e “menininhos”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gato”, “gata”, “gatos” e “gatas” se reduziriam para “gat”.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Google Shape;378;p35"/>
          <p:cNvSpPr/>
          <p:nvPr/>
        </p:nvSpPr>
        <p:spPr>
          <a:xfrm>
            <a:off x="316440" y="6404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Google Shape;380;p35"/>
          <p:cNvSpPr/>
          <p:nvPr/>
        </p:nvSpPr>
        <p:spPr>
          <a:xfrm>
            <a:off x="509760" y="182880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Normalização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388;p36"/>
          <p:cNvSpPr/>
          <p:nvPr/>
        </p:nvSpPr>
        <p:spPr>
          <a:xfrm>
            <a:off x="469800" y="2276640"/>
            <a:ext cx="811800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ff0000"/>
                </a:solidFill>
                <a:latin typeface="Arial"/>
              </a:rPr>
              <a:t>Lematização (lemmatization):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reduzir as palavras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às suas formas básicas, ao seu lema. A lematização considera o contexto e a gramática (ex. no caso verbo, sua forma no infinitivo - “tiver”, “tenho”, “tinha”, “tem” são formas do mesmo lema “ter”).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Google Shape;378;p35"/>
          <p:cNvSpPr/>
          <p:nvPr/>
        </p:nvSpPr>
        <p:spPr>
          <a:xfrm>
            <a:off x="87840" y="52452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Google Shape;380;p35"/>
          <p:cNvSpPr/>
          <p:nvPr/>
        </p:nvSpPr>
        <p:spPr>
          <a:xfrm>
            <a:off x="509760" y="171288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Normalização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31" name="Imagem 3075"/>
          <p:cNvGraphicFramePr/>
          <p:nvPr/>
        </p:nvGraphicFramePr>
        <p:xfrm>
          <a:off x="727200" y="3141720"/>
          <a:ext cx="4622400" cy="243972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32" name="Imagem 307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27200" y="3141720"/>
                    <a:ext cx="4622400" cy="2439720"/>
                  </a:xfrm>
                  <a:prstGeom prst="rect">
                    <a:avLst/>
                  </a:prstGeom>
                  <a:ln w="3810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33" name="Imagem 3076"/>
          <p:cNvGraphicFramePr/>
          <p:nvPr/>
        </p:nvGraphicFramePr>
        <p:xfrm>
          <a:off x="36360" y="5373720"/>
          <a:ext cx="6005160" cy="1410840"/>
        </p:xfrm>
        <a:graphic>
          <a:graphicData uri="http://schemas.openxmlformats.org/presentationml/2006/ole">
            <p:oleObj progId="Paint.Picture" r:id="rId3" spid="">
              <p:embed/>
              <p:pic>
                <p:nvPicPr>
                  <p:cNvPr id="134" name="Imagem 307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6360" y="5373720"/>
                    <a:ext cx="6005160" cy="1410840"/>
                  </a:xfrm>
                  <a:prstGeom prst="rect">
                    <a:avLst/>
                  </a:prstGeom>
                  <a:ln w="38100">
                    <a:noFill/>
                  </a:ln>
                </p:spPr>
              </p:pic>
            </p:oleObj>
          </a:graphicData>
        </a:graphic>
      </p:graphicFrame>
      <p:sp>
        <p:nvSpPr>
          <p:cNvPr id="135" name="Caixa de Texto 8"/>
          <p:cNvSpPr/>
          <p:nvPr/>
        </p:nvSpPr>
        <p:spPr>
          <a:xfrm>
            <a:off x="5508720" y="3191040"/>
            <a:ext cx="3311280" cy="3253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pt-BR" sz="1600" spc="-1" strike="noStrike">
                <a:solidFill>
                  <a:srgbClr val="ff0000"/>
                </a:solidFill>
                <a:latin typeface="Tahoma"/>
              </a:rPr>
              <a:t>doc = nlp(texto)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1. Tokenização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2. Etiquetagem: qual parte do discurso: substantivo, verbo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3. Análise de dependência: relações entre tokens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4. Reconhecimento de entidades nomeadas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5. </a:t>
            </a:r>
            <a:r>
              <a:rPr b="1" lang="pt-BR" sz="1600" spc="-1" strike="noStrike">
                <a:solidFill>
                  <a:srgbClr val="ff0000"/>
                </a:solidFill>
                <a:latin typeface="Tahoma"/>
              </a:rPr>
              <a:t>Lemmatização:</a:t>
            </a: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 textos reduzidos à sua forma canônica, ou lema, facilitando a análise semântica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378;p35"/>
          <p:cNvSpPr/>
          <p:nvPr/>
        </p:nvSpPr>
        <p:spPr>
          <a:xfrm>
            <a:off x="87840" y="1832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Google Shape;380;p35"/>
          <p:cNvSpPr/>
          <p:nvPr/>
        </p:nvSpPr>
        <p:spPr>
          <a:xfrm>
            <a:off x="509760" y="1494000"/>
            <a:ext cx="458604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Normalização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Imagem 1" descr=""/>
          <p:cNvPicPr/>
          <p:nvPr/>
        </p:nvPicPr>
        <p:blipFill>
          <a:blip r:embed="rId1"/>
          <a:srcRect l="0" t="7149" r="0" b="0"/>
          <a:stretch/>
        </p:blipFill>
        <p:spPr>
          <a:xfrm>
            <a:off x="1187280" y="2133720"/>
            <a:ext cx="7102080" cy="4390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388;p36"/>
          <p:cNvSpPr/>
          <p:nvPr/>
        </p:nvSpPr>
        <p:spPr>
          <a:xfrm>
            <a:off x="469800" y="2322360"/>
            <a:ext cx="8422920" cy="2559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Dividir o texto em unidades menores, como palavras ou subpalavras (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tokens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). Isso é necessário para que cada unidade do texto seja representada de forma individual.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 tokenização lexical marca cada palavra como um token no texto e a sentencial identifica e marca sentenças. Isso é o que começa a estruturar o texto.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0" name="Google Shape;378;p35"/>
          <p:cNvSpPr/>
          <p:nvPr/>
        </p:nvSpPr>
        <p:spPr>
          <a:xfrm>
            <a:off x="149400" y="52452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Google Shape;380;p35"/>
          <p:cNvSpPr/>
          <p:nvPr/>
        </p:nvSpPr>
        <p:spPr>
          <a:xfrm>
            <a:off x="509760" y="171288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Tokenização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Picture 2" descr="Image for post"/>
          <p:cNvPicPr/>
          <p:nvPr/>
        </p:nvPicPr>
        <p:blipFill>
          <a:blip r:embed="rId1"/>
          <a:stretch/>
        </p:blipFill>
        <p:spPr>
          <a:xfrm>
            <a:off x="324000" y="5475240"/>
            <a:ext cx="2742840" cy="761760"/>
          </a:xfrm>
          <a:prstGeom prst="rect">
            <a:avLst/>
          </a:prstGeom>
          <a:ln w="9525">
            <a:noFill/>
          </a:ln>
        </p:spPr>
      </p:pic>
      <p:pic>
        <p:nvPicPr>
          <p:cNvPr id="143" name="Picture 2" descr="Image for post"/>
          <p:cNvPicPr/>
          <p:nvPr/>
        </p:nvPicPr>
        <p:blipFill>
          <a:blip r:embed="rId2"/>
          <a:stretch/>
        </p:blipFill>
        <p:spPr>
          <a:xfrm>
            <a:off x="3348000" y="5437080"/>
            <a:ext cx="5581440" cy="799920"/>
          </a:xfrm>
          <a:prstGeom prst="rect">
            <a:avLst/>
          </a:prstGeom>
          <a:ln w="9525">
            <a:noFill/>
          </a:ln>
        </p:spPr>
      </p:pic>
      <p:sp>
        <p:nvSpPr>
          <p:cNvPr id="144" name="CaixaDeTexto 1"/>
          <p:cNvSpPr/>
          <p:nvPr/>
        </p:nvSpPr>
        <p:spPr>
          <a:xfrm>
            <a:off x="579600" y="5048280"/>
            <a:ext cx="248724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0000"/>
                </a:solidFill>
                <a:latin typeface="Times New Roman"/>
              </a:rPr>
              <a:t>Tokenização lexical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CaixaDeTexto 2"/>
          <p:cNvSpPr/>
          <p:nvPr/>
        </p:nvSpPr>
        <p:spPr>
          <a:xfrm>
            <a:off x="3456000" y="5011560"/>
            <a:ext cx="5292360" cy="39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0000"/>
                </a:solidFill>
                <a:latin typeface="Times New Roman"/>
              </a:rPr>
              <a:t>Tokenização sentencial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388;p36"/>
          <p:cNvSpPr/>
          <p:nvPr/>
        </p:nvSpPr>
        <p:spPr>
          <a:xfrm>
            <a:off x="469800" y="2322360"/>
            <a:ext cx="8422920" cy="3657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Por exemplo, a tokenização da biblioteca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Spacy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considera: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- Espaços em branco: Normalmente, os espaços em branco são usados para separar os tokens.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- Pontuação: A pontuação é geralmente tratada como tokens separados, a menos que esteja ligada a uma palavra (por exemplo, em contrações).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- Números: Os números são tokenizados como entidades individuais.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- Maiúsculas e minúsculas: O spaCy geralmente converte todos os tokens para minúsculas, mas essa configuração pode ser alterada.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- Palavras compostas: O spaCy pode lidar com palavras compostas de diferentes maneiras, dependendo do idioma e do modelo.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- Contrações: Contrações como "não" e "da" podem ser tratadas como um único token ou como dois tokens separados.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Google Shape;378;p35"/>
          <p:cNvSpPr/>
          <p:nvPr/>
        </p:nvSpPr>
        <p:spPr>
          <a:xfrm>
            <a:off x="316440" y="22860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Google Shape;380;p35"/>
          <p:cNvSpPr/>
          <p:nvPr/>
        </p:nvSpPr>
        <p:spPr>
          <a:xfrm>
            <a:off x="509760" y="171288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Tokenização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388;p36"/>
          <p:cNvSpPr/>
          <p:nvPr/>
        </p:nvSpPr>
        <p:spPr>
          <a:xfrm>
            <a:off x="469800" y="2322360"/>
            <a:ext cx="842292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Exemplo de tokenização da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Spacy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Google Shape;378;p35"/>
          <p:cNvSpPr/>
          <p:nvPr/>
        </p:nvSpPr>
        <p:spPr>
          <a:xfrm>
            <a:off x="228600" y="1832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Google Shape;380;p35"/>
          <p:cNvSpPr/>
          <p:nvPr/>
        </p:nvSpPr>
        <p:spPr>
          <a:xfrm>
            <a:off x="509760" y="171288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Tokenização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52" name="Imagem 2"/>
          <p:cNvGraphicFramePr/>
          <p:nvPr/>
        </p:nvGraphicFramePr>
        <p:xfrm>
          <a:off x="539640" y="2780640"/>
          <a:ext cx="3640680" cy="245916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153" name="Imagem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39640" y="2780640"/>
                    <a:ext cx="3640680" cy="2459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4" name="Imagem 6"/>
          <p:cNvGraphicFramePr/>
          <p:nvPr/>
        </p:nvGraphicFramePr>
        <p:xfrm>
          <a:off x="3636000" y="4293360"/>
          <a:ext cx="1286640" cy="2382840"/>
        </p:xfrm>
        <a:graphic>
          <a:graphicData uri="http://schemas.openxmlformats.org/presentationml/2006/ole">
            <p:oleObj progId="Paint.Picture" r:id="rId3" spid="">
              <p:embed/>
              <p:pic>
                <p:nvPicPr>
                  <p:cNvPr id="155" name="Imagem 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636000" y="4293360"/>
                    <a:ext cx="1286640" cy="2382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56" name="Caixa de Texto 8"/>
          <p:cNvSpPr/>
          <p:nvPr/>
        </p:nvSpPr>
        <p:spPr>
          <a:xfrm>
            <a:off x="5508720" y="2493000"/>
            <a:ext cx="3311280" cy="3253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pt-BR" sz="1600" spc="-1" strike="noStrike">
                <a:solidFill>
                  <a:srgbClr val="ff0000"/>
                </a:solidFill>
                <a:latin typeface="Tahoma"/>
              </a:rPr>
              <a:t>doc = nlp(texto)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1. </a:t>
            </a:r>
            <a:r>
              <a:rPr b="1" lang="pt-BR" sz="1600" spc="-1" strike="noStrike">
                <a:solidFill>
                  <a:srgbClr val="ff0000"/>
                </a:solidFill>
                <a:latin typeface="Tahoma"/>
              </a:rPr>
              <a:t>Tokenização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2. Etiquetagem: qual parte do discurso: substantivo, verbo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3. Análise de dependência: relações entre tokens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4. Reconhecimento de entidades nomeadas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Tahoma"/>
              </a:rPr>
              <a:t>5. Lemmatização: textos reduzidos à sua forma canônica, ou lema, facilitando a análise semântica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388;p36"/>
          <p:cNvSpPr/>
          <p:nvPr/>
        </p:nvSpPr>
        <p:spPr>
          <a:xfrm>
            <a:off x="433800" y="2514600"/>
            <a:ext cx="8253000" cy="577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</a:rPr>
              <a:t>Minúsculas: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converter todo o texto para minúsculas para evitar distinções entre palavras como "Cachorro" e "cachorro".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Google Shape;378;p35"/>
          <p:cNvSpPr/>
          <p:nvPr/>
        </p:nvSpPr>
        <p:spPr>
          <a:xfrm>
            <a:off x="316440" y="45720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Google Shape;380;p35"/>
          <p:cNvSpPr/>
          <p:nvPr/>
        </p:nvSpPr>
        <p:spPr>
          <a:xfrm>
            <a:off x="509760" y="171288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Normalização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034"/>
          <p:cNvSpPr/>
          <p:nvPr/>
        </p:nvSpPr>
        <p:spPr>
          <a:xfrm>
            <a:off x="685800" y="609480"/>
            <a:ext cx="53258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ffffff"/>
                </a:solidFill>
                <a:latin typeface="Futura Md BT"/>
              </a:rPr>
              <a:t>REDES NEURAIS ARTIFICIAIS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773280" y="685800"/>
            <a:ext cx="5333760" cy="914040"/>
          </a:xfrm>
          <a:prstGeom prst="rect">
            <a:avLst/>
          </a:prstGeom>
          <a:noFill/>
          <a:ln w="0">
            <a:noFill/>
          </a:ln>
          <a:effectLst>
            <a:outerShdw algn="ctr" dir="2700000" dist="53966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3520" rIns="83520" tIns="41040" bIns="410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70" spc="-1" strike="noStrike">
                <a:solidFill>
                  <a:srgbClr val="00e4a8"/>
                </a:solidFill>
                <a:latin typeface="Arial"/>
              </a:rPr>
              <a:t>  </a:t>
            </a:r>
            <a:endParaRPr b="0" lang="en-US" sz="1570" spc="-1" strike="noStrike">
              <a:latin typeface="Arial"/>
            </a:endParaRPr>
          </a:p>
        </p:txBody>
      </p:sp>
      <p:sp>
        <p:nvSpPr>
          <p:cNvPr id="90" name="Rectangle 5"/>
          <p:cNvSpPr/>
          <p:nvPr/>
        </p:nvSpPr>
        <p:spPr>
          <a:xfrm>
            <a:off x="0" y="5421240"/>
            <a:ext cx="9143640" cy="798120"/>
          </a:xfrm>
          <a:prstGeom prst="rect">
            <a:avLst/>
          </a:prstGeom>
          <a:solidFill>
            <a:srgbClr val="000099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65000"/>
              </a:lnSpc>
              <a:buNone/>
              <a:tabLst>
                <a:tab algn="l" pos="0"/>
              </a:tabLst>
            </a:pPr>
            <a:r>
              <a:rPr b="0" lang="pt-BR" sz="2950" spc="-1" strike="noStrike">
                <a:solidFill>
                  <a:srgbClr val="ffff00"/>
                </a:solidFill>
                <a:latin typeface="Tahoma"/>
              </a:rPr>
              <a:t>UA09: Mapa Mental</a:t>
            </a:r>
            <a:endParaRPr b="0" lang="en-US" sz="2950" spc="-1" strike="noStrike">
              <a:latin typeface="Arial"/>
            </a:endParaRPr>
          </a:p>
        </p:txBody>
      </p:sp>
      <p:sp>
        <p:nvSpPr>
          <p:cNvPr id="91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Rectangle 8"/>
          <p:cNvSpPr/>
          <p:nvPr/>
        </p:nvSpPr>
        <p:spPr>
          <a:xfrm>
            <a:off x="1476360" y="120960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Rectangle 2"/>
          <p:cNvSpPr/>
          <p:nvPr/>
        </p:nvSpPr>
        <p:spPr>
          <a:xfrm>
            <a:off x="3708360" y="7452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Imagem 2" descr=""/>
          <p:cNvPicPr/>
          <p:nvPr/>
        </p:nvPicPr>
        <p:blipFill>
          <a:blip r:embed="rId1"/>
          <a:stretch/>
        </p:blipFill>
        <p:spPr>
          <a:xfrm>
            <a:off x="179280" y="231840"/>
            <a:ext cx="5544720" cy="5970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88;p36"/>
          <p:cNvSpPr/>
          <p:nvPr/>
        </p:nvSpPr>
        <p:spPr>
          <a:xfrm>
            <a:off x="457200" y="2971800"/>
            <a:ext cx="842292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Substituir ou remover palavras que ocorrem raramente no corpus de dados, pois elas podem introduzir ruído.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Google Shape;378;p35"/>
          <p:cNvSpPr/>
          <p:nvPr/>
        </p:nvSpPr>
        <p:spPr>
          <a:xfrm>
            <a:off x="457200" y="6404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Google Shape;380;p35"/>
          <p:cNvSpPr/>
          <p:nvPr/>
        </p:nvSpPr>
        <p:spPr>
          <a:xfrm>
            <a:off x="448200" y="2103480"/>
            <a:ext cx="823860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Remoção ou Substituição de Palavras Raras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88;p36"/>
          <p:cNvSpPr/>
          <p:nvPr/>
        </p:nvSpPr>
        <p:spPr>
          <a:xfrm>
            <a:off x="457200" y="2789280"/>
            <a:ext cx="842292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Corrigir múltiplos espaços em branco, quebras de linha e outros problemas de formatação para garantir que o texto seja processado de forma consistente.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Google Shape;378;p35"/>
          <p:cNvSpPr/>
          <p:nvPr/>
        </p:nvSpPr>
        <p:spPr>
          <a:xfrm>
            <a:off x="457200" y="6404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Google Shape;380;p35"/>
          <p:cNvSpPr/>
          <p:nvPr/>
        </p:nvSpPr>
        <p:spPr>
          <a:xfrm>
            <a:off x="457200" y="207828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Tratamento de Espaços e Formatação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388;p36"/>
          <p:cNvSpPr/>
          <p:nvPr/>
        </p:nvSpPr>
        <p:spPr>
          <a:xfrm>
            <a:off x="263880" y="2962080"/>
            <a:ext cx="842292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Expandir contrações (ex. "né" para "não é") e corrigir erros ortográficos, especialmente em textos gerados por usuários.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Google Shape;378;p35"/>
          <p:cNvSpPr/>
          <p:nvPr/>
        </p:nvSpPr>
        <p:spPr>
          <a:xfrm>
            <a:off x="457200" y="4118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Google Shape;380;p35"/>
          <p:cNvSpPr/>
          <p:nvPr/>
        </p:nvSpPr>
        <p:spPr>
          <a:xfrm>
            <a:off x="448200" y="2057400"/>
            <a:ext cx="823860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Expansão de Contrações e Correção Ortográfica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388;p36"/>
          <p:cNvSpPr/>
          <p:nvPr/>
        </p:nvSpPr>
        <p:spPr>
          <a:xfrm>
            <a:off x="492480" y="2789280"/>
            <a:ext cx="842292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Assegurar que todo o texto esteja no mesmo idioma, especialmente se você estiver lidando com dados multilíngues.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Google Shape;378;p35"/>
          <p:cNvSpPr/>
          <p:nvPr/>
        </p:nvSpPr>
        <p:spPr>
          <a:xfrm>
            <a:off x="457200" y="64044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Google Shape;380;p35"/>
          <p:cNvSpPr/>
          <p:nvPr/>
        </p:nvSpPr>
        <p:spPr>
          <a:xfrm>
            <a:off x="469800" y="214920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Tradução ou Consistência de Idioma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388;p36"/>
          <p:cNvSpPr/>
          <p:nvPr/>
        </p:nvSpPr>
        <p:spPr>
          <a:xfrm>
            <a:off x="492480" y="2743560"/>
            <a:ext cx="8422920" cy="914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textos extraídos da web, remova tags HTML, cabeçalhos, rodapés e outros elementos (tais como caracteres especiais) que não fazem parte do conteúdo principal.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Google Shape;378;p35"/>
          <p:cNvSpPr/>
          <p:nvPr/>
        </p:nvSpPr>
        <p:spPr>
          <a:xfrm>
            <a:off x="457200" y="45720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Google Shape;380;p35"/>
          <p:cNvSpPr/>
          <p:nvPr/>
        </p:nvSpPr>
        <p:spPr>
          <a:xfrm>
            <a:off x="457200" y="1828800"/>
            <a:ext cx="823860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Remoção de Tags HTML ou Elementos de Format. Documento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388;p36"/>
          <p:cNvSpPr/>
          <p:nvPr/>
        </p:nvSpPr>
        <p:spPr>
          <a:xfrm>
            <a:off x="457200" y="2743200"/>
            <a:ext cx="8422920" cy="914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Dependendo do tamanho do corpus, pode ser útil usar técnicas como TF-IDF para selecionar as palavras mais relevantes e reduzir a dimensionalidade do texto representado.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Google Shape;378;p35"/>
          <p:cNvSpPr/>
          <p:nvPr/>
        </p:nvSpPr>
        <p:spPr>
          <a:xfrm>
            <a:off x="469800" y="45720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Google Shape;380;p35"/>
          <p:cNvSpPr/>
          <p:nvPr/>
        </p:nvSpPr>
        <p:spPr>
          <a:xfrm>
            <a:off x="509760" y="1920600"/>
            <a:ext cx="823860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Redução de Dimensionalidade (Opcional)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388;p36"/>
          <p:cNvSpPr/>
          <p:nvPr/>
        </p:nvSpPr>
        <p:spPr>
          <a:xfrm>
            <a:off x="457200" y="2971800"/>
            <a:ext cx="842292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Avaliar a frequência de palavras e ajustar os dados para evitar viés, garantindo uma representação justa e equilibrada do conteúdo.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Google Shape;378;p35"/>
          <p:cNvSpPr/>
          <p:nvPr/>
        </p:nvSpPr>
        <p:spPr>
          <a:xfrm>
            <a:off x="457200" y="45720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Google Shape;380;p35"/>
          <p:cNvSpPr/>
          <p:nvPr/>
        </p:nvSpPr>
        <p:spPr>
          <a:xfrm>
            <a:off x="457200" y="1828800"/>
            <a:ext cx="823860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Pré-processamento: </a:t>
            </a:r>
            <a:r>
              <a:rPr b="1" lang="pt-BR" sz="1800" spc="-1" strike="noStrike">
                <a:solidFill>
                  <a:srgbClr val="ff0000"/>
                </a:solidFill>
                <a:latin typeface="Calibri"/>
              </a:rPr>
              <a:t>Balanceamento de Dados e Análise de Frequência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378;p35"/>
          <p:cNvSpPr/>
          <p:nvPr/>
        </p:nvSpPr>
        <p:spPr>
          <a:xfrm>
            <a:off x="457200" y="22860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Google Shape;380;p35"/>
          <p:cNvSpPr/>
          <p:nvPr/>
        </p:nvSpPr>
        <p:spPr>
          <a:xfrm>
            <a:off x="468360" y="1712880"/>
            <a:ext cx="458604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Pré-processamento – Visão Resumida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3" name="Imagem 1" descr=""/>
          <p:cNvPicPr/>
          <p:nvPr/>
        </p:nvPicPr>
        <p:blipFill>
          <a:blip r:embed="rId1"/>
          <a:stretch/>
        </p:blipFill>
        <p:spPr>
          <a:xfrm>
            <a:off x="611280" y="2482920"/>
            <a:ext cx="7405200" cy="3501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369;p34"/>
          <p:cNvSpPr/>
          <p:nvPr/>
        </p:nvSpPr>
        <p:spPr>
          <a:xfrm>
            <a:off x="1763640" y="2465280"/>
            <a:ext cx="6192360" cy="2772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</a:rPr>
              <a:t>Introdução ao PLN e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70c0"/>
                </a:solidFill>
                <a:latin typeface="Calibri"/>
              </a:rPr>
              <a:t>Linguagem Natural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369;p34"/>
          <p:cNvSpPr/>
          <p:nvPr/>
        </p:nvSpPr>
        <p:spPr>
          <a:xfrm>
            <a:off x="469800" y="1066680"/>
            <a:ext cx="8510400" cy="63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Google Shape;370;p34"/>
          <p:cNvSpPr/>
          <p:nvPr/>
        </p:nvSpPr>
        <p:spPr>
          <a:xfrm>
            <a:off x="469800" y="1960560"/>
            <a:ext cx="8422920" cy="1737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SzPct val="6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É qualquer linguagem desenvolvida naturalmente pelo ser humano, de forma não premeditada, como resultado da facilidade inata para a linguagem possuída pelo intelecto humano. 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SzPct val="6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 semelhança entre as estruturas das diversas línguas naturais expressam bem como se estrutura as capacidades humanas de comunicação.”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Google Shape;371;p34" descr="Resultado de imagem para amazon alexa"/>
          <p:cNvPicPr/>
          <p:nvPr/>
        </p:nvPicPr>
        <p:blipFill>
          <a:blip r:embed="rId1"/>
          <a:stretch/>
        </p:blipFill>
        <p:spPr>
          <a:xfrm>
            <a:off x="3348000" y="4869000"/>
            <a:ext cx="2923920" cy="15919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369;p34"/>
          <p:cNvSpPr/>
          <p:nvPr/>
        </p:nvSpPr>
        <p:spPr>
          <a:xfrm>
            <a:off x="457200" y="457200"/>
            <a:ext cx="851040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" name="Picture 7" descr=""/>
          <p:cNvPicPr/>
          <p:nvPr/>
        </p:nvPicPr>
        <p:blipFill>
          <a:blip r:embed="rId1"/>
          <a:stretch/>
        </p:blipFill>
        <p:spPr>
          <a:xfrm>
            <a:off x="3635280" y="4724280"/>
            <a:ext cx="2466720" cy="1847520"/>
          </a:xfrm>
          <a:prstGeom prst="rect">
            <a:avLst/>
          </a:prstGeom>
          <a:ln w="9525">
            <a:noFill/>
          </a:ln>
        </p:spPr>
      </p:pic>
      <p:sp>
        <p:nvSpPr>
          <p:cNvPr id="101" name="Google Shape;370;p34"/>
          <p:cNvSpPr/>
          <p:nvPr/>
        </p:nvSpPr>
        <p:spPr>
          <a:xfrm>
            <a:off x="469800" y="1960560"/>
            <a:ext cx="8422920" cy="320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SzPct val="6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Trata da habilidade de trabalhar com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linguagem falada e escrita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da mesma forma que os seres humanos.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SzPct val="6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Processamento de Linguagem Natural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(PLN)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é a área de estudo dos sistemas computacionais para compreensão e geração de línguas naturais faladas e escritas.”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SzPct val="6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Ramo de estudo resultante da união de esforços entre a Ciência da Computação, Ciência da Informação e a Linguística.”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369;p34"/>
          <p:cNvSpPr/>
          <p:nvPr/>
        </p:nvSpPr>
        <p:spPr>
          <a:xfrm>
            <a:off x="405000" y="228600"/>
            <a:ext cx="851040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Google Shape;380;p35"/>
          <p:cNvSpPr/>
          <p:nvPr/>
        </p:nvSpPr>
        <p:spPr>
          <a:xfrm>
            <a:off x="509760" y="1712880"/>
            <a:ext cx="458604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Subáreas do PLN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Google Shape;370;p34"/>
          <p:cNvSpPr/>
          <p:nvPr/>
        </p:nvSpPr>
        <p:spPr>
          <a:xfrm>
            <a:off x="469800" y="2646360"/>
            <a:ext cx="8422920" cy="1462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SzPct val="6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Interpretação (ou Compreensão) de Linguagem Natural – NLU (do inglês,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</a:rPr>
              <a:t> Natural Language Understanding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SzPct val="6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Geração de Linguagem Natural – NLG (do inglês,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</a:rPr>
              <a:t>Natural Language Generation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369;p34"/>
          <p:cNvSpPr/>
          <p:nvPr/>
        </p:nvSpPr>
        <p:spPr>
          <a:xfrm>
            <a:off x="405000" y="411840"/>
            <a:ext cx="851040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324000" y="3370320"/>
            <a:ext cx="3730320" cy="2795400"/>
          </a:xfrm>
          <a:prstGeom prst="rect">
            <a:avLst/>
          </a:prstGeom>
          <a:ln w="9525">
            <a:noFill/>
          </a:ln>
        </p:spPr>
      </p:pic>
      <p:sp>
        <p:nvSpPr>
          <p:cNvPr id="107" name="CaixaDeTexto 1"/>
          <p:cNvSpPr/>
          <p:nvPr/>
        </p:nvSpPr>
        <p:spPr>
          <a:xfrm>
            <a:off x="1778400" y="2736720"/>
            <a:ext cx="116100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Áreas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aixaDeTexto 2"/>
          <p:cNvSpPr/>
          <p:nvPr/>
        </p:nvSpPr>
        <p:spPr>
          <a:xfrm>
            <a:off x="4887000" y="2708280"/>
            <a:ext cx="360396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Subáreas do Estudo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da Linguagem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Google Shape;380;p35"/>
          <p:cNvSpPr/>
          <p:nvPr/>
        </p:nvSpPr>
        <p:spPr>
          <a:xfrm>
            <a:off x="509760" y="1712880"/>
            <a:ext cx="458604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Áreas e Etapas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Imagem 5" descr=""/>
          <p:cNvPicPr/>
          <p:nvPr/>
        </p:nvPicPr>
        <p:blipFill>
          <a:blip r:embed="rId2"/>
          <a:stretch/>
        </p:blipFill>
        <p:spPr>
          <a:xfrm>
            <a:off x="4284720" y="3706920"/>
            <a:ext cx="4215960" cy="1819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473;p45" descr="What Tasks Can I Solve with NLP Today? | by Fabio Chiusano ..."/>
          <p:cNvPicPr/>
          <p:nvPr/>
        </p:nvPicPr>
        <p:blipFill>
          <a:blip r:embed="rId1"/>
          <a:stretch/>
        </p:blipFill>
        <p:spPr>
          <a:xfrm>
            <a:off x="1295280" y="1989000"/>
            <a:ext cx="6552720" cy="4552560"/>
          </a:xfrm>
          <a:prstGeom prst="rect">
            <a:avLst/>
          </a:prstGeom>
          <a:ln w="9525">
            <a:noFill/>
          </a:ln>
        </p:spPr>
      </p:pic>
      <p:sp>
        <p:nvSpPr>
          <p:cNvPr id="112" name="Google Shape;369;p34"/>
          <p:cNvSpPr/>
          <p:nvPr/>
        </p:nvSpPr>
        <p:spPr>
          <a:xfrm>
            <a:off x="405000" y="411840"/>
            <a:ext cx="851040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Google Shape;380;p35"/>
          <p:cNvSpPr/>
          <p:nvPr/>
        </p:nvSpPr>
        <p:spPr>
          <a:xfrm>
            <a:off x="509760" y="1712880"/>
            <a:ext cx="458604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Áreas ou Tarefas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378;p35"/>
          <p:cNvSpPr/>
          <p:nvPr/>
        </p:nvSpPr>
        <p:spPr>
          <a:xfrm>
            <a:off x="316440" y="228600"/>
            <a:ext cx="8598960" cy="1188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0070c0"/>
                </a:solidFill>
                <a:latin typeface="Calibri"/>
              </a:rPr>
              <a:t>PLN - Processamento de Linguagem Natural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5" name="Google Shape;379;p35" descr=""/>
          <p:cNvPicPr/>
          <p:nvPr/>
        </p:nvPicPr>
        <p:blipFill>
          <a:blip r:embed="rId1"/>
          <a:stretch/>
        </p:blipFill>
        <p:spPr>
          <a:xfrm>
            <a:off x="488880" y="3141720"/>
            <a:ext cx="8172000" cy="1666440"/>
          </a:xfrm>
          <a:prstGeom prst="rect">
            <a:avLst/>
          </a:prstGeom>
          <a:ln w="9525">
            <a:noFill/>
          </a:ln>
        </p:spPr>
      </p:pic>
      <p:sp>
        <p:nvSpPr>
          <p:cNvPr id="116" name="Google Shape;380;p35"/>
          <p:cNvSpPr/>
          <p:nvPr/>
        </p:nvSpPr>
        <p:spPr>
          <a:xfrm>
            <a:off x="509760" y="1712880"/>
            <a:ext cx="4586040" cy="36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Breve recorte Histórico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8a575f-8453-4ab3-9699-104a6bc48a32" xsi:nil="true"/>
    <lcf76f155ced4ddcb4097134ff3c332f xmlns="b606a08f-3e87-4d11-aa84-41cdd4d422d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A5EC06E8B3894E9080845EA9B027F8" ma:contentTypeVersion="11" ma:contentTypeDescription="Crie um novo documento." ma:contentTypeScope="" ma:versionID="8a5cb4928cb85be64a970ebd8f7cba73">
  <xsd:schema xmlns:xsd="http://www.w3.org/2001/XMLSchema" xmlns:xs="http://www.w3.org/2001/XMLSchema" xmlns:p="http://schemas.microsoft.com/office/2006/metadata/properties" xmlns:ns2="b606a08f-3e87-4d11-aa84-41cdd4d422de" xmlns:ns3="4f8a575f-8453-4ab3-9699-104a6bc48a32" targetNamespace="http://schemas.microsoft.com/office/2006/metadata/properties" ma:root="true" ma:fieldsID="e4b86a5a26f9cf46aabd778c663eac1c" ns2:_="" ns3:_="">
    <xsd:import namespace="b606a08f-3e87-4d11-aa84-41cdd4d422de"/>
    <xsd:import namespace="4f8a575f-8453-4ab3-9699-104a6bc48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6a08f-3e87-4d11-aa84-41cdd4d42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a575f-8453-4ab3-9699-104a6bc48a3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7d85f05-b9a5-47c2-b295-a762e1d507a2}" ma:internalName="TaxCatchAll" ma:showField="CatchAllData" ma:web="4f8a575f-8453-4ab3-9699-104a6bc48a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3D32EC-4955-4D39-A265-96990AFAFC2C}">
  <ds:schemaRefs>
    <ds:schemaRef ds:uri="http://schemas.microsoft.com/office/2006/metadata/properties"/>
    <ds:schemaRef ds:uri="http://schemas.microsoft.com/office/infopath/2007/PartnerControls"/>
    <ds:schemaRef ds:uri="4f8a575f-8453-4ab3-9699-104a6bc48a32"/>
    <ds:schemaRef ds:uri="b606a08f-3e87-4d11-aa84-41cdd4d422de"/>
  </ds:schemaRefs>
</ds:datastoreItem>
</file>

<file path=customXml/itemProps2.xml><?xml version="1.0" encoding="utf-8"?>
<ds:datastoreItem xmlns:ds="http://schemas.openxmlformats.org/officeDocument/2006/customXml" ds:itemID="{FA61CA77-C344-4323-A531-0AFCC185C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9A703A-7E26-4AA3-A84E-A971C7DAB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6a08f-3e87-4d11-aa84-41cdd4d422de"/>
    <ds:schemaRef ds:uri="4f8a575f-8453-4ab3-9699-104a6bc48a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apresentação\Geometrico.pot</Template>
  <TotalTime>0</TotalTime>
  <Application>LibreOffice/7.3.7.2$Linux_X86_64 LibreOffice_project/30$Build-2</Application>
  <AppVersion>15.0000</AppVersion>
  <Words>7482</Words>
  <Paragraphs>209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1998-10-02T13:36:00Z</dcterms:created>
  <dc:creator>Leopoldo Messenger</dc:creator>
  <dc:description/>
  <dc:language>en-US</dc:language>
  <cp:lastModifiedBy/>
  <cp:lastPrinted>2001-03-15T19:16:00Z</cp:lastPrinted>
  <dcterms:modified xsi:type="dcterms:W3CDTF">2025-04-21T22:16:16Z</dcterms:modified>
  <cp:revision>2028</cp:revision>
  <dc:subject/>
  <dc:title>Sistemas Inteligentes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0x010100ADA5EC06E8B3894E9080845EA9B027F8</vt:lpwstr>
  </property>
  <property fmtid="{D5CDD505-2E9C-101B-9397-08002B2CF9AE}" pid="3" name="ICV">
    <vt:lpwstr>428FB1A45D1849A5842F3CDAD9C7ACBA_12</vt:lpwstr>
  </property>
  <property fmtid="{D5CDD505-2E9C-101B-9397-08002B2CF9AE}" pid="4" name="KSOProductBuildVer">
    <vt:lpwstr>1046-12.2.0.18283</vt:lpwstr>
  </property>
  <property fmtid="{D5CDD505-2E9C-101B-9397-08002B2CF9AE}" pid="5" name="MediaServiceImageTags">
    <vt:lpwstr/>
  </property>
  <property fmtid="{D5CDD505-2E9C-101B-9397-08002B2CF9AE}" pid="6" name="Notes">
    <vt:i4>26</vt:i4>
  </property>
  <property fmtid="{D5CDD505-2E9C-101B-9397-08002B2CF9AE}" pid="7" name="PresentationFormat">
    <vt:lpwstr>Apresentação na tela (4:3)</vt:lpwstr>
  </property>
  <property fmtid="{D5CDD505-2E9C-101B-9397-08002B2CF9AE}" pid="8" name="Slides">
    <vt:i4>27</vt:i4>
  </property>
</Properties>
</file>