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3.png" ContentType="image/png"/>
  <Override PartName="/ppt/media/image10.gif" ContentType="image/gif"/>
  <Override PartName="/ppt/media/image9.png" ContentType="image/png"/>
  <Override PartName="/ppt/media/image12.png" ContentType="image/png"/>
  <Override PartName="/ppt/media/image7.png" ContentType="image/png"/>
  <Override PartName="/ppt/media/image1.jpeg" ContentType="image/jpeg"/>
  <Override PartName="/ppt/media/image11.png" ContentType="image/png"/>
  <Override PartName="/ppt/media/image6.png" ContentType="image/png"/>
  <Override PartName="/ppt/media/image5.jpeg" ContentType="image/jpeg"/>
  <Override PartName="/ppt/media/image22.png" ContentType="image/png"/>
  <Override PartName="/ppt/media/image21.jpeg" ContentType="image/jpeg"/>
  <Override PartName="/ppt/media/image16.png" ContentType="image/png"/>
  <Override PartName="/ppt/media/image19.png" ContentType="image/png"/>
  <Override PartName="/ppt/media/image2.jpeg" ContentType="image/jpeg"/>
  <Override PartName="/ppt/media/image3.png" ContentType="image/png"/>
  <Override PartName="/ppt/media/image20.png" ContentType="image/png"/>
  <Override PartName="/ppt/media/image18.png" ContentType="image/png"/>
  <Override PartName="/ppt/media/image17.png" ContentType="image/png"/>
  <Override PartName="/ppt/media/image15.png" ContentType="image/png"/>
  <Override PartName="/ppt/media/image14.png" ContentType="image/png"/>
  <Override PartName="/ppt/media/image4.png" ContentType="image/png"/>
  <Override PartName="/ppt/media/image8.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6858000"/>
  <p:notesSz cx="7086600" cy="942975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pt-BR" sz="2400" spc="-1" strike="noStrike">
                <a:solidFill>
                  <a:srgbClr val="000000"/>
                </a:solidFill>
                <a:latin typeface="Tahoma"/>
              </a:rPr>
              <a:t>Click to move the slide</a:t>
            </a:r>
            <a:endParaRPr b="0" lang="pt-BR" sz="2400" spc="-1" strike="noStrike">
              <a:solidFill>
                <a:srgbClr val="000000"/>
              </a:solidFill>
              <a:latin typeface="Tahoma"/>
            </a:endParaRPr>
          </a:p>
        </p:txBody>
      </p:sp>
      <p:sp>
        <p:nvSpPr>
          <p:cNvPr id="7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1"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2"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3"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3B8B7856-10DE-409A-A8B1-A294B39B9BC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6040" cy="3600000"/>
          </a:xfrm>
          <a:prstGeom prst="rect">
            <a:avLst/>
          </a:prstGeom>
          <a:noFill/>
          <a:ln w="0">
            <a:noFill/>
          </a:ln>
        </p:spPr>
        <p:txBody>
          <a:bodyPr numCol="1" spcCol="0" anchor="t">
            <a:noAutofit/>
          </a:bodyPr>
          <a:p>
            <a:pPr marL="457200" indent="-317520">
              <a:lnSpc>
                <a:spcPct val="100000"/>
              </a:lnSpc>
              <a:spcBef>
                <a:spcPts val="366"/>
              </a:spcBef>
              <a:buClr>
                <a:srgbClr val="000000"/>
              </a:buClr>
              <a:buFont typeface="Wingdings" charset="2"/>
              <a:buChar char=""/>
            </a:pPr>
            <a:r>
              <a:rPr b="0" lang="pt-BR" sz="2000" spc="-1" strike="noStrike">
                <a:latin typeface="Arial"/>
              </a:rPr>
              <a:t>Prompt (completar a frase): “Meu animal favorito é “</a:t>
            </a:r>
            <a:endParaRPr b="0" lang="en-US" sz="2000" spc="-1" strike="noStrike">
              <a:latin typeface="Arial"/>
            </a:endParaRPr>
          </a:p>
          <a:p>
            <a:pPr marL="457200" indent="-317520">
              <a:lnSpc>
                <a:spcPct val="100000"/>
              </a:lnSpc>
              <a:buClr>
                <a:srgbClr val="000000"/>
              </a:buClr>
              <a:buFont typeface="Wingdings" charset="2"/>
              <a:buChar char=""/>
            </a:pPr>
            <a:r>
              <a:rPr b="0" lang="pt-BR" sz="2000" spc="-1" strike="noStrike">
                <a:latin typeface="Arial"/>
              </a:rPr>
              <a:t>Temperatura da resposta:</a:t>
            </a:r>
            <a:endParaRPr b="0" lang="en-US" sz="2000" spc="-1" strike="noStrike">
              <a:latin typeface="Arial"/>
            </a:endParaRPr>
          </a:p>
          <a:p>
            <a:pPr lvl="1" marL="914400" indent="-317520">
              <a:lnSpc>
                <a:spcPct val="100000"/>
              </a:lnSpc>
              <a:buClr>
                <a:srgbClr val="000000"/>
              </a:buClr>
              <a:buFont typeface="Wingdings 2" charset="2"/>
              <a:buChar char=""/>
            </a:pPr>
            <a:r>
              <a:rPr b="0" lang="pt-BR" sz="2000" spc="-1" strike="noStrike">
                <a:latin typeface="Arial"/>
              </a:rPr>
              <a:t>Temperatura = 1 </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Meu animal favorito é o elefante</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Eu não tenho um animal favorito</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Tartaruga marinha. Tartaruga mainha são criaturas incríeveis que …</a:t>
            </a:r>
            <a:endParaRPr b="0" lang="en-US" sz="2000" spc="-1" strike="noStrike">
              <a:latin typeface="Arial"/>
            </a:endParaRPr>
          </a:p>
          <a:p>
            <a:pPr lvl="1" marL="914400" indent="-317520">
              <a:lnSpc>
                <a:spcPct val="100000"/>
              </a:lnSpc>
              <a:buClr>
                <a:srgbClr val="000000"/>
              </a:buClr>
              <a:buFont typeface="Wingdings 2" charset="2"/>
              <a:buChar char=""/>
            </a:pPr>
            <a:r>
              <a:rPr b="0" lang="pt-BR" sz="2000" spc="-1" strike="noStrike">
                <a:latin typeface="Arial"/>
              </a:rPr>
              <a:t>Temperatura = 0.5</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cachorro. Cachorros são leais, amáveis, e grandes companheiros.</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cachorro. Cachorros são ótimos.</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gato.</a:t>
            </a:r>
            <a:endParaRPr b="0" lang="en-US" sz="2000" spc="-1" strike="noStrike">
              <a:latin typeface="Arial"/>
            </a:endParaRPr>
          </a:p>
          <a:p>
            <a:pPr lvl="1" marL="914400" indent="-317520">
              <a:lnSpc>
                <a:spcPct val="100000"/>
              </a:lnSpc>
              <a:buClr>
                <a:srgbClr val="000000"/>
              </a:buClr>
              <a:buFont typeface="Wingdings 2" charset="2"/>
              <a:buChar char=""/>
            </a:pPr>
            <a:r>
              <a:rPr b="0" lang="pt-BR" sz="2000" spc="-1" strike="noStrike">
                <a:latin typeface="Arial"/>
              </a:rPr>
              <a:t>Temperatura = 0</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cachorro.</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gato.</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cachorro. </a:t>
            </a:r>
            <a:endParaRPr b="0" lang="en-US" sz="2000" spc="-1" strike="noStrike">
              <a:latin typeface="Arial"/>
            </a:endParaRPr>
          </a:p>
        </p:txBody>
      </p:sp>
      <p:sp>
        <p:nvSpPr>
          <p:cNvPr id="155" name="PlaceHolder 2"/>
          <p:cNvSpPr>
            <a:spLocks noGrp="1"/>
          </p:cNvSpPr>
          <p:nvPr>
            <p:ph type="sldImg"/>
          </p:nvPr>
        </p:nvSpPr>
        <p:spPr>
          <a:xfrm>
            <a:off x="1371600" y="1143000"/>
            <a:ext cx="4114440" cy="3085920"/>
          </a:xfrm>
          <a:prstGeom prst="rect">
            <a:avLst/>
          </a:prstGeom>
          <a:ln w="0">
            <a:noFill/>
          </a:ln>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400640"/>
            <a:ext cx="5486040" cy="3600000"/>
          </a:xfrm>
          <a:prstGeom prst="rect">
            <a:avLst/>
          </a:prstGeom>
          <a:noFill/>
          <a:ln w="0">
            <a:noFill/>
          </a:ln>
        </p:spPr>
        <p:txBody>
          <a:bodyPr numCol="1" spcCol="0" anchor="t">
            <a:noAutofit/>
          </a:bodyPr>
          <a:p>
            <a:pPr marL="457200" indent="-317520">
              <a:lnSpc>
                <a:spcPct val="100000"/>
              </a:lnSpc>
              <a:spcBef>
                <a:spcPts val="366"/>
              </a:spcBef>
              <a:buClr>
                <a:srgbClr val="000000"/>
              </a:buClr>
              <a:buFont typeface="Wingdings" charset="2"/>
              <a:buChar char=""/>
            </a:pPr>
            <a:r>
              <a:rPr b="0" lang="pt-BR" sz="2000" spc="-1" strike="noStrike">
                <a:latin typeface="Arial"/>
              </a:rPr>
              <a:t>Tamanho do modelo: Quanto maior o número de parâmetros, maior a complexidade e maior capacidade de processar dados. Porém, maior será o custo de construir e disponibilizar.</a:t>
            </a:r>
            <a:endParaRPr b="0" lang="en-US" sz="2000" spc="-1" strike="noStrike">
              <a:latin typeface="Arial"/>
            </a:endParaRPr>
          </a:p>
          <a:p>
            <a:pPr lvl="1" marL="914400" indent="-317520">
              <a:lnSpc>
                <a:spcPct val="100000"/>
              </a:lnSpc>
              <a:buClr>
                <a:srgbClr val="000000"/>
              </a:buClr>
              <a:buFont typeface="Wingdings 2" charset="2"/>
              <a:buChar char=""/>
            </a:pPr>
            <a:r>
              <a:rPr b="0" lang="pt-BR" sz="2000" spc="-1" strike="noStrike">
                <a:latin typeface="Arial"/>
              </a:rPr>
              <a:t>Nem todos declaram o número de parâmetros, não é uma regra e o número, quando divulgado, é aproximado.</a:t>
            </a:r>
            <a:endParaRPr b="0" lang="en-US" sz="2000" spc="-1" strike="noStrike">
              <a:latin typeface="Arial"/>
            </a:endParaRPr>
          </a:p>
          <a:p>
            <a:pPr marL="457200" indent="-317520">
              <a:lnSpc>
                <a:spcPct val="100000"/>
              </a:lnSpc>
              <a:buClr>
                <a:srgbClr val="000000"/>
              </a:buClr>
              <a:buFont typeface="Wingdings" charset="2"/>
              <a:buChar char=""/>
            </a:pPr>
            <a:r>
              <a:rPr b="0" lang="pt-BR" sz="2000" spc="-1" strike="noStrike">
                <a:latin typeface="Arial"/>
              </a:rPr>
              <a:t>Dados de treinamento: qualidade e quantidade, “entra lixo, sai lixo”. </a:t>
            </a:r>
            <a:endParaRPr b="0" lang="en-US" sz="2000" spc="-1" strike="noStrike">
              <a:latin typeface="Arial"/>
            </a:endParaRPr>
          </a:p>
          <a:p>
            <a:pPr marL="457200" indent="-317520">
              <a:lnSpc>
                <a:spcPct val="100000"/>
              </a:lnSpc>
              <a:buClr>
                <a:srgbClr val="000000"/>
              </a:buClr>
              <a:buFont typeface="Wingdings" charset="2"/>
              <a:buChar char=""/>
            </a:pPr>
            <a:r>
              <a:rPr b="0" lang="pt-BR" sz="2000" spc="-1" strike="noStrike">
                <a:latin typeface="Arial"/>
              </a:rPr>
              <a:t>Hiperparâmetros: definem como os modelos são construídos com objetivo de minimizar erros entre o previsto e o realizado, durante a construção. </a:t>
            </a:r>
            <a:endParaRPr b="0" lang="en-US" sz="2000" spc="-1" strike="noStrike">
              <a:latin typeface="Arial"/>
            </a:endParaRPr>
          </a:p>
          <a:p>
            <a:pPr>
              <a:lnSpc>
                <a:spcPct val="100000"/>
              </a:lnSpc>
              <a:spcBef>
                <a:spcPts val="366"/>
              </a:spcBef>
              <a:buNone/>
            </a:pPr>
            <a:endParaRPr b="0" lang="en-US" sz="2000" spc="-1" strike="noStrike">
              <a:latin typeface="Arial"/>
            </a:endParaRPr>
          </a:p>
        </p:txBody>
      </p:sp>
      <p:sp>
        <p:nvSpPr>
          <p:cNvPr id="157" name="PlaceHolder 2"/>
          <p:cNvSpPr>
            <a:spLocks noGrp="1"/>
          </p:cNvSpPr>
          <p:nvPr>
            <p:ph type="sldImg"/>
          </p:nvPr>
        </p:nvSpPr>
        <p:spPr>
          <a:xfrm>
            <a:off x="1371600" y="1143000"/>
            <a:ext cx="4114440" cy="3085920"/>
          </a:xfrm>
          <a:prstGeom prst="rect">
            <a:avLst/>
          </a:prstGeom>
          <a:ln w="0">
            <a:noFill/>
          </a:ln>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400640"/>
            <a:ext cx="5486040" cy="3600000"/>
          </a:xfrm>
          <a:prstGeom prst="rect">
            <a:avLst/>
          </a:prstGeom>
          <a:noFill/>
          <a:ln w="0">
            <a:noFill/>
          </a:ln>
        </p:spPr>
        <p:txBody>
          <a:bodyPr numCol="1" spcCol="0" anchor="t">
            <a:noAutofit/>
          </a:bodyPr>
          <a:p>
            <a:pPr marL="457200" indent="-317520">
              <a:lnSpc>
                <a:spcPct val="100000"/>
              </a:lnSpc>
              <a:spcBef>
                <a:spcPts val="366"/>
              </a:spcBef>
              <a:buClr>
                <a:srgbClr val="000000"/>
              </a:buClr>
              <a:buFont typeface="Wingdings" charset="2"/>
              <a:buChar char=""/>
            </a:pPr>
            <a:r>
              <a:rPr b="0" lang="pt-BR" sz="2000" spc="-1" strike="noStrike">
                <a:latin typeface="Arial"/>
              </a:rPr>
              <a:t>Prompt (completar a frase): “Meu animal favorito é “</a:t>
            </a:r>
            <a:endParaRPr b="0" lang="en-US" sz="2000" spc="-1" strike="noStrike">
              <a:latin typeface="Arial"/>
            </a:endParaRPr>
          </a:p>
          <a:p>
            <a:pPr marL="457200" indent="-317520">
              <a:lnSpc>
                <a:spcPct val="100000"/>
              </a:lnSpc>
              <a:buClr>
                <a:srgbClr val="000000"/>
              </a:buClr>
              <a:buFont typeface="Wingdings" charset="2"/>
              <a:buChar char=""/>
            </a:pPr>
            <a:r>
              <a:rPr b="0" lang="pt-BR" sz="2000" spc="-1" strike="noStrike">
                <a:latin typeface="Arial"/>
              </a:rPr>
              <a:t>Temperatura da resposta:</a:t>
            </a:r>
            <a:endParaRPr b="0" lang="en-US" sz="2000" spc="-1" strike="noStrike">
              <a:latin typeface="Arial"/>
            </a:endParaRPr>
          </a:p>
          <a:p>
            <a:pPr lvl="1" marL="914400" indent="-317520">
              <a:lnSpc>
                <a:spcPct val="100000"/>
              </a:lnSpc>
              <a:buClr>
                <a:srgbClr val="000000"/>
              </a:buClr>
              <a:buFont typeface="Wingdings 2" charset="2"/>
              <a:buChar char=""/>
            </a:pPr>
            <a:r>
              <a:rPr b="0" lang="pt-BR" sz="2000" spc="-1" strike="noStrike">
                <a:latin typeface="Arial"/>
              </a:rPr>
              <a:t>Temperatura = 1 </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Meu animal favorito é o elefante</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Eu não tenho um animal favorito</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Tartaruga marinha. Tartaruga mainha são criaturas incríeveis que …</a:t>
            </a:r>
            <a:endParaRPr b="0" lang="en-US" sz="2000" spc="-1" strike="noStrike">
              <a:latin typeface="Arial"/>
            </a:endParaRPr>
          </a:p>
          <a:p>
            <a:pPr lvl="1" marL="914400" indent="-317520">
              <a:lnSpc>
                <a:spcPct val="100000"/>
              </a:lnSpc>
              <a:buClr>
                <a:srgbClr val="000000"/>
              </a:buClr>
              <a:buFont typeface="Wingdings 2" charset="2"/>
              <a:buChar char=""/>
            </a:pPr>
            <a:r>
              <a:rPr b="0" lang="pt-BR" sz="2000" spc="-1" strike="noStrike">
                <a:latin typeface="Arial"/>
              </a:rPr>
              <a:t>Temperatura = 0.5</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cachorro. Cachorros são leais, amáveis, e grandes companheiros.</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cachorro. Cachorros são ótimos.</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gato.</a:t>
            </a:r>
            <a:endParaRPr b="0" lang="en-US" sz="2000" spc="-1" strike="noStrike">
              <a:latin typeface="Arial"/>
            </a:endParaRPr>
          </a:p>
          <a:p>
            <a:pPr lvl="1" marL="914400" indent="-317520">
              <a:lnSpc>
                <a:spcPct val="100000"/>
              </a:lnSpc>
              <a:buClr>
                <a:srgbClr val="000000"/>
              </a:buClr>
              <a:buFont typeface="Wingdings 2" charset="2"/>
              <a:buChar char=""/>
            </a:pPr>
            <a:r>
              <a:rPr b="0" lang="pt-BR" sz="2000" spc="-1" strike="noStrike">
                <a:latin typeface="Arial"/>
              </a:rPr>
              <a:t>Temperatura = 0</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cachorro.</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gato.</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cachorro. </a:t>
            </a:r>
            <a:endParaRPr b="0" lang="en-US" sz="2000" spc="-1" strike="noStrike">
              <a:latin typeface="Arial"/>
            </a:endParaRPr>
          </a:p>
        </p:txBody>
      </p:sp>
      <p:sp>
        <p:nvSpPr>
          <p:cNvPr id="159" name="PlaceHolder 2"/>
          <p:cNvSpPr>
            <a:spLocks noGrp="1"/>
          </p:cNvSpPr>
          <p:nvPr>
            <p:ph type="sldImg"/>
          </p:nvPr>
        </p:nvSpPr>
        <p:spPr>
          <a:xfrm>
            <a:off x="1371600" y="1143000"/>
            <a:ext cx="4114440" cy="3085920"/>
          </a:xfrm>
          <a:prstGeom prst="rect">
            <a:avLst/>
          </a:prstGeom>
          <a:ln w="0">
            <a:noFill/>
          </a:ln>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400640"/>
            <a:ext cx="5486040" cy="3600000"/>
          </a:xfrm>
          <a:prstGeom prst="rect">
            <a:avLst/>
          </a:prstGeom>
          <a:noFill/>
          <a:ln w="0">
            <a:noFill/>
          </a:ln>
        </p:spPr>
        <p:txBody>
          <a:bodyPr numCol="1" spcCol="0" anchor="t">
            <a:noAutofit/>
          </a:bodyPr>
          <a:p>
            <a:pPr marL="457200" indent="-317520">
              <a:lnSpc>
                <a:spcPct val="100000"/>
              </a:lnSpc>
              <a:spcBef>
                <a:spcPts val="366"/>
              </a:spcBef>
              <a:buClr>
                <a:srgbClr val="000000"/>
              </a:buClr>
              <a:buFont typeface="Wingdings" charset="2"/>
              <a:buChar char=""/>
            </a:pPr>
            <a:r>
              <a:rPr b="0" lang="pt-BR" sz="2000" spc="-1" strike="noStrike">
                <a:latin typeface="Arial"/>
              </a:rPr>
              <a:t>Prompt (completar a frase): “Meu animal favorito é “</a:t>
            </a:r>
            <a:endParaRPr b="0" lang="en-US" sz="2000" spc="-1" strike="noStrike">
              <a:latin typeface="Arial"/>
            </a:endParaRPr>
          </a:p>
          <a:p>
            <a:pPr marL="457200" indent="-317520">
              <a:lnSpc>
                <a:spcPct val="100000"/>
              </a:lnSpc>
              <a:buClr>
                <a:srgbClr val="000000"/>
              </a:buClr>
              <a:buFont typeface="Wingdings" charset="2"/>
              <a:buChar char=""/>
            </a:pPr>
            <a:r>
              <a:rPr b="0" lang="pt-BR" sz="2000" spc="-1" strike="noStrike">
                <a:latin typeface="Arial"/>
              </a:rPr>
              <a:t>Temperatura da resposta:</a:t>
            </a:r>
            <a:endParaRPr b="0" lang="en-US" sz="2000" spc="-1" strike="noStrike">
              <a:latin typeface="Arial"/>
            </a:endParaRPr>
          </a:p>
          <a:p>
            <a:pPr lvl="1" marL="914400" indent="-317520">
              <a:lnSpc>
                <a:spcPct val="100000"/>
              </a:lnSpc>
              <a:buClr>
                <a:srgbClr val="000000"/>
              </a:buClr>
              <a:buFont typeface="Wingdings 2" charset="2"/>
              <a:buChar char=""/>
            </a:pPr>
            <a:r>
              <a:rPr b="0" lang="pt-BR" sz="2000" spc="-1" strike="noStrike">
                <a:latin typeface="Arial"/>
              </a:rPr>
              <a:t>Temperatura = 1 </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Meu animal favorito é o elefante</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Eu não tenho um animal favorito</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Tartaruga marinha. Tartaruga mainha são criaturas incríeveis que …</a:t>
            </a:r>
            <a:endParaRPr b="0" lang="en-US" sz="2000" spc="-1" strike="noStrike">
              <a:latin typeface="Arial"/>
            </a:endParaRPr>
          </a:p>
          <a:p>
            <a:pPr lvl="1" marL="914400" indent="-317520">
              <a:lnSpc>
                <a:spcPct val="100000"/>
              </a:lnSpc>
              <a:buClr>
                <a:srgbClr val="000000"/>
              </a:buClr>
              <a:buFont typeface="Wingdings 2" charset="2"/>
              <a:buChar char=""/>
            </a:pPr>
            <a:r>
              <a:rPr b="0" lang="pt-BR" sz="2000" spc="-1" strike="noStrike">
                <a:latin typeface="Arial"/>
              </a:rPr>
              <a:t>Temperatura = 0.5</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cachorro. Cachorros são leais, amáveis, e grandes companheiros.</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cachorro. Cachorros são ótimos.</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gato.</a:t>
            </a:r>
            <a:endParaRPr b="0" lang="en-US" sz="2000" spc="-1" strike="noStrike">
              <a:latin typeface="Arial"/>
            </a:endParaRPr>
          </a:p>
          <a:p>
            <a:pPr lvl="1" marL="914400" indent="-317520">
              <a:lnSpc>
                <a:spcPct val="100000"/>
              </a:lnSpc>
              <a:buClr>
                <a:srgbClr val="000000"/>
              </a:buClr>
              <a:buFont typeface="Wingdings 2" charset="2"/>
              <a:buChar char=""/>
            </a:pPr>
            <a:r>
              <a:rPr b="0" lang="pt-BR" sz="2000" spc="-1" strike="noStrike">
                <a:latin typeface="Arial"/>
              </a:rPr>
              <a:t>Temperatura = 0</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cachorro.</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gato.</a:t>
            </a:r>
            <a:endParaRPr b="0" lang="en-US" sz="2000" spc="-1" strike="noStrike">
              <a:latin typeface="Arial"/>
            </a:endParaRPr>
          </a:p>
          <a:p>
            <a:pPr lvl="2" marL="1371600" indent="-317520">
              <a:lnSpc>
                <a:spcPct val="100000"/>
              </a:lnSpc>
              <a:buClr>
                <a:srgbClr val="000000"/>
              </a:buClr>
              <a:buFont typeface="StarSymbol"/>
              <a:buChar char="■"/>
            </a:pPr>
            <a:r>
              <a:rPr b="0" lang="pt-BR" sz="2000" spc="-1" strike="noStrike">
                <a:latin typeface="Arial"/>
              </a:rPr>
              <a:t>Um cachorro. </a:t>
            </a:r>
            <a:endParaRPr b="0" lang="en-US" sz="2000" spc="-1" strike="noStrike">
              <a:latin typeface="Arial"/>
            </a:endParaRPr>
          </a:p>
        </p:txBody>
      </p:sp>
      <p:sp>
        <p:nvSpPr>
          <p:cNvPr id="161" name="PlaceHolder 2"/>
          <p:cNvSpPr>
            <a:spLocks noGrp="1"/>
          </p:cNvSpPr>
          <p:nvPr>
            <p:ph type="sldImg"/>
          </p:nvPr>
        </p:nvSpPr>
        <p:spPr>
          <a:xfrm>
            <a:off x="1371600" y="1143000"/>
            <a:ext cx="4114440" cy="3085920"/>
          </a:xfrm>
          <a:prstGeom prst="rect">
            <a:avLst/>
          </a:prstGeom>
          <a:ln w="0">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BA577E2-8216-4041-AA38-D79D9366B80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2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2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5" name="PlaceHolder 4"/>
          <p:cNvSpPr>
            <a:spLocks noGrp="1"/>
          </p:cNvSpPr>
          <p:nvPr>
            <p:ph type="sldNum" idx="1"/>
          </p:nvPr>
        </p:nvSpPr>
        <p:spPr/>
        <p:txBody>
          <a:bodyPr/>
          <a:p>
            <a:fld id="{E844041B-863B-4685-82E4-AB3FBFB30DA6}"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2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3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3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7" name="PlaceHolder 6"/>
          <p:cNvSpPr>
            <a:spLocks noGrp="1"/>
          </p:cNvSpPr>
          <p:nvPr>
            <p:ph type="sldNum" idx="1"/>
          </p:nvPr>
        </p:nvSpPr>
        <p:spPr/>
        <p:txBody>
          <a:bodyPr/>
          <a:p>
            <a:fld id="{D31D992E-4173-407B-AB48-0A3C011753F9}"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3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3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3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3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3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3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9" name="PlaceHolder 8"/>
          <p:cNvSpPr>
            <a:spLocks noGrp="1"/>
          </p:cNvSpPr>
          <p:nvPr>
            <p:ph type="sldNum" idx="1"/>
          </p:nvPr>
        </p:nvSpPr>
        <p:spPr/>
        <p:txBody>
          <a:bodyPr/>
          <a:p>
            <a:fld id="{70101BFD-4611-4507-B32A-AADD342576C4}"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43A27055-862D-4D83-B606-A0B19BFFB18A}"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4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33EA2830-F540-4AFA-86DD-99A4F666F277}"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4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4" name="PlaceHolder 3"/>
          <p:cNvSpPr>
            <a:spLocks noGrp="1"/>
          </p:cNvSpPr>
          <p:nvPr>
            <p:ph type="sldNum" idx="2"/>
          </p:nvPr>
        </p:nvSpPr>
        <p:spPr/>
        <p:txBody>
          <a:bodyPr/>
          <a:p>
            <a:fld id="{99395DC7-B765-4018-BDBA-27635268DEC9}"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4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4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5" name="PlaceHolder 4"/>
          <p:cNvSpPr>
            <a:spLocks noGrp="1"/>
          </p:cNvSpPr>
          <p:nvPr>
            <p:ph type="sldNum" idx="2"/>
          </p:nvPr>
        </p:nvSpPr>
        <p:spPr/>
        <p:txBody>
          <a:bodyPr/>
          <a:p>
            <a:fld id="{0D7F0901-E503-4C97-ABB0-0D9E505B67E2}"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3" name="PlaceHolder 2"/>
          <p:cNvSpPr>
            <a:spLocks noGrp="1"/>
          </p:cNvSpPr>
          <p:nvPr>
            <p:ph type="sldNum" idx="2"/>
          </p:nvPr>
        </p:nvSpPr>
        <p:spPr/>
        <p:txBody>
          <a:bodyPr/>
          <a:p>
            <a:fld id="{BB6F2F43-319D-4E9A-B954-0EA61ACCCA7A}"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E33992DF-5702-4A00-82C1-72A7E02F3A81}"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5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5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5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6" name="PlaceHolder 5"/>
          <p:cNvSpPr>
            <a:spLocks noGrp="1"/>
          </p:cNvSpPr>
          <p:nvPr>
            <p:ph type="sldNum" idx="2"/>
          </p:nvPr>
        </p:nvSpPr>
        <p:spPr/>
        <p:txBody>
          <a:bodyPr/>
          <a:p>
            <a:fld id="{AF2C90A3-33D2-4D89-BC78-B52BA13991D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BFE9A9A4-CCFB-41B6-8829-96AA1AE1156D}"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5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5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5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6" name="PlaceHolder 5"/>
          <p:cNvSpPr>
            <a:spLocks noGrp="1"/>
          </p:cNvSpPr>
          <p:nvPr>
            <p:ph type="sldNum" idx="2"/>
          </p:nvPr>
        </p:nvSpPr>
        <p:spPr/>
        <p:txBody>
          <a:bodyPr/>
          <a:p>
            <a:fld id="{21CC1FAA-D131-4D9C-A08D-7663800D7049}"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6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6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6" name="PlaceHolder 5"/>
          <p:cNvSpPr>
            <a:spLocks noGrp="1"/>
          </p:cNvSpPr>
          <p:nvPr>
            <p:ph type="sldNum" idx="2"/>
          </p:nvPr>
        </p:nvSpPr>
        <p:spPr/>
        <p:txBody>
          <a:bodyPr/>
          <a:p>
            <a:fld id="{24133E33-3FB7-4AB6-BDD7-999454C6A58E}"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6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6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5" name="PlaceHolder 4"/>
          <p:cNvSpPr>
            <a:spLocks noGrp="1"/>
          </p:cNvSpPr>
          <p:nvPr>
            <p:ph type="sldNum" idx="2"/>
          </p:nvPr>
        </p:nvSpPr>
        <p:spPr/>
        <p:txBody>
          <a:bodyPr/>
          <a:p>
            <a:fld id="{2B5C6680-616F-459A-96BD-2F9507A29A81}"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6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6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6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7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7" name="PlaceHolder 6"/>
          <p:cNvSpPr>
            <a:spLocks noGrp="1"/>
          </p:cNvSpPr>
          <p:nvPr>
            <p:ph type="sldNum" idx="2"/>
          </p:nvPr>
        </p:nvSpPr>
        <p:spPr/>
        <p:txBody>
          <a:bodyPr/>
          <a:p>
            <a:fld id="{1EF92AEA-7707-4489-AB05-173118A99F6D}"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7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7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7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7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7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7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9" name="PlaceHolder 8"/>
          <p:cNvSpPr>
            <a:spLocks noGrp="1"/>
          </p:cNvSpPr>
          <p:nvPr>
            <p:ph type="sldNum" idx="2"/>
          </p:nvPr>
        </p:nvSpPr>
        <p:spPr/>
        <p:txBody>
          <a:bodyPr/>
          <a:p>
            <a:fld id="{326A7E9F-EA7E-4845-9C9B-CCF7BE9AEBAD}"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4" name="PlaceHolder 3"/>
          <p:cNvSpPr>
            <a:spLocks noGrp="1"/>
          </p:cNvSpPr>
          <p:nvPr>
            <p:ph type="sldNum" idx="1"/>
          </p:nvPr>
        </p:nvSpPr>
        <p:spPr/>
        <p:txBody>
          <a:bodyPr/>
          <a:p>
            <a:fld id="{6AA682DE-3AF8-47E3-B421-477C438B6E33}"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5" name="PlaceHolder 4"/>
          <p:cNvSpPr>
            <a:spLocks noGrp="1"/>
          </p:cNvSpPr>
          <p:nvPr>
            <p:ph type="sldNum" idx="1"/>
          </p:nvPr>
        </p:nvSpPr>
        <p:spPr/>
        <p:txBody>
          <a:bodyPr/>
          <a:p>
            <a:fld id="{C4F02D96-2F93-43AC-BB9A-AFA54236847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3" name="PlaceHolder 2"/>
          <p:cNvSpPr>
            <a:spLocks noGrp="1"/>
          </p:cNvSpPr>
          <p:nvPr>
            <p:ph type="sldNum" idx="1"/>
          </p:nvPr>
        </p:nvSpPr>
        <p:spPr/>
        <p:txBody>
          <a:bodyPr/>
          <a:p>
            <a:fld id="{7592ED4F-327F-4769-9A76-1B85BDBF696A}"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ABA1D3F6-D8BF-4A07-A755-81E9DD3EE85D}"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1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1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1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6" name="PlaceHolder 5"/>
          <p:cNvSpPr>
            <a:spLocks noGrp="1"/>
          </p:cNvSpPr>
          <p:nvPr>
            <p:ph type="sldNum" idx="1"/>
          </p:nvPr>
        </p:nvSpPr>
        <p:spPr/>
        <p:txBody>
          <a:bodyPr/>
          <a:p>
            <a:fld id="{4B79C37E-69C2-43FB-A955-E4E8EE6335A1}"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1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1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1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6" name="PlaceHolder 5"/>
          <p:cNvSpPr>
            <a:spLocks noGrp="1"/>
          </p:cNvSpPr>
          <p:nvPr>
            <p:ph type="sldNum" idx="1"/>
          </p:nvPr>
        </p:nvSpPr>
        <p:spPr/>
        <p:txBody>
          <a:bodyPr/>
          <a:p>
            <a:fld id="{1F09AA48-8E06-4ED9-958F-4B191EDE8315}"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pt-BR" sz="2400" spc="-1" strike="noStrike">
              <a:solidFill>
                <a:srgbClr val="000000"/>
              </a:solidFill>
              <a:latin typeface="Tahoma"/>
            </a:endParaRPr>
          </a:p>
        </p:txBody>
      </p:sp>
      <p:sp>
        <p:nvSpPr>
          <p:cNvPr id="2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2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pt-BR" sz="3200" spc="-1" strike="noStrike">
              <a:solidFill>
                <a:srgbClr val="000000"/>
              </a:solidFill>
              <a:latin typeface="Tahoma"/>
            </a:endParaRPr>
          </a:p>
        </p:txBody>
      </p:sp>
      <p:sp>
        <p:nvSpPr>
          <p:cNvPr id="6" name="PlaceHolder 5"/>
          <p:cNvSpPr>
            <a:spLocks noGrp="1"/>
          </p:cNvSpPr>
          <p:nvPr>
            <p:ph type="sldNum" idx="1"/>
          </p:nvPr>
        </p:nvSpPr>
        <p:spPr/>
        <p:txBody>
          <a:bodyPr/>
          <a:p>
            <a:fld id="{795A7D30-04C8-4474-9918-1D0DA7DB5D69}"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6781680" y="6324480"/>
            <a:ext cx="1904760" cy="456840"/>
          </a:xfrm>
          <a:prstGeom prst="rect">
            <a:avLst/>
          </a:prstGeom>
          <a:noFill/>
          <a:ln w="9360">
            <a:solidFill>
              <a:srgbClr val="ff9966"/>
            </a:solidFill>
            <a:miter/>
          </a:ln>
        </p:spPr>
        <p:txBody>
          <a:bodyPr numCol="1" spcCol="0" anchor="b">
            <a:noAutofit/>
          </a:bodyPr>
          <a:lstStyle>
            <a:lvl1pPr>
              <a:defRPr b="0" lang="en-US" sz="2400" spc="-1" strike="noStrike">
                <a:latin typeface="Times New Roman"/>
              </a:defRPr>
            </a:lvl1pPr>
          </a:lstStyle>
          <a:p>
            <a:endParaRPr b="0" lang="en-US" sz="2400" spc="-1" strike="noStrike">
              <a:latin typeface="Times New Roman"/>
            </a:endParaRPr>
          </a:p>
        </p:txBody>
      </p:sp>
      <p:sp>
        <p:nvSpPr>
          <p:cNvPr id="1"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pt-BR" sz="2400" spc="-1" strike="noStrike">
                <a:solidFill>
                  <a:srgbClr val="000000"/>
                </a:solidFill>
                <a:latin typeface="Tahoma"/>
              </a:rPr>
              <a:t>Click to edit the title text format</a:t>
            </a:r>
            <a:endParaRPr b="0" lang="pt-BR" sz="2400" spc="-1" strike="noStrike">
              <a:solidFill>
                <a:srgbClr val="000000"/>
              </a:solidFill>
              <a:latin typeface="Tahoma"/>
            </a:endParaRPr>
          </a:p>
        </p:txBody>
      </p:sp>
      <p:sp>
        <p:nvSpPr>
          <p:cNvPr id="2"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Tahoma"/>
              </a:rPr>
              <a:t>Click to edit the outline text format</a:t>
            </a:r>
            <a:endParaRPr b="0" lang="pt-BR" sz="3200" spc="-1" strike="noStrike">
              <a:solidFill>
                <a:srgbClr val="000000"/>
              </a:solidFill>
              <a:latin typeface="Tahoma"/>
            </a:endParaRPr>
          </a:p>
          <a:p>
            <a:pPr lvl="1" marL="864000" indent="-324000">
              <a:spcBef>
                <a:spcPts val="1134"/>
              </a:spcBef>
              <a:buClr>
                <a:srgbClr val="000000"/>
              </a:buClr>
              <a:buSzPct val="75000"/>
              <a:buFont typeface="Symbol" charset="2"/>
              <a:buChar char=""/>
            </a:pPr>
            <a:r>
              <a:rPr b="0" lang="pt-BR" sz="2400" spc="-1" strike="noStrike">
                <a:solidFill>
                  <a:srgbClr val="000000"/>
                </a:solidFill>
                <a:latin typeface="Tahoma"/>
              </a:rPr>
              <a:t>Second Outline Level</a:t>
            </a:r>
            <a:endParaRPr b="0" lang="pt-BR" sz="2400" spc="-1" strike="noStrike">
              <a:solidFill>
                <a:srgbClr val="000000"/>
              </a:solidFill>
              <a:latin typeface="Tahoma"/>
            </a:endParaRPr>
          </a:p>
          <a:p>
            <a:pPr lvl="2" marL="1296000" indent="-288000">
              <a:spcBef>
                <a:spcPts val="850"/>
              </a:spcBef>
              <a:buClr>
                <a:srgbClr val="000000"/>
              </a:buClr>
              <a:buSzPct val="45000"/>
              <a:buFont typeface="Wingdings" charset="2"/>
              <a:buChar char=""/>
            </a:pPr>
            <a:r>
              <a:rPr b="0" lang="pt-BR" sz="2000" spc="-1" strike="noStrike">
                <a:solidFill>
                  <a:srgbClr val="000000"/>
                </a:solidFill>
                <a:latin typeface="Tahoma"/>
              </a:rPr>
              <a:t>Third Outline Level</a:t>
            </a:r>
            <a:endParaRPr b="0" lang="pt-BR" sz="2000" spc="-1" strike="noStrike">
              <a:solidFill>
                <a:srgbClr val="000000"/>
              </a:solidFill>
              <a:latin typeface="Tahoma"/>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Tahoma"/>
              </a:rPr>
              <a:t>Fourth Outline Level</a:t>
            </a:r>
            <a:endParaRPr b="0" lang="pt-BR" sz="2000" spc="-1" strike="noStrike">
              <a:solidFill>
                <a:srgbClr val="000000"/>
              </a:solidFill>
              <a:latin typeface="Tahoma"/>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Tahoma"/>
              </a:rPr>
              <a:t>Fifth Outline Level</a:t>
            </a:r>
            <a:endParaRPr b="0" lang="pt-BR" sz="2000" spc="-1" strike="noStrike">
              <a:solidFill>
                <a:srgbClr val="000000"/>
              </a:solidFill>
              <a:latin typeface="Tahoma"/>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Tahoma"/>
              </a:rPr>
              <a:t>Sixth Outline Level</a:t>
            </a:r>
            <a:endParaRPr b="0" lang="pt-BR" sz="2000" spc="-1" strike="noStrike">
              <a:solidFill>
                <a:srgbClr val="000000"/>
              </a:solidFill>
              <a:latin typeface="Tahoma"/>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Tahoma"/>
              </a:rPr>
              <a:t>Seventh Outline Level</a:t>
            </a:r>
            <a:endParaRPr b="0" lang="pt-BR" sz="20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sldNum" idx="2"/>
          </p:nvPr>
        </p:nvSpPr>
        <p:spPr>
          <a:xfrm>
            <a:off x="6781680" y="6324480"/>
            <a:ext cx="1904760" cy="456840"/>
          </a:xfrm>
          <a:prstGeom prst="rect">
            <a:avLst/>
          </a:prstGeom>
          <a:noFill/>
          <a:ln w="9360">
            <a:solidFill>
              <a:srgbClr val="ff9966"/>
            </a:solidFill>
            <a:miter/>
          </a:ln>
        </p:spPr>
        <p:txBody>
          <a:bodyPr numCol="1" spcCol="0" anchor="b">
            <a:noAutofit/>
          </a:bodyPr>
          <a:lstStyle>
            <a:lvl1pPr>
              <a:defRPr b="0" lang="en-US" sz="2400" spc="-1" strike="noStrike">
                <a:latin typeface="Times New Roman"/>
              </a:defRPr>
            </a:lvl1pPr>
          </a:lstStyle>
          <a:p>
            <a:endParaRPr b="0" lang="en-US" sz="2400" spc="-1" strike="noStrike">
              <a:latin typeface="Times New Roman"/>
            </a:endParaRPr>
          </a:p>
        </p:txBody>
      </p:sp>
      <p:sp>
        <p:nvSpPr>
          <p:cNvPr id="40"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pt-BR" sz="2400" spc="-1" strike="noStrike">
                <a:solidFill>
                  <a:srgbClr val="000000"/>
                </a:solidFill>
                <a:latin typeface="Tahoma"/>
              </a:rPr>
              <a:t>Click to edit the title text format</a:t>
            </a:r>
            <a:endParaRPr b="0" lang="pt-BR" sz="2400" spc="-1" strike="noStrike">
              <a:solidFill>
                <a:srgbClr val="000000"/>
              </a:solidFill>
              <a:latin typeface="Tahoma"/>
            </a:endParaRPr>
          </a:p>
        </p:txBody>
      </p:sp>
      <p:sp>
        <p:nvSpPr>
          <p:cNvPr id="41"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Tahoma"/>
              </a:rPr>
              <a:t>Click to edit the outline text format</a:t>
            </a:r>
            <a:endParaRPr b="0" lang="pt-BR" sz="3200" spc="-1" strike="noStrike">
              <a:solidFill>
                <a:srgbClr val="000000"/>
              </a:solidFill>
              <a:latin typeface="Tahoma"/>
            </a:endParaRPr>
          </a:p>
          <a:p>
            <a:pPr lvl="1" marL="864000" indent="-324000">
              <a:spcBef>
                <a:spcPts val="1134"/>
              </a:spcBef>
              <a:buClr>
                <a:srgbClr val="000000"/>
              </a:buClr>
              <a:buSzPct val="75000"/>
              <a:buFont typeface="Symbol" charset="2"/>
              <a:buChar char=""/>
            </a:pPr>
            <a:r>
              <a:rPr b="0" lang="pt-BR" sz="2400" spc="-1" strike="noStrike">
                <a:solidFill>
                  <a:srgbClr val="000000"/>
                </a:solidFill>
                <a:latin typeface="Tahoma"/>
              </a:rPr>
              <a:t>Second Outline Level</a:t>
            </a:r>
            <a:endParaRPr b="0" lang="pt-BR" sz="2400" spc="-1" strike="noStrike">
              <a:solidFill>
                <a:srgbClr val="000000"/>
              </a:solidFill>
              <a:latin typeface="Tahoma"/>
            </a:endParaRPr>
          </a:p>
          <a:p>
            <a:pPr lvl="2" marL="1296000" indent="-288000">
              <a:spcBef>
                <a:spcPts val="850"/>
              </a:spcBef>
              <a:buClr>
                <a:srgbClr val="000000"/>
              </a:buClr>
              <a:buSzPct val="45000"/>
              <a:buFont typeface="Wingdings" charset="2"/>
              <a:buChar char=""/>
            </a:pPr>
            <a:r>
              <a:rPr b="0" lang="pt-BR" sz="2000" spc="-1" strike="noStrike">
                <a:solidFill>
                  <a:srgbClr val="000000"/>
                </a:solidFill>
                <a:latin typeface="Tahoma"/>
              </a:rPr>
              <a:t>Third Outline Level</a:t>
            </a:r>
            <a:endParaRPr b="0" lang="pt-BR" sz="2000" spc="-1" strike="noStrike">
              <a:solidFill>
                <a:srgbClr val="000000"/>
              </a:solidFill>
              <a:latin typeface="Tahoma"/>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Tahoma"/>
              </a:rPr>
              <a:t>Fourth Outline Level</a:t>
            </a:r>
            <a:endParaRPr b="0" lang="pt-BR" sz="2000" spc="-1" strike="noStrike">
              <a:solidFill>
                <a:srgbClr val="000000"/>
              </a:solidFill>
              <a:latin typeface="Tahoma"/>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Tahoma"/>
              </a:rPr>
              <a:t>Fifth Outline Level</a:t>
            </a:r>
            <a:endParaRPr b="0" lang="pt-BR" sz="2000" spc="-1" strike="noStrike">
              <a:solidFill>
                <a:srgbClr val="000000"/>
              </a:solidFill>
              <a:latin typeface="Tahoma"/>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Tahoma"/>
              </a:rPr>
              <a:t>Sixth Outline Level</a:t>
            </a:r>
            <a:endParaRPr b="0" lang="pt-BR" sz="2000" spc="-1" strike="noStrike">
              <a:solidFill>
                <a:srgbClr val="000000"/>
              </a:solidFill>
              <a:latin typeface="Tahoma"/>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Tahoma"/>
              </a:rPr>
              <a:t>Seventh Outline Level</a:t>
            </a:r>
            <a:endParaRPr b="0" lang="pt-BR" sz="20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hyperlink" Target="https://python.langchain.com/v0.2/docs/introduction/" TargetMode="External"/><Relationship Id="rId2" Type="http://schemas.openxmlformats.org/officeDocument/2006/relationships/image" Target="../media/image19.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Rectangle 5"/>
          <p:cNvSpPr/>
          <p:nvPr/>
        </p:nvSpPr>
        <p:spPr>
          <a:xfrm>
            <a:off x="0" y="5421240"/>
            <a:ext cx="9143640" cy="798120"/>
          </a:xfrm>
          <a:prstGeom prst="rect">
            <a:avLst/>
          </a:prstGeom>
          <a:solidFill>
            <a:srgbClr val="000099"/>
          </a:solidFill>
          <a:ln w="9525">
            <a:solidFill>
              <a:srgbClr val="ffffff"/>
            </a:solidFill>
            <a:miter/>
          </a:ln>
        </p:spPr>
        <p:style>
          <a:lnRef idx="0"/>
          <a:fillRef idx="0"/>
          <a:effectRef idx="0"/>
          <a:fontRef idx="minor"/>
        </p:style>
        <p:txBody>
          <a:bodyPr lIns="90000" rIns="90000" tIns="45000" bIns="45000" anchor="ctr">
            <a:noAutofit/>
          </a:bodyPr>
          <a:p>
            <a:pPr algn="r">
              <a:lnSpc>
                <a:spcPct val="65000"/>
              </a:lnSpc>
              <a:buNone/>
              <a:tabLst>
                <a:tab algn="l" pos="0"/>
              </a:tabLst>
            </a:pPr>
            <a:r>
              <a:rPr b="0" lang="pt-BR" sz="2590" spc="-1" strike="noStrike">
                <a:solidFill>
                  <a:srgbClr val="ffff00"/>
                </a:solidFill>
                <a:latin typeface="Arial Narrow"/>
              </a:rPr>
              <a:t>Large Language Model (LLM)</a:t>
            </a:r>
            <a:endParaRPr b="0" lang="en-US" sz="2590" spc="-1" strike="noStrike">
              <a:latin typeface="Arial"/>
            </a:endParaRPr>
          </a:p>
        </p:txBody>
      </p:sp>
      <p:pic>
        <p:nvPicPr>
          <p:cNvPr id="85" name="Picture 6" descr="Resultado de imagem para DATA MINING"/>
          <p:cNvPicPr/>
          <p:nvPr/>
        </p:nvPicPr>
        <p:blipFill>
          <a:blip r:embed="rId1"/>
          <a:stretch/>
        </p:blipFill>
        <p:spPr>
          <a:xfrm>
            <a:off x="2801880" y="866880"/>
            <a:ext cx="3539880" cy="2356920"/>
          </a:xfrm>
          <a:prstGeom prst="rect">
            <a:avLst/>
          </a:prstGeom>
          <a:ln w="9525">
            <a:noFill/>
          </a:ln>
        </p:spPr>
      </p:pic>
      <p:sp>
        <p:nvSpPr>
          <p:cNvPr id="86" name="CaixaDeTexto 5"/>
          <p:cNvSpPr/>
          <p:nvPr/>
        </p:nvSpPr>
        <p:spPr>
          <a:xfrm>
            <a:off x="2347920" y="3333600"/>
            <a:ext cx="4447800" cy="4554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tabLst>
                <a:tab algn="l" pos="0"/>
              </a:tabLst>
            </a:pPr>
            <a:r>
              <a:rPr b="0" lang="pt-BR" sz="2400" spc="-1" strike="noStrike">
                <a:solidFill>
                  <a:srgbClr val="114ffb"/>
                </a:solidFill>
                <a:latin typeface="Tahoma"/>
              </a:rPr>
              <a:t>INTELIGÊNCIA ARTIFICIAL</a:t>
            </a:r>
            <a:endParaRPr b="0" lang="en-US" sz="2400" spc="-1" strike="noStrike">
              <a:latin typeface="Arial"/>
            </a:endParaRPr>
          </a:p>
        </p:txBody>
      </p:sp>
      <p:pic>
        <p:nvPicPr>
          <p:cNvPr id="87" name="Picture 7" descr=""/>
          <p:cNvPicPr/>
          <p:nvPr/>
        </p:nvPicPr>
        <p:blipFill>
          <a:blip r:embed="rId2"/>
          <a:stretch/>
        </p:blipFill>
        <p:spPr>
          <a:xfrm>
            <a:off x="611280" y="4371840"/>
            <a:ext cx="2466720" cy="1847520"/>
          </a:xfrm>
          <a:prstGeom prst="rect">
            <a:avLst/>
          </a:prstGeom>
          <a:ln w="9525">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Google Shape;416;p39"/>
          <p:cNvSpPr/>
          <p:nvPr/>
        </p:nvSpPr>
        <p:spPr>
          <a:xfrm>
            <a:off x="469800" y="1066680"/>
            <a:ext cx="8476920" cy="63972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RAG</a:t>
            </a:r>
            <a:endParaRPr b="0" lang="en-US" sz="3600" spc="-1" strike="noStrike">
              <a:latin typeface="Arial"/>
            </a:endParaRPr>
          </a:p>
        </p:txBody>
      </p:sp>
      <p:sp>
        <p:nvSpPr>
          <p:cNvPr id="112" name="Google Shape;406;p38"/>
          <p:cNvSpPr/>
          <p:nvPr/>
        </p:nvSpPr>
        <p:spPr>
          <a:xfrm>
            <a:off x="509760" y="1712880"/>
            <a:ext cx="8383320" cy="36540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1800" spc="-1" strike="noStrike">
                <a:solidFill>
                  <a:srgbClr val="000000"/>
                </a:solidFill>
                <a:latin typeface="Calibri"/>
              </a:rPr>
              <a:t>Definição</a:t>
            </a:r>
            <a:endParaRPr b="0" lang="en-US" sz="1800" spc="-1" strike="noStrike">
              <a:latin typeface="Arial"/>
            </a:endParaRPr>
          </a:p>
        </p:txBody>
      </p:sp>
      <p:sp>
        <p:nvSpPr>
          <p:cNvPr id="113" name="Google Shape;405;p38"/>
          <p:cNvSpPr/>
          <p:nvPr/>
        </p:nvSpPr>
        <p:spPr>
          <a:xfrm>
            <a:off x="469800" y="2421000"/>
            <a:ext cx="8422920" cy="3931560"/>
          </a:xfrm>
          <a:prstGeom prst="rect">
            <a:avLst/>
          </a:prstGeom>
          <a:noFill/>
          <a:ln w="9525">
            <a:noFill/>
          </a:ln>
        </p:spPr>
        <p:style>
          <a:lnRef idx="0"/>
          <a:fillRef idx="0"/>
          <a:effectRef idx="0"/>
          <a:fontRef idx="minor"/>
        </p:style>
        <p:txBody>
          <a:bodyPr anchor="t">
            <a:spAutoFit/>
          </a:bodyPr>
          <a:p>
            <a:pPr marL="285840" indent="-285840" algn="just">
              <a:lnSpc>
                <a:spcPct val="100000"/>
              </a:lnSpc>
              <a:buClr>
                <a:srgbClr val="000000"/>
              </a:buClr>
              <a:buFont typeface="Arial"/>
              <a:buChar char="•"/>
            </a:pPr>
            <a:r>
              <a:rPr b="0" lang="pt-BR" sz="1800" spc="-1" strike="noStrike">
                <a:solidFill>
                  <a:srgbClr val="000000"/>
                </a:solidFill>
                <a:latin typeface="Arial"/>
              </a:rPr>
              <a:t>Geração Aumentada de Recuperação (</a:t>
            </a:r>
            <a:r>
              <a:rPr b="1" lang="pt-BR" sz="1800" spc="-1" strike="noStrike">
                <a:solidFill>
                  <a:srgbClr val="000000"/>
                </a:solidFill>
                <a:latin typeface="Arial"/>
              </a:rPr>
              <a:t>RAG </a:t>
            </a:r>
            <a:r>
              <a:rPr b="0" lang="pt-BR" sz="1800" spc="-1" strike="noStrike">
                <a:solidFill>
                  <a:srgbClr val="000000"/>
                </a:solidFill>
                <a:latin typeface="Arial"/>
              </a:rPr>
              <a:t>- Retrieval Augmented Generation) é uma </a:t>
            </a:r>
            <a:r>
              <a:rPr b="0" lang="pt-BR" sz="1800" spc="-1" strike="noStrike" u="sng">
                <a:solidFill>
                  <a:srgbClr val="000000"/>
                </a:solidFill>
                <a:uFillTx/>
                <a:latin typeface="Arial"/>
              </a:rPr>
              <a:t>técnica que complementa a geração de texto com informações de fontes de dados privadas ou proprietárias (tal como de um BD)</a:t>
            </a:r>
            <a:r>
              <a:rPr b="0" lang="pt-BR" sz="1800" spc="-1" strike="noStrike">
                <a:solidFill>
                  <a:srgbClr val="000000"/>
                </a:solidFill>
                <a:latin typeface="Arial"/>
              </a:rPr>
              <a:t>. Ela </a:t>
            </a:r>
            <a:r>
              <a:rPr b="0" lang="pt-BR" sz="1800" spc="-1" strike="noStrike" u="sng">
                <a:solidFill>
                  <a:srgbClr val="000000"/>
                </a:solidFill>
                <a:uFillTx/>
                <a:latin typeface="Arial"/>
              </a:rPr>
              <a:t>combina um modelo de recuperação, que foi projetado para pesquisar grandes conjuntos de dados ou bases de conhecimento, com um modelo de geração, como um grande modelo de linguagem (LLM), que recebe essas informações e gera uma resposta de texto legível</a:t>
            </a:r>
            <a:r>
              <a:rPr b="0" lang="pt-BR" sz="1800" spc="-1" strike="noStrike">
                <a:solidFill>
                  <a:srgbClr val="000000"/>
                </a:solidFill>
                <a:latin typeface="Arial"/>
              </a:rPr>
              <a:t>.</a:t>
            </a:r>
            <a:endParaRPr b="0" lang="en-US" sz="1800" spc="-1" strike="noStrike">
              <a:latin typeface="Arial"/>
            </a:endParaRPr>
          </a:p>
          <a:p>
            <a:pPr algn="just">
              <a:lnSpc>
                <a:spcPct val="100000"/>
              </a:lnSpc>
              <a:buNone/>
            </a:pPr>
            <a:endParaRPr b="0" lang="en-US" sz="1800" spc="-1" strike="noStrike">
              <a:latin typeface="Arial"/>
            </a:endParaRPr>
          </a:p>
          <a:p>
            <a:pPr marL="285840" indent="-285840" algn="just">
              <a:lnSpc>
                <a:spcPct val="100000"/>
              </a:lnSpc>
              <a:buClr>
                <a:srgbClr val="000000"/>
              </a:buClr>
              <a:buFont typeface="Arial"/>
              <a:buChar char="•"/>
            </a:pPr>
            <a:r>
              <a:rPr b="0" lang="pt-BR" sz="1800" spc="-1" strike="noStrike">
                <a:solidFill>
                  <a:srgbClr val="000000"/>
                </a:solidFill>
                <a:latin typeface="Arial"/>
              </a:rPr>
              <a:t>RAG pode melhorar a relevância de uma experiência de busca, acrescentando contexto por meio de fontes de dados adicionais e complementando a base de conhecimento original de um LLM com base no treinamento. Com isso, o resultado do grande modelo de linguagem é aprimorado, sem que seja necessário treinar novamente o modelo.</a:t>
            </a:r>
            <a:endParaRPr b="0" lang="en-US" sz="1800" spc="-1" strike="noStrike">
              <a:latin typeface="Arial"/>
            </a:endParaRPr>
          </a:p>
          <a:p>
            <a:pPr algn="just">
              <a:lnSpc>
                <a:spcPct val="100000"/>
              </a:lnSpc>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Google Shape;416;p39"/>
          <p:cNvSpPr/>
          <p:nvPr/>
        </p:nvSpPr>
        <p:spPr>
          <a:xfrm>
            <a:off x="469800" y="1066680"/>
            <a:ext cx="2895120" cy="63972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RAG</a:t>
            </a:r>
            <a:endParaRPr b="0" lang="en-US" sz="3600" spc="-1" strike="noStrike">
              <a:latin typeface="Arial"/>
            </a:endParaRPr>
          </a:p>
        </p:txBody>
      </p:sp>
      <p:sp>
        <p:nvSpPr>
          <p:cNvPr id="115" name="Google Shape;406;p38"/>
          <p:cNvSpPr/>
          <p:nvPr/>
        </p:nvSpPr>
        <p:spPr>
          <a:xfrm>
            <a:off x="509760" y="1712880"/>
            <a:ext cx="8383320" cy="36540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1800" spc="-1" strike="noStrike">
                <a:solidFill>
                  <a:srgbClr val="000000"/>
                </a:solidFill>
                <a:latin typeface="Calibri"/>
              </a:rPr>
              <a:t>Pipeline</a:t>
            </a:r>
            <a:endParaRPr b="0" lang="en-US" sz="1800" spc="-1" strike="noStrike">
              <a:latin typeface="Arial"/>
            </a:endParaRPr>
          </a:p>
        </p:txBody>
      </p:sp>
      <p:pic>
        <p:nvPicPr>
          <p:cNvPr id="116" name="Imagem 2" descr="Diagrama"/>
          <p:cNvPicPr/>
          <p:nvPr/>
        </p:nvPicPr>
        <p:blipFill>
          <a:blip r:embed="rId1"/>
          <a:stretch/>
        </p:blipFill>
        <p:spPr>
          <a:xfrm>
            <a:off x="3276720" y="179280"/>
            <a:ext cx="5574960" cy="6633720"/>
          </a:xfrm>
          <a:prstGeom prst="rect">
            <a:avLst/>
          </a:prstGeom>
          <a:ln w="9525">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Google Shape;416;p39"/>
          <p:cNvSpPr/>
          <p:nvPr/>
        </p:nvSpPr>
        <p:spPr>
          <a:xfrm>
            <a:off x="469800" y="1066680"/>
            <a:ext cx="8476920" cy="63972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VectorDB e LLM </a:t>
            </a:r>
            <a:endParaRPr b="0" lang="en-US" sz="3600" spc="-1" strike="noStrike">
              <a:latin typeface="Arial"/>
            </a:endParaRPr>
          </a:p>
        </p:txBody>
      </p:sp>
      <p:sp>
        <p:nvSpPr>
          <p:cNvPr id="118" name="Google Shape;406;p38"/>
          <p:cNvSpPr/>
          <p:nvPr/>
        </p:nvSpPr>
        <p:spPr>
          <a:xfrm>
            <a:off x="509760" y="1712880"/>
            <a:ext cx="8383320" cy="36540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1800" spc="-1" strike="noStrike">
                <a:solidFill>
                  <a:srgbClr val="000000"/>
                </a:solidFill>
                <a:latin typeface="Calibri"/>
              </a:rPr>
              <a:t>Integração de VectorDB e LLM - Visão Geral</a:t>
            </a:r>
            <a:endParaRPr b="0" lang="en-US" sz="1800" spc="-1" strike="noStrike">
              <a:latin typeface="Arial"/>
            </a:endParaRPr>
          </a:p>
        </p:txBody>
      </p:sp>
      <p:sp>
        <p:nvSpPr>
          <p:cNvPr id="119" name="Google Shape;405;p38"/>
          <p:cNvSpPr/>
          <p:nvPr/>
        </p:nvSpPr>
        <p:spPr>
          <a:xfrm>
            <a:off x="469800" y="2421360"/>
            <a:ext cx="4175280" cy="3931560"/>
          </a:xfrm>
          <a:prstGeom prst="rect">
            <a:avLst/>
          </a:prstGeom>
          <a:noFill/>
          <a:ln w="9525">
            <a:noFill/>
          </a:ln>
        </p:spPr>
        <p:style>
          <a:lnRef idx="0"/>
          <a:fillRef idx="0"/>
          <a:effectRef idx="0"/>
          <a:fontRef idx="minor"/>
        </p:style>
        <p:txBody>
          <a:bodyPr anchor="t">
            <a:spAutoFit/>
          </a:bodyPr>
          <a:p>
            <a:pPr marL="285840" indent="-285840" algn="just">
              <a:lnSpc>
                <a:spcPct val="100000"/>
              </a:lnSpc>
              <a:buClr>
                <a:srgbClr val="000000"/>
              </a:buClr>
              <a:buFont typeface="Arial"/>
              <a:buChar char="•"/>
            </a:pPr>
            <a:r>
              <a:rPr b="0" lang="pt-BR" sz="1800" spc="-1" strike="noStrike">
                <a:solidFill>
                  <a:srgbClr val="000000"/>
                </a:solidFill>
                <a:latin typeface="Arial"/>
              </a:rPr>
              <a:t>Uma vez feitas buscas por similaridade semântica no VectorDB (etapa de Retrieval), o texto deve ser passado para a LLM na forma de um “prompt”.</a:t>
            </a:r>
            <a:endParaRPr b="0" lang="en-US" sz="1800" spc="-1" strike="noStrike">
              <a:latin typeface="Arial"/>
            </a:endParaRPr>
          </a:p>
          <a:p>
            <a:pPr algn="just">
              <a:lnSpc>
                <a:spcPct val="100000"/>
              </a:lnSpc>
              <a:buNone/>
            </a:pPr>
            <a:endParaRPr b="0" lang="en-US" sz="1800" spc="-1" strike="noStrike">
              <a:latin typeface="Arial"/>
            </a:endParaRPr>
          </a:p>
          <a:p>
            <a:pPr marL="285840" indent="-285840" algn="just">
              <a:lnSpc>
                <a:spcPct val="100000"/>
              </a:lnSpc>
              <a:buClr>
                <a:srgbClr val="000000"/>
              </a:buClr>
              <a:buFont typeface="Arial"/>
              <a:buChar char="•"/>
            </a:pPr>
            <a:r>
              <a:rPr b="0" lang="pt-BR" sz="1800" spc="-1" strike="noStrike">
                <a:solidFill>
                  <a:srgbClr val="000000"/>
                </a:solidFill>
                <a:latin typeface="Arial"/>
              </a:rPr>
              <a:t>Cada </a:t>
            </a:r>
            <a:r>
              <a:rPr b="1" lang="pt-BR" sz="1800" spc="-1" strike="noStrike">
                <a:solidFill>
                  <a:srgbClr val="000000"/>
                </a:solidFill>
                <a:latin typeface="Arial"/>
              </a:rPr>
              <a:t>LLM </a:t>
            </a:r>
            <a:r>
              <a:rPr b="0" lang="pt-BR" sz="1800" spc="-1" strike="noStrike">
                <a:solidFill>
                  <a:srgbClr val="000000"/>
                </a:solidFill>
                <a:latin typeface="Arial"/>
              </a:rPr>
              <a:t>tem uma janela de contexto que trata-se da máxima quantidade de texto (medida em tokens) que o modelo pode processar em uma simples entrada. Exceder este limite pode acarretar em perda de informação ou confusão.</a:t>
            </a:r>
            <a:endParaRPr b="0" lang="en-US" sz="1800" spc="-1" strike="noStrike">
              <a:latin typeface="Arial"/>
            </a:endParaRPr>
          </a:p>
        </p:txBody>
      </p:sp>
      <p:pic>
        <p:nvPicPr>
          <p:cNvPr id="120" name="Imagem 1" descr=""/>
          <p:cNvPicPr/>
          <p:nvPr/>
        </p:nvPicPr>
        <p:blipFill>
          <a:blip r:embed="rId1"/>
          <a:stretch/>
        </p:blipFill>
        <p:spPr>
          <a:xfrm>
            <a:off x="5364360" y="3357360"/>
            <a:ext cx="2970000" cy="2903040"/>
          </a:xfrm>
          <a:prstGeom prst="rect">
            <a:avLst/>
          </a:prstGeom>
          <a:ln w="0">
            <a:noFill/>
          </a:ln>
        </p:spPr>
      </p:pic>
      <p:pic>
        <p:nvPicPr>
          <p:cNvPr id="121" name="Imagem 2" descr=""/>
          <p:cNvPicPr/>
          <p:nvPr/>
        </p:nvPicPr>
        <p:blipFill>
          <a:blip r:embed="rId2"/>
          <a:stretch/>
        </p:blipFill>
        <p:spPr>
          <a:xfrm>
            <a:off x="4932000" y="1268640"/>
            <a:ext cx="3938040" cy="19724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Google Shape;416;p39"/>
          <p:cNvSpPr/>
          <p:nvPr/>
        </p:nvSpPr>
        <p:spPr>
          <a:xfrm>
            <a:off x="469800" y="1066680"/>
            <a:ext cx="8476920" cy="63972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VectorDB e LLM </a:t>
            </a:r>
            <a:endParaRPr b="0" lang="en-US" sz="3600" spc="-1" strike="noStrike">
              <a:latin typeface="Arial"/>
            </a:endParaRPr>
          </a:p>
        </p:txBody>
      </p:sp>
      <p:sp>
        <p:nvSpPr>
          <p:cNvPr id="123" name="Google Shape;406;p38"/>
          <p:cNvSpPr/>
          <p:nvPr/>
        </p:nvSpPr>
        <p:spPr>
          <a:xfrm>
            <a:off x="509760" y="1712880"/>
            <a:ext cx="8383320" cy="36540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1800" spc="-1" strike="noStrike">
                <a:solidFill>
                  <a:srgbClr val="000000"/>
                </a:solidFill>
                <a:latin typeface="Calibri"/>
              </a:rPr>
              <a:t>Ingestion em RAG</a:t>
            </a:r>
            <a:endParaRPr b="0" lang="en-US" sz="1800" spc="-1" strike="noStrike">
              <a:latin typeface="Arial"/>
            </a:endParaRPr>
          </a:p>
        </p:txBody>
      </p:sp>
      <p:sp>
        <p:nvSpPr>
          <p:cNvPr id="124" name="Google Shape;405;p38"/>
          <p:cNvSpPr/>
          <p:nvPr/>
        </p:nvSpPr>
        <p:spPr>
          <a:xfrm>
            <a:off x="469800" y="2421360"/>
            <a:ext cx="8250840" cy="3931560"/>
          </a:xfrm>
          <a:prstGeom prst="rect">
            <a:avLst/>
          </a:prstGeom>
          <a:noFill/>
          <a:ln w="9525">
            <a:noFill/>
          </a:ln>
        </p:spPr>
        <p:style>
          <a:lnRef idx="0"/>
          <a:fillRef idx="0"/>
          <a:effectRef idx="0"/>
          <a:fontRef idx="minor"/>
        </p:style>
        <p:txBody>
          <a:bodyPr anchor="t">
            <a:spAutoFit/>
          </a:bodyPr>
          <a:p>
            <a:pPr marL="285840" indent="-285840" algn="just">
              <a:lnSpc>
                <a:spcPct val="100000"/>
              </a:lnSpc>
              <a:buClr>
                <a:srgbClr val="000000"/>
              </a:buClr>
              <a:buFont typeface="Arial"/>
              <a:buChar char="•"/>
            </a:pPr>
            <a:r>
              <a:rPr b="0" lang="pt-BR" sz="1800" spc="-1" strike="noStrike" u="sng">
                <a:solidFill>
                  <a:srgbClr val="000000"/>
                </a:solidFill>
                <a:uFillTx/>
                <a:latin typeface="Arial"/>
              </a:rPr>
              <a:t>Documents:</a:t>
            </a:r>
            <a:r>
              <a:rPr b="0" lang="pt-BR" sz="1800" spc="-1" strike="noStrike">
                <a:solidFill>
                  <a:srgbClr val="000000"/>
                </a:solidFill>
                <a:latin typeface="Arial"/>
              </a:rPr>
              <a:t> é nesta etapa que se começa a coleção de informações, tais como livros, artigos ou qualquer outro texto que detenha um conhecimento.</a:t>
            </a:r>
            <a:endParaRPr b="0" lang="en-US" sz="1800" spc="-1" strike="noStrike">
              <a:latin typeface="Arial"/>
            </a:endParaRPr>
          </a:p>
          <a:p>
            <a:pPr algn="just">
              <a:lnSpc>
                <a:spcPct val="100000"/>
              </a:lnSpc>
              <a:buNone/>
            </a:pPr>
            <a:endParaRPr b="0" lang="en-US" sz="1800" spc="-1" strike="noStrike">
              <a:latin typeface="Arial"/>
            </a:endParaRPr>
          </a:p>
          <a:p>
            <a:pPr marL="285840" indent="-285840" algn="just">
              <a:lnSpc>
                <a:spcPct val="100000"/>
              </a:lnSpc>
              <a:buClr>
                <a:srgbClr val="000000"/>
              </a:buClr>
              <a:buFont typeface="Arial"/>
              <a:buChar char="•"/>
            </a:pPr>
            <a:r>
              <a:rPr b="0" lang="pt-BR" sz="1800" spc="-1" strike="noStrike" u="sng">
                <a:solidFill>
                  <a:srgbClr val="000000"/>
                </a:solidFill>
                <a:uFillTx/>
                <a:latin typeface="Arial"/>
              </a:rPr>
              <a:t>Chunking:</a:t>
            </a:r>
            <a:r>
              <a:rPr b="0" lang="pt-BR" sz="1800" spc="-1" strike="noStrike">
                <a:solidFill>
                  <a:srgbClr val="000000"/>
                </a:solidFill>
                <a:latin typeface="Arial"/>
              </a:rPr>
              <a:t> nesta etapa, documentos maiores são “quebrados” em pedaços menores melhor gerenciáveis - pode ser de tamanho fixo de caracteres, sentenças ou parágrafos. Chunks menores levam a uma busca mais precisa entre a query do usuário e o conteúdo, no entanto, podem perder contexto.</a:t>
            </a:r>
            <a:endParaRPr b="0" lang="en-US" sz="1800" spc="-1" strike="noStrike">
              <a:latin typeface="Arial"/>
            </a:endParaRPr>
          </a:p>
          <a:p>
            <a:pPr algn="just">
              <a:lnSpc>
                <a:spcPct val="100000"/>
              </a:lnSpc>
              <a:buNone/>
            </a:pPr>
            <a:endParaRPr b="0" lang="en-US" sz="1800" spc="-1" strike="noStrike">
              <a:latin typeface="Arial"/>
            </a:endParaRPr>
          </a:p>
          <a:p>
            <a:pPr marL="285840" indent="-285840" algn="just">
              <a:lnSpc>
                <a:spcPct val="100000"/>
              </a:lnSpc>
              <a:buClr>
                <a:srgbClr val="000000"/>
              </a:buClr>
              <a:buFont typeface="Arial"/>
              <a:buChar char="•"/>
            </a:pPr>
            <a:r>
              <a:rPr b="0" lang="pt-BR" sz="1800" spc="-1" strike="noStrike" u="sng">
                <a:solidFill>
                  <a:srgbClr val="000000"/>
                </a:solidFill>
                <a:uFillTx/>
                <a:latin typeface="Arial"/>
              </a:rPr>
              <a:t>Embedding:</a:t>
            </a:r>
            <a:r>
              <a:rPr b="0" lang="pt-BR" sz="1800" spc="-1" strike="noStrike">
                <a:solidFill>
                  <a:srgbClr val="000000"/>
                </a:solidFill>
                <a:latin typeface="Arial"/>
              </a:rPr>
              <a:t> nesta etapa cada chunk de texto é convertido em uma representação numérica que captura seu significado - isto permite aos computadores a entender e comparar o conteúdo eficientemente.</a:t>
            </a:r>
            <a:endParaRPr b="0" lang="en-US" sz="1800" spc="-1" strike="noStrike">
              <a:latin typeface="Arial"/>
            </a:endParaRPr>
          </a:p>
          <a:p>
            <a:pPr algn="just">
              <a:lnSpc>
                <a:spcPct val="100000"/>
              </a:lnSpc>
              <a:buNone/>
            </a:pPr>
            <a:endParaRPr b="0" lang="en-US" sz="1800" spc="-1" strike="noStrike">
              <a:latin typeface="Arial"/>
            </a:endParaRPr>
          </a:p>
          <a:p>
            <a:pPr marL="285840" indent="-285840" algn="just">
              <a:lnSpc>
                <a:spcPct val="100000"/>
              </a:lnSpc>
              <a:buClr>
                <a:srgbClr val="000000"/>
              </a:buClr>
              <a:buFont typeface="Arial"/>
              <a:buChar char="•"/>
            </a:pPr>
            <a:r>
              <a:rPr b="0" lang="pt-BR" sz="1800" spc="-1" strike="noStrike" u="sng">
                <a:solidFill>
                  <a:srgbClr val="000000"/>
                </a:solidFill>
                <a:uFillTx/>
                <a:latin typeface="Arial"/>
              </a:rPr>
              <a:t>Index:</a:t>
            </a:r>
            <a:r>
              <a:rPr b="0" lang="pt-BR" sz="1800" spc="-1" strike="noStrike">
                <a:solidFill>
                  <a:srgbClr val="000000"/>
                </a:solidFill>
                <a:latin typeface="Arial"/>
              </a:rPr>
              <a:t> por fim, as representações numéricas são armazenadas em um estrutura especial que permite busca rápida e eficiente.</a:t>
            </a:r>
            <a:endParaRPr b="0" lang="en-US" sz="1800" spc="-1" strike="noStrike">
              <a:latin typeface="Arial"/>
            </a:endParaRPr>
          </a:p>
        </p:txBody>
      </p:sp>
      <p:pic>
        <p:nvPicPr>
          <p:cNvPr id="125" name="Imagem 4" descr=""/>
          <p:cNvPicPr/>
          <p:nvPr/>
        </p:nvPicPr>
        <p:blipFill>
          <a:blip r:embed="rId1"/>
          <a:stretch/>
        </p:blipFill>
        <p:spPr>
          <a:xfrm>
            <a:off x="4068360" y="548640"/>
            <a:ext cx="4524120" cy="16189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Google Shape;416;p39"/>
          <p:cNvSpPr/>
          <p:nvPr/>
        </p:nvSpPr>
        <p:spPr>
          <a:xfrm>
            <a:off x="469800" y="1066680"/>
            <a:ext cx="8476920" cy="63972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VectorDB e LLM </a:t>
            </a:r>
            <a:endParaRPr b="0" lang="en-US" sz="3600" spc="-1" strike="noStrike">
              <a:latin typeface="Arial"/>
            </a:endParaRPr>
          </a:p>
        </p:txBody>
      </p:sp>
      <p:sp>
        <p:nvSpPr>
          <p:cNvPr id="127" name="Google Shape;406;p38"/>
          <p:cNvSpPr/>
          <p:nvPr/>
        </p:nvSpPr>
        <p:spPr>
          <a:xfrm>
            <a:off x="509760" y="1712880"/>
            <a:ext cx="8383320" cy="36540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1800" spc="-1" strike="noStrike">
                <a:solidFill>
                  <a:srgbClr val="000000"/>
                </a:solidFill>
                <a:latin typeface="Calibri"/>
              </a:rPr>
              <a:t>Retrieval em RAG</a:t>
            </a:r>
            <a:endParaRPr b="0" lang="en-US" sz="1800" spc="-1" strike="noStrike">
              <a:latin typeface="Arial"/>
            </a:endParaRPr>
          </a:p>
        </p:txBody>
      </p:sp>
      <p:sp>
        <p:nvSpPr>
          <p:cNvPr id="128" name="Google Shape;405;p38"/>
          <p:cNvSpPr/>
          <p:nvPr/>
        </p:nvSpPr>
        <p:spPr>
          <a:xfrm>
            <a:off x="469800" y="2421360"/>
            <a:ext cx="8250840" cy="1737000"/>
          </a:xfrm>
          <a:prstGeom prst="rect">
            <a:avLst/>
          </a:prstGeom>
          <a:noFill/>
          <a:ln w="9525">
            <a:noFill/>
          </a:ln>
        </p:spPr>
        <p:style>
          <a:lnRef idx="0"/>
          <a:fillRef idx="0"/>
          <a:effectRef idx="0"/>
          <a:fontRef idx="minor"/>
        </p:style>
        <p:txBody>
          <a:bodyPr anchor="t">
            <a:spAutoFit/>
          </a:bodyPr>
          <a:p>
            <a:pPr marL="285840" indent="-285840" algn="just">
              <a:lnSpc>
                <a:spcPct val="100000"/>
              </a:lnSpc>
              <a:buClr>
                <a:srgbClr val="000000"/>
              </a:buClr>
              <a:buFont typeface="Arial"/>
              <a:buChar char="•"/>
            </a:pPr>
            <a:r>
              <a:rPr b="0" lang="pt-BR" sz="1800" spc="-1" strike="noStrike">
                <a:solidFill>
                  <a:srgbClr val="000000"/>
                </a:solidFill>
                <a:latin typeface="Arial"/>
              </a:rPr>
              <a:t>Depois de separar (split) os documentos em chunks, realizar o embedding  e indexação, não vamos submeter todos os chunks para a LLM, ao invés disso, vamos selecionar os </a:t>
            </a:r>
            <a:r>
              <a:rPr b="1" lang="pt-BR" sz="1800" spc="-1" strike="noStrike">
                <a:solidFill>
                  <a:srgbClr val="000000"/>
                </a:solidFill>
                <a:latin typeface="Arial"/>
              </a:rPr>
              <a:t>“k chunks mais relevantes”</a:t>
            </a:r>
            <a:r>
              <a:rPr b="0" lang="pt-BR" sz="1800" spc="-1" strike="noStrike">
                <a:solidFill>
                  <a:srgbClr val="000000"/>
                </a:solidFill>
                <a:latin typeface="Arial"/>
              </a:rPr>
              <a:t>, com base na pergunta do usuário (</a:t>
            </a:r>
            <a:r>
              <a:rPr b="1" lang="pt-BR" sz="1800" spc="-1" strike="noStrike">
                <a:solidFill>
                  <a:srgbClr val="000000"/>
                </a:solidFill>
                <a:latin typeface="Arial"/>
              </a:rPr>
              <a:t>query</a:t>
            </a:r>
            <a:r>
              <a:rPr b="0" lang="pt-BR" sz="1800" spc="-1" strike="noStrike">
                <a:solidFill>
                  <a:srgbClr val="000000"/>
                </a:solidFill>
                <a:latin typeface="Arial"/>
              </a:rPr>
              <a:t>).</a:t>
            </a:r>
            <a:endParaRPr b="0" lang="en-US" sz="1800" spc="-1" strike="noStrike">
              <a:latin typeface="Arial"/>
            </a:endParaRPr>
          </a:p>
          <a:p>
            <a:pPr algn="just">
              <a:lnSpc>
                <a:spcPct val="100000"/>
              </a:lnSpc>
              <a:buNone/>
            </a:pPr>
            <a:endParaRPr b="0" lang="en-US" sz="1800" spc="-1" strike="noStrike">
              <a:latin typeface="Arial"/>
            </a:endParaRPr>
          </a:p>
          <a:p>
            <a:pPr marL="285840" indent="-285840" algn="just">
              <a:lnSpc>
                <a:spcPct val="100000"/>
              </a:lnSpc>
              <a:buClr>
                <a:srgbClr val="000000"/>
              </a:buClr>
              <a:buFont typeface="Arial"/>
              <a:buChar char="•"/>
            </a:pPr>
            <a:r>
              <a:rPr b="0" lang="pt-BR" sz="1800" spc="-1" strike="noStrike">
                <a:solidFill>
                  <a:srgbClr val="000000"/>
                </a:solidFill>
                <a:latin typeface="Arial"/>
              </a:rPr>
              <a:t>Esta é quase a parte final da pipeline do RAG:</a:t>
            </a:r>
            <a:endParaRPr b="0" lang="en-US" sz="1800" spc="-1" strike="noStrike">
              <a:latin typeface="Arial"/>
            </a:endParaRPr>
          </a:p>
        </p:txBody>
      </p:sp>
      <p:pic>
        <p:nvPicPr>
          <p:cNvPr id="129" name="Imagem 4" descr=""/>
          <p:cNvPicPr/>
          <p:nvPr/>
        </p:nvPicPr>
        <p:blipFill>
          <a:blip r:embed="rId1"/>
          <a:stretch/>
        </p:blipFill>
        <p:spPr>
          <a:xfrm>
            <a:off x="1260000" y="4365000"/>
            <a:ext cx="7005600" cy="17384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Google Shape;416;p39"/>
          <p:cNvSpPr/>
          <p:nvPr/>
        </p:nvSpPr>
        <p:spPr>
          <a:xfrm>
            <a:off x="469800" y="1066680"/>
            <a:ext cx="8476920" cy="63972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VectorDB e LLM </a:t>
            </a:r>
            <a:endParaRPr b="0" lang="en-US" sz="3600" spc="-1" strike="noStrike">
              <a:latin typeface="Arial"/>
            </a:endParaRPr>
          </a:p>
        </p:txBody>
      </p:sp>
      <p:sp>
        <p:nvSpPr>
          <p:cNvPr id="131" name="Google Shape;406;p38"/>
          <p:cNvSpPr/>
          <p:nvPr/>
        </p:nvSpPr>
        <p:spPr>
          <a:xfrm>
            <a:off x="509760" y="1712880"/>
            <a:ext cx="8383320" cy="36540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1800" spc="-1" strike="noStrike">
                <a:solidFill>
                  <a:srgbClr val="000000"/>
                </a:solidFill>
                <a:latin typeface="Calibri"/>
              </a:rPr>
              <a:t>Retrieval em RAG</a:t>
            </a:r>
            <a:endParaRPr b="0" lang="en-US" sz="1800" spc="-1" strike="noStrike">
              <a:latin typeface="Arial"/>
            </a:endParaRPr>
          </a:p>
        </p:txBody>
      </p:sp>
      <p:sp>
        <p:nvSpPr>
          <p:cNvPr id="132" name="Google Shape;405;p38"/>
          <p:cNvSpPr/>
          <p:nvPr/>
        </p:nvSpPr>
        <p:spPr>
          <a:xfrm>
            <a:off x="469800" y="2421360"/>
            <a:ext cx="4257360" cy="2559960"/>
          </a:xfrm>
          <a:prstGeom prst="rect">
            <a:avLst/>
          </a:prstGeom>
          <a:noFill/>
          <a:ln w="9525">
            <a:noFill/>
          </a:ln>
        </p:spPr>
        <p:style>
          <a:lnRef idx="0"/>
          <a:fillRef idx="0"/>
          <a:effectRef idx="0"/>
          <a:fontRef idx="minor"/>
        </p:style>
        <p:txBody>
          <a:bodyPr anchor="t">
            <a:spAutoFit/>
          </a:bodyPr>
          <a:p>
            <a:pPr marL="285840" indent="-285840" algn="just">
              <a:lnSpc>
                <a:spcPct val="100000"/>
              </a:lnSpc>
              <a:buClr>
                <a:srgbClr val="000000"/>
              </a:buClr>
              <a:buFont typeface="Arial"/>
              <a:buChar char="•"/>
            </a:pPr>
            <a:r>
              <a:rPr b="0" lang="pt-BR" sz="1800" spc="-1" strike="noStrike">
                <a:solidFill>
                  <a:srgbClr val="000000"/>
                </a:solidFill>
                <a:latin typeface="Arial"/>
              </a:rPr>
              <a:t>Existem alguns tipos de técnicas de recuperação (retrieval) em RAG, mas vamos nos fixar na técnica standard (padrão).</a:t>
            </a:r>
            <a:endParaRPr b="0" lang="en-US" sz="1800" spc="-1" strike="noStrike">
              <a:latin typeface="Arial"/>
            </a:endParaRPr>
          </a:p>
          <a:p>
            <a:pPr algn="just">
              <a:lnSpc>
                <a:spcPct val="100000"/>
              </a:lnSpc>
              <a:buNone/>
            </a:pPr>
            <a:endParaRPr b="0" lang="en-US" sz="1800" spc="-1" strike="noStrike">
              <a:latin typeface="Arial"/>
            </a:endParaRPr>
          </a:p>
          <a:p>
            <a:pPr marL="285840" indent="-285840" algn="just">
              <a:lnSpc>
                <a:spcPct val="100000"/>
              </a:lnSpc>
              <a:buClr>
                <a:srgbClr val="000000"/>
              </a:buClr>
              <a:buFont typeface="Arial"/>
              <a:buChar char="•"/>
            </a:pPr>
            <a:r>
              <a:rPr b="1" lang="pt-BR" sz="1800" spc="-1" strike="noStrike" u="sng">
                <a:solidFill>
                  <a:srgbClr val="000000"/>
                </a:solidFill>
                <a:uFillTx/>
                <a:latin typeface="Arial"/>
              </a:rPr>
              <a:t>Standard</a:t>
            </a:r>
            <a:r>
              <a:rPr b="0" lang="pt-BR" sz="1800" spc="-1" strike="noStrike" u="sng">
                <a:solidFill>
                  <a:srgbClr val="000000"/>
                </a:solidFill>
                <a:uFillTx/>
                <a:latin typeface="Arial"/>
              </a:rPr>
              <a:t>:</a:t>
            </a:r>
            <a:r>
              <a:rPr b="0" lang="pt-BR" sz="1800" spc="-1" strike="noStrike">
                <a:solidFill>
                  <a:srgbClr val="000000"/>
                </a:solidFill>
                <a:latin typeface="Arial"/>
              </a:rPr>
              <a:t> neste tipo de retrieval é usado o mesmo texto (chunk) de “indexing/embedding” para “output synthesis” (síntese de saída).</a:t>
            </a:r>
            <a:endParaRPr b="0" lang="en-US" sz="1800" spc="-1" strike="noStrike">
              <a:latin typeface="Arial"/>
            </a:endParaRPr>
          </a:p>
        </p:txBody>
      </p:sp>
      <p:pic>
        <p:nvPicPr>
          <p:cNvPr id="133" name="Imagem 5" descr=""/>
          <p:cNvPicPr/>
          <p:nvPr/>
        </p:nvPicPr>
        <p:blipFill>
          <a:blip r:embed="rId1"/>
          <a:stretch/>
        </p:blipFill>
        <p:spPr>
          <a:xfrm>
            <a:off x="5191200" y="3140640"/>
            <a:ext cx="3755520" cy="3333960"/>
          </a:xfrm>
          <a:prstGeom prst="rect">
            <a:avLst/>
          </a:prstGeom>
          <a:ln w="0">
            <a:noFill/>
          </a:ln>
        </p:spPr>
      </p:pic>
      <p:pic>
        <p:nvPicPr>
          <p:cNvPr id="134" name="Imagem 6" descr=""/>
          <p:cNvPicPr/>
          <p:nvPr/>
        </p:nvPicPr>
        <p:blipFill>
          <a:blip r:embed="rId2"/>
          <a:stretch/>
        </p:blipFill>
        <p:spPr>
          <a:xfrm>
            <a:off x="4254480" y="620280"/>
            <a:ext cx="4638240" cy="11509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Google Shape;416;p39"/>
          <p:cNvSpPr/>
          <p:nvPr/>
        </p:nvSpPr>
        <p:spPr>
          <a:xfrm>
            <a:off x="469800" y="1066680"/>
            <a:ext cx="8476920" cy="63972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VectorDB e LLM </a:t>
            </a:r>
            <a:endParaRPr b="0" lang="en-US" sz="3600" spc="-1" strike="noStrike">
              <a:latin typeface="Arial"/>
            </a:endParaRPr>
          </a:p>
        </p:txBody>
      </p:sp>
      <p:sp>
        <p:nvSpPr>
          <p:cNvPr id="136" name="Google Shape;406;p38"/>
          <p:cNvSpPr/>
          <p:nvPr/>
        </p:nvSpPr>
        <p:spPr>
          <a:xfrm>
            <a:off x="509760" y="1712880"/>
            <a:ext cx="8383320" cy="36540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1800" spc="-1" strike="noStrike">
                <a:solidFill>
                  <a:srgbClr val="000000"/>
                </a:solidFill>
                <a:latin typeface="Calibri"/>
              </a:rPr>
              <a:t>Synthesis ou Geração de Resposta pelo LLM</a:t>
            </a:r>
            <a:endParaRPr b="0" lang="en-US" sz="1800" spc="-1" strike="noStrike">
              <a:latin typeface="Arial"/>
            </a:endParaRPr>
          </a:p>
        </p:txBody>
      </p:sp>
      <p:sp>
        <p:nvSpPr>
          <p:cNvPr id="137" name="Google Shape;405;p38"/>
          <p:cNvSpPr/>
          <p:nvPr/>
        </p:nvSpPr>
        <p:spPr>
          <a:xfrm>
            <a:off x="469800" y="2421360"/>
            <a:ext cx="8289720" cy="3657240"/>
          </a:xfrm>
          <a:prstGeom prst="rect">
            <a:avLst/>
          </a:prstGeom>
          <a:noFill/>
          <a:ln w="9525">
            <a:noFill/>
          </a:ln>
        </p:spPr>
        <p:style>
          <a:lnRef idx="0"/>
          <a:fillRef idx="0"/>
          <a:effectRef idx="0"/>
          <a:fontRef idx="minor"/>
        </p:style>
        <p:txBody>
          <a:bodyPr anchor="t">
            <a:spAutoFit/>
          </a:bodyPr>
          <a:p>
            <a:pPr marL="285840" indent="-285840" algn="just">
              <a:lnSpc>
                <a:spcPct val="100000"/>
              </a:lnSpc>
              <a:buClr>
                <a:srgbClr val="000000"/>
              </a:buClr>
              <a:buFont typeface="Arial"/>
              <a:buChar char="•"/>
            </a:pPr>
            <a:r>
              <a:rPr b="0" lang="pt-BR" sz="1800" spc="-1" strike="noStrike">
                <a:solidFill>
                  <a:srgbClr val="000000"/>
                </a:solidFill>
                <a:latin typeface="Arial"/>
              </a:rPr>
              <a:t>A última etapa do pipeline de RAG é a geração de resposta para o usuário. Neste momento, o modelo LLM sintetiza a informação recuperada com seu conhecimento pré-treinado para gerar respostas coerentes e contextualmente relevantes. </a:t>
            </a:r>
            <a:endParaRPr b="0" lang="en-US" sz="1800" spc="-1" strike="noStrike">
              <a:latin typeface="Arial"/>
            </a:endParaRPr>
          </a:p>
          <a:p>
            <a:pPr algn="just">
              <a:lnSpc>
                <a:spcPct val="100000"/>
              </a:lnSpc>
              <a:buNone/>
            </a:pPr>
            <a:endParaRPr b="0" lang="en-US" sz="1800" spc="-1" strike="noStrike">
              <a:latin typeface="Arial"/>
            </a:endParaRPr>
          </a:p>
          <a:p>
            <a:pPr marL="285840" indent="-285840" algn="just">
              <a:lnSpc>
                <a:spcPct val="100000"/>
              </a:lnSpc>
              <a:buClr>
                <a:srgbClr val="000000"/>
              </a:buClr>
              <a:buFont typeface="Arial"/>
              <a:buChar char="•"/>
            </a:pPr>
            <a:r>
              <a:rPr b="0" lang="pt-BR" sz="1800" spc="-1" strike="noStrike">
                <a:solidFill>
                  <a:srgbClr val="000000"/>
                </a:solidFill>
                <a:latin typeface="Arial"/>
              </a:rPr>
              <a:t>Os prompts, portanto, combinam os “k chunks mais relevantes” com a pergunta do usuário.</a:t>
            </a:r>
            <a:endParaRPr b="0" lang="en-US" sz="1800" spc="-1" strike="noStrike">
              <a:latin typeface="Arial"/>
            </a:endParaRPr>
          </a:p>
          <a:p>
            <a:pPr algn="just">
              <a:lnSpc>
                <a:spcPct val="100000"/>
              </a:lnSpc>
              <a:buNone/>
            </a:pPr>
            <a:endParaRPr b="0" lang="en-US" sz="1800" spc="-1" strike="noStrike">
              <a:latin typeface="Arial"/>
            </a:endParaRPr>
          </a:p>
          <a:p>
            <a:pPr marL="285840" indent="-285840" algn="just">
              <a:lnSpc>
                <a:spcPct val="100000"/>
              </a:lnSpc>
              <a:buClr>
                <a:srgbClr val="000000"/>
              </a:buClr>
              <a:buFont typeface="Arial"/>
              <a:buChar char="•"/>
            </a:pPr>
            <a:r>
              <a:rPr b="0" lang="pt-BR" sz="1800" spc="-1" strike="noStrike">
                <a:solidFill>
                  <a:srgbClr val="000000"/>
                </a:solidFill>
                <a:latin typeface="Arial"/>
              </a:rPr>
              <a:t>Algumas dicas práticas de pesquisas recentes:</a:t>
            </a:r>
            <a:endParaRPr b="0" lang="en-US" sz="1800" spc="-1" strike="noStrike">
              <a:latin typeface="Arial"/>
            </a:endParaRPr>
          </a:p>
          <a:p>
            <a:pPr lvl="1" marL="743040" indent="-285840" algn="just">
              <a:lnSpc>
                <a:spcPct val="100000"/>
              </a:lnSpc>
              <a:buClr>
                <a:srgbClr val="000000"/>
              </a:buClr>
              <a:buFont typeface="Arial"/>
              <a:buChar char="•"/>
            </a:pPr>
            <a:r>
              <a:rPr b="0" lang="pt-BR" sz="1800" spc="-1" strike="noStrike">
                <a:solidFill>
                  <a:srgbClr val="000000"/>
                </a:solidFill>
                <a:latin typeface="Arial"/>
              </a:rPr>
              <a:t>Performances melhores advem de informação relevante para busca está no início do prompt;</a:t>
            </a:r>
            <a:endParaRPr b="0" lang="en-US" sz="1800" spc="-1" strike="noStrike">
              <a:latin typeface="Arial"/>
            </a:endParaRPr>
          </a:p>
          <a:p>
            <a:pPr lvl="1" marL="743040" indent="-285840" algn="just">
              <a:lnSpc>
                <a:spcPct val="100000"/>
              </a:lnSpc>
              <a:buClr>
                <a:srgbClr val="000000"/>
              </a:buClr>
              <a:buFont typeface="Arial"/>
              <a:buChar char="•"/>
            </a:pPr>
            <a:r>
              <a:rPr b="0" lang="pt-BR" sz="1800" spc="-1" strike="noStrike">
                <a:solidFill>
                  <a:srgbClr val="000000"/>
                </a:solidFill>
                <a:latin typeface="Arial"/>
              </a:rPr>
              <a:t>A performance cai à medida que aumenta o tamanho da janela de contexto.</a:t>
            </a:r>
            <a:endParaRPr b="0" lang="en-US" sz="1800" spc="-1" strike="noStrike">
              <a:latin typeface="Arial"/>
            </a:endParaRPr>
          </a:p>
        </p:txBody>
      </p:sp>
      <p:pic>
        <p:nvPicPr>
          <p:cNvPr id="138" name="Imagem 6" descr=""/>
          <p:cNvPicPr/>
          <p:nvPr/>
        </p:nvPicPr>
        <p:blipFill>
          <a:blip r:embed="rId1"/>
          <a:stretch/>
        </p:blipFill>
        <p:spPr>
          <a:xfrm>
            <a:off x="4254480" y="620280"/>
            <a:ext cx="4638240" cy="11509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Google Shape;416;p39"/>
          <p:cNvSpPr/>
          <p:nvPr/>
        </p:nvSpPr>
        <p:spPr>
          <a:xfrm>
            <a:off x="469800" y="1066680"/>
            <a:ext cx="8476920" cy="63972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VectorDB e LLM </a:t>
            </a:r>
            <a:endParaRPr b="0" lang="en-US" sz="3600" spc="-1" strike="noStrike">
              <a:latin typeface="Arial"/>
            </a:endParaRPr>
          </a:p>
        </p:txBody>
      </p:sp>
      <p:sp>
        <p:nvSpPr>
          <p:cNvPr id="140" name="Google Shape;406;p38"/>
          <p:cNvSpPr/>
          <p:nvPr/>
        </p:nvSpPr>
        <p:spPr>
          <a:xfrm>
            <a:off x="509760" y="1712880"/>
            <a:ext cx="8383320" cy="36540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1800" spc="-1" strike="noStrike">
                <a:solidFill>
                  <a:srgbClr val="000000"/>
                </a:solidFill>
                <a:latin typeface="Calibri"/>
              </a:rPr>
              <a:t>Synthesis ou Geração de Resposta pelo LLM</a:t>
            </a:r>
            <a:endParaRPr b="0" lang="en-US" sz="1800" spc="-1" strike="noStrike">
              <a:latin typeface="Arial"/>
            </a:endParaRPr>
          </a:p>
        </p:txBody>
      </p:sp>
      <p:sp>
        <p:nvSpPr>
          <p:cNvPr id="141" name="Google Shape;405;p38"/>
          <p:cNvSpPr/>
          <p:nvPr/>
        </p:nvSpPr>
        <p:spPr>
          <a:xfrm>
            <a:off x="469800" y="2421360"/>
            <a:ext cx="8260200" cy="4540680"/>
          </a:xfrm>
          <a:prstGeom prst="rect">
            <a:avLst/>
          </a:prstGeom>
          <a:noFill/>
          <a:ln w="9525">
            <a:noFill/>
          </a:ln>
        </p:spPr>
        <p:style>
          <a:lnRef idx="0"/>
          <a:fillRef idx="0"/>
          <a:effectRef idx="0"/>
          <a:fontRef idx="minor"/>
        </p:style>
        <p:txBody>
          <a:bodyPr anchor="t">
            <a:spAutoFit/>
          </a:bodyPr>
          <a:p>
            <a:pPr marL="285840" indent="-285840" algn="just">
              <a:lnSpc>
                <a:spcPct val="100000"/>
              </a:lnSpc>
              <a:buClr>
                <a:srgbClr val="000000"/>
              </a:buClr>
              <a:buFont typeface="Arial"/>
              <a:buChar char="•"/>
            </a:pPr>
            <a:r>
              <a:rPr b="0" lang="pt-BR" sz="1800" spc="-1" strike="noStrike" u="sng">
                <a:solidFill>
                  <a:srgbClr val="000000"/>
                </a:solidFill>
                <a:uFillTx/>
                <a:latin typeface="Arial"/>
              </a:rPr>
              <a:t>Estrutura de Prompt:</a:t>
            </a:r>
            <a:r>
              <a:rPr b="0" lang="pt-BR" sz="1800" spc="-1" strike="noStrike">
                <a:solidFill>
                  <a:srgbClr val="000000"/>
                </a:solidFill>
                <a:latin typeface="Arial"/>
              </a:rPr>
              <a:t> Consulta de Recuperação e Contexto</a:t>
            </a:r>
            <a:endParaRPr b="0" lang="en-US" sz="1800" spc="-1" strike="noStrike">
              <a:latin typeface="Arial"/>
            </a:endParaRPr>
          </a:p>
          <a:p>
            <a:pPr algn="just">
              <a:lnSpc>
                <a:spcPct val="100000"/>
              </a:lnSpc>
              <a:buNone/>
            </a:pPr>
            <a:endParaRPr b="0" lang="en-US" sz="1800" spc="-1" strike="noStrike">
              <a:latin typeface="Arial"/>
            </a:endParaRPr>
          </a:p>
          <a:p>
            <a:pPr lvl="1" marL="743040" indent="-285840" algn="just">
              <a:lnSpc>
                <a:spcPct val="100000"/>
              </a:lnSpc>
              <a:buClr>
                <a:srgbClr val="000000"/>
              </a:buClr>
              <a:buFont typeface="Arial"/>
              <a:buChar char="•"/>
            </a:pPr>
            <a:r>
              <a:rPr b="0" lang="pt-BR" sz="1800" spc="-1" strike="noStrike" u="sng">
                <a:solidFill>
                  <a:srgbClr val="000000"/>
                </a:solidFill>
                <a:uFillTx/>
                <a:latin typeface="Arial"/>
              </a:rPr>
              <a:t>Consulta inicial:</a:t>
            </a:r>
            <a:endParaRPr b="0" lang="en-US" sz="1800" spc="-1" strike="noStrike">
              <a:latin typeface="Arial"/>
            </a:endParaRPr>
          </a:p>
          <a:p>
            <a:pPr marL="914400" algn="just">
              <a:lnSpc>
                <a:spcPct val="100000"/>
              </a:lnSpc>
              <a:buNone/>
              <a:tabLst>
                <a:tab algn="l" pos="0"/>
              </a:tabLst>
            </a:pPr>
            <a:r>
              <a:rPr b="0" i="1" lang="pt-BR" sz="1800" spc="-1" strike="noStrike">
                <a:solidFill>
                  <a:srgbClr val="ff0000"/>
                </a:solidFill>
                <a:latin typeface="Arial"/>
              </a:rPr>
              <a:t>Exemplo: "Quais são os benefícios da vitamina C para a saúde?"</a:t>
            </a:r>
            <a:endParaRPr b="0" lang="en-US" sz="1800" spc="-1" strike="noStrike">
              <a:latin typeface="Arial"/>
            </a:endParaRPr>
          </a:p>
          <a:p>
            <a:pPr algn="just">
              <a:lnSpc>
                <a:spcPct val="100000"/>
              </a:lnSpc>
              <a:buNone/>
              <a:tabLst>
                <a:tab algn="l" pos="0"/>
              </a:tabLst>
            </a:pPr>
            <a:endParaRPr b="0" lang="en-US" sz="1000" spc="-1" strike="noStrike">
              <a:latin typeface="Arial"/>
            </a:endParaRPr>
          </a:p>
          <a:p>
            <a:pPr lvl="1" marL="743040" indent="-285840" algn="just">
              <a:lnSpc>
                <a:spcPct val="100000"/>
              </a:lnSpc>
              <a:buClr>
                <a:srgbClr val="000000"/>
              </a:buClr>
              <a:buFont typeface="Arial"/>
              <a:buChar char="•"/>
              <a:tabLst>
                <a:tab algn="l" pos="0"/>
              </a:tabLst>
            </a:pPr>
            <a:r>
              <a:rPr b="0" lang="pt-BR" sz="1800" spc="-1" strike="noStrike" u="sng">
                <a:solidFill>
                  <a:srgbClr val="000000"/>
                </a:solidFill>
                <a:uFillTx/>
                <a:latin typeface="Arial"/>
              </a:rPr>
              <a:t>Consulta de Recuperação:</a:t>
            </a:r>
            <a:r>
              <a:rPr b="0" lang="pt-BR" sz="1800" spc="-1" strike="noStrike">
                <a:solidFill>
                  <a:srgbClr val="000000"/>
                </a:solidFill>
                <a:latin typeface="Arial"/>
              </a:rPr>
              <a:t> É a parte onde você formula a pergunta ou necessidade de informação que deve ser recuperada.</a:t>
            </a:r>
            <a:endParaRPr b="0" lang="en-US" sz="1800" spc="-1" strike="noStrike">
              <a:latin typeface="Arial"/>
            </a:endParaRPr>
          </a:p>
          <a:p>
            <a:pPr marL="914400" algn="just">
              <a:lnSpc>
                <a:spcPct val="100000"/>
              </a:lnSpc>
              <a:buNone/>
              <a:tabLst>
                <a:tab algn="l" pos="0"/>
              </a:tabLst>
            </a:pPr>
            <a:r>
              <a:rPr b="0" i="1" lang="pt-BR" sz="1800" spc="-1" strike="noStrike">
                <a:solidFill>
                  <a:srgbClr val="ff0000"/>
                </a:solidFill>
                <a:latin typeface="Arial"/>
              </a:rPr>
              <a:t>Exemplo: "Recupere informações sobre os efeitos da vitamina C no sistema imunológico e na pele."</a:t>
            </a:r>
            <a:endParaRPr b="0" lang="en-US" sz="1800" spc="-1" strike="noStrike">
              <a:latin typeface="Arial"/>
            </a:endParaRPr>
          </a:p>
          <a:p>
            <a:pPr marL="457200" indent="457200" algn="just">
              <a:lnSpc>
                <a:spcPct val="100000"/>
              </a:lnSpc>
              <a:buNone/>
              <a:tabLst>
                <a:tab algn="l" pos="0"/>
              </a:tabLst>
            </a:pPr>
            <a:endParaRPr b="0" lang="en-US" sz="1200" spc="-1" strike="noStrike">
              <a:latin typeface="Arial"/>
            </a:endParaRPr>
          </a:p>
          <a:p>
            <a:pPr lvl="1" marL="743040" indent="-285840" algn="just">
              <a:lnSpc>
                <a:spcPct val="100000"/>
              </a:lnSpc>
              <a:buClr>
                <a:srgbClr val="000000"/>
              </a:buClr>
              <a:buFont typeface="Arial"/>
              <a:buChar char="•"/>
              <a:tabLst>
                <a:tab algn="l" pos="0"/>
              </a:tabLst>
            </a:pPr>
            <a:r>
              <a:rPr b="0" lang="pt-BR" sz="1800" spc="-1" strike="noStrike" u="sng">
                <a:solidFill>
                  <a:srgbClr val="000000"/>
                </a:solidFill>
                <a:uFillTx/>
                <a:latin typeface="Arial"/>
              </a:rPr>
              <a:t>Contexto de Geração:</a:t>
            </a:r>
            <a:r>
              <a:rPr b="0" lang="pt-BR" sz="1800" spc="-1" strike="noStrike">
                <a:solidFill>
                  <a:srgbClr val="000000"/>
                </a:solidFill>
                <a:latin typeface="Arial"/>
              </a:rPr>
              <a:t> Após a recuperação, o contexto se torna a base para o modelo gerar uma resposta mais precisa e informativa. Essa geração usa o contexto de recuperação para guiar a resposta final.</a:t>
            </a:r>
            <a:endParaRPr b="0" lang="en-US" sz="1800" spc="-1" strike="noStrike">
              <a:latin typeface="Arial"/>
            </a:endParaRPr>
          </a:p>
          <a:p>
            <a:pPr marL="914400" algn="just">
              <a:lnSpc>
                <a:spcPct val="100000"/>
              </a:lnSpc>
              <a:buNone/>
              <a:tabLst>
                <a:tab algn="l" pos="0"/>
              </a:tabLst>
            </a:pPr>
            <a:r>
              <a:rPr b="0" i="1" lang="pt-BR" sz="1800" spc="-1" strike="noStrike">
                <a:solidFill>
                  <a:srgbClr val="ff0000"/>
                </a:solidFill>
                <a:latin typeface="Arial"/>
              </a:rPr>
              <a:t>Exemplo: "Baseado nas informações recuperadas, descreva como a vitamina C pode contribuir para a saúde da pele e do sistema imunológico de uma pessoa adulta."</a:t>
            </a:r>
            <a:endParaRPr b="0" lang="en-US" sz="1800" spc="-1" strike="noStrike">
              <a:latin typeface="Arial"/>
            </a:endParaRPr>
          </a:p>
          <a:p>
            <a:pPr marL="914400" algn="just">
              <a:lnSpc>
                <a:spcPct val="100000"/>
              </a:lnSpc>
              <a:buNone/>
              <a:tabLst>
                <a:tab algn="l" pos="0"/>
              </a:tabLst>
            </a:pPr>
            <a:endParaRPr b="0" lang="en-US" sz="1800" spc="-1" strike="noStrike">
              <a:latin typeface="Arial"/>
            </a:endParaRPr>
          </a:p>
        </p:txBody>
      </p:sp>
      <p:pic>
        <p:nvPicPr>
          <p:cNvPr id="142" name="Imagem 6" descr=""/>
          <p:cNvPicPr/>
          <p:nvPr/>
        </p:nvPicPr>
        <p:blipFill>
          <a:blip r:embed="rId1"/>
          <a:stretch/>
        </p:blipFill>
        <p:spPr>
          <a:xfrm>
            <a:off x="4254480" y="620280"/>
            <a:ext cx="4638240" cy="11509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Google Shape;416;p39"/>
          <p:cNvSpPr/>
          <p:nvPr/>
        </p:nvSpPr>
        <p:spPr>
          <a:xfrm>
            <a:off x="469800" y="1066680"/>
            <a:ext cx="2895120" cy="63972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LangChain</a:t>
            </a:r>
            <a:endParaRPr b="0" lang="en-US" sz="3600" spc="-1" strike="noStrike">
              <a:latin typeface="Arial"/>
            </a:endParaRPr>
          </a:p>
        </p:txBody>
      </p:sp>
      <p:sp>
        <p:nvSpPr>
          <p:cNvPr id="144" name="Google Shape;406;p38"/>
          <p:cNvSpPr/>
          <p:nvPr/>
        </p:nvSpPr>
        <p:spPr>
          <a:xfrm>
            <a:off x="509760" y="1712880"/>
            <a:ext cx="8383320" cy="36540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1800" spc="-1" strike="noStrike">
                <a:solidFill>
                  <a:srgbClr val="000000"/>
                </a:solidFill>
                <a:latin typeface="Calibri"/>
              </a:rPr>
              <a:t>Framework de Desenvolvimento de Aplicações usando LLM</a:t>
            </a:r>
            <a:endParaRPr b="0" lang="en-US" sz="1800" spc="-1" strike="noStrike">
              <a:latin typeface="Arial"/>
            </a:endParaRPr>
          </a:p>
        </p:txBody>
      </p:sp>
      <p:sp>
        <p:nvSpPr>
          <p:cNvPr id="145" name="Google Shape;405;p38"/>
          <p:cNvSpPr/>
          <p:nvPr/>
        </p:nvSpPr>
        <p:spPr>
          <a:xfrm>
            <a:off x="469800" y="2421000"/>
            <a:ext cx="8422920" cy="4143960"/>
          </a:xfrm>
          <a:prstGeom prst="rect">
            <a:avLst/>
          </a:prstGeom>
          <a:noFill/>
          <a:ln w="9525">
            <a:noFill/>
          </a:ln>
        </p:spPr>
        <p:style>
          <a:lnRef idx="0"/>
          <a:fillRef idx="0"/>
          <a:effectRef idx="0"/>
          <a:fontRef idx="minor"/>
        </p:style>
        <p:txBody>
          <a:bodyPr anchor="t">
            <a:spAutoFit/>
          </a:bodyPr>
          <a:p>
            <a:pPr marL="285840" indent="-285840" algn="just">
              <a:lnSpc>
                <a:spcPct val="100000"/>
              </a:lnSpc>
              <a:buClr>
                <a:srgbClr val="000000"/>
              </a:buClr>
              <a:buFont typeface="Arial"/>
              <a:buChar char="•"/>
            </a:pPr>
            <a:r>
              <a:rPr b="1" lang="pt-BR" sz="1800" spc="-1" strike="noStrike">
                <a:solidFill>
                  <a:srgbClr val="000000"/>
                </a:solidFill>
                <a:latin typeface="Arial"/>
              </a:rPr>
              <a:t>LangChain</a:t>
            </a:r>
            <a:r>
              <a:rPr b="0" lang="pt-BR" sz="1800" spc="-1" strike="noStrike">
                <a:solidFill>
                  <a:srgbClr val="000000"/>
                </a:solidFill>
                <a:latin typeface="Arial"/>
              </a:rPr>
              <a:t> é um poderoso framework de código aberto projetado para ajudar no desenvolvimento de aplicativos alimentados por um modelo de linguagem, particularmente um modelo de linguagem grande (LLM).</a:t>
            </a:r>
            <a:endParaRPr b="0" lang="en-US" sz="1800" spc="-1" strike="noStrike">
              <a:latin typeface="Arial"/>
            </a:endParaRPr>
          </a:p>
          <a:p>
            <a:pPr algn="just">
              <a:lnSpc>
                <a:spcPct val="100000"/>
              </a:lnSpc>
              <a:buNone/>
            </a:pPr>
            <a:endParaRPr b="0" lang="en-US" sz="1800" spc="-1" strike="noStrike">
              <a:latin typeface="Arial"/>
            </a:endParaRPr>
          </a:p>
          <a:p>
            <a:pPr marL="285840" indent="-285840" algn="just">
              <a:lnSpc>
                <a:spcPct val="100000"/>
              </a:lnSpc>
              <a:buClr>
                <a:srgbClr val="000000"/>
              </a:buClr>
              <a:buFont typeface="Arial"/>
              <a:buChar char="•"/>
            </a:pPr>
            <a:r>
              <a:rPr b="0" lang="pt-BR" sz="1800" spc="-1" strike="noStrike">
                <a:solidFill>
                  <a:srgbClr val="000000"/>
                </a:solidFill>
                <a:latin typeface="Arial"/>
              </a:rPr>
              <a:t>Ele vai além das chamadas de API padrão por ser cliente de dados e agente, permitindo conexões com várias fontes de dados para experiências mais ricas e personalizadas. Ele também pode capacitar um modelo de linguagem para interagir dinamicamente com seu ambiente.</a:t>
            </a:r>
            <a:endParaRPr b="0" lang="en-US" sz="1800" spc="-1" strike="noStrike">
              <a:latin typeface="Arial"/>
            </a:endParaRPr>
          </a:p>
          <a:p>
            <a:pPr algn="just">
              <a:lnSpc>
                <a:spcPct val="100000"/>
              </a:lnSpc>
              <a:buNone/>
            </a:pPr>
            <a:endParaRPr b="0" lang="en-US" sz="1800" spc="-1" strike="noStrike">
              <a:latin typeface="Arial"/>
            </a:endParaRPr>
          </a:p>
          <a:p>
            <a:pPr marL="285840" indent="-285840" algn="just">
              <a:lnSpc>
                <a:spcPct val="100000"/>
              </a:lnSpc>
              <a:buClr>
                <a:srgbClr val="000000"/>
              </a:buClr>
              <a:buFont typeface="Arial"/>
              <a:buChar char="•"/>
            </a:pPr>
            <a:r>
              <a:rPr b="0" lang="pt-BR" sz="1800" spc="-1" strike="noStrike">
                <a:solidFill>
                  <a:srgbClr val="000000"/>
                </a:solidFill>
                <a:latin typeface="Arial"/>
              </a:rPr>
              <a:t>O LangChain agiliza o desenvolvimento de diversas aplicações, como chatbots, Generative Question-Answering (GQA) e sumarização. Ao “encadear” componentes de vários módulos, permite a criação de aplicativos exclusivos construídos em torno de um LLM.</a:t>
            </a:r>
            <a:endParaRPr b="0" lang="en-US" sz="1800" spc="-1" strike="noStrike">
              <a:latin typeface="Arial"/>
            </a:endParaRPr>
          </a:p>
          <a:p>
            <a:pPr marL="285840" indent="-285840" algn="r">
              <a:lnSpc>
                <a:spcPct val="100000"/>
              </a:lnSpc>
              <a:buNone/>
              <a:tabLst>
                <a:tab algn="l" pos="0"/>
              </a:tabLst>
            </a:pPr>
            <a:endParaRPr b="0" lang="en-US" sz="1600" spc="-1" strike="noStrike">
              <a:latin typeface="Arial"/>
            </a:endParaRPr>
          </a:p>
          <a:p>
            <a:pPr marL="285840" indent="-285840" algn="r">
              <a:lnSpc>
                <a:spcPct val="100000"/>
              </a:lnSpc>
              <a:buNone/>
              <a:tabLst>
                <a:tab algn="l" pos="0"/>
              </a:tabLst>
            </a:pPr>
            <a:r>
              <a:rPr b="0" lang="pt-BR" sz="1600" spc="-1" strike="noStrike" u="sng">
                <a:solidFill>
                  <a:srgbClr val="ff0000"/>
                </a:solidFill>
                <a:uFillTx/>
                <a:latin typeface="Tahoma"/>
                <a:hlinkClick r:id="rId1"/>
              </a:rPr>
              <a:t>https://python.langchain.com/v0.2/docs/introduction/</a:t>
            </a:r>
            <a:endParaRPr b="0" lang="en-US" sz="1600" spc="-1" strike="noStrike">
              <a:latin typeface="Arial"/>
            </a:endParaRPr>
          </a:p>
        </p:txBody>
      </p:sp>
      <p:pic>
        <p:nvPicPr>
          <p:cNvPr id="146" name="Picture 2" descr=""/>
          <p:cNvPicPr/>
          <p:nvPr/>
        </p:nvPicPr>
        <p:blipFill>
          <a:blip r:embed="rId2"/>
          <a:srcRect l="-8581" t="31307" r="8889" b="38049"/>
          <a:stretch/>
        </p:blipFill>
        <p:spPr>
          <a:xfrm>
            <a:off x="4859280" y="0"/>
            <a:ext cx="4181040" cy="764640"/>
          </a:xfrm>
          <a:prstGeom prst="rect">
            <a:avLst/>
          </a:prstGeom>
          <a:ln w="9525">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Google Shape;416;p39"/>
          <p:cNvSpPr/>
          <p:nvPr/>
        </p:nvSpPr>
        <p:spPr>
          <a:xfrm>
            <a:off x="1258920" y="982800"/>
            <a:ext cx="6551280" cy="118836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Arquitetura de Solução para RAG</a:t>
            </a:r>
            <a:endParaRPr b="0" lang="en-US" sz="3600" spc="-1" strike="noStrike">
              <a:latin typeface="Arial"/>
            </a:endParaRPr>
          </a:p>
        </p:txBody>
      </p:sp>
      <p:pic>
        <p:nvPicPr>
          <p:cNvPr id="148" name="Imagem 3" descr=""/>
          <p:cNvPicPr/>
          <p:nvPr/>
        </p:nvPicPr>
        <p:blipFill>
          <a:blip r:embed="rId1"/>
          <a:stretch/>
        </p:blipFill>
        <p:spPr>
          <a:xfrm>
            <a:off x="179280" y="2260440"/>
            <a:ext cx="8640360" cy="3688920"/>
          </a:xfrm>
          <a:prstGeom prst="rect">
            <a:avLst/>
          </a:prstGeom>
          <a:ln w="9525">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Google Shape;369;p34"/>
          <p:cNvSpPr/>
          <p:nvPr/>
        </p:nvSpPr>
        <p:spPr>
          <a:xfrm>
            <a:off x="1403280" y="2852640"/>
            <a:ext cx="6624360" cy="1431720"/>
          </a:xfrm>
          <a:prstGeom prst="rect">
            <a:avLst/>
          </a:prstGeom>
          <a:noFill/>
          <a:ln w="9525">
            <a:noFill/>
          </a:ln>
        </p:spPr>
        <p:style>
          <a:lnRef idx="0"/>
          <a:fillRef idx="0"/>
          <a:effectRef idx="0"/>
          <a:fontRef idx="minor"/>
        </p:style>
        <p:txBody>
          <a:bodyPr anchor="t">
            <a:spAutoFit/>
          </a:bodyPr>
          <a:p>
            <a:pPr algn="ctr">
              <a:lnSpc>
                <a:spcPct val="100000"/>
              </a:lnSpc>
              <a:buNone/>
              <a:tabLst>
                <a:tab algn="l" pos="0"/>
              </a:tabLst>
            </a:pPr>
            <a:r>
              <a:rPr b="1" lang="pt-BR" sz="4400" spc="-1" strike="noStrike">
                <a:solidFill>
                  <a:srgbClr val="0070c0"/>
                </a:solidFill>
                <a:latin typeface="Calibri"/>
              </a:rPr>
              <a:t>Large Language Model (LLM)</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Google Shape;416;p39"/>
          <p:cNvSpPr/>
          <p:nvPr/>
        </p:nvSpPr>
        <p:spPr>
          <a:xfrm>
            <a:off x="1258920" y="982800"/>
            <a:ext cx="6551280" cy="173700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Arquitetura de Solução para RAG (by André Dom Rock)</a:t>
            </a:r>
            <a:endParaRPr b="0" lang="en-US" sz="3600" spc="-1" strike="noStrike">
              <a:latin typeface="Arial"/>
            </a:endParaRPr>
          </a:p>
        </p:txBody>
      </p:sp>
      <p:pic>
        <p:nvPicPr>
          <p:cNvPr id="150" name="Imagem 2" descr="Texto preto sobre fundo branco&#10;&#10;Descrição gerada automaticamente"/>
          <p:cNvPicPr/>
          <p:nvPr/>
        </p:nvPicPr>
        <p:blipFill>
          <a:blip r:embed="rId1"/>
          <a:srcRect l="7087" t="-27221" r="11010" b="27221"/>
          <a:stretch/>
        </p:blipFill>
        <p:spPr>
          <a:xfrm>
            <a:off x="684360" y="1268280"/>
            <a:ext cx="7962480" cy="4866840"/>
          </a:xfrm>
          <a:prstGeom prst="rect">
            <a:avLst/>
          </a:prstGeom>
          <a:ln w="9525">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Google Shape;416;p39"/>
          <p:cNvSpPr/>
          <p:nvPr/>
        </p:nvSpPr>
        <p:spPr>
          <a:xfrm>
            <a:off x="540000" y="982800"/>
            <a:ext cx="6551280" cy="63972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groq.com</a:t>
            </a:r>
            <a:endParaRPr b="0" lang="en-US" sz="3600" spc="-1" strike="noStrike">
              <a:latin typeface="Arial"/>
            </a:endParaRPr>
          </a:p>
        </p:txBody>
      </p:sp>
      <p:sp>
        <p:nvSpPr>
          <p:cNvPr id="152" name="Google Shape;406;p38"/>
          <p:cNvSpPr/>
          <p:nvPr/>
        </p:nvSpPr>
        <p:spPr>
          <a:xfrm>
            <a:off x="509760" y="1712880"/>
            <a:ext cx="8383320" cy="63972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1800" spc="-1" strike="noStrike">
                <a:solidFill>
                  <a:srgbClr val="000000"/>
                </a:solidFill>
                <a:latin typeface="Calibri"/>
              </a:rPr>
              <a:t>Inferência de IA: modelos de Aprendizado de Máquina fazem previsões/classificações</a:t>
            </a:r>
            <a:endParaRPr b="0" lang="en-US" sz="1800" spc="-1" strike="noStrike">
              <a:latin typeface="Arial"/>
            </a:endParaRPr>
          </a:p>
        </p:txBody>
      </p:sp>
      <p:pic>
        <p:nvPicPr>
          <p:cNvPr id="153" name="Imagem 1" descr=""/>
          <p:cNvPicPr/>
          <p:nvPr/>
        </p:nvPicPr>
        <p:blipFill>
          <a:blip r:embed="rId1"/>
          <a:stretch/>
        </p:blipFill>
        <p:spPr>
          <a:xfrm>
            <a:off x="324000" y="2348280"/>
            <a:ext cx="8624160" cy="4157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Google Shape;387;p36"/>
          <p:cNvSpPr/>
          <p:nvPr/>
        </p:nvSpPr>
        <p:spPr>
          <a:xfrm>
            <a:off x="457200" y="411840"/>
            <a:ext cx="5900400" cy="118836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LLM - Large Language Models</a:t>
            </a:r>
            <a:endParaRPr b="0" lang="en-US" sz="3600" spc="-1" strike="noStrike">
              <a:latin typeface="Arial"/>
            </a:endParaRPr>
          </a:p>
        </p:txBody>
      </p:sp>
      <p:sp>
        <p:nvSpPr>
          <p:cNvPr id="90" name="Google Shape;388;p36"/>
          <p:cNvSpPr/>
          <p:nvPr/>
        </p:nvSpPr>
        <p:spPr>
          <a:xfrm>
            <a:off x="469800" y="1960560"/>
            <a:ext cx="8422920" cy="1737000"/>
          </a:xfrm>
          <a:prstGeom prst="rect">
            <a:avLst/>
          </a:prstGeom>
          <a:noFill/>
          <a:ln w="9525">
            <a:noFill/>
          </a:ln>
        </p:spPr>
        <p:style>
          <a:lnRef idx="0"/>
          <a:fillRef idx="0"/>
          <a:effectRef idx="0"/>
          <a:fontRef idx="minor"/>
        </p:style>
        <p:txBody>
          <a:bodyPr anchor="t">
            <a:spAutoFit/>
          </a:bodyPr>
          <a:p>
            <a:pPr marL="285840" indent="-285840" algn="just">
              <a:lnSpc>
                <a:spcPct val="100000"/>
              </a:lnSpc>
              <a:buClr>
                <a:srgbClr val="000000"/>
              </a:buClr>
              <a:buFont typeface="Arial"/>
              <a:buChar char="•"/>
            </a:pPr>
            <a:r>
              <a:rPr b="0" lang="pt-BR" sz="1800" spc="-1" strike="noStrike">
                <a:solidFill>
                  <a:srgbClr val="000000"/>
                </a:solidFill>
                <a:latin typeface="Arial"/>
              </a:rPr>
              <a:t>Os Grandes Modelos de Linguagem (</a:t>
            </a:r>
            <a:r>
              <a:rPr b="0" i="1" lang="pt-BR" sz="1800" spc="-1" strike="noStrike">
                <a:solidFill>
                  <a:srgbClr val="000000"/>
                </a:solidFill>
                <a:latin typeface="Arial"/>
              </a:rPr>
              <a:t>Large Language Models</a:t>
            </a:r>
            <a:r>
              <a:rPr b="0" lang="pt-BR" sz="1800" spc="-1" strike="noStrike">
                <a:solidFill>
                  <a:srgbClr val="000000"/>
                </a:solidFill>
                <a:latin typeface="Arial"/>
              </a:rPr>
              <a:t>) são um tipo específico de IA generativa projetado para entender e gerar linguagem. </a:t>
            </a:r>
            <a:endParaRPr b="0" lang="en-US" sz="1800" spc="-1" strike="noStrike">
              <a:latin typeface="Arial"/>
            </a:endParaRPr>
          </a:p>
          <a:p>
            <a:pPr marL="285840" indent="-285840" algn="just">
              <a:lnSpc>
                <a:spcPct val="100000"/>
              </a:lnSpc>
              <a:buNone/>
              <a:tabLst>
                <a:tab algn="l" pos="0"/>
              </a:tabLst>
            </a:pPr>
            <a:endParaRPr b="0" lang="en-US" sz="1800" spc="-1" strike="noStrike">
              <a:latin typeface="Arial"/>
            </a:endParaRPr>
          </a:p>
          <a:p>
            <a:pPr marL="285840" indent="-285840" algn="just">
              <a:lnSpc>
                <a:spcPct val="100000"/>
              </a:lnSpc>
              <a:buClr>
                <a:srgbClr val="000000"/>
              </a:buClr>
              <a:buFont typeface="Arial"/>
              <a:buChar char="•"/>
              <a:tabLst>
                <a:tab algn="l" pos="0"/>
              </a:tabLst>
            </a:pPr>
            <a:r>
              <a:rPr b="0" lang="pt-BR" sz="1800" spc="-1" strike="noStrike">
                <a:solidFill>
                  <a:srgbClr val="000000"/>
                </a:solidFill>
                <a:latin typeface="Arial"/>
              </a:rPr>
              <a:t>Eles usam relacionamentos em dados de linguagem para prever e gerar sequências de palavras e são construídos com base em técnicas de </a:t>
            </a:r>
            <a:r>
              <a:rPr b="0" i="1" lang="pt-BR" sz="1800" spc="-1" strike="noStrike">
                <a:solidFill>
                  <a:srgbClr val="000000"/>
                </a:solidFill>
                <a:latin typeface="Arial"/>
              </a:rPr>
              <a:t>Deep Learning</a:t>
            </a:r>
            <a:r>
              <a:rPr b="0" lang="pt-BR" sz="1800" spc="-1" strike="noStrike">
                <a:solidFill>
                  <a:srgbClr val="000000"/>
                </a:solidFill>
                <a:latin typeface="Arial"/>
              </a:rPr>
              <a:t> (Redes Neurais Artificiais)</a:t>
            </a:r>
            <a:endParaRPr b="0" lang="en-US" sz="1800" spc="-1" strike="noStrike">
              <a:latin typeface="Arial"/>
            </a:endParaRPr>
          </a:p>
        </p:txBody>
      </p:sp>
      <p:sp>
        <p:nvSpPr>
          <p:cNvPr id="91" name="Google Shape;389;p36"/>
          <p:cNvSpPr/>
          <p:nvPr/>
        </p:nvSpPr>
        <p:spPr>
          <a:xfrm>
            <a:off x="473040" y="4975200"/>
            <a:ext cx="8419680" cy="146268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1800" spc="-1" strike="noStrike">
                <a:solidFill>
                  <a:srgbClr val="000000"/>
                </a:solidFill>
                <a:latin typeface="Arial"/>
              </a:rPr>
              <a:t>Aplicações:</a:t>
            </a:r>
            <a:endParaRPr b="0" lang="en-US" sz="1800" spc="-1" strike="noStrike">
              <a:latin typeface="Arial"/>
            </a:endParaRPr>
          </a:p>
          <a:p>
            <a:pPr>
              <a:lnSpc>
                <a:spcPct val="100000"/>
              </a:lnSpc>
              <a:buNone/>
              <a:tabLst>
                <a:tab algn="l" pos="0"/>
              </a:tabLst>
            </a:pPr>
            <a:endParaRPr b="0" lang="en-US" sz="1800" spc="-1" strike="noStrike">
              <a:latin typeface="Arial"/>
            </a:endParaRPr>
          </a:p>
          <a:p>
            <a:pPr>
              <a:lnSpc>
                <a:spcPct val="100000"/>
              </a:lnSpc>
              <a:buClr>
                <a:srgbClr val="000000"/>
              </a:buClr>
              <a:buFont typeface="Arial"/>
              <a:buChar char="•"/>
              <a:tabLst>
                <a:tab algn="l" pos="0"/>
              </a:tabLst>
            </a:pPr>
            <a:r>
              <a:rPr b="0" lang="pt-BR" sz="1800" spc="-1" strike="noStrike">
                <a:solidFill>
                  <a:srgbClr val="000000"/>
                </a:solidFill>
                <a:latin typeface="Arial"/>
              </a:rPr>
              <a:t>Conseguem entender o contexto, gerar texto coerente e executar várias tarefas de processamento de linguagem natural, como tradução, resumos ou respostas a perguntas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Google Shape;404;p38"/>
          <p:cNvSpPr/>
          <p:nvPr/>
        </p:nvSpPr>
        <p:spPr>
          <a:xfrm>
            <a:off x="457200" y="411840"/>
            <a:ext cx="5900400" cy="118836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Modelos de Linguagem</a:t>
            </a:r>
            <a:endParaRPr b="0" lang="en-US" sz="3600" spc="-1" strike="noStrike">
              <a:latin typeface="Arial"/>
            </a:endParaRPr>
          </a:p>
        </p:txBody>
      </p:sp>
      <p:sp>
        <p:nvSpPr>
          <p:cNvPr id="93" name="Google Shape;406;p38"/>
          <p:cNvSpPr/>
          <p:nvPr/>
        </p:nvSpPr>
        <p:spPr>
          <a:xfrm>
            <a:off x="509760" y="1712880"/>
            <a:ext cx="8383320" cy="36540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1800" spc="-1" strike="noStrike">
                <a:solidFill>
                  <a:srgbClr val="000000"/>
                </a:solidFill>
                <a:latin typeface="Calibri"/>
              </a:rPr>
              <a:t>Evolução</a:t>
            </a:r>
            <a:endParaRPr b="0" lang="en-US" sz="1800" spc="-1" strike="noStrike">
              <a:latin typeface="Arial"/>
            </a:endParaRPr>
          </a:p>
        </p:txBody>
      </p:sp>
      <p:pic>
        <p:nvPicPr>
          <p:cNvPr id="94" name="Imagem 2" descr=""/>
          <p:cNvPicPr/>
          <p:nvPr/>
        </p:nvPicPr>
        <p:blipFill>
          <a:blip r:embed="rId1"/>
          <a:stretch/>
        </p:blipFill>
        <p:spPr>
          <a:xfrm>
            <a:off x="507960" y="2631960"/>
            <a:ext cx="8381520" cy="2566800"/>
          </a:xfrm>
          <a:prstGeom prst="rect">
            <a:avLst/>
          </a:prstGeom>
          <a:ln w="9525">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Google Shape;396;p37" descr=""/>
          <p:cNvPicPr/>
          <p:nvPr/>
        </p:nvPicPr>
        <p:blipFill>
          <a:blip r:embed="rId1"/>
          <a:stretch/>
        </p:blipFill>
        <p:spPr>
          <a:xfrm>
            <a:off x="1979640" y="907920"/>
            <a:ext cx="5805000" cy="5689080"/>
          </a:xfrm>
          <a:prstGeom prst="rect">
            <a:avLst/>
          </a:prstGeom>
          <a:ln w="9525">
            <a:noFill/>
          </a:ln>
        </p:spPr>
      </p:pic>
      <p:sp>
        <p:nvSpPr>
          <p:cNvPr id="96" name="Google Shape;397;p37"/>
          <p:cNvSpPr/>
          <p:nvPr/>
        </p:nvSpPr>
        <p:spPr>
          <a:xfrm>
            <a:off x="469800" y="1066680"/>
            <a:ext cx="1163160" cy="118836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LLMs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Google Shape;404;p38"/>
          <p:cNvSpPr/>
          <p:nvPr/>
        </p:nvSpPr>
        <p:spPr>
          <a:xfrm>
            <a:off x="457200" y="228600"/>
            <a:ext cx="5900400" cy="118836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LLM – Large Language Models</a:t>
            </a:r>
            <a:endParaRPr b="0" lang="en-US" sz="3600" spc="-1" strike="noStrike">
              <a:latin typeface="Arial"/>
            </a:endParaRPr>
          </a:p>
        </p:txBody>
      </p:sp>
      <p:sp>
        <p:nvSpPr>
          <p:cNvPr id="98" name="Google Shape;405;p38"/>
          <p:cNvSpPr/>
          <p:nvPr/>
        </p:nvSpPr>
        <p:spPr>
          <a:xfrm>
            <a:off x="469800" y="2421000"/>
            <a:ext cx="8422920" cy="2285640"/>
          </a:xfrm>
          <a:prstGeom prst="rect">
            <a:avLst/>
          </a:prstGeom>
          <a:noFill/>
          <a:ln w="9525">
            <a:noFill/>
          </a:ln>
        </p:spPr>
        <p:style>
          <a:lnRef idx="0"/>
          <a:fillRef idx="0"/>
          <a:effectRef idx="0"/>
          <a:fontRef idx="minor"/>
        </p:style>
        <p:txBody>
          <a:bodyPr anchor="t">
            <a:spAutoFit/>
          </a:bodyPr>
          <a:p>
            <a:pPr marL="285840" indent="-285840" algn="just">
              <a:lnSpc>
                <a:spcPct val="100000"/>
              </a:lnSpc>
              <a:buClr>
                <a:srgbClr val="000000"/>
              </a:buClr>
              <a:buFont typeface="Arial"/>
              <a:buChar char="•"/>
            </a:pPr>
            <a:r>
              <a:rPr b="0" lang="pt-BR" sz="1800" spc="-1" strike="noStrike">
                <a:solidFill>
                  <a:srgbClr val="000000"/>
                </a:solidFill>
                <a:latin typeface="Arial"/>
              </a:rPr>
              <a:t>São modelos de textos, ou comandos, para orientar as respostas de um modelo como ChatGPT ou Gemini.</a:t>
            </a:r>
            <a:endParaRPr b="0" lang="en-US" sz="1800" spc="-1" strike="noStrike">
              <a:latin typeface="Arial"/>
            </a:endParaRPr>
          </a:p>
          <a:p>
            <a:pPr marL="285840" indent="-285840" algn="just">
              <a:lnSpc>
                <a:spcPct val="100000"/>
              </a:lnSpc>
              <a:buNone/>
              <a:tabLst>
                <a:tab algn="l" pos="0"/>
              </a:tabLst>
            </a:pPr>
            <a:endParaRPr b="0" lang="en-US" sz="1800" spc="-1" strike="noStrike">
              <a:latin typeface="Arial"/>
            </a:endParaRPr>
          </a:p>
          <a:p>
            <a:pPr marL="285840" indent="-285840" algn="just">
              <a:lnSpc>
                <a:spcPct val="100000"/>
              </a:lnSpc>
              <a:buClr>
                <a:srgbClr val="000000"/>
              </a:buClr>
              <a:buFont typeface="Arial"/>
              <a:buChar char="•"/>
              <a:tabLst>
                <a:tab algn="l" pos="0"/>
              </a:tabLst>
            </a:pPr>
            <a:r>
              <a:rPr b="0" lang="pt-BR" sz="1800" spc="-1" strike="noStrike">
                <a:solidFill>
                  <a:srgbClr val="000000"/>
                </a:solidFill>
                <a:latin typeface="Arial"/>
              </a:rPr>
              <a:t>Alguns exemplos de modelos de prompts são:</a:t>
            </a:r>
            <a:endParaRPr b="0" lang="en-US" sz="1800" spc="-1" strike="noStrike">
              <a:latin typeface="Arial"/>
            </a:endParaRPr>
          </a:p>
          <a:p>
            <a:pPr marL="457200">
              <a:lnSpc>
                <a:spcPct val="100000"/>
              </a:lnSpc>
              <a:buNone/>
              <a:tabLst>
                <a:tab algn="l" pos="0"/>
              </a:tabLst>
            </a:pPr>
            <a:r>
              <a:rPr b="0" lang="pt-BR" sz="1800" spc="-1" strike="noStrike">
                <a:solidFill>
                  <a:srgbClr val="000000"/>
                </a:solidFill>
                <a:latin typeface="Arial"/>
              </a:rPr>
              <a:t>- Prompts positivos e negativos</a:t>
            </a:r>
            <a:endParaRPr b="0" lang="en-US" sz="1800" spc="-1" strike="noStrike">
              <a:latin typeface="Arial"/>
            </a:endParaRPr>
          </a:p>
          <a:p>
            <a:pPr marL="457200">
              <a:lnSpc>
                <a:spcPct val="100000"/>
              </a:lnSpc>
              <a:buNone/>
              <a:tabLst>
                <a:tab algn="l" pos="0"/>
              </a:tabLst>
            </a:pPr>
            <a:r>
              <a:rPr b="0" lang="pt-BR" sz="1800" spc="-1" strike="noStrike">
                <a:solidFill>
                  <a:srgbClr val="000000"/>
                </a:solidFill>
                <a:latin typeface="Arial"/>
              </a:rPr>
              <a:t>- Prompts de comportamento</a:t>
            </a:r>
            <a:endParaRPr b="0" lang="en-US" sz="1800" spc="-1" strike="noStrike">
              <a:latin typeface="Arial"/>
            </a:endParaRPr>
          </a:p>
          <a:p>
            <a:pPr marL="457200">
              <a:lnSpc>
                <a:spcPct val="100000"/>
              </a:lnSpc>
              <a:buNone/>
              <a:tabLst>
                <a:tab algn="l" pos="0"/>
              </a:tabLst>
            </a:pPr>
            <a:r>
              <a:rPr b="0" lang="pt-BR" sz="1800" spc="-1" strike="noStrike">
                <a:solidFill>
                  <a:srgbClr val="000000"/>
                </a:solidFill>
                <a:latin typeface="Arial"/>
              </a:rPr>
              <a:t>- Prompt de criatividade</a:t>
            </a:r>
            <a:endParaRPr b="0" lang="en-US" sz="1800" spc="-1" strike="noStrike">
              <a:latin typeface="Arial"/>
            </a:endParaRPr>
          </a:p>
          <a:p>
            <a:pPr marL="457200">
              <a:lnSpc>
                <a:spcPct val="100000"/>
              </a:lnSpc>
              <a:buNone/>
              <a:tabLst>
                <a:tab algn="l" pos="0"/>
              </a:tabLst>
            </a:pPr>
            <a:r>
              <a:rPr b="0" lang="pt-BR" sz="1800" spc="-1" strike="noStrike">
                <a:solidFill>
                  <a:srgbClr val="000000"/>
                </a:solidFill>
                <a:latin typeface="Arial"/>
              </a:rPr>
              <a:t>- Prompt de tarefa</a:t>
            </a:r>
            <a:endParaRPr b="0" lang="en-US" sz="1800" spc="-1" strike="noStrike">
              <a:latin typeface="Arial"/>
            </a:endParaRPr>
          </a:p>
        </p:txBody>
      </p:sp>
      <p:sp>
        <p:nvSpPr>
          <p:cNvPr id="99" name="Google Shape;406;p38"/>
          <p:cNvSpPr/>
          <p:nvPr/>
        </p:nvSpPr>
        <p:spPr>
          <a:xfrm>
            <a:off x="509760" y="1712880"/>
            <a:ext cx="4586040" cy="36540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1800" spc="-1" strike="noStrike">
                <a:solidFill>
                  <a:srgbClr val="000000"/>
                </a:solidFill>
                <a:latin typeface="Calibri"/>
              </a:rPr>
              <a:t>Prompts</a:t>
            </a:r>
            <a:endParaRPr b="0" lang="en-US" sz="1800" spc="-1" strike="noStrike">
              <a:latin typeface="Arial"/>
            </a:endParaRPr>
          </a:p>
        </p:txBody>
      </p:sp>
      <p:pic>
        <p:nvPicPr>
          <p:cNvPr id="100" name="Google Shape;407;p38" descr="Gemini (chatbot) – Wikipédia, a enciclopédia livre"/>
          <p:cNvPicPr/>
          <p:nvPr/>
        </p:nvPicPr>
        <p:blipFill>
          <a:blip r:embed="rId1"/>
          <a:stretch/>
        </p:blipFill>
        <p:spPr>
          <a:xfrm>
            <a:off x="3819600" y="5251320"/>
            <a:ext cx="2049120" cy="752040"/>
          </a:xfrm>
          <a:prstGeom prst="rect">
            <a:avLst/>
          </a:prstGeom>
          <a:ln w="9525">
            <a:noFill/>
          </a:ln>
        </p:spPr>
      </p:pic>
      <p:pic>
        <p:nvPicPr>
          <p:cNvPr id="101" name="Google Shape;408;p38" descr="Llama 2 Model Details"/>
          <p:cNvPicPr/>
          <p:nvPr/>
        </p:nvPicPr>
        <p:blipFill>
          <a:blip r:embed="rId2"/>
          <a:stretch/>
        </p:blipFill>
        <p:spPr>
          <a:xfrm>
            <a:off x="6404040" y="4940280"/>
            <a:ext cx="2644560" cy="1657080"/>
          </a:xfrm>
          <a:prstGeom prst="rect">
            <a:avLst/>
          </a:prstGeom>
          <a:ln w="9525">
            <a:noFill/>
          </a:ln>
        </p:spPr>
      </p:pic>
      <p:pic>
        <p:nvPicPr>
          <p:cNvPr id="102" name="Google Shape;409;p38" descr="ChatGPT Vector Logo - Download Free SVG Icon | Worldvectorlogo"/>
          <p:cNvPicPr/>
          <p:nvPr/>
        </p:nvPicPr>
        <p:blipFill>
          <a:blip r:embed="rId3"/>
          <a:stretch/>
        </p:blipFill>
        <p:spPr>
          <a:xfrm>
            <a:off x="469800" y="5394240"/>
            <a:ext cx="2723760" cy="793440"/>
          </a:xfrm>
          <a:prstGeom prst="rect">
            <a:avLst/>
          </a:prstGeom>
          <a:ln w="9525">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Google Shape;378;p35"/>
          <p:cNvSpPr/>
          <p:nvPr/>
        </p:nvSpPr>
        <p:spPr>
          <a:xfrm>
            <a:off x="469800" y="1066680"/>
            <a:ext cx="8598960" cy="63972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Chatbot</a:t>
            </a:r>
            <a:endParaRPr b="0" lang="en-US" sz="3600" spc="-1" strike="noStrike">
              <a:latin typeface="Arial"/>
            </a:endParaRPr>
          </a:p>
        </p:txBody>
      </p:sp>
      <p:sp>
        <p:nvSpPr>
          <p:cNvPr id="104" name="Google Shape;380;p35"/>
          <p:cNvSpPr/>
          <p:nvPr/>
        </p:nvSpPr>
        <p:spPr>
          <a:xfrm>
            <a:off x="509760" y="1712880"/>
            <a:ext cx="4586040" cy="36540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1800" spc="-1" strike="noStrike">
                <a:solidFill>
                  <a:srgbClr val="000000"/>
                </a:solidFill>
                <a:latin typeface="Calibri"/>
              </a:rPr>
              <a:t>Como funciona?</a:t>
            </a:r>
            <a:endParaRPr b="0" lang="en-US" sz="1800" spc="-1" strike="noStrike">
              <a:latin typeface="Arial"/>
            </a:endParaRPr>
          </a:p>
        </p:txBody>
      </p:sp>
      <p:pic>
        <p:nvPicPr>
          <p:cNvPr id="105" name="Imagem 3" descr=""/>
          <p:cNvPicPr/>
          <p:nvPr/>
        </p:nvPicPr>
        <p:blipFill>
          <a:blip r:embed="rId1"/>
          <a:stretch/>
        </p:blipFill>
        <p:spPr>
          <a:xfrm>
            <a:off x="3341520" y="1897200"/>
            <a:ext cx="3507840" cy="4562280"/>
          </a:xfrm>
          <a:prstGeom prst="rect">
            <a:avLst/>
          </a:prstGeom>
          <a:ln w="9525">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Google Shape;404;p38"/>
          <p:cNvSpPr/>
          <p:nvPr/>
        </p:nvSpPr>
        <p:spPr>
          <a:xfrm>
            <a:off x="457200" y="274680"/>
            <a:ext cx="5900400" cy="63972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3600" spc="-1" strike="noStrike">
                <a:solidFill>
                  <a:srgbClr val="0070c0"/>
                </a:solidFill>
                <a:latin typeface="Calibri"/>
              </a:rPr>
              <a:t>ChatGPT</a:t>
            </a:r>
            <a:endParaRPr b="0" lang="en-US" sz="3600" spc="-1" strike="noStrike">
              <a:latin typeface="Arial"/>
            </a:endParaRPr>
          </a:p>
        </p:txBody>
      </p:sp>
      <p:sp>
        <p:nvSpPr>
          <p:cNvPr id="107" name="Google Shape;405;p38"/>
          <p:cNvSpPr/>
          <p:nvPr/>
        </p:nvSpPr>
        <p:spPr>
          <a:xfrm>
            <a:off x="469800" y="2421000"/>
            <a:ext cx="8422920" cy="4023000"/>
          </a:xfrm>
          <a:prstGeom prst="rect">
            <a:avLst/>
          </a:prstGeom>
          <a:noFill/>
          <a:ln w="9525">
            <a:noFill/>
          </a:ln>
        </p:spPr>
        <p:style>
          <a:lnRef idx="0"/>
          <a:fillRef idx="0"/>
          <a:effectRef idx="0"/>
          <a:fontRef idx="minor"/>
        </p:style>
        <p:txBody>
          <a:bodyPr anchor="t">
            <a:spAutoFit/>
          </a:bodyPr>
          <a:p>
            <a:pPr marL="285840" indent="-285840" algn="just">
              <a:lnSpc>
                <a:spcPct val="100000"/>
              </a:lnSpc>
              <a:buClr>
                <a:srgbClr val="000000"/>
              </a:buClr>
              <a:buFont typeface="Arial"/>
              <a:buChar char="•"/>
            </a:pPr>
            <a:r>
              <a:rPr b="0" lang="pt-BR" sz="1800" spc="-1" strike="noStrike">
                <a:solidFill>
                  <a:srgbClr val="000000"/>
                </a:solidFill>
                <a:latin typeface="Arial"/>
              </a:rPr>
              <a:t>GPT significa </a:t>
            </a:r>
            <a:r>
              <a:rPr b="1" lang="pt-BR" sz="1800" spc="-1" strike="noStrike">
                <a:solidFill>
                  <a:srgbClr val="000000"/>
                </a:solidFill>
                <a:latin typeface="Arial"/>
              </a:rPr>
              <a:t>Generative Pre-trained Transformer</a:t>
            </a:r>
            <a:endParaRPr b="0" lang="en-US" sz="1800" spc="-1" strike="noStrike">
              <a:latin typeface="Arial"/>
            </a:endParaRPr>
          </a:p>
          <a:p>
            <a:pPr marL="285840" indent="-285840" algn="just">
              <a:lnSpc>
                <a:spcPct val="100000"/>
              </a:lnSpc>
              <a:buNone/>
              <a:tabLst>
                <a:tab algn="l" pos="0"/>
              </a:tabLst>
            </a:pPr>
            <a:endParaRPr b="0" lang="en-US" sz="1800" spc="-1" strike="noStrike">
              <a:latin typeface="Arial"/>
            </a:endParaRPr>
          </a:p>
          <a:p>
            <a:pPr marL="285840" indent="-285840" algn="just">
              <a:lnSpc>
                <a:spcPct val="100000"/>
              </a:lnSpc>
              <a:buClr>
                <a:srgbClr val="000000"/>
              </a:buClr>
              <a:buFont typeface="Arial"/>
              <a:buChar char="•"/>
              <a:tabLst>
                <a:tab algn="l" pos="0"/>
              </a:tabLst>
            </a:pPr>
            <a:r>
              <a:rPr b="1" lang="pt-BR" sz="1800" spc="-1" strike="noStrike">
                <a:solidFill>
                  <a:srgbClr val="000000"/>
                </a:solidFill>
                <a:latin typeface="Arial"/>
              </a:rPr>
              <a:t>Transformer</a:t>
            </a:r>
            <a:r>
              <a:rPr b="0" lang="pt-BR" sz="1800" spc="-1" strike="noStrike">
                <a:solidFill>
                  <a:srgbClr val="000000"/>
                </a:solidFill>
                <a:latin typeface="Arial"/>
              </a:rPr>
              <a:t> é uma arquitetura de rede neural (aprendizagem profunda) baseada no mecanismo de atenção (surgido em 2017)</a:t>
            </a:r>
            <a:endParaRPr b="0" lang="en-US" sz="1800" spc="-1" strike="noStrike">
              <a:latin typeface="Arial"/>
            </a:endParaRPr>
          </a:p>
          <a:p>
            <a:pPr algn="just">
              <a:lnSpc>
                <a:spcPct val="100000"/>
              </a:lnSpc>
              <a:buNone/>
              <a:tabLst>
                <a:tab algn="l" pos="0"/>
              </a:tabLst>
            </a:pPr>
            <a:endParaRPr b="0" lang="en-US" sz="1800" spc="-1" strike="noStrike">
              <a:latin typeface="Arial"/>
            </a:endParaRPr>
          </a:p>
          <a:p>
            <a:pPr marL="285840" indent="-285840" algn="just">
              <a:lnSpc>
                <a:spcPct val="100000"/>
              </a:lnSpc>
              <a:buClr>
                <a:srgbClr val="000000"/>
              </a:buClr>
              <a:buFont typeface="Arial"/>
              <a:buChar char="•"/>
              <a:tabLst>
                <a:tab algn="l" pos="0"/>
              </a:tabLst>
            </a:pPr>
            <a:r>
              <a:rPr b="0" lang="pt-BR" sz="1800" spc="-1" strike="noStrike">
                <a:solidFill>
                  <a:srgbClr val="000000"/>
                </a:solidFill>
                <a:latin typeface="Arial"/>
              </a:rPr>
              <a:t>O ChatGPT permite:</a:t>
            </a:r>
            <a:endParaRPr b="0" lang="en-US" sz="1800" spc="-1" strike="noStrike">
              <a:latin typeface="Arial"/>
            </a:endParaRPr>
          </a:p>
          <a:p>
            <a:pPr lvl="1" marL="743040" indent="-285840" algn="just">
              <a:lnSpc>
                <a:spcPct val="100000"/>
              </a:lnSpc>
              <a:buClr>
                <a:srgbClr val="000000"/>
              </a:buClr>
              <a:buFont typeface="Arial"/>
              <a:buChar char="•"/>
              <a:tabLst>
                <a:tab algn="l" pos="0"/>
              </a:tabLst>
            </a:pPr>
            <a:r>
              <a:rPr b="0" lang="pt-BR" sz="1800" spc="-1" strike="noStrike">
                <a:solidFill>
                  <a:srgbClr val="000000"/>
                </a:solidFill>
                <a:latin typeface="Arial"/>
              </a:rPr>
              <a:t>Estabelecer uma conversa com a ferramenta</a:t>
            </a:r>
            <a:endParaRPr b="0" lang="en-US" sz="1800" spc="-1" strike="noStrike">
              <a:latin typeface="Arial"/>
            </a:endParaRPr>
          </a:p>
          <a:p>
            <a:pPr lvl="1" marL="743040" indent="-285840" algn="just">
              <a:lnSpc>
                <a:spcPct val="100000"/>
              </a:lnSpc>
              <a:buClr>
                <a:srgbClr val="000000"/>
              </a:buClr>
              <a:buFont typeface="Arial"/>
              <a:buChar char="•"/>
              <a:tabLst>
                <a:tab algn="l" pos="0"/>
              </a:tabLst>
            </a:pPr>
            <a:r>
              <a:rPr b="0" lang="pt-BR" sz="1800" spc="-1" strike="noStrike">
                <a:solidFill>
                  <a:srgbClr val="000000"/>
                </a:solidFill>
                <a:latin typeface="Arial"/>
              </a:rPr>
              <a:t>Fazer perguntas sobre praticamente qualquer assunto, conceito</a:t>
            </a:r>
            <a:endParaRPr b="0" lang="en-US" sz="1800" spc="-1" strike="noStrike">
              <a:latin typeface="Arial"/>
            </a:endParaRPr>
          </a:p>
          <a:p>
            <a:pPr lvl="1" marL="743040" indent="-285840" algn="just">
              <a:lnSpc>
                <a:spcPct val="100000"/>
              </a:lnSpc>
              <a:buClr>
                <a:srgbClr val="000000"/>
              </a:buClr>
              <a:buFont typeface="Arial"/>
              <a:buChar char="•"/>
              <a:tabLst>
                <a:tab algn="l" pos="0"/>
              </a:tabLst>
            </a:pPr>
            <a:r>
              <a:rPr b="0" lang="pt-BR" sz="1800" spc="-1" strike="noStrike">
                <a:solidFill>
                  <a:srgbClr val="000000"/>
                </a:solidFill>
                <a:latin typeface="Arial"/>
              </a:rPr>
              <a:t>Pedir para o elaborar letras de músicas, poemas e outros tipos de textos</a:t>
            </a:r>
            <a:endParaRPr b="0" lang="en-US" sz="1800" spc="-1" strike="noStrike">
              <a:latin typeface="Arial"/>
            </a:endParaRPr>
          </a:p>
          <a:p>
            <a:pPr lvl="1" marL="743040" indent="-285840" algn="just">
              <a:lnSpc>
                <a:spcPct val="100000"/>
              </a:lnSpc>
              <a:buClr>
                <a:srgbClr val="000000"/>
              </a:buClr>
              <a:buFont typeface="Arial"/>
              <a:buChar char="•"/>
              <a:tabLst>
                <a:tab algn="l" pos="0"/>
              </a:tabLst>
            </a:pPr>
            <a:r>
              <a:rPr b="0" lang="pt-BR" sz="1800" spc="-1" strike="noStrike">
                <a:solidFill>
                  <a:srgbClr val="000000"/>
                </a:solidFill>
                <a:latin typeface="Arial"/>
              </a:rPr>
              <a:t>Pedir informações</a:t>
            </a:r>
            <a:endParaRPr b="0" lang="en-US" sz="1800" spc="-1" strike="noStrike">
              <a:latin typeface="Arial"/>
            </a:endParaRPr>
          </a:p>
          <a:p>
            <a:pPr algn="just">
              <a:lnSpc>
                <a:spcPct val="100000"/>
              </a:lnSpc>
              <a:buNone/>
              <a:tabLst>
                <a:tab algn="l" pos="0"/>
              </a:tabLst>
            </a:pPr>
            <a:endParaRPr b="0" lang="en-US" sz="1800" spc="-1" strike="noStrike">
              <a:latin typeface="Arial"/>
            </a:endParaRPr>
          </a:p>
          <a:p>
            <a:pPr algn="just">
              <a:lnSpc>
                <a:spcPct val="100000"/>
              </a:lnSpc>
              <a:buNone/>
              <a:tabLst>
                <a:tab algn="l" pos="0"/>
              </a:tabLst>
            </a:pPr>
            <a:endParaRPr b="0" lang="en-US" sz="1800" spc="-1" strike="noStrike">
              <a:latin typeface="Arial"/>
            </a:endParaRPr>
          </a:p>
          <a:p>
            <a:pPr algn="just">
              <a:lnSpc>
                <a:spcPct val="100000"/>
              </a:lnSpc>
              <a:buNone/>
              <a:tabLst>
                <a:tab algn="l" pos="0"/>
              </a:tabLst>
            </a:pPr>
            <a:endParaRPr b="0" lang="en-US" sz="1800" spc="-1" strike="noStrike">
              <a:latin typeface="Arial"/>
            </a:endParaRPr>
          </a:p>
          <a:p>
            <a:pPr algn="just">
              <a:lnSpc>
                <a:spcPct val="100000"/>
              </a:lnSpc>
              <a:buNone/>
              <a:tabLst>
                <a:tab algn="l" pos="0"/>
              </a:tabLst>
            </a:pPr>
            <a:endParaRPr b="0" lang="en-US" sz="2400" spc="-1" strike="noStrike">
              <a:latin typeface="Arial"/>
            </a:endParaRPr>
          </a:p>
        </p:txBody>
      </p:sp>
      <p:sp>
        <p:nvSpPr>
          <p:cNvPr id="108" name="Google Shape;406;p38"/>
          <p:cNvSpPr/>
          <p:nvPr/>
        </p:nvSpPr>
        <p:spPr>
          <a:xfrm>
            <a:off x="457200" y="1073160"/>
            <a:ext cx="8383320" cy="639720"/>
          </a:xfrm>
          <a:prstGeom prst="rect">
            <a:avLst/>
          </a:prstGeom>
          <a:noFill/>
          <a:ln w="9525">
            <a:noFill/>
          </a:ln>
        </p:spPr>
        <p:style>
          <a:lnRef idx="0"/>
          <a:fillRef idx="0"/>
          <a:effectRef idx="0"/>
          <a:fontRef idx="minor"/>
        </p:style>
        <p:txBody>
          <a:bodyPr anchor="t">
            <a:spAutoFit/>
          </a:bodyPr>
          <a:p>
            <a:pPr>
              <a:lnSpc>
                <a:spcPct val="100000"/>
              </a:lnSpc>
              <a:buNone/>
              <a:tabLst>
                <a:tab algn="l" pos="0"/>
              </a:tabLst>
            </a:pPr>
            <a:r>
              <a:rPr b="1" lang="pt-BR" sz="1800" spc="-1" strike="noStrike">
                <a:solidFill>
                  <a:srgbClr val="000000"/>
                </a:solidFill>
                <a:latin typeface="Calibri"/>
              </a:rPr>
              <a:t>É uma ferramenta de PLN, um ChatBot, lançado no final de 2022 pela OpenAI</a:t>
            </a:r>
            <a:endParaRPr b="0" lang="en-US" sz="1800" spc="-1" strike="noStrike">
              <a:latin typeface="Arial"/>
            </a:endParaRPr>
          </a:p>
        </p:txBody>
      </p:sp>
      <p:pic>
        <p:nvPicPr>
          <p:cNvPr id="109" name="Google Shape;409;p38" descr="ChatGPT Vector Logo - Download Free SVG Icon | Worldvectorlogo"/>
          <p:cNvPicPr/>
          <p:nvPr/>
        </p:nvPicPr>
        <p:blipFill>
          <a:blip r:embed="rId1"/>
          <a:stretch/>
        </p:blipFill>
        <p:spPr>
          <a:xfrm>
            <a:off x="3209760" y="5589720"/>
            <a:ext cx="2723760" cy="791640"/>
          </a:xfrm>
          <a:prstGeom prst="rect">
            <a:avLst/>
          </a:prstGeom>
          <a:ln w="9525">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Google Shape;369;p34"/>
          <p:cNvSpPr/>
          <p:nvPr/>
        </p:nvSpPr>
        <p:spPr>
          <a:xfrm>
            <a:off x="1403280" y="2852640"/>
            <a:ext cx="6624360" cy="761400"/>
          </a:xfrm>
          <a:prstGeom prst="rect">
            <a:avLst/>
          </a:prstGeom>
          <a:noFill/>
          <a:ln w="9525">
            <a:noFill/>
          </a:ln>
        </p:spPr>
        <p:style>
          <a:lnRef idx="0"/>
          <a:fillRef idx="0"/>
          <a:effectRef idx="0"/>
          <a:fontRef idx="minor"/>
        </p:style>
        <p:txBody>
          <a:bodyPr anchor="t">
            <a:spAutoFit/>
          </a:bodyPr>
          <a:p>
            <a:pPr algn="ctr">
              <a:lnSpc>
                <a:spcPct val="100000"/>
              </a:lnSpc>
              <a:buNone/>
              <a:tabLst>
                <a:tab algn="l" pos="0"/>
              </a:tabLst>
            </a:pPr>
            <a:r>
              <a:rPr b="1" lang="pt-BR" sz="4400" spc="-1" strike="noStrike">
                <a:solidFill>
                  <a:srgbClr val="0070c0"/>
                </a:solidFill>
                <a:latin typeface="Calibri"/>
              </a:rPr>
              <a:t>RAG</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DA5EC06E8B3894E9080845EA9B027F8" ma:contentTypeVersion="11" ma:contentTypeDescription="Crie um novo documento." ma:contentTypeScope="" ma:versionID="8a5cb4928cb85be64a970ebd8f7cba73">
  <xsd:schema xmlns:xsd="http://www.w3.org/2001/XMLSchema" xmlns:xs="http://www.w3.org/2001/XMLSchema" xmlns:p="http://schemas.microsoft.com/office/2006/metadata/properties" xmlns:ns2="b606a08f-3e87-4d11-aa84-41cdd4d422de" xmlns:ns3="4f8a575f-8453-4ab3-9699-104a6bc48a32" targetNamespace="http://schemas.microsoft.com/office/2006/metadata/properties" ma:root="true" ma:fieldsID="e4b86a5a26f9cf46aabd778c663eac1c" ns2:_="" ns3:_="">
    <xsd:import namespace="b606a08f-3e87-4d11-aa84-41cdd4d422de"/>
    <xsd:import namespace="4f8a575f-8453-4ab3-9699-104a6bc48a3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06a08f-3e87-4d11-aa84-41cdd4d422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Marcações de imagem" ma:readOnly="false" ma:fieldId="{5cf76f15-5ced-4ddc-b409-7134ff3c332f}" ma:taxonomyMulti="true" ma:sspId="0ef6089c-5148-4909-88ac-65974e5b7eb0"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8a575f-8453-4ab3-9699-104a6bc48a32"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7d85f05-b9a5-47c2-b295-a762e1d507a2}" ma:internalName="TaxCatchAll" ma:showField="CatchAllData" ma:web="4f8a575f-8453-4ab3-9699-104a6bc48a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f8a575f-8453-4ab3-9699-104a6bc48a32" xsi:nil="true"/>
    <lcf76f155ced4ddcb4097134ff3c332f xmlns="b606a08f-3e87-4d11-aa84-41cdd4d422d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4F98D46-EB84-4E32-9B21-43DEAEFFC3AF}"/>
</file>

<file path=customXml/itemProps2.xml><?xml version="1.0" encoding="utf-8"?>
<ds:datastoreItem xmlns:ds="http://schemas.openxmlformats.org/officeDocument/2006/customXml" ds:itemID="{6988825C-7FAE-47BD-B598-BA36D14A0565}"/>
</file>

<file path=customXml/itemProps3.xml><?xml version="1.0" encoding="utf-8"?>
<ds:datastoreItem xmlns:ds="http://schemas.openxmlformats.org/officeDocument/2006/customXml" ds:itemID="{ADDADA27-0653-4933-B5A7-AA145548DCA7}"/>
</file>

<file path=docProps/app.xml><?xml version="1.0" encoding="utf-8"?>
<Properties xmlns="http://schemas.openxmlformats.org/officeDocument/2006/extended-properties" xmlns:vt="http://schemas.openxmlformats.org/officeDocument/2006/docPropsVTypes">
  <Template>C:\Arquivos de programas\Microsoft Office\Templates\Estruturas de apresentação\Geometrico.pot</Template>
  <TotalTime>1</TotalTime>
  <Application>LibreOffice/7.3.7.2$Linux_X86_64 LibreOffice_project/30$Build-2</Application>
  <AppVersion>15.0000</AppVersion>
  <Words>6304</Words>
  <Paragraphs>155</Paragraphs>
  <Company> </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1998-10-02T13:36:00Z</dcterms:created>
  <dc:creator>Leopoldo Messenger</dc:creator>
  <dc:description/>
  <dc:language>en-US</dc:language>
  <cp:lastModifiedBy/>
  <cp:lastPrinted>2001-03-15T19:16:00Z</cp:lastPrinted>
  <dcterms:modified xsi:type="dcterms:W3CDTF">2025-04-21T22:34:00Z</dcterms:modified>
  <cp:revision>2023</cp:revision>
  <dc:subject/>
  <dc:title>Sistemas Inteligentes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0x010100ADA5EC06E8B3894E9080845EA9B027F8</vt:lpwstr>
  </property>
  <property fmtid="{D5CDD505-2E9C-101B-9397-08002B2CF9AE}" pid="3" name="ICV">
    <vt:lpwstr>542C2E2E29344C1AB1CFF97C5E6D29D8_13</vt:lpwstr>
  </property>
  <property fmtid="{D5CDD505-2E9C-101B-9397-08002B2CF9AE}" pid="4" name="KSOProductBuildVer">
    <vt:lpwstr>1046-12.2.0.18607</vt:lpwstr>
  </property>
  <property fmtid="{D5CDD505-2E9C-101B-9397-08002B2CF9AE}" pid="5" name="Notes">
    <vt:i4>35</vt:i4>
  </property>
  <property fmtid="{D5CDD505-2E9C-101B-9397-08002B2CF9AE}" pid="6" name="PresentationFormat">
    <vt:lpwstr>Apresentação na tela (4:3)</vt:lpwstr>
  </property>
  <property fmtid="{D5CDD505-2E9C-101B-9397-08002B2CF9AE}" pid="7" name="Slides">
    <vt:i4>21</vt:i4>
  </property>
</Properties>
</file>