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BAF32580-9CB4-0CAA-FEDB-4C4F0B52D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65" b="38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AC6BA-05FA-7E2F-9108-E245684B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r>
              <a:rPr lang="pt-BR" dirty="0"/>
              <a:t>Análise de Cenário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F197E-7717-7F93-2A66-4B5631A05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>
            <a:normAutofit/>
          </a:bodyPr>
          <a:lstStyle/>
          <a:p>
            <a:r>
              <a:rPr lang="pt-BR" dirty="0"/>
              <a:t>Empresa XPTA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09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E2F59-4422-B4D8-1F3F-D14D2CB6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72E70-B55D-C48A-AAF5-05DE5778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113045" cy="4060669"/>
          </a:xfrm>
        </p:spPr>
        <p:txBody>
          <a:bodyPr>
            <a:normAutofit/>
          </a:bodyPr>
          <a:lstStyle/>
          <a:p>
            <a:r>
              <a:rPr lang="pt-BR" dirty="0"/>
              <a:t>A análise a seguir, destina-se a finalidade de um exercício acadêmico/demonstração de  habilidades de análise exploratória dos dados e desenvolvimento de painéis gerenciais.</a:t>
            </a:r>
          </a:p>
          <a:p>
            <a:r>
              <a:rPr lang="pt-BR" dirty="0"/>
              <a:t>Em uma situação empresarial, necessitaria de uma maior aprofundamento com entendimento do negócio e modo de atuação da empresa. </a:t>
            </a:r>
          </a:p>
          <a:p>
            <a:r>
              <a:rPr lang="pt-BR" dirty="0"/>
              <a:t> No caso em tela assumimos a premissa de que a empresa pode ser do ramo comercial ou industrial e não uma empresa de transporte, o que mudaria completamente a análise . O que para algumas empresas pode ser considerado como despesa para outras pode ser receita, como o frete por exemplo. </a:t>
            </a:r>
          </a:p>
        </p:txBody>
      </p:sp>
    </p:spTree>
    <p:extLst>
      <p:ext uri="{BB962C8B-B14F-4D97-AF65-F5344CB8AC3E}">
        <p14:creationId xmlns:p14="http://schemas.microsoft.com/office/powerpoint/2010/main" val="231690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A87202-F9E2-CAA3-44EC-EC8DACFE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3" y="1033149"/>
            <a:ext cx="3674603" cy="48616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F948919-A6D3-7A2E-CFEC-1BAA3D91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95" y="3948002"/>
            <a:ext cx="3991252" cy="202964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7CF9D55-6D8E-2755-8B34-814DB33690C7}"/>
              </a:ext>
            </a:extLst>
          </p:cNvPr>
          <p:cNvSpPr txBox="1">
            <a:spLocks/>
          </p:cNvSpPr>
          <p:nvPr/>
        </p:nvSpPr>
        <p:spPr>
          <a:xfrm>
            <a:off x="5415884" y="807868"/>
            <a:ext cx="4255363" cy="29445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empresa tem por área de atuação a Região sudeste, sendo o principal contribuinte para o faturamento o estado de São Paulo, com 209Mil de faturamento, seguido pelos estados do Rio de Janeiro, R$159Mil, Espírito Santo, 149Mil e Minas Gerais, 135Mil.</a:t>
            </a:r>
          </a:p>
        </p:txBody>
      </p:sp>
    </p:spTree>
    <p:extLst>
      <p:ext uri="{BB962C8B-B14F-4D97-AF65-F5344CB8AC3E}">
        <p14:creationId xmlns:p14="http://schemas.microsoft.com/office/powerpoint/2010/main" val="324122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3" y="-28545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A456EF-FC1A-9925-BFF0-F7C66A94CE44}"/>
              </a:ext>
            </a:extLst>
          </p:cNvPr>
          <p:cNvSpPr txBox="1"/>
          <p:nvPr/>
        </p:nvSpPr>
        <p:spPr>
          <a:xfrm>
            <a:off x="6083887" y="1967402"/>
            <a:ext cx="4925975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pt-BR" dirty="0"/>
              <a:t>A média de Faturamento mensal é de 54,3Mil.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pt-BR" dirty="0"/>
              <a:t>No ano de 2019 houve um queda de 0,5% no Faturamento Anual com relação ao ano de 2018.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err="1">
                <a:solidFill>
                  <a:schemeClr val="tx2"/>
                </a:solidFill>
              </a:rPr>
              <a:t>principais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cidades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faturamento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são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Diadema</a:t>
            </a:r>
            <a:r>
              <a:rPr lang="en-US" dirty="0">
                <a:solidFill>
                  <a:schemeClr val="tx2"/>
                </a:solidFill>
              </a:rPr>
              <a:t>, Santo André e São Bernardo do Campo.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62D761-05EE-5083-F8E5-46E872D0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7" y="1353198"/>
            <a:ext cx="4505237" cy="200343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14EFD-1E19-02C7-E6E0-42837C1E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7" y="3507853"/>
            <a:ext cx="4505239" cy="19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89B794-5EEA-47F7-9F05-33A1B6247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43D9CC-4DBE-4724-BD2F-05A8B330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188DF2-16A9-4D18-B6DE-2BF403427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5DE6CE-0978-435D-99C2-A117A2134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51E7E80-A998-4079-A814-D160B7F62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AB9E22-8699-45E6-A9F8-994B3A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7A19BDD-B19F-4A40-A03B-1F8F573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B745DFC-5990-408D-921A-506F8347D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534CDB-9CF7-4D0E-99EE-DAF4A2CDD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D7C80E-BB3F-40F3-8D1F-40778A77E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1C7BC4-56B9-4F59-8866-4F1DB7513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98872E-F385-4E71-9267-A212BDACB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4FC0A0-B0D7-4E63-86C1-F6AA4109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59FFF7-D552-4F75-895C-12716EFA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DFDC8E0-3205-49E7-8636-A34AA0690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C7BDE6-8048-44B7-92DD-CAFC48963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48126E-FD23-4275-8F55-BB7D81E3B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FD4E5F0-02C5-4A55-BAFF-F3C9154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F6D4C1-2C5F-4B82-B7BE-F643EEFB5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83F7C51-A06E-40FB-BDCD-4DE67D1F4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725B9B-D89F-4FCC-8B19-6BBD70F0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EE4024-B095-4FFD-ACDE-887D44FE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2111AF-85AD-46CE-B4CC-9A136914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EBA5BF2-A7AA-419B-BE77-130437673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1FAA826-3E5D-43ED-AE3C-0FAF69DA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B54272-7F84-44AE-92B3-6C71C129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9059A6-2278-4877-A9AB-AC1ABCD4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B957A-7E1C-45B9-B5D0-294DB23F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55905C-E2DC-4334-AE20-4749C367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4AC1E9-B441-484E-86CB-F666B71CC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2A14DB-97ED-4BF0-BEAD-3267EEA32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3B9BAF-37F5-4EF1-8146-27E68606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51D55F9-EE2B-4919-AB16-908D434FA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6" y="2660109"/>
            <a:ext cx="12186515" cy="4194789"/>
          </a:xfrm>
          <a:custGeom>
            <a:avLst/>
            <a:gdLst>
              <a:gd name="connsiteX0" fmla="*/ 8940932 w 12186515"/>
              <a:gd name="connsiteY0" fmla="*/ 22 h 4194789"/>
              <a:gd name="connsiteX1" fmla="*/ 11640657 w 12186515"/>
              <a:gd name="connsiteY1" fmla="*/ 153596 h 4194789"/>
              <a:gd name="connsiteX2" fmla="*/ 12186515 w 12186515"/>
              <a:gd name="connsiteY2" fmla="*/ 212181 h 4194789"/>
              <a:gd name="connsiteX3" fmla="*/ 12186515 w 12186515"/>
              <a:gd name="connsiteY3" fmla="*/ 2710782 h 4194789"/>
              <a:gd name="connsiteX4" fmla="*/ 12184764 w 12186515"/>
              <a:gd name="connsiteY4" fmla="*/ 2710782 h 4194789"/>
              <a:gd name="connsiteX5" fmla="*/ 12184764 w 12186515"/>
              <a:gd name="connsiteY5" fmla="*/ 4194789 h 4194789"/>
              <a:gd name="connsiteX6" fmla="*/ 0 w 12186515"/>
              <a:gd name="connsiteY6" fmla="*/ 4194789 h 4194789"/>
              <a:gd name="connsiteX7" fmla="*/ 0 w 12186515"/>
              <a:gd name="connsiteY7" fmla="*/ 1080043 h 4194789"/>
              <a:gd name="connsiteX8" fmla="*/ 1750 w 12186515"/>
              <a:gd name="connsiteY8" fmla="*/ 1080043 h 4194789"/>
              <a:gd name="connsiteX9" fmla="*/ 1750 w 12186515"/>
              <a:gd name="connsiteY9" fmla="*/ 739876 h 4194789"/>
              <a:gd name="connsiteX10" fmla="*/ 553702 w 12186515"/>
              <a:gd name="connsiteY10" fmla="*/ 736411 h 4194789"/>
              <a:gd name="connsiteX11" fmla="*/ 8940932 w 12186515"/>
              <a:gd name="connsiteY11" fmla="*/ 22 h 41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6515" h="4194789">
                <a:moveTo>
                  <a:pt x="8940932" y="22"/>
                </a:moveTo>
                <a:cubicBezTo>
                  <a:pt x="9693461" y="1164"/>
                  <a:pt x="10566573" y="45471"/>
                  <a:pt x="11640657" y="153596"/>
                </a:cubicBezTo>
                <a:lnTo>
                  <a:pt x="12186515" y="212181"/>
                </a:lnTo>
                <a:lnTo>
                  <a:pt x="12186515" y="2710782"/>
                </a:lnTo>
                <a:lnTo>
                  <a:pt x="12184764" y="2710782"/>
                </a:lnTo>
                <a:lnTo>
                  <a:pt x="12184764" y="4194789"/>
                </a:lnTo>
                <a:lnTo>
                  <a:pt x="0" y="4194789"/>
                </a:lnTo>
                <a:lnTo>
                  <a:pt x="0" y="1080043"/>
                </a:lnTo>
                <a:lnTo>
                  <a:pt x="1750" y="1080043"/>
                </a:lnTo>
                <a:lnTo>
                  <a:pt x="1750" y="739876"/>
                </a:lnTo>
                <a:lnTo>
                  <a:pt x="553702" y="736411"/>
                </a:lnTo>
                <a:cubicBezTo>
                  <a:pt x="4850036" y="681518"/>
                  <a:pt x="5930819" y="-4547"/>
                  <a:pt x="8940932" y="22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D34C65D4-111D-4720-9C5C-72F7FEA30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96315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7CE2C3-9407-E222-1154-8EDB5DEC78A1}"/>
              </a:ext>
            </a:extLst>
          </p:cNvPr>
          <p:cNvSpPr txBox="1"/>
          <p:nvPr/>
        </p:nvSpPr>
        <p:spPr>
          <a:xfrm>
            <a:off x="870538" y="318116"/>
            <a:ext cx="9445031" cy="232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 err="1">
                <a:solidFill>
                  <a:schemeClr val="tx2"/>
                </a:solidFill>
              </a:rPr>
              <a:t>empresa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dispõem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uma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frota</a:t>
            </a:r>
            <a:r>
              <a:rPr lang="en-US" dirty="0">
                <a:solidFill>
                  <a:schemeClr val="tx2"/>
                </a:solidFill>
              </a:rPr>
              <a:t> 50 </a:t>
            </a:r>
            <a:r>
              <a:rPr lang="en-US" dirty="0" err="1">
                <a:solidFill>
                  <a:schemeClr val="tx2"/>
                </a:solidFill>
              </a:rPr>
              <a:t>veículos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sendo</a:t>
            </a:r>
            <a:r>
              <a:rPr lang="en-US" dirty="0">
                <a:solidFill>
                  <a:schemeClr val="tx2"/>
                </a:solidFill>
              </a:rPr>
              <a:t> 16 do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TOCO, 11 do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TRUCK, 9 carretas, 8 VUC e  6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3/4.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 err="1">
                <a:solidFill>
                  <a:schemeClr val="tx2"/>
                </a:solidFill>
              </a:rPr>
              <a:t>maior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parte</a:t>
            </a:r>
            <a:r>
              <a:rPr lang="en-US" dirty="0">
                <a:solidFill>
                  <a:schemeClr val="tx2"/>
                </a:solidFill>
              </a:rPr>
              <a:t> das </a:t>
            </a:r>
            <a:r>
              <a:rPr lang="en-US" dirty="0" err="1">
                <a:solidFill>
                  <a:schemeClr val="tx2"/>
                </a:solidFill>
              </a:rPr>
              <a:t>viagens</a:t>
            </a:r>
            <a:r>
              <a:rPr lang="en-US" dirty="0">
                <a:solidFill>
                  <a:schemeClr val="tx2"/>
                </a:solidFill>
              </a:rPr>
              <a:t> é </a:t>
            </a:r>
            <a:r>
              <a:rPr lang="en-US" dirty="0" err="1">
                <a:solidFill>
                  <a:schemeClr val="tx2"/>
                </a:solidFill>
              </a:rPr>
              <a:t>realizada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veículos</a:t>
            </a:r>
            <a:r>
              <a:rPr lang="en-US" dirty="0">
                <a:solidFill>
                  <a:schemeClr val="tx2"/>
                </a:solidFill>
              </a:rPr>
              <a:t> TOCO, que </a:t>
            </a:r>
            <a:r>
              <a:rPr lang="en-US" dirty="0" err="1">
                <a:solidFill>
                  <a:schemeClr val="tx2"/>
                </a:solidFill>
              </a:rPr>
              <a:t>percorrem</a:t>
            </a:r>
            <a:r>
              <a:rPr lang="en-US" dirty="0">
                <a:solidFill>
                  <a:schemeClr val="tx2"/>
                </a:solidFill>
              </a:rPr>
              <a:t> 94072 Km no </a:t>
            </a:r>
            <a:r>
              <a:rPr lang="en-US" dirty="0" err="1">
                <a:solidFill>
                  <a:schemeClr val="tx2"/>
                </a:solidFill>
              </a:rPr>
              <a:t>ano</a:t>
            </a:r>
            <a:r>
              <a:rPr lang="en-US" dirty="0">
                <a:solidFill>
                  <a:schemeClr val="tx2"/>
                </a:solidFill>
              </a:rPr>
              <a:t> e </a:t>
            </a:r>
            <a:r>
              <a:rPr lang="en-US" dirty="0" err="1">
                <a:solidFill>
                  <a:schemeClr val="tx2"/>
                </a:solidFill>
              </a:rPr>
              <a:t>tem</a:t>
            </a:r>
            <a:r>
              <a:rPr lang="en-US" dirty="0">
                <a:solidFill>
                  <a:schemeClr val="tx2"/>
                </a:solidFill>
              </a:rPr>
              <a:t> um </a:t>
            </a:r>
            <a:r>
              <a:rPr lang="en-US" dirty="0" err="1">
                <a:solidFill>
                  <a:schemeClr val="tx2"/>
                </a:solidFill>
              </a:rPr>
              <a:t>custo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manutenção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KM de 1,12 R$/Kms </a:t>
            </a:r>
            <a:r>
              <a:rPr lang="en-US" dirty="0" err="1">
                <a:solidFill>
                  <a:schemeClr val="tx2"/>
                </a:solidFill>
              </a:rPr>
              <a:t>sendo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segundo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pior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custo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manutenção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ganhando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apenas</a:t>
            </a:r>
            <a:r>
              <a:rPr lang="en-US" dirty="0">
                <a:solidFill>
                  <a:schemeClr val="tx2"/>
                </a:solidFill>
              </a:rPr>
              <a:t> para </a:t>
            </a:r>
            <a:r>
              <a:rPr lang="en-US" dirty="0" err="1">
                <a:solidFill>
                  <a:schemeClr val="tx2"/>
                </a:solidFill>
              </a:rPr>
              <a:t>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veículos</a:t>
            </a:r>
            <a:r>
              <a:rPr lang="en-US" dirty="0">
                <a:solidFill>
                  <a:schemeClr val="tx2"/>
                </a:solidFill>
              </a:rPr>
              <a:t> TRUCK com </a:t>
            </a:r>
            <a:r>
              <a:rPr lang="en-US" dirty="0" err="1">
                <a:solidFill>
                  <a:schemeClr val="tx2"/>
                </a:solidFill>
              </a:rPr>
              <a:t>custo</a:t>
            </a:r>
            <a:r>
              <a:rPr lang="en-US" dirty="0">
                <a:solidFill>
                  <a:schemeClr val="tx2"/>
                </a:solidFill>
              </a:rPr>
              <a:t> de R$ 1,18.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2A5687-A747-C272-747F-9C0DEFA9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43" y="3567284"/>
            <a:ext cx="3247643" cy="27047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452B34-0092-C1ED-E2B6-0793F26D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91" y="3626191"/>
            <a:ext cx="3466897" cy="28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6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4" name="Freeform: Shape 12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8F80FD5-EC1B-9F0F-ECA0-7D9B5259BBA5}"/>
              </a:ext>
            </a:extLst>
          </p:cNvPr>
          <p:cNvSpPr txBox="1">
            <a:spLocks/>
          </p:cNvSpPr>
          <p:nvPr/>
        </p:nvSpPr>
        <p:spPr>
          <a:xfrm>
            <a:off x="439577" y="2335409"/>
            <a:ext cx="4398580" cy="290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300" dirty="0"/>
              <a:t>O </a:t>
            </a:r>
            <a:r>
              <a:rPr lang="en-US" sz="1300" dirty="0" err="1"/>
              <a:t>maior</a:t>
            </a:r>
            <a:r>
              <a:rPr lang="en-US" sz="1300" dirty="0"/>
              <a:t> </a:t>
            </a:r>
            <a:r>
              <a:rPr lang="en-US" sz="1300" dirty="0" err="1"/>
              <a:t>custo</a:t>
            </a:r>
            <a:r>
              <a:rPr lang="en-US" sz="1300" dirty="0"/>
              <a:t> com </a:t>
            </a:r>
            <a:r>
              <a:rPr lang="en-US" sz="1300" dirty="0" err="1"/>
              <a:t>transporte</a:t>
            </a:r>
            <a:r>
              <a:rPr lang="en-US" sz="1300" dirty="0"/>
              <a:t> é </a:t>
            </a:r>
            <a:r>
              <a:rPr lang="en-US" sz="1300" dirty="0" err="1"/>
              <a:t>representado</a:t>
            </a:r>
            <a:r>
              <a:rPr lang="en-US" sz="1300" dirty="0"/>
              <a:t> </a:t>
            </a:r>
            <a:r>
              <a:rPr lang="en-US" sz="1300" dirty="0" err="1"/>
              <a:t>pelo</a:t>
            </a:r>
            <a:r>
              <a:rPr lang="en-US" sz="1300" dirty="0"/>
              <a:t> </a:t>
            </a:r>
            <a:r>
              <a:rPr lang="en-US" sz="1300" dirty="0" err="1"/>
              <a:t>ítem</a:t>
            </a:r>
            <a:r>
              <a:rPr lang="en-US" sz="1300" dirty="0"/>
              <a:t> </a:t>
            </a:r>
            <a:r>
              <a:rPr lang="en-US" sz="1300" dirty="0" err="1"/>
              <a:t>combustível</a:t>
            </a:r>
            <a:r>
              <a:rPr lang="en-US" sz="1300" dirty="0"/>
              <a:t> e </a:t>
            </a:r>
            <a:r>
              <a:rPr lang="en-US" sz="1300" dirty="0" err="1"/>
              <a:t>representa</a:t>
            </a:r>
            <a:r>
              <a:rPr lang="en-US" sz="1300" dirty="0"/>
              <a:t> </a:t>
            </a:r>
            <a:r>
              <a:rPr lang="en-US" sz="1300" dirty="0" err="1"/>
              <a:t>uma</a:t>
            </a:r>
            <a:r>
              <a:rPr lang="en-US" sz="1300" dirty="0"/>
              <a:t> </a:t>
            </a:r>
            <a:r>
              <a:rPr lang="en-US" sz="1300" dirty="0" err="1"/>
              <a:t>despesa</a:t>
            </a:r>
            <a:r>
              <a:rPr lang="en-US" sz="1300" dirty="0"/>
              <a:t> mensal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ordem</a:t>
            </a:r>
            <a:r>
              <a:rPr lang="en-US" sz="1300" dirty="0"/>
              <a:t> de R$ 64.450,00 e 8OOMil </a:t>
            </a:r>
            <a:r>
              <a:rPr lang="en-US" sz="1300" dirty="0" err="1"/>
              <a:t>anuais</a:t>
            </a:r>
            <a:r>
              <a:rPr lang="en-US" sz="13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 </a:t>
            </a:r>
            <a:r>
              <a:rPr lang="en-US" sz="1300" dirty="0" err="1"/>
              <a:t>marca</a:t>
            </a:r>
            <a:r>
              <a:rPr lang="en-US" sz="1300" dirty="0"/>
              <a:t> de </a:t>
            </a:r>
            <a:r>
              <a:rPr lang="en-US" sz="1300" dirty="0" err="1"/>
              <a:t>veículo</a:t>
            </a:r>
            <a:r>
              <a:rPr lang="en-US" sz="1300" dirty="0"/>
              <a:t>, que </a:t>
            </a:r>
            <a:r>
              <a:rPr lang="en-US" sz="1300" dirty="0" err="1"/>
              <a:t>representa</a:t>
            </a:r>
            <a:r>
              <a:rPr lang="en-US" sz="1300" dirty="0"/>
              <a:t> a </a:t>
            </a:r>
            <a:r>
              <a:rPr lang="en-US" sz="1300" dirty="0" err="1"/>
              <a:t>maior</a:t>
            </a:r>
            <a:r>
              <a:rPr lang="en-US" sz="1300" dirty="0"/>
              <a:t> </a:t>
            </a:r>
            <a:r>
              <a:rPr lang="en-US" sz="1300" dirty="0" err="1"/>
              <a:t>despesa</a:t>
            </a:r>
            <a:r>
              <a:rPr lang="en-US" sz="1300" dirty="0"/>
              <a:t> de </a:t>
            </a:r>
            <a:r>
              <a:rPr lang="en-US" sz="1300" dirty="0" err="1"/>
              <a:t>Manutenção</a:t>
            </a:r>
            <a:r>
              <a:rPr lang="en-US" sz="1300" dirty="0"/>
              <a:t> </a:t>
            </a:r>
            <a:r>
              <a:rPr lang="en-US" sz="1300" dirty="0" err="1"/>
              <a:t>em</a:t>
            </a:r>
            <a:r>
              <a:rPr lang="en-US" sz="1300" dirty="0"/>
              <a:t> </a:t>
            </a:r>
            <a:r>
              <a:rPr lang="en-US" sz="1300" dirty="0" err="1"/>
              <a:t>valores</a:t>
            </a:r>
            <a:r>
              <a:rPr lang="en-US" sz="1300" dirty="0"/>
              <a:t> </a:t>
            </a:r>
            <a:r>
              <a:rPr lang="en-US" sz="1300" dirty="0" err="1"/>
              <a:t>absolutos</a:t>
            </a:r>
            <a:r>
              <a:rPr lang="en-US" sz="1300" dirty="0"/>
              <a:t> é Mercedes Bens, mas </a:t>
            </a:r>
            <a:r>
              <a:rPr lang="en-US" sz="1300" dirty="0" err="1"/>
              <a:t>também</a:t>
            </a:r>
            <a:r>
              <a:rPr lang="en-US" sz="1300" dirty="0"/>
              <a:t> é a </a:t>
            </a:r>
            <a:r>
              <a:rPr lang="en-US" sz="1300" dirty="0" err="1"/>
              <a:t>marca</a:t>
            </a:r>
            <a:r>
              <a:rPr lang="en-US" sz="1300" dirty="0"/>
              <a:t> dos que </a:t>
            </a:r>
            <a:r>
              <a:rPr lang="en-US" sz="1300" dirty="0" err="1"/>
              <a:t>transita</a:t>
            </a:r>
            <a:r>
              <a:rPr lang="en-US" sz="1300" dirty="0"/>
              <a:t> </a:t>
            </a:r>
            <a:r>
              <a:rPr lang="en-US" sz="1300" dirty="0" err="1"/>
              <a:t>mais</a:t>
            </a:r>
            <a:r>
              <a:rPr lang="en-US" sz="1300" dirty="0"/>
              <a:t> KM, o que </a:t>
            </a:r>
            <a:r>
              <a:rPr lang="en-US" sz="1300" dirty="0" err="1"/>
              <a:t>lhe</a:t>
            </a:r>
            <a:r>
              <a:rPr lang="en-US" sz="1300" dirty="0"/>
              <a:t> </a:t>
            </a:r>
            <a:r>
              <a:rPr lang="en-US" sz="1300" dirty="0" err="1"/>
              <a:t>confere</a:t>
            </a:r>
            <a:r>
              <a:rPr lang="en-US" sz="1300" dirty="0"/>
              <a:t> um </a:t>
            </a:r>
            <a:r>
              <a:rPr lang="en-US" sz="1300" dirty="0" err="1"/>
              <a:t>custo</a:t>
            </a:r>
            <a:r>
              <a:rPr lang="en-US" sz="1300" dirty="0"/>
              <a:t> de </a:t>
            </a:r>
            <a:r>
              <a:rPr lang="en-US" sz="1300" dirty="0" err="1"/>
              <a:t>manutenção</a:t>
            </a:r>
            <a:r>
              <a:rPr lang="en-US" sz="1300" dirty="0"/>
              <a:t> </a:t>
            </a:r>
            <a:r>
              <a:rPr lang="en-US" sz="1300" dirty="0" err="1"/>
              <a:t>mais</a:t>
            </a:r>
            <a:r>
              <a:rPr lang="en-US" sz="1300" dirty="0"/>
              <a:t> </a:t>
            </a:r>
            <a:r>
              <a:rPr lang="en-US" sz="1300" dirty="0" err="1"/>
              <a:t>baixo</a:t>
            </a:r>
            <a:r>
              <a:rPr lang="en-US" sz="1300" dirty="0"/>
              <a:t> . Na </a:t>
            </a:r>
            <a:r>
              <a:rPr lang="en-US" sz="1300" dirty="0" err="1"/>
              <a:t>ordem</a:t>
            </a:r>
            <a:r>
              <a:rPr lang="en-US" sz="1300" dirty="0"/>
              <a:t> de R$1,05 R$/Km. </a:t>
            </a:r>
            <a:r>
              <a:rPr lang="en-US" sz="1300" dirty="0" err="1"/>
              <a:t>Enquanto</a:t>
            </a:r>
            <a:r>
              <a:rPr lang="en-US" sz="1300" dirty="0"/>
              <a:t> a </a:t>
            </a:r>
            <a:r>
              <a:rPr lang="en-US" sz="1300" dirty="0" err="1"/>
              <a:t>marca</a:t>
            </a:r>
            <a:r>
              <a:rPr lang="en-US" sz="1300" dirty="0"/>
              <a:t> </a:t>
            </a:r>
            <a:r>
              <a:rPr lang="en-US" sz="1300" dirty="0" err="1"/>
              <a:t>Volksvagen</a:t>
            </a:r>
            <a:r>
              <a:rPr lang="en-US" sz="1300" dirty="0"/>
              <a:t> </a:t>
            </a:r>
            <a:r>
              <a:rPr lang="en-US" sz="1300" dirty="0" err="1"/>
              <a:t>possui</a:t>
            </a:r>
            <a:r>
              <a:rPr lang="en-US" sz="1300" dirty="0"/>
              <a:t> um </a:t>
            </a:r>
            <a:r>
              <a:rPr lang="en-US" sz="1300" dirty="0" err="1"/>
              <a:t>custo</a:t>
            </a:r>
            <a:r>
              <a:rPr lang="en-US" sz="1300" dirty="0"/>
              <a:t> de </a:t>
            </a:r>
            <a:r>
              <a:rPr lang="en-US" sz="1300" dirty="0" err="1"/>
              <a:t>manutenção</a:t>
            </a:r>
            <a:r>
              <a:rPr lang="en-US" sz="1300" dirty="0"/>
              <a:t> de R$ 1,21R$/KM.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73FD2B-BCB6-ACE3-0654-4DF445CF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66" y="721082"/>
            <a:ext cx="4289932" cy="26355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265796-8664-577A-964F-E2BAA87B7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2" b="-3"/>
          <a:stretch/>
        </p:blipFill>
        <p:spPr>
          <a:xfrm>
            <a:off x="6983514" y="3507853"/>
            <a:ext cx="4505239" cy="24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E2B45FF-99F1-BEA0-EDE5-DCE95AEC0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01" r="1" b="1374"/>
          <a:stretch/>
        </p:blipFill>
        <p:spPr>
          <a:xfrm>
            <a:off x="1159210" y="97158"/>
            <a:ext cx="5861927" cy="32341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8A1506-4E1C-48DB-B6DD-E42274452AA4}"/>
              </a:ext>
            </a:extLst>
          </p:cNvPr>
          <p:cNvSpPr txBox="1"/>
          <p:nvPr/>
        </p:nvSpPr>
        <p:spPr>
          <a:xfrm>
            <a:off x="1451114" y="3428999"/>
            <a:ext cx="9511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O </a:t>
            </a:r>
            <a:r>
              <a:rPr lang="en-US" sz="1800" dirty="0" err="1"/>
              <a:t>pico</a:t>
            </a:r>
            <a:r>
              <a:rPr lang="en-US" sz="1800" dirty="0"/>
              <a:t> da </a:t>
            </a:r>
            <a:r>
              <a:rPr lang="en-US" sz="1800" dirty="0" err="1"/>
              <a:t>despesa</a:t>
            </a:r>
            <a:r>
              <a:rPr lang="en-US" sz="1800" dirty="0"/>
              <a:t> com </a:t>
            </a:r>
            <a:r>
              <a:rPr lang="en-US" sz="1800" dirty="0" err="1"/>
              <a:t>combustível</a:t>
            </a:r>
            <a:r>
              <a:rPr lang="en-US" sz="1800" dirty="0"/>
              <a:t> </a:t>
            </a:r>
            <a:r>
              <a:rPr lang="en-US" sz="1800" dirty="0" err="1"/>
              <a:t>ocorre</a:t>
            </a:r>
            <a:r>
              <a:rPr lang="en-US" sz="1800" dirty="0"/>
              <a:t> no </a:t>
            </a:r>
            <a:r>
              <a:rPr lang="en-US" sz="1800" dirty="0" err="1"/>
              <a:t>mês</a:t>
            </a:r>
            <a:r>
              <a:rPr lang="en-US" sz="1800" dirty="0"/>
              <a:t> de </a:t>
            </a:r>
            <a:r>
              <a:rPr lang="en-US" sz="1800" dirty="0" err="1"/>
              <a:t>novembro</a:t>
            </a:r>
            <a:r>
              <a:rPr lang="en-US" sz="1800" dirty="0"/>
              <a:t> </a:t>
            </a:r>
            <a:r>
              <a:rPr lang="en-US" sz="1800" dirty="0" err="1"/>
              <a:t>chegando</a:t>
            </a:r>
            <a:r>
              <a:rPr lang="en-US" sz="1800" dirty="0"/>
              <a:t> a R$ 89mil e 28mil Km </a:t>
            </a:r>
            <a:r>
              <a:rPr lang="en-US" sz="1800" dirty="0" err="1"/>
              <a:t>rodados</a:t>
            </a:r>
            <a:r>
              <a:rPr lang="en-US" sz="1800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tícket</a:t>
            </a:r>
            <a:r>
              <a:rPr lang="pt-BR" dirty="0"/>
              <a:t> médio é de R$ 40.059,24 , sendo 16.285 transação por ano, fazendo uma média de 1357 viagens mensais.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7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07A46C-DB9F-3643-3250-71B1564A8126}"/>
              </a:ext>
            </a:extLst>
          </p:cNvPr>
          <p:cNvSpPr txBox="1"/>
          <p:nvPr/>
        </p:nvSpPr>
        <p:spPr>
          <a:xfrm>
            <a:off x="691078" y="722903"/>
            <a:ext cx="3930417" cy="2479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EVOLUÇÃO DE CUSTOS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A18639-6B6A-5798-621F-0C0CFEAE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40" y="1230890"/>
            <a:ext cx="6382411" cy="43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54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Análise de Cenário</vt:lpstr>
      <vt:lpstr>ANÁLISE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Cenário</dc:title>
  <dc:creator>Claudia Silva</dc:creator>
  <cp:lastModifiedBy>Claudia Silva</cp:lastModifiedBy>
  <cp:revision>2</cp:revision>
  <dcterms:created xsi:type="dcterms:W3CDTF">2023-11-13T21:56:12Z</dcterms:created>
  <dcterms:modified xsi:type="dcterms:W3CDTF">2023-11-14T15:16:20Z</dcterms:modified>
</cp:coreProperties>
</file>