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EE6-9F8C-45C4-9A74-E1B5373C280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B236-94D7-460A-9B24-12D944DB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9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EE6-9F8C-45C4-9A74-E1B5373C280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B236-94D7-460A-9B24-12D944DB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8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EE6-9F8C-45C4-9A74-E1B5373C280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B236-94D7-460A-9B24-12D944DB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5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83" y="720185"/>
            <a:ext cx="11615361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88083" y="288074"/>
            <a:ext cx="11615361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419" y="6255653"/>
            <a:ext cx="320415" cy="455906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4381"/>
            <a:ext cx="12192706" cy="14397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815"/>
            <a:ext cx="151084" cy="720185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39" y="6073574"/>
            <a:ext cx="1216352" cy="639397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68400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EE6-9F8C-45C4-9A74-E1B5373C280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B236-94D7-460A-9B24-12D944DB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1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EE6-9F8C-45C4-9A74-E1B5373C280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B236-94D7-460A-9B24-12D944DB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77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EE6-9F8C-45C4-9A74-E1B5373C280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B236-94D7-460A-9B24-12D944DB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0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EE6-9F8C-45C4-9A74-E1B5373C280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B236-94D7-460A-9B24-12D944DB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4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EE6-9F8C-45C4-9A74-E1B5373C280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B236-94D7-460A-9B24-12D944DB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1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EE6-9F8C-45C4-9A74-E1B5373C280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B236-94D7-460A-9B24-12D944DB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7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EE6-9F8C-45C4-9A74-E1B5373C280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B236-94D7-460A-9B24-12D944DB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EE6-9F8C-45C4-9A74-E1B5373C280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B236-94D7-460A-9B24-12D944DB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23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5EE6-9F8C-45C4-9A74-E1B5373C2802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5B236-94D7-460A-9B24-12D944DB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94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b-wam.bosch.com/plas-service/plasroute/plas_invention_en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register invention report on inventor portal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544755" y="1623512"/>
            <a:ext cx="9901437" cy="1016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50" indent="-190550">
              <a:buFont typeface="Wingdings" panose="05000000000000000000" pitchFamily="2" charset="2"/>
              <a:buChar char="Ø"/>
            </a:pPr>
            <a:r>
              <a:rPr lang="en-GB" sz="2001" dirty="0">
                <a:solidFill>
                  <a:srgbClr val="000000"/>
                </a:solidFill>
                <a:latin typeface="Bosch Office Sans" pitchFamily="2" charset="0"/>
              </a:rPr>
              <a:t>   Click the link:</a:t>
            </a:r>
          </a:p>
          <a:p>
            <a:r>
              <a:rPr lang="en-US" sz="2001" u="sng" dirty="0">
                <a:hlinkClick r:id="rId2"/>
              </a:rPr>
              <a:t>https://rb-wam.bosch.com/plas-service/plasroute/plas_invention_en</a:t>
            </a:r>
            <a:endParaRPr lang="en-GB" sz="2001" dirty="0">
              <a:solidFill>
                <a:srgbClr val="000000"/>
              </a:solidFill>
              <a:latin typeface="Bosch Office Sans" pitchFamily="2" charset="0"/>
            </a:endParaRPr>
          </a:p>
          <a:p>
            <a:pPr marL="190550" indent="-190550">
              <a:buFont typeface="Wingdings" panose="05000000000000000000" pitchFamily="2" charset="2"/>
              <a:buChar char="Ø"/>
            </a:pPr>
            <a:endParaRPr lang="en-GB" sz="2001" dirty="0">
              <a:solidFill>
                <a:srgbClr val="000000"/>
              </a:solidFill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register invention report on inventor portal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288083" y="1235037"/>
            <a:ext cx="7328502" cy="495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lnSpc>
                <a:spcPts val="2556"/>
              </a:lnSpc>
              <a:spcBef>
                <a:spcPts val="556"/>
              </a:spcBef>
            </a:pPr>
            <a:r>
              <a:rPr lang="en-US" sz="2001" dirty="0"/>
              <a:t>Then you will go to this page:</a:t>
            </a:r>
            <a:endParaRPr lang="en-GB" sz="2001" kern="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537" r="10484"/>
          <a:stretch/>
        </p:blipFill>
        <p:spPr>
          <a:xfrm>
            <a:off x="1819656" y="1584407"/>
            <a:ext cx="8238744" cy="502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register invention report on inventor portal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617011" y="1380765"/>
            <a:ext cx="11061292" cy="655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17583" indent="-317583" defTabSz="1016264">
              <a:lnSpc>
                <a:spcPts val="2556"/>
              </a:lnSpc>
              <a:spcBef>
                <a:spcPts val="556"/>
              </a:spcBef>
              <a:buFont typeface="Wingdings" panose="05000000000000000000" pitchFamily="2" charset="2"/>
              <a:buChar char="Ø"/>
            </a:pPr>
            <a:r>
              <a:rPr lang="en-US" sz="1778" dirty="0"/>
              <a:t>After clicking the START REGISTRATION </a:t>
            </a:r>
            <a:r>
              <a:rPr lang="en-US" sz="1778" dirty="0" err="1"/>
              <a:t>REGISTRATION</a:t>
            </a:r>
            <a:r>
              <a:rPr lang="en-US" sz="1778" dirty="0"/>
              <a:t> button, following page will be shown</a:t>
            </a:r>
            <a:endParaRPr lang="en-GB" sz="1778" kern="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834" y="5662456"/>
            <a:ext cx="10402482" cy="7810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17583" indent="-317583">
              <a:buFont typeface="Wingdings" panose="05000000000000000000" pitchFamily="2" charset="2"/>
              <a:buChar char="Ø"/>
            </a:pPr>
            <a:r>
              <a:rPr lang="en-US" sz="1778" dirty="0"/>
              <a:t>Fill in the information base on instruction step by step in website, all the mandatory fields which are marked red must be filled in.</a:t>
            </a:r>
            <a:endParaRPr lang="en-GB" sz="1778" kern="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83" y="1706755"/>
            <a:ext cx="7528560" cy="3617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63859" y="5339622"/>
            <a:ext cx="481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Notice: </a:t>
            </a:r>
            <a:r>
              <a:rPr lang="en-US" sz="1400" dirty="0" smtClean="0"/>
              <a:t>The </a:t>
            </a:r>
            <a:r>
              <a:rPr lang="en-US" sz="1400" i="1" dirty="0" smtClean="0"/>
              <a:t>Responsible Patent Department </a:t>
            </a:r>
            <a:r>
              <a:rPr lang="en-US" sz="1400" dirty="0" smtClean="0"/>
              <a:t>must be right.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56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register invention report on inventor portal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04" y="1285983"/>
            <a:ext cx="3850649" cy="1850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31" y="1285983"/>
            <a:ext cx="4274223" cy="18504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536" y="4118962"/>
            <a:ext cx="3475798" cy="14615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812" y="4045810"/>
            <a:ext cx="3380648" cy="14588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02" y="4045810"/>
            <a:ext cx="2366590" cy="145887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641848" y="1981129"/>
            <a:ext cx="704088" cy="478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10789920" y="3343951"/>
            <a:ext cx="356616" cy="539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Arrow 12"/>
          <p:cNvSpPr/>
          <p:nvPr/>
        </p:nvSpPr>
        <p:spPr>
          <a:xfrm>
            <a:off x="7956113" y="4677063"/>
            <a:ext cx="502920" cy="3453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Arrow 13"/>
          <p:cNvSpPr/>
          <p:nvPr/>
        </p:nvSpPr>
        <p:spPr>
          <a:xfrm>
            <a:off x="3402058" y="4602553"/>
            <a:ext cx="502920" cy="3453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773280" y="3360715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Sender Information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799806" y="3359120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Origin of Invention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134242" y="5667051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Inventors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551206" y="5667051"/>
            <a:ext cx="308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4: Disclosure of Invention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89984" y="5667051"/>
            <a:ext cx="293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5: Invention Registration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1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register invention report on inventor portal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1092047" y="1644969"/>
            <a:ext cx="9709076" cy="322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50" indent="-1905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1" dirty="0">
                <a:solidFill>
                  <a:srgbClr val="000000"/>
                </a:solidFill>
                <a:latin typeface="Bosch Office Sans" pitchFamily="2" charset="0"/>
              </a:rPr>
              <a:t>  After registration all of information (Step 1: Sender; Step 2 : Origin of Invention; Step3 Inventor,Step4 : Disclosure of Invention), Click the CREATE INVENTION REPORT button, which throws a confirmation before proceeding with registering the invention. A registration number will be created (</a:t>
            </a:r>
            <a:r>
              <a:rPr lang="en-US" sz="2001" b="1" dirty="0">
                <a:solidFill>
                  <a:srgbClr val="FF0000"/>
                </a:solidFill>
                <a:latin typeface="Bosch Office Sans" pitchFamily="2" charset="0"/>
              </a:rPr>
              <a:t>please keep the registration number carefully</a:t>
            </a:r>
            <a:r>
              <a:rPr lang="en-US" sz="2001" dirty="0">
                <a:solidFill>
                  <a:srgbClr val="000000"/>
                </a:solidFill>
                <a:latin typeface="Bosch Office Sans" pitchFamily="2" charset="0"/>
              </a:rPr>
              <a:t>).</a:t>
            </a:r>
          </a:p>
          <a:p>
            <a:pPr marL="190550" indent="-1905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1" dirty="0">
                <a:solidFill>
                  <a:srgbClr val="000000"/>
                </a:solidFill>
                <a:latin typeface="Bosch Office Sans" pitchFamily="2" charset="0"/>
              </a:rPr>
              <a:t>  No more modification is possible after registration</a:t>
            </a:r>
            <a:r>
              <a:rPr lang="en-US" sz="3556" b="1" dirty="0">
                <a:solidFill>
                  <a:srgbClr val="E00024"/>
                </a:solidFill>
                <a:latin typeface="MicrosoftYaHei-Bold"/>
              </a:rPr>
              <a:t>！</a:t>
            </a:r>
            <a:endParaRPr lang="en-GB" sz="2001" dirty="0"/>
          </a:p>
        </p:txBody>
      </p:sp>
    </p:spTree>
    <p:extLst>
      <p:ext uri="{BB962C8B-B14F-4D97-AF65-F5344CB8AC3E}">
        <p14:creationId xmlns:p14="http://schemas.microsoft.com/office/powerpoint/2010/main" val="32591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MicrosoftYaHei-Bold</vt:lpstr>
      <vt:lpstr>Arial</vt:lpstr>
      <vt:lpstr>Bosch Office Sans</vt:lpstr>
      <vt:lpstr>Calibri</vt:lpstr>
      <vt:lpstr>Calibri Light</vt:lpstr>
      <vt:lpstr>Wingdings</vt:lpstr>
      <vt:lpstr>Office Theme</vt:lpstr>
      <vt:lpstr>How to register invention report on inventor portal</vt:lpstr>
      <vt:lpstr>How to register invention report on inventor portal</vt:lpstr>
      <vt:lpstr>How to register invention report on inventor portal</vt:lpstr>
      <vt:lpstr>How to register invention report on inventor portal</vt:lpstr>
      <vt:lpstr>How to register invention report on inventor portal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register invention report on inventor portal</dc:title>
  <dc:creator>YUAN Xiaolong (CC/ENA-CN)</dc:creator>
  <cp:lastModifiedBy>YUAN Xiaolong (CC/ENA-CN)</cp:lastModifiedBy>
  <cp:revision>6</cp:revision>
  <dcterms:created xsi:type="dcterms:W3CDTF">2020-09-04T00:33:11Z</dcterms:created>
  <dcterms:modified xsi:type="dcterms:W3CDTF">2021-04-14T08:19:04Z</dcterms:modified>
</cp:coreProperties>
</file>