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0"/>
  </p:notesMasterIdLst>
  <p:sldIdLst>
    <p:sldId id="257" r:id="rId7"/>
    <p:sldId id="258" r:id="rId8"/>
    <p:sldId id="259" r:id="rId9"/>
  </p:sldIdLst>
  <p:sldSz cx="10969625" cy="61706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8B381-D5F1-4D90-846F-4B56C3778EC0}" v="6" dt="2023-01-05T09:46:01.397"/>
    <p1510:client id="{55FB8A0C-8A48-45FA-BEF9-86AC31C94221}" v="154" dt="2023-01-05T11:48:47.602"/>
    <p1510:client id="{9A4F581A-315E-43D6-A187-E5499E07868C}" v="10" dt="2023-01-05T09:42:07.644"/>
    <p1510:client id="{A4D8762F-15C1-4CAE-84FE-C37F67E5BE2C}" v="136" dt="2023-01-05T11:38:20.884"/>
    <p1510:client id="{FF725458-921B-4DF9-8FC3-15BA37D3632B}" v="4" dt="2023-01-05T09:58:3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XC-DX/PJ-W3-SYS | 2023-01-05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9E98-A461-43AC-941A-1CF74834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F178-AC32-445D-BE11-12358A2558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dirty="0"/>
              <a:t>Requirement number targeted in PI2303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A0D74-CFE7-47C1-9029-565D7151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996CC2-85E9-4E45-B41B-3D634D7BB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86938"/>
              </p:ext>
            </p:extLst>
          </p:nvPr>
        </p:nvGraphicFramePr>
        <p:xfrm>
          <a:off x="349345" y="948568"/>
          <a:ext cx="7438246" cy="49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052">
                  <a:extLst>
                    <a:ext uri="{9D8B030D-6E8A-4147-A177-3AD203B41FA5}">
                      <a16:colId xmlns:a16="http://schemas.microsoft.com/office/drawing/2014/main" val="292194799"/>
                    </a:ext>
                  </a:extLst>
                </a:gridCol>
                <a:gridCol w="2805298">
                  <a:extLst>
                    <a:ext uri="{9D8B030D-6E8A-4147-A177-3AD203B41FA5}">
                      <a16:colId xmlns:a16="http://schemas.microsoft.com/office/drawing/2014/main" val="485334333"/>
                    </a:ext>
                  </a:extLst>
                </a:gridCol>
                <a:gridCol w="1055102">
                  <a:extLst>
                    <a:ext uri="{9D8B030D-6E8A-4147-A177-3AD203B41FA5}">
                      <a16:colId xmlns:a16="http://schemas.microsoft.com/office/drawing/2014/main" val="357432668"/>
                    </a:ext>
                  </a:extLst>
                </a:gridCol>
                <a:gridCol w="1328897">
                  <a:extLst>
                    <a:ext uri="{9D8B030D-6E8A-4147-A177-3AD203B41FA5}">
                      <a16:colId xmlns:a16="http://schemas.microsoft.com/office/drawing/2014/main" val="509496680"/>
                    </a:ext>
                  </a:extLst>
                </a:gridCol>
                <a:gridCol w="1328897">
                  <a:extLst>
                    <a:ext uri="{9D8B030D-6E8A-4147-A177-3AD203B41FA5}">
                      <a16:colId xmlns:a16="http://schemas.microsoft.com/office/drawing/2014/main" val="3839342662"/>
                    </a:ext>
                  </a:extLst>
                </a:gridCol>
              </a:tblGrid>
              <a:tr h="258657">
                <a:tc>
                  <a:txBody>
                    <a:bodyPr/>
                    <a:lstStyle/>
                    <a:p>
                      <a:r>
                        <a:rPr lang="en-US" sz="140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Sub-feature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Planned in PI2303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59748"/>
                  </a:ext>
                </a:extLst>
              </a:tr>
              <a:tr h="258657">
                <a:tc rowSpan="15">
                  <a:txBody>
                    <a:bodyPr/>
                    <a:lstStyle/>
                    <a:p>
                      <a:r>
                        <a:rPr lang="en-US" sz="120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Ac-/</a:t>
                      </a:r>
                      <a:r>
                        <a:rPr lang="en-US" sz="1200" dirty="0" err="1"/>
                        <a:t>Deac-tivation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8786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Free cruise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r>
                        <a:rPr lang="zh-CN" altLang="en-US" sz="1200" dirty="0"/>
                        <a:t>（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确认？</a:t>
                      </a:r>
                      <a:r>
                        <a:rPr lang="zh-CN" altLang="en-US" sz="1200" dirty="0"/>
                        <a:t>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87745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Approaching driving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6299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Vehicle 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71048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Intruder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9983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Driver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33812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925"/>
                  </a:ext>
                </a:extLst>
              </a:tr>
              <a:tr h="3188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Approaching stationary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62295"/>
                  </a:ext>
                </a:extLst>
              </a:tr>
              <a:tr h="3188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Preceding vehicle cut-on/cut-out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7539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Curve 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9537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Reaction on relevant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15361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Reaction on non-relevant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62018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Start-Stop System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87793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Vehicle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43900"/>
                  </a:ext>
                </a:extLst>
              </a:tr>
              <a:tr h="25865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Take over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63467"/>
                  </a:ext>
                </a:extLst>
              </a:tr>
              <a:tr h="25865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70 （60%）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6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46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88AF-E217-4558-BACD-5DBD40EE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E2E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B1B9B-4A19-428B-B054-974021AF39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dirty="0"/>
              <a:t>Requirement number targeted in PI2303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EED18-F30F-46F5-9F0E-6B58613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82AD21-CB56-4297-80E9-C7B5EA15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44274"/>
              </p:ext>
            </p:extLst>
          </p:nvPr>
        </p:nvGraphicFramePr>
        <p:xfrm>
          <a:off x="493490" y="1065232"/>
          <a:ext cx="8100872" cy="47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456">
                  <a:extLst>
                    <a:ext uri="{9D8B030D-6E8A-4147-A177-3AD203B41FA5}">
                      <a16:colId xmlns:a16="http://schemas.microsoft.com/office/drawing/2014/main" val="292194799"/>
                    </a:ext>
                  </a:extLst>
                </a:gridCol>
                <a:gridCol w="2109357">
                  <a:extLst>
                    <a:ext uri="{9D8B030D-6E8A-4147-A177-3AD203B41FA5}">
                      <a16:colId xmlns:a16="http://schemas.microsoft.com/office/drawing/2014/main" val="485334333"/>
                    </a:ext>
                  </a:extLst>
                </a:gridCol>
                <a:gridCol w="2052337">
                  <a:extLst>
                    <a:ext uri="{9D8B030D-6E8A-4147-A177-3AD203B41FA5}">
                      <a16:colId xmlns:a16="http://schemas.microsoft.com/office/drawing/2014/main" val="550072947"/>
                    </a:ext>
                  </a:extLst>
                </a:gridCol>
                <a:gridCol w="1948301">
                  <a:extLst>
                    <a:ext uri="{9D8B030D-6E8A-4147-A177-3AD203B41FA5}">
                      <a16:colId xmlns:a16="http://schemas.microsoft.com/office/drawing/2014/main" val="1960851891"/>
                    </a:ext>
                  </a:extLst>
                </a:gridCol>
                <a:gridCol w="903421">
                  <a:extLst>
                    <a:ext uri="{9D8B030D-6E8A-4147-A177-3AD203B41FA5}">
                      <a16:colId xmlns:a16="http://schemas.microsoft.com/office/drawing/2014/main" val="509496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Sub-feature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Planned in PI2303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Total number(SOP)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59748"/>
                  </a:ext>
                </a:extLst>
              </a:tr>
              <a:tr h="311655">
                <a:tc rowSpan="5">
                  <a:txBody>
                    <a:bodyPr/>
                    <a:lstStyle/>
                    <a:p>
                      <a:r>
                        <a:rPr lang="en-US" sz="1400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Follow lane(</a:t>
                      </a:r>
                      <a:r>
                        <a:rPr lang="zh-CN" altLang="en-US" sz="1400" dirty="0"/>
                        <a:t>包含</a:t>
                      </a:r>
                      <a:r>
                        <a:rPr lang="en-US" altLang="zh-CN" sz="1400" dirty="0"/>
                        <a:t>stop and go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71048"/>
                  </a:ext>
                </a:extLst>
              </a:tr>
              <a:tr h="311655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95318"/>
                  </a:ext>
                </a:extLst>
              </a:tr>
              <a:tr h="311655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9983"/>
                  </a:ext>
                </a:extLst>
              </a:tr>
              <a:tr h="311655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Side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33812"/>
                  </a:ext>
                </a:extLst>
              </a:tr>
              <a:tr h="311655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Ac-/</a:t>
                      </a:r>
                      <a:r>
                        <a:rPr lang="en-US" sz="1400" dirty="0" err="1"/>
                        <a:t>deac-tivation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925"/>
                  </a:ext>
                </a:extLst>
              </a:tr>
              <a:tr h="31165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007B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B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B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133 （22.4%）</a:t>
                      </a:r>
                    </a:p>
                  </a:txBody>
                  <a:tcPr>
                    <a:solidFill>
                      <a:srgbClr val="007B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593</a:t>
                      </a:r>
                    </a:p>
                  </a:txBody>
                  <a:tcPr>
                    <a:solidFill>
                      <a:srgbClr val="007B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05683"/>
                  </a:ext>
                </a:extLst>
              </a:tr>
              <a:tr h="311655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Highway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Follow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62295"/>
                  </a:ext>
                </a:extLst>
              </a:tr>
              <a:tr h="311655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Lane change(Map trigger)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7539"/>
                  </a:ext>
                </a:extLst>
              </a:tr>
              <a:tr h="311655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Intelligent evasion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zh-CN" altLang="en-US" sz="1400" dirty="0"/>
                        <a:t>取决于</a:t>
                      </a:r>
                      <a:r>
                        <a:rPr lang="en-US" altLang="zh-CN" sz="1400" dirty="0"/>
                        <a:t>WR</a:t>
                      </a:r>
                      <a:r>
                        <a:rPr lang="zh-CN" altLang="en-US" sz="1400" dirty="0"/>
                        <a:t>对</a:t>
                      </a:r>
                      <a:r>
                        <a:rPr lang="en-US" altLang="zh-CN" sz="1400" dirty="0"/>
                        <a:t>truck </a:t>
                      </a:r>
                      <a:r>
                        <a:rPr lang="zh-CN" altLang="en-US" sz="1400" dirty="0"/>
                        <a:t>识别质量， </a:t>
                      </a:r>
                      <a:r>
                        <a:rPr lang="en-US" altLang="zh-CN" sz="1400" dirty="0"/>
                        <a:t>MS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9537"/>
                  </a:ext>
                </a:extLst>
              </a:tr>
              <a:tr h="311655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Ac-/</a:t>
                      </a:r>
                      <a:r>
                        <a:rPr lang="en-US" sz="1400" dirty="0" err="1"/>
                        <a:t>Deac-tivation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26025"/>
                  </a:ext>
                </a:extLst>
              </a:tr>
              <a:tr h="31165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90 （32.3%）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9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7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C2E4-8F5E-4D88-AEA2-1ABCCB4D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priority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2159D-92D7-4535-868B-707F9648F5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dirty="0"/>
              <a:t>Requirement number targeted in PI2303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1FCCD-5843-442D-A7DA-EF2B3A99FC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Priority from high to low:</a:t>
            </a:r>
          </a:p>
          <a:p>
            <a:r>
              <a:rPr lang="en-US" dirty="0"/>
              <a:t>Highway E2E</a:t>
            </a:r>
          </a:p>
          <a:p>
            <a:r>
              <a:rPr lang="en-US" dirty="0"/>
              <a:t>Urban E2E</a:t>
            </a:r>
          </a:p>
          <a:p>
            <a:r>
              <a:rPr lang="en-US" dirty="0"/>
              <a:t>ACC</a:t>
            </a:r>
          </a:p>
          <a:p>
            <a:r>
              <a:rPr lang="en-US" dirty="0"/>
              <a:t>TSR</a:t>
            </a:r>
          </a:p>
          <a:p>
            <a:r>
              <a:rPr lang="en-US" strike="sngStrike" dirty="0"/>
              <a:t>TJA</a:t>
            </a:r>
          </a:p>
          <a:p>
            <a:r>
              <a:rPr lang="en-US" strike="sngStrike" dirty="0"/>
              <a:t>ALC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BD4D2-EF28-46D4-AED4-08B08977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24255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ce3b05-cf70-46b1-8a6c-f7afb3b5cb3d">
      <Terms xmlns="http://schemas.microsoft.com/office/infopath/2007/PartnerControls"/>
    </lcf76f155ced4ddcb4097134ff3c332f>
    <TaxCatchAll xmlns="d9df44fa-57b5-480c-8309-4fe1458a003a" xsi:nil="true"/>
  </documentManagement>
</p:properties>
</file>

<file path=customXml/item3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XC-DX/PJ-W3-SYS</OrgInhalt>
      <Wert>XC-DX/PJ-W3-SYS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2023-01-05</OrgInhalt>
      <Wert>2023-01-05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4F1FEDCBDC49B6716122F56F5ABC" ma:contentTypeVersion="15" ma:contentTypeDescription="Create a new document." ma:contentTypeScope="" ma:versionID="803fea15df0363e724f84a0381d7e481">
  <xsd:schema xmlns:xsd="http://www.w3.org/2001/XMLSchema" xmlns:xs="http://www.w3.org/2001/XMLSchema" xmlns:p="http://schemas.microsoft.com/office/2006/metadata/properties" xmlns:ns2="94ce3b05-cf70-46b1-8a6c-f7afb3b5cb3d" xmlns:ns3="d9df44fa-57b5-480c-8309-4fe1458a003a" targetNamespace="http://schemas.microsoft.com/office/2006/metadata/properties" ma:root="true" ma:fieldsID="242aae2339310cec3a02fadb87aa9a84" ns2:_="" ns3:_="">
    <xsd:import namespace="94ce3b05-cf70-46b1-8a6c-f7afb3b5cb3d"/>
    <xsd:import namespace="d9df44fa-57b5-480c-8309-4fe1458a00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e3b05-cf70-46b1-8a6c-f7afb3b5cb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f44fa-57b5-480c-8309-4fe1458a003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dff8f37-7264-4bb3-93fe-14cb3c4868e9}" ma:internalName="TaxCatchAll" ma:showField="CatchAllData" ma:web="d9df44fa-57b5-480c-8309-4fe1458a00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B0961EB7-E695-4B8D-87CC-F8C1D7B530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FC1C3-43B4-4AF9-83B8-ECB87F336CA3}">
  <ds:schemaRefs>
    <ds:schemaRef ds:uri="94ce3b05-cf70-46b1-8a6c-f7afb3b5cb3d"/>
    <ds:schemaRef ds:uri="d9df44fa-57b5-480c-8309-4fe1458a00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4CF217-3C90-4AA0-B541-CE45F9BD305E}">
  <ds:schemaRefs/>
</ds:datastoreItem>
</file>

<file path=customXml/itemProps4.xml><?xml version="1.0" encoding="utf-8"?>
<ds:datastoreItem xmlns:ds="http://schemas.openxmlformats.org/officeDocument/2006/customXml" ds:itemID="{1B625109-93B3-444B-A8D8-B0743CCEAAEA}">
  <ds:schemaRefs>
    <ds:schemaRef ds:uri="94ce3b05-cf70-46b1-8a6c-f7afb3b5cb3d"/>
    <ds:schemaRef ds:uri="d9df44fa-57b5-480c-8309-4fe1458a00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73</TotalTime>
  <Words>233</Words>
  <Application>Microsoft Office PowerPoint</Application>
  <PresentationFormat>Custom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Bosch Office Sans</vt:lpstr>
      <vt:lpstr>Calibri</vt:lpstr>
      <vt:lpstr>Symbol</vt:lpstr>
      <vt:lpstr>Wingdings</vt:lpstr>
      <vt:lpstr>Bosch 2022</vt:lpstr>
      <vt:lpstr>ACC</vt:lpstr>
      <vt:lpstr>E2E functions</vt:lpstr>
      <vt:lpstr>Function priority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</dc:title>
  <dc:creator>LI Xinyun (XC-DX/PJ-W3-SYS2)</dc:creator>
  <cp:lastModifiedBy>ZHAO Xin (XC-DX/PJ-W3-PER)</cp:lastModifiedBy>
  <cp:revision>5</cp:revision>
  <dcterms:created xsi:type="dcterms:W3CDTF">2023-01-05T08:08:41Z</dcterms:created>
  <dcterms:modified xsi:type="dcterms:W3CDTF">2023-01-07T07:47:14Z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0x0101000A6A4F1FEDCBDC49B6716122F56F5ABC</vt:lpwstr>
  </property>
  <property fmtid="{D5CDD505-2E9C-101B-9397-08002B2CF9AE}" pid="9" name="MediaServiceImageTags">
    <vt:lpwstr/>
  </property>
</Properties>
</file>