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6"/>
  </p:notesMasterIdLst>
  <p:sldIdLst>
    <p:sldId id="334" r:id="rId4"/>
    <p:sldId id="360" r:id="rId5"/>
    <p:sldId id="281" r:id="rId6"/>
    <p:sldId id="311" r:id="rId7"/>
    <p:sldId id="297" r:id="rId8"/>
    <p:sldId id="285" r:id="rId9"/>
    <p:sldId id="319" r:id="rId10"/>
    <p:sldId id="361" r:id="rId11"/>
    <p:sldId id="287" r:id="rId12"/>
    <p:sldId id="300" r:id="rId13"/>
    <p:sldId id="288" r:id="rId14"/>
    <p:sldId id="359" r:id="rId15"/>
  </p:sldIdLst>
  <p:sldSz cx="10969625" cy="6170613"/>
  <p:notesSz cx="6858000" cy="9144000"/>
  <p:custDataLst>
    <p:tags r:id="rId1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Default Section" id="{1DB8C9A5-5623-494D-9535-2480AE4E5CE1}">
          <p14:sldIdLst>
            <p14:sldId id="334"/>
            <p14:sldId id="360"/>
            <p14:sldId id="281"/>
            <p14:sldId id="311"/>
            <p14:sldId id="297"/>
            <p14:sldId id="285"/>
            <p14:sldId id="319"/>
            <p14:sldId id="361"/>
            <p14:sldId id="287"/>
            <p14:sldId id="300"/>
            <p14:sldId id="288"/>
            <p14:sldId id="359"/>
          </p14:sldIdLst>
        </p14:section>
        <p14:section name="Data formalisation" id="{F985279A-DD4C-4B6D-8252-0466EB685BE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5332" autoAdjust="0"/>
  </p:normalViewPr>
  <p:slideViewPr>
    <p:cSldViewPr snapToGrid="0">
      <p:cViewPr varScale="1">
        <p:scale>
          <a:sx n="98" d="100"/>
          <a:sy n="98" d="100"/>
        </p:scale>
        <p:origin x="56" y="1308"/>
      </p:cViewPr>
      <p:guideLst/>
    </p:cSldViewPr>
  </p:slideViewPr>
  <p:outlineViewPr>
    <p:cViewPr>
      <p:scale>
        <a:sx n="33" d="100"/>
        <a:sy n="33" d="100"/>
      </p:scale>
      <p:origin x="0" y="-4862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29.01.2021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1845743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timing>
    <p:tnLst>
      <p:par>
        <p:cTn id="1" dur="indefinite" restart="never" nodeType="tmRoot"/>
      </p:par>
    </p:tnLst>
  </p:timing>
  <p:hf sldNum="0" hdr="0" ftr="0" dt="0"/>
  <p:extLst mod="1">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ull Page Graphic">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mod="1">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mod="1">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ustom Title Slid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mod="1">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hapter Title">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timing>
    <p:tnLst>
      <p:par>
        <p:cTn id="1" dur="indefinite" restart="never" nodeType="tmRoot"/>
      </p:par>
    </p:tnLst>
  </p:timing>
  <p:hf sldNum="0" hdr="0" ftr="0" dt="0"/>
  <p:extLst mod="1">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‹Nr.›</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‹Nr.›</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Chassis Systems Control | CC-DA/ESV1 | 2019-10-16</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GmbH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6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5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smtClean="0"/>
              <a:t/>
            </a:r>
            <a:br>
              <a:rPr lang="de-DE" dirty="0" smtClean="0"/>
            </a:br>
            <a:r>
              <a:rPr lang="de-DE" dirty="0"/>
              <a:t/>
            </a:r>
            <a:br>
              <a:rPr lang="de-DE" dirty="0"/>
            </a:br>
            <a:r>
              <a:rPr lang="de-DE" sz="4800" dirty="0" smtClean="0"/>
              <a:t>Validation </a:t>
            </a:r>
            <a:r>
              <a:rPr lang="de-DE" sz="4800" dirty="0" err="1" smtClean="0"/>
              <a:t>of</a:t>
            </a:r>
            <a:r>
              <a:rPr lang="de-DE" sz="8800" dirty="0" smtClean="0"/>
              <a:t/>
            </a:r>
            <a:br>
              <a:rPr lang="de-DE" sz="8800" dirty="0" smtClean="0"/>
            </a:br>
            <a:r>
              <a:rPr lang="de-DE" sz="8800" b="1" dirty="0" smtClean="0"/>
              <a:t>SVS</a:t>
            </a:r>
            <a:r>
              <a:rPr lang="de-DE" sz="8800" dirty="0" smtClean="0"/>
              <a:t> </a:t>
            </a:r>
            <a:r>
              <a:rPr lang="de-DE" sz="8800" b="1" dirty="0" smtClean="0"/>
              <a:t>SAT CAMS</a:t>
            </a:r>
            <a:r>
              <a:rPr lang="de-DE" sz="8800" dirty="0" smtClean="0"/>
              <a:t/>
            </a:r>
            <a:br>
              <a:rPr lang="de-DE" sz="8800" dirty="0" smtClean="0"/>
            </a:br>
            <a:r>
              <a:rPr lang="de-DE" sz="4800" dirty="0"/>
              <a:t>EOL &amp; </a:t>
            </a:r>
            <a:r>
              <a:rPr lang="de-DE" sz="4800" dirty="0" smtClean="0"/>
              <a:t>OCAL</a:t>
            </a:r>
            <a:br>
              <a:rPr lang="de-DE" sz="4800" dirty="0" smtClean="0"/>
            </a:br>
            <a:r>
              <a:rPr lang="de-DE" sz="4800" dirty="0" smtClean="0"/>
              <a:t>High &amp; Entry</a:t>
            </a:r>
            <a:r>
              <a:rPr lang="de-DE" b="1" dirty="0" smtClean="0"/>
              <a:t/>
            </a:r>
            <a:br>
              <a:rPr lang="de-DE" b="1" dirty="0" smtClean="0"/>
            </a:br>
            <a:r>
              <a:rPr lang="de-DE" dirty="0"/>
              <a:t/>
            </a:r>
            <a:br>
              <a:rPr lang="de-DE" dirty="0"/>
            </a:br>
            <a:r>
              <a:rPr lang="de-DE" dirty="0" smtClean="0"/>
              <a:t/>
            </a:r>
            <a:br>
              <a:rPr lang="de-DE" dirty="0" smtClean="0"/>
            </a:br>
            <a:endParaRPr lang="de-DE" dirty="0"/>
          </a:p>
        </p:txBody>
      </p:sp>
    </p:spTree>
    <p:extLst>
      <p:ext uri="{BB962C8B-B14F-4D97-AF65-F5344CB8AC3E}">
        <p14:creationId xmlns:p14="http://schemas.microsoft.com/office/powerpoint/2010/main" val="192781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smtClean="0"/>
              <a:t>SVS KPI Tests EOL/OCAL</a:t>
            </a:r>
            <a:endParaRPr lang="en-US" dirty="0"/>
          </a:p>
        </p:txBody>
      </p:sp>
      <p:sp>
        <p:nvSpPr>
          <p:cNvPr id="3" name="Titel 2"/>
          <p:cNvSpPr>
            <a:spLocks noGrp="1"/>
          </p:cNvSpPr>
          <p:nvPr>
            <p:ph type="title"/>
          </p:nvPr>
        </p:nvSpPr>
        <p:spPr/>
        <p:txBody>
          <a:bodyPr/>
          <a:lstStyle/>
          <a:p>
            <a:r>
              <a:rPr lang="en-US" dirty="0"/>
              <a:t>Possible </a:t>
            </a:r>
            <a:r>
              <a:rPr lang="en-US" b="1" dirty="0" smtClean="0"/>
              <a:t>OCAL </a:t>
            </a:r>
            <a:r>
              <a:rPr lang="en-US" dirty="0" smtClean="0"/>
              <a:t>ERRORs</a:t>
            </a:r>
            <a:endParaRPr lang="en-US" dirty="0"/>
          </a:p>
        </p:txBody>
      </p:sp>
      <p:sp>
        <p:nvSpPr>
          <p:cNvPr id="4" name="Inhaltsplatzhalter 3"/>
          <p:cNvSpPr>
            <a:spLocks noGrp="1"/>
          </p:cNvSpPr>
          <p:nvPr>
            <p:ph sz="half" idx="1"/>
          </p:nvPr>
        </p:nvSpPr>
        <p:spPr>
          <a:xfrm>
            <a:off x="259199" y="1132710"/>
            <a:ext cx="5302152" cy="4168800"/>
          </a:xfrm>
        </p:spPr>
        <p:txBody>
          <a:bodyPr/>
          <a:lstStyle/>
          <a:p>
            <a:r>
              <a:rPr lang="en-US" sz="1200" dirty="0" smtClean="0"/>
              <a:t>All </a:t>
            </a:r>
            <a:r>
              <a:rPr lang="en-US" sz="1200" dirty="0"/>
              <a:t>Status have to be "GCM_PARTIALLY_CALIB". Furthermore, check whether a deviations has appeared, i.e., GCM_CALIB_ERROR_DEVIATION” is not set for all of the cameras. ”. If GCM_CALIB_ERROR_DEVIATION is set for one (or more) cameras: report the Error Values immediately to a C2W contact person (Markus Klein, Nils Gerhard or Manuel Schenk). </a:t>
            </a:r>
          </a:p>
          <a:p>
            <a:r>
              <a:rPr lang="en-US" sz="1200" dirty="0" smtClean="0"/>
              <a:t>If </a:t>
            </a:r>
            <a:r>
              <a:rPr lang="en-US" sz="1200" dirty="0"/>
              <a:t>after a few time the </a:t>
            </a:r>
            <a:r>
              <a:rPr lang="en-US" sz="1200" dirty="0" smtClean="0"/>
              <a:t>calibration </a:t>
            </a:r>
            <a:r>
              <a:rPr lang="en-US" sz="1200" dirty="0"/>
              <a:t>do not progress (10 minutes) you need to determine why the calibration is not working </a:t>
            </a:r>
            <a:endParaRPr lang="en-US" sz="1200" dirty="0" smtClean="0"/>
          </a:p>
          <a:p>
            <a:pPr lvl="1"/>
            <a:r>
              <a:rPr lang="en-US" sz="1000" dirty="0" smtClean="0"/>
              <a:t>Execute </a:t>
            </a:r>
            <a:r>
              <a:rPr lang="en-US" sz="1000" dirty="0"/>
              <a:t>script "</a:t>
            </a:r>
            <a:r>
              <a:rPr lang="en-US" sz="1000" dirty="0" err="1"/>
              <a:t>rtaos</a:t>
            </a:r>
            <a:r>
              <a:rPr lang="en-US" sz="1000" dirty="0"/>
              <a:t>\</a:t>
            </a:r>
            <a:r>
              <a:rPr lang="en-US" sz="1000" dirty="0" err="1"/>
              <a:t>common_tools</a:t>
            </a:r>
            <a:r>
              <a:rPr lang="en-US" sz="1000" dirty="0"/>
              <a:t>\</a:t>
            </a:r>
            <a:r>
              <a:rPr lang="en-US" sz="1000" dirty="0" err="1"/>
              <a:t>Lauterbach</a:t>
            </a:r>
            <a:r>
              <a:rPr lang="en-US" sz="1000" dirty="0"/>
              <a:t>\</a:t>
            </a:r>
            <a:r>
              <a:rPr lang="en-US" sz="1000" dirty="0" err="1"/>
              <a:t>uscale</a:t>
            </a:r>
            <a:r>
              <a:rPr lang="en-US" sz="1000" dirty="0"/>
              <a:t>\c2w</a:t>
            </a:r>
            <a:r>
              <a:rPr lang="en-US" sz="1000" dirty="0" smtClean="0"/>
              <a:t>\ validation\plus\</a:t>
            </a:r>
            <a:r>
              <a:rPr lang="en-US" sz="1000" b="1" dirty="0" smtClean="0">
                <a:solidFill>
                  <a:srgbClr val="00B050"/>
                </a:solidFill>
              </a:rPr>
              <a:t>APU_C2W_onlinecalib_plus_validation_watch.cmm</a:t>
            </a:r>
            <a:r>
              <a:rPr lang="en-US" sz="1000" dirty="0">
                <a:solidFill>
                  <a:srgbClr val="00B050"/>
                </a:solidFill>
              </a:rPr>
              <a:t>" </a:t>
            </a:r>
            <a:r>
              <a:rPr lang="en-US" sz="1000" dirty="0"/>
              <a:t>on APU to start the </a:t>
            </a:r>
            <a:r>
              <a:rPr lang="en-US" sz="1000" b="1" dirty="0"/>
              <a:t>“OCAL-watch-screen”</a:t>
            </a:r>
            <a:r>
              <a:rPr lang="en-US" sz="1000" dirty="0"/>
              <a:t>. </a:t>
            </a:r>
            <a:endParaRPr lang="en-US" sz="1000" dirty="0" smtClean="0"/>
          </a:p>
          <a:p>
            <a:pPr lvl="1"/>
            <a:r>
              <a:rPr lang="en-US" sz="1000" dirty="0" smtClean="0">
                <a:solidFill>
                  <a:srgbClr val="FF0000"/>
                </a:solidFill>
              </a:rPr>
              <a:t>In </a:t>
            </a:r>
            <a:r>
              <a:rPr lang="en-US" sz="1000" dirty="0">
                <a:solidFill>
                  <a:srgbClr val="FF0000"/>
                </a:solidFill>
              </a:rPr>
              <a:t>case of a problem, you can check different lines on that window to determine if there is a problem or not. </a:t>
            </a:r>
            <a:endParaRPr lang="fr-FR" sz="1000" dirty="0"/>
          </a:p>
          <a:p>
            <a:pPr lvl="1"/>
            <a:r>
              <a:rPr lang="en-US" sz="1100" dirty="0"/>
              <a:t>The first thing to check is the calibration state; which camera is calibrating and which one stays at 0 (calibration progress by camera). The order is always the same; 1 – rear camera 2 – left camera 3 – front camera 4 – right camera.</a:t>
            </a:r>
            <a:endParaRPr lang="fr-FR" sz="1100" dirty="0"/>
          </a:p>
          <a:p>
            <a:pPr lvl="1"/>
            <a:r>
              <a:rPr lang="en-US" sz="1100" dirty="0"/>
              <a:t>If one stay stuck a 0, you should check : </a:t>
            </a:r>
            <a:endParaRPr lang="fr-FR" sz="1100" dirty="0" smtClean="0"/>
          </a:p>
          <a:p>
            <a:pPr lvl="2"/>
            <a:r>
              <a:rPr lang="en-US" sz="1100" dirty="0"/>
              <a:t> the state of the calibration of the camera (</a:t>
            </a:r>
            <a:r>
              <a:rPr lang="en-US" sz="1100" dirty="0" err="1"/>
              <a:t>ErrorCalibration</a:t>
            </a:r>
            <a:r>
              <a:rPr lang="en-US" sz="1100" dirty="0"/>
              <a:t> state on the calibration status per cam lines)</a:t>
            </a:r>
            <a:endParaRPr lang="fr-FR" sz="1100" dirty="0"/>
          </a:p>
          <a:p>
            <a:pPr lvl="2"/>
            <a:r>
              <a:rPr lang="en-US" sz="1100" dirty="0" smtClean="0"/>
              <a:t>The </a:t>
            </a:r>
            <a:r>
              <a:rPr lang="en-US" sz="1100" dirty="0"/>
              <a:t>error status of each camera </a:t>
            </a:r>
            <a:r>
              <a:rPr lang="en-US" sz="1100" dirty="0" smtClean="0"/>
              <a:t> </a:t>
            </a:r>
          </a:p>
          <a:p>
            <a:pPr lvl="2"/>
            <a:r>
              <a:rPr lang="en-US" sz="1100" dirty="0" err="1" smtClean="0"/>
              <a:t>PreCondition</a:t>
            </a:r>
            <a:r>
              <a:rPr lang="en-US" sz="1100" dirty="0" smtClean="0"/>
              <a:t> Problems</a:t>
            </a:r>
            <a:endParaRPr lang="fr-FR" sz="1100" dirty="0"/>
          </a:p>
          <a:p>
            <a:endParaRPr lang="en-US" sz="1200" dirty="0"/>
          </a:p>
          <a:p>
            <a:pPr lvl="1"/>
            <a:endParaRPr lang="en-US" sz="1200" dirty="0"/>
          </a:p>
          <a:p>
            <a:pPr marL="233983" lvl="1" indent="0">
              <a:buNone/>
            </a:pPr>
            <a:endParaRPr lang="en-US" sz="1200" dirty="0"/>
          </a:p>
        </p:txBody>
      </p:sp>
      <p:sp>
        <p:nvSpPr>
          <p:cNvPr id="5" name="Inhaltsplatzhalter 4"/>
          <p:cNvSpPr>
            <a:spLocks noGrp="1"/>
          </p:cNvSpPr>
          <p:nvPr>
            <p:ph sz="half" idx="2"/>
          </p:nvPr>
        </p:nvSpPr>
        <p:spPr>
          <a:xfrm>
            <a:off x="5866108" y="453600"/>
            <a:ext cx="4843892" cy="4168800"/>
          </a:xfrm>
        </p:spPr>
        <p:txBody>
          <a:bodyPr/>
          <a:lstStyle/>
          <a:p>
            <a:r>
              <a:rPr lang="en-US" sz="1100" dirty="0"/>
              <a:t>Depending of the error, some action could be needed to fix the problem</a:t>
            </a:r>
            <a:endParaRPr lang="fr-FR" sz="1100" dirty="0"/>
          </a:p>
          <a:p>
            <a:pPr lvl="1"/>
            <a:r>
              <a:rPr lang="en-US" sz="1100" dirty="0"/>
              <a:t>For example, “error luminosity check”. Here the problem is that the luminosity is too low to take measurements. In that case </a:t>
            </a:r>
            <a:endParaRPr lang="fr-FR" sz="1100" dirty="0"/>
          </a:p>
          <a:p>
            <a:pPr lvl="2"/>
            <a:r>
              <a:rPr lang="en-US" sz="1100" dirty="0"/>
              <a:t>If it’s dark you should find an enlighten place to finish the calibration</a:t>
            </a:r>
            <a:endParaRPr lang="fr-FR" sz="1100" dirty="0"/>
          </a:p>
          <a:p>
            <a:pPr lvl="2"/>
            <a:r>
              <a:rPr lang="en-US" sz="1100" dirty="0"/>
              <a:t>If it’s day time an error in the ECU occurs or the camera are too dirty -&gt; try to clean the camera, if the error status disappear continue the calibration </a:t>
            </a:r>
            <a:endParaRPr lang="fr-FR" sz="1100" dirty="0"/>
          </a:p>
          <a:p>
            <a:pPr lvl="2"/>
            <a:r>
              <a:rPr lang="en-US" sz="1100" dirty="0"/>
              <a:t>If cleaning the camera doesn’t work, stop the service calibration via Monaco (Service Online Calibration stop), reset the ECU, clear the DTC and try to see if the problem is still here.  </a:t>
            </a:r>
            <a:endParaRPr lang="fr-FR" sz="1100" dirty="0"/>
          </a:p>
          <a:p>
            <a:endParaRPr lang="en-US" sz="1100" dirty="0" smtClean="0">
              <a:solidFill>
                <a:srgbClr val="FF0000"/>
              </a:solidFill>
            </a:endParaRPr>
          </a:p>
          <a:p>
            <a:r>
              <a:rPr lang="en-US" sz="1100" dirty="0" smtClean="0">
                <a:solidFill>
                  <a:srgbClr val="FF0000"/>
                </a:solidFill>
              </a:rPr>
              <a:t>A </a:t>
            </a:r>
            <a:r>
              <a:rPr lang="en-US" sz="1100" dirty="0">
                <a:solidFill>
                  <a:srgbClr val="FF0000"/>
                </a:solidFill>
              </a:rPr>
              <a:t>lot of problem can be fixed by the following procedure; stop the service calibration via Monaco (Service Online Calibration stop</a:t>
            </a:r>
            <a:r>
              <a:rPr lang="en-US" sz="1100" dirty="0" smtClean="0">
                <a:solidFill>
                  <a:srgbClr val="FF0000"/>
                </a:solidFill>
              </a:rPr>
              <a:t>) if needed, </a:t>
            </a:r>
            <a:r>
              <a:rPr lang="en-US" sz="1100" dirty="0">
                <a:solidFill>
                  <a:srgbClr val="FF0000"/>
                </a:solidFill>
              </a:rPr>
              <a:t>reset the ECU, clear the DTC and try to see if the problem is still </a:t>
            </a:r>
            <a:r>
              <a:rPr lang="en-US" sz="1100" dirty="0" smtClean="0">
                <a:solidFill>
                  <a:srgbClr val="FF0000"/>
                </a:solidFill>
              </a:rPr>
              <a:t>here. If it’s a persistent problem, try to completely switch off the car and wait for the </a:t>
            </a:r>
            <a:r>
              <a:rPr lang="en-US" sz="1100" dirty="0" err="1" smtClean="0">
                <a:solidFill>
                  <a:srgbClr val="FF0000"/>
                </a:solidFill>
              </a:rPr>
              <a:t>timout</a:t>
            </a:r>
            <a:r>
              <a:rPr lang="en-US" sz="1100" dirty="0" smtClean="0">
                <a:solidFill>
                  <a:srgbClr val="FF0000"/>
                </a:solidFill>
              </a:rPr>
              <a:t>. Then try again.</a:t>
            </a:r>
          </a:p>
          <a:p>
            <a:endParaRPr lang="en-US" sz="1100" dirty="0">
              <a:solidFill>
                <a:srgbClr val="FF0000"/>
              </a:solidFill>
            </a:endParaRPr>
          </a:p>
          <a:p>
            <a:r>
              <a:rPr lang="de-DE" sz="1100" dirty="0" err="1" smtClean="0"/>
              <a:t>To</a:t>
            </a:r>
            <a:r>
              <a:rPr lang="de-DE" sz="1100" dirty="0" smtClean="0"/>
              <a:t> </a:t>
            </a:r>
            <a:r>
              <a:rPr lang="de-DE" sz="1100" dirty="0" err="1" smtClean="0"/>
              <a:t>deactivate</a:t>
            </a:r>
            <a:r>
              <a:rPr lang="de-DE" sz="1100" dirty="0" smtClean="0"/>
              <a:t> </a:t>
            </a:r>
            <a:r>
              <a:rPr lang="de-DE" sz="1100" dirty="0" err="1" smtClean="0"/>
              <a:t>the</a:t>
            </a:r>
            <a:r>
              <a:rPr lang="de-DE" sz="1100" dirty="0" smtClean="0"/>
              <a:t> </a:t>
            </a:r>
            <a:r>
              <a:rPr lang="de-DE" sz="1100" dirty="0" err="1" smtClean="0"/>
              <a:t>rear</a:t>
            </a:r>
            <a:r>
              <a:rPr lang="de-DE" sz="1100" dirty="0" smtClean="0"/>
              <a:t> </a:t>
            </a:r>
            <a:r>
              <a:rPr lang="de-DE" sz="1100" dirty="0" err="1" smtClean="0"/>
              <a:t>flap</a:t>
            </a:r>
            <a:r>
              <a:rPr lang="de-DE" sz="1100" dirty="0" smtClean="0"/>
              <a:t> </a:t>
            </a:r>
            <a:r>
              <a:rPr lang="de-DE" sz="1100" dirty="0" err="1" smtClean="0"/>
              <a:t>try</a:t>
            </a:r>
            <a:r>
              <a:rPr lang="de-DE" sz="1100" dirty="0" smtClean="0"/>
              <a:t> </a:t>
            </a:r>
            <a:r>
              <a:rPr lang="de-DE" sz="1100" dirty="0" err="1" smtClean="0"/>
              <a:t>to</a:t>
            </a:r>
            <a:r>
              <a:rPr lang="de-DE" sz="1100" dirty="0" smtClean="0"/>
              <a:t> </a:t>
            </a:r>
            <a:r>
              <a:rPr lang="de-DE" sz="1100" dirty="0" err="1" smtClean="0"/>
              <a:t>change</a:t>
            </a:r>
            <a:r>
              <a:rPr lang="de-DE" sz="1100" dirty="0" smtClean="0"/>
              <a:t> in Monaco: </a:t>
            </a:r>
            <a:r>
              <a:rPr lang="de-DE" sz="1100" dirty="0" err="1" smtClean="0"/>
              <a:t>Svs</a:t>
            </a:r>
            <a:r>
              <a:rPr lang="de-DE" sz="1100" dirty="0" smtClean="0"/>
              <a:t> </a:t>
            </a:r>
            <a:r>
              <a:rPr lang="de-DE" sz="1100" dirty="0" err="1"/>
              <a:t>rear</a:t>
            </a:r>
            <a:r>
              <a:rPr lang="de-DE" sz="1100" dirty="0"/>
              <a:t> </a:t>
            </a:r>
            <a:r>
              <a:rPr lang="de-DE" sz="1100" dirty="0" err="1"/>
              <a:t>Camera</a:t>
            </a:r>
            <a:r>
              <a:rPr lang="de-DE" sz="1100" dirty="0"/>
              <a:t> </a:t>
            </a:r>
            <a:r>
              <a:rPr lang="de-DE" sz="1100" dirty="0" err="1"/>
              <a:t>flap</a:t>
            </a:r>
            <a:r>
              <a:rPr lang="de-DE" sz="1100" dirty="0"/>
              <a:t> </a:t>
            </a:r>
            <a:r>
              <a:rPr lang="de-DE" sz="1100" dirty="0" err="1"/>
              <a:t>activation</a:t>
            </a:r>
            <a:r>
              <a:rPr lang="de-DE" sz="1100" dirty="0"/>
              <a:t> -&gt; DID Data… -&gt; </a:t>
            </a:r>
            <a:r>
              <a:rPr lang="de-DE" sz="1100" dirty="0" err="1" smtClean="0"/>
              <a:t>activate</a:t>
            </a:r>
            <a:endParaRPr lang="de-DE" sz="1100" dirty="0" smtClean="0"/>
          </a:p>
          <a:p>
            <a:endParaRPr lang="de-DE" sz="1100" dirty="0">
              <a:solidFill>
                <a:srgbClr val="FF0000"/>
              </a:solidFill>
            </a:endParaRPr>
          </a:p>
          <a:p>
            <a:pPr defTabSz="914400">
              <a:lnSpc>
                <a:spcPct val="150000"/>
              </a:lnSpc>
              <a:buNone/>
            </a:pPr>
            <a:endParaRPr lang="de-DE" sz="1100" dirty="0"/>
          </a:p>
          <a:p>
            <a:pPr>
              <a:lnSpc>
                <a:spcPct val="150000"/>
              </a:lnSpc>
            </a:pPr>
            <a:endParaRPr lang="en-US" sz="1100" dirty="0"/>
          </a:p>
          <a:p>
            <a:pPr lvl="1">
              <a:lnSpc>
                <a:spcPct val="150000"/>
              </a:lnSpc>
            </a:pPr>
            <a:endParaRPr lang="en-US" sz="1100" dirty="0"/>
          </a:p>
          <a:p>
            <a:pPr>
              <a:lnSpc>
                <a:spcPct val="150000"/>
              </a:lnSpc>
            </a:pPr>
            <a:endParaRPr lang="en-US" sz="11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10</a:t>
            </a:fld>
            <a:endParaRPr lang="de-DE"/>
          </a:p>
        </p:txBody>
      </p:sp>
    </p:spTree>
    <p:extLst>
      <p:ext uri="{BB962C8B-B14F-4D97-AF65-F5344CB8AC3E}">
        <p14:creationId xmlns:p14="http://schemas.microsoft.com/office/powerpoint/2010/main" val="1692203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p:cNvPicPr>
            <a:picLocks noChangeAspect="1"/>
          </p:cNvPicPr>
          <p:nvPr/>
        </p:nvPicPr>
        <p:blipFill>
          <a:blip r:embed="rId3"/>
          <a:stretch>
            <a:fillRect/>
          </a:stretch>
        </p:blipFill>
        <p:spPr>
          <a:xfrm>
            <a:off x="5381944" y="2124773"/>
            <a:ext cx="2084896" cy="2634645"/>
          </a:xfrm>
          <a:prstGeom prst="rect">
            <a:avLst/>
          </a:prstGeom>
        </p:spPr>
      </p:pic>
      <p:pic>
        <p:nvPicPr>
          <p:cNvPr id="15" name="Grafik 14"/>
          <p:cNvPicPr>
            <a:picLocks noChangeAspect="1"/>
          </p:cNvPicPr>
          <p:nvPr/>
        </p:nvPicPr>
        <p:blipFill rotWithShape="1">
          <a:blip r:embed="rId4"/>
          <a:srcRect l="1308" t="1035" r="2100" b="1117"/>
          <a:stretch/>
        </p:blipFill>
        <p:spPr>
          <a:xfrm>
            <a:off x="2406725" y="2128795"/>
            <a:ext cx="2042836" cy="2622651"/>
          </a:xfrm>
          <a:prstGeom prst="rect">
            <a:avLst/>
          </a:prstGeom>
        </p:spPr>
      </p:pic>
      <p:pic>
        <p:nvPicPr>
          <p:cNvPr id="5" name="Grafik 4"/>
          <p:cNvPicPr>
            <a:picLocks noChangeAspect="1"/>
          </p:cNvPicPr>
          <p:nvPr/>
        </p:nvPicPr>
        <p:blipFill rotWithShape="1">
          <a:blip r:embed="rId5"/>
          <a:srcRect l="1093" t="1401" r="2704" b="2071"/>
          <a:stretch/>
        </p:blipFill>
        <p:spPr>
          <a:xfrm>
            <a:off x="224231" y="2124774"/>
            <a:ext cx="2115906" cy="2634644"/>
          </a:xfrm>
          <a:prstGeom prst="rect">
            <a:avLst/>
          </a:prstGeom>
        </p:spPr>
      </p:pic>
      <p:sp>
        <p:nvSpPr>
          <p:cNvPr id="8" name="Inhaltsplatzhalter 3"/>
          <p:cNvSpPr>
            <a:spLocks noGrp="1"/>
          </p:cNvSpPr>
          <p:nvPr>
            <p:ph sz="half" idx="1"/>
          </p:nvPr>
        </p:nvSpPr>
        <p:spPr>
          <a:xfrm>
            <a:off x="259199" y="1106541"/>
            <a:ext cx="9934112" cy="3652877"/>
          </a:xfrm>
        </p:spPr>
        <p:txBody>
          <a:bodyPr/>
          <a:lstStyle/>
          <a:p>
            <a:pPr marL="0" indent="0">
              <a:buNone/>
            </a:pPr>
            <a:r>
              <a:rPr lang="en-US" sz="1200" dirty="0" smtClean="0"/>
              <a:t>Take </a:t>
            </a:r>
            <a:r>
              <a:rPr lang="en-US" sz="1200" dirty="0" err="1" smtClean="0"/>
              <a:t>HeadUnit</a:t>
            </a:r>
            <a:r>
              <a:rPr lang="en-US" sz="1200" dirty="0" smtClean="0"/>
              <a:t> dumps from the TOPVIEW </a:t>
            </a:r>
            <a:r>
              <a:rPr lang="de-DE" altLang="de-DE" sz="1200" dirty="0">
                <a:latin typeface="Arial" panose="020B0604020202020204" pitchFamily="34" charset="0"/>
              </a:rPr>
              <a:t>via Lauterbach</a:t>
            </a:r>
            <a:r>
              <a:rPr lang="en-US" sz="1200" dirty="0" smtClean="0"/>
              <a:t> to evaluate the quality of the calibration by the accuracy of the </a:t>
            </a:r>
            <a:r>
              <a:rPr lang="en-US" sz="1200" dirty="0" err="1" smtClean="0"/>
              <a:t>stiching</a:t>
            </a:r>
            <a:r>
              <a:rPr lang="en-US" sz="1200" dirty="0" smtClean="0"/>
              <a:t> </a:t>
            </a:r>
            <a:r>
              <a:rPr lang="en-US" sz="1200" dirty="0"/>
              <a:t>areas</a:t>
            </a:r>
            <a:r>
              <a:rPr lang="en-US" sz="1200" dirty="0" smtClean="0"/>
              <a:t>. Therefore </a:t>
            </a:r>
            <a:r>
              <a:rPr lang="de-DE" altLang="de-DE" sz="1200" dirty="0" smtClean="0">
                <a:latin typeface="Arial" panose="020B0604020202020204" pitchFamily="34" charset="0"/>
              </a:rPr>
              <a:t>park </a:t>
            </a:r>
            <a:r>
              <a:rPr lang="de-DE" altLang="de-DE" sz="1200" dirty="0" err="1">
                <a:latin typeface="Arial" panose="020B0604020202020204" pitchFamily="34" charset="0"/>
              </a:rPr>
              <a:t>the</a:t>
            </a:r>
            <a:r>
              <a:rPr lang="de-DE" altLang="de-DE" sz="1200" dirty="0">
                <a:latin typeface="Arial" panose="020B0604020202020204" pitchFamily="34" charset="0"/>
              </a:rPr>
              <a:t> </a:t>
            </a:r>
            <a:r>
              <a:rPr lang="de-DE" altLang="de-DE" sz="1200" dirty="0" err="1">
                <a:latin typeface="Arial" panose="020B0604020202020204" pitchFamily="34" charset="0"/>
              </a:rPr>
              <a:t>car</a:t>
            </a:r>
            <a:r>
              <a:rPr lang="de-DE" altLang="de-DE" sz="1200" dirty="0">
                <a:latin typeface="Arial" panose="020B0604020202020204" pitchFamily="34" charset="0"/>
              </a:rPr>
              <a:t> </a:t>
            </a:r>
            <a:r>
              <a:rPr lang="de-DE" altLang="de-DE" sz="1200" dirty="0" err="1">
                <a:latin typeface="Arial" panose="020B0604020202020204" pitchFamily="34" charset="0"/>
              </a:rPr>
              <a:t>somewhere</a:t>
            </a:r>
            <a:r>
              <a:rPr lang="de-DE" altLang="de-DE" sz="1200" dirty="0">
                <a:latin typeface="Arial" panose="020B0604020202020204" pitchFamily="34" charset="0"/>
              </a:rPr>
              <a:t> </a:t>
            </a:r>
            <a:r>
              <a:rPr lang="de-DE" altLang="de-DE" sz="1200" dirty="0" smtClean="0">
                <a:latin typeface="Arial" panose="020B0604020202020204" pitchFamily="34" charset="0"/>
              </a:rPr>
              <a:t>on </a:t>
            </a:r>
            <a:r>
              <a:rPr lang="de-DE" altLang="de-DE" sz="1200" dirty="0" err="1" smtClean="0">
                <a:latin typeface="Arial" panose="020B0604020202020204" pitchFamily="34" charset="0"/>
              </a:rPr>
              <a:t>lines</a:t>
            </a:r>
            <a:r>
              <a:rPr lang="de-DE" altLang="de-DE" sz="1200" dirty="0" smtClean="0">
                <a:latin typeface="Arial" panose="020B0604020202020204" pitchFamily="34" charset="0"/>
              </a:rPr>
              <a:t> </a:t>
            </a:r>
            <a:r>
              <a:rPr lang="de-DE" altLang="de-DE" sz="1200" dirty="0" err="1">
                <a:latin typeface="Arial" panose="020B0604020202020204" pitchFamily="34" charset="0"/>
              </a:rPr>
              <a:t>or</a:t>
            </a:r>
            <a:r>
              <a:rPr lang="de-DE" altLang="de-DE" sz="1200" dirty="0">
                <a:latin typeface="Arial" panose="020B0604020202020204" pitchFamily="34" charset="0"/>
              </a:rPr>
              <a:t> </a:t>
            </a:r>
            <a:r>
              <a:rPr lang="de-DE" altLang="de-DE" sz="1200" dirty="0" smtClean="0">
                <a:latin typeface="Arial" panose="020B0604020202020204" pitchFamily="34" charset="0"/>
              </a:rPr>
              <a:t>a </a:t>
            </a:r>
            <a:r>
              <a:rPr lang="de-DE" altLang="de-DE" sz="1200" dirty="0" err="1" smtClean="0">
                <a:latin typeface="Arial" panose="020B0604020202020204" pitchFamily="34" charset="0"/>
              </a:rPr>
              <a:t>checkerboard</a:t>
            </a:r>
            <a:r>
              <a:rPr lang="de-DE" altLang="de-DE" sz="1200" dirty="0" smtClean="0">
                <a:latin typeface="Arial" panose="020B0604020202020204" pitchFamily="34" charset="0"/>
              </a:rPr>
              <a:t> </a:t>
            </a:r>
            <a:r>
              <a:rPr lang="de-DE" altLang="de-DE" sz="1200" dirty="0" err="1">
                <a:latin typeface="Arial" panose="020B0604020202020204" pitchFamily="34" charset="0"/>
              </a:rPr>
              <a:t>structure</a:t>
            </a:r>
            <a:r>
              <a:rPr lang="de-DE" altLang="de-DE" sz="1200" dirty="0">
                <a:latin typeface="Arial" panose="020B0604020202020204" pitchFamily="34" charset="0"/>
              </a:rPr>
              <a:t> on </a:t>
            </a:r>
            <a:r>
              <a:rPr lang="de-DE" altLang="de-DE" sz="1200" dirty="0" err="1" smtClean="0">
                <a:latin typeface="Arial" panose="020B0604020202020204" pitchFamily="34" charset="0"/>
              </a:rPr>
              <a:t>ground</a:t>
            </a:r>
            <a:r>
              <a:rPr lang="de-DE" altLang="de-DE" sz="1200" dirty="0" smtClean="0">
                <a:latin typeface="Arial" panose="020B0604020202020204" pitchFamily="34" charset="0"/>
              </a:rPr>
              <a:t>. </a:t>
            </a:r>
            <a:r>
              <a:rPr lang="de-DE" altLang="de-DE" sz="1200" dirty="0" err="1">
                <a:latin typeface="Arial" panose="020B0604020202020204" pitchFamily="34" charset="0"/>
              </a:rPr>
              <a:t>If</a:t>
            </a:r>
            <a:r>
              <a:rPr lang="de-DE" altLang="de-DE" sz="1200" dirty="0">
                <a:latin typeface="Arial" panose="020B0604020202020204" pitchFamily="34" charset="0"/>
              </a:rPr>
              <a:t> </a:t>
            </a:r>
            <a:r>
              <a:rPr lang="de-DE" altLang="de-DE" sz="1200" dirty="0" err="1">
                <a:latin typeface="Arial" panose="020B0604020202020204" pitchFamily="34" charset="0"/>
              </a:rPr>
              <a:t>needed</a:t>
            </a:r>
            <a:r>
              <a:rPr lang="de-DE" altLang="de-DE" sz="1200" dirty="0">
                <a:latin typeface="Arial" panose="020B0604020202020204" pitchFamily="34" charset="0"/>
              </a:rPr>
              <a:t>, </a:t>
            </a:r>
            <a:r>
              <a:rPr lang="de-DE" altLang="de-DE" sz="1200" dirty="0" err="1">
                <a:latin typeface="Arial" panose="020B0604020202020204" pitchFamily="34" charset="0"/>
              </a:rPr>
              <a:t>repeat</a:t>
            </a:r>
            <a:r>
              <a:rPr lang="de-DE" altLang="de-DE" sz="1200" dirty="0">
                <a:latin typeface="Arial" panose="020B0604020202020204" pitchFamily="34" charset="0"/>
              </a:rPr>
              <a:t> in a different </a:t>
            </a:r>
            <a:r>
              <a:rPr lang="de-DE" altLang="de-DE" sz="1200" dirty="0" err="1" smtClean="0">
                <a:latin typeface="Arial" panose="020B0604020202020204" pitchFamily="34" charset="0"/>
              </a:rPr>
              <a:t>position</a:t>
            </a:r>
            <a:r>
              <a:rPr lang="de-DE" altLang="de-DE" sz="1200" dirty="0" smtClean="0">
                <a:latin typeface="Arial" panose="020B0604020202020204" pitchFamily="34" charset="0"/>
              </a:rPr>
              <a:t> (longitudinal AND </a:t>
            </a:r>
            <a:r>
              <a:rPr lang="de-DE" altLang="de-DE" sz="1200" dirty="0" err="1" smtClean="0">
                <a:latin typeface="Arial" panose="020B0604020202020204" pitchFamily="34" charset="0"/>
              </a:rPr>
              <a:t>crosswise</a:t>
            </a:r>
            <a:r>
              <a:rPr lang="de-DE" altLang="de-DE" sz="1200" dirty="0" smtClean="0">
                <a:latin typeface="Arial" panose="020B0604020202020204" pitchFamily="34" charset="0"/>
              </a:rPr>
              <a:t>). </a:t>
            </a:r>
          </a:p>
          <a:p>
            <a:pPr marL="0" indent="0">
              <a:buNone/>
            </a:pPr>
            <a:r>
              <a:rPr lang="de-DE" altLang="de-DE" sz="1400" b="1" dirty="0" err="1" smtClean="0">
                <a:solidFill>
                  <a:srgbClr val="FF0000"/>
                </a:solidFill>
                <a:latin typeface="Arial" panose="020B0604020202020204" pitchFamily="34" charset="0"/>
              </a:rPr>
              <a:t>Important</a:t>
            </a:r>
            <a:r>
              <a:rPr lang="de-DE" altLang="de-DE" sz="1400" b="1" dirty="0">
                <a:solidFill>
                  <a:srgbClr val="FF0000"/>
                </a:solidFill>
                <a:latin typeface="Arial" panose="020B0604020202020204" pitchFamily="34" charset="0"/>
              </a:rPr>
              <a:t>: The </a:t>
            </a:r>
            <a:r>
              <a:rPr lang="de-DE" altLang="de-DE" sz="1400" b="1" dirty="0" err="1">
                <a:solidFill>
                  <a:srgbClr val="FF0000"/>
                </a:solidFill>
                <a:latin typeface="Arial" panose="020B0604020202020204" pitchFamily="34" charset="0"/>
              </a:rPr>
              <a:t>ground</a:t>
            </a:r>
            <a:r>
              <a:rPr lang="de-DE" altLang="de-DE" sz="1400" b="1" dirty="0">
                <a:solidFill>
                  <a:srgbClr val="FF0000"/>
                </a:solidFill>
                <a:latin typeface="Arial" panose="020B0604020202020204" pitchFamily="34" charset="0"/>
              </a:rPr>
              <a:t> must </a:t>
            </a:r>
            <a:r>
              <a:rPr lang="de-DE" altLang="de-DE" sz="1400" b="1" dirty="0" err="1">
                <a:solidFill>
                  <a:srgbClr val="FF0000"/>
                </a:solidFill>
                <a:latin typeface="Arial" panose="020B0604020202020204" pitchFamily="34" charset="0"/>
              </a:rPr>
              <a:t>be</a:t>
            </a:r>
            <a:r>
              <a:rPr lang="de-DE" altLang="de-DE" sz="1400" b="1" dirty="0">
                <a:solidFill>
                  <a:srgbClr val="FF0000"/>
                </a:solidFill>
                <a:latin typeface="Arial" panose="020B0604020202020204" pitchFamily="34" charset="0"/>
              </a:rPr>
              <a:t> </a:t>
            </a:r>
            <a:r>
              <a:rPr lang="de-DE" altLang="de-DE" sz="1400" b="1" dirty="0" err="1">
                <a:solidFill>
                  <a:srgbClr val="FF0000"/>
                </a:solidFill>
                <a:latin typeface="Arial" panose="020B0604020202020204" pitchFamily="34" charset="0"/>
              </a:rPr>
              <a:t>as</a:t>
            </a:r>
            <a:r>
              <a:rPr lang="de-DE" altLang="de-DE" sz="1400" b="1" dirty="0">
                <a:solidFill>
                  <a:srgbClr val="FF0000"/>
                </a:solidFill>
                <a:latin typeface="Arial" panose="020B0604020202020204" pitchFamily="34" charset="0"/>
              </a:rPr>
              <a:t> </a:t>
            </a:r>
            <a:r>
              <a:rPr lang="de-DE" altLang="de-DE" sz="1400" b="1" dirty="0" err="1">
                <a:solidFill>
                  <a:srgbClr val="FF0000"/>
                </a:solidFill>
                <a:latin typeface="Arial" panose="020B0604020202020204" pitchFamily="34" charset="0"/>
              </a:rPr>
              <a:t>even</a:t>
            </a:r>
            <a:r>
              <a:rPr lang="de-DE" altLang="de-DE" sz="1400" b="1" dirty="0">
                <a:solidFill>
                  <a:srgbClr val="FF0000"/>
                </a:solidFill>
                <a:latin typeface="Arial" panose="020B0604020202020204" pitchFamily="34" charset="0"/>
              </a:rPr>
              <a:t> </a:t>
            </a:r>
            <a:r>
              <a:rPr lang="de-DE" altLang="de-DE" sz="1400" b="1" dirty="0" err="1">
                <a:solidFill>
                  <a:srgbClr val="FF0000"/>
                </a:solidFill>
                <a:latin typeface="Arial" panose="020B0604020202020204" pitchFamily="34" charset="0"/>
              </a:rPr>
              <a:t>as</a:t>
            </a:r>
            <a:r>
              <a:rPr lang="de-DE" altLang="de-DE" sz="1400" b="1" dirty="0">
                <a:solidFill>
                  <a:srgbClr val="FF0000"/>
                </a:solidFill>
                <a:latin typeface="Arial" panose="020B0604020202020204" pitchFamily="34" charset="0"/>
              </a:rPr>
              <a:t> </a:t>
            </a:r>
            <a:r>
              <a:rPr lang="de-DE" altLang="de-DE" sz="1400" b="1" dirty="0" err="1">
                <a:solidFill>
                  <a:srgbClr val="FF0000"/>
                </a:solidFill>
                <a:latin typeface="Arial" panose="020B0604020202020204" pitchFamily="34" charset="0"/>
              </a:rPr>
              <a:t>possible</a:t>
            </a:r>
            <a:r>
              <a:rPr lang="de-DE" altLang="de-DE" sz="1400" b="1" dirty="0" smtClean="0">
                <a:solidFill>
                  <a:srgbClr val="FF0000"/>
                </a:solidFill>
                <a:latin typeface="Arial" panose="020B0604020202020204" pitchFamily="34" charset="0"/>
              </a:rPr>
              <a:t>! </a:t>
            </a:r>
          </a:p>
          <a:p>
            <a:pPr marL="0" indent="0">
              <a:buNone/>
            </a:pPr>
            <a:endParaRPr lang="de-DE" sz="1400" b="1" dirty="0">
              <a:solidFill>
                <a:srgbClr val="FF0000"/>
              </a:solidFill>
              <a:latin typeface="Arial" panose="020B0604020202020204" pitchFamily="34" charset="0"/>
            </a:endParaRPr>
          </a:p>
          <a:p>
            <a:pPr marL="0" indent="0">
              <a:buNone/>
            </a:pPr>
            <a:endParaRPr lang="de-DE" sz="1400" b="1" dirty="0" smtClean="0">
              <a:solidFill>
                <a:srgbClr val="FF0000"/>
              </a:solidFill>
              <a:latin typeface="Arial" panose="020B0604020202020204" pitchFamily="34" charset="0"/>
            </a:endParaRPr>
          </a:p>
          <a:p>
            <a:pPr marL="0" indent="0">
              <a:buNone/>
            </a:pPr>
            <a:endParaRPr lang="de-DE" sz="1400" b="1" dirty="0">
              <a:solidFill>
                <a:srgbClr val="FF0000"/>
              </a:solidFill>
              <a:latin typeface="Arial" panose="020B0604020202020204" pitchFamily="34" charset="0"/>
            </a:endParaRPr>
          </a:p>
          <a:p>
            <a:pPr marL="0" indent="0">
              <a:buNone/>
            </a:pPr>
            <a:endParaRPr lang="de-DE" sz="1400" b="1" dirty="0" smtClean="0">
              <a:solidFill>
                <a:srgbClr val="FF0000"/>
              </a:solidFill>
              <a:latin typeface="Arial" panose="020B0604020202020204" pitchFamily="34" charset="0"/>
            </a:endParaRPr>
          </a:p>
          <a:p>
            <a:pPr marL="0" indent="0">
              <a:buNone/>
            </a:pPr>
            <a:endParaRPr lang="de-DE" sz="1400" b="1" dirty="0">
              <a:solidFill>
                <a:srgbClr val="FF0000"/>
              </a:solidFill>
              <a:latin typeface="Arial" panose="020B0604020202020204" pitchFamily="34" charset="0"/>
            </a:endParaRPr>
          </a:p>
          <a:p>
            <a:pPr marL="0" indent="0">
              <a:buNone/>
            </a:pPr>
            <a:endParaRPr lang="de-DE" sz="1400" b="1" dirty="0" smtClean="0">
              <a:solidFill>
                <a:srgbClr val="FF0000"/>
              </a:solidFill>
              <a:latin typeface="Arial" panose="020B0604020202020204" pitchFamily="34" charset="0"/>
            </a:endParaRPr>
          </a:p>
          <a:p>
            <a:pPr marL="0" indent="0">
              <a:buNone/>
            </a:pPr>
            <a:endParaRPr lang="de-DE" sz="1400" b="1" dirty="0">
              <a:solidFill>
                <a:srgbClr val="FF0000"/>
              </a:solidFill>
              <a:latin typeface="Arial" panose="020B0604020202020204" pitchFamily="34" charset="0"/>
            </a:endParaRPr>
          </a:p>
          <a:p>
            <a:pPr marL="0" indent="0">
              <a:buNone/>
            </a:pPr>
            <a:endParaRPr lang="de-DE" sz="1400" b="1" dirty="0" smtClean="0">
              <a:solidFill>
                <a:srgbClr val="FF0000"/>
              </a:solidFill>
              <a:latin typeface="Arial" panose="020B0604020202020204" pitchFamily="34" charset="0"/>
            </a:endParaRPr>
          </a:p>
          <a:p>
            <a:pPr marL="0" indent="0">
              <a:buNone/>
            </a:pPr>
            <a:endParaRPr lang="de-DE" sz="1400" b="1" dirty="0">
              <a:solidFill>
                <a:srgbClr val="FF0000"/>
              </a:solidFill>
              <a:latin typeface="Arial" panose="020B0604020202020204" pitchFamily="34" charset="0"/>
            </a:endParaRPr>
          </a:p>
          <a:p>
            <a:pPr marL="0" indent="0">
              <a:buNone/>
            </a:pPr>
            <a:endParaRPr lang="de-DE" sz="1400" b="1" dirty="0" smtClean="0">
              <a:solidFill>
                <a:srgbClr val="FF0000"/>
              </a:solidFill>
              <a:latin typeface="Arial" panose="020B0604020202020204" pitchFamily="34" charset="0"/>
            </a:endParaRPr>
          </a:p>
          <a:p>
            <a:pPr marL="0" indent="0">
              <a:buNone/>
            </a:pPr>
            <a:endParaRPr lang="en-US" sz="1400" b="1" dirty="0" smtClean="0">
              <a:solidFill>
                <a:srgbClr val="FF0000"/>
              </a:solidFill>
            </a:endParaRPr>
          </a:p>
        </p:txBody>
      </p:sp>
      <p:sp>
        <p:nvSpPr>
          <p:cNvPr id="2" name="Textplatzhalter 1"/>
          <p:cNvSpPr>
            <a:spLocks noGrp="1"/>
          </p:cNvSpPr>
          <p:nvPr>
            <p:ph type="body" sz="quarter" idx="15"/>
            <p:custDataLst>
              <p:tags r:id="rId1"/>
            </p:custDataLst>
          </p:nvPr>
        </p:nvSpPr>
        <p:spPr/>
        <p:txBody>
          <a:bodyPr/>
          <a:lstStyle/>
          <a:p>
            <a:r>
              <a:rPr lang="de-DE" dirty="0" smtClean="0"/>
              <a:t>SVS KPI Tests EOL/OCAL</a:t>
            </a:r>
            <a:endParaRPr lang="de-DE" dirty="0"/>
          </a:p>
        </p:txBody>
      </p:sp>
      <p:sp>
        <p:nvSpPr>
          <p:cNvPr id="3" name="Titel 2"/>
          <p:cNvSpPr>
            <a:spLocks noGrp="1"/>
          </p:cNvSpPr>
          <p:nvPr>
            <p:ph type="title"/>
          </p:nvPr>
        </p:nvSpPr>
        <p:spPr/>
        <p:txBody>
          <a:bodyPr/>
          <a:lstStyle/>
          <a:p>
            <a:r>
              <a:rPr lang="de-DE" b="1" dirty="0" smtClean="0"/>
              <a:t>Take Pictures </a:t>
            </a:r>
            <a:r>
              <a:rPr lang="en-US" sz="1800" dirty="0" smtClean="0">
                <a:solidFill>
                  <a:srgbClr val="A80163"/>
                </a:solidFill>
              </a:rPr>
              <a:t>[</a:t>
            </a:r>
            <a:r>
              <a:rPr lang="en-US" sz="1800" b="1" dirty="0" smtClean="0">
                <a:solidFill>
                  <a:srgbClr val="A80163"/>
                </a:solidFill>
              </a:rPr>
              <a:t>ONLY</a:t>
            </a:r>
            <a:r>
              <a:rPr lang="en-US" sz="1800" dirty="0" smtClean="0">
                <a:solidFill>
                  <a:srgbClr val="A80163"/>
                </a:solidFill>
              </a:rPr>
              <a:t> </a:t>
            </a:r>
            <a:r>
              <a:rPr lang="en-US" sz="1800" dirty="0">
                <a:solidFill>
                  <a:srgbClr val="A80163"/>
                </a:solidFill>
              </a:rPr>
              <a:t>High &amp; Premium]</a:t>
            </a:r>
            <a:endParaRPr lang="de-DE"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11</a:t>
            </a:fld>
            <a:endParaRPr lang="de-DE" dirty="0"/>
          </a:p>
        </p:txBody>
      </p:sp>
      <p:pic>
        <p:nvPicPr>
          <p:cNvPr id="13" name="Grafik 12"/>
          <p:cNvPicPr>
            <a:picLocks noChangeAspect="1"/>
          </p:cNvPicPr>
          <p:nvPr/>
        </p:nvPicPr>
        <p:blipFill>
          <a:blip r:embed="rId6"/>
          <a:stretch>
            <a:fillRect/>
          </a:stretch>
        </p:blipFill>
        <p:spPr>
          <a:xfrm>
            <a:off x="8514413" y="2453201"/>
            <a:ext cx="2145665" cy="2168492"/>
          </a:xfrm>
          <a:prstGeom prst="rect">
            <a:avLst/>
          </a:prstGeom>
        </p:spPr>
      </p:pic>
      <p:sp>
        <p:nvSpPr>
          <p:cNvPr id="4" name="Textfeld 3"/>
          <p:cNvSpPr txBox="1"/>
          <p:nvPr/>
        </p:nvSpPr>
        <p:spPr>
          <a:xfrm>
            <a:off x="8514413" y="355637"/>
            <a:ext cx="2527748" cy="655550"/>
          </a:xfrm>
          <a:prstGeom prst="rect">
            <a:avLst/>
          </a:prstGeom>
          <a:solidFill>
            <a:schemeClr val="bg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i="0" u="none" strike="noStrike" kern="0" normalizeH="0" baseline="0" noProof="0" dirty="0" smtClean="0">
              <a:ln w="0"/>
              <a:solidFill>
                <a:srgbClr val="FF0000"/>
              </a:solidFill>
              <a:effectLst>
                <a:outerShdw blurRad="38100" dist="25400" dir="5400000" algn="ctr" rotWithShape="0">
                  <a:srgbClr val="6E747A">
                    <a:alpha val="43000"/>
                  </a:srgbClr>
                </a:outerShdw>
              </a:effectLst>
              <a:uLnTx/>
              <a:uFillTx/>
            </a:endParaRPr>
          </a:p>
        </p:txBody>
      </p:sp>
      <p:sp>
        <p:nvSpPr>
          <p:cNvPr id="10" name="Ellipse 9"/>
          <p:cNvSpPr/>
          <p:nvPr/>
        </p:nvSpPr>
        <p:spPr>
          <a:xfrm rot="2694923">
            <a:off x="517832" y="3900834"/>
            <a:ext cx="444582" cy="969990"/>
          </a:xfrm>
          <a:prstGeom prst="ellipse">
            <a:avLst/>
          </a:prstGeom>
          <a:noFill/>
          <a:ln w="127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Ellipse 15"/>
          <p:cNvSpPr/>
          <p:nvPr/>
        </p:nvSpPr>
        <p:spPr>
          <a:xfrm rot="2651833">
            <a:off x="1730001" y="1911068"/>
            <a:ext cx="384209" cy="1169200"/>
          </a:xfrm>
          <a:prstGeom prst="ellipse">
            <a:avLst/>
          </a:prstGeom>
          <a:noFill/>
          <a:ln w="127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17" name="Gerade Verbindung mit Pfeil 16"/>
          <p:cNvCxnSpPr/>
          <p:nvPr/>
        </p:nvCxnSpPr>
        <p:spPr>
          <a:xfrm flipV="1">
            <a:off x="5061405" y="2842260"/>
            <a:ext cx="3997381" cy="2537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4892016" y="1820715"/>
            <a:ext cx="3076291" cy="307777"/>
          </a:xfrm>
          <a:prstGeom prst="rect">
            <a:avLst/>
          </a:prstGeom>
        </p:spPr>
        <p:txBody>
          <a:bodyPr wrap="none">
            <a:spAutoFit/>
          </a:bodyPr>
          <a:lstStyle/>
          <a:p>
            <a:pPr lvl="1"/>
            <a:r>
              <a:rPr lang="en-US" sz="1400" b="1" dirty="0">
                <a:solidFill>
                  <a:schemeClr val="accent1"/>
                </a:solidFill>
              </a:rPr>
              <a:t>EOL-CAL</a:t>
            </a:r>
            <a:r>
              <a:rPr lang="en-US" sz="1400" dirty="0">
                <a:solidFill>
                  <a:schemeClr val="accent1"/>
                </a:solidFill>
              </a:rPr>
              <a:t>: </a:t>
            </a:r>
            <a:r>
              <a:rPr lang="en-US" sz="1200" dirty="0"/>
              <a:t>1Pic on the EOL Target</a:t>
            </a:r>
            <a:endParaRPr lang="en-US" sz="1400" dirty="0"/>
          </a:p>
        </p:txBody>
      </p:sp>
      <p:sp>
        <p:nvSpPr>
          <p:cNvPr id="19" name="Rechteck 18"/>
          <p:cNvSpPr/>
          <p:nvPr/>
        </p:nvSpPr>
        <p:spPr>
          <a:xfrm>
            <a:off x="-196055" y="1780997"/>
            <a:ext cx="4738477" cy="307777"/>
          </a:xfrm>
          <a:prstGeom prst="rect">
            <a:avLst/>
          </a:prstGeom>
        </p:spPr>
        <p:txBody>
          <a:bodyPr wrap="none">
            <a:spAutoFit/>
          </a:bodyPr>
          <a:lstStyle/>
          <a:p>
            <a:pPr lvl="1"/>
            <a:r>
              <a:rPr lang="en-US" sz="1400" b="1" dirty="0">
                <a:solidFill>
                  <a:schemeClr val="accent1"/>
                </a:solidFill>
              </a:rPr>
              <a:t>OCAL: </a:t>
            </a:r>
            <a:r>
              <a:rPr lang="en-US" sz="1200" dirty="0"/>
              <a:t>1Pic on the Lines longitudinal and 1 Pic crosswise   </a:t>
            </a:r>
            <a:endParaRPr lang="en-US" sz="900" dirty="0"/>
          </a:p>
        </p:txBody>
      </p:sp>
      <p:sp>
        <p:nvSpPr>
          <p:cNvPr id="20" name="Ellipse 19"/>
          <p:cNvSpPr/>
          <p:nvPr/>
        </p:nvSpPr>
        <p:spPr>
          <a:xfrm rot="8207607">
            <a:off x="484718" y="1892373"/>
            <a:ext cx="384209" cy="1169200"/>
          </a:xfrm>
          <a:prstGeom prst="ellipse">
            <a:avLst/>
          </a:prstGeom>
          <a:noFill/>
          <a:ln w="127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Ellipse 20"/>
          <p:cNvSpPr/>
          <p:nvPr/>
        </p:nvSpPr>
        <p:spPr>
          <a:xfrm rot="8134170">
            <a:off x="1570885" y="3900900"/>
            <a:ext cx="392706" cy="969990"/>
          </a:xfrm>
          <a:prstGeom prst="ellipse">
            <a:avLst/>
          </a:prstGeom>
          <a:noFill/>
          <a:ln w="127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24" name="Gerader Verbinder 23"/>
          <p:cNvCxnSpPr/>
          <p:nvPr/>
        </p:nvCxnSpPr>
        <p:spPr>
          <a:xfrm>
            <a:off x="4968240" y="1919343"/>
            <a:ext cx="0" cy="292812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266700" y="4953000"/>
            <a:ext cx="10271760" cy="297180"/>
          </a:xfrm>
          <a:prstGeom prst="rect">
            <a:avLst/>
          </a:prstGeom>
          <a:noFill/>
        </p:spPr>
        <p:txBody>
          <a:bodyPr wrap="square" lIns="0" tIns="0" rIns="0" bIns="0" rtlCol="0">
            <a:noAutofit/>
          </a:bodyPr>
          <a:lstStyle/>
          <a:p>
            <a:pPr marL="0" indent="0">
              <a:buNone/>
            </a:pPr>
            <a:r>
              <a:rPr lang="de-DE" sz="1200" b="1" kern="0" dirty="0">
                <a:solidFill>
                  <a:srgbClr val="000000"/>
                </a:solidFill>
              </a:rPr>
              <a:t>HOWTO </a:t>
            </a:r>
            <a:r>
              <a:rPr lang="de-DE" sz="1200" b="1" kern="0" dirty="0" err="1">
                <a:solidFill>
                  <a:srgbClr val="000000"/>
                </a:solidFill>
              </a:rPr>
              <a:t>dump</a:t>
            </a:r>
            <a:r>
              <a:rPr lang="de-DE" sz="1200" b="1" kern="0" dirty="0">
                <a:solidFill>
                  <a:srgbClr val="000000"/>
                </a:solidFill>
              </a:rPr>
              <a:t>: </a:t>
            </a:r>
            <a:r>
              <a:rPr lang="de-DE" sz="1200" kern="0" dirty="0" err="1">
                <a:solidFill>
                  <a:srgbClr val="000000"/>
                </a:solidFill>
              </a:rPr>
              <a:t>Attach</a:t>
            </a:r>
            <a:r>
              <a:rPr lang="de-DE" sz="1200" kern="0" dirty="0">
                <a:solidFill>
                  <a:srgbClr val="000000"/>
                </a:solidFill>
              </a:rPr>
              <a:t> </a:t>
            </a:r>
            <a:r>
              <a:rPr lang="de-DE" sz="1200" kern="0" dirty="0" err="1">
                <a:solidFill>
                  <a:srgbClr val="000000"/>
                </a:solidFill>
              </a:rPr>
              <a:t>with</a:t>
            </a:r>
            <a:r>
              <a:rPr lang="de-DE" sz="1200" kern="0" dirty="0">
                <a:solidFill>
                  <a:srgbClr val="000000"/>
                </a:solidFill>
              </a:rPr>
              <a:t> LB </a:t>
            </a:r>
            <a:r>
              <a:rPr lang="de-DE" sz="1200" kern="0" dirty="0" err="1">
                <a:solidFill>
                  <a:srgbClr val="000000"/>
                </a:solidFill>
              </a:rPr>
              <a:t>to</a:t>
            </a:r>
            <a:r>
              <a:rPr lang="de-DE" sz="1200" kern="0" dirty="0">
                <a:solidFill>
                  <a:srgbClr val="000000"/>
                </a:solidFill>
              </a:rPr>
              <a:t> RPU </a:t>
            </a:r>
            <a:r>
              <a:rPr lang="de-DE" sz="1200" kern="0" dirty="0" err="1">
                <a:solidFill>
                  <a:srgbClr val="000000"/>
                </a:solidFill>
              </a:rPr>
              <a:t>and</a:t>
            </a:r>
            <a:r>
              <a:rPr lang="de-DE" sz="1200" kern="0" dirty="0">
                <a:solidFill>
                  <a:srgbClr val="000000"/>
                </a:solidFill>
              </a:rPr>
              <a:t> </a:t>
            </a:r>
            <a:r>
              <a:rPr lang="de-DE" sz="1200" kern="0" dirty="0" err="1">
                <a:solidFill>
                  <a:srgbClr val="000000"/>
                </a:solidFill>
              </a:rPr>
              <a:t>execute</a:t>
            </a:r>
            <a:r>
              <a:rPr lang="de-DE" sz="1200" kern="0" dirty="0">
                <a:solidFill>
                  <a:srgbClr val="000000"/>
                </a:solidFill>
              </a:rPr>
              <a:t> </a:t>
            </a:r>
            <a:r>
              <a:rPr lang="de-DE" sz="1200" kern="0" dirty="0" err="1">
                <a:solidFill>
                  <a:srgbClr val="000000"/>
                </a:solidFill>
              </a:rPr>
              <a:t>the</a:t>
            </a:r>
            <a:r>
              <a:rPr lang="de-DE" sz="1200" kern="0" dirty="0">
                <a:solidFill>
                  <a:srgbClr val="000000"/>
                </a:solidFill>
              </a:rPr>
              <a:t> </a:t>
            </a:r>
            <a:r>
              <a:rPr lang="de-DE" sz="1200" kern="0" dirty="0" err="1">
                <a:solidFill>
                  <a:srgbClr val="000000"/>
                </a:solidFill>
              </a:rPr>
              <a:t>following</a:t>
            </a:r>
            <a:r>
              <a:rPr lang="de-DE" sz="1200" kern="0" dirty="0">
                <a:solidFill>
                  <a:srgbClr val="000000"/>
                </a:solidFill>
              </a:rPr>
              <a:t> </a:t>
            </a:r>
            <a:r>
              <a:rPr lang="de-DE" sz="1200" kern="0" dirty="0" err="1">
                <a:solidFill>
                  <a:srgbClr val="000000"/>
                </a:solidFill>
              </a:rPr>
              <a:t>command</a:t>
            </a:r>
            <a:r>
              <a:rPr lang="de-DE" sz="1200" kern="0" dirty="0">
                <a:solidFill>
                  <a:srgbClr val="000000"/>
                </a:solidFill>
              </a:rPr>
              <a:t> </a:t>
            </a:r>
            <a:r>
              <a:rPr lang="de-DE" sz="1200" kern="0" dirty="0" err="1">
                <a:solidFill>
                  <a:srgbClr val="000000"/>
                </a:solidFill>
              </a:rPr>
              <a:t>to</a:t>
            </a:r>
            <a:r>
              <a:rPr lang="de-DE" sz="1200" kern="0" dirty="0">
                <a:solidFill>
                  <a:srgbClr val="000000"/>
                </a:solidFill>
              </a:rPr>
              <a:t> </a:t>
            </a:r>
            <a:r>
              <a:rPr lang="de-DE" sz="1200" dirty="0" err="1"/>
              <a:t>generate</a:t>
            </a:r>
            <a:r>
              <a:rPr lang="de-DE" sz="1200" dirty="0"/>
              <a:t> a </a:t>
            </a:r>
            <a:r>
              <a:rPr lang="de-DE" sz="1200" dirty="0" err="1"/>
              <a:t>dump</a:t>
            </a:r>
            <a:r>
              <a:rPr lang="de-DE" sz="1200" dirty="0"/>
              <a:t> (</a:t>
            </a:r>
            <a:r>
              <a:rPr lang="de-DE" sz="1200" dirty="0" err="1"/>
              <a:t>picture</a:t>
            </a:r>
            <a:r>
              <a:rPr lang="de-DE" sz="1200" dirty="0"/>
              <a:t>) </a:t>
            </a:r>
            <a:r>
              <a:rPr lang="de-DE" sz="1200" dirty="0" err="1"/>
              <a:t>of</a:t>
            </a:r>
            <a:r>
              <a:rPr lang="de-DE" sz="1200" dirty="0"/>
              <a:t> </a:t>
            </a:r>
            <a:r>
              <a:rPr lang="de-DE" sz="1200" dirty="0" err="1"/>
              <a:t>the</a:t>
            </a:r>
            <a:r>
              <a:rPr lang="de-DE" sz="1200" dirty="0"/>
              <a:t> </a:t>
            </a:r>
            <a:r>
              <a:rPr lang="de-DE" sz="1200" dirty="0" err="1"/>
              <a:t>head</a:t>
            </a:r>
            <a:r>
              <a:rPr lang="de-DE" sz="1200" dirty="0"/>
              <a:t> </a:t>
            </a:r>
            <a:r>
              <a:rPr lang="de-DE" sz="1200" dirty="0" err="1"/>
              <a:t>unit</a:t>
            </a:r>
            <a:r>
              <a:rPr lang="de-DE" sz="1200" dirty="0"/>
              <a:t>: </a:t>
            </a:r>
          </a:p>
          <a:p>
            <a:pPr marL="0" indent="0">
              <a:buNone/>
            </a:pPr>
            <a:r>
              <a:rPr lang="de-DE" sz="1200" b="1" dirty="0" err="1">
                <a:solidFill>
                  <a:srgbClr val="00B050"/>
                </a:solidFill>
              </a:rPr>
              <a:t>data.SAVE.binary</a:t>
            </a:r>
            <a:r>
              <a:rPr lang="de-DE" sz="1200" b="1" dirty="0">
                <a:solidFill>
                  <a:srgbClr val="00B050"/>
                </a:solidFill>
              </a:rPr>
              <a:t> *.</a:t>
            </a:r>
            <a:r>
              <a:rPr lang="de-DE" sz="1200" b="1" dirty="0" err="1">
                <a:solidFill>
                  <a:srgbClr val="00B050"/>
                </a:solidFill>
              </a:rPr>
              <a:t>rgb.raw</a:t>
            </a:r>
            <a:r>
              <a:rPr lang="de-DE" sz="1200" b="1" dirty="0">
                <a:solidFill>
                  <a:srgbClr val="00B050"/>
                </a:solidFill>
              </a:rPr>
              <a:t> E:var.value(\lad_vidout_runnable_plus\lad_vidout::pltevidout::g_pixmapAddr_st[0])++7E9000</a:t>
            </a:r>
          </a:p>
          <a:p>
            <a:pPr marL="0" indent="0">
              <a:buNone/>
            </a:pPr>
            <a:r>
              <a:rPr lang="de-DE" sz="1200" dirty="0">
                <a:sym typeface="Wingdings" panose="05000000000000000000" pitchFamily="2" charset="2"/>
              </a:rPr>
              <a:t> </a:t>
            </a:r>
            <a:r>
              <a:rPr lang="de-DE" sz="1200" dirty="0"/>
              <a:t>open </a:t>
            </a:r>
            <a:r>
              <a:rPr lang="de-DE" sz="1200" dirty="0" err="1"/>
              <a:t>the</a:t>
            </a:r>
            <a:r>
              <a:rPr lang="de-DE" sz="1200" dirty="0"/>
              <a:t> </a:t>
            </a:r>
            <a:r>
              <a:rPr lang="de-DE" sz="1200" dirty="0" err="1"/>
              <a:t>raw</a:t>
            </a:r>
            <a:r>
              <a:rPr lang="de-DE" sz="1200" dirty="0"/>
              <a:t> </a:t>
            </a:r>
            <a:r>
              <a:rPr lang="de-DE" sz="1200" dirty="0" err="1"/>
              <a:t>pictures</a:t>
            </a:r>
            <a:r>
              <a:rPr lang="de-DE" sz="1200" dirty="0"/>
              <a:t> </a:t>
            </a:r>
            <a:r>
              <a:rPr lang="de-DE" sz="1200" dirty="0" err="1"/>
              <a:t>with</a:t>
            </a:r>
            <a:r>
              <a:rPr lang="de-DE" sz="1200" dirty="0"/>
              <a:t> „</a:t>
            </a:r>
            <a:r>
              <a:rPr lang="de-DE" sz="1200" dirty="0" err="1"/>
              <a:t>IrfanView</a:t>
            </a:r>
            <a:r>
              <a:rPr lang="de-DE" sz="1200" dirty="0"/>
              <a:t>“ (DAI Star3 / Star3: 1888x1155) </a:t>
            </a:r>
            <a:r>
              <a:rPr lang="de-DE" sz="1200" dirty="0" err="1"/>
              <a:t>and</a:t>
            </a:r>
            <a:r>
              <a:rPr lang="de-DE" sz="1200" dirty="0"/>
              <a:t> save </a:t>
            </a:r>
            <a:r>
              <a:rPr lang="de-DE" sz="1200" dirty="0" err="1"/>
              <a:t>as</a:t>
            </a:r>
            <a:r>
              <a:rPr lang="de-DE" sz="1200" dirty="0"/>
              <a:t> </a:t>
            </a:r>
            <a:r>
              <a:rPr lang="de-DE" sz="1200" b="1" dirty="0"/>
              <a:t>.</a:t>
            </a:r>
            <a:r>
              <a:rPr lang="de-DE" sz="1200" b="1" dirty="0" err="1"/>
              <a:t>jpeg</a:t>
            </a:r>
            <a:r>
              <a:rPr lang="de-DE" sz="1200" dirty="0"/>
              <a:t> </a:t>
            </a:r>
          </a:p>
          <a:p>
            <a:pPr marR="0" defTabSz="914400" eaLnBrk="1" fontAlgn="auto" latinLnBrk="0" hangingPunct="1">
              <a:lnSpc>
                <a:spcPts val="2300"/>
              </a:lnSpc>
              <a:spcBef>
                <a:spcPts val="500"/>
              </a:spcBef>
              <a:spcAft>
                <a:spcPts val="0"/>
              </a:spcAft>
              <a:buClrTx/>
              <a:buSzTx/>
              <a:buFontTx/>
              <a:buNone/>
              <a:tabLst/>
            </a:pPr>
            <a:endParaRPr kumimoji="0" lang="de-DE"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672632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de-DE" dirty="0" smtClean="0"/>
              <a:t>SVS KPI Tests</a:t>
            </a:r>
            <a:endParaRPr lang="de-DE" dirty="0"/>
          </a:p>
        </p:txBody>
      </p:sp>
      <p:sp>
        <p:nvSpPr>
          <p:cNvPr id="3" name="Titel 2"/>
          <p:cNvSpPr>
            <a:spLocks noGrp="1"/>
          </p:cNvSpPr>
          <p:nvPr>
            <p:ph type="title"/>
          </p:nvPr>
        </p:nvSpPr>
        <p:spPr/>
        <p:txBody>
          <a:bodyPr/>
          <a:lstStyle/>
          <a:p>
            <a:r>
              <a:rPr lang="de-DE" b="1" dirty="0" err="1" smtClean="0"/>
              <a:t>Dump</a:t>
            </a:r>
            <a:r>
              <a:rPr lang="de-DE" b="1" dirty="0" smtClean="0"/>
              <a:t> </a:t>
            </a:r>
            <a:r>
              <a:rPr lang="de-DE" b="1" dirty="0" err="1" smtClean="0"/>
              <a:t>masks</a:t>
            </a:r>
            <a:r>
              <a:rPr lang="de-DE" b="1" dirty="0" smtClean="0"/>
              <a:t> </a:t>
            </a:r>
            <a:r>
              <a:rPr lang="de-DE" b="1" dirty="0" err="1" smtClean="0"/>
              <a:t>and</a:t>
            </a:r>
            <a:r>
              <a:rPr lang="de-DE" b="1" dirty="0" smtClean="0"/>
              <a:t> </a:t>
            </a:r>
            <a:r>
              <a:rPr lang="de-DE" b="1" dirty="0" err="1" smtClean="0"/>
              <a:t>Surroundviews</a:t>
            </a:r>
            <a:endParaRPr lang="de-DE"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12</a:t>
            </a:fld>
            <a:endParaRPr lang="de-DE"/>
          </a:p>
        </p:txBody>
      </p:sp>
      <p:sp>
        <p:nvSpPr>
          <p:cNvPr id="4" name="Textfeld 3"/>
          <p:cNvSpPr txBox="1"/>
          <p:nvPr/>
        </p:nvSpPr>
        <p:spPr>
          <a:xfrm>
            <a:off x="8514413" y="355637"/>
            <a:ext cx="2527748" cy="655550"/>
          </a:xfrm>
          <a:prstGeom prst="rect">
            <a:avLst/>
          </a:prstGeom>
          <a:solidFill>
            <a:schemeClr val="bg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i="0" u="none" strike="noStrike" kern="0" normalizeH="0" baseline="0" noProof="0" dirty="0" smtClean="0">
              <a:ln w="0"/>
              <a:solidFill>
                <a:srgbClr val="FF0000"/>
              </a:solidFill>
              <a:effectLst>
                <a:outerShdw blurRad="38100" dist="25400" dir="5400000" algn="ctr" rotWithShape="0">
                  <a:srgbClr val="6E747A">
                    <a:alpha val="43000"/>
                  </a:srgbClr>
                </a:outerShdw>
              </a:effectLst>
              <a:uLnTx/>
              <a:uFillTx/>
            </a:endParaRPr>
          </a:p>
        </p:txBody>
      </p:sp>
      <p:sp>
        <p:nvSpPr>
          <p:cNvPr id="5" name="Textfeld 4"/>
          <p:cNvSpPr txBox="1"/>
          <p:nvPr/>
        </p:nvSpPr>
        <p:spPr>
          <a:xfrm>
            <a:off x="266700" y="1193872"/>
            <a:ext cx="8589364" cy="41223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endParaRPr>
          </a:p>
        </p:txBody>
      </p:sp>
      <p:sp>
        <p:nvSpPr>
          <p:cNvPr id="17" name="Inhaltsplatzhalter 3"/>
          <p:cNvSpPr>
            <a:spLocks noGrp="1"/>
          </p:cNvSpPr>
          <p:nvPr>
            <p:ph sz="half" idx="1"/>
          </p:nvPr>
        </p:nvSpPr>
        <p:spPr>
          <a:xfrm>
            <a:off x="259200" y="1075044"/>
            <a:ext cx="5103214" cy="4168800"/>
          </a:xfrm>
        </p:spPr>
        <p:txBody>
          <a:bodyPr/>
          <a:lstStyle/>
          <a:p>
            <a:pPr marL="0" indent="0">
              <a:buNone/>
            </a:pPr>
            <a:r>
              <a:rPr lang="en-US" sz="1300" b="1" dirty="0" smtClean="0"/>
              <a:t>MASKS</a:t>
            </a:r>
            <a:endParaRPr lang="en-US" sz="1300" dirty="0" smtClean="0"/>
          </a:p>
          <a:p>
            <a:r>
              <a:rPr lang="en-US" sz="1050" b="1" dirty="0" smtClean="0">
                <a:solidFill>
                  <a:srgbClr val="FF0000"/>
                </a:solidFill>
              </a:rPr>
              <a:t>The car has to be </a:t>
            </a:r>
            <a:r>
              <a:rPr lang="en-US" sz="1050" b="1" dirty="0">
                <a:solidFill>
                  <a:srgbClr val="FF0000"/>
                </a:solidFill>
              </a:rPr>
              <a:t>successful </a:t>
            </a:r>
            <a:r>
              <a:rPr lang="en-US" sz="1050" b="1" dirty="0" smtClean="0">
                <a:solidFill>
                  <a:srgbClr val="FF0000"/>
                </a:solidFill>
              </a:rPr>
              <a:t>calibrated at least one time before this test!</a:t>
            </a:r>
            <a:endParaRPr lang="en-US" sz="1050" b="1" dirty="0">
              <a:solidFill>
                <a:srgbClr val="FF0000"/>
              </a:solidFill>
            </a:endParaRPr>
          </a:p>
          <a:p>
            <a:pPr>
              <a:buFont typeface="+mj-lt"/>
              <a:buAutoNum type="alphaLcParenR"/>
            </a:pPr>
            <a:r>
              <a:rPr lang="en-US" sz="1050" dirty="0" smtClean="0"/>
              <a:t>Execute the following scripts from NRC20-Repo: “</a:t>
            </a:r>
            <a:r>
              <a:rPr lang="en-US" sz="1050" dirty="0" err="1" smtClean="0"/>
              <a:t>rtaos</a:t>
            </a:r>
            <a:r>
              <a:rPr lang="en-US" sz="1050" dirty="0" smtClean="0"/>
              <a:t>\pf\cv\c2w\scripts\mask”</a:t>
            </a:r>
            <a:br>
              <a:rPr lang="en-US" sz="1050" dirty="0" smtClean="0"/>
            </a:br>
            <a:r>
              <a:rPr lang="en-US" sz="1050" dirty="0" smtClean="0"/>
              <a:t>(https</a:t>
            </a:r>
            <a:r>
              <a:rPr lang="en-US" sz="1050" dirty="0"/>
              <a:t>://</a:t>
            </a:r>
            <a:r>
              <a:rPr lang="en-US" sz="1050" dirty="0" smtClean="0"/>
              <a:t>sourcecode.socialcoding.bosch.com/projects/NRCSGEN2/repos/nrc2/browse/rtaos/pf/cv/c2w/scripts/mask)</a:t>
            </a:r>
          </a:p>
          <a:p>
            <a:pPr lvl="1">
              <a:buFont typeface="+mj-lt"/>
              <a:buAutoNum type="alphaLcParenR"/>
            </a:pPr>
            <a:r>
              <a:rPr lang="en-US" sz="850" dirty="0" err="1" smtClean="0"/>
              <a:t>dump_imgData.cmm</a:t>
            </a:r>
            <a:r>
              <a:rPr lang="en-US" sz="850" dirty="0" smtClean="0"/>
              <a:t> (on RPU – to dump raw pictures as .bin)</a:t>
            </a:r>
          </a:p>
          <a:p>
            <a:pPr lvl="1">
              <a:buFont typeface="+mj-lt"/>
              <a:buAutoNum type="alphaLcParenR"/>
            </a:pPr>
            <a:r>
              <a:rPr lang="en-US" sz="850" dirty="0" err="1" smtClean="0"/>
              <a:t>dump_MaskAndImage.cmm</a:t>
            </a:r>
            <a:r>
              <a:rPr lang="en-US" sz="850" dirty="0" smtClean="0"/>
              <a:t> (on RPU – to dump the masks)</a:t>
            </a:r>
          </a:p>
          <a:p>
            <a:pPr lvl="1">
              <a:buFont typeface="+mj-lt"/>
              <a:buAutoNum type="alphaLcParenR"/>
            </a:pPr>
            <a:r>
              <a:rPr lang="en-US" sz="850" dirty="0" err="1" smtClean="0"/>
              <a:t>dump_MaskPoints.cmm</a:t>
            </a:r>
            <a:r>
              <a:rPr lang="en-US" sz="850" dirty="0" smtClean="0"/>
              <a:t> </a:t>
            </a:r>
            <a:r>
              <a:rPr lang="en-US" sz="850" dirty="0"/>
              <a:t>(on RPU – to dump the masks)</a:t>
            </a:r>
          </a:p>
          <a:p>
            <a:pPr lvl="1">
              <a:buFont typeface="+mj-lt"/>
              <a:buAutoNum type="alphaLcParenR"/>
            </a:pPr>
            <a:r>
              <a:rPr lang="en-US" sz="850" dirty="0" err="1" smtClean="0">
                <a:solidFill>
                  <a:schemeClr val="bg1">
                    <a:lumMod val="75000"/>
                  </a:schemeClr>
                </a:solidFill>
              </a:rPr>
              <a:t>dump_secondaryMaskPoints.cmm</a:t>
            </a:r>
            <a:r>
              <a:rPr lang="en-US" sz="850" dirty="0" smtClean="0">
                <a:solidFill>
                  <a:schemeClr val="bg1">
                    <a:lumMod val="75000"/>
                  </a:schemeClr>
                </a:solidFill>
              </a:rPr>
              <a:t> </a:t>
            </a:r>
            <a:r>
              <a:rPr lang="en-US" sz="850" dirty="0">
                <a:solidFill>
                  <a:schemeClr val="bg1">
                    <a:lumMod val="75000"/>
                  </a:schemeClr>
                </a:solidFill>
              </a:rPr>
              <a:t>(on RPU – to dump the masks</a:t>
            </a:r>
            <a:r>
              <a:rPr lang="en-US" sz="850" dirty="0" smtClean="0">
                <a:solidFill>
                  <a:schemeClr val="bg1">
                    <a:lumMod val="75000"/>
                  </a:schemeClr>
                </a:solidFill>
              </a:rPr>
              <a:t>) -&gt; DON’T WORK!!!</a:t>
            </a:r>
            <a:endParaRPr lang="en-US" sz="850" dirty="0">
              <a:solidFill>
                <a:schemeClr val="bg1">
                  <a:lumMod val="75000"/>
                </a:schemeClr>
              </a:solidFill>
            </a:endParaRPr>
          </a:p>
          <a:p>
            <a:pPr marL="462583" lvl="1" indent="-228600">
              <a:buFont typeface="+mj-lt"/>
              <a:buAutoNum type="alphaLcParenR"/>
            </a:pPr>
            <a:endParaRPr lang="en-US" sz="850" dirty="0" smtClean="0"/>
          </a:p>
          <a:p>
            <a:pPr>
              <a:buFont typeface="+mj-lt"/>
              <a:buAutoNum type="alphaLcParenR"/>
            </a:pPr>
            <a:r>
              <a:rPr lang="en-US" sz="1050" dirty="0" smtClean="0"/>
              <a:t>Make sure that all </a:t>
            </a:r>
            <a:r>
              <a:rPr lang="en-US" sz="1050" dirty="0" err="1" smtClean="0"/>
              <a:t>gernerated</a:t>
            </a:r>
            <a:r>
              <a:rPr lang="en-US" sz="1050" dirty="0" smtClean="0"/>
              <a:t> file has an appropriate file size </a:t>
            </a:r>
            <a:r>
              <a:rPr lang="en-US" sz="1050" b="1" dirty="0" smtClean="0">
                <a:solidFill>
                  <a:srgbClr val="FF0000"/>
                </a:solidFill>
              </a:rPr>
              <a:t>(</a:t>
            </a:r>
            <a:r>
              <a:rPr lang="en-US" sz="1050" b="1">
                <a:solidFill>
                  <a:srgbClr val="FF0000"/>
                </a:solidFill>
              </a:rPr>
              <a:t>N</a:t>
            </a:r>
            <a:r>
              <a:rPr lang="en-US" sz="1050" b="1" smtClean="0">
                <a:solidFill>
                  <a:srgbClr val="FF0000"/>
                </a:solidFill>
              </a:rPr>
              <a:t>OT 0 kB</a:t>
            </a:r>
            <a:r>
              <a:rPr lang="en-US" sz="1050" b="1" dirty="0" smtClean="0">
                <a:solidFill>
                  <a:srgbClr val="FF0000"/>
                </a:solidFill>
              </a:rPr>
              <a:t>!!!)</a:t>
            </a:r>
            <a:endParaRPr lang="en-US" sz="850" b="1" dirty="0" smtClean="0">
              <a:solidFill>
                <a:srgbClr val="FF0000"/>
              </a:solidFill>
            </a:endParaRPr>
          </a:p>
          <a:p>
            <a:pPr lvl="1">
              <a:buFont typeface="+mj-lt"/>
              <a:buAutoNum type="alphaLcParenR"/>
            </a:pPr>
            <a:endParaRPr lang="en-US" sz="850" dirty="0" smtClean="0"/>
          </a:p>
          <a:p>
            <a:pPr defTabSz="914400">
              <a:lnSpc>
                <a:spcPct val="150000"/>
              </a:lnSpc>
              <a:buFont typeface="+mj-lt"/>
              <a:buAutoNum type="alphaLcParenR"/>
            </a:pPr>
            <a:r>
              <a:rPr lang="de-DE" sz="1050" b="1" dirty="0" err="1" smtClean="0">
                <a:solidFill>
                  <a:schemeClr val="bg1">
                    <a:lumMod val="75000"/>
                  </a:schemeClr>
                </a:solidFill>
              </a:rPr>
              <a:t>doesn‘t</a:t>
            </a:r>
            <a:r>
              <a:rPr lang="de-DE" sz="1050" b="1" dirty="0" smtClean="0">
                <a:solidFill>
                  <a:schemeClr val="bg1">
                    <a:lumMod val="75000"/>
                  </a:schemeClr>
                </a:solidFill>
              </a:rPr>
              <a:t> </a:t>
            </a:r>
            <a:r>
              <a:rPr lang="de-DE" sz="1050" b="1" dirty="0" err="1" smtClean="0">
                <a:solidFill>
                  <a:schemeClr val="bg1">
                    <a:lumMod val="75000"/>
                  </a:schemeClr>
                </a:solidFill>
              </a:rPr>
              <a:t>work</a:t>
            </a:r>
            <a:r>
              <a:rPr lang="de-DE" sz="1050" b="1" dirty="0" smtClean="0">
                <a:solidFill>
                  <a:schemeClr val="bg1">
                    <a:lumMod val="75000"/>
                  </a:schemeClr>
                </a:solidFill>
              </a:rPr>
              <a:t>:</a:t>
            </a:r>
            <a:r>
              <a:rPr lang="de-DE" sz="1050" dirty="0" smtClean="0">
                <a:solidFill>
                  <a:schemeClr val="bg1">
                    <a:lumMod val="75000"/>
                  </a:schemeClr>
                </a:solidFill>
              </a:rPr>
              <a:t> Execute </a:t>
            </a:r>
            <a:r>
              <a:rPr lang="de-DE" sz="1050" dirty="0" err="1">
                <a:solidFill>
                  <a:schemeClr val="bg1">
                    <a:lumMod val="75000"/>
                  </a:schemeClr>
                </a:solidFill>
              </a:rPr>
              <a:t>the</a:t>
            </a:r>
            <a:r>
              <a:rPr lang="de-DE" sz="1050" dirty="0">
                <a:solidFill>
                  <a:schemeClr val="bg1">
                    <a:lumMod val="75000"/>
                  </a:schemeClr>
                </a:solidFill>
              </a:rPr>
              <a:t> Monaco </a:t>
            </a:r>
            <a:r>
              <a:rPr lang="de-DE" sz="1050" dirty="0" err="1">
                <a:solidFill>
                  <a:schemeClr val="bg1">
                    <a:lumMod val="75000"/>
                  </a:schemeClr>
                </a:solidFill>
              </a:rPr>
              <a:t>routine</a:t>
            </a:r>
            <a:r>
              <a:rPr lang="de-DE" sz="1050" dirty="0">
                <a:solidFill>
                  <a:schemeClr val="bg1">
                    <a:lumMod val="75000"/>
                  </a:schemeClr>
                </a:solidFill>
              </a:rPr>
              <a:t> „</a:t>
            </a:r>
            <a:r>
              <a:rPr lang="de-DE" sz="1050" dirty="0" err="1">
                <a:solidFill>
                  <a:schemeClr val="bg1">
                    <a:lumMod val="75000"/>
                  </a:schemeClr>
                </a:solidFill>
              </a:rPr>
              <a:t>SVS_Perspectiv_Write</a:t>
            </a:r>
            <a:r>
              <a:rPr lang="de-DE" sz="1050" dirty="0">
                <a:solidFill>
                  <a:schemeClr val="bg1">
                    <a:lumMod val="75000"/>
                  </a:schemeClr>
                </a:solidFill>
              </a:rPr>
              <a:t>“ </a:t>
            </a:r>
            <a:r>
              <a:rPr lang="de-DE" sz="1050" dirty="0" err="1">
                <a:solidFill>
                  <a:schemeClr val="bg1">
                    <a:lumMod val="75000"/>
                  </a:schemeClr>
                </a:solidFill>
              </a:rPr>
              <a:t>with</a:t>
            </a:r>
            <a:r>
              <a:rPr lang="de-DE" sz="1050" dirty="0">
                <a:solidFill>
                  <a:schemeClr val="bg1">
                    <a:lumMod val="75000"/>
                  </a:schemeClr>
                </a:solidFill>
              </a:rPr>
              <a:t> </a:t>
            </a:r>
            <a:r>
              <a:rPr lang="de-DE" sz="1050" dirty="0" err="1">
                <a:solidFill>
                  <a:schemeClr val="bg1">
                    <a:lumMod val="75000"/>
                  </a:schemeClr>
                </a:solidFill>
              </a:rPr>
              <a:t>the</a:t>
            </a:r>
            <a:r>
              <a:rPr lang="de-DE" sz="1050" dirty="0">
                <a:solidFill>
                  <a:schemeClr val="bg1">
                    <a:lumMod val="75000"/>
                  </a:schemeClr>
                </a:solidFill>
              </a:rPr>
              <a:t> </a:t>
            </a:r>
            <a:r>
              <a:rPr lang="de-DE" sz="1050" dirty="0" err="1">
                <a:solidFill>
                  <a:schemeClr val="bg1">
                    <a:lumMod val="75000"/>
                  </a:schemeClr>
                </a:solidFill>
              </a:rPr>
              <a:t>parameter</a:t>
            </a:r>
            <a:r>
              <a:rPr lang="de-DE" sz="1050" dirty="0">
                <a:solidFill>
                  <a:schemeClr val="bg1">
                    <a:lumMod val="75000"/>
                  </a:schemeClr>
                </a:solidFill>
              </a:rPr>
              <a:t> „12“ </a:t>
            </a:r>
            <a:r>
              <a:rPr lang="de-DE" sz="1050" dirty="0" err="1" smtClean="0">
                <a:solidFill>
                  <a:schemeClr val="bg1">
                    <a:lumMod val="75000"/>
                  </a:schemeClr>
                </a:solidFill>
              </a:rPr>
              <a:t>to</a:t>
            </a:r>
            <a:r>
              <a:rPr lang="de-DE" sz="1050" dirty="0" smtClean="0">
                <a:solidFill>
                  <a:schemeClr val="bg1">
                    <a:lumMod val="75000"/>
                  </a:schemeClr>
                </a:solidFill>
              </a:rPr>
              <a:t> </a:t>
            </a:r>
            <a:r>
              <a:rPr lang="de-DE" sz="1050" dirty="0" err="1" smtClean="0">
                <a:solidFill>
                  <a:schemeClr val="bg1">
                    <a:lumMod val="75000"/>
                  </a:schemeClr>
                </a:solidFill>
              </a:rPr>
              <a:t>get</a:t>
            </a:r>
            <a:r>
              <a:rPr lang="de-DE" sz="1050" dirty="0" smtClean="0">
                <a:solidFill>
                  <a:schemeClr val="bg1">
                    <a:lumMod val="75000"/>
                  </a:schemeClr>
                </a:solidFill>
              </a:rPr>
              <a:t> </a:t>
            </a:r>
            <a:r>
              <a:rPr lang="de-DE" sz="1050" dirty="0">
                <a:solidFill>
                  <a:schemeClr val="bg1">
                    <a:lumMod val="75000"/>
                  </a:schemeClr>
                </a:solidFill>
              </a:rPr>
              <a:t>an </a:t>
            </a:r>
            <a:r>
              <a:rPr lang="de-DE" sz="1050" dirty="0" err="1">
                <a:solidFill>
                  <a:schemeClr val="bg1">
                    <a:lumMod val="75000"/>
                  </a:schemeClr>
                </a:solidFill>
              </a:rPr>
              <a:t>debugview</a:t>
            </a:r>
            <a:r>
              <a:rPr lang="de-DE" sz="1050" dirty="0">
                <a:solidFill>
                  <a:schemeClr val="bg1">
                    <a:lumMod val="75000"/>
                  </a:schemeClr>
                </a:solidFill>
              </a:rPr>
              <a:t> </a:t>
            </a:r>
            <a:r>
              <a:rPr lang="de-DE" sz="1050" dirty="0" err="1">
                <a:solidFill>
                  <a:schemeClr val="bg1">
                    <a:lumMod val="75000"/>
                  </a:schemeClr>
                </a:solidFill>
              </a:rPr>
              <a:t>of</a:t>
            </a:r>
            <a:r>
              <a:rPr lang="de-DE" sz="1050" dirty="0">
                <a:solidFill>
                  <a:schemeClr val="bg1">
                    <a:lumMod val="75000"/>
                  </a:schemeClr>
                </a:solidFill>
              </a:rPr>
              <a:t> </a:t>
            </a:r>
            <a:r>
              <a:rPr lang="de-DE" sz="1050" dirty="0" err="1">
                <a:solidFill>
                  <a:schemeClr val="bg1">
                    <a:lumMod val="75000"/>
                  </a:schemeClr>
                </a:solidFill>
              </a:rPr>
              <a:t>the</a:t>
            </a:r>
            <a:r>
              <a:rPr lang="de-DE" sz="1050" dirty="0">
                <a:solidFill>
                  <a:schemeClr val="bg1">
                    <a:lumMod val="75000"/>
                  </a:schemeClr>
                </a:solidFill>
              </a:rPr>
              <a:t> </a:t>
            </a:r>
            <a:r>
              <a:rPr lang="de-DE" sz="1050" dirty="0" err="1" smtClean="0">
                <a:solidFill>
                  <a:schemeClr val="bg1">
                    <a:lumMod val="75000"/>
                  </a:schemeClr>
                </a:solidFill>
              </a:rPr>
              <a:t>masks</a:t>
            </a:r>
            <a:r>
              <a:rPr lang="de-DE" sz="1050" dirty="0" smtClean="0">
                <a:solidFill>
                  <a:schemeClr val="bg1">
                    <a:lumMod val="75000"/>
                  </a:schemeClr>
                </a:solidFill>
              </a:rPr>
              <a:t> in </a:t>
            </a:r>
            <a:r>
              <a:rPr lang="de-DE" sz="1050" dirty="0" err="1" smtClean="0">
                <a:solidFill>
                  <a:schemeClr val="bg1">
                    <a:lumMod val="75000"/>
                  </a:schemeClr>
                </a:solidFill>
              </a:rPr>
              <a:t>the</a:t>
            </a:r>
            <a:r>
              <a:rPr lang="de-DE" sz="1050" dirty="0" smtClean="0">
                <a:solidFill>
                  <a:schemeClr val="bg1">
                    <a:lumMod val="75000"/>
                  </a:schemeClr>
                </a:solidFill>
              </a:rPr>
              <a:t> </a:t>
            </a:r>
            <a:r>
              <a:rPr lang="de-DE" sz="1050" dirty="0" err="1" smtClean="0">
                <a:solidFill>
                  <a:schemeClr val="bg1">
                    <a:lumMod val="75000"/>
                  </a:schemeClr>
                </a:solidFill>
              </a:rPr>
              <a:t>HeadUnit</a:t>
            </a:r>
            <a:r>
              <a:rPr lang="de-DE" sz="1050" dirty="0">
                <a:solidFill>
                  <a:schemeClr val="bg1">
                    <a:lumMod val="75000"/>
                  </a:schemeClr>
                </a:solidFill>
              </a:rPr>
              <a:t> </a:t>
            </a:r>
            <a:r>
              <a:rPr lang="de-DE" sz="1050" dirty="0" err="1" smtClean="0">
                <a:solidFill>
                  <a:schemeClr val="bg1">
                    <a:lumMod val="75000"/>
                  </a:schemeClr>
                </a:solidFill>
              </a:rPr>
              <a:t>and</a:t>
            </a:r>
            <a:r>
              <a:rPr lang="de-DE" sz="1050" dirty="0" smtClean="0">
                <a:solidFill>
                  <a:schemeClr val="bg1">
                    <a:lumMod val="75000"/>
                  </a:schemeClr>
                </a:solidFill>
              </a:rPr>
              <a:t> </a:t>
            </a:r>
            <a:r>
              <a:rPr lang="en-US" sz="1050" dirty="0" smtClean="0">
                <a:solidFill>
                  <a:schemeClr val="bg1">
                    <a:lumMod val="75000"/>
                  </a:schemeClr>
                </a:solidFill>
              </a:rPr>
              <a:t>Dump </a:t>
            </a:r>
            <a:r>
              <a:rPr lang="en-US" sz="1050" dirty="0">
                <a:solidFill>
                  <a:schemeClr val="bg1">
                    <a:lumMod val="75000"/>
                  </a:schemeClr>
                </a:solidFill>
              </a:rPr>
              <a:t>a Picture from </a:t>
            </a:r>
            <a:r>
              <a:rPr lang="en-US" sz="1050" dirty="0" smtClean="0">
                <a:solidFill>
                  <a:schemeClr val="bg1">
                    <a:lumMod val="75000"/>
                  </a:schemeClr>
                </a:solidFill>
              </a:rPr>
              <a:t>this </a:t>
            </a:r>
            <a:r>
              <a:rPr lang="en-US" sz="1050" dirty="0" err="1" smtClean="0">
                <a:solidFill>
                  <a:schemeClr val="bg1">
                    <a:lumMod val="75000"/>
                  </a:schemeClr>
                </a:solidFill>
              </a:rPr>
              <a:t>HeadUnit</a:t>
            </a:r>
            <a:r>
              <a:rPr lang="en-US" sz="1050" dirty="0" smtClean="0">
                <a:solidFill>
                  <a:schemeClr val="bg1">
                    <a:lumMod val="75000"/>
                  </a:schemeClr>
                </a:solidFill>
              </a:rPr>
              <a:t> view </a:t>
            </a:r>
            <a:r>
              <a:rPr lang="en-US" sz="1050" dirty="0">
                <a:solidFill>
                  <a:schemeClr val="bg1">
                    <a:lumMod val="75000"/>
                  </a:schemeClr>
                </a:solidFill>
                <a:sym typeface="Wingdings" panose="05000000000000000000" pitchFamily="2" charset="2"/>
              </a:rPr>
              <a:t> see the following .</a:t>
            </a:r>
            <a:r>
              <a:rPr lang="en-US" sz="1050" dirty="0" err="1">
                <a:solidFill>
                  <a:schemeClr val="bg1">
                    <a:lumMod val="75000"/>
                  </a:schemeClr>
                </a:solidFill>
                <a:sym typeface="Wingdings" panose="05000000000000000000" pitchFamily="2" charset="2"/>
              </a:rPr>
              <a:t>ppt</a:t>
            </a:r>
            <a:r>
              <a:rPr lang="en-US" sz="1050" dirty="0">
                <a:solidFill>
                  <a:schemeClr val="bg1">
                    <a:lumMod val="75000"/>
                  </a:schemeClr>
                </a:solidFill>
                <a:sym typeface="Wingdings" panose="05000000000000000000" pitchFamily="2" charset="2"/>
              </a:rPr>
              <a:t> sheet “Take Pictures”</a:t>
            </a:r>
          </a:p>
          <a:p>
            <a:pPr defTabSz="914400">
              <a:lnSpc>
                <a:spcPct val="150000"/>
              </a:lnSpc>
              <a:buFont typeface="+mj-lt"/>
              <a:buAutoNum type="alphaLcParenR"/>
            </a:pPr>
            <a:endParaRPr lang="de-DE" sz="1050" dirty="0" smtClean="0"/>
          </a:p>
          <a:p>
            <a:pPr lvl="1">
              <a:lnSpc>
                <a:spcPct val="150000"/>
              </a:lnSpc>
            </a:pPr>
            <a:endParaRPr lang="en-US" sz="1050" dirty="0"/>
          </a:p>
          <a:p>
            <a:pPr marL="0" indent="0">
              <a:lnSpc>
                <a:spcPct val="150000"/>
              </a:lnSpc>
              <a:buNone/>
            </a:pPr>
            <a:r>
              <a:rPr lang="en-US" sz="1050" dirty="0"/>
              <a:t> </a:t>
            </a:r>
          </a:p>
        </p:txBody>
      </p:sp>
      <p:sp>
        <p:nvSpPr>
          <p:cNvPr id="19" name="Rechteck 18"/>
          <p:cNvSpPr/>
          <p:nvPr/>
        </p:nvSpPr>
        <p:spPr>
          <a:xfrm>
            <a:off x="410845" y="2726344"/>
            <a:ext cx="4722334" cy="258654"/>
          </a:xfrm>
          <a:prstGeom prst="rect">
            <a:avLst/>
          </a:prstGeom>
          <a:noFill/>
          <a:ln w="5715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Inhaltsplatzhalter 3"/>
          <p:cNvSpPr>
            <a:spLocks noGrp="1"/>
          </p:cNvSpPr>
          <p:nvPr>
            <p:ph sz="half" idx="1"/>
          </p:nvPr>
        </p:nvSpPr>
        <p:spPr>
          <a:xfrm>
            <a:off x="5601934" y="1075044"/>
            <a:ext cx="5103214" cy="4168800"/>
          </a:xfrm>
        </p:spPr>
        <p:txBody>
          <a:bodyPr/>
          <a:lstStyle/>
          <a:p>
            <a:pPr marL="0" indent="0">
              <a:buNone/>
            </a:pPr>
            <a:r>
              <a:rPr lang="en-US" sz="1300" b="1" dirty="0" smtClean="0"/>
              <a:t>SURROUNDVIEWS / SVS </a:t>
            </a:r>
          </a:p>
          <a:p>
            <a:pPr marL="0" indent="0">
              <a:buNone/>
            </a:pPr>
            <a:r>
              <a:rPr lang="en-US" sz="1050" b="1" dirty="0" smtClean="0">
                <a:solidFill>
                  <a:srgbClr val="FF0000"/>
                </a:solidFill>
              </a:rPr>
              <a:t>The car has to be successful calibrated at least one time before this test!</a:t>
            </a:r>
            <a:endParaRPr lang="en-US" sz="1050" b="1" dirty="0">
              <a:solidFill>
                <a:srgbClr val="FF0000"/>
              </a:solidFill>
            </a:endParaRPr>
          </a:p>
          <a:p>
            <a:pPr>
              <a:buFont typeface="+mj-lt"/>
              <a:buAutoNum type="alphaLcParenR"/>
            </a:pPr>
            <a:r>
              <a:rPr lang="de-DE" sz="1050" dirty="0" smtClean="0"/>
              <a:t>Take a </a:t>
            </a:r>
            <a:r>
              <a:rPr lang="de-DE" sz="1050" dirty="0" err="1" smtClean="0"/>
              <a:t>dump</a:t>
            </a:r>
            <a:r>
              <a:rPr lang="de-DE" sz="1050" dirty="0" smtClean="0"/>
              <a:t> </a:t>
            </a:r>
            <a:r>
              <a:rPr lang="de-DE" sz="1050" dirty="0" err="1" smtClean="0"/>
              <a:t>of</a:t>
            </a:r>
            <a:r>
              <a:rPr lang="de-DE" sz="1050" dirty="0" smtClean="0"/>
              <a:t> all </a:t>
            </a:r>
            <a:r>
              <a:rPr lang="de-DE" sz="1050" dirty="0" err="1" smtClean="0"/>
              <a:t>available</a:t>
            </a:r>
            <a:r>
              <a:rPr lang="de-DE" sz="1050" dirty="0" smtClean="0"/>
              <a:t> </a:t>
            </a:r>
            <a:r>
              <a:rPr lang="de-DE" sz="1050" dirty="0" err="1" smtClean="0"/>
              <a:t>HeadUnit</a:t>
            </a:r>
            <a:r>
              <a:rPr lang="de-DE" sz="1050" dirty="0" smtClean="0"/>
              <a:t> </a:t>
            </a:r>
            <a:r>
              <a:rPr lang="de-DE" sz="1050" dirty="0" err="1" smtClean="0"/>
              <a:t>views</a:t>
            </a:r>
            <a:r>
              <a:rPr lang="de-DE" sz="1050" dirty="0" smtClean="0"/>
              <a:t> </a:t>
            </a:r>
            <a:r>
              <a:rPr lang="de-DE" sz="1050" dirty="0" err="1" smtClean="0"/>
              <a:t>related</a:t>
            </a:r>
            <a:r>
              <a:rPr lang="de-DE" sz="1050" dirty="0" smtClean="0"/>
              <a:t> </a:t>
            </a:r>
            <a:r>
              <a:rPr lang="de-DE" sz="1050" dirty="0" err="1" smtClean="0"/>
              <a:t>to</a:t>
            </a:r>
            <a:r>
              <a:rPr lang="de-DE" sz="1050" dirty="0" smtClean="0"/>
              <a:t> SVS-Views:</a:t>
            </a:r>
          </a:p>
          <a:p>
            <a:pPr lvl="1">
              <a:buFont typeface="+mj-lt"/>
              <a:buAutoNum type="alphaLcParenR"/>
            </a:pPr>
            <a:r>
              <a:rPr lang="de-DE" sz="850" dirty="0" smtClean="0"/>
              <a:t>Front </a:t>
            </a:r>
            <a:r>
              <a:rPr lang="de-DE" sz="850" dirty="0" err="1" smtClean="0"/>
              <a:t>pano</a:t>
            </a:r>
            <a:endParaRPr lang="de-DE" sz="850" dirty="0" smtClean="0"/>
          </a:p>
          <a:p>
            <a:pPr lvl="1">
              <a:buFont typeface="+mj-lt"/>
              <a:buAutoNum type="alphaLcParenR"/>
            </a:pPr>
            <a:r>
              <a:rPr lang="de-DE" sz="850" dirty="0" err="1" smtClean="0"/>
              <a:t>Rear</a:t>
            </a:r>
            <a:r>
              <a:rPr lang="de-DE" sz="850" dirty="0" smtClean="0"/>
              <a:t> </a:t>
            </a:r>
            <a:r>
              <a:rPr lang="de-DE" sz="850" dirty="0" err="1" smtClean="0"/>
              <a:t>pano</a:t>
            </a:r>
            <a:endParaRPr lang="de-DE" sz="850" dirty="0" smtClean="0"/>
          </a:p>
          <a:p>
            <a:pPr lvl="1">
              <a:buFont typeface="+mj-lt"/>
              <a:buAutoNum type="alphaLcParenR"/>
            </a:pPr>
            <a:r>
              <a:rPr lang="de-DE" sz="850" dirty="0" err="1" smtClean="0"/>
              <a:t>SideView</a:t>
            </a:r>
            <a:endParaRPr lang="de-DE" sz="850" dirty="0" smtClean="0"/>
          </a:p>
          <a:p>
            <a:pPr lvl="1">
              <a:buFont typeface="+mj-lt"/>
              <a:buAutoNum type="alphaLcParenR"/>
            </a:pPr>
            <a:r>
              <a:rPr lang="de-DE" sz="850" dirty="0" err="1" smtClean="0"/>
              <a:t>SideView</a:t>
            </a:r>
            <a:r>
              <a:rPr lang="de-DE" sz="850" dirty="0" smtClean="0"/>
              <a:t> </a:t>
            </a:r>
            <a:r>
              <a:rPr lang="de-DE" sz="850" dirty="0" err="1" smtClean="0"/>
              <a:t>with</a:t>
            </a:r>
            <a:r>
              <a:rPr lang="de-DE" sz="850" dirty="0" smtClean="0"/>
              <a:t> </a:t>
            </a:r>
            <a:r>
              <a:rPr lang="de-DE" sz="850" dirty="0" err="1" smtClean="0"/>
              <a:t>folded</a:t>
            </a:r>
            <a:r>
              <a:rPr lang="de-DE" sz="850" dirty="0" smtClean="0"/>
              <a:t> </a:t>
            </a:r>
            <a:r>
              <a:rPr lang="de-DE" sz="850" dirty="0" err="1" smtClean="0"/>
              <a:t>Mirrors</a:t>
            </a:r>
            <a:endParaRPr lang="de-DE" sz="850" dirty="0" smtClean="0"/>
          </a:p>
          <a:p>
            <a:pPr lvl="1">
              <a:buFont typeface="+mj-lt"/>
              <a:buAutoNum type="alphaLcParenR"/>
            </a:pPr>
            <a:r>
              <a:rPr lang="de-DE" sz="850" dirty="0" err="1" smtClean="0"/>
              <a:t>Rearview</a:t>
            </a:r>
            <a:endParaRPr lang="de-DE" sz="850" dirty="0" smtClean="0"/>
          </a:p>
          <a:p>
            <a:pPr lvl="1">
              <a:buFont typeface="+mj-lt"/>
              <a:buAutoNum type="alphaLcParenR"/>
            </a:pPr>
            <a:r>
              <a:rPr lang="de-DE" sz="850" dirty="0" err="1" smtClean="0"/>
              <a:t>Rearview</a:t>
            </a:r>
            <a:r>
              <a:rPr lang="de-DE" sz="850" dirty="0" smtClean="0"/>
              <a:t> </a:t>
            </a:r>
            <a:r>
              <a:rPr lang="de-DE" sz="850" dirty="0" err="1" smtClean="0"/>
              <a:t>with</a:t>
            </a:r>
            <a:r>
              <a:rPr lang="de-DE" sz="850" dirty="0" smtClean="0"/>
              <a:t> </a:t>
            </a:r>
            <a:r>
              <a:rPr lang="de-DE" sz="850" dirty="0" err="1"/>
              <a:t>folded</a:t>
            </a:r>
            <a:r>
              <a:rPr lang="de-DE" sz="850" dirty="0"/>
              <a:t> </a:t>
            </a:r>
            <a:r>
              <a:rPr lang="de-DE" sz="850" dirty="0" err="1" smtClean="0"/>
              <a:t>Mirrors</a:t>
            </a:r>
            <a:endParaRPr lang="de-DE" sz="850" dirty="0" smtClean="0"/>
          </a:p>
          <a:p>
            <a:pPr lvl="1">
              <a:buFont typeface="+mj-lt"/>
              <a:buAutoNum type="alphaLcParenR"/>
            </a:pPr>
            <a:r>
              <a:rPr lang="de-DE" sz="850" dirty="0"/>
              <a:t>F</a:t>
            </a:r>
            <a:r>
              <a:rPr lang="de-DE" sz="850" dirty="0" smtClean="0"/>
              <a:t>rontview </a:t>
            </a:r>
          </a:p>
          <a:p>
            <a:pPr lvl="1">
              <a:buFont typeface="+mj-lt"/>
              <a:buAutoNum type="alphaLcParenR"/>
            </a:pPr>
            <a:r>
              <a:rPr lang="de-DE" sz="850" dirty="0" smtClean="0"/>
              <a:t>Hitch</a:t>
            </a:r>
          </a:p>
          <a:p>
            <a:pPr lvl="1">
              <a:buFont typeface="+mj-lt"/>
              <a:buAutoNum type="alphaLcParenR"/>
            </a:pPr>
            <a:r>
              <a:rPr lang="de-DE" sz="850" dirty="0" smtClean="0"/>
              <a:t>3d View</a:t>
            </a:r>
          </a:p>
          <a:p>
            <a:pPr defTabSz="914400">
              <a:lnSpc>
                <a:spcPct val="150000"/>
              </a:lnSpc>
              <a:buFont typeface="+mj-lt"/>
              <a:buAutoNum type="alphaLcParenR"/>
            </a:pPr>
            <a:r>
              <a:rPr lang="en-US" sz="1050" dirty="0"/>
              <a:t>Dump a Picture </a:t>
            </a:r>
            <a:r>
              <a:rPr lang="en-US" sz="1050" dirty="0" smtClean="0"/>
              <a:t>from EACH this </a:t>
            </a:r>
            <a:r>
              <a:rPr lang="en-US" sz="1050" dirty="0" err="1" smtClean="0"/>
              <a:t>HeadUnit</a:t>
            </a:r>
            <a:r>
              <a:rPr lang="en-US" sz="1050" dirty="0" smtClean="0"/>
              <a:t> view:</a:t>
            </a:r>
          </a:p>
          <a:p>
            <a:pPr lvl="1"/>
            <a:r>
              <a:rPr lang="de-DE" sz="850" kern="0" dirty="0" err="1" smtClean="0">
                <a:solidFill>
                  <a:srgbClr val="000000"/>
                </a:solidFill>
              </a:rPr>
              <a:t>Attach</a:t>
            </a:r>
            <a:r>
              <a:rPr lang="de-DE" sz="850" kern="0" dirty="0" smtClean="0">
                <a:solidFill>
                  <a:srgbClr val="000000"/>
                </a:solidFill>
              </a:rPr>
              <a:t> </a:t>
            </a:r>
            <a:r>
              <a:rPr lang="de-DE" sz="850" kern="0" dirty="0" err="1">
                <a:solidFill>
                  <a:srgbClr val="000000"/>
                </a:solidFill>
              </a:rPr>
              <a:t>with</a:t>
            </a:r>
            <a:r>
              <a:rPr lang="de-DE" sz="850" kern="0" dirty="0">
                <a:solidFill>
                  <a:srgbClr val="000000"/>
                </a:solidFill>
              </a:rPr>
              <a:t> LB </a:t>
            </a:r>
            <a:r>
              <a:rPr lang="de-DE" sz="850" kern="0" dirty="0" err="1">
                <a:solidFill>
                  <a:srgbClr val="000000"/>
                </a:solidFill>
              </a:rPr>
              <a:t>to</a:t>
            </a:r>
            <a:r>
              <a:rPr lang="de-DE" sz="850" kern="0" dirty="0">
                <a:solidFill>
                  <a:srgbClr val="000000"/>
                </a:solidFill>
              </a:rPr>
              <a:t> RPU </a:t>
            </a:r>
            <a:r>
              <a:rPr lang="de-DE" sz="850" kern="0" dirty="0" err="1">
                <a:solidFill>
                  <a:srgbClr val="000000"/>
                </a:solidFill>
              </a:rPr>
              <a:t>and</a:t>
            </a:r>
            <a:r>
              <a:rPr lang="de-DE" sz="850" kern="0" dirty="0">
                <a:solidFill>
                  <a:srgbClr val="000000"/>
                </a:solidFill>
              </a:rPr>
              <a:t> </a:t>
            </a:r>
            <a:r>
              <a:rPr lang="de-DE" sz="850" kern="0" dirty="0" err="1">
                <a:solidFill>
                  <a:srgbClr val="000000"/>
                </a:solidFill>
              </a:rPr>
              <a:t>execute</a:t>
            </a:r>
            <a:r>
              <a:rPr lang="de-DE" sz="850" kern="0" dirty="0">
                <a:solidFill>
                  <a:srgbClr val="000000"/>
                </a:solidFill>
              </a:rPr>
              <a:t> </a:t>
            </a:r>
            <a:r>
              <a:rPr lang="de-DE" sz="850" kern="0" dirty="0" err="1">
                <a:solidFill>
                  <a:srgbClr val="000000"/>
                </a:solidFill>
              </a:rPr>
              <a:t>the</a:t>
            </a:r>
            <a:r>
              <a:rPr lang="de-DE" sz="850" kern="0" dirty="0">
                <a:solidFill>
                  <a:srgbClr val="000000"/>
                </a:solidFill>
              </a:rPr>
              <a:t> </a:t>
            </a:r>
            <a:r>
              <a:rPr lang="de-DE" sz="850" kern="0" dirty="0" err="1">
                <a:solidFill>
                  <a:srgbClr val="000000"/>
                </a:solidFill>
              </a:rPr>
              <a:t>following</a:t>
            </a:r>
            <a:r>
              <a:rPr lang="de-DE" sz="850" kern="0" dirty="0">
                <a:solidFill>
                  <a:srgbClr val="000000"/>
                </a:solidFill>
              </a:rPr>
              <a:t> </a:t>
            </a:r>
            <a:r>
              <a:rPr lang="de-DE" sz="850" kern="0" dirty="0" err="1">
                <a:solidFill>
                  <a:srgbClr val="000000"/>
                </a:solidFill>
              </a:rPr>
              <a:t>command</a:t>
            </a:r>
            <a:r>
              <a:rPr lang="de-DE" sz="850" dirty="0"/>
              <a:t>:          </a:t>
            </a:r>
            <a:endParaRPr lang="de-DE" sz="850" dirty="0" smtClean="0"/>
          </a:p>
          <a:p>
            <a:pPr lvl="1"/>
            <a:r>
              <a:rPr lang="de-DE" sz="850" b="1" dirty="0" err="1" smtClean="0"/>
              <a:t>data.SAVE.binary</a:t>
            </a:r>
            <a:r>
              <a:rPr lang="de-DE" sz="850" b="1" dirty="0" smtClean="0"/>
              <a:t> </a:t>
            </a:r>
            <a:r>
              <a:rPr lang="de-DE" sz="850" b="1" dirty="0"/>
              <a:t>*.</a:t>
            </a:r>
            <a:r>
              <a:rPr lang="de-DE" sz="850" b="1" dirty="0" err="1"/>
              <a:t>rgb.raw</a:t>
            </a:r>
            <a:r>
              <a:rPr lang="de-DE" sz="850" b="1" dirty="0"/>
              <a:t> E:var.value(\lad_vidout_runnable_plus\</a:t>
            </a:r>
            <a:br>
              <a:rPr lang="de-DE" sz="850" b="1" dirty="0"/>
            </a:br>
            <a:r>
              <a:rPr lang="de-DE" sz="850" b="1" dirty="0" err="1"/>
              <a:t>lad_vidout</a:t>
            </a:r>
            <a:r>
              <a:rPr lang="de-DE" sz="850" b="1" dirty="0"/>
              <a:t>::</a:t>
            </a:r>
            <a:r>
              <a:rPr lang="de-DE" sz="850" b="1" dirty="0" err="1"/>
              <a:t>pltevidout</a:t>
            </a:r>
            <a:r>
              <a:rPr lang="de-DE" sz="850" b="1" dirty="0"/>
              <a:t>::</a:t>
            </a:r>
            <a:r>
              <a:rPr lang="de-DE" sz="850" b="1" dirty="0" err="1"/>
              <a:t>g_pixmapAddr_st</a:t>
            </a:r>
            <a:r>
              <a:rPr lang="de-DE" sz="850" b="1" dirty="0"/>
              <a:t>[0])++</a:t>
            </a:r>
            <a:r>
              <a:rPr lang="de-DE" sz="850" b="1" dirty="0" smtClean="0"/>
              <a:t>7E9000</a:t>
            </a:r>
          </a:p>
          <a:p>
            <a:pPr lvl="1"/>
            <a:r>
              <a:rPr lang="de-DE" sz="850" dirty="0" err="1" smtClean="0"/>
              <a:t>this</a:t>
            </a:r>
            <a:r>
              <a:rPr lang="de-DE" sz="850" dirty="0" smtClean="0"/>
              <a:t> </a:t>
            </a:r>
            <a:r>
              <a:rPr lang="de-DE" sz="850" dirty="0" err="1"/>
              <a:t>generates</a:t>
            </a:r>
            <a:r>
              <a:rPr lang="de-DE" sz="850" dirty="0"/>
              <a:t> a </a:t>
            </a:r>
            <a:r>
              <a:rPr lang="de-DE" sz="850" dirty="0" err="1"/>
              <a:t>dump</a:t>
            </a:r>
            <a:r>
              <a:rPr lang="de-DE" sz="850" dirty="0"/>
              <a:t> (</a:t>
            </a:r>
            <a:r>
              <a:rPr lang="de-DE" sz="850" dirty="0" err="1"/>
              <a:t>picture</a:t>
            </a:r>
            <a:r>
              <a:rPr lang="de-DE" sz="850" dirty="0"/>
              <a:t>) </a:t>
            </a:r>
            <a:r>
              <a:rPr lang="de-DE" sz="850" dirty="0" err="1"/>
              <a:t>of</a:t>
            </a:r>
            <a:r>
              <a:rPr lang="de-DE" sz="850" dirty="0"/>
              <a:t> </a:t>
            </a:r>
            <a:r>
              <a:rPr lang="de-DE" sz="850" dirty="0" err="1"/>
              <a:t>the</a:t>
            </a:r>
            <a:r>
              <a:rPr lang="de-DE" sz="850" dirty="0"/>
              <a:t> </a:t>
            </a:r>
            <a:r>
              <a:rPr lang="de-DE" sz="850" dirty="0" err="1"/>
              <a:t>head</a:t>
            </a:r>
            <a:r>
              <a:rPr lang="de-DE" sz="850" dirty="0"/>
              <a:t> </a:t>
            </a:r>
            <a:r>
              <a:rPr lang="de-DE" sz="850" dirty="0" err="1" smtClean="0"/>
              <a:t>unit</a:t>
            </a:r>
            <a:endParaRPr lang="de-DE" sz="850" dirty="0" smtClean="0"/>
          </a:p>
          <a:p>
            <a:pPr lvl="1"/>
            <a:r>
              <a:rPr lang="de-DE" sz="850" dirty="0" smtClean="0"/>
              <a:t>Open </a:t>
            </a:r>
            <a:r>
              <a:rPr lang="de-DE" sz="850" dirty="0" err="1"/>
              <a:t>the</a:t>
            </a:r>
            <a:r>
              <a:rPr lang="de-DE" sz="850" dirty="0"/>
              <a:t> </a:t>
            </a:r>
            <a:r>
              <a:rPr lang="de-DE" sz="850" dirty="0" err="1"/>
              <a:t>raw</a:t>
            </a:r>
            <a:r>
              <a:rPr lang="de-DE" sz="850" dirty="0"/>
              <a:t> </a:t>
            </a:r>
            <a:r>
              <a:rPr lang="de-DE" sz="850" dirty="0" err="1"/>
              <a:t>pictures</a:t>
            </a:r>
            <a:r>
              <a:rPr lang="de-DE" sz="850" dirty="0"/>
              <a:t> </a:t>
            </a:r>
            <a:r>
              <a:rPr lang="de-DE" sz="850" dirty="0" err="1"/>
              <a:t>with</a:t>
            </a:r>
            <a:r>
              <a:rPr lang="de-DE" sz="850" dirty="0"/>
              <a:t> „</a:t>
            </a:r>
            <a:r>
              <a:rPr lang="de-DE" sz="850" dirty="0" err="1"/>
              <a:t>IrfanView</a:t>
            </a:r>
            <a:r>
              <a:rPr lang="de-DE" sz="850" dirty="0"/>
              <a:t>““ (DAI Star3 / Star3: 1888x1155)</a:t>
            </a:r>
            <a:br>
              <a:rPr lang="de-DE" sz="850" dirty="0"/>
            </a:br>
            <a:r>
              <a:rPr lang="de-DE" sz="850" dirty="0" err="1"/>
              <a:t>and</a:t>
            </a:r>
            <a:r>
              <a:rPr lang="de-DE" sz="850" dirty="0"/>
              <a:t> save </a:t>
            </a:r>
            <a:r>
              <a:rPr lang="de-DE" sz="850" dirty="0" err="1"/>
              <a:t>as</a:t>
            </a:r>
            <a:r>
              <a:rPr lang="de-DE" sz="850" dirty="0"/>
              <a:t> </a:t>
            </a:r>
            <a:r>
              <a:rPr lang="de-DE" sz="850" dirty="0" smtClean="0"/>
              <a:t>XXX</a:t>
            </a:r>
            <a:r>
              <a:rPr lang="de-DE" sz="850" b="1" dirty="0" smtClean="0"/>
              <a:t>.jpeg</a:t>
            </a:r>
            <a:r>
              <a:rPr lang="de-DE" sz="850" dirty="0" smtClean="0"/>
              <a:t> (</a:t>
            </a:r>
            <a:r>
              <a:rPr lang="de-DE" sz="850" dirty="0" err="1" smtClean="0"/>
              <a:t>use</a:t>
            </a:r>
            <a:r>
              <a:rPr lang="de-DE" sz="850" dirty="0" smtClean="0"/>
              <a:t> </a:t>
            </a:r>
            <a:r>
              <a:rPr lang="de-DE" sz="850" dirty="0" err="1" smtClean="0"/>
              <a:t>the</a:t>
            </a:r>
            <a:r>
              <a:rPr lang="de-DE" sz="850" dirty="0" smtClean="0"/>
              <a:t> </a:t>
            </a:r>
            <a:r>
              <a:rPr lang="de-DE" sz="850" dirty="0" err="1" smtClean="0"/>
              <a:t>names</a:t>
            </a:r>
            <a:r>
              <a:rPr lang="de-DE" sz="850" dirty="0" smtClean="0"/>
              <a:t> </a:t>
            </a:r>
            <a:r>
              <a:rPr lang="de-DE" sz="850" dirty="0" err="1" smtClean="0"/>
              <a:t>from</a:t>
            </a:r>
            <a:r>
              <a:rPr lang="de-DE" sz="850" dirty="0" smtClean="0"/>
              <a:t> </a:t>
            </a:r>
            <a:r>
              <a:rPr lang="de-DE" sz="850" dirty="0" err="1" smtClean="0"/>
              <a:t>above</a:t>
            </a:r>
            <a:r>
              <a:rPr lang="de-DE" sz="850" dirty="0" smtClean="0"/>
              <a:t>)</a:t>
            </a:r>
            <a:endParaRPr lang="de-DE" sz="850" dirty="0"/>
          </a:p>
          <a:p>
            <a:pPr lvl="1" defTabSz="914400">
              <a:lnSpc>
                <a:spcPct val="150000"/>
              </a:lnSpc>
              <a:buFont typeface="+mj-lt"/>
              <a:buAutoNum type="alphaLcParenR"/>
            </a:pPr>
            <a:endParaRPr lang="de-DE" sz="850" dirty="0" smtClean="0"/>
          </a:p>
          <a:p>
            <a:pPr lvl="1">
              <a:lnSpc>
                <a:spcPct val="150000"/>
              </a:lnSpc>
            </a:pPr>
            <a:endParaRPr lang="en-US" sz="1050" dirty="0"/>
          </a:p>
          <a:p>
            <a:pPr marL="0" indent="0">
              <a:lnSpc>
                <a:spcPct val="150000"/>
              </a:lnSpc>
              <a:buNone/>
            </a:pPr>
            <a:r>
              <a:rPr lang="en-US" sz="1050" dirty="0"/>
              <a:t> </a:t>
            </a:r>
          </a:p>
        </p:txBody>
      </p:sp>
      <p:sp>
        <p:nvSpPr>
          <p:cNvPr id="11" name="Rechteck 10"/>
          <p:cNvSpPr/>
          <p:nvPr/>
        </p:nvSpPr>
        <p:spPr>
          <a:xfrm>
            <a:off x="68580" y="3471315"/>
            <a:ext cx="5601934" cy="1293253"/>
          </a:xfrm>
          <a:prstGeom prst="rect">
            <a:avLst/>
          </a:prstGeom>
          <a:noFill/>
          <a:ln w="5715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369407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1250350" y="708889"/>
            <a:ext cx="4355971" cy="388800"/>
          </a:xfrm>
        </p:spPr>
        <p:txBody>
          <a:bodyPr/>
          <a:lstStyle/>
          <a:p>
            <a:r>
              <a:rPr lang="en-US" sz="3200" b="1" dirty="0" smtClean="0">
                <a:solidFill>
                  <a:srgbClr val="A80163"/>
                </a:solidFill>
              </a:rPr>
              <a:t>FULL </a:t>
            </a:r>
            <a:r>
              <a:rPr lang="en-US" sz="3200" dirty="0" smtClean="0">
                <a:solidFill>
                  <a:srgbClr val="A80163"/>
                </a:solidFill>
              </a:rPr>
              <a:t>test </a:t>
            </a:r>
            <a:r>
              <a:rPr lang="en-US" dirty="0" smtClean="0">
                <a:solidFill>
                  <a:srgbClr val="A80163"/>
                </a:solidFill>
              </a:rPr>
              <a:t>(SW release)</a:t>
            </a:r>
            <a:endParaRPr lang="en-US" dirty="0">
              <a:solidFill>
                <a:srgbClr val="A80163"/>
              </a:solidFill>
            </a:endParaRPr>
          </a:p>
        </p:txBody>
      </p:sp>
      <p:sp>
        <p:nvSpPr>
          <p:cNvPr id="6" name="Foliennummernplatzhalter 5"/>
          <p:cNvSpPr>
            <a:spLocks noGrp="1"/>
          </p:cNvSpPr>
          <p:nvPr>
            <p:ph type="sldNum" sz="quarter" idx="12"/>
          </p:nvPr>
        </p:nvSpPr>
        <p:spPr/>
        <p:txBody>
          <a:bodyPr/>
          <a:lstStyle/>
          <a:p>
            <a:fld id="{4898AEC0-503E-4FA4-859C-D0F72D6E3F79}" type="slidenum">
              <a:rPr lang="de-DE" smtClean="0"/>
              <a:pPr/>
              <a:t>2</a:t>
            </a:fld>
            <a:endParaRPr lang="de-DE"/>
          </a:p>
        </p:txBody>
      </p:sp>
      <p:graphicFrame>
        <p:nvGraphicFramePr>
          <p:cNvPr id="8" name="Inhaltsplatzhalter 7"/>
          <p:cNvGraphicFramePr>
            <a:graphicFrameLocks noGrp="1"/>
          </p:cNvGraphicFramePr>
          <p:nvPr>
            <p:ph sz="quarter" idx="1"/>
            <p:extLst>
              <p:ext uri="{D42A27DB-BD31-4B8C-83A1-F6EECF244321}">
                <p14:modId xmlns:p14="http://schemas.microsoft.com/office/powerpoint/2010/main" val="2422843356"/>
              </p:ext>
            </p:extLst>
          </p:nvPr>
        </p:nvGraphicFramePr>
        <p:xfrm>
          <a:off x="258762" y="1097689"/>
          <a:ext cx="5617382" cy="4648824"/>
        </p:xfrm>
        <a:graphic>
          <a:graphicData uri="http://schemas.openxmlformats.org/drawingml/2006/table">
            <a:tbl>
              <a:tblPr firstRow="1" bandRow="1">
                <a:tableStyleId>{5C22544A-7EE6-4342-B048-85BDC9FD1C3A}</a:tableStyleId>
              </a:tblPr>
              <a:tblGrid>
                <a:gridCol w="1050274">
                  <a:extLst>
                    <a:ext uri="{9D8B030D-6E8A-4147-A177-3AD203B41FA5}">
                      <a16:colId xmlns:a16="http://schemas.microsoft.com/office/drawing/2014/main" val="1098451802"/>
                    </a:ext>
                  </a:extLst>
                </a:gridCol>
                <a:gridCol w="1014439">
                  <a:extLst>
                    <a:ext uri="{9D8B030D-6E8A-4147-A177-3AD203B41FA5}">
                      <a16:colId xmlns:a16="http://schemas.microsoft.com/office/drawing/2014/main" val="2236284875"/>
                    </a:ext>
                  </a:extLst>
                </a:gridCol>
                <a:gridCol w="830635">
                  <a:extLst>
                    <a:ext uri="{9D8B030D-6E8A-4147-A177-3AD203B41FA5}">
                      <a16:colId xmlns:a16="http://schemas.microsoft.com/office/drawing/2014/main" val="356008364"/>
                    </a:ext>
                  </a:extLst>
                </a:gridCol>
                <a:gridCol w="879070">
                  <a:extLst>
                    <a:ext uri="{9D8B030D-6E8A-4147-A177-3AD203B41FA5}">
                      <a16:colId xmlns:a16="http://schemas.microsoft.com/office/drawing/2014/main" val="3504957876"/>
                    </a:ext>
                  </a:extLst>
                </a:gridCol>
                <a:gridCol w="837203">
                  <a:extLst>
                    <a:ext uri="{9D8B030D-6E8A-4147-A177-3AD203B41FA5}">
                      <a16:colId xmlns:a16="http://schemas.microsoft.com/office/drawing/2014/main" val="4061901545"/>
                    </a:ext>
                  </a:extLst>
                </a:gridCol>
                <a:gridCol w="1005761">
                  <a:extLst>
                    <a:ext uri="{9D8B030D-6E8A-4147-A177-3AD203B41FA5}">
                      <a16:colId xmlns:a16="http://schemas.microsoft.com/office/drawing/2014/main" val="4060303250"/>
                    </a:ext>
                  </a:extLst>
                </a:gridCol>
              </a:tblGrid>
              <a:tr h="370840">
                <a:tc>
                  <a:txBody>
                    <a:bodyPr/>
                    <a:lstStyle/>
                    <a:p>
                      <a:pPr algn="ctr"/>
                      <a:r>
                        <a:rPr lang="en-US" sz="1050" dirty="0" smtClean="0"/>
                        <a:t>Use Case</a:t>
                      </a:r>
                      <a:endParaRPr lang="en-US" sz="1050" dirty="0"/>
                    </a:p>
                  </a:txBody>
                  <a:tcPr/>
                </a:tc>
                <a:tc gridSpan="4">
                  <a:txBody>
                    <a:bodyPr/>
                    <a:lstStyle/>
                    <a:p>
                      <a:pPr algn="ctr"/>
                      <a:r>
                        <a:rPr lang="en-US" sz="1050" dirty="0" smtClean="0"/>
                        <a:t>daylight</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dirty="0" smtClean="0"/>
                        <a:t>dusk</a:t>
                      </a:r>
                      <a:endParaRPr lang="en-US" sz="1050" dirty="0"/>
                    </a:p>
                  </a:txBody>
                  <a:tcPr/>
                </a:tc>
                <a:extLst>
                  <a:ext uri="{0D108BD9-81ED-4DB2-BD59-A6C34878D82A}">
                    <a16:rowId xmlns:a16="http://schemas.microsoft.com/office/drawing/2014/main" val="3563176840"/>
                  </a:ext>
                </a:extLst>
              </a:tr>
              <a:tr h="422264">
                <a:tc>
                  <a:txBody>
                    <a:bodyPr/>
                    <a:lstStyle/>
                    <a:p>
                      <a:pPr algn="ctr"/>
                      <a:endParaRPr lang="en-US" sz="1050" dirty="0"/>
                    </a:p>
                  </a:txBody>
                  <a:tcPr/>
                </a:tc>
                <a:tc>
                  <a:txBody>
                    <a:bodyPr/>
                    <a:lstStyle/>
                    <a:p>
                      <a:pPr algn="ctr"/>
                      <a:r>
                        <a:rPr lang="en-US" sz="1050" dirty="0" smtClean="0"/>
                        <a:t>city</a:t>
                      </a:r>
                    </a:p>
                    <a:p>
                      <a:pPr algn="ctr"/>
                      <a:r>
                        <a:rPr lang="en-US" sz="1050" dirty="0" smtClean="0"/>
                        <a:t>&lt;</a:t>
                      </a:r>
                      <a:r>
                        <a:rPr lang="en-US" sz="1050" baseline="0" dirty="0" smtClean="0"/>
                        <a:t> </a:t>
                      </a:r>
                      <a:r>
                        <a:rPr lang="en-US" sz="1050" dirty="0" smtClean="0"/>
                        <a:t>30 km/h</a:t>
                      </a:r>
                      <a:endParaRPr lang="en-US" sz="1050" dirty="0"/>
                    </a:p>
                  </a:txBody>
                  <a:tcPr/>
                </a:tc>
                <a:tc>
                  <a:txBody>
                    <a:bodyPr/>
                    <a:lstStyle/>
                    <a:p>
                      <a:pPr algn="ctr"/>
                      <a:r>
                        <a:rPr lang="en-US" sz="1050" dirty="0" smtClean="0"/>
                        <a:t>city</a:t>
                      </a:r>
                    </a:p>
                    <a:p>
                      <a:pPr algn="ctr"/>
                      <a:r>
                        <a:rPr lang="en-US" sz="1050" dirty="0" smtClean="0"/>
                        <a:t>30 – 60</a:t>
                      </a:r>
                      <a:endParaRPr lang="en-US" sz="1050" dirty="0"/>
                    </a:p>
                  </a:txBody>
                  <a:tcPr/>
                </a:tc>
                <a:tc>
                  <a:txBody>
                    <a:bodyPr/>
                    <a:lstStyle/>
                    <a:p>
                      <a:pPr algn="ctr"/>
                      <a:r>
                        <a:rPr lang="en-US" sz="1050" dirty="0" smtClean="0"/>
                        <a:t>industrial</a:t>
                      </a:r>
                      <a:endParaRPr lang="en-US" sz="1050" dirty="0"/>
                    </a:p>
                  </a:txBody>
                  <a:tcPr/>
                </a:tc>
                <a:tc>
                  <a:txBody>
                    <a:bodyPr/>
                    <a:lstStyle/>
                    <a:p>
                      <a:pPr algn="ctr"/>
                      <a:r>
                        <a:rPr lang="en-US" sz="1050" dirty="0" err="1" smtClean="0"/>
                        <a:t>Kopfstein-pflaster</a:t>
                      </a:r>
                      <a:endParaRPr lang="en-US" sz="1050" dirty="0"/>
                    </a:p>
                  </a:txBody>
                  <a:tcPr/>
                </a:tc>
                <a:tc>
                  <a:txBody>
                    <a:bodyPr/>
                    <a:lstStyle/>
                    <a:p>
                      <a:pPr algn="ctr"/>
                      <a:r>
                        <a:rPr lang="en-US" sz="1050" dirty="0" smtClean="0"/>
                        <a:t>city</a:t>
                      </a:r>
                    </a:p>
                    <a:p>
                      <a:pPr algn="ctr"/>
                      <a:r>
                        <a:rPr lang="en-US" sz="1050" dirty="0" smtClean="0"/>
                        <a:t>&lt;60 km/h</a:t>
                      </a:r>
                    </a:p>
                  </a:txBody>
                  <a:tcPr/>
                </a:tc>
                <a:extLst>
                  <a:ext uri="{0D108BD9-81ED-4DB2-BD59-A6C34878D82A}">
                    <a16:rowId xmlns:a16="http://schemas.microsoft.com/office/drawing/2014/main" val="4149431124"/>
                  </a:ext>
                </a:extLst>
              </a:tr>
              <a:tr h="370840">
                <a:tc>
                  <a:txBody>
                    <a:bodyPr/>
                    <a:lstStyle/>
                    <a:p>
                      <a:pPr marL="0" algn="ctr" defTabSz="914333" rtl="0" eaLnBrk="1" latinLnBrk="0" hangingPunct="1"/>
                      <a:r>
                        <a:rPr lang="en-US" sz="1200" b="1" kern="1200" dirty="0" smtClean="0">
                          <a:solidFill>
                            <a:srgbClr val="C00000"/>
                          </a:solidFill>
                          <a:latin typeface="+mn-lt"/>
                          <a:ea typeface="+mn-ea"/>
                          <a:cs typeface="+mn-cs"/>
                        </a:rPr>
                        <a:t>OCAL UC1 “</a:t>
                      </a:r>
                      <a:r>
                        <a:rPr lang="en-US" sz="1200" b="0" kern="1200" dirty="0" smtClean="0">
                          <a:solidFill>
                            <a:srgbClr val="C00000"/>
                          </a:solidFill>
                          <a:latin typeface="+mn-lt"/>
                          <a:ea typeface="+mn-ea"/>
                          <a:cs typeface="+mn-cs"/>
                        </a:rPr>
                        <a:t>Customer”</a:t>
                      </a:r>
                      <a:endParaRPr lang="en-US" sz="1200" b="0" kern="1200" dirty="0">
                        <a:solidFill>
                          <a:srgbClr val="C00000"/>
                        </a:solidFill>
                        <a:latin typeface="+mn-lt"/>
                        <a:ea typeface="+mn-ea"/>
                        <a:cs typeface="+mn-cs"/>
                      </a:endParaRPr>
                    </a:p>
                  </a:txBody>
                  <a:tcPr/>
                </a:tc>
                <a:tc>
                  <a:txBody>
                    <a:bodyPr/>
                    <a:lstStyle/>
                    <a:p>
                      <a:pPr algn="ctr"/>
                      <a:r>
                        <a:rPr lang="en-US" sz="1050" b="1" dirty="0" smtClean="0">
                          <a:solidFill>
                            <a:schemeClr val="tx1"/>
                          </a:solidFill>
                        </a:rPr>
                        <a:t>HIGH 10</a:t>
                      </a:r>
                    </a:p>
                    <a:p>
                      <a:pPr algn="ctr"/>
                      <a:r>
                        <a:rPr lang="en-US" sz="1050" dirty="0" smtClean="0">
                          <a:solidFill>
                            <a:schemeClr val="bg1">
                              <a:lumMod val="50000"/>
                            </a:schemeClr>
                          </a:solidFill>
                        </a:rPr>
                        <a:t>ENTRY 10</a:t>
                      </a:r>
                      <a:endParaRPr lang="en-US" sz="1050" dirty="0">
                        <a:solidFill>
                          <a:schemeClr val="bg1">
                            <a:lumMod val="50000"/>
                          </a:schemeClr>
                        </a:solidFill>
                      </a:endParaRPr>
                    </a:p>
                  </a:txBody>
                  <a:tcPr/>
                </a:tc>
                <a:tc>
                  <a:txBody>
                    <a:bodyPr/>
                    <a:lstStyle/>
                    <a:p>
                      <a:pPr algn="ctr"/>
                      <a:r>
                        <a:rPr lang="en-US" sz="1050" b="1" dirty="0" smtClean="0">
                          <a:solidFill>
                            <a:schemeClr val="tx1"/>
                          </a:solidFill>
                        </a:rPr>
                        <a:t>HIGH 10</a:t>
                      </a:r>
                    </a:p>
                    <a:p>
                      <a:pPr algn="ctr"/>
                      <a:r>
                        <a:rPr lang="en-US" sz="1050" dirty="0" smtClean="0">
                          <a:solidFill>
                            <a:schemeClr val="bg1">
                              <a:lumMod val="50000"/>
                            </a:schemeClr>
                          </a:solidFill>
                        </a:rPr>
                        <a:t>ENTRY 10</a:t>
                      </a:r>
                      <a:endParaRPr lang="en-US" sz="1050" dirty="0">
                        <a:solidFill>
                          <a:schemeClr val="bg1">
                            <a:lumMod val="50000"/>
                          </a:schemeClr>
                        </a:solidFill>
                      </a:endParaRPr>
                    </a:p>
                  </a:txBody>
                  <a:tcPr/>
                </a:tc>
                <a:tc>
                  <a:txBody>
                    <a:bodyPr/>
                    <a:lstStyle/>
                    <a:p>
                      <a:pPr algn="ctr"/>
                      <a:r>
                        <a:rPr lang="en-US" sz="1050" b="1" dirty="0" smtClean="0">
                          <a:solidFill>
                            <a:schemeClr val="tx1"/>
                          </a:solidFill>
                        </a:rPr>
                        <a:t>HIGH 10</a:t>
                      </a:r>
                    </a:p>
                    <a:p>
                      <a:pPr algn="ctr"/>
                      <a:r>
                        <a:rPr lang="en-US" sz="1050" dirty="0" smtClean="0">
                          <a:solidFill>
                            <a:schemeClr val="bg1">
                              <a:lumMod val="50000"/>
                            </a:schemeClr>
                          </a:solidFill>
                        </a:rPr>
                        <a:t>ENTRY 10</a:t>
                      </a:r>
                      <a:endParaRPr lang="en-US" sz="1050" dirty="0">
                        <a:solidFill>
                          <a:schemeClr val="bg1">
                            <a:lumMod val="50000"/>
                          </a:schemeClr>
                        </a:solidFill>
                      </a:endParaRPr>
                    </a:p>
                  </a:txBody>
                  <a:tcPr/>
                </a:tc>
                <a:tc>
                  <a:txBody>
                    <a:bodyPr/>
                    <a:lstStyle/>
                    <a:p>
                      <a:pPr algn="ctr"/>
                      <a:r>
                        <a:rPr lang="en-US" sz="1050" b="1" dirty="0" smtClean="0">
                          <a:solidFill>
                            <a:schemeClr val="tx1"/>
                          </a:solidFill>
                        </a:rPr>
                        <a:t>HIGH 5</a:t>
                      </a:r>
                    </a:p>
                    <a:p>
                      <a:pPr algn="ctr"/>
                      <a:r>
                        <a:rPr lang="en-US" sz="1050" dirty="0" smtClean="0">
                          <a:solidFill>
                            <a:schemeClr val="bg1">
                              <a:lumMod val="50000"/>
                            </a:schemeClr>
                          </a:solidFill>
                        </a:rPr>
                        <a:t>ENTRY 5</a:t>
                      </a:r>
                      <a:endParaRPr lang="en-US" sz="1050" dirty="0">
                        <a:solidFill>
                          <a:schemeClr val="bg1">
                            <a:lumMod val="50000"/>
                          </a:schemeClr>
                        </a:solidFill>
                      </a:endParaRPr>
                    </a:p>
                  </a:txBody>
                  <a:tcPr/>
                </a:tc>
                <a:tc>
                  <a:txBody>
                    <a:bodyPr/>
                    <a:lstStyle/>
                    <a:p>
                      <a:pPr algn="ctr"/>
                      <a:r>
                        <a:rPr lang="en-US" sz="1050" b="1" dirty="0" smtClean="0">
                          <a:solidFill>
                            <a:schemeClr val="tx1"/>
                          </a:solidFill>
                        </a:rPr>
                        <a:t>HIGH 5</a:t>
                      </a:r>
                    </a:p>
                    <a:p>
                      <a:pPr algn="ctr"/>
                      <a:r>
                        <a:rPr lang="en-US" sz="1050" dirty="0" smtClean="0">
                          <a:solidFill>
                            <a:schemeClr val="bg1">
                              <a:lumMod val="50000"/>
                            </a:schemeClr>
                          </a:solidFill>
                        </a:rPr>
                        <a:t>ENTRY 5</a:t>
                      </a:r>
                      <a:endParaRPr lang="en-US" sz="1050" dirty="0">
                        <a:solidFill>
                          <a:schemeClr val="bg1">
                            <a:lumMod val="50000"/>
                          </a:schemeClr>
                        </a:solidFill>
                      </a:endParaRPr>
                    </a:p>
                  </a:txBody>
                  <a:tcPr/>
                </a:tc>
                <a:extLst>
                  <a:ext uri="{0D108BD9-81ED-4DB2-BD59-A6C34878D82A}">
                    <a16:rowId xmlns:a16="http://schemas.microsoft.com/office/drawing/2014/main" val="1465925102"/>
                  </a:ext>
                </a:extLst>
              </a:tr>
              <a:tr h="370840">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kern="1200" dirty="0" smtClean="0">
                          <a:solidFill>
                            <a:srgbClr val="C00000"/>
                          </a:solidFill>
                          <a:latin typeface="+mn-lt"/>
                          <a:ea typeface="+mn-ea"/>
                          <a:cs typeface="+mn-cs"/>
                        </a:rPr>
                        <a:t>OCAL UC1+ “</a:t>
                      </a:r>
                      <a:r>
                        <a:rPr lang="en-US" sz="1200" b="0" kern="1200" dirty="0" smtClean="0">
                          <a:solidFill>
                            <a:srgbClr val="C00000"/>
                          </a:solidFill>
                          <a:latin typeface="+mn-lt"/>
                          <a:ea typeface="+mn-ea"/>
                          <a:cs typeface="+mn-cs"/>
                        </a:rPr>
                        <a:t>Full </a:t>
                      </a:r>
                      <a:r>
                        <a:rPr lang="en-US" sz="1200" b="0" kern="1200" dirty="0" err="1" smtClean="0">
                          <a:solidFill>
                            <a:srgbClr val="C00000"/>
                          </a:solidFill>
                          <a:latin typeface="+mn-lt"/>
                          <a:ea typeface="+mn-ea"/>
                          <a:cs typeface="+mn-cs"/>
                        </a:rPr>
                        <a:t>Ocal</a:t>
                      </a:r>
                      <a:r>
                        <a:rPr lang="en-US" sz="1200" b="0" kern="1200" dirty="0" smtClean="0">
                          <a:solidFill>
                            <a:srgbClr val="C00000"/>
                          </a:solidFill>
                          <a:latin typeface="+mn-lt"/>
                          <a:ea typeface="+mn-ea"/>
                          <a:cs typeface="+mn-cs"/>
                        </a:rPr>
                        <a:t> Customer”</a:t>
                      </a:r>
                    </a:p>
                  </a:txBody>
                  <a:tcPr/>
                </a:tc>
                <a:tc>
                  <a:txBody>
                    <a:bodyPr/>
                    <a:lstStyle/>
                    <a:p>
                      <a:pPr algn="ctr"/>
                      <a:r>
                        <a:rPr lang="en-US" sz="1050" b="1" dirty="0" smtClean="0">
                          <a:solidFill>
                            <a:schemeClr val="tx1"/>
                          </a:solidFill>
                        </a:rPr>
                        <a:t>ONLY Star2 </a:t>
                      </a:r>
                    </a:p>
                    <a:p>
                      <a:pPr algn="ctr"/>
                      <a:r>
                        <a:rPr lang="en-US" sz="1050" b="1" dirty="0" smtClean="0">
                          <a:solidFill>
                            <a:schemeClr val="tx1"/>
                          </a:solidFill>
                        </a:rPr>
                        <a:t>HIGH 10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p>
                  </a:txBody>
                  <a:tcPr/>
                </a:tc>
                <a:tc>
                  <a:txBody>
                    <a:bodyPr/>
                    <a:lstStyle/>
                    <a:p>
                      <a:pPr algn="ctr"/>
                      <a:r>
                        <a:rPr lang="en-US" sz="1050" b="1" dirty="0" smtClean="0">
                          <a:solidFill>
                            <a:schemeClr val="tx1"/>
                          </a:solidFill>
                        </a:rPr>
                        <a:t>ONLY Star2 HIGH 10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p>
                  </a:txBody>
                  <a:tcPr/>
                </a:tc>
                <a:tc>
                  <a:txBody>
                    <a:bodyPr/>
                    <a:lstStyle/>
                    <a:p>
                      <a:pPr algn="ctr"/>
                      <a:r>
                        <a:rPr lang="en-US" sz="1050" b="1" dirty="0" smtClean="0">
                          <a:solidFill>
                            <a:schemeClr val="tx1"/>
                          </a:solidFill>
                        </a:rPr>
                        <a:t>ONLY</a:t>
                      </a:r>
                      <a:r>
                        <a:rPr lang="en-US" sz="1050" b="1" baseline="0" dirty="0" smtClean="0">
                          <a:solidFill>
                            <a:schemeClr val="tx1"/>
                          </a:solidFill>
                        </a:rPr>
                        <a:t> </a:t>
                      </a:r>
                      <a:r>
                        <a:rPr lang="en-US" sz="1050" b="1" dirty="0" smtClean="0">
                          <a:solidFill>
                            <a:schemeClr val="tx1"/>
                          </a:solidFill>
                        </a:rPr>
                        <a:t>Star2 HIGH 10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p>
                  </a:txBody>
                  <a:tcPr/>
                </a:tc>
                <a:tc>
                  <a:txBody>
                    <a:bodyPr/>
                    <a:lstStyle/>
                    <a:p>
                      <a:pPr algn="ctr"/>
                      <a:r>
                        <a:rPr lang="en-US" sz="1050" b="1" dirty="0" smtClean="0">
                          <a:solidFill>
                            <a:schemeClr val="tx1"/>
                          </a:solidFill>
                        </a:rPr>
                        <a:t>ONLY Star2</a:t>
                      </a:r>
                      <a:r>
                        <a:rPr lang="en-US" sz="1050" b="1" baseline="0" dirty="0" smtClean="0">
                          <a:solidFill>
                            <a:schemeClr val="tx1"/>
                          </a:solidFill>
                        </a:rPr>
                        <a:t> </a:t>
                      </a:r>
                      <a:r>
                        <a:rPr lang="en-US" sz="1050" b="1" dirty="0" smtClean="0">
                          <a:solidFill>
                            <a:schemeClr val="tx1"/>
                          </a:solidFill>
                        </a:rPr>
                        <a:t>HIGH 10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p>
                  </a:txBody>
                  <a:tcPr/>
                </a:tc>
                <a:tc>
                  <a:txBody>
                    <a:bodyPr/>
                    <a:lstStyle/>
                    <a:p>
                      <a:pPr algn="ctr"/>
                      <a:r>
                        <a:rPr lang="en-US" sz="1050" b="1" dirty="0" smtClean="0">
                          <a:solidFill>
                            <a:schemeClr val="tx1"/>
                          </a:solidFill>
                        </a:rPr>
                        <a:t>ONLY Star2 </a:t>
                      </a:r>
                    </a:p>
                    <a:p>
                      <a:pPr algn="ctr"/>
                      <a:r>
                        <a:rPr lang="en-US" sz="1050" b="1" dirty="0" smtClean="0">
                          <a:solidFill>
                            <a:schemeClr val="tx1"/>
                          </a:solidFill>
                        </a:rPr>
                        <a:t>HIGH 10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p>
                  </a:txBody>
                  <a:tcPr/>
                </a:tc>
                <a:extLst>
                  <a:ext uri="{0D108BD9-81ED-4DB2-BD59-A6C34878D82A}">
                    <a16:rowId xmlns:a16="http://schemas.microsoft.com/office/drawing/2014/main" val="2501530461"/>
                  </a:ext>
                </a:extLst>
              </a:tr>
              <a:tr h="370840">
                <a:tc>
                  <a:txBody>
                    <a:bodyPr/>
                    <a:lstStyle/>
                    <a:p>
                      <a:pPr algn="ctr"/>
                      <a:r>
                        <a:rPr lang="en-US" sz="1200" b="1" kern="1200" dirty="0" smtClean="0">
                          <a:solidFill>
                            <a:srgbClr val="C00000"/>
                          </a:solidFill>
                          <a:latin typeface="+mn-lt"/>
                          <a:ea typeface="+mn-ea"/>
                          <a:cs typeface="+mn-cs"/>
                        </a:rPr>
                        <a:t>OCAL UC2 “</a:t>
                      </a:r>
                      <a:r>
                        <a:rPr lang="en-US" sz="1200" b="0" kern="1200" dirty="0" smtClean="0">
                          <a:solidFill>
                            <a:srgbClr val="C00000"/>
                          </a:solidFill>
                          <a:latin typeface="+mn-lt"/>
                          <a:ea typeface="+mn-ea"/>
                          <a:cs typeface="+mn-cs"/>
                        </a:rPr>
                        <a:t>Service”</a:t>
                      </a:r>
                    </a:p>
                  </a:txBody>
                  <a:tcPr/>
                </a:tc>
                <a:tc gridSpan="2">
                  <a:txBody>
                    <a:bodyPr/>
                    <a:lstStyle/>
                    <a:p>
                      <a:pPr algn="ctr"/>
                      <a:r>
                        <a:rPr lang="en-US" sz="1050" b="1" dirty="0" smtClean="0">
                          <a:solidFill>
                            <a:schemeClr val="tx1"/>
                          </a:solidFill>
                        </a:rPr>
                        <a:t>HIGH 5</a:t>
                      </a:r>
                    </a:p>
                    <a:p>
                      <a:pPr algn="ctr"/>
                      <a:r>
                        <a:rPr lang="en-US" sz="1050" dirty="0" smtClean="0">
                          <a:solidFill>
                            <a:schemeClr val="bg1">
                              <a:lumMod val="50000"/>
                            </a:schemeClr>
                          </a:solidFill>
                        </a:rPr>
                        <a:t>ENTRY 5</a:t>
                      </a:r>
                      <a:endParaRPr lang="en-US" sz="1050" dirty="0">
                        <a:solidFill>
                          <a:schemeClr val="bg1">
                            <a:lumMod val="50000"/>
                          </a:schemeClr>
                        </a:solidFill>
                      </a:endParaRPr>
                    </a:p>
                  </a:txBody>
                  <a:tcPr/>
                </a:tc>
                <a:tc hMerge="1">
                  <a:txBody>
                    <a:bodyPr/>
                    <a:lstStyle/>
                    <a:p>
                      <a:pPr algn="ctr"/>
                      <a:endParaRPr lang="en-US" sz="1100" dirty="0"/>
                    </a:p>
                  </a:txBody>
                  <a:tcPr/>
                </a:tc>
                <a:tc>
                  <a:txBody>
                    <a:bodyPr/>
                    <a:lstStyle/>
                    <a:p>
                      <a:pPr algn="ctr"/>
                      <a:r>
                        <a:rPr lang="en-US" sz="1050" b="1" dirty="0" smtClean="0">
                          <a:solidFill>
                            <a:schemeClr val="tx1"/>
                          </a:solidFill>
                        </a:rPr>
                        <a:t>HIGH 5</a:t>
                      </a:r>
                    </a:p>
                    <a:p>
                      <a:pPr algn="ctr"/>
                      <a:r>
                        <a:rPr lang="en-US" sz="1050" dirty="0" smtClean="0">
                          <a:solidFill>
                            <a:schemeClr val="bg1">
                              <a:lumMod val="50000"/>
                            </a:schemeClr>
                          </a:solidFill>
                        </a:rPr>
                        <a:t>ENTRY 5</a:t>
                      </a:r>
                      <a:endParaRPr lang="en-US" sz="1050" dirty="0">
                        <a:solidFill>
                          <a:schemeClr val="bg1">
                            <a:lumMod val="50000"/>
                          </a:schemeClr>
                        </a:solidFill>
                      </a:endParaRPr>
                    </a:p>
                  </a:txBody>
                  <a:tcPr/>
                </a:tc>
                <a:tc>
                  <a:txBody>
                    <a:bodyPr/>
                    <a:lstStyle/>
                    <a:p>
                      <a:pPr algn="ctr"/>
                      <a:r>
                        <a:rPr lang="en-US" sz="1050" b="1" dirty="0" smtClean="0">
                          <a:solidFill>
                            <a:schemeClr val="tx1"/>
                          </a:solidFill>
                        </a:rPr>
                        <a:t>HIGH 5</a:t>
                      </a:r>
                    </a:p>
                    <a:p>
                      <a:pPr algn="ctr"/>
                      <a:r>
                        <a:rPr lang="en-US" sz="1050" dirty="0" smtClean="0">
                          <a:solidFill>
                            <a:schemeClr val="bg1">
                              <a:lumMod val="50000"/>
                            </a:schemeClr>
                          </a:solidFill>
                        </a:rPr>
                        <a:t>ENTRY 5</a:t>
                      </a:r>
                      <a:endParaRPr lang="en-US" sz="1050" dirty="0">
                        <a:solidFill>
                          <a:schemeClr val="bg1">
                            <a:lumMod val="50000"/>
                          </a:schemeClr>
                        </a:solidFill>
                      </a:endParaRPr>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extLst>
                  <a:ext uri="{0D108BD9-81ED-4DB2-BD59-A6C34878D82A}">
                    <a16:rowId xmlns:a16="http://schemas.microsoft.com/office/drawing/2014/main" val="3164310964"/>
                  </a:ext>
                </a:extLst>
              </a:tr>
              <a:tr h="370840">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kern="1200" dirty="0" smtClean="0">
                          <a:solidFill>
                            <a:srgbClr val="C00000"/>
                          </a:solidFill>
                          <a:latin typeface="+mn-lt"/>
                          <a:ea typeface="+mn-ea"/>
                          <a:cs typeface="+mn-cs"/>
                        </a:rPr>
                        <a:t>OCAL UC3 </a:t>
                      </a:r>
                      <a:r>
                        <a:rPr lang="en-US" sz="1200" b="0" kern="1200" dirty="0" smtClean="0">
                          <a:solidFill>
                            <a:srgbClr val="C00000"/>
                          </a:solidFill>
                          <a:latin typeface="+mn-lt"/>
                          <a:ea typeface="+mn-ea"/>
                          <a:cs typeface="+mn-cs"/>
                        </a:rPr>
                        <a:t>“Long run”</a:t>
                      </a:r>
                    </a:p>
                  </a:txBody>
                  <a:tcPr/>
                </a:tc>
                <a:tc gridSpan="4">
                  <a:txBody>
                    <a:bodyPr/>
                    <a:lstStyle/>
                    <a:p>
                      <a:pPr algn="ctr"/>
                      <a:r>
                        <a:rPr lang="en-US" sz="1050" b="1" dirty="0" smtClean="0">
                          <a:solidFill>
                            <a:schemeClr val="tx1"/>
                          </a:solidFill>
                        </a:rPr>
                        <a:t>HIGH &gt;2h UND &gt;10km</a:t>
                      </a:r>
                    </a:p>
                    <a:p>
                      <a:pPr algn="ctr"/>
                      <a:r>
                        <a:rPr lang="en-US" sz="1050" dirty="0" smtClean="0">
                          <a:solidFill>
                            <a:schemeClr val="bg1">
                              <a:lumMod val="50000"/>
                            </a:schemeClr>
                          </a:solidFill>
                        </a:rPr>
                        <a:t>ENTRY &gt;2h UND &gt;10km</a:t>
                      </a:r>
                      <a:endParaRPr lang="en-US" sz="1050" dirty="0">
                        <a:solidFill>
                          <a:schemeClr val="bg1">
                            <a:lumMod val="50000"/>
                          </a:schemeClr>
                        </a:solidFill>
                      </a:endParaRPr>
                    </a:p>
                  </a:txBody>
                  <a:tcPr/>
                </a:tc>
                <a:tc hMerge="1">
                  <a:txBody>
                    <a:bodyPr/>
                    <a:lstStyle/>
                    <a:p>
                      <a:endParaRPr lang="en-US" sz="1100"/>
                    </a:p>
                  </a:txBody>
                  <a:tcPr/>
                </a:tc>
                <a:tc hMerge="1">
                  <a:txBody>
                    <a:bodyPr/>
                    <a:lstStyle/>
                    <a:p>
                      <a:endParaRPr lang="en-US" sz="1100" dirty="0"/>
                    </a:p>
                  </a:txBody>
                  <a:tcPr/>
                </a:tc>
                <a:tc hMerge="1">
                  <a:txBody>
                    <a:bodyPr/>
                    <a:lstStyle/>
                    <a:p>
                      <a:endParaRPr lang="en-US" sz="1100" dirty="0"/>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extLst>
                  <a:ext uri="{0D108BD9-81ED-4DB2-BD59-A6C34878D82A}">
                    <a16:rowId xmlns:a16="http://schemas.microsoft.com/office/drawing/2014/main" val="2457982944"/>
                  </a:ext>
                </a:extLst>
              </a:tr>
              <a:tr h="365227">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kern="1200" dirty="0" smtClean="0">
                          <a:solidFill>
                            <a:srgbClr val="C00000"/>
                          </a:solidFill>
                          <a:latin typeface="+mn-lt"/>
                          <a:ea typeface="+mn-ea"/>
                          <a:cs typeface="+mn-cs"/>
                        </a:rPr>
                        <a:t>EOL </a:t>
                      </a:r>
                      <a:r>
                        <a:rPr lang="en-US" sz="1200" b="1" kern="1200" dirty="0" err="1" smtClean="0">
                          <a:solidFill>
                            <a:srgbClr val="C00000"/>
                          </a:solidFill>
                          <a:latin typeface="+mn-lt"/>
                          <a:ea typeface="+mn-ea"/>
                          <a:cs typeface="+mn-cs"/>
                        </a:rPr>
                        <a:t>Calib</a:t>
                      </a:r>
                      <a:endParaRPr lang="en-US" sz="1200" b="1" kern="1200" dirty="0" smtClean="0">
                        <a:solidFill>
                          <a:srgbClr val="C00000"/>
                        </a:solidFill>
                        <a:latin typeface="+mn-lt"/>
                        <a:ea typeface="+mn-ea"/>
                        <a:cs typeface="+mn-cs"/>
                      </a:endParaRPr>
                    </a:p>
                    <a:p>
                      <a:pPr marL="0" marR="0" lvl="0" indent="0" algn="ctr" defTabSz="914333" rtl="0" eaLnBrk="1" fontAlgn="auto" latinLnBrk="0" hangingPunct="1">
                        <a:lnSpc>
                          <a:spcPct val="100000"/>
                        </a:lnSpc>
                        <a:spcBef>
                          <a:spcPts val="0"/>
                        </a:spcBef>
                        <a:spcAft>
                          <a:spcPts val="0"/>
                        </a:spcAft>
                        <a:buClrTx/>
                        <a:buSzTx/>
                        <a:buFontTx/>
                        <a:buNone/>
                        <a:tabLst/>
                        <a:defRPr/>
                      </a:pPr>
                      <a:endParaRPr lang="en-US" sz="1000" b="1" kern="1200" dirty="0" smtClean="0">
                        <a:solidFill>
                          <a:srgbClr val="C00000"/>
                        </a:solidFill>
                        <a:latin typeface="+mn-lt"/>
                        <a:ea typeface="+mn-ea"/>
                        <a:cs typeface="+mn-cs"/>
                      </a:endParaRPr>
                    </a:p>
                  </a:txBody>
                  <a:tcPr/>
                </a:tc>
                <a:tc gridSpan="5">
                  <a:txBody>
                    <a:bodyPr/>
                    <a:lstStyle/>
                    <a:p>
                      <a:pPr algn="ctr"/>
                      <a:r>
                        <a:rPr lang="en-US" sz="1050" b="1" dirty="0" smtClean="0">
                          <a:solidFill>
                            <a:schemeClr val="tx1"/>
                          </a:solidFill>
                        </a:rPr>
                        <a:t>ONLY HIGH 3 x 30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pPr algn="ctr"/>
                      <a:endParaRPr lang="en-US" sz="1100" dirty="0">
                        <a:solidFill>
                          <a:schemeClr val="bg1">
                            <a:lumMod val="50000"/>
                          </a:schemeClr>
                        </a:solidFill>
                      </a:endParaRPr>
                    </a:p>
                  </a:txBody>
                  <a:tcPr/>
                </a:tc>
                <a:extLst>
                  <a:ext uri="{0D108BD9-81ED-4DB2-BD59-A6C34878D82A}">
                    <a16:rowId xmlns:a16="http://schemas.microsoft.com/office/drawing/2014/main" val="2360223778"/>
                  </a:ext>
                </a:extLst>
              </a:tr>
              <a:tr h="370840">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kern="1200" dirty="0" err="1" smtClean="0">
                          <a:solidFill>
                            <a:srgbClr val="C00000"/>
                          </a:solidFill>
                          <a:latin typeface="+mn-lt"/>
                          <a:ea typeface="+mn-ea"/>
                          <a:cs typeface="+mn-cs"/>
                        </a:rPr>
                        <a:t>Markercalib</a:t>
                      </a:r>
                      <a:endParaRPr lang="en-US" sz="1200" b="1" kern="1200" dirty="0" smtClean="0">
                        <a:solidFill>
                          <a:srgbClr val="C00000"/>
                        </a:solidFill>
                        <a:latin typeface="+mn-lt"/>
                        <a:ea typeface="+mn-ea"/>
                        <a:cs typeface="+mn-cs"/>
                      </a:endParaRPr>
                    </a:p>
                  </a:txBody>
                  <a:tcPr/>
                </a:tc>
                <a:tc gridSpan="5">
                  <a:txBody>
                    <a:bodyPr/>
                    <a:lstStyle/>
                    <a:p>
                      <a:pPr algn="ctr"/>
                      <a:r>
                        <a:rPr lang="en-US" sz="1050" b="1" dirty="0" smtClean="0">
                          <a:solidFill>
                            <a:schemeClr val="tx1"/>
                          </a:solidFill>
                        </a:rPr>
                        <a:t>ONLY HIGH (SW validation)</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pPr algn="ctr"/>
                      <a:endParaRPr lang="en-US" sz="1100" dirty="0">
                        <a:solidFill>
                          <a:schemeClr val="bg1">
                            <a:lumMod val="50000"/>
                          </a:schemeClr>
                        </a:solidFill>
                      </a:endParaRPr>
                    </a:p>
                  </a:txBody>
                  <a:tcPr/>
                </a:tc>
                <a:extLst>
                  <a:ext uri="{0D108BD9-81ED-4DB2-BD59-A6C34878D82A}">
                    <a16:rowId xmlns:a16="http://schemas.microsoft.com/office/drawing/2014/main" val="1062116698"/>
                  </a:ext>
                </a:extLst>
              </a:tr>
              <a:tr h="370840">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kern="1200" dirty="0" smtClean="0">
                          <a:solidFill>
                            <a:srgbClr val="C00000"/>
                          </a:solidFill>
                          <a:latin typeface="+mn-lt"/>
                          <a:ea typeface="+mn-ea"/>
                          <a:cs typeface="+mn-cs"/>
                        </a:rPr>
                        <a:t>Mask</a:t>
                      </a:r>
                      <a:r>
                        <a:rPr lang="en-US" sz="1200" b="1" kern="1200" baseline="0" dirty="0" smtClean="0">
                          <a:solidFill>
                            <a:srgbClr val="C00000"/>
                          </a:solidFill>
                          <a:latin typeface="+mn-lt"/>
                          <a:ea typeface="+mn-ea"/>
                          <a:cs typeface="+mn-cs"/>
                        </a:rPr>
                        <a:t> Dumps</a:t>
                      </a:r>
                      <a:r>
                        <a:rPr lang="en-US" sz="1200" b="1" kern="1200" dirty="0" smtClean="0">
                          <a:solidFill>
                            <a:srgbClr val="C00000"/>
                          </a:solidFill>
                          <a:latin typeface="+mn-lt"/>
                          <a:ea typeface="+mn-ea"/>
                          <a:cs typeface="+mn-cs"/>
                        </a:rPr>
                        <a:t> </a:t>
                      </a:r>
                    </a:p>
                  </a:txBody>
                  <a:tcPr/>
                </a:tc>
                <a:tc gridSpan="5">
                  <a:txBody>
                    <a:bodyPr/>
                    <a:lstStyle/>
                    <a:p>
                      <a:pPr algn="ctr"/>
                      <a:r>
                        <a:rPr lang="en-US" sz="1050" b="1" dirty="0" smtClean="0">
                          <a:solidFill>
                            <a:schemeClr val="tx1"/>
                          </a:solidFill>
                        </a:rPr>
                        <a:t>ONLY HIGH </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79008194"/>
                  </a:ext>
                </a:extLst>
              </a:tr>
              <a:tr h="370840">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kern="1200" dirty="0" smtClean="0">
                          <a:solidFill>
                            <a:srgbClr val="C00000"/>
                          </a:solidFill>
                          <a:latin typeface="+mn-lt"/>
                          <a:ea typeface="+mn-ea"/>
                          <a:cs typeface="+mn-cs"/>
                        </a:rPr>
                        <a:t>SVS Head Unit Dumps</a:t>
                      </a:r>
                    </a:p>
                  </a:txBody>
                  <a:tcPr/>
                </a:tc>
                <a:tc gridSpan="5">
                  <a:txBody>
                    <a:bodyPr/>
                    <a:lstStyle/>
                    <a:p>
                      <a:pPr algn="ctr"/>
                      <a:r>
                        <a:rPr lang="en-US" sz="1050" b="1" dirty="0" smtClean="0">
                          <a:solidFill>
                            <a:schemeClr val="tx1"/>
                          </a:solidFill>
                        </a:rPr>
                        <a:t>ONLY HIGH </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10432169"/>
                  </a:ext>
                </a:extLst>
              </a:tr>
            </a:tbl>
          </a:graphicData>
        </a:graphic>
      </p:graphicFrame>
      <p:graphicFrame>
        <p:nvGraphicFramePr>
          <p:cNvPr id="11" name="Inhaltsplatzhalter 7"/>
          <p:cNvGraphicFramePr>
            <a:graphicFrameLocks/>
          </p:cNvGraphicFramePr>
          <p:nvPr>
            <p:extLst>
              <p:ext uri="{D42A27DB-BD31-4B8C-83A1-F6EECF244321}">
                <p14:modId xmlns:p14="http://schemas.microsoft.com/office/powerpoint/2010/main" val="3546082727"/>
              </p:ext>
            </p:extLst>
          </p:nvPr>
        </p:nvGraphicFramePr>
        <p:xfrm>
          <a:off x="5973578" y="1097689"/>
          <a:ext cx="4766871" cy="4639121"/>
        </p:xfrm>
        <a:graphic>
          <a:graphicData uri="http://schemas.openxmlformats.org/drawingml/2006/table">
            <a:tbl>
              <a:tblPr firstRow="1" bandRow="1">
                <a:tableStyleId>{5C22544A-7EE6-4342-B048-85BDC9FD1C3A}</a:tableStyleId>
              </a:tblPr>
              <a:tblGrid>
                <a:gridCol w="869430">
                  <a:extLst>
                    <a:ext uri="{9D8B030D-6E8A-4147-A177-3AD203B41FA5}">
                      <a16:colId xmlns:a16="http://schemas.microsoft.com/office/drawing/2014/main" val="2236284875"/>
                    </a:ext>
                  </a:extLst>
                </a:gridCol>
                <a:gridCol w="786983">
                  <a:extLst>
                    <a:ext uri="{9D8B030D-6E8A-4147-A177-3AD203B41FA5}">
                      <a16:colId xmlns:a16="http://schemas.microsoft.com/office/drawing/2014/main" val="356008364"/>
                    </a:ext>
                  </a:extLst>
                </a:gridCol>
                <a:gridCol w="1034776">
                  <a:extLst>
                    <a:ext uri="{9D8B030D-6E8A-4147-A177-3AD203B41FA5}">
                      <a16:colId xmlns:a16="http://schemas.microsoft.com/office/drawing/2014/main" val="3504957876"/>
                    </a:ext>
                  </a:extLst>
                </a:gridCol>
                <a:gridCol w="1065715">
                  <a:extLst>
                    <a:ext uri="{9D8B030D-6E8A-4147-A177-3AD203B41FA5}">
                      <a16:colId xmlns:a16="http://schemas.microsoft.com/office/drawing/2014/main" val="4061901545"/>
                    </a:ext>
                  </a:extLst>
                </a:gridCol>
                <a:gridCol w="1009967">
                  <a:extLst>
                    <a:ext uri="{9D8B030D-6E8A-4147-A177-3AD203B41FA5}">
                      <a16:colId xmlns:a16="http://schemas.microsoft.com/office/drawing/2014/main" val="4060303250"/>
                    </a:ext>
                  </a:extLst>
                </a:gridCol>
              </a:tblGrid>
              <a:tr h="370840">
                <a:tc gridSpan="4">
                  <a:txBody>
                    <a:bodyPr/>
                    <a:lstStyle/>
                    <a:p>
                      <a:pPr algn="ctr"/>
                      <a:r>
                        <a:rPr lang="en-US" sz="1050" dirty="0" smtClean="0"/>
                        <a:t>daylight</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dirty="0" smtClean="0"/>
                        <a:t>dusk</a:t>
                      </a:r>
                      <a:endParaRPr lang="en-US" sz="1050" dirty="0"/>
                    </a:p>
                  </a:txBody>
                  <a:tcPr/>
                </a:tc>
                <a:extLst>
                  <a:ext uri="{0D108BD9-81ED-4DB2-BD59-A6C34878D82A}">
                    <a16:rowId xmlns:a16="http://schemas.microsoft.com/office/drawing/2014/main" val="3563176840"/>
                  </a:ext>
                </a:extLst>
              </a:tr>
              <a:tr h="422264">
                <a:tc>
                  <a:txBody>
                    <a:bodyPr/>
                    <a:lstStyle/>
                    <a:p>
                      <a:pPr algn="ctr"/>
                      <a:r>
                        <a:rPr lang="en-US" sz="1050" dirty="0" smtClean="0"/>
                        <a:t>city</a:t>
                      </a:r>
                    </a:p>
                    <a:p>
                      <a:pPr algn="ctr"/>
                      <a:r>
                        <a:rPr lang="en-US" sz="1050" dirty="0" smtClean="0"/>
                        <a:t>&lt;</a:t>
                      </a:r>
                      <a:r>
                        <a:rPr lang="en-US" sz="1050" baseline="0" dirty="0" smtClean="0"/>
                        <a:t> </a:t>
                      </a:r>
                      <a:r>
                        <a:rPr lang="en-US" sz="1050" dirty="0" smtClean="0"/>
                        <a:t>30 km/h</a:t>
                      </a:r>
                      <a:endParaRPr lang="en-US" sz="1050" dirty="0"/>
                    </a:p>
                  </a:txBody>
                  <a:tcPr/>
                </a:tc>
                <a:tc>
                  <a:txBody>
                    <a:bodyPr/>
                    <a:lstStyle/>
                    <a:p>
                      <a:pPr algn="ctr"/>
                      <a:r>
                        <a:rPr lang="en-US" sz="1050" dirty="0" smtClean="0"/>
                        <a:t>city</a:t>
                      </a:r>
                    </a:p>
                    <a:p>
                      <a:pPr algn="ctr"/>
                      <a:r>
                        <a:rPr lang="en-US" sz="1050" dirty="0" smtClean="0"/>
                        <a:t>30 – 60</a:t>
                      </a:r>
                      <a:endParaRPr lang="en-US" sz="1050" dirty="0"/>
                    </a:p>
                  </a:txBody>
                  <a:tcPr/>
                </a:tc>
                <a:tc>
                  <a:txBody>
                    <a:bodyPr/>
                    <a:lstStyle/>
                    <a:p>
                      <a:pPr algn="ctr"/>
                      <a:r>
                        <a:rPr lang="en-US" sz="1050" dirty="0" smtClean="0"/>
                        <a:t>industrial</a:t>
                      </a:r>
                      <a:endParaRPr lang="en-US" sz="1050" dirty="0"/>
                    </a:p>
                  </a:txBody>
                  <a:tcPr/>
                </a:tc>
                <a:tc>
                  <a:txBody>
                    <a:bodyPr/>
                    <a:lstStyle/>
                    <a:p>
                      <a:pPr algn="ctr"/>
                      <a:r>
                        <a:rPr lang="en-US" sz="1050" dirty="0" err="1" smtClean="0"/>
                        <a:t>Kopfstein-pflaster</a:t>
                      </a:r>
                      <a:endParaRPr lang="en-US" sz="1050" dirty="0"/>
                    </a:p>
                  </a:txBody>
                  <a:tcPr/>
                </a:tc>
                <a:tc>
                  <a:txBody>
                    <a:bodyPr/>
                    <a:lstStyle/>
                    <a:p>
                      <a:pPr algn="ctr"/>
                      <a:r>
                        <a:rPr lang="en-US" sz="1050" dirty="0" smtClean="0"/>
                        <a:t>city</a:t>
                      </a:r>
                    </a:p>
                    <a:p>
                      <a:pPr algn="ctr"/>
                      <a:r>
                        <a:rPr lang="en-US" sz="1050" dirty="0" smtClean="0"/>
                        <a:t>&lt;60 km/h</a:t>
                      </a:r>
                    </a:p>
                  </a:txBody>
                  <a:tcPr/>
                </a:tc>
                <a:extLst>
                  <a:ext uri="{0D108BD9-81ED-4DB2-BD59-A6C34878D82A}">
                    <a16:rowId xmlns:a16="http://schemas.microsoft.com/office/drawing/2014/main" val="4149431124"/>
                  </a:ext>
                </a:extLst>
              </a:tr>
              <a:tr h="469786">
                <a:tc gridSpan="3">
                  <a:txBody>
                    <a:bodyPr/>
                    <a:lstStyle/>
                    <a:p>
                      <a:pPr algn="ctr"/>
                      <a:r>
                        <a:rPr lang="en-US" sz="1050" b="1" dirty="0" smtClean="0">
                          <a:solidFill>
                            <a:schemeClr val="tx1"/>
                          </a:solidFill>
                        </a:rPr>
                        <a:t>HIGH 10</a:t>
                      </a:r>
                    </a:p>
                    <a:p>
                      <a:pPr algn="ctr"/>
                      <a:r>
                        <a:rPr lang="en-US" sz="1050" dirty="0" smtClean="0">
                          <a:solidFill>
                            <a:schemeClr val="bg1">
                              <a:lumMod val="50000"/>
                            </a:schemeClr>
                          </a:solidFill>
                        </a:rPr>
                        <a:t>ENTRY 10</a:t>
                      </a:r>
                    </a:p>
                  </a:txBody>
                  <a:tcPr/>
                </a:tc>
                <a:tc hMerge="1">
                  <a:txBody>
                    <a:bodyPr/>
                    <a:lstStyle/>
                    <a:p>
                      <a:pPr algn="ctr"/>
                      <a:endParaRPr lang="en-US" sz="1100" dirty="0">
                        <a:solidFill>
                          <a:schemeClr val="bg1">
                            <a:lumMod val="50000"/>
                          </a:schemeClr>
                        </a:solidFill>
                      </a:endParaRPr>
                    </a:p>
                  </a:txBody>
                  <a:tcPr/>
                </a:tc>
                <a:tc hMerge="1">
                  <a:txBody>
                    <a:bodyPr/>
                    <a:lstStyle/>
                    <a:p>
                      <a:pPr algn="ctr"/>
                      <a:endParaRPr lang="en-US" sz="1100" dirty="0">
                        <a:solidFill>
                          <a:schemeClr val="bg1">
                            <a:lumMod val="50000"/>
                          </a:schemeClr>
                        </a:solidFill>
                      </a:endParaRPr>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extLst>
                  <a:ext uri="{0D108BD9-81ED-4DB2-BD59-A6C34878D82A}">
                    <a16:rowId xmlns:a16="http://schemas.microsoft.com/office/drawing/2014/main" val="1465925102"/>
                  </a:ext>
                </a:extLst>
              </a:tr>
              <a:tr h="732091">
                <a:tc gridSpan="3">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ONLY Star2 HIGH</a:t>
                      </a:r>
                      <a:r>
                        <a:rPr lang="en-US" sz="1050" b="1" baseline="0" dirty="0" smtClean="0">
                          <a:solidFill>
                            <a:schemeClr val="tx1"/>
                          </a:solidFill>
                        </a:rPr>
                        <a:t> </a:t>
                      </a:r>
                      <a:r>
                        <a:rPr lang="en-US" sz="1050" b="1" baseline="0" dirty="0" smtClean="0">
                          <a:solidFill>
                            <a:schemeClr val="tx1"/>
                          </a:solidFill>
                        </a:rPr>
                        <a:t>15</a:t>
                      </a:r>
                      <a:endParaRPr lang="en-US" sz="1050" dirty="0" smtClean="0">
                        <a:solidFill>
                          <a:schemeClr val="bg1">
                            <a:lumMod val="50000"/>
                          </a:schemeClr>
                        </a:solidFill>
                      </a:endParaRP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p>
                  </a:txBody>
                  <a:tcPr/>
                </a:tc>
                <a:tc hMerge="1">
                  <a:txBody>
                    <a:bodyPr/>
                    <a:lstStyle/>
                    <a:p>
                      <a:endParaRPr lang="en-GB"/>
                    </a:p>
                  </a:txBody>
                  <a:tcPr/>
                </a:tc>
                <a:tc hMerge="1">
                  <a:txBody>
                    <a:bodyPr/>
                    <a:lstStyle/>
                    <a:p>
                      <a:endParaRPr lang="en-GB"/>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endParaRPr lang="en-US" sz="1200" b="1" dirty="0">
                        <a:solidFill>
                          <a:schemeClr val="bg1">
                            <a:lumMod val="50000"/>
                          </a:schemeClr>
                        </a:solidFill>
                      </a:endParaRPr>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endParaRPr lang="en-US" sz="1200" b="1" dirty="0">
                        <a:solidFill>
                          <a:schemeClr val="bg1">
                            <a:lumMod val="50000"/>
                          </a:schemeClr>
                        </a:solidFill>
                      </a:endParaRPr>
                    </a:p>
                  </a:txBody>
                  <a:tcPr/>
                </a:tc>
                <a:extLst>
                  <a:ext uri="{0D108BD9-81ED-4DB2-BD59-A6C34878D82A}">
                    <a16:rowId xmlns:a16="http://schemas.microsoft.com/office/drawing/2014/main" val="172118594"/>
                  </a:ext>
                </a:extLst>
              </a:tr>
              <a:tr h="370840">
                <a:tc gridSpan="3">
                  <a:txBody>
                    <a:bodyPr/>
                    <a:lstStyle/>
                    <a:p>
                      <a:pPr algn="ctr"/>
                      <a:r>
                        <a:rPr lang="en-US" sz="1050" b="1" dirty="0" smtClean="0">
                          <a:solidFill>
                            <a:schemeClr val="tx1"/>
                          </a:solidFill>
                        </a:rPr>
                        <a:t>HIGH 10</a:t>
                      </a:r>
                    </a:p>
                    <a:p>
                      <a:pPr algn="ctr"/>
                      <a:r>
                        <a:rPr lang="en-US" sz="1050" dirty="0" smtClean="0">
                          <a:solidFill>
                            <a:schemeClr val="bg1">
                              <a:lumMod val="50000"/>
                            </a:schemeClr>
                          </a:solidFill>
                        </a:rPr>
                        <a:t>ENTRY 10</a:t>
                      </a:r>
                    </a:p>
                  </a:txBody>
                  <a:tcPr/>
                </a:tc>
                <a:tc hMerge="1">
                  <a:txBody>
                    <a:bodyPr/>
                    <a:lstStyle/>
                    <a:p>
                      <a:pPr algn="ctr"/>
                      <a:endParaRPr lang="en-US" sz="1100" dirty="0">
                        <a:solidFill>
                          <a:schemeClr val="bg1">
                            <a:lumMod val="50000"/>
                          </a:schemeClr>
                        </a:solidFill>
                      </a:endParaRPr>
                    </a:p>
                  </a:txBody>
                  <a:tcPr/>
                </a:tc>
                <a:tc hMerge="1">
                  <a:txBody>
                    <a:bodyPr/>
                    <a:lstStyle/>
                    <a:p>
                      <a:pPr algn="ctr"/>
                      <a:endParaRPr lang="en-US" sz="1100" dirty="0">
                        <a:solidFill>
                          <a:schemeClr val="bg1">
                            <a:lumMod val="50000"/>
                          </a:schemeClr>
                        </a:solidFill>
                      </a:endParaRPr>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extLst>
                  <a:ext uri="{0D108BD9-81ED-4DB2-BD59-A6C34878D82A}">
                    <a16:rowId xmlns:a16="http://schemas.microsoft.com/office/drawing/2014/main" val="3164310964"/>
                  </a:ext>
                </a:extLst>
              </a:tr>
              <a:tr h="370840">
                <a:tc gridSpan="4">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tc hMerge="1">
                  <a:txBody>
                    <a:bodyPr/>
                    <a:lstStyle/>
                    <a:p>
                      <a:endParaRPr lang="en-US" sz="1100"/>
                    </a:p>
                  </a:txBody>
                  <a:tcPr/>
                </a:tc>
                <a:tc hMerge="1">
                  <a:txBody>
                    <a:bodyPr/>
                    <a:lstStyle/>
                    <a:p>
                      <a:endParaRPr lang="en-US" sz="1100" dirty="0"/>
                    </a:p>
                  </a:txBody>
                  <a:tcPr/>
                </a:tc>
                <a:tc hMerge="1">
                  <a:txBody>
                    <a:bodyPr/>
                    <a:lstStyle/>
                    <a:p>
                      <a:endParaRPr lang="en-US" sz="1100" dirty="0"/>
                    </a:p>
                  </a:txBody>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extLst>
                  <a:ext uri="{0D108BD9-81ED-4DB2-BD59-A6C34878D82A}">
                    <a16:rowId xmlns:a16="http://schemas.microsoft.com/office/drawing/2014/main" val="2457982944"/>
                  </a:ext>
                </a:extLst>
              </a:tr>
              <a:tr h="370840">
                <a:tc gridSpan="5">
                  <a:txBody>
                    <a:bodyPr/>
                    <a:lstStyle/>
                    <a:p>
                      <a:pPr algn="ctr"/>
                      <a:r>
                        <a:rPr lang="en-US" sz="1050" b="1" dirty="0" smtClean="0">
                          <a:solidFill>
                            <a:schemeClr val="tx1"/>
                          </a:solidFill>
                        </a:rPr>
                        <a:t>ONLY HIGH 2 x 20</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100" b="1" dirty="0" smtClean="0">
                          <a:solidFill>
                            <a:schemeClr val="bg1">
                              <a:lumMod val="50000"/>
                            </a:schemeClr>
                          </a:solidFill>
                        </a:rPr>
                        <a:t>-</a:t>
                      </a:r>
                      <a:endParaRPr lang="en-US" sz="110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pPr algn="ctr"/>
                      <a:endParaRPr lang="en-US" sz="1100" dirty="0">
                        <a:solidFill>
                          <a:schemeClr val="bg1">
                            <a:lumMod val="50000"/>
                          </a:schemeClr>
                        </a:solidFill>
                      </a:endParaRPr>
                    </a:p>
                  </a:txBody>
                  <a:tcPr/>
                </a:tc>
                <a:extLst>
                  <a:ext uri="{0D108BD9-81ED-4DB2-BD59-A6C34878D82A}">
                    <a16:rowId xmlns:a16="http://schemas.microsoft.com/office/drawing/2014/main" val="2360223778"/>
                  </a:ext>
                </a:extLst>
              </a:tr>
              <a:tr h="370840">
                <a:tc gridSpan="5">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050" b="1" dirty="0" smtClean="0">
                          <a:solidFill>
                            <a:schemeClr val="bg1">
                              <a:lumMod val="50000"/>
                            </a:schemeClr>
                          </a:solidFill>
                        </a:rPr>
                        <a:t>-</a:t>
                      </a:r>
                      <a:endParaRPr lang="en-US" sz="105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pPr algn="ctr"/>
                      <a:endParaRPr lang="en-US" sz="1100" dirty="0">
                        <a:solidFill>
                          <a:schemeClr val="bg1">
                            <a:lumMod val="50000"/>
                          </a:schemeClr>
                        </a:solidFill>
                      </a:endParaRPr>
                    </a:p>
                  </a:txBody>
                  <a:tcPr/>
                </a:tc>
                <a:extLst>
                  <a:ext uri="{0D108BD9-81ED-4DB2-BD59-A6C34878D82A}">
                    <a16:rowId xmlns:a16="http://schemas.microsoft.com/office/drawing/2014/main" val="1062116698"/>
                  </a:ext>
                </a:extLst>
              </a:tr>
              <a:tr h="370840">
                <a:tc gridSpan="5">
                  <a:txBody>
                    <a:bodyPr/>
                    <a:lstStyle/>
                    <a:p>
                      <a:pPr algn="ctr"/>
                      <a:r>
                        <a:rPr lang="en-US" sz="1050" b="1" dirty="0" smtClean="0">
                          <a:solidFill>
                            <a:schemeClr val="tx1"/>
                          </a:solidFill>
                        </a:rPr>
                        <a:t>ONLY HIGH </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50000"/>
                            </a:schemeClr>
                          </a:solidFill>
                        </a:rPr>
                        <a:t>-</a:t>
                      </a:r>
                      <a:endParaRPr lang="en-US" sz="120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070036375"/>
                  </a:ext>
                </a:extLst>
              </a:tr>
              <a:tr h="370840">
                <a:tc gridSpan="5">
                  <a:txBody>
                    <a:bodyPr/>
                    <a:lstStyle/>
                    <a:p>
                      <a:pPr algn="ctr"/>
                      <a:r>
                        <a:rPr lang="en-US" sz="1050" b="1" dirty="0" smtClean="0">
                          <a:solidFill>
                            <a:schemeClr val="tx1"/>
                          </a:solidFill>
                        </a:rPr>
                        <a:t>ONLY HIGH </a:t>
                      </a:r>
                    </a:p>
                    <a:p>
                      <a:pPr marL="0" marR="0" lvl="0" indent="0" algn="ctr" defTabSz="914333" rtl="0" eaLnBrk="1" fontAlgn="auto" latinLnBrk="0" hangingPunct="1">
                        <a:lnSpc>
                          <a:spcPct val="100000"/>
                        </a:lnSpc>
                        <a:spcBef>
                          <a:spcPts val="0"/>
                        </a:spcBef>
                        <a:spcAft>
                          <a:spcPts val="0"/>
                        </a:spcAft>
                        <a:buClrTx/>
                        <a:buSzTx/>
                        <a:buFontTx/>
                        <a:buNone/>
                        <a:tabLst/>
                        <a:defRPr/>
                      </a:pPr>
                      <a:r>
                        <a:rPr lang="en-US" sz="1400" b="1" dirty="0" smtClean="0">
                          <a:solidFill>
                            <a:schemeClr val="bg1">
                              <a:lumMod val="50000"/>
                            </a:schemeClr>
                          </a:solidFill>
                        </a:rPr>
                        <a:t>-</a:t>
                      </a:r>
                      <a:endParaRPr lang="en-US" sz="1400" b="1" dirty="0">
                        <a:solidFill>
                          <a:schemeClr val="bg1">
                            <a:lumMod val="50000"/>
                          </a:schemeClr>
                        </a:solidFill>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018029167"/>
                  </a:ext>
                </a:extLst>
              </a:tr>
            </a:tbl>
          </a:graphicData>
        </a:graphic>
      </p:graphicFrame>
      <p:sp>
        <p:nvSpPr>
          <p:cNvPr id="12" name="Titel 2"/>
          <p:cNvSpPr txBox="1">
            <a:spLocks/>
          </p:cNvSpPr>
          <p:nvPr/>
        </p:nvSpPr>
        <p:spPr>
          <a:xfrm>
            <a:off x="6989782" y="716384"/>
            <a:ext cx="301615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3200" b="1" dirty="0" smtClean="0">
                <a:solidFill>
                  <a:srgbClr val="A80163"/>
                </a:solidFill>
              </a:rPr>
              <a:t>REDUCED </a:t>
            </a:r>
            <a:r>
              <a:rPr lang="en-US" sz="3200" dirty="0" smtClean="0">
                <a:solidFill>
                  <a:srgbClr val="A80163"/>
                </a:solidFill>
              </a:rPr>
              <a:t>test</a:t>
            </a:r>
            <a:endParaRPr lang="en-US" dirty="0">
              <a:solidFill>
                <a:srgbClr val="A80163"/>
              </a:solidFill>
            </a:endParaRPr>
          </a:p>
        </p:txBody>
      </p:sp>
      <p:sp>
        <p:nvSpPr>
          <p:cNvPr id="7" name="Textfeld 6"/>
          <p:cNvSpPr txBox="1"/>
          <p:nvPr/>
        </p:nvSpPr>
        <p:spPr>
          <a:xfrm rot="16200000">
            <a:off x="-141158" y="1825525"/>
            <a:ext cx="547141" cy="232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de-DE" sz="900" b="0" i="0" u="none" strike="noStrike" kern="0" cap="none" spc="0" normalizeH="0" baseline="0" noProof="0" dirty="0" smtClean="0">
                <a:ln>
                  <a:noFill/>
                </a:ln>
                <a:solidFill>
                  <a:srgbClr val="000000"/>
                </a:solidFill>
                <a:effectLst/>
                <a:uLnTx/>
                <a:uFillTx/>
              </a:rPr>
              <a:t>P.7</a:t>
            </a:r>
          </a:p>
        </p:txBody>
      </p:sp>
      <p:sp>
        <p:nvSpPr>
          <p:cNvPr id="13" name="Textfeld 12"/>
          <p:cNvSpPr txBox="1"/>
          <p:nvPr/>
        </p:nvSpPr>
        <p:spPr>
          <a:xfrm rot="16200000">
            <a:off x="-145972" y="3025012"/>
            <a:ext cx="547141" cy="232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de-DE" sz="900" b="0" i="0" u="none" strike="noStrike" kern="0" cap="none" spc="0" normalizeH="0" baseline="0" noProof="0" dirty="0" smtClean="0">
                <a:ln>
                  <a:noFill/>
                </a:ln>
                <a:solidFill>
                  <a:srgbClr val="000000"/>
                </a:solidFill>
                <a:effectLst/>
                <a:uLnTx/>
                <a:uFillTx/>
              </a:rPr>
              <a:t>P.6</a:t>
            </a:r>
          </a:p>
        </p:txBody>
      </p:sp>
      <p:sp>
        <p:nvSpPr>
          <p:cNvPr id="14" name="Textfeld 13"/>
          <p:cNvSpPr txBox="1"/>
          <p:nvPr/>
        </p:nvSpPr>
        <p:spPr>
          <a:xfrm rot="16200000">
            <a:off x="-145972" y="3458547"/>
            <a:ext cx="547141" cy="232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de-DE" sz="900" b="0" i="0" u="none" strike="noStrike" kern="0" cap="none" spc="0" normalizeH="0" baseline="0" noProof="0" dirty="0" smtClean="0">
                <a:ln>
                  <a:noFill/>
                </a:ln>
                <a:solidFill>
                  <a:srgbClr val="000000"/>
                </a:solidFill>
                <a:effectLst/>
                <a:uLnTx/>
                <a:uFillTx/>
              </a:rPr>
              <a:t>P.8</a:t>
            </a:r>
          </a:p>
        </p:txBody>
      </p:sp>
      <p:sp>
        <p:nvSpPr>
          <p:cNvPr id="15" name="Textfeld 14"/>
          <p:cNvSpPr txBox="1"/>
          <p:nvPr/>
        </p:nvSpPr>
        <p:spPr>
          <a:xfrm rot="16200000">
            <a:off x="-145972" y="4780182"/>
            <a:ext cx="547141" cy="232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de-DE" sz="900" b="0" i="0" u="none" strike="noStrike" kern="0" cap="none" spc="0" normalizeH="0" baseline="0" noProof="0" dirty="0" smtClean="0">
                <a:ln>
                  <a:noFill/>
                </a:ln>
                <a:solidFill>
                  <a:srgbClr val="000000"/>
                </a:solidFill>
                <a:effectLst/>
                <a:uLnTx/>
                <a:uFillTx/>
              </a:rPr>
              <a:t>P.11</a:t>
            </a:r>
          </a:p>
        </p:txBody>
      </p:sp>
      <p:sp>
        <p:nvSpPr>
          <p:cNvPr id="16" name="Textfeld 15"/>
          <p:cNvSpPr txBox="1"/>
          <p:nvPr/>
        </p:nvSpPr>
        <p:spPr>
          <a:xfrm rot="16200000">
            <a:off x="-145972" y="5224891"/>
            <a:ext cx="547141" cy="232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de-DE" sz="900" b="0" i="0" u="none" strike="noStrike" kern="0" cap="none" spc="0" normalizeH="0" baseline="0" noProof="0" dirty="0" smtClean="0">
                <a:ln>
                  <a:noFill/>
                </a:ln>
                <a:solidFill>
                  <a:srgbClr val="000000"/>
                </a:solidFill>
                <a:effectLst/>
                <a:uLnTx/>
                <a:uFillTx/>
              </a:rPr>
              <a:t>P.11</a:t>
            </a:r>
          </a:p>
        </p:txBody>
      </p:sp>
      <p:sp>
        <p:nvSpPr>
          <p:cNvPr id="17" name="Textfeld 16"/>
          <p:cNvSpPr txBox="1"/>
          <p:nvPr/>
        </p:nvSpPr>
        <p:spPr>
          <a:xfrm rot="16200000">
            <a:off x="-160961" y="3909502"/>
            <a:ext cx="547141" cy="232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de-DE" sz="900" b="0" i="0" u="none" strike="noStrike" kern="0" cap="none" spc="0" normalizeH="0" baseline="0" noProof="0" dirty="0" smtClean="0">
                <a:ln>
                  <a:noFill/>
                </a:ln>
                <a:solidFill>
                  <a:srgbClr val="000000"/>
                </a:solidFill>
                <a:effectLst/>
                <a:uLnTx/>
                <a:uFillTx/>
              </a:rPr>
              <a:t>P.4</a:t>
            </a:r>
          </a:p>
        </p:txBody>
      </p:sp>
    </p:spTree>
    <p:extLst>
      <p:ext uri="{BB962C8B-B14F-4D97-AF65-F5344CB8AC3E}">
        <p14:creationId xmlns:p14="http://schemas.microsoft.com/office/powerpoint/2010/main" val="200127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dirty="0" smtClean="0"/>
              <a:t>SVS KPI Tests EOL/OCAL</a:t>
            </a:r>
            <a:endParaRPr lang="en-US" dirty="0"/>
          </a:p>
        </p:txBody>
      </p:sp>
      <p:sp>
        <p:nvSpPr>
          <p:cNvPr id="3" name="Titel 2"/>
          <p:cNvSpPr>
            <a:spLocks noGrp="1"/>
          </p:cNvSpPr>
          <p:nvPr>
            <p:ph type="title"/>
          </p:nvPr>
        </p:nvSpPr>
        <p:spPr/>
        <p:txBody>
          <a:bodyPr/>
          <a:lstStyle/>
          <a:p>
            <a:r>
              <a:rPr lang="en-US" b="1" dirty="0"/>
              <a:t>Vehicle </a:t>
            </a:r>
            <a:r>
              <a:rPr lang="en-US" b="1" dirty="0" smtClean="0"/>
              <a:t>preparation</a:t>
            </a:r>
            <a:endParaRPr lang="en-US" sz="1800" dirty="0"/>
          </a:p>
        </p:txBody>
      </p:sp>
      <p:sp>
        <p:nvSpPr>
          <p:cNvPr id="4" name="Inhaltsplatzhalter 3"/>
          <p:cNvSpPr>
            <a:spLocks noGrp="1"/>
          </p:cNvSpPr>
          <p:nvPr>
            <p:ph sz="half" idx="1"/>
          </p:nvPr>
        </p:nvSpPr>
        <p:spPr>
          <a:xfrm>
            <a:off x="259199" y="1095390"/>
            <a:ext cx="5594400" cy="4533250"/>
          </a:xfrm>
        </p:spPr>
        <p:txBody>
          <a:bodyPr/>
          <a:lstStyle/>
          <a:p>
            <a:pPr lvl="1"/>
            <a:r>
              <a:rPr lang="en-US" sz="1100" dirty="0" smtClean="0"/>
              <a:t>Ask </a:t>
            </a:r>
            <a:r>
              <a:rPr lang="en-US" sz="1100" dirty="0"/>
              <a:t>for correct </a:t>
            </a:r>
            <a:r>
              <a:rPr lang="en-US" sz="1100" dirty="0" smtClean="0"/>
              <a:t>(up to date) CTC &amp; Correct </a:t>
            </a:r>
            <a:r>
              <a:rPr lang="en-US" sz="1100" dirty="0"/>
              <a:t>Coding + Write down the exact name of the C2W string in Monaco which has been used to code the car </a:t>
            </a:r>
          </a:p>
          <a:p>
            <a:pPr lvl="1"/>
            <a:r>
              <a:rPr lang="en-US" sz="1100" dirty="0" smtClean="0"/>
              <a:t>Check </a:t>
            </a:r>
            <a:r>
              <a:rPr lang="en-US" sz="1100" dirty="0"/>
              <a:t>cameras (mechanically ok, no damage, no dirt on </a:t>
            </a:r>
            <a:r>
              <a:rPr lang="en-US" sz="1100" dirty="0" smtClean="0"/>
              <a:t>lenses)</a:t>
            </a:r>
            <a:endParaRPr lang="en-US" sz="1100" dirty="0"/>
          </a:p>
          <a:p>
            <a:pPr lvl="1"/>
            <a:r>
              <a:rPr lang="en-US" sz="1100" dirty="0" smtClean="0"/>
              <a:t>Have </a:t>
            </a:r>
            <a:r>
              <a:rPr lang="en-US" sz="1100" dirty="0"/>
              <a:t>OBU in your vehicle + </a:t>
            </a:r>
            <a:r>
              <a:rPr lang="en-US" sz="1100" dirty="0" smtClean="0"/>
              <a:t>booking </a:t>
            </a:r>
            <a:r>
              <a:rPr lang="en-US" sz="1100" dirty="0"/>
              <a:t>for EOL/ </a:t>
            </a:r>
            <a:r>
              <a:rPr lang="en-US" sz="1100" dirty="0" err="1" smtClean="0"/>
              <a:t>Immendingen</a:t>
            </a:r>
            <a:r>
              <a:rPr lang="en-US" sz="1100" dirty="0" smtClean="0"/>
              <a:t> City </a:t>
            </a:r>
            <a:r>
              <a:rPr lang="en-US" sz="1100" dirty="0"/>
              <a:t>area</a:t>
            </a:r>
          </a:p>
          <a:p>
            <a:pPr lvl="1"/>
            <a:r>
              <a:rPr lang="en-US" sz="1100" dirty="0"/>
              <a:t>Have Monaco, ECOM (for STAR2) and </a:t>
            </a:r>
            <a:r>
              <a:rPr lang="en-US" sz="1100" dirty="0" err="1"/>
              <a:t>Lauterbach</a:t>
            </a:r>
            <a:r>
              <a:rPr lang="en-US" sz="1100" dirty="0"/>
              <a:t> for </a:t>
            </a:r>
            <a:r>
              <a:rPr lang="en-US" sz="1100" dirty="0" err="1"/>
              <a:t>Ultrascale</a:t>
            </a:r>
            <a:endParaRPr lang="en-US" sz="1100" dirty="0"/>
          </a:p>
          <a:p>
            <a:pPr lvl="1"/>
            <a:r>
              <a:rPr lang="en-US" sz="1100" b="1" dirty="0" smtClean="0">
                <a:solidFill>
                  <a:srgbClr val="FF0000"/>
                </a:solidFill>
              </a:rPr>
              <a:t>Code </a:t>
            </a:r>
            <a:r>
              <a:rPr lang="en-US" sz="1100" b="1" dirty="0">
                <a:solidFill>
                  <a:srgbClr val="FF0000"/>
                </a:solidFill>
              </a:rPr>
              <a:t>the Flaps to stay open: </a:t>
            </a:r>
            <a:r>
              <a:rPr lang="en-US" sz="1100" dirty="0">
                <a:solidFill>
                  <a:srgbClr val="FF0000"/>
                </a:solidFill>
              </a:rPr>
              <a:t>Launch Monaco-routine “rear cam flap activation control” and change its last value </a:t>
            </a:r>
            <a:r>
              <a:rPr lang="en-US" sz="1100" dirty="0" smtClean="0">
                <a:solidFill>
                  <a:srgbClr val="FF0000"/>
                </a:solidFill>
              </a:rPr>
              <a:t>to </a:t>
            </a:r>
            <a:r>
              <a:rPr lang="en-US" sz="1100" dirty="0">
                <a:solidFill>
                  <a:srgbClr val="FF0000"/>
                </a:solidFill>
              </a:rPr>
              <a:t>OPEN. </a:t>
            </a:r>
            <a:r>
              <a:rPr lang="en-US" sz="1100" b="1" dirty="0" smtClean="0">
                <a:solidFill>
                  <a:srgbClr val="FF0000"/>
                </a:solidFill>
              </a:rPr>
              <a:t>(Redo after each ECU Shutdown!!!)</a:t>
            </a:r>
          </a:p>
          <a:p>
            <a:pPr lvl="1"/>
            <a:endParaRPr lang="en-US" sz="1100" dirty="0">
              <a:solidFill>
                <a:srgbClr val="FF0000"/>
              </a:solidFill>
            </a:endParaRPr>
          </a:p>
          <a:p>
            <a:pPr lvl="1"/>
            <a:endParaRPr lang="en-US" sz="1100" dirty="0" smtClean="0">
              <a:solidFill>
                <a:srgbClr val="FF0000"/>
              </a:solidFill>
            </a:endParaRPr>
          </a:p>
          <a:p>
            <a:pPr lvl="1"/>
            <a:endParaRPr lang="en-US" sz="1100" dirty="0">
              <a:solidFill>
                <a:srgbClr val="FF0000"/>
              </a:solidFill>
            </a:endParaRPr>
          </a:p>
          <a:p>
            <a:pPr marL="233983" lvl="1" indent="0">
              <a:buNone/>
            </a:pPr>
            <a:endParaRPr lang="en-US" sz="1100" dirty="0">
              <a:solidFill>
                <a:srgbClr val="FF0000"/>
              </a:solidFill>
            </a:endParaRPr>
          </a:p>
          <a:p>
            <a:pPr lvl="1"/>
            <a:r>
              <a:rPr lang="en-US" sz="1100" b="1" dirty="0"/>
              <a:t>Move front doors, mirrors and trunk </a:t>
            </a:r>
            <a:r>
              <a:rPr lang="en-US" sz="1100" b="1" u="sng" dirty="0"/>
              <a:t>as few as possible</a:t>
            </a:r>
            <a:r>
              <a:rPr lang="en-US" sz="1100" b="1" dirty="0"/>
              <a:t> during entire test procedure, in order to keep </a:t>
            </a:r>
            <a:r>
              <a:rPr lang="en-US" sz="1100" b="1" dirty="0" smtClean="0"/>
              <a:t>the calibration valid</a:t>
            </a:r>
          </a:p>
          <a:p>
            <a:pPr lvl="1"/>
            <a:r>
              <a:rPr lang="en-US" sz="1100" b="1" dirty="0" err="1" smtClean="0"/>
              <a:t>Suspenstion</a:t>
            </a:r>
            <a:r>
              <a:rPr lang="en-US" sz="1100" b="1" dirty="0" smtClean="0"/>
              <a:t>: </a:t>
            </a:r>
            <a:r>
              <a:rPr lang="en-US" sz="1100" dirty="0" smtClean="0"/>
              <a:t>Check what Suspension the car has (write it down in your diary) and if </a:t>
            </a:r>
            <a:r>
              <a:rPr lang="en-US" sz="1100" dirty="0"/>
              <a:t>suitable information from chassis height sensors are </a:t>
            </a:r>
            <a:r>
              <a:rPr lang="en-US" sz="1100" dirty="0" smtClean="0"/>
              <a:t>available (make a screenshot from the signals). Hint: If you have steel suspension “invalid” is ok.</a:t>
            </a:r>
          </a:p>
          <a:p>
            <a:pPr lvl="2"/>
            <a:r>
              <a:rPr lang="en-US" sz="800" dirty="0" smtClean="0"/>
              <a:t>Execute </a:t>
            </a:r>
            <a:r>
              <a:rPr lang="en-US" sz="800" dirty="0"/>
              <a:t>the </a:t>
            </a:r>
            <a:r>
              <a:rPr lang="en-US" sz="800" dirty="0" smtClean="0"/>
              <a:t>script: “</a:t>
            </a:r>
            <a:r>
              <a:rPr lang="en-US" sz="800" dirty="0" err="1" smtClean="0"/>
              <a:t>rtaos</a:t>
            </a:r>
            <a:r>
              <a:rPr lang="en-US" sz="800" dirty="0" smtClean="0"/>
              <a:t>\</a:t>
            </a:r>
            <a:r>
              <a:rPr lang="en-US" sz="800" dirty="0" err="1" smtClean="0"/>
              <a:t>common_tools</a:t>
            </a:r>
            <a:r>
              <a:rPr lang="en-US" sz="800" dirty="0" smtClean="0"/>
              <a:t>\</a:t>
            </a:r>
            <a:r>
              <a:rPr lang="en-US" sz="800" dirty="0" err="1" smtClean="0"/>
              <a:t>Lauterbach</a:t>
            </a:r>
            <a:r>
              <a:rPr lang="en-US" sz="800" dirty="0" smtClean="0"/>
              <a:t>\</a:t>
            </a:r>
            <a:r>
              <a:rPr lang="en-US" sz="800" dirty="0" err="1" smtClean="0"/>
              <a:t>uscale</a:t>
            </a:r>
            <a:r>
              <a:rPr lang="en-US" sz="800" dirty="0" smtClean="0"/>
              <a:t>\c2w\debug\plus\APU_C2W_onlinecalib_plus_watch.cmm</a:t>
            </a:r>
            <a:r>
              <a:rPr lang="en-US" sz="800" dirty="0"/>
              <a:t>" </a:t>
            </a:r>
            <a:endParaRPr lang="en-US" sz="800" dirty="0" smtClean="0"/>
          </a:p>
          <a:p>
            <a:pPr lvl="2"/>
            <a:r>
              <a:rPr lang="en-US" sz="800" dirty="0" smtClean="0"/>
              <a:t>find </a:t>
            </a:r>
            <a:r>
              <a:rPr lang="en-US" sz="800" dirty="0"/>
              <a:t>the position of the four cameras (the four entries ending with m_camPosW_vf32.m_data). The third number in the position is the height of the camera in </a:t>
            </a:r>
            <a:r>
              <a:rPr lang="en-US" sz="800" dirty="0" smtClean="0"/>
              <a:t>meters. </a:t>
            </a:r>
          </a:p>
          <a:p>
            <a:pPr lvl="2"/>
            <a:r>
              <a:rPr lang="en-US" sz="800" dirty="0" smtClean="0"/>
              <a:t>Change </a:t>
            </a:r>
            <a:r>
              <a:rPr lang="en-US" sz="800" dirty="0"/>
              <a:t>the height of the chassis using the air </a:t>
            </a:r>
            <a:r>
              <a:rPr lang="en-US" sz="800" dirty="0" smtClean="0"/>
              <a:t>suspension (</a:t>
            </a:r>
            <a:r>
              <a:rPr lang="en-US" sz="800" dirty="0" err="1" smtClean="0"/>
              <a:t>presse</a:t>
            </a:r>
            <a:r>
              <a:rPr lang="en-US" sz="800" dirty="0" smtClean="0"/>
              <a:t> the button). </a:t>
            </a:r>
          </a:p>
          <a:p>
            <a:pPr lvl="2"/>
            <a:r>
              <a:rPr lang="en-US" sz="800" dirty="0" smtClean="0"/>
              <a:t>While </a:t>
            </a:r>
            <a:r>
              <a:rPr lang="en-US" sz="800" dirty="0"/>
              <a:t>doing so, check that the </a:t>
            </a:r>
            <a:r>
              <a:rPr lang="en-US" sz="800" dirty="0" smtClean="0"/>
              <a:t>heights values </a:t>
            </a:r>
            <a:r>
              <a:rPr lang="en-US" sz="800" dirty="0"/>
              <a:t>of the four cameras is adapted, i.e., they shall change by roughly 0.01 per cm the chassis changes</a:t>
            </a:r>
          </a:p>
        </p:txBody>
      </p:sp>
      <p:sp>
        <p:nvSpPr>
          <p:cNvPr id="5" name="Inhaltsplatzhalter 4"/>
          <p:cNvSpPr>
            <a:spLocks noGrp="1"/>
          </p:cNvSpPr>
          <p:nvPr>
            <p:ph sz="half" idx="2"/>
          </p:nvPr>
        </p:nvSpPr>
        <p:spPr>
          <a:xfrm>
            <a:off x="5853599" y="750311"/>
            <a:ext cx="4856401" cy="4168800"/>
          </a:xfrm>
        </p:spPr>
        <p:txBody>
          <a:bodyPr vert="horz" lIns="0" tIns="0" rIns="0" bIns="0" rtlCol="0">
            <a:noAutofit/>
          </a:bodyPr>
          <a:lstStyle/>
          <a:p>
            <a:pPr lvl="1"/>
            <a:r>
              <a:rPr lang="en-US" sz="1200" b="1" dirty="0">
                <a:solidFill>
                  <a:srgbClr val="0070C0"/>
                </a:solidFill>
              </a:rPr>
              <a:t>Drive smooth!!! </a:t>
            </a:r>
            <a:r>
              <a:rPr lang="de-DE" sz="1200" dirty="0" err="1">
                <a:solidFill>
                  <a:srgbClr val="0070C0"/>
                </a:solidFill>
              </a:rPr>
              <a:t>Accelerate</a:t>
            </a:r>
            <a:r>
              <a:rPr lang="de-DE" sz="1200" dirty="0">
                <a:solidFill>
                  <a:srgbClr val="0070C0"/>
                </a:solidFill>
              </a:rPr>
              <a:t>, </a:t>
            </a:r>
            <a:r>
              <a:rPr lang="de-DE" sz="1200" dirty="0" err="1">
                <a:solidFill>
                  <a:srgbClr val="0070C0"/>
                </a:solidFill>
              </a:rPr>
              <a:t>breake</a:t>
            </a:r>
            <a:r>
              <a:rPr lang="en-US" sz="1200" dirty="0">
                <a:solidFill>
                  <a:srgbClr val="0070C0"/>
                </a:solidFill>
              </a:rPr>
              <a:t> and steer softly!!!</a:t>
            </a:r>
          </a:p>
          <a:p>
            <a:pPr lvl="1"/>
            <a:r>
              <a:rPr lang="en-US" sz="1200" b="1" dirty="0">
                <a:solidFill>
                  <a:srgbClr val="0070C0"/>
                </a:solidFill>
              </a:rPr>
              <a:t>Start </a:t>
            </a:r>
            <a:r>
              <a:rPr lang="en-US" sz="1200" dirty="0">
                <a:solidFill>
                  <a:srgbClr val="0070C0"/>
                </a:solidFill>
              </a:rPr>
              <a:t>the test campaign </a:t>
            </a:r>
            <a:r>
              <a:rPr lang="en-US" sz="1200" b="1" dirty="0">
                <a:solidFill>
                  <a:srgbClr val="0070C0"/>
                </a:solidFill>
              </a:rPr>
              <a:t>with the EOL CALIB Part</a:t>
            </a:r>
            <a:r>
              <a:rPr lang="en-US" sz="1200" b="1" dirty="0" smtClean="0">
                <a:solidFill>
                  <a:srgbClr val="0070C0"/>
                </a:solidFill>
              </a:rPr>
              <a:t>!</a:t>
            </a:r>
            <a:endParaRPr lang="en-US" b="1" dirty="0" smtClean="0"/>
          </a:p>
          <a:p>
            <a:r>
              <a:rPr lang="en-US" sz="1400" b="1" dirty="0" smtClean="0"/>
              <a:t>General Data</a:t>
            </a:r>
            <a:endParaRPr lang="en-US" sz="1400" b="1" dirty="0"/>
          </a:p>
          <a:p>
            <a:pPr lvl="1">
              <a:buFont typeface="+mj-lt"/>
              <a:buAutoNum type="alphaLcParenR"/>
            </a:pPr>
            <a:r>
              <a:rPr lang="en-US" sz="1100" b="1" dirty="0"/>
              <a:t>Write down the car license plate number, the vehicle variant (e.g. 223_S), the car type, (e.g., MOL, AVA, etc.) and suspension type!</a:t>
            </a:r>
          </a:p>
          <a:p>
            <a:pPr lvl="1">
              <a:buFont typeface="+mj-lt"/>
              <a:buAutoNum type="alphaLcParenR"/>
            </a:pPr>
            <a:r>
              <a:rPr lang="en-US" sz="1100" dirty="0" smtClean="0"/>
              <a:t>write down the “</a:t>
            </a:r>
            <a:r>
              <a:rPr lang="en-US" sz="1100" b="1" dirty="0" err="1" smtClean="0"/>
              <a:t>smr</a:t>
            </a:r>
            <a:r>
              <a:rPr lang="en-US" sz="1100" b="1" dirty="0" smtClean="0"/>
              <a:t>-d</a:t>
            </a:r>
            <a:r>
              <a:rPr lang="en-US" sz="1100" dirty="0" smtClean="0"/>
              <a:t>” name/number from your Monaco </a:t>
            </a:r>
            <a:r>
              <a:rPr lang="en-US" sz="1100" dirty="0" err="1" smtClean="0"/>
              <a:t>config</a:t>
            </a:r>
            <a:r>
              <a:rPr lang="en-US" sz="1100" dirty="0" smtClean="0"/>
              <a:t> </a:t>
            </a:r>
          </a:p>
          <a:p>
            <a:pPr lvl="1">
              <a:buFont typeface="+mj-lt"/>
              <a:buAutoNum type="alphaLcParenR"/>
            </a:pPr>
            <a:r>
              <a:rPr lang="de-DE" sz="1100" dirty="0" err="1"/>
              <a:t>Dump</a:t>
            </a:r>
            <a:r>
              <a:rPr lang="de-DE" sz="1100" dirty="0"/>
              <a:t> </a:t>
            </a:r>
            <a:r>
              <a:rPr lang="de-DE" sz="1100" dirty="0" err="1"/>
              <a:t>the</a:t>
            </a:r>
            <a:r>
              <a:rPr lang="de-DE" sz="1100" dirty="0"/>
              <a:t> c2w </a:t>
            </a:r>
            <a:r>
              <a:rPr lang="de-DE" sz="1100" dirty="0" err="1"/>
              <a:t>coding</a:t>
            </a:r>
            <a:r>
              <a:rPr lang="de-DE" sz="1100" dirty="0"/>
              <a:t> </a:t>
            </a:r>
            <a:r>
              <a:rPr lang="de-DE" sz="1100" dirty="0" err="1" smtClean="0"/>
              <a:t>string</a:t>
            </a:r>
            <a:r>
              <a:rPr lang="de-DE" sz="1100" dirty="0" smtClean="0"/>
              <a:t> (.</a:t>
            </a:r>
            <a:r>
              <a:rPr lang="de-DE" sz="1100" dirty="0" err="1" smtClean="0"/>
              <a:t>aed</a:t>
            </a:r>
            <a:r>
              <a:rPr lang="de-DE" sz="1100" dirty="0" smtClean="0"/>
              <a:t>) </a:t>
            </a:r>
            <a:r>
              <a:rPr lang="de-DE" sz="1100" dirty="0"/>
              <a:t>via </a:t>
            </a:r>
            <a:r>
              <a:rPr lang="de-DE" sz="1100" dirty="0" smtClean="0"/>
              <a:t>Monaco </a:t>
            </a:r>
            <a:r>
              <a:rPr lang="de-DE" sz="1100" dirty="0" err="1"/>
              <a:t>and</a:t>
            </a:r>
            <a:r>
              <a:rPr lang="de-DE" sz="1100" dirty="0"/>
              <a:t> </a:t>
            </a:r>
            <a:r>
              <a:rPr lang="de-DE" sz="1100" dirty="0" err="1"/>
              <a:t>add</a:t>
            </a:r>
            <a:r>
              <a:rPr lang="de-DE" sz="1100" dirty="0"/>
              <a:t> </a:t>
            </a:r>
            <a:r>
              <a:rPr lang="de-DE" sz="1100" dirty="0" err="1"/>
              <a:t>it</a:t>
            </a:r>
            <a:r>
              <a:rPr lang="de-DE" sz="1100" dirty="0"/>
              <a:t> </a:t>
            </a:r>
            <a:r>
              <a:rPr lang="de-DE" sz="1100" dirty="0" err="1"/>
              <a:t>to</a:t>
            </a:r>
            <a:r>
              <a:rPr lang="de-DE" sz="1100" dirty="0"/>
              <a:t> </a:t>
            </a:r>
            <a:r>
              <a:rPr lang="de-DE" sz="1100" dirty="0" err="1"/>
              <a:t>test</a:t>
            </a:r>
            <a:r>
              <a:rPr lang="de-DE" sz="1100" dirty="0"/>
              <a:t> </a:t>
            </a:r>
            <a:r>
              <a:rPr lang="de-DE" sz="1100" dirty="0" err="1"/>
              <a:t>data</a:t>
            </a:r>
            <a:r>
              <a:rPr lang="de-DE" sz="1100" dirty="0" smtClean="0"/>
              <a:t>.</a:t>
            </a:r>
            <a:endParaRPr lang="en-US" sz="1100" dirty="0"/>
          </a:p>
          <a:p>
            <a:pPr lvl="1">
              <a:buFont typeface="+mj-lt"/>
              <a:buAutoNum type="alphaLcParenR"/>
            </a:pPr>
            <a:r>
              <a:rPr lang="en-US" sz="1100" dirty="0" smtClean="0"/>
              <a:t>Execute </a:t>
            </a:r>
            <a:r>
              <a:rPr lang="en-US" sz="1100" dirty="0"/>
              <a:t>script "</a:t>
            </a:r>
            <a:r>
              <a:rPr lang="en-US" sz="1100" dirty="0" err="1" smtClean="0">
                <a:solidFill>
                  <a:srgbClr val="00B050"/>
                </a:solidFill>
              </a:rPr>
              <a:t>rtaos</a:t>
            </a:r>
            <a:r>
              <a:rPr lang="en-US" sz="1100" dirty="0" smtClean="0">
                <a:solidFill>
                  <a:srgbClr val="00B050"/>
                </a:solidFill>
              </a:rPr>
              <a:t>\</a:t>
            </a:r>
            <a:r>
              <a:rPr lang="en-US" sz="1100" dirty="0" err="1" smtClean="0">
                <a:solidFill>
                  <a:srgbClr val="00B050"/>
                </a:solidFill>
              </a:rPr>
              <a:t>common_tools</a:t>
            </a:r>
            <a:r>
              <a:rPr lang="en-US" sz="1100" dirty="0" smtClean="0">
                <a:solidFill>
                  <a:srgbClr val="00B050"/>
                </a:solidFill>
              </a:rPr>
              <a:t>\</a:t>
            </a:r>
            <a:r>
              <a:rPr lang="en-US" sz="1100" dirty="0" err="1" smtClean="0">
                <a:solidFill>
                  <a:srgbClr val="00B050"/>
                </a:solidFill>
              </a:rPr>
              <a:t>Lauterbach</a:t>
            </a:r>
            <a:r>
              <a:rPr lang="en-US" sz="1100" dirty="0" smtClean="0">
                <a:solidFill>
                  <a:srgbClr val="00B050"/>
                </a:solidFill>
              </a:rPr>
              <a:t>\</a:t>
            </a:r>
            <a:r>
              <a:rPr lang="en-US" sz="1100" dirty="0" err="1" smtClean="0">
                <a:solidFill>
                  <a:srgbClr val="00B050"/>
                </a:solidFill>
              </a:rPr>
              <a:t>uscale</a:t>
            </a:r>
            <a:r>
              <a:rPr lang="en-US" sz="1100" dirty="0" smtClean="0">
                <a:solidFill>
                  <a:srgbClr val="00B050"/>
                </a:solidFill>
              </a:rPr>
              <a:t>\c2w\input\plus\RPU_C2W_intrinsic_conti_plus_dump.cmm</a:t>
            </a:r>
            <a:r>
              <a:rPr lang="en-US" sz="1100" dirty="0" smtClean="0"/>
              <a:t>" </a:t>
            </a:r>
            <a:r>
              <a:rPr lang="en-US" sz="1100" dirty="0"/>
              <a:t>on RPU in </a:t>
            </a:r>
            <a:r>
              <a:rPr lang="en-US" sz="1100" dirty="0" err="1"/>
              <a:t>Lauterbach</a:t>
            </a:r>
            <a:r>
              <a:rPr lang="en-US" sz="1100" dirty="0"/>
              <a:t>. The result will be saved in a file "intrinsicSatConti.txt". </a:t>
            </a:r>
            <a:endParaRPr lang="en-US" sz="1100" dirty="0" smtClean="0"/>
          </a:p>
          <a:p>
            <a:pPr lvl="1">
              <a:buFont typeface="+mj-lt"/>
              <a:buAutoNum type="alphaLcParenR"/>
            </a:pPr>
            <a:r>
              <a:rPr lang="en-US" sz="1100" dirty="0" smtClean="0"/>
              <a:t>Execute </a:t>
            </a:r>
            <a:r>
              <a:rPr lang="en-US" sz="1100" dirty="0"/>
              <a:t>script "</a:t>
            </a:r>
            <a:r>
              <a:rPr lang="en-US" sz="1100" dirty="0" err="1">
                <a:solidFill>
                  <a:srgbClr val="00B050"/>
                </a:solidFill>
              </a:rPr>
              <a:t>rtaos</a:t>
            </a:r>
            <a:r>
              <a:rPr lang="en-US" sz="1100" dirty="0">
                <a:solidFill>
                  <a:srgbClr val="00B050"/>
                </a:solidFill>
              </a:rPr>
              <a:t>\</a:t>
            </a:r>
            <a:r>
              <a:rPr lang="en-US" sz="1100" dirty="0" err="1">
                <a:solidFill>
                  <a:srgbClr val="00B050"/>
                </a:solidFill>
              </a:rPr>
              <a:t>common_tools</a:t>
            </a:r>
            <a:r>
              <a:rPr lang="en-US" sz="1100" dirty="0">
                <a:solidFill>
                  <a:srgbClr val="00B050"/>
                </a:solidFill>
              </a:rPr>
              <a:t>\</a:t>
            </a:r>
            <a:r>
              <a:rPr lang="en-US" sz="1100" dirty="0" err="1">
                <a:solidFill>
                  <a:srgbClr val="00B050"/>
                </a:solidFill>
              </a:rPr>
              <a:t>Lauterbach</a:t>
            </a:r>
            <a:r>
              <a:rPr lang="en-US" sz="1100" dirty="0">
                <a:solidFill>
                  <a:srgbClr val="00B050"/>
                </a:solidFill>
              </a:rPr>
              <a:t>\</a:t>
            </a:r>
            <a:r>
              <a:rPr lang="en-US" sz="1100" dirty="0" err="1">
                <a:solidFill>
                  <a:srgbClr val="00B050"/>
                </a:solidFill>
              </a:rPr>
              <a:t>uscale</a:t>
            </a:r>
            <a:r>
              <a:rPr lang="en-US" sz="1100" dirty="0">
                <a:solidFill>
                  <a:srgbClr val="00B050"/>
                </a:solidFill>
              </a:rPr>
              <a:t>\c2w\input\plus\APU_C2W_valsignals_plus_dump.cmm</a:t>
            </a:r>
            <a:r>
              <a:rPr lang="en-US" sz="1100" dirty="0" smtClean="0"/>
              <a:t>" </a:t>
            </a:r>
            <a:r>
              <a:rPr lang="en-US" sz="1100" dirty="0"/>
              <a:t>on APU in </a:t>
            </a:r>
            <a:r>
              <a:rPr lang="en-US" sz="1100" dirty="0" err="1"/>
              <a:t>Lauterbach</a:t>
            </a:r>
            <a:r>
              <a:rPr lang="en-US" sz="1100" dirty="0"/>
              <a:t>. The result will be saved in two text files "</a:t>
            </a:r>
            <a:r>
              <a:rPr lang="en-US" sz="1100" dirty="0" smtClean="0"/>
              <a:t>C2W_valsignals_plus.txt". </a:t>
            </a:r>
          </a:p>
          <a:p>
            <a:pPr lvl="1">
              <a:buFont typeface="+mj-lt"/>
              <a:buAutoNum type="alphaLcParenR"/>
            </a:pPr>
            <a:r>
              <a:rPr lang="en-US" sz="1100" dirty="0" smtClean="0"/>
              <a:t>Execute </a:t>
            </a:r>
            <a:r>
              <a:rPr lang="en-US" sz="1100" dirty="0"/>
              <a:t>script "</a:t>
            </a:r>
            <a:r>
              <a:rPr lang="en-US" sz="1100" dirty="0" err="1" smtClean="0">
                <a:solidFill>
                  <a:srgbClr val="00B050"/>
                </a:solidFill>
              </a:rPr>
              <a:t>rtaos</a:t>
            </a:r>
            <a:r>
              <a:rPr lang="en-US" sz="1100" dirty="0" smtClean="0">
                <a:solidFill>
                  <a:srgbClr val="00B050"/>
                </a:solidFill>
              </a:rPr>
              <a:t>\</a:t>
            </a:r>
            <a:r>
              <a:rPr lang="en-US" sz="1100" dirty="0" err="1" smtClean="0">
                <a:solidFill>
                  <a:srgbClr val="00B050"/>
                </a:solidFill>
              </a:rPr>
              <a:t>common_tools</a:t>
            </a:r>
            <a:r>
              <a:rPr lang="en-US" sz="1100" dirty="0" smtClean="0">
                <a:solidFill>
                  <a:srgbClr val="00B050"/>
                </a:solidFill>
              </a:rPr>
              <a:t>\</a:t>
            </a:r>
            <a:r>
              <a:rPr lang="en-US" sz="1100" dirty="0" err="1" smtClean="0">
                <a:solidFill>
                  <a:srgbClr val="00B050"/>
                </a:solidFill>
              </a:rPr>
              <a:t>Lauterbach</a:t>
            </a:r>
            <a:r>
              <a:rPr lang="en-US" sz="1100" dirty="0" smtClean="0">
                <a:solidFill>
                  <a:srgbClr val="00B050"/>
                </a:solidFill>
              </a:rPr>
              <a:t>\</a:t>
            </a:r>
            <a:r>
              <a:rPr lang="en-US" sz="1100" dirty="0" err="1" smtClean="0">
                <a:solidFill>
                  <a:srgbClr val="00B050"/>
                </a:solidFill>
              </a:rPr>
              <a:t>uscale</a:t>
            </a:r>
            <a:r>
              <a:rPr lang="en-US" sz="1100" dirty="0" smtClean="0">
                <a:solidFill>
                  <a:srgbClr val="00B050"/>
                </a:solidFill>
              </a:rPr>
              <a:t>\c2w\debug\plus\</a:t>
            </a:r>
            <a:r>
              <a:rPr lang="en-US" sz="1100" dirty="0">
                <a:solidFill>
                  <a:srgbClr val="00B050"/>
                </a:solidFill>
              </a:rPr>
              <a:t>APU_C2W_intrinsic_c2w_plus_dump.cmm</a:t>
            </a:r>
            <a:r>
              <a:rPr lang="en-US" sz="1100" dirty="0" smtClean="0"/>
              <a:t>" </a:t>
            </a:r>
            <a:r>
              <a:rPr lang="en-US" sz="1100" dirty="0"/>
              <a:t>on APU in </a:t>
            </a:r>
            <a:r>
              <a:rPr lang="en-US" sz="1100" dirty="0" err="1"/>
              <a:t>Lauterbach</a:t>
            </a:r>
            <a:r>
              <a:rPr lang="en-US" sz="1100" dirty="0"/>
              <a:t>. The result will be saved in two text files "intrinsicSatYYYYxZZZZ.txt". </a:t>
            </a:r>
            <a:endParaRPr lang="en-US" sz="1100" dirty="0" smtClean="0"/>
          </a:p>
          <a:p>
            <a:pPr lvl="1">
              <a:buFont typeface="+mj-lt"/>
              <a:buAutoNum type="alphaLcParenR"/>
            </a:pPr>
            <a:r>
              <a:rPr lang="en-US" sz="1100" dirty="0" smtClean="0"/>
              <a:t>Execute </a:t>
            </a:r>
            <a:r>
              <a:rPr lang="en-US" sz="1100" dirty="0"/>
              <a:t>script </a:t>
            </a:r>
            <a:r>
              <a:rPr lang="en-US" sz="1100" dirty="0" smtClean="0"/>
              <a:t>"</a:t>
            </a:r>
            <a:r>
              <a:rPr lang="en-US" sz="1100" dirty="0" err="1" smtClean="0">
                <a:solidFill>
                  <a:srgbClr val="00B050"/>
                </a:solidFill>
              </a:rPr>
              <a:t>rtaos</a:t>
            </a:r>
            <a:r>
              <a:rPr lang="en-US" sz="1100" dirty="0" smtClean="0">
                <a:solidFill>
                  <a:srgbClr val="00B050"/>
                </a:solidFill>
              </a:rPr>
              <a:t>\</a:t>
            </a:r>
            <a:r>
              <a:rPr lang="en-US" sz="1100" dirty="0" err="1" smtClean="0">
                <a:solidFill>
                  <a:srgbClr val="00B050"/>
                </a:solidFill>
              </a:rPr>
              <a:t>common_tools</a:t>
            </a:r>
            <a:r>
              <a:rPr lang="en-US" sz="1100" dirty="0" smtClean="0">
                <a:solidFill>
                  <a:srgbClr val="00B050"/>
                </a:solidFill>
              </a:rPr>
              <a:t>\</a:t>
            </a:r>
            <a:r>
              <a:rPr lang="en-US" sz="1100" dirty="0" err="1" smtClean="0">
                <a:solidFill>
                  <a:srgbClr val="00B050"/>
                </a:solidFill>
              </a:rPr>
              <a:t>Lauterbach</a:t>
            </a:r>
            <a:r>
              <a:rPr lang="en-US" sz="1100" dirty="0" smtClean="0">
                <a:solidFill>
                  <a:srgbClr val="00B050"/>
                </a:solidFill>
              </a:rPr>
              <a:t>\</a:t>
            </a:r>
            <a:r>
              <a:rPr lang="en-US" sz="1100" dirty="0" err="1" smtClean="0">
                <a:solidFill>
                  <a:srgbClr val="00B050"/>
                </a:solidFill>
              </a:rPr>
              <a:t>uscale</a:t>
            </a:r>
            <a:r>
              <a:rPr lang="en-US" sz="1100" dirty="0" smtClean="0">
                <a:solidFill>
                  <a:srgbClr val="00B050"/>
                </a:solidFill>
              </a:rPr>
              <a:t>\c2w\validation\plus\APU_C2W_nominalextrinsic_plus_dump.cmm</a:t>
            </a:r>
            <a:r>
              <a:rPr lang="en-US" sz="1100" dirty="0" smtClean="0"/>
              <a:t>" </a:t>
            </a:r>
            <a:r>
              <a:rPr lang="en-US" sz="1100" dirty="0"/>
              <a:t>on </a:t>
            </a:r>
            <a:r>
              <a:rPr lang="en-US" sz="1100" dirty="0" smtClean="0"/>
              <a:t>APU </a:t>
            </a:r>
            <a:r>
              <a:rPr lang="en-US" sz="1100" dirty="0"/>
              <a:t>in </a:t>
            </a:r>
            <a:r>
              <a:rPr lang="en-US" sz="1100" dirty="0" err="1"/>
              <a:t>Lauterbach</a:t>
            </a:r>
            <a:r>
              <a:rPr lang="en-US" sz="1100" dirty="0"/>
              <a:t>. The result will be saved in a file "nominalExtrinsic.txt". </a:t>
            </a:r>
            <a:endParaRPr lang="en-US" sz="1400" dirty="0"/>
          </a:p>
          <a:p>
            <a:pPr lvl="1"/>
            <a:endParaRPr lang="en-US" sz="1200" dirty="0"/>
          </a:p>
          <a:p>
            <a:endParaRPr lang="en-US" sz="14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3</a:t>
            </a:fld>
            <a:endParaRPr lang="de-DE"/>
          </a:p>
        </p:txBody>
      </p:sp>
      <p:pic>
        <p:nvPicPr>
          <p:cNvPr id="7" name="Grafik 6"/>
          <p:cNvPicPr>
            <a:picLocks noChangeAspect="1"/>
          </p:cNvPicPr>
          <p:nvPr/>
        </p:nvPicPr>
        <p:blipFill>
          <a:blip r:embed="rId3"/>
          <a:stretch>
            <a:fillRect/>
          </a:stretch>
        </p:blipFill>
        <p:spPr>
          <a:xfrm>
            <a:off x="745491" y="2569937"/>
            <a:ext cx="3956049" cy="932187"/>
          </a:xfrm>
          <a:prstGeom prst="rect">
            <a:avLst/>
          </a:prstGeom>
        </p:spPr>
      </p:pic>
    </p:spTree>
    <p:extLst>
      <p:ext uri="{BB962C8B-B14F-4D97-AF65-F5344CB8AC3E}">
        <p14:creationId xmlns:p14="http://schemas.microsoft.com/office/powerpoint/2010/main" val="4046267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dirty="0" smtClean="0"/>
              <a:t>SVS KPI Tests EOL/OCAL</a:t>
            </a:r>
            <a:endParaRPr lang="en-US" dirty="0"/>
          </a:p>
        </p:txBody>
      </p:sp>
      <p:sp>
        <p:nvSpPr>
          <p:cNvPr id="3" name="Titel 2"/>
          <p:cNvSpPr>
            <a:spLocks noGrp="1"/>
          </p:cNvSpPr>
          <p:nvPr>
            <p:ph type="title"/>
          </p:nvPr>
        </p:nvSpPr>
        <p:spPr/>
        <p:txBody>
          <a:bodyPr/>
          <a:lstStyle/>
          <a:p>
            <a:r>
              <a:rPr lang="en-US" b="1" dirty="0"/>
              <a:t>EOL CALIBRATION </a:t>
            </a:r>
            <a:r>
              <a:rPr lang="en-US" sz="1800" dirty="0" smtClean="0"/>
              <a:t>[</a:t>
            </a:r>
            <a:r>
              <a:rPr lang="en-US" sz="1800" b="1" dirty="0" smtClean="0"/>
              <a:t>ONLY</a:t>
            </a:r>
            <a:r>
              <a:rPr lang="en-US" sz="1800" dirty="0" smtClean="0"/>
              <a:t> High &amp; Premium</a:t>
            </a:r>
            <a:r>
              <a:rPr lang="en-US" sz="1800" dirty="0"/>
              <a:t>]</a:t>
            </a:r>
          </a:p>
        </p:txBody>
      </p:sp>
      <p:sp>
        <p:nvSpPr>
          <p:cNvPr id="4" name="Inhaltsplatzhalter 3"/>
          <p:cNvSpPr>
            <a:spLocks noGrp="1"/>
          </p:cNvSpPr>
          <p:nvPr>
            <p:ph sz="half" idx="1"/>
          </p:nvPr>
        </p:nvSpPr>
        <p:spPr>
          <a:xfrm>
            <a:off x="259200" y="1069131"/>
            <a:ext cx="5392092" cy="4815888"/>
          </a:xfrm>
        </p:spPr>
        <p:txBody>
          <a:bodyPr/>
          <a:lstStyle/>
          <a:p>
            <a:pPr>
              <a:buFont typeface="+mj-lt"/>
              <a:buAutoNum type="alphaLcParenR"/>
            </a:pPr>
            <a:r>
              <a:rPr lang="en-US" sz="1100" dirty="0" smtClean="0"/>
              <a:t>Place the car on the EOL target: straight </a:t>
            </a:r>
            <a:r>
              <a:rPr lang="en-US" sz="1100" dirty="0"/>
              <a:t>and parallel as possible</a:t>
            </a:r>
            <a:r>
              <a:rPr lang="en-US" sz="1100" dirty="0" smtClean="0"/>
              <a:t> between </a:t>
            </a:r>
            <a:r>
              <a:rPr lang="en-US" sz="1100" dirty="0"/>
              <a:t>the line </a:t>
            </a:r>
            <a:r>
              <a:rPr lang="en-US" sz="1100" dirty="0" smtClean="0"/>
              <a:t>markings; center </a:t>
            </a:r>
            <a:r>
              <a:rPr lang="en-US" sz="1100" dirty="0"/>
              <a:t>of </a:t>
            </a:r>
            <a:r>
              <a:rPr lang="en-US" sz="1100" dirty="0" smtClean="0"/>
              <a:t>the front </a:t>
            </a:r>
            <a:r>
              <a:rPr lang="en-US" sz="1100" dirty="0"/>
              <a:t>wheel </a:t>
            </a:r>
            <a:r>
              <a:rPr lang="en-US" sz="1100" dirty="0" smtClean="0"/>
              <a:t>align with the little grey cross hairs</a:t>
            </a:r>
          </a:p>
          <a:p>
            <a:pPr>
              <a:buFont typeface="+mj-lt"/>
              <a:buAutoNum type="alphaLcParenR"/>
            </a:pPr>
            <a:r>
              <a:rPr lang="en-US" sz="1100" dirty="0" smtClean="0"/>
              <a:t>Check </a:t>
            </a:r>
            <a:r>
              <a:rPr lang="en-US" sz="1100" dirty="0"/>
              <a:t>(from the inside of the car): All doors are closed, mirrors are </a:t>
            </a:r>
            <a:r>
              <a:rPr lang="en-US" sz="1100" dirty="0" smtClean="0"/>
              <a:t>unfolded, </a:t>
            </a:r>
            <a:r>
              <a:rPr lang="en-US" sz="1100" dirty="0"/>
              <a:t>trunk is closed! </a:t>
            </a:r>
            <a:r>
              <a:rPr lang="en-US" sz="1100" b="1" dirty="0"/>
              <a:t>Do not open anything during the complete </a:t>
            </a:r>
            <a:r>
              <a:rPr lang="en-US" sz="1100" b="1" dirty="0" smtClean="0"/>
              <a:t>test!</a:t>
            </a:r>
          </a:p>
          <a:p>
            <a:pPr>
              <a:buFont typeface="+mj-lt"/>
              <a:buAutoNum type="alphaLcParenR"/>
            </a:pPr>
            <a:r>
              <a:rPr lang="en-US" sz="1100" dirty="0"/>
              <a:t>Perform "</a:t>
            </a:r>
            <a:r>
              <a:rPr lang="en-US" sz="1100" dirty="0">
                <a:solidFill>
                  <a:srgbClr val="00B050"/>
                </a:solidFill>
              </a:rPr>
              <a:t>Static Calibration for SVS Start” </a:t>
            </a:r>
            <a:r>
              <a:rPr lang="en-US" sz="1100" dirty="0"/>
              <a:t>with </a:t>
            </a:r>
            <a:r>
              <a:rPr lang="en-US" sz="1100" smtClean="0"/>
              <a:t>Monaco. After </a:t>
            </a:r>
            <a:r>
              <a:rPr lang="en-US" sz="1100" dirty="0" smtClean="0"/>
              <a:t>the first EOL, execute </a:t>
            </a:r>
            <a:r>
              <a:rPr lang="en-US" sz="1100" dirty="0"/>
              <a:t>“</a:t>
            </a:r>
            <a:r>
              <a:rPr lang="en-US" sz="1100" b="1" dirty="0">
                <a:solidFill>
                  <a:srgbClr val="00B050"/>
                </a:solidFill>
              </a:rPr>
              <a:t>Static Calibration for SVS Request Results </a:t>
            </a:r>
            <a:r>
              <a:rPr lang="en-US" sz="1100" b="1" dirty="0" smtClean="0">
                <a:solidFill>
                  <a:srgbClr val="00B050"/>
                </a:solidFill>
              </a:rPr>
              <a:t>EOL</a:t>
            </a:r>
            <a:r>
              <a:rPr lang="en-US" sz="1100" dirty="0" smtClean="0"/>
              <a:t>” </a:t>
            </a:r>
            <a:r>
              <a:rPr lang="en-US" sz="1100" dirty="0"/>
              <a:t>in Monaco. Check if the lines: “</a:t>
            </a:r>
            <a:r>
              <a:rPr lang="en-US" sz="1100" b="1" dirty="0"/>
              <a:t>Precondition Report</a:t>
            </a:r>
            <a:r>
              <a:rPr lang="en-US" sz="1100" dirty="0"/>
              <a:t>”, “</a:t>
            </a:r>
            <a:r>
              <a:rPr lang="en-US" sz="1100" b="1" dirty="0"/>
              <a:t>Error Report</a:t>
            </a:r>
            <a:r>
              <a:rPr lang="en-US" sz="1100" dirty="0"/>
              <a:t>” and “</a:t>
            </a:r>
            <a:r>
              <a:rPr lang="en-US" sz="1100" b="1" dirty="0"/>
              <a:t>Activity Report</a:t>
            </a:r>
            <a:r>
              <a:rPr lang="en-US" sz="1100" dirty="0"/>
              <a:t>” have the value </a:t>
            </a:r>
            <a:r>
              <a:rPr lang="en-US" sz="1100" b="1" dirty="0"/>
              <a:t>“0”</a:t>
            </a:r>
            <a:r>
              <a:rPr lang="en-US" sz="1100" dirty="0"/>
              <a:t>. If not 0: check with “Error code list” or if not available report this Error immediately to a C2W contact person (Markus Klein, Nils Gerhard, Manuel Schenk) </a:t>
            </a:r>
            <a:endParaRPr lang="en-US" sz="1100" b="1" dirty="0" smtClean="0"/>
          </a:p>
          <a:p>
            <a:pPr>
              <a:buFont typeface="+mj-lt"/>
              <a:buAutoNum type="alphaLcParenR"/>
            </a:pPr>
            <a:r>
              <a:rPr lang="en-US" sz="1100" b="1" dirty="0" smtClean="0">
                <a:solidFill>
                  <a:srgbClr val="00B0F0"/>
                </a:solidFill>
              </a:rPr>
              <a:t> </a:t>
            </a:r>
            <a:r>
              <a:rPr lang="en-US" sz="1100" dirty="0" smtClean="0"/>
              <a:t>Perform Monaco job: </a:t>
            </a:r>
            <a:r>
              <a:rPr lang="en-US" sz="1100" dirty="0"/>
              <a:t>"</a:t>
            </a:r>
            <a:r>
              <a:rPr lang="en-US" sz="1100" dirty="0">
                <a:solidFill>
                  <a:srgbClr val="00B050"/>
                </a:solidFill>
              </a:rPr>
              <a:t>Reset Extrinsic Online Calibration Start” </a:t>
            </a:r>
            <a:r>
              <a:rPr lang="en-US" sz="1100" dirty="0" smtClean="0"/>
              <a:t>and set the Parameter [Camera ID = 4] (=all cams).</a:t>
            </a:r>
          </a:p>
          <a:p>
            <a:pPr>
              <a:buFont typeface="+mj-lt"/>
              <a:buAutoNum type="alphaLcParenR"/>
            </a:pPr>
            <a:r>
              <a:rPr lang="en-US" sz="1100" b="1" dirty="0" smtClean="0">
                <a:solidFill>
                  <a:srgbClr val="00B0F0"/>
                </a:solidFill>
              </a:rPr>
              <a:t> </a:t>
            </a:r>
            <a:r>
              <a:rPr lang="en-US" sz="1100" dirty="0" smtClean="0"/>
              <a:t>Perform </a:t>
            </a:r>
            <a:r>
              <a:rPr lang="en-US" sz="1100" dirty="0"/>
              <a:t>"</a:t>
            </a:r>
            <a:r>
              <a:rPr lang="en-US" sz="1100" dirty="0">
                <a:solidFill>
                  <a:srgbClr val="00B050"/>
                </a:solidFill>
              </a:rPr>
              <a:t>Static Calibration for SVS Start” </a:t>
            </a:r>
            <a:r>
              <a:rPr lang="en-US" sz="1100" dirty="0" smtClean="0"/>
              <a:t>with </a:t>
            </a:r>
            <a:r>
              <a:rPr lang="en-US" sz="1100" dirty="0"/>
              <a:t>Monaco. [</a:t>
            </a:r>
            <a:r>
              <a:rPr lang="en-US" sz="1100" dirty="0" smtClean="0"/>
              <a:t>Check that </a:t>
            </a:r>
            <a:r>
              <a:rPr lang="en-US" sz="1100" dirty="0"/>
              <a:t>default parameter are </a:t>
            </a:r>
            <a:r>
              <a:rPr lang="en-US" sz="1100" dirty="0" smtClean="0"/>
              <a:t>used: </a:t>
            </a:r>
            <a:r>
              <a:rPr lang="en-US" sz="1100" i="1" dirty="0" err="1"/>
              <a:t>LinesGradientSensivity</a:t>
            </a:r>
            <a:r>
              <a:rPr lang="en-US" sz="1100" i="1" dirty="0"/>
              <a:t>=1, </a:t>
            </a:r>
            <a:r>
              <a:rPr lang="en-US" sz="1100" i="1" dirty="0" err="1"/>
              <a:t>LinesClusterQuality</a:t>
            </a:r>
            <a:r>
              <a:rPr lang="en-US" sz="1100" i="1" dirty="0"/>
              <a:t>=0.4; </a:t>
            </a:r>
            <a:r>
              <a:rPr lang="en-US" sz="1100" i="1" dirty="0" err="1"/>
              <a:t>RoiOffsetFront</a:t>
            </a:r>
            <a:r>
              <a:rPr lang="en-US" sz="1100" i="1" dirty="0"/>
              <a:t> = </a:t>
            </a:r>
            <a:r>
              <a:rPr lang="en-US" sz="1100" i="1" dirty="0" smtClean="0"/>
              <a:t>1.6m, </a:t>
            </a:r>
            <a:r>
              <a:rPr lang="en-US" sz="1100" i="1" dirty="0" err="1"/>
              <a:t>RoiOffsetRear</a:t>
            </a:r>
            <a:r>
              <a:rPr lang="en-US" sz="1100" i="1" dirty="0"/>
              <a:t> = </a:t>
            </a:r>
            <a:r>
              <a:rPr lang="en-US" sz="1100" i="1" dirty="0" smtClean="0"/>
              <a:t>1.8m, </a:t>
            </a:r>
            <a:r>
              <a:rPr lang="en-US" sz="1100" i="1" dirty="0" err="1"/>
              <a:t>RoiExpasionSide</a:t>
            </a:r>
            <a:r>
              <a:rPr lang="en-US" sz="1100" i="1" dirty="0"/>
              <a:t> = </a:t>
            </a:r>
            <a:r>
              <a:rPr lang="en-US" sz="1100" i="1" dirty="0" smtClean="0"/>
              <a:t>3.0m</a:t>
            </a:r>
            <a:r>
              <a:rPr lang="en-US" sz="1100" dirty="0" smtClean="0"/>
              <a:t>]</a:t>
            </a:r>
            <a:endParaRPr lang="en-US" sz="1100" dirty="0"/>
          </a:p>
          <a:p>
            <a:pPr>
              <a:buFont typeface="+mj-lt"/>
              <a:buAutoNum type="alphaLcParenR"/>
            </a:pPr>
            <a:r>
              <a:rPr lang="en-US" sz="1100" b="1" dirty="0" smtClean="0">
                <a:solidFill>
                  <a:srgbClr val="00B0F0"/>
                </a:solidFill>
              </a:rPr>
              <a:t> </a:t>
            </a:r>
            <a:r>
              <a:rPr lang="en-US" sz="1100" dirty="0" smtClean="0"/>
              <a:t>Wait </a:t>
            </a:r>
            <a:r>
              <a:rPr lang="en-US" sz="1100" dirty="0"/>
              <a:t>until the indicator sign </a:t>
            </a:r>
            <a:r>
              <a:rPr lang="en-US" sz="1100" dirty="0" smtClean="0"/>
              <a:t>in </a:t>
            </a:r>
            <a:r>
              <a:rPr lang="en-US" sz="1100" dirty="0"/>
              <a:t>top view </a:t>
            </a:r>
            <a:r>
              <a:rPr lang="en-US" sz="1100" dirty="0" smtClean="0"/>
              <a:t>turned </a:t>
            </a:r>
            <a:r>
              <a:rPr lang="en-US" sz="1100" dirty="0"/>
              <a:t>green (=</a:t>
            </a:r>
            <a:r>
              <a:rPr lang="en-US" sz="1100" dirty="0" smtClean="0"/>
              <a:t>successful finished) </a:t>
            </a:r>
          </a:p>
          <a:p>
            <a:pPr>
              <a:buFont typeface="+mj-lt"/>
              <a:buAutoNum type="alphaLcParenR"/>
            </a:pPr>
            <a:r>
              <a:rPr lang="en-US" sz="1100" b="1" dirty="0" smtClean="0">
                <a:solidFill>
                  <a:srgbClr val="00B0F0"/>
                </a:solidFill>
              </a:rPr>
              <a:t> </a:t>
            </a:r>
            <a:r>
              <a:rPr lang="en-US" sz="1100" dirty="0" smtClean="0"/>
              <a:t>Execute script: "</a:t>
            </a:r>
            <a:r>
              <a:rPr lang="en-US" sz="1100" dirty="0" err="1" smtClean="0"/>
              <a:t>rtaos</a:t>
            </a:r>
            <a:r>
              <a:rPr lang="en-US" sz="1100" dirty="0" smtClean="0"/>
              <a:t>\</a:t>
            </a:r>
            <a:r>
              <a:rPr lang="en-US" sz="1100" dirty="0" err="1" smtClean="0"/>
              <a:t>common_tools</a:t>
            </a:r>
            <a:r>
              <a:rPr lang="en-US" sz="1100" dirty="0" smtClean="0"/>
              <a:t>\</a:t>
            </a:r>
            <a:r>
              <a:rPr lang="en-US" sz="1100" dirty="0" err="1" smtClean="0"/>
              <a:t>Lauterbach</a:t>
            </a:r>
            <a:r>
              <a:rPr lang="en-US" sz="1100" dirty="0" smtClean="0"/>
              <a:t>\</a:t>
            </a:r>
            <a:r>
              <a:rPr lang="en-US" sz="1100" dirty="0" err="1" smtClean="0"/>
              <a:t>uscale</a:t>
            </a:r>
            <a:r>
              <a:rPr lang="en-US" sz="1100" dirty="0" smtClean="0"/>
              <a:t>\c2w\validation\plus\ </a:t>
            </a:r>
            <a:r>
              <a:rPr lang="en-US" sz="1100" dirty="0" smtClean="0">
                <a:solidFill>
                  <a:srgbClr val="00B050"/>
                </a:solidFill>
              </a:rPr>
              <a:t>APU_C2W_eol_measurements_plus.cmm</a:t>
            </a:r>
            <a:r>
              <a:rPr lang="en-US" sz="1100" dirty="0"/>
              <a:t>" on </a:t>
            </a:r>
            <a:r>
              <a:rPr lang="en-US" sz="1100" dirty="0" smtClean="0"/>
              <a:t>the APU. To write out the results to a excel file. Check if its written properly (all values are available and valid).</a:t>
            </a:r>
          </a:p>
          <a:p>
            <a:pPr>
              <a:buFont typeface="+mj-lt"/>
              <a:buAutoNum type="alphaLcParenR"/>
            </a:pPr>
            <a:r>
              <a:rPr lang="en-US" sz="1100" b="1" dirty="0">
                <a:solidFill>
                  <a:srgbClr val="00B0F0"/>
                </a:solidFill>
              </a:rPr>
              <a:t> </a:t>
            </a:r>
            <a:r>
              <a:rPr lang="en-US" sz="1100" b="1" dirty="0"/>
              <a:t>Repeat Step </a:t>
            </a:r>
            <a:r>
              <a:rPr lang="en-US" sz="1100" b="1" dirty="0">
                <a:solidFill>
                  <a:srgbClr val="00B0F0"/>
                </a:solidFill>
              </a:rPr>
              <a:t>d) - g) </a:t>
            </a:r>
            <a:r>
              <a:rPr lang="en-US" sz="1100" dirty="0"/>
              <a:t>as often as you needs according to test catalog</a:t>
            </a:r>
            <a:r>
              <a:rPr lang="en-US" sz="1100" dirty="0" smtClean="0"/>
              <a:t>.</a:t>
            </a:r>
            <a:r>
              <a:rPr lang="en-US" sz="1100" b="1" dirty="0" smtClean="0"/>
              <a:t> </a:t>
            </a:r>
            <a:r>
              <a:rPr lang="en-US" sz="1100" dirty="0"/>
              <a:t>The script will append all measurements to "eol_extrinsic_info_measurement_series.xls". After the </a:t>
            </a:r>
            <a:r>
              <a:rPr lang="en-US" sz="1100" dirty="0" smtClean="0"/>
              <a:t>last measurements in one position is </a:t>
            </a:r>
            <a:r>
              <a:rPr lang="en-US" sz="1100" dirty="0"/>
              <a:t>finished, rename the file to </a:t>
            </a:r>
            <a:r>
              <a:rPr lang="en-US" sz="1100" b="1" i="1" dirty="0"/>
              <a:t>"_</a:t>
            </a:r>
            <a:r>
              <a:rPr lang="en-US" sz="1100" b="1" i="1" dirty="0" err="1"/>
              <a:t>position_X</a:t>
            </a:r>
            <a:r>
              <a:rPr lang="en-US" sz="1100" b="1" i="1" dirty="0"/>
              <a:t>" </a:t>
            </a:r>
            <a:r>
              <a:rPr lang="en-US" sz="1100" dirty="0"/>
              <a:t>X=[straight, slanted]</a:t>
            </a:r>
          </a:p>
          <a:p>
            <a:pPr>
              <a:buFont typeface="+mj-lt"/>
              <a:buAutoNum type="alphaLcParenR"/>
            </a:pPr>
            <a:endParaRPr lang="en-US" sz="1100" dirty="0"/>
          </a:p>
          <a:p>
            <a:pPr marL="0" indent="0">
              <a:buNone/>
            </a:pPr>
            <a:endParaRPr lang="en-US" sz="1100" dirty="0" smtClean="0"/>
          </a:p>
          <a:p>
            <a:endParaRPr lang="en-US" sz="1100" dirty="0" smtClean="0"/>
          </a:p>
          <a:p>
            <a:endParaRPr lang="en-US" sz="1600" dirty="0" smtClean="0"/>
          </a:p>
          <a:p>
            <a:pPr marL="0" indent="0">
              <a:buNone/>
            </a:pPr>
            <a:endParaRPr lang="en-US" sz="1600" dirty="0"/>
          </a:p>
        </p:txBody>
      </p:sp>
      <p:sp>
        <p:nvSpPr>
          <p:cNvPr id="5" name="Inhaltsplatzhalter 4"/>
          <p:cNvSpPr>
            <a:spLocks noGrp="1"/>
          </p:cNvSpPr>
          <p:nvPr>
            <p:ph sz="half" idx="2"/>
          </p:nvPr>
        </p:nvSpPr>
        <p:spPr>
          <a:xfrm>
            <a:off x="5780390" y="1098543"/>
            <a:ext cx="4929610" cy="4702649"/>
          </a:xfrm>
        </p:spPr>
        <p:txBody>
          <a:bodyPr vert="horz" lIns="0" tIns="0" rIns="0" bIns="0" rtlCol="0">
            <a:noAutofit/>
          </a:bodyPr>
          <a:lstStyle/>
          <a:p>
            <a:pPr>
              <a:buFont typeface="+mj-lt"/>
              <a:buAutoNum type="alphaLcParenR" startAt="9"/>
            </a:pPr>
            <a:r>
              <a:rPr lang="en-US" sz="1100" b="1" dirty="0" smtClean="0">
                <a:solidFill>
                  <a:srgbClr val="00B0F0"/>
                </a:solidFill>
              </a:rPr>
              <a:t> </a:t>
            </a:r>
            <a:r>
              <a:rPr lang="en-US" sz="1100" dirty="0" smtClean="0"/>
              <a:t>Dump </a:t>
            </a:r>
            <a:r>
              <a:rPr lang="en-US" sz="1100" dirty="0"/>
              <a:t>a Picture from the </a:t>
            </a:r>
            <a:r>
              <a:rPr lang="en-US" sz="1100" dirty="0" err="1" smtClean="0"/>
              <a:t>HeadUnit</a:t>
            </a:r>
            <a:r>
              <a:rPr lang="en-US" sz="1100" dirty="0" smtClean="0"/>
              <a:t> (of </a:t>
            </a:r>
            <a:r>
              <a:rPr lang="en-US" sz="1100" dirty="0"/>
              <a:t>the stitching </a:t>
            </a:r>
            <a:r>
              <a:rPr lang="en-US" sz="1100" dirty="0" smtClean="0"/>
              <a:t>areas), </a:t>
            </a:r>
            <a:r>
              <a:rPr lang="en-US" sz="1100" dirty="0" smtClean="0">
                <a:sym typeface="Wingdings" panose="05000000000000000000" pitchFamily="2" charset="2"/>
              </a:rPr>
              <a:t>see </a:t>
            </a:r>
            <a:r>
              <a:rPr lang="en-US" sz="1100" dirty="0">
                <a:sym typeface="Wingdings" panose="05000000000000000000" pitchFamily="2" charset="2"/>
              </a:rPr>
              <a:t>the following .</a:t>
            </a:r>
            <a:r>
              <a:rPr lang="en-US" sz="1100" dirty="0" err="1">
                <a:sym typeface="Wingdings" panose="05000000000000000000" pitchFamily="2" charset="2"/>
              </a:rPr>
              <a:t>ppt</a:t>
            </a:r>
            <a:r>
              <a:rPr lang="en-US" sz="1100" dirty="0">
                <a:sym typeface="Wingdings" panose="05000000000000000000" pitchFamily="2" charset="2"/>
              </a:rPr>
              <a:t> sheet “Take Pictures</a:t>
            </a:r>
            <a:r>
              <a:rPr lang="en-US" sz="1100" dirty="0" smtClean="0">
                <a:sym typeface="Wingdings" panose="05000000000000000000" pitchFamily="2" charset="2"/>
              </a:rPr>
              <a:t>” for more information. </a:t>
            </a:r>
            <a:r>
              <a:rPr lang="en-US" sz="1100" dirty="0"/>
              <a:t>Do not move the car away from the target to take the picture</a:t>
            </a:r>
            <a:r>
              <a:rPr lang="en-US" sz="1100" dirty="0" smtClean="0"/>
              <a:t>!</a:t>
            </a:r>
            <a:endParaRPr lang="en-US" sz="1100" dirty="0"/>
          </a:p>
          <a:p>
            <a:pPr>
              <a:buFont typeface="+mj-lt"/>
              <a:buAutoNum type="alphaLcParenR" startAt="9"/>
            </a:pPr>
            <a:r>
              <a:rPr lang="en-US" sz="1100" dirty="0" smtClean="0"/>
              <a:t>After this reposition </a:t>
            </a:r>
            <a:r>
              <a:rPr lang="en-US" sz="1100" dirty="0"/>
              <a:t>the car for </a:t>
            </a:r>
            <a:r>
              <a:rPr lang="en-US" sz="1100" dirty="0" smtClean="0"/>
              <a:t>20 </a:t>
            </a:r>
            <a:r>
              <a:rPr lang="en-US" sz="1100" dirty="0"/>
              <a:t>further measurements </a:t>
            </a:r>
            <a:r>
              <a:rPr lang="en-US" sz="1100" dirty="0" smtClean="0"/>
              <a:t>into the most possible slanted </a:t>
            </a:r>
            <a:r>
              <a:rPr lang="en-US" sz="1100" dirty="0"/>
              <a:t>position </a:t>
            </a:r>
            <a:r>
              <a:rPr lang="en-US" sz="1100" dirty="0" smtClean="0"/>
              <a:t>(possible means: no “Precondition Error” occurs) </a:t>
            </a:r>
            <a:r>
              <a:rPr lang="en-US" sz="1100" dirty="0"/>
              <a:t>and </a:t>
            </a:r>
            <a:r>
              <a:rPr lang="en-US" sz="1100" b="1" dirty="0">
                <a:solidFill>
                  <a:srgbClr val="00B0F0"/>
                </a:solidFill>
              </a:rPr>
              <a:t>repeat steps </a:t>
            </a:r>
            <a:r>
              <a:rPr lang="en-US" sz="1100" b="1" dirty="0" smtClean="0">
                <a:solidFill>
                  <a:srgbClr val="00B0F0"/>
                </a:solidFill>
              </a:rPr>
              <a:t>c) - </a:t>
            </a:r>
            <a:r>
              <a:rPr lang="en-US" sz="1100" b="1" dirty="0" err="1" smtClean="0">
                <a:solidFill>
                  <a:srgbClr val="00B0F0"/>
                </a:solidFill>
              </a:rPr>
              <a:t>i</a:t>
            </a:r>
            <a:r>
              <a:rPr lang="en-US" sz="1100" b="1" dirty="0" smtClean="0">
                <a:solidFill>
                  <a:srgbClr val="00B0F0"/>
                </a:solidFill>
              </a:rPr>
              <a:t>)</a:t>
            </a:r>
            <a:r>
              <a:rPr lang="en-US" sz="1100" dirty="0" smtClean="0"/>
              <a:t> </a:t>
            </a:r>
            <a:r>
              <a:rPr lang="en-US" sz="1100" dirty="0"/>
              <a:t>for </a:t>
            </a:r>
            <a:r>
              <a:rPr lang="en-US" sz="1100" dirty="0" smtClean="0"/>
              <a:t>these position.</a:t>
            </a:r>
            <a:endParaRPr lang="en-US" sz="1100" dirty="0"/>
          </a:p>
          <a:p>
            <a:pPr>
              <a:buFont typeface="+mj-lt"/>
              <a:buAutoNum type="alphaLcParenR" startAt="9"/>
            </a:pPr>
            <a:r>
              <a:rPr lang="en-US" sz="1100" dirty="0" smtClean="0"/>
              <a:t>After </a:t>
            </a:r>
            <a:r>
              <a:rPr lang="en-US" sz="1100" dirty="0"/>
              <a:t>the last </a:t>
            </a:r>
            <a:r>
              <a:rPr lang="en-US" sz="1100" dirty="0" smtClean="0"/>
              <a:t>successful EOL calibration (~Nr.90) read the </a:t>
            </a:r>
            <a:r>
              <a:rPr lang="en-US" sz="1100" dirty="0"/>
              <a:t>results with Monaco "</a:t>
            </a:r>
            <a:r>
              <a:rPr lang="en-US" sz="1100" dirty="0">
                <a:solidFill>
                  <a:srgbClr val="00B050"/>
                </a:solidFill>
              </a:rPr>
              <a:t>Static Calibration for SVS Get Result</a:t>
            </a:r>
            <a:r>
              <a:rPr lang="en-US" sz="1100" dirty="0"/>
              <a:t>” and </a:t>
            </a:r>
            <a:r>
              <a:rPr lang="en-US" sz="1100" dirty="0" smtClean="0"/>
              <a:t>log/store </a:t>
            </a:r>
            <a:r>
              <a:rPr lang="en-US" sz="1100" dirty="0"/>
              <a:t>all in file "</a:t>
            </a:r>
            <a:r>
              <a:rPr lang="en-US" sz="1100" dirty="0" smtClean="0"/>
              <a:t>eol_calib_monaco.txt“, </a:t>
            </a:r>
            <a:r>
              <a:rPr lang="en-US" sz="1100" b="1" i="1" dirty="0" smtClean="0">
                <a:solidFill>
                  <a:srgbClr val="FF0000"/>
                </a:solidFill>
              </a:rPr>
              <a:t>compared this log with the last entry </a:t>
            </a:r>
            <a:r>
              <a:rPr lang="en-US" sz="1100" b="1" i="1" dirty="0">
                <a:solidFill>
                  <a:srgbClr val="FF0000"/>
                </a:solidFill>
              </a:rPr>
              <a:t>of the </a:t>
            </a:r>
            <a:r>
              <a:rPr lang="en-US" sz="1100" b="1" i="1" dirty="0" smtClean="0">
                <a:solidFill>
                  <a:srgbClr val="FF0000"/>
                </a:solidFill>
              </a:rPr>
              <a:t>file</a:t>
            </a:r>
            <a:r>
              <a:rPr lang="en-US" sz="1100" i="1" dirty="0" smtClean="0"/>
              <a:t> </a:t>
            </a:r>
            <a:r>
              <a:rPr lang="en-US" sz="1100" dirty="0"/>
              <a:t>"</a:t>
            </a:r>
            <a:r>
              <a:rPr lang="en-US" sz="1100" dirty="0" smtClean="0"/>
              <a:t>eol_extrinsic_info_measurement_series.xls“ you </a:t>
            </a:r>
            <a:r>
              <a:rPr lang="en-US" sz="1100" dirty="0"/>
              <a:t>create (step </a:t>
            </a:r>
            <a:r>
              <a:rPr lang="en-US" sz="1100" b="1" dirty="0" smtClean="0">
                <a:solidFill>
                  <a:srgbClr val="00B0F0"/>
                </a:solidFill>
              </a:rPr>
              <a:t>g.)</a:t>
            </a:r>
            <a:r>
              <a:rPr lang="en-US" sz="1100" dirty="0" smtClean="0"/>
              <a:t>) by LB-script</a:t>
            </a:r>
            <a:r>
              <a:rPr lang="en-US" sz="1100" i="1" dirty="0" smtClean="0"/>
              <a:t> </a:t>
            </a:r>
            <a:r>
              <a:rPr lang="en-US" sz="1100" b="1" i="1" dirty="0">
                <a:solidFill>
                  <a:srgbClr val="FF0000"/>
                </a:solidFill>
              </a:rPr>
              <a:t>to confirm that </a:t>
            </a:r>
            <a:r>
              <a:rPr lang="en-US" sz="1100" b="1" i="1" dirty="0" smtClean="0">
                <a:solidFill>
                  <a:srgbClr val="FF0000"/>
                </a:solidFill>
              </a:rPr>
              <a:t>both deliver the same data. </a:t>
            </a:r>
            <a:r>
              <a:rPr lang="en-US" sz="1100" dirty="0" smtClean="0"/>
              <a:t>(Small deviations &lt;0.01 are acceptable) </a:t>
            </a:r>
            <a:r>
              <a:rPr lang="en-US" sz="1100" dirty="0" smtClean="0">
                <a:sym typeface="Wingdings" panose="05000000000000000000" pitchFamily="2" charset="2"/>
              </a:rPr>
              <a:t> </a:t>
            </a:r>
            <a:r>
              <a:rPr lang="en-US" sz="1100" b="1" dirty="0" smtClean="0">
                <a:sym typeface="Wingdings" panose="05000000000000000000" pitchFamily="2" charset="2"/>
              </a:rPr>
              <a:t>DON’T SAVE THE FILE</a:t>
            </a:r>
            <a:r>
              <a:rPr lang="en-US" sz="1100" dirty="0" smtClean="0">
                <a:sym typeface="Wingdings" panose="05000000000000000000" pitchFamily="2" charset="2"/>
              </a:rPr>
              <a:t>, this will change its formation!!</a:t>
            </a:r>
            <a:endParaRPr lang="en-US" sz="1100" dirty="0" smtClean="0"/>
          </a:p>
          <a:p>
            <a:pPr>
              <a:buFont typeface="+mj-lt"/>
              <a:buAutoNum type="alphaLcParenR" startAt="9"/>
            </a:pPr>
            <a:r>
              <a:rPr lang="en-US" sz="1100" dirty="0"/>
              <a:t>After </a:t>
            </a:r>
            <a:r>
              <a:rPr lang="en-US" sz="1100" dirty="0" smtClean="0"/>
              <a:t>this </a:t>
            </a:r>
            <a:r>
              <a:rPr lang="en-US" sz="1100" dirty="0"/>
              <a:t>test is finished, move the car away from the calibration target (e.g., onto a normal street/parking garage, ...) and trigger the "</a:t>
            </a:r>
            <a:r>
              <a:rPr lang="en-US" sz="1100" dirty="0">
                <a:solidFill>
                  <a:srgbClr val="00B050"/>
                </a:solidFill>
              </a:rPr>
              <a:t>Static Calibration for SVS Start” </a:t>
            </a:r>
            <a:r>
              <a:rPr lang="en-US" sz="1100" dirty="0" smtClean="0"/>
              <a:t>again</a:t>
            </a:r>
            <a:r>
              <a:rPr lang="en-US" sz="1100" dirty="0"/>
              <a:t>. In that case, the resulting debug screen shall visualize a non-successful calibration (red light</a:t>
            </a:r>
            <a:r>
              <a:rPr lang="en-US" sz="1100" dirty="0" smtClean="0"/>
              <a:t>), document this in your written statement.</a:t>
            </a:r>
          </a:p>
          <a:p>
            <a:pPr>
              <a:buFont typeface="Wingdings" panose="05000000000000000000" pitchFamily="2" charset="2"/>
              <a:buChar char="à"/>
            </a:pPr>
            <a:r>
              <a:rPr lang="en-US" sz="1100" dirty="0" smtClean="0"/>
              <a:t>After all, </a:t>
            </a:r>
            <a:r>
              <a:rPr lang="en-US" sz="1100" dirty="0"/>
              <a:t>you should have </a:t>
            </a:r>
            <a:r>
              <a:rPr lang="en-US" sz="1100" b="1" dirty="0" smtClean="0"/>
              <a:t>six files</a:t>
            </a:r>
            <a:r>
              <a:rPr lang="en-US" sz="1100" dirty="0" smtClean="0"/>
              <a:t>: 	</a:t>
            </a:r>
            <a:br>
              <a:rPr lang="en-US" sz="1100" dirty="0" smtClean="0"/>
            </a:br>
            <a:r>
              <a:rPr lang="en-US" sz="1100" dirty="0" smtClean="0"/>
              <a:t>   </a:t>
            </a:r>
            <a:r>
              <a:rPr lang="en-US" sz="1100" b="1" dirty="0" smtClean="0"/>
              <a:t>2x</a:t>
            </a:r>
            <a:r>
              <a:rPr lang="en-US" sz="1100" dirty="0" smtClean="0"/>
              <a:t> eol_extrinsic_info_measurement_series</a:t>
            </a:r>
            <a:r>
              <a:rPr lang="en-US" sz="1100" b="1" i="1" dirty="0" smtClean="0"/>
              <a:t>_position_X</a:t>
            </a:r>
            <a:r>
              <a:rPr lang="en-US" sz="1100" dirty="0" smtClean="0"/>
              <a:t>.xls (for the 2</a:t>
            </a:r>
            <a:br>
              <a:rPr lang="en-US" sz="1100" dirty="0" smtClean="0"/>
            </a:br>
            <a:r>
              <a:rPr lang="en-US" sz="1100" dirty="0" smtClean="0"/>
              <a:t>        different positions, each consisting of 20 measurements)</a:t>
            </a:r>
            <a:br>
              <a:rPr lang="en-US" sz="1100" dirty="0" smtClean="0"/>
            </a:br>
            <a:r>
              <a:rPr lang="en-US" sz="1100" dirty="0" smtClean="0"/>
              <a:t>   </a:t>
            </a:r>
            <a:r>
              <a:rPr lang="en-US" sz="1100" b="1" dirty="0" smtClean="0"/>
              <a:t>2x</a:t>
            </a:r>
            <a:r>
              <a:rPr lang="en-US" sz="1100" dirty="0" smtClean="0"/>
              <a:t> </a:t>
            </a:r>
            <a:r>
              <a:rPr lang="en-US" sz="1100" dirty="0" err="1"/>
              <a:t>HeadUnit</a:t>
            </a:r>
            <a:r>
              <a:rPr lang="en-US" sz="1100" dirty="0"/>
              <a:t> dumps (one from straight, one from slanted Position</a:t>
            </a:r>
            <a:r>
              <a:rPr lang="en-US" sz="1100" dirty="0" smtClean="0"/>
              <a:t>)</a:t>
            </a:r>
            <a:br>
              <a:rPr lang="en-US" sz="1100" dirty="0" smtClean="0"/>
            </a:br>
            <a:r>
              <a:rPr lang="en-US" sz="1100" b="1" dirty="0" smtClean="0"/>
              <a:t>   1x</a:t>
            </a:r>
            <a:r>
              <a:rPr lang="en-US" sz="1100" dirty="0" smtClean="0"/>
              <a:t> eol_calib_monaco.txt </a:t>
            </a:r>
            <a:br>
              <a:rPr lang="en-US" sz="1100" dirty="0" smtClean="0"/>
            </a:br>
            <a:r>
              <a:rPr lang="en-US" sz="1100" dirty="0" smtClean="0"/>
              <a:t>   </a:t>
            </a:r>
            <a:r>
              <a:rPr lang="en-US" sz="1100" b="1" dirty="0" smtClean="0"/>
              <a:t>1x</a:t>
            </a:r>
            <a:r>
              <a:rPr lang="en-US" sz="1100" dirty="0" smtClean="0"/>
              <a:t> Written </a:t>
            </a:r>
            <a:r>
              <a:rPr lang="en-US" sz="1100" dirty="0"/>
              <a:t>statement </a:t>
            </a:r>
            <a:r>
              <a:rPr lang="en-US" sz="1100" dirty="0" smtClean="0"/>
              <a:t>for all cases, if the </a:t>
            </a:r>
            <a:r>
              <a:rPr lang="en-US" sz="1100" dirty="0"/>
              <a:t>debug screen signalized </a:t>
            </a:r>
            <a:r>
              <a:rPr lang="en-US" sz="1100" dirty="0" smtClean="0"/>
              <a:t> </a:t>
            </a:r>
            <a:br>
              <a:rPr lang="en-US" sz="1100" dirty="0" smtClean="0"/>
            </a:br>
            <a:r>
              <a:rPr lang="en-US" sz="1100" dirty="0" smtClean="0"/>
              <a:t>       success </a:t>
            </a:r>
            <a:r>
              <a:rPr lang="en-US" sz="1100" dirty="0"/>
              <a:t>(green) </a:t>
            </a:r>
            <a:r>
              <a:rPr lang="en-US" sz="1100" dirty="0" smtClean="0"/>
              <a:t>[e.g. step </a:t>
            </a:r>
            <a:r>
              <a:rPr lang="en-US" sz="1100" b="1" dirty="0" smtClean="0">
                <a:solidFill>
                  <a:srgbClr val="00B0F0"/>
                </a:solidFill>
              </a:rPr>
              <a:t>f)</a:t>
            </a:r>
            <a:r>
              <a:rPr lang="en-US" sz="1100" dirty="0" smtClean="0"/>
              <a:t>], or non-success </a:t>
            </a:r>
            <a:r>
              <a:rPr lang="en-US" sz="1100" dirty="0"/>
              <a:t>(red) </a:t>
            </a:r>
            <a:r>
              <a:rPr lang="en-US" sz="1100" dirty="0" smtClean="0"/>
              <a:t>[e.g. step </a:t>
            </a:r>
            <a:r>
              <a:rPr lang="en-US" sz="1100" b="1" dirty="0" smtClean="0"/>
              <a:t>l)</a:t>
            </a:r>
            <a:r>
              <a:rPr lang="en-US" sz="1100" dirty="0" smtClean="0"/>
              <a:t>]</a:t>
            </a:r>
            <a:br>
              <a:rPr lang="en-US" sz="1100" dirty="0" smtClean="0"/>
            </a:br>
            <a:r>
              <a:rPr lang="en-US" sz="1100" dirty="0" smtClean="0"/>
              <a:t>	</a:t>
            </a:r>
          </a:p>
          <a:p>
            <a:endParaRPr lang="en-US" sz="1100" dirty="0"/>
          </a:p>
          <a:p>
            <a:endParaRPr lang="en-US" sz="1100" dirty="0"/>
          </a:p>
          <a:p>
            <a:endParaRPr lang="en-US" sz="1200" dirty="0"/>
          </a:p>
          <a:p>
            <a:pPr lvl="1"/>
            <a:endParaRPr lang="en-US" dirty="0"/>
          </a:p>
          <a:p>
            <a:pPr lvl="1"/>
            <a:endParaRPr lang="en-US" dirty="0"/>
          </a:p>
          <a:p>
            <a:endParaRPr lang="en-US" sz="12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4</a:t>
            </a:fld>
            <a:endParaRPr lang="de-DE"/>
          </a:p>
        </p:txBody>
      </p:sp>
      <p:sp>
        <p:nvSpPr>
          <p:cNvPr id="10" name="Rechteck 9"/>
          <p:cNvSpPr/>
          <p:nvPr/>
        </p:nvSpPr>
        <p:spPr>
          <a:xfrm>
            <a:off x="5986507" y="4347674"/>
            <a:ext cx="4668964" cy="1378568"/>
          </a:xfrm>
          <a:prstGeom prst="rect">
            <a:avLst/>
          </a:prstGeom>
          <a:noFill/>
          <a:ln w="127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1428232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dirty="0" smtClean="0"/>
              <a:t>SVS KPI Tests EOL/OCAL </a:t>
            </a:r>
            <a:r>
              <a:rPr lang="en-US" b="1" dirty="0" smtClean="0"/>
              <a:t>BACKUP</a:t>
            </a:r>
            <a:endParaRPr lang="en-US" b="1" dirty="0"/>
          </a:p>
        </p:txBody>
      </p:sp>
      <p:sp>
        <p:nvSpPr>
          <p:cNvPr id="3" name="Titel 2"/>
          <p:cNvSpPr>
            <a:spLocks noGrp="1"/>
          </p:cNvSpPr>
          <p:nvPr>
            <p:ph type="title"/>
          </p:nvPr>
        </p:nvSpPr>
        <p:spPr/>
        <p:txBody>
          <a:bodyPr/>
          <a:lstStyle/>
          <a:p>
            <a:r>
              <a:rPr lang="en-US" dirty="0" smtClean="0"/>
              <a:t>Possible </a:t>
            </a:r>
            <a:r>
              <a:rPr lang="en-US" b="1" dirty="0"/>
              <a:t>EOL CALIBRATION </a:t>
            </a:r>
            <a:r>
              <a:rPr lang="en-US" dirty="0" smtClean="0"/>
              <a:t>ERRORs</a:t>
            </a:r>
            <a:r>
              <a:rPr lang="en-US" dirty="0"/>
              <a:t/>
            </a:r>
            <a:br>
              <a:rPr lang="en-US" dirty="0"/>
            </a:br>
            <a:endParaRPr lang="en-US" dirty="0"/>
          </a:p>
        </p:txBody>
      </p:sp>
      <p:sp>
        <p:nvSpPr>
          <p:cNvPr id="4" name="Inhaltsplatzhalter 3"/>
          <p:cNvSpPr>
            <a:spLocks noGrp="1"/>
          </p:cNvSpPr>
          <p:nvPr>
            <p:ph sz="half" idx="1"/>
          </p:nvPr>
        </p:nvSpPr>
        <p:spPr>
          <a:xfrm>
            <a:off x="259200" y="1225698"/>
            <a:ext cx="5159744" cy="4168800"/>
          </a:xfrm>
        </p:spPr>
        <p:txBody>
          <a:bodyPr/>
          <a:lstStyle/>
          <a:p>
            <a:pPr lvl="0"/>
            <a:r>
              <a:rPr lang="en-US" sz="1050" dirty="0" smtClean="0"/>
              <a:t>Align </a:t>
            </a:r>
            <a:r>
              <a:rPr lang="en-US" sz="1050" dirty="0"/>
              <a:t>the vehicle with the lines on the floor. The front wheel axis should be aligned to the cross on the floor (More or less at 10cm, the cross are grey</a:t>
            </a:r>
            <a:r>
              <a:rPr lang="en-US" sz="1050" dirty="0" smtClean="0"/>
              <a:t>). Note </a:t>
            </a:r>
            <a:r>
              <a:rPr lang="en-US" sz="1050" dirty="0"/>
              <a:t>that the placement of the car is important for the calibration.</a:t>
            </a:r>
            <a:r>
              <a:rPr lang="en-US" sz="1050" dirty="0" smtClean="0"/>
              <a:t> If the car is not placed correctly, an error can occur during the calibration.</a:t>
            </a:r>
          </a:p>
          <a:p>
            <a:pPr lvl="0"/>
            <a:r>
              <a:rPr lang="en-US" sz="1050" b="1" dirty="0" smtClean="0">
                <a:solidFill>
                  <a:srgbClr val="FF0000"/>
                </a:solidFill>
              </a:rPr>
              <a:t>DO </a:t>
            </a:r>
            <a:r>
              <a:rPr lang="en-US" sz="1050" b="1" dirty="0">
                <a:solidFill>
                  <a:srgbClr val="FF0000"/>
                </a:solidFill>
              </a:rPr>
              <a:t>NOT TURN THE WEELS ON THE </a:t>
            </a:r>
            <a:r>
              <a:rPr lang="en-US" sz="1050" b="1" dirty="0" smtClean="0">
                <a:solidFill>
                  <a:srgbClr val="FF0000"/>
                </a:solidFill>
              </a:rPr>
              <a:t>LINES!  </a:t>
            </a:r>
            <a:r>
              <a:rPr lang="en-US" sz="1050" dirty="0" smtClean="0"/>
              <a:t>It </a:t>
            </a:r>
            <a:r>
              <a:rPr lang="en-US" sz="1050" dirty="0"/>
              <a:t>degrade the </a:t>
            </a:r>
            <a:r>
              <a:rPr lang="en-US" sz="1050" dirty="0" smtClean="0"/>
              <a:t>lines </a:t>
            </a:r>
            <a:r>
              <a:rPr lang="en-US" sz="1050" dirty="0"/>
              <a:t>on the floor. </a:t>
            </a:r>
            <a:endParaRPr lang="en-US" sz="1050" dirty="0" smtClean="0"/>
          </a:p>
          <a:p>
            <a:pPr lvl="0"/>
            <a:r>
              <a:rPr lang="en-US" sz="1050" dirty="0" smtClean="0"/>
              <a:t>Execute </a:t>
            </a:r>
            <a:r>
              <a:rPr lang="en-US" sz="1050" dirty="0"/>
              <a:t>the routine </a:t>
            </a:r>
            <a:r>
              <a:rPr lang="en-US" sz="1050" dirty="0" smtClean="0"/>
              <a:t>“</a:t>
            </a:r>
            <a:r>
              <a:rPr lang="en-US" sz="1050" b="1" dirty="0">
                <a:solidFill>
                  <a:srgbClr val="00B050"/>
                </a:solidFill>
              </a:rPr>
              <a:t>Static Calibration for SVS Request Results EOL</a:t>
            </a:r>
            <a:r>
              <a:rPr lang="en-US" sz="1050" dirty="0" smtClean="0"/>
              <a:t>” in Monaco. Check </a:t>
            </a:r>
            <a:r>
              <a:rPr lang="en-US" sz="1050" dirty="0"/>
              <a:t>if the last line </a:t>
            </a:r>
            <a:r>
              <a:rPr lang="en-US" sz="1050" dirty="0" smtClean="0"/>
              <a:t>which </a:t>
            </a:r>
            <a:r>
              <a:rPr lang="en-US" sz="1050" dirty="0"/>
              <a:t>is “Error Report” have the value </a:t>
            </a:r>
            <a:r>
              <a:rPr lang="en-US" sz="1050" dirty="0" smtClean="0"/>
              <a:t>“0”</a:t>
            </a:r>
          </a:p>
          <a:p>
            <a:r>
              <a:rPr lang="en-US" sz="1050" dirty="0"/>
              <a:t>If the error report </a:t>
            </a:r>
            <a:r>
              <a:rPr lang="en-US" sz="1050" dirty="0" smtClean="0"/>
              <a:t>have a value like </a:t>
            </a:r>
            <a:r>
              <a:rPr lang="en-US" sz="1050" dirty="0"/>
              <a:t>16384 </a:t>
            </a:r>
            <a:r>
              <a:rPr lang="en-US" sz="1050" dirty="0" smtClean="0"/>
              <a:t>it </a:t>
            </a:r>
            <a:r>
              <a:rPr lang="en-US" sz="1050" dirty="0"/>
              <a:t>could be interesting to check the limit deviation values of the </a:t>
            </a:r>
            <a:r>
              <a:rPr lang="en-US" sz="1050" dirty="0" smtClean="0"/>
              <a:t>cams: </a:t>
            </a:r>
            <a:endParaRPr lang="en-US" sz="1050" dirty="0"/>
          </a:p>
          <a:p>
            <a:pPr lvl="1"/>
            <a:r>
              <a:rPr lang="en-US" sz="1000" dirty="0" smtClean="0"/>
              <a:t>With </a:t>
            </a:r>
            <a:r>
              <a:rPr lang="en-US" sz="1000" dirty="0"/>
              <a:t>the </a:t>
            </a:r>
            <a:r>
              <a:rPr lang="en-US" sz="1000" dirty="0" err="1"/>
              <a:t>lauterbach</a:t>
            </a:r>
            <a:r>
              <a:rPr lang="en-US" sz="1000" dirty="0"/>
              <a:t> execute the script on </a:t>
            </a:r>
            <a:r>
              <a:rPr lang="en-US" sz="1000" dirty="0" smtClean="0"/>
              <a:t>APU: </a:t>
            </a:r>
            <a:r>
              <a:rPr lang="en-US" sz="1000" dirty="0"/>
              <a:t>\\</a:t>
            </a:r>
            <a:r>
              <a:rPr lang="en-US" sz="1000" dirty="0" smtClean="0"/>
              <a:t>rtaos\common_tools\Lauterbach\ </a:t>
            </a:r>
            <a:r>
              <a:rPr lang="en-US" sz="1000" dirty="0" err="1" smtClean="0"/>
              <a:t>uscale</a:t>
            </a:r>
            <a:r>
              <a:rPr lang="en-US" sz="1000" dirty="0" smtClean="0"/>
              <a:t>\c2w\debug\plus\</a:t>
            </a:r>
            <a:r>
              <a:rPr lang="en-US" sz="1000" dirty="0" smtClean="0">
                <a:solidFill>
                  <a:srgbClr val="00B050"/>
                </a:solidFill>
              </a:rPr>
              <a:t>APU_C2W_onlinecalib_plus_dump.cmm </a:t>
            </a:r>
            <a:r>
              <a:rPr lang="en-US" sz="1000" dirty="0"/>
              <a:t>It should create a text file in the same folder. Inside this text file you should find the following lines:</a:t>
            </a:r>
          </a:p>
          <a:p>
            <a:endParaRPr lang="en-US" sz="1000" dirty="0"/>
          </a:p>
          <a:p>
            <a:endParaRPr lang="en-US" sz="1000" dirty="0"/>
          </a:p>
          <a:p>
            <a:endParaRPr lang="en-US" sz="1000" dirty="0"/>
          </a:p>
          <a:p>
            <a:pPr lvl="1"/>
            <a:endParaRPr lang="en-US" sz="1000" dirty="0" smtClean="0"/>
          </a:p>
          <a:p>
            <a:pPr lvl="1"/>
            <a:r>
              <a:rPr lang="en-US" sz="1000" dirty="0" smtClean="0"/>
              <a:t>Compare </a:t>
            </a:r>
            <a:r>
              <a:rPr lang="en-US" sz="1000" dirty="0"/>
              <a:t>the result values from “Monaco Results” with the maximum allowed value here extracted. </a:t>
            </a:r>
            <a:endParaRPr lang="en-US" sz="1000" dirty="0" smtClean="0"/>
          </a:p>
          <a:p>
            <a:pPr lvl="1"/>
            <a:r>
              <a:rPr lang="en-US" sz="1000" dirty="0"/>
              <a:t>If the value of the angle from </a:t>
            </a:r>
            <a:r>
              <a:rPr lang="en-US" sz="1000" dirty="0" err="1"/>
              <a:t>manaco</a:t>
            </a:r>
            <a:r>
              <a:rPr lang="en-US" sz="1000" dirty="0"/>
              <a:t> is superior to the value of the dump from the </a:t>
            </a:r>
            <a:r>
              <a:rPr lang="en-US" sz="1000" dirty="0" err="1"/>
              <a:t>lauterbach</a:t>
            </a:r>
            <a:r>
              <a:rPr lang="en-US" sz="1000" dirty="0"/>
              <a:t>, it’s mean that the maximal value is too low to calibrate correctly the </a:t>
            </a:r>
            <a:r>
              <a:rPr lang="en-US" sz="1000" dirty="0" smtClean="0"/>
              <a:t>cameras. </a:t>
            </a:r>
            <a:endParaRPr lang="en-US" sz="1000" dirty="0"/>
          </a:p>
          <a:p>
            <a:pPr lvl="1"/>
            <a:endParaRPr lang="en-US" sz="850" dirty="0"/>
          </a:p>
          <a:p>
            <a:endParaRPr lang="fr-FR" sz="1300" dirty="0"/>
          </a:p>
          <a:p>
            <a:endParaRPr lang="en-US" sz="1600" dirty="0" smtClean="0"/>
          </a:p>
          <a:p>
            <a:pPr marL="0" indent="0">
              <a:buNone/>
            </a:pPr>
            <a:endParaRPr lang="en-US" sz="1600" dirty="0"/>
          </a:p>
        </p:txBody>
      </p:sp>
      <p:sp>
        <p:nvSpPr>
          <p:cNvPr id="5" name="Inhaltsplatzhalter 4"/>
          <p:cNvSpPr>
            <a:spLocks noGrp="1"/>
          </p:cNvSpPr>
          <p:nvPr>
            <p:ph sz="half" idx="2"/>
          </p:nvPr>
        </p:nvSpPr>
        <p:spPr>
          <a:xfrm>
            <a:off x="5853599" y="1225697"/>
            <a:ext cx="4856401" cy="4168800"/>
          </a:xfrm>
        </p:spPr>
        <p:txBody>
          <a:bodyPr vert="horz" lIns="0" tIns="0" rIns="0" bIns="0" rtlCol="0">
            <a:noAutofit/>
          </a:bodyPr>
          <a:lstStyle/>
          <a:p>
            <a:pPr lvl="1"/>
            <a:endParaRPr lang="en-US" sz="1100" b="1" dirty="0" smtClean="0">
              <a:solidFill>
                <a:srgbClr val="0070C0"/>
              </a:solidFill>
            </a:endParaRPr>
          </a:p>
          <a:p>
            <a:pPr lvl="1"/>
            <a:r>
              <a:rPr lang="en-US" sz="1400" b="1" dirty="0" smtClean="0">
                <a:solidFill>
                  <a:srgbClr val="FF0000"/>
                </a:solidFill>
              </a:rPr>
              <a:t>DON’T push or touch the cameras or mirrors under any circumstances!!!</a:t>
            </a:r>
            <a:endParaRPr lang="en-US" sz="1400" b="1" dirty="0">
              <a:solidFill>
                <a:srgbClr val="FF0000"/>
              </a:solidFill>
            </a:endParaRPr>
          </a:p>
          <a:p>
            <a:pPr lvl="1"/>
            <a:r>
              <a:rPr lang="en-US" sz="1050" dirty="0">
                <a:solidFill>
                  <a:srgbClr val="0070C0"/>
                </a:solidFill>
              </a:rPr>
              <a:t>If it </a:t>
            </a:r>
            <a:r>
              <a:rPr lang="en-US" sz="1050" dirty="0" smtClean="0">
                <a:solidFill>
                  <a:srgbClr val="0070C0"/>
                </a:solidFill>
              </a:rPr>
              <a:t>still does </a:t>
            </a:r>
            <a:r>
              <a:rPr lang="en-US" sz="1050" dirty="0">
                <a:solidFill>
                  <a:srgbClr val="0070C0"/>
                </a:solidFill>
              </a:rPr>
              <a:t>not </a:t>
            </a:r>
            <a:r>
              <a:rPr lang="en-US" sz="1050" dirty="0" smtClean="0">
                <a:solidFill>
                  <a:srgbClr val="0070C0"/>
                </a:solidFill>
              </a:rPr>
              <a:t>calibrate, </a:t>
            </a:r>
            <a:r>
              <a:rPr lang="en-US" sz="1050" dirty="0">
                <a:solidFill>
                  <a:srgbClr val="0070C0"/>
                </a:solidFill>
              </a:rPr>
              <a:t>a </a:t>
            </a:r>
            <a:r>
              <a:rPr lang="en-US" sz="1050" dirty="0" smtClean="0">
                <a:solidFill>
                  <a:srgbClr val="0070C0"/>
                </a:solidFill>
              </a:rPr>
              <a:t>camera change could </a:t>
            </a:r>
            <a:r>
              <a:rPr lang="en-US" sz="1050" dirty="0">
                <a:solidFill>
                  <a:srgbClr val="0070C0"/>
                </a:solidFill>
              </a:rPr>
              <a:t>be needed. </a:t>
            </a:r>
            <a:r>
              <a:rPr lang="en-US" sz="1050" dirty="0" smtClean="0">
                <a:solidFill>
                  <a:srgbClr val="0070C0"/>
                </a:solidFill>
              </a:rPr>
              <a:t>Report </a:t>
            </a:r>
            <a:r>
              <a:rPr lang="en-US" sz="1050" dirty="0">
                <a:solidFill>
                  <a:srgbClr val="0070C0"/>
                </a:solidFill>
              </a:rPr>
              <a:t>this problem to the C2W contact </a:t>
            </a:r>
            <a:r>
              <a:rPr lang="en-US" sz="1050" dirty="0" smtClean="0">
                <a:solidFill>
                  <a:srgbClr val="0070C0"/>
                </a:solidFill>
              </a:rPr>
              <a:t>person (Markus Klein, Nils Gerhard or Manuel Schenk), </a:t>
            </a:r>
            <a:r>
              <a:rPr lang="en-US" sz="1050" dirty="0">
                <a:solidFill>
                  <a:srgbClr val="0070C0"/>
                </a:solidFill>
              </a:rPr>
              <a:t>which will </a:t>
            </a:r>
            <a:r>
              <a:rPr lang="en-US" sz="1050" dirty="0" smtClean="0">
                <a:solidFill>
                  <a:srgbClr val="0070C0"/>
                </a:solidFill>
              </a:rPr>
              <a:t>take </a:t>
            </a:r>
            <a:r>
              <a:rPr lang="en-US" sz="1050" dirty="0">
                <a:solidFill>
                  <a:srgbClr val="0070C0"/>
                </a:solidFill>
              </a:rPr>
              <a:t>a decision concerning </a:t>
            </a:r>
            <a:r>
              <a:rPr lang="en-US" sz="1050" dirty="0" smtClean="0">
                <a:solidFill>
                  <a:srgbClr val="0070C0"/>
                </a:solidFill>
              </a:rPr>
              <a:t>the situation</a:t>
            </a:r>
          </a:p>
          <a:p>
            <a:pPr lvl="1"/>
            <a:endParaRPr lang="en-US" sz="1050" dirty="0" smtClean="0"/>
          </a:p>
          <a:p>
            <a:pPr lvl="0"/>
            <a:r>
              <a:rPr lang="en-US" sz="1050" dirty="0" smtClean="0"/>
              <a:t>If </a:t>
            </a:r>
            <a:r>
              <a:rPr lang="en-US" sz="1050" dirty="0"/>
              <a:t>the line “Error Report” have another value, or if the blue dot turn red or orange something during the calibration was wrong. </a:t>
            </a:r>
            <a:endParaRPr lang="fr-FR" sz="1050" dirty="0"/>
          </a:p>
          <a:p>
            <a:pPr lvl="1"/>
            <a:r>
              <a:rPr lang="en-US" sz="1050" dirty="0"/>
              <a:t>Check if the car is correctly positioned with the line and the wheels close to the cross. It’s really important for that calibration to place correctly the car between the line with the center of the wheels in front of the grey cross </a:t>
            </a:r>
            <a:endParaRPr lang="en-US" sz="1050" dirty="0" smtClean="0"/>
          </a:p>
          <a:p>
            <a:pPr lvl="1"/>
            <a:r>
              <a:rPr lang="en-US" sz="1050" dirty="0" smtClean="0"/>
              <a:t>The Lines have to be completely free of parts or garbage</a:t>
            </a:r>
            <a:endParaRPr lang="fr-FR" sz="1050" dirty="0"/>
          </a:p>
          <a:p>
            <a:pPr lvl="1"/>
            <a:r>
              <a:rPr lang="en-US" sz="1050" dirty="0"/>
              <a:t>Try to open close </a:t>
            </a:r>
            <a:r>
              <a:rPr lang="en-US" sz="1050" dirty="0" smtClean="0"/>
              <a:t>the mirrors, reboot </a:t>
            </a:r>
            <a:r>
              <a:rPr lang="en-US" sz="1050" dirty="0"/>
              <a:t>the </a:t>
            </a:r>
            <a:r>
              <a:rPr lang="en-US" sz="1050" dirty="0" smtClean="0"/>
              <a:t>engine, </a:t>
            </a:r>
            <a:r>
              <a:rPr lang="en-US" sz="1050" dirty="0"/>
              <a:t>and </a:t>
            </a:r>
            <a:r>
              <a:rPr lang="en-US" sz="1050" dirty="0" smtClean="0"/>
              <a:t>recheck </a:t>
            </a:r>
            <a:r>
              <a:rPr lang="en-US" sz="1050" dirty="0"/>
              <a:t>if the camera are </a:t>
            </a:r>
            <a:r>
              <a:rPr lang="en-US" sz="1050" dirty="0" smtClean="0"/>
              <a:t>clean and dry</a:t>
            </a:r>
            <a:endParaRPr lang="fr-FR" sz="1050" dirty="0"/>
          </a:p>
          <a:p>
            <a:pPr lvl="1"/>
            <a:r>
              <a:rPr lang="en-US" sz="1050" dirty="0"/>
              <a:t>Try to reboot the </a:t>
            </a:r>
            <a:r>
              <a:rPr lang="en-US" sz="1050" dirty="0" smtClean="0"/>
              <a:t>ECU</a:t>
            </a:r>
            <a:endParaRPr lang="fr-FR" sz="105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5</a:t>
            </a:fld>
            <a:endParaRPr lang="de-DE"/>
          </a:p>
        </p:txBody>
      </p:sp>
      <p:pic>
        <p:nvPicPr>
          <p:cNvPr id="7" name="Picture 7"/>
          <p:cNvPicPr>
            <a:picLocks noChangeAspect="1"/>
          </p:cNvPicPr>
          <p:nvPr/>
        </p:nvPicPr>
        <p:blipFill rotWithShape="1">
          <a:blip r:embed="rId4"/>
          <a:srcRect r="23161"/>
          <a:stretch/>
        </p:blipFill>
        <p:spPr>
          <a:xfrm>
            <a:off x="1094281" y="3579095"/>
            <a:ext cx="3919928" cy="7359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16553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smtClean="0"/>
              <a:t>SVS KPI Tests EOL/OCAL</a:t>
            </a:r>
            <a:endParaRPr lang="en-US" dirty="0"/>
          </a:p>
        </p:txBody>
      </p:sp>
      <p:sp>
        <p:nvSpPr>
          <p:cNvPr id="3" name="Titel 2"/>
          <p:cNvSpPr>
            <a:spLocks noGrp="1"/>
          </p:cNvSpPr>
          <p:nvPr>
            <p:ph type="title"/>
          </p:nvPr>
        </p:nvSpPr>
        <p:spPr/>
        <p:txBody>
          <a:bodyPr/>
          <a:lstStyle/>
          <a:p>
            <a:r>
              <a:rPr lang="en-US" b="1" dirty="0" smtClean="0"/>
              <a:t>OCAL Case 2 - “</a:t>
            </a:r>
            <a:r>
              <a:rPr lang="en-US" b="1" dirty="0"/>
              <a:t>Service Calibration” </a:t>
            </a:r>
            <a:r>
              <a:rPr lang="en-US" sz="2400" dirty="0"/>
              <a:t>(starts from Reset)</a:t>
            </a:r>
            <a:br>
              <a:rPr lang="en-US" sz="2400" dirty="0"/>
            </a:br>
            <a:endParaRPr lang="en-US" dirty="0"/>
          </a:p>
        </p:txBody>
      </p:sp>
      <p:sp>
        <p:nvSpPr>
          <p:cNvPr id="4" name="Inhaltsplatzhalter 3"/>
          <p:cNvSpPr>
            <a:spLocks noGrp="1"/>
          </p:cNvSpPr>
          <p:nvPr>
            <p:ph sz="half" idx="1"/>
          </p:nvPr>
        </p:nvSpPr>
        <p:spPr>
          <a:xfrm>
            <a:off x="259199" y="1132710"/>
            <a:ext cx="5369608" cy="4168800"/>
          </a:xfrm>
        </p:spPr>
        <p:txBody>
          <a:bodyPr/>
          <a:lstStyle/>
          <a:p>
            <a:pPr>
              <a:buFont typeface="+mj-lt"/>
              <a:buAutoNum type="alphaLcParenR"/>
            </a:pPr>
            <a:r>
              <a:rPr lang="en-US" sz="1050" dirty="0" smtClean="0"/>
              <a:t>Check: All </a:t>
            </a:r>
            <a:r>
              <a:rPr lang="en-US" sz="1050" dirty="0"/>
              <a:t>doors </a:t>
            </a:r>
            <a:r>
              <a:rPr lang="en-US" sz="1050" dirty="0" smtClean="0"/>
              <a:t>closed</a:t>
            </a:r>
            <a:r>
              <a:rPr lang="en-US" sz="1050" dirty="0"/>
              <a:t>, </a:t>
            </a:r>
            <a:r>
              <a:rPr lang="en-US" sz="1050" dirty="0" smtClean="0"/>
              <a:t>mirrors unfolded, </a:t>
            </a:r>
            <a:r>
              <a:rPr lang="en-US" sz="1050" dirty="0"/>
              <a:t>trunk is closed! </a:t>
            </a:r>
            <a:endParaRPr lang="en-US" sz="1050" dirty="0" smtClean="0"/>
          </a:p>
          <a:p>
            <a:pPr>
              <a:buFont typeface="+mj-lt"/>
              <a:buAutoNum type="alphaLcParenR"/>
            </a:pPr>
            <a:r>
              <a:rPr lang="en-US" sz="1200" b="1" dirty="0" smtClean="0">
                <a:solidFill>
                  <a:srgbClr val="FF0000"/>
                </a:solidFill>
              </a:rPr>
              <a:t>[</a:t>
            </a:r>
            <a:r>
              <a:rPr lang="en-US" sz="1200" b="1" dirty="0">
                <a:solidFill>
                  <a:srgbClr val="FF0000"/>
                </a:solidFill>
              </a:rPr>
              <a:t>ONLY </a:t>
            </a:r>
            <a:r>
              <a:rPr lang="en-US" sz="1200" b="1" dirty="0" smtClean="0">
                <a:solidFill>
                  <a:srgbClr val="FF0000"/>
                </a:solidFill>
              </a:rPr>
              <a:t>Star2] </a:t>
            </a:r>
            <a:r>
              <a:rPr lang="en-US" sz="1050" dirty="0">
                <a:solidFill>
                  <a:srgbClr val="FF0000"/>
                </a:solidFill>
              </a:rPr>
              <a:t>Activate </a:t>
            </a:r>
            <a:r>
              <a:rPr lang="en-US" sz="1050" b="1" dirty="0">
                <a:solidFill>
                  <a:srgbClr val="FF0000"/>
                </a:solidFill>
              </a:rPr>
              <a:t>ALL CAMS</a:t>
            </a:r>
            <a:r>
              <a:rPr lang="en-US" sz="1050" dirty="0">
                <a:solidFill>
                  <a:srgbClr val="FF0000"/>
                </a:solidFill>
              </a:rPr>
              <a:t> for Calibration with Monaco: “Variant Coding” </a:t>
            </a:r>
            <a:r>
              <a:rPr lang="en-US" sz="1050" dirty="0">
                <a:solidFill>
                  <a:srgbClr val="FF0000"/>
                </a:solidFill>
                <a:sym typeface="Wingdings" panose="05000000000000000000" pitchFamily="2" charset="2"/>
              </a:rPr>
              <a:t></a:t>
            </a:r>
            <a:r>
              <a:rPr lang="en-US" sz="1050" dirty="0">
                <a:solidFill>
                  <a:srgbClr val="FF0000"/>
                </a:solidFill>
              </a:rPr>
              <a:t> C2W </a:t>
            </a:r>
            <a:r>
              <a:rPr lang="en-US" sz="1050" dirty="0">
                <a:solidFill>
                  <a:srgbClr val="FF0000"/>
                </a:solidFill>
                <a:sym typeface="Wingdings" panose="05000000000000000000" pitchFamily="2" charset="2"/>
              </a:rPr>
              <a:t> Activation Mode Calibration Start  </a:t>
            </a:r>
            <a:r>
              <a:rPr lang="en-US" sz="1050" b="1" dirty="0">
                <a:solidFill>
                  <a:srgbClr val="FF0000"/>
                </a:solidFill>
                <a:sym typeface="Wingdings" panose="05000000000000000000" pitchFamily="2" charset="2"/>
              </a:rPr>
              <a:t>“all </a:t>
            </a:r>
            <a:r>
              <a:rPr lang="en-US" sz="1050" b="1" dirty="0">
                <a:solidFill>
                  <a:srgbClr val="FF0000"/>
                </a:solidFill>
              </a:rPr>
              <a:t>active” = “07</a:t>
            </a:r>
            <a:r>
              <a:rPr lang="en-US" sz="1050" b="1" dirty="0" smtClean="0">
                <a:solidFill>
                  <a:srgbClr val="FF0000"/>
                </a:solidFill>
              </a:rPr>
              <a:t>”</a:t>
            </a:r>
            <a:endParaRPr lang="en-US" sz="1050" b="1" dirty="0" smtClean="0"/>
          </a:p>
          <a:p>
            <a:pPr>
              <a:buFont typeface="+mj-lt"/>
              <a:buAutoNum type="alphaLcParenR"/>
            </a:pPr>
            <a:r>
              <a:rPr lang="en-US" sz="1050" b="1" dirty="0" smtClean="0">
                <a:solidFill>
                  <a:srgbClr val="00B0F0"/>
                </a:solidFill>
              </a:rPr>
              <a:t> </a:t>
            </a:r>
            <a:r>
              <a:rPr lang="en-US" sz="1050" dirty="0" smtClean="0"/>
              <a:t>Restart </a:t>
            </a:r>
            <a:r>
              <a:rPr lang="en-US" sz="1050" dirty="0"/>
              <a:t>ECU (hard reset </a:t>
            </a:r>
            <a:r>
              <a:rPr lang="en-US" sz="1050" dirty="0" smtClean="0"/>
              <a:t>by Monaco) and reconnect the Session with </a:t>
            </a:r>
            <a:r>
              <a:rPr lang="en-US" sz="1050" dirty="0"/>
              <a:t>the routine: </a:t>
            </a:r>
            <a:r>
              <a:rPr lang="en-US" sz="1050" dirty="0" smtClean="0"/>
              <a:t>“</a:t>
            </a:r>
            <a:r>
              <a:rPr lang="en-US" sz="1050" dirty="0" err="1" smtClean="0"/>
              <a:t>StartSecureDiagSession</a:t>
            </a:r>
            <a:r>
              <a:rPr lang="en-US" sz="1050" dirty="0" smtClean="0"/>
              <a:t>” </a:t>
            </a:r>
            <a:r>
              <a:rPr lang="en-US" sz="1050" dirty="0" smtClean="0">
                <a:solidFill>
                  <a:srgbClr val="FF0000"/>
                </a:solidFill>
              </a:rPr>
              <a:t> </a:t>
            </a:r>
            <a:r>
              <a:rPr lang="en-US" sz="1050" dirty="0" smtClean="0"/>
              <a:t>&amp; </a:t>
            </a:r>
            <a:r>
              <a:rPr lang="en-US" sz="1050" b="1" dirty="0" smtClean="0"/>
              <a:t>Set </a:t>
            </a:r>
            <a:r>
              <a:rPr lang="en-US" sz="1050" b="1" dirty="0"/>
              <a:t>the Flaps to stay open</a:t>
            </a:r>
            <a:endParaRPr lang="en-US" sz="1050" dirty="0" smtClean="0"/>
          </a:p>
          <a:p>
            <a:pPr>
              <a:buFont typeface="+mj-lt"/>
              <a:buAutoNum type="alphaLcParenR"/>
            </a:pPr>
            <a:r>
              <a:rPr lang="en-US" sz="1050" b="1" dirty="0" smtClean="0">
                <a:solidFill>
                  <a:srgbClr val="00B0F0"/>
                </a:solidFill>
              </a:rPr>
              <a:t> </a:t>
            </a:r>
            <a:r>
              <a:rPr lang="en-US" sz="1050" dirty="0" smtClean="0"/>
              <a:t>Perform "</a:t>
            </a:r>
            <a:r>
              <a:rPr lang="en-US" sz="1050" b="1" dirty="0" smtClean="0">
                <a:solidFill>
                  <a:srgbClr val="00B050"/>
                </a:solidFill>
              </a:rPr>
              <a:t>Service Online Calibration Start</a:t>
            </a:r>
            <a:r>
              <a:rPr lang="en-US" sz="1050" dirty="0" smtClean="0">
                <a:solidFill>
                  <a:srgbClr val="00B050"/>
                </a:solidFill>
              </a:rPr>
              <a:t>”</a:t>
            </a:r>
            <a:r>
              <a:rPr lang="en-US" sz="1050" dirty="0" smtClean="0"/>
              <a:t> with Monaco. The debug screen of Service Calibration should be visible in the Head Unit and has the following behavior: (write down if the system behaves like that or not in your “written statement”)</a:t>
            </a:r>
            <a:endParaRPr lang="en-US" sz="1050" dirty="0"/>
          </a:p>
          <a:p>
            <a:pPr lvl="2">
              <a:buFont typeface="+mj-lt"/>
              <a:buAutoNum type="alphaLcParenR"/>
            </a:pPr>
            <a:r>
              <a:rPr lang="en-US" sz="650" dirty="0" smtClean="0"/>
              <a:t>Drive </a:t>
            </a:r>
            <a:r>
              <a:rPr lang="en-US" sz="650" dirty="0"/>
              <a:t>in different speeds, the shown velocity should adapt</a:t>
            </a:r>
          </a:p>
          <a:p>
            <a:pPr lvl="2">
              <a:buFont typeface="+mj-lt"/>
              <a:buAutoNum type="alphaLcParenR"/>
            </a:pPr>
            <a:r>
              <a:rPr lang="en-US" sz="650" dirty="0" smtClean="0"/>
              <a:t>The </a:t>
            </a:r>
            <a:r>
              <a:rPr lang="en-US" sz="650" dirty="0"/>
              <a:t>shown steering angle should adapt to the actual steering angle of the car</a:t>
            </a:r>
          </a:p>
          <a:p>
            <a:pPr lvl="2">
              <a:buFont typeface="+mj-lt"/>
              <a:buAutoNum type="alphaLcParenR"/>
            </a:pPr>
            <a:r>
              <a:rPr lang="en-US" sz="650" dirty="0" smtClean="0"/>
              <a:t>When </a:t>
            </a:r>
            <a:r>
              <a:rPr lang="en-US" sz="650" dirty="0"/>
              <a:t>cornering sharply or driving too fast, the debug screen should become red</a:t>
            </a:r>
            <a:endParaRPr lang="en-US" sz="650" dirty="0" smtClean="0"/>
          </a:p>
          <a:p>
            <a:pPr>
              <a:buFont typeface="+mj-lt"/>
              <a:buAutoNum type="alphaLcParenR"/>
            </a:pPr>
            <a:r>
              <a:rPr lang="en-US" sz="1050" b="1" dirty="0" smtClean="0">
                <a:solidFill>
                  <a:srgbClr val="00B0F0"/>
                </a:solidFill>
              </a:rPr>
              <a:t> </a:t>
            </a:r>
            <a:r>
              <a:rPr lang="en-US" sz="1050" dirty="0" smtClean="0"/>
              <a:t>Drive </a:t>
            </a:r>
            <a:r>
              <a:rPr lang="en-US" sz="1050" dirty="0"/>
              <a:t>around how it is specified in the test </a:t>
            </a:r>
            <a:r>
              <a:rPr lang="en-US" sz="1050" dirty="0" smtClean="0"/>
              <a:t>catalog (e.g. industrial or city). </a:t>
            </a:r>
            <a:r>
              <a:rPr lang="en-US" sz="1050" dirty="0"/>
              <a:t>Use the debug screen as help to not violate the steering and velocity </a:t>
            </a:r>
            <a:r>
              <a:rPr lang="en-US" sz="1050" dirty="0" smtClean="0"/>
              <a:t>conditions. (</a:t>
            </a:r>
            <a:r>
              <a:rPr lang="de-DE" altLang="de-DE" sz="1000" dirty="0" err="1" smtClean="0">
                <a:latin typeface="Arial" panose="020B0604020202020204" pitchFamily="34" charset="0"/>
              </a:rPr>
              <a:t>If</a:t>
            </a:r>
            <a:r>
              <a:rPr lang="de-DE" altLang="de-DE" sz="1000" dirty="0" smtClean="0">
                <a:latin typeface="Arial" panose="020B0604020202020204" pitchFamily="34" charset="0"/>
              </a:rPr>
              <a:t> </a:t>
            </a:r>
            <a:r>
              <a:rPr lang="de-DE" altLang="de-DE" sz="1000" dirty="0">
                <a:latin typeface="Arial" panose="020B0604020202020204" pitchFamily="34" charset="0"/>
              </a:rPr>
              <a:t>not </a:t>
            </a:r>
            <a:r>
              <a:rPr lang="de-DE" altLang="de-DE" sz="1000" dirty="0" err="1">
                <a:latin typeface="Arial" panose="020B0604020202020204" pitchFamily="34" charset="0"/>
              </a:rPr>
              <a:t>available</a:t>
            </a:r>
            <a:r>
              <a:rPr lang="de-DE" altLang="de-DE" sz="1000" dirty="0">
                <a:latin typeface="Arial" panose="020B0604020202020204" pitchFamily="34" charset="0"/>
              </a:rPr>
              <a:t> </a:t>
            </a:r>
            <a:r>
              <a:rPr lang="de-DE" altLang="de-DE" sz="1000" dirty="0" err="1" smtClean="0">
                <a:latin typeface="Arial" panose="020B0604020202020204" pitchFamily="34" charset="0"/>
              </a:rPr>
              <a:t>the</a:t>
            </a:r>
            <a:r>
              <a:rPr lang="de-DE" altLang="de-DE" sz="1000" dirty="0" smtClean="0">
                <a:latin typeface="Arial" panose="020B0604020202020204" pitchFamily="34" charset="0"/>
              </a:rPr>
              <a:t> </a:t>
            </a:r>
            <a:r>
              <a:rPr lang="de-DE" altLang="de-DE" sz="1000" dirty="0" err="1">
                <a:latin typeface="Arial" panose="020B0604020202020204" pitchFamily="34" charset="0"/>
              </a:rPr>
              <a:t>following</a:t>
            </a:r>
            <a:r>
              <a:rPr lang="de-DE" altLang="de-DE" sz="1000" dirty="0">
                <a:latin typeface="Arial" panose="020B0604020202020204" pitchFamily="34" charset="0"/>
              </a:rPr>
              <a:t> </a:t>
            </a:r>
            <a:r>
              <a:rPr lang="de-DE" altLang="de-DE" sz="1000" dirty="0" err="1">
                <a:latin typeface="Arial" panose="020B0604020202020204" pitchFamily="34" charset="0"/>
              </a:rPr>
              <a:t>scripts</a:t>
            </a:r>
            <a:r>
              <a:rPr lang="de-DE" altLang="de-DE" sz="1000" dirty="0">
                <a:latin typeface="Arial" panose="020B0604020202020204" pitchFamily="34" charset="0"/>
              </a:rPr>
              <a:t> </a:t>
            </a:r>
            <a:r>
              <a:rPr lang="de-DE" altLang="de-DE" sz="1000" dirty="0" err="1">
                <a:latin typeface="Arial" panose="020B0604020202020204" pitchFamily="34" charset="0"/>
              </a:rPr>
              <a:t>are</a:t>
            </a:r>
            <a:r>
              <a:rPr lang="de-DE" altLang="de-DE" sz="1000" dirty="0">
                <a:latin typeface="Arial" panose="020B0604020202020204" pitchFamily="34" charset="0"/>
              </a:rPr>
              <a:t> </a:t>
            </a:r>
            <a:r>
              <a:rPr lang="de-DE" altLang="de-DE" sz="1000" dirty="0" err="1">
                <a:latin typeface="Arial" panose="020B0604020202020204" pitchFamily="34" charset="0"/>
              </a:rPr>
              <a:t>useful</a:t>
            </a:r>
            <a:r>
              <a:rPr lang="de-DE" altLang="de-DE" sz="1000" dirty="0">
                <a:latin typeface="Arial" panose="020B0604020202020204" pitchFamily="34" charset="0"/>
              </a:rPr>
              <a:t>: </a:t>
            </a:r>
            <a:r>
              <a:rPr lang="de-DE" altLang="de-DE" sz="1000" dirty="0" err="1" smtClean="0">
                <a:latin typeface="Arial Unicode MS"/>
              </a:rPr>
              <a:t>rtaos</a:t>
            </a:r>
            <a:r>
              <a:rPr lang="de-DE" altLang="de-DE" sz="1000" dirty="0" smtClean="0">
                <a:latin typeface="Arial Unicode MS"/>
              </a:rPr>
              <a:t>\</a:t>
            </a:r>
            <a:r>
              <a:rPr lang="de-DE" altLang="de-DE" sz="1000" dirty="0" err="1" smtClean="0">
                <a:latin typeface="Arial Unicode MS"/>
              </a:rPr>
              <a:t>common_tools</a:t>
            </a:r>
            <a:r>
              <a:rPr lang="de-DE" altLang="de-DE" sz="1000" dirty="0" smtClean="0">
                <a:latin typeface="Arial Unicode MS"/>
              </a:rPr>
              <a:t>\Lauterbach\</a:t>
            </a:r>
            <a:r>
              <a:rPr lang="de-DE" altLang="de-DE" sz="1000" dirty="0" err="1" smtClean="0">
                <a:latin typeface="Arial Unicode MS"/>
              </a:rPr>
              <a:t>uscale</a:t>
            </a:r>
            <a:r>
              <a:rPr lang="de-DE" altLang="de-DE" sz="1000" dirty="0" smtClean="0">
                <a:latin typeface="Arial Unicode MS"/>
              </a:rPr>
              <a:t>\c2w\ </a:t>
            </a:r>
            <a:r>
              <a:rPr lang="de-DE" altLang="de-DE" sz="1000" dirty="0" err="1" smtClean="0">
                <a:latin typeface="Arial Unicode MS"/>
              </a:rPr>
              <a:t>validation</a:t>
            </a:r>
            <a:r>
              <a:rPr lang="de-DE" altLang="de-DE" sz="1000" dirty="0" smtClean="0">
                <a:latin typeface="Arial Unicode MS"/>
              </a:rPr>
              <a:t>\plus\APU_C2W_onlinecalib_plus_validation_watch.cmm</a:t>
            </a:r>
            <a:r>
              <a:rPr lang="de-DE" altLang="de-DE" sz="1000" dirty="0" smtClean="0"/>
              <a:t> </a:t>
            </a:r>
            <a:r>
              <a:rPr lang="de-DE" altLang="de-DE" sz="1000" dirty="0" err="1" smtClean="0"/>
              <a:t>or</a:t>
            </a:r>
            <a:r>
              <a:rPr lang="de-DE" altLang="de-DE" sz="1000" dirty="0" smtClean="0"/>
              <a:t> </a:t>
            </a:r>
            <a:r>
              <a:rPr lang="de-DE" altLang="de-DE" sz="1000" dirty="0" err="1" smtClean="0">
                <a:latin typeface="Arial Unicode MS"/>
              </a:rPr>
              <a:t>rtaos</a:t>
            </a:r>
            <a:r>
              <a:rPr lang="de-DE" altLang="de-DE" sz="1000" dirty="0" smtClean="0">
                <a:latin typeface="Arial Unicode MS"/>
              </a:rPr>
              <a:t>\</a:t>
            </a:r>
            <a:r>
              <a:rPr lang="de-DE" altLang="de-DE" sz="1000" dirty="0" err="1" smtClean="0">
                <a:latin typeface="Arial Unicode MS"/>
              </a:rPr>
              <a:t>common_tools</a:t>
            </a:r>
            <a:r>
              <a:rPr lang="de-DE" altLang="de-DE" sz="1000" dirty="0" smtClean="0">
                <a:latin typeface="Arial Unicode MS"/>
              </a:rPr>
              <a:t>\ Lauterbach\</a:t>
            </a:r>
            <a:r>
              <a:rPr lang="de-DE" altLang="de-DE" sz="1000" dirty="0" err="1" smtClean="0">
                <a:latin typeface="Arial Unicode MS"/>
              </a:rPr>
              <a:t>uscale</a:t>
            </a:r>
            <a:r>
              <a:rPr lang="de-DE" altLang="de-DE" sz="1000" dirty="0" smtClean="0">
                <a:latin typeface="Arial Unicode MS"/>
              </a:rPr>
              <a:t>\c2w\</a:t>
            </a:r>
            <a:r>
              <a:rPr lang="de-DE" altLang="de-DE" sz="1000" dirty="0" err="1" smtClean="0">
                <a:latin typeface="Arial Unicode MS"/>
              </a:rPr>
              <a:t>debug</a:t>
            </a:r>
            <a:r>
              <a:rPr lang="de-DE" altLang="de-DE" sz="1000" dirty="0" smtClean="0">
                <a:latin typeface="Arial Unicode MS"/>
              </a:rPr>
              <a:t>\plus\APU_C2W_onlinecalib_plus_watch.cmm</a:t>
            </a:r>
            <a:r>
              <a:rPr lang="de-DE" altLang="de-DE" sz="1000" dirty="0" smtClean="0"/>
              <a:t>) </a:t>
            </a:r>
            <a:endParaRPr lang="en-US" sz="1050" dirty="0"/>
          </a:p>
          <a:p>
            <a:pPr>
              <a:buFont typeface="+mj-lt"/>
              <a:buAutoNum type="alphaLcParenR"/>
            </a:pPr>
            <a:r>
              <a:rPr lang="en-US" sz="1050" b="1" dirty="0" smtClean="0">
                <a:solidFill>
                  <a:srgbClr val="00B0F0"/>
                </a:solidFill>
              </a:rPr>
              <a:t> </a:t>
            </a:r>
            <a:r>
              <a:rPr lang="en-US" sz="1050" dirty="0" smtClean="0"/>
              <a:t>Once </a:t>
            </a:r>
            <a:r>
              <a:rPr lang="en-US" sz="1050" dirty="0"/>
              <a:t>the calibration is finished, the debug screen will vanish</a:t>
            </a:r>
            <a:r>
              <a:rPr lang="en-US" sz="1050" dirty="0" smtClean="0"/>
              <a:t>. </a:t>
            </a:r>
            <a:r>
              <a:rPr lang="en-US" sz="1050" dirty="0"/>
              <a:t>(or the calibration status of all four cameras </a:t>
            </a:r>
            <a:r>
              <a:rPr lang="en-US" sz="1050" dirty="0" smtClean="0"/>
              <a:t>go </a:t>
            </a:r>
            <a:r>
              <a:rPr lang="en-US" sz="1050" dirty="0"/>
              <a:t>to "FULLY CALIBRATED" </a:t>
            </a:r>
            <a:r>
              <a:rPr lang="en-US" sz="1050" dirty="0" smtClean="0"/>
              <a:t>at </a:t>
            </a:r>
            <a:r>
              <a:rPr lang="en-US" sz="1050" dirty="0" err="1"/>
              <a:t>Lauterbach</a:t>
            </a:r>
            <a:r>
              <a:rPr lang="en-US" sz="1050" dirty="0"/>
              <a:t> scripts)</a:t>
            </a:r>
            <a:endParaRPr lang="en-US" sz="1050" dirty="0" smtClean="0"/>
          </a:p>
          <a:p>
            <a:pPr>
              <a:buFont typeface="+mj-lt"/>
              <a:buAutoNum type="alphaLcParenR"/>
            </a:pPr>
            <a:r>
              <a:rPr lang="en-US" sz="1050" b="1" dirty="0" smtClean="0">
                <a:solidFill>
                  <a:srgbClr val="00B0F0"/>
                </a:solidFill>
              </a:rPr>
              <a:t> </a:t>
            </a:r>
            <a:r>
              <a:rPr lang="en-US" sz="1050" dirty="0" smtClean="0"/>
              <a:t>Execute </a:t>
            </a:r>
            <a:r>
              <a:rPr lang="en-US" sz="1050" dirty="0"/>
              <a:t>script "</a:t>
            </a:r>
            <a:r>
              <a:rPr lang="en-US" sz="1050" dirty="0" err="1"/>
              <a:t>rtaos</a:t>
            </a:r>
            <a:r>
              <a:rPr lang="en-US" sz="1050" dirty="0"/>
              <a:t>\</a:t>
            </a:r>
            <a:r>
              <a:rPr lang="en-US" sz="1050" dirty="0" err="1"/>
              <a:t>common_tools</a:t>
            </a:r>
            <a:r>
              <a:rPr lang="en-US" sz="1050" dirty="0"/>
              <a:t>\</a:t>
            </a:r>
            <a:r>
              <a:rPr lang="en-US" sz="1050" dirty="0" err="1"/>
              <a:t>Lauterbach</a:t>
            </a:r>
            <a:r>
              <a:rPr lang="en-US" sz="1050" dirty="0"/>
              <a:t>\</a:t>
            </a:r>
            <a:r>
              <a:rPr lang="en-US" sz="1050" dirty="0" err="1"/>
              <a:t>uscale</a:t>
            </a:r>
            <a:r>
              <a:rPr lang="en-US" sz="1050" dirty="0"/>
              <a:t>\c2w\validation</a:t>
            </a:r>
            <a:r>
              <a:rPr lang="en-US" sz="1050" dirty="0" smtClean="0"/>
              <a:t>\ plus\</a:t>
            </a:r>
            <a:r>
              <a:rPr lang="en-US" sz="1050" b="1" dirty="0" smtClean="0">
                <a:solidFill>
                  <a:srgbClr val="00B050"/>
                </a:solidFill>
              </a:rPr>
              <a:t>APU_C2W_ocal_measurements_plus.cmm</a:t>
            </a:r>
            <a:r>
              <a:rPr lang="en-US" sz="1050" dirty="0"/>
              <a:t>" on </a:t>
            </a:r>
            <a:r>
              <a:rPr lang="en-US" sz="1050" dirty="0" smtClean="0"/>
              <a:t>APU. </a:t>
            </a:r>
          </a:p>
          <a:p>
            <a:pPr>
              <a:buFont typeface="+mj-lt"/>
              <a:buAutoNum type="alphaLcParenR"/>
            </a:pPr>
            <a:r>
              <a:rPr lang="en-US" sz="1050" dirty="0" smtClean="0"/>
              <a:t>Repeat </a:t>
            </a:r>
            <a:r>
              <a:rPr lang="en-US" sz="1050" dirty="0"/>
              <a:t>Steps </a:t>
            </a:r>
            <a:r>
              <a:rPr lang="en-US" sz="1050" b="1" dirty="0" smtClean="0">
                <a:solidFill>
                  <a:srgbClr val="00B0F0"/>
                </a:solidFill>
              </a:rPr>
              <a:t>c) - </a:t>
            </a:r>
            <a:r>
              <a:rPr lang="en-US" sz="1050" b="1" dirty="0">
                <a:solidFill>
                  <a:srgbClr val="00B0F0"/>
                </a:solidFill>
              </a:rPr>
              <a:t>g</a:t>
            </a:r>
            <a:r>
              <a:rPr lang="en-US" sz="1050" b="1" dirty="0" smtClean="0">
                <a:solidFill>
                  <a:srgbClr val="00B0F0"/>
                </a:solidFill>
              </a:rPr>
              <a:t>)</a:t>
            </a:r>
            <a:r>
              <a:rPr lang="en-US" sz="1050" dirty="0" smtClean="0"/>
              <a:t> </a:t>
            </a:r>
            <a:r>
              <a:rPr lang="en-US" sz="1050" dirty="0"/>
              <a:t>as often as you </a:t>
            </a:r>
            <a:r>
              <a:rPr lang="en-US" sz="1050" dirty="0" smtClean="0"/>
              <a:t>needs according </a:t>
            </a:r>
            <a:r>
              <a:rPr lang="en-US" sz="1050" dirty="0"/>
              <a:t>to test </a:t>
            </a:r>
            <a:r>
              <a:rPr lang="en-US" sz="1050" dirty="0" smtClean="0"/>
              <a:t>catalog. </a:t>
            </a:r>
            <a:r>
              <a:rPr lang="en-US" sz="1050" dirty="0"/>
              <a:t>The script will append all measurements in a </a:t>
            </a:r>
            <a:r>
              <a:rPr lang="en-US" sz="1050" dirty="0" smtClean="0"/>
              <a:t>text file </a:t>
            </a:r>
            <a:r>
              <a:rPr lang="en-US" sz="1050" dirty="0"/>
              <a:t>"ocal_extrinsic_info_measurement_series.xls". After a</a:t>
            </a:r>
            <a:r>
              <a:rPr lang="en-US" sz="1050" dirty="0" smtClean="0"/>
              <a:t> </a:t>
            </a:r>
            <a:r>
              <a:rPr lang="en-US" sz="1050" dirty="0"/>
              <a:t>series is finished, rename the file by appending the </a:t>
            </a:r>
            <a:r>
              <a:rPr lang="en-US" sz="1050" dirty="0" smtClean="0"/>
              <a:t>scenario description </a:t>
            </a:r>
            <a:r>
              <a:rPr lang="en-US" sz="1050" dirty="0"/>
              <a:t>(e.g., </a:t>
            </a:r>
            <a:r>
              <a:rPr lang="en-US" sz="1050" dirty="0" smtClean="0"/>
              <a:t>"_industrial_daytime_below_30kmh_UC2").</a:t>
            </a:r>
            <a:endParaRPr lang="en-US" sz="1050" dirty="0"/>
          </a:p>
          <a:p>
            <a:endParaRPr lang="en-US" sz="1100" dirty="0" smtClean="0"/>
          </a:p>
          <a:p>
            <a:pPr lvl="1"/>
            <a:endParaRPr lang="en-US" sz="1200" dirty="0"/>
          </a:p>
          <a:p>
            <a:pPr marL="233983" lvl="1" indent="0">
              <a:buNone/>
            </a:pPr>
            <a:endParaRPr lang="en-US" sz="1200" dirty="0"/>
          </a:p>
        </p:txBody>
      </p:sp>
      <p:sp>
        <p:nvSpPr>
          <p:cNvPr id="5" name="Inhaltsplatzhalter 4"/>
          <p:cNvSpPr>
            <a:spLocks noGrp="1"/>
          </p:cNvSpPr>
          <p:nvPr>
            <p:ph sz="half" idx="2"/>
          </p:nvPr>
        </p:nvSpPr>
        <p:spPr>
          <a:xfrm>
            <a:off x="5835541" y="1132710"/>
            <a:ext cx="5029260" cy="5044248"/>
          </a:xfrm>
        </p:spPr>
        <p:txBody>
          <a:bodyPr/>
          <a:lstStyle/>
          <a:p>
            <a:pPr marL="0" indent="0">
              <a:buNone/>
            </a:pPr>
            <a:r>
              <a:rPr lang="en-US" sz="1100" dirty="0" smtClean="0"/>
              <a:t>After the last successful service calibration: </a:t>
            </a:r>
          </a:p>
          <a:p>
            <a:r>
              <a:rPr lang="en-US" sz="1100" dirty="0" smtClean="0"/>
              <a:t>read </a:t>
            </a:r>
            <a:r>
              <a:rPr lang="en-US" sz="1100" dirty="0"/>
              <a:t>results with Monaco job: "</a:t>
            </a:r>
            <a:r>
              <a:rPr lang="en-US" sz="1100" b="1" dirty="0">
                <a:solidFill>
                  <a:srgbClr val="00B050"/>
                </a:solidFill>
              </a:rPr>
              <a:t>Service Online Calibration Request Results</a:t>
            </a:r>
            <a:r>
              <a:rPr lang="en-US" sz="1100" dirty="0">
                <a:solidFill>
                  <a:srgbClr val="00B050"/>
                </a:solidFill>
              </a:rPr>
              <a:t>”</a:t>
            </a:r>
            <a:r>
              <a:rPr lang="en-US" sz="1100" dirty="0"/>
              <a:t> and copy the response lines/log from this job to a "service_calib_monaco.txt“, </a:t>
            </a:r>
            <a:r>
              <a:rPr lang="en-US" sz="1100" b="1" i="1" dirty="0">
                <a:solidFill>
                  <a:srgbClr val="FF0000"/>
                </a:solidFill>
              </a:rPr>
              <a:t>compared this log with the last entry of your </a:t>
            </a:r>
            <a:r>
              <a:rPr lang="en-US" sz="1100" b="1" i="1" dirty="0" err="1">
                <a:solidFill>
                  <a:srgbClr val="FF0000"/>
                </a:solidFill>
              </a:rPr>
              <a:t>xls</a:t>
            </a:r>
            <a:r>
              <a:rPr lang="en-US" sz="1100" b="1" i="1" dirty="0">
                <a:solidFill>
                  <a:srgbClr val="FF0000"/>
                </a:solidFill>
              </a:rPr>
              <a:t> file</a:t>
            </a:r>
            <a:r>
              <a:rPr lang="en-US" sz="1100" i="1" dirty="0"/>
              <a:t> “</a:t>
            </a:r>
            <a:r>
              <a:rPr lang="en-US" sz="1100" dirty="0" err="1"/>
              <a:t>ocal_extrinsic_info</a:t>
            </a:r>
            <a:r>
              <a:rPr lang="en-US" sz="1100" dirty="0"/>
              <a:t>_ measurement_series.xls“ you create (step </a:t>
            </a:r>
            <a:r>
              <a:rPr lang="en-US" sz="1100" b="1" dirty="0" smtClean="0">
                <a:solidFill>
                  <a:srgbClr val="00B0F0"/>
                </a:solidFill>
              </a:rPr>
              <a:t>g.)</a:t>
            </a:r>
            <a:r>
              <a:rPr lang="en-US" sz="1100" dirty="0" smtClean="0"/>
              <a:t>) </a:t>
            </a:r>
            <a:r>
              <a:rPr lang="en-US" sz="1100" dirty="0"/>
              <a:t>by LB-script</a:t>
            </a:r>
            <a:r>
              <a:rPr lang="en-US" sz="1100" i="1" dirty="0"/>
              <a:t> </a:t>
            </a:r>
            <a:r>
              <a:rPr lang="en-US" sz="1100" b="1" i="1" dirty="0">
                <a:solidFill>
                  <a:srgbClr val="FF0000"/>
                </a:solidFill>
              </a:rPr>
              <a:t>to confirm that both deliver the same data </a:t>
            </a:r>
            <a:r>
              <a:rPr lang="en-US" sz="1100" dirty="0"/>
              <a:t>(Small deviations &lt;0.01 are acceptable</a:t>
            </a:r>
            <a:r>
              <a:rPr lang="en-US" sz="1100" dirty="0" smtClean="0"/>
              <a:t>) </a:t>
            </a:r>
            <a:r>
              <a:rPr lang="en-US" sz="1100" dirty="0">
                <a:sym typeface="Wingdings" panose="05000000000000000000" pitchFamily="2" charset="2"/>
              </a:rPr>
              <a:t> </a:t>
            </a:r>
            <a:r>
              <a:rPr lang="en-US" sz="1100" b="1" dirty="0">
                <a:sym typeface="Wingdings" panose="05000000000000000000" pitchFamily="2" charset="2"/>
              </a:rPr>
              <a:t>DON’T SAVE THE FILE in Excel</a:t>
            </a:r>
            <a:r>
              <a:rPr lang="en-US" sz="1100" dirty="0">
                <a:sym typeface="Wingdings" panose="05000000000000000000" pitchFamily="2" charset="2"/>
              </a:rPr>
              <a:t>, this will change its format/structure</a:t>
            </a:r>
            <a:r>
              <a:rPr lang="en-US" sz="1100" dirty="0" smtClean="0">
                <a:sym typeface="Wingdings" panose="05000000000000000000" pitchFamily="2" charset="2"/>
              </a:rPr>
              <a:t>!!</a:t>
            </a:r>
            <a:endParaRPr lang="en-US" sz="1100" dirty="0" smtClean="0"/>
          </a:p>
          <a:p>
            <a:r>
              <a:rPr lang="en-US" sz="1100" dirty="0" smtClean="0"/>
              <a:t>[only HIGH &amp; PREMIUM]: Dump a </a:t>
            </a:r>
            <a:r>
              <a:rPr lang="en-US" sz="1100" dirty="0"/>
              <a:t>Picture from the </a:t>
            </a:r>
            <a:r>
              <a:rPr lang="en-US" sz="1100" dirty="0" err="1"/>
              <a:t>HeadUnit</a:t>
            </a:r>
            <a:r>
              <a:rPr lang="en-US" sz="1100" dirty="0"/>
              <a:t> </a:t>
            </a:r>
            <a:r>
              <a:rPr lang="en-US" sz="1100" dirty="0" smtClean="0"/>
              <a:t>of </a:t>
            </a:r>
            <a:r>
              <a:rPr lang="en-US" sz="1100" dirty="0"/>
              <a:t>the stitching areas (|| &amp; </a:t>
            </a:r>
            <a:r>
              <a:rPr lang="en-US" sz="1100" dirty="0" smtClean="0"/>
              <a:t>=)  </a:t>
            </a:r>
            <a:r>
              <a:rPr lang="en-US" sz="1100" dirty="0" smtClean="0">
                <a:sym typeface="Wingdings" panose="05000000000000000000" pitchFamily="2" charset="2"/>
              </a:rPr>
              <a:t> </a:t>
            </a:r>
            <a:r>
              <a:rPr lang="en-US" sz="1100" dirty="0">
                <a:sym typeface="Wingdings" panose="05000000000000000000" pitchFamily="2" charset="2"/>
              </a:rPr>
              <a:t>see the following .</a:t>
            </a:r>
            <a:r>
              <a:rPr lang="en-US" sz="1100" dirty="0" err="1">
                <a:sym typeface="Wingdings" panose="05000000000000000000" pitchFamily="2" charset="2"/>
              </a:rPr>
              <a:t>ppt</a:t>
            </a:r>
            <a:r>
              <a:rPr lang="en-US" sz="1100" dirty="0">
                <a:sym typeface="Wingdings" panose="05000000000000000000" pitchFamily="2" charset="2"/>
              </a:rPr>
              <a:t> sheet “Take </a:t>
            </a:r>
            <a:r>
              <a:rPr lang="en-US" sz="1100" dirty="0" smtClean="0">
                <a:sym typeface="Wingdings" panose="05000000000000000000" pitchFamily="2" charset="2"/>
              </a:rPr>
              <a:t>Pictures”</a:t>
            </a:r>
            <a:endParaRPr lang="en-US" sz="1100" dirty="0">
              <a:sym typeface="Wingdings" panose="05000000000000000000" pitchFamily="2" charset="2"/>
            </a:endParaRPr>
          </a:p>
          <a:p>
            <a:r>
              <a:rPr lang="de-DE" altLang="de-DE" sz="1100" dirty="0" smtClean="0">
                <a:latin typeface="Arial" panose="020B0604020202020204" pitchFamily="34" charset="0"/>
              </a:rPr>
              <a:t>Execute </a:t>
            </a:r>
            <a:r>
              <a:rPr lang="de-DE" altLang="de-DE" sz="1100" dirty="0" err="1">
                <a:latin typeface="Arial" panose="020B0604020202020204" pitchFamily="34" charset="0"/>
              </a:rPr>
              <a:t>the</a:t>
            </a:r>
            <a:r>
              <a:rPr lang="de-DE" altLang="de-DE" sz="1100" dirty="0">
                <a:latin typeface="Arial" panose="020B0604020202020204" pitchFamily="34" charset="0"/>
              </a:rPr>
              <a:t> </a:t>
            </a:r>
            <a:r>
              <a:rPr lang="de-DE" altLang="de-DE" sz="1100" dirty="0" err="1">
                <a:latin typeface="Arial" panose="020B0604020202020204" pitchFamily="34" charset="0"/>
              </a:rPr>
              <a:t>following</a:t>
            </a:r>
            <a:r>
              <a:rPr lang="de-DE" altLang="de-DE" sz="1100" dirty="0">
                <a:latin typeface="Arial" panose="020B0604020202020204" pitchFamily="34" charset="0"/>
              </a:rPr>
              <a:t> </a:t>
            </a:r>
            <a:r>
              <a:rPr lang="de-DE" altLang="de-DE" sz="1100" dirty="0" err="1">
                <a:latin typeface="Arial" panose="020B0604020202020204" pitchFamily="34" charset="0"/>
              </a:rPr>
              <a:t>script</a:t>
            </a:r>
            <a:r>
              <a:rPr lang="de-DE" altLang="de-DE" sz="1100" dirty="0">
                <a:latin typeface="Arial" panose="020B0604020202020204" pitchFamily="34" charset="0"/>
              </a:rPr>
              <a:t> </a:t>
            </a:r>
            <a:r>
              <a:rPr lang="de-DE" altLang="de-DE" sz="1100" dirty="0" err="1">
                <a:latin typeface="Arial" panose="020B0604020202020204" pitchFamily="34" charset="0"/>
              </a:rPr>
              <a:t>once</a:t>
            </a:r>
            <a:r>
              <a:rPr lang="de-DE" altLang="de-DE" sz="1100" dirty="0">
                <a:latin typeface="Arial" panose="020B0604020202020204" pitchFamily="34" charset="0"/>
              </a:rPr>
              <a:t>; </a:t>
            </a:r>
            <a:r>
              <a:rPr lang="de-DE" altLang="de-DE" sz="1100" dirty="0" err="1">
                <a:latin typeface="Arial" panose="020B0604020202020204" pitchFamily="34" charset="0"/>
              </a:rPr>
              <a:t>it</a:t>
            </a:r>
            <a:r>
              <a:rPr lang="de-DE" altLang="de-DE" sz="1100" dirty="0">
                <a:latin typeface="Arial" panose="020B0604020202020204" pitchFamily="34" charset="0"/>
              </a:rPr>
              <a:t> will </a:t>
            </a:r>
            <a:r>
              <a:rPr lang="de-DE" altLang="de-DE" sz="1100" dirty="0" err="1">
                <a:latin typeface="Arial" panose="020B0604020202020204" pitchFamily="34" charset="0"/>
              </a:rPr>
              <a:t>create</a:t>
            </a:r>
            <a:r>
              <a:rPr lang="de-DE" altLang="de-DE" sz="1100" dirty="0">
                <a:latin typeface="Arial" panose="020B0604020202020204" pitchFamily="34" charset="0"/>
              </a:rPr>
              <a:t> a </a:t>
            </a:r>
            <a:r>
              <a:rPr lang="de-DE" altLang="de-DE" sz="1100" dirty="0" err="1">
                <a:latin typeface="Arial" panose="020B0604020202020204" pitchFamily="34" charset="0"/>
              </a:rPr>
              <a:t>text</a:t>
            </a:r>
            <a:r>
              <a:rPr lang="de-DE" altLang="de-DE" sz="1100" dirty="0">
                <a:latin typeface="Arial" panose="020B0604020202020204" pitchFamily="34" charset="0"/>
              </a:rPr>
              <a:t> </a:t>
            </a:r>
            <a:r>
              <a:rPr lang="de-DE" altLang="de-DE" sz="1100" dirty="0" err="1">
                <a:latin typeface="Arial" panose="020B0604020202020204" pitchFamily="34" charset="0"/>
              </a:rPr>
              <a:t>file</a:t>
            </a:r>
            <a:r>
              <a:rPr lang="de-DE" altLang="de-DE" sz="1100" dirty="0">
                <a:latin typeface="Arial" panose="020B0604020202020204" pitchFamily="34" charset="0"/>
              </a:rPr>
              <a:t> in </a:t>
            </a:r>
            <a:r>
              <a:rPr lang="de-DE" altLang="de-DE" sz="1100" dirty="0" err="1">
                <a:latin typeface="Arial" panose="020B0604020202020204" pitchFamily="34" charset="0"/>
              </a:rPr>
              <a:t>the</a:t>
            </a:r>
            <a:r>
              <a:rPr lang="de-DE" altLang="de-DE" sz="1100" dirty="0">
                <a:latin typeface="Arial" panose="020B0604020202020204" pitchFamily="34" charset="0"/>
              </a:rPr>
              <a:t> same </a:t>
            </a:r>
            <a:r>
              <a:rPr lang="de-DE" altLang="de-DE" sz="1100" dirty="0" err="1" smtClean="0">
                <a:latin typeface="Arial" panose="020B0604020202020204" pitchFamily="34" charset="0"/>
              </a:rPr>
              <a:t>folder</a:t>
            </a:r>
            <a:r>
              <a:rPr lang="de-DE" altLang="de-DE" sz="1100" dirty="0" smtClean="0">
                <a:latin typeface="Arial" panose="020B0604020202020204" pitchFamily="34" charset="0"/>
              </a:rPr>
              <a:t>: </a:t>
            </a:r>
            <a:r>
              <a:rPr lang="de-DE" altLang="de-DE" sz="1050" dirty="0" err="1"/>
              <a:t>rtaos</a:t>
            </a:r>
            <a:r>
              <a:rPr lang="de-DE" altLang="de-DE" sz="1050" dirty="0"/>
              <a:t>\</a:t>
            </a:r>
            <a:r>
              <a:rPr lang="de-DE" altLang="de-DE" sz="1050" dirty="0" err="1"/>
              <a:t>common_tools</a:t>
            </a:r>
            <a:r>
              <a:rPr lang="de-DE" altLang="de-DE" sz="1050" dirty="0"/>
              <a:t>\Lauterbach\</a:t>
            </a:r>
            <a:r>
              <a:rPr lang="de-DE" altLang="de-DE" sz="1050" dirty="0" err="1"/>
              <a:t>uscale</a:t>
            </a:r>
            <a:r>
              <a:rPr lang="de-DE" altLang="de-DE" sz="1050" dirty="0"/>
              <a:t>\c2w\</a:t>
            </a:r>
            <a:r>
              <a:rPr lang="de-DE" altLang="de-DE" sz="1050" dirty="0" err="1"/>
              <a:t>debug</a:t>
            </a:r>
            <a:r>
              <a:rPr lang="de-DE" altLang="de-DE" sz="1050" dirty="0"/>
              <a:t>\plus\</a:t>
            </a:r>
            <a:r>
              <a:rPr lang="de-DE" altLang="de-DE" sz="1100" b="1" dirty="0">
                <a:solidFill>
                  <a:srgbClr val="00B050"/>
                </a:solidFill>
              </a:rPr>
              <a:t>APU_C2W_onlinecalib_plus_dump.cmm</a:t>
            </a:r>
            <a:r>
              <a:rPr lang="de-DE" altLang="de-DE" sz="300" dirty="0" smtClean="0"/>
              <a:t> </a:t>
            </a:r>
            <a:r>
              <a:rPr lang="de-DE" altLang="de-DE" sz="300" dirty="0"/>
              <a:t>- </a:t>
            </a:r>
            <a:r>
              <a:rPr lang="de-DE" altLang="de-DE" sz="1100" i="1" dirty="0">
                <a:latin typeface="Arial" panose="020B0604020202020204" pitchFamily="34" charset="0"/>
              </a:rPr>
              <a:t>This </a:t>
            </a:r>
            <a:r>
              <a:rPr lang="de-DE" altLang="de-DE" sz="1100" i="1" dirty="0" err="1">
                <a:latin typeface="Arial" panose="020B0604020202020204" pitchFamily="34" charset="0"/>
              </a:rPr>
              <a:t>is</a:t>
            </a:r>
            <a:r>
              <a:rPr lang="de-DE" altLang="de-DE" sz="1100" i="1" dirty="0">
                <a:latin typeface="Arial" panose="020B0604020202020204" pitchFamily="34" charset="0"/>
              </a:rPr>
              <a:t> </a:t>
            </a:r>
            <a:r>
              <a:rPr lang="de-DE" altLang="de-DE" sz="1100" i="1" dirty="0" err="1" smtClean="0">
                <a:latin typeface="Arial" panose="020B0604020202020204" pitchFamily="34" charset="0"/>
              </a:rPr>
              <a:t>needed</a:t>
            </a:r>
            <a:r>
              <a:rPr lang="de-DE" altLang="de-DE" sz="1100" i="1" dirty="0" smtClean="0">
                <a:latin typeface="Arial" panose="020B0604020202020204" pitchFamily="34" charset="0"/>
              </a:rPr>
              <a:t> </a:t>
            </a:r>
            <a:r>
              <a:rPr lang="de-DE" altLang="de-DE" sz="1100" i="1" dirty="0" err="1">
                <a:latin typeface="Arial" panose="020B0604020202020204" pitchFamily="34" charset="0"/>
              </a:rPr>
              <a:t>to</a:t>
            </a:r>
            <a:r>
              <a:rPr lang="de-DE" altLang="de-DE" sz="1100" i="1" dirty="0">
                <a:latin typeface="Arial" panose="020B0604020202020204" pitchFamily="34" charset="0"/>
              </a:rPr>
              <a:t> </a:t>
            </a:r>
            <a:r>
              <a:rPr lang="de-DE" altLang="de-DE" sz="1100" i="1" dirty="0" err="1" smtClean="0">
                <a:latin typeface="Arial" panose="020B0604020202020204" pitchFamily="34" charset="0"/>
              </a:rPr>
              <a:t>let</a:t>
            </a:r>
            <a:r>
              <a:rPr lang="de-DE" altLang="de-DE" sz="1100" i="1" dirty="0" smtClean="0">
                <a:latin typeface="Arial" panose="020B0604020202020204" pitchFamily="34" charset="0"/>
              </a:rPr>
              <a:t> </a:t>
            </a:r>
            <a:r>
              <a:rPr lang="de-DE" altLang="de-DE" sz="1100" i="1" dirty="0" err="1">
                <a:latin typeface="Arial" panose="020B0604020202020204" pitchFamily="34" charset="0"/>
              </a:rPr>
              <a:t>the</a:t>
            </a:r>
            <a:r>
              <a:rPr lang="de-DE" altLang="de-DE" sz="1100" i="1" dirty="0">
                <a:latin typeface="Arial" panose="020B0604020202020204" pitchFamily="34" charset="0"/>
              </a:rPr>
              <a:t> C2W </a:t>
            </a:r>
            <a:r>
              <a:rPr lang="de-DE" altLang="de-DE" sz="1100" i="1" dirty="0" err="1">
                <a:latin typeface="Arial" panose="020B0604020202020204" pitchFamily="34" charset="0"/>
              </a:rPr>
              <a:t>team</a:t>
            </a:r>
            <a:r>
              <a:rPr lang="de-DE" altLang="de-DE" sz="1100" i="1" dirty="0">
                <a:latin typeface="Arial" panose="020B0604020202020204" pitchFamily="34" charset="0"/>
              </a:rPr>
              <a:t> check </a:t>
            </a:r>
            <a:r>
              <a:rPr lang="de-DE" altLang="de-DE" sz="1100" i="1" dirty="0" err="1">
                <a:latin typeface="Arial" panose="020B0604020202020204" pitchFamily="34" charset="0"/>
              </a:rPr>
              <a:t>the</a:t>
            </a:r>
            <a:r>
              <a:rPr lang="de-DE" altLang="de-DE" sz="1100" i="1" dirty="0">
                <a:latin typeface="Arial" panose="020B0604020202020204" pitchFamily="34" charset="0"/>
              </a:rPr>
              <a:t> </a:t>
            </a:r>
            <a:r>
              <a:rPr lang="de-DE" altLang="de-DE" sz="1100" i="1" dirty="0" err="1">
                <a:latin typeface="Arial" panose="020B0604020202020204" pitchFamily="34" charset="0"/>
              </a:rPr>
              <a:t>general</a:t>
            </a:r>
            <a:r>
              <a:rPr lang="de-DE" altLang="de-DE" sz="1100" i="1" dirty="0">
                <a:latin typeface="Arial" panose="020B0604020202020204" pitchFamily="34" charset="0"/>
              </a:rPr>
              <a:t> </a:t>
            </a:r>
            <a:r>
              <a:rPr lang="de-DE" altLang="de-DE" sz="1100" i="1" dirty="0" err="1">
                <a:latin typeface="Arial" panose="020B0604020202020204" pitchFamily="34" charset="0"/>
              </a:rPr>
              <a:t>behavior</a:t>
            </a:r>
            <a:r>
              <a:rPr lang="de-DE" altLang="de-DE" sz="1100" i="1" dirty="0">
                <a:latin typeface="Arial" panose="020B0604020202020204" pitchFamily="34" charset="0"/>
              </a:rPr>
              <a:t> </a:t>
            </a:r>
            <a:r>
              <a:rPr lang="de-DE" altLang="de-DE" sz="1100" i="1" dirty="0" err="1">
                <a:latin typeface="Arial" panose="020B0604020202020204" pitchFamily="34" charset="0"/>
              </a:rPr>
              <a:t>of</a:t>
            </a:r>
            <a:r>
              <a:rPr lang="de-DE" altLang="de-DE" sz="1100" i="1" dirty="0">
                <a:latin typeface="Arial" panose="020B0604020202020204" pitchFamily="34" charset="0"/>
              </a:rPr>
              <a:t> </a:t>
            </a:r>
            <a:r>
              <a:rPr lang="de-DE" altLang="de-DE" sz="1100" i="1" dirty="0" err="1">
                <a:latin typeface="Arial" panose="020B0604020202020204" pitchFamily="34" charset="0"/>
              </a:rPr>
              <a:t>the</a:t>
            </a:r>
            <a:r>
              <a:rPr lang="de-DE" altLang="de-DE" sz="1100" i="1" dirty="0">
                <a:latin typeface="Arial" panose="020B0604020202020204" pitchFamily="34" charset="0"/>
              </a:rPr>
              <a:t> </a:t>
            </a:r>
            <a:r>
              <a:rPr lang="de-DE" altLang="de-DE" sz="1100" i="1" dirty="0" err="1">
                <a:latin typeface="Arial" panose="020B0604020202020204" pitchFamily="34" charset="0"/>
              </a:rPr>
              <a:t>system</a:t>
            </a:r>
            <a:r>
              <a:rPr lang="de-DE" altLang="de-DE" sz="1100" i="1" dirty="0">
                <a:latin typeface="Arial" panose="020B0604020202020204" pitchFamily="34" charset="0"/>
              </a:rPr>
              <a:t> </a:t>
            </a:r>
            <a:r>
              <a:rPr lang="de-DE" altLang="de-DE" sz="1100" i="1" dirty="0" err="1">
                <a:latin typeface="Arial" panose="020B0604020202020204" pitchFamily="34" charset="0"/>
              </a:rPr>
              <a:t>and</a:t>
            </a:r>
            <a:r>
              <a:rPr lang="de-DE" altLang="de-DE" sz="1100" i="1" dirty="0">
                <a:latin typeface="Arial" panose="020B0604020202020204" pitchFamily="34" charset="0"/>
              </a:rPr>
              <a:t> </a:t>
            </a:r>
            <a:r>
              <a:rPr lang="de-DE" altLang="de-DE" sz="1100" i="1" dirty="0" err="1">
                <a:latin typeface="Arial" panose="020B0604020202020204" pitchFamily="34" charset="0"/>
              </a:rPr>
              <a:t>to</a:t>
            </a:r>
            <a:r>
              <a:rPr lang="de-DE" altLang="de-DE" sz="1100" i="1" dirty="0">
                <a:latin typeface="Arial" panose="020B0604020202020204" pitchFamily="34" charset="0"/>
              </a:rPr>
              <a:t> check </a:t>
            </a:r>
            <a:r>
              <a:rPr lang="de-DE" altLang="de-DE" sz="1100" i="1" dirty="0" err="1">
                <a:latin typeface="Arial" panose="020B0604020202020204" pitchFamily="34" charset="0"/>
              </a:rPr>
              <a:t>for</a:t>
            </a:r>
            <a:r>
              <a:rPr lang="de-DE" altLang="de-DE" sz="1100" i="1" dirty="0">
                <a:latin typeface="Arial" panose="020B0604020202020204" pitchFamily="34" charset="0"/>
              </a:rPr>
              <a:t> </a:t>
            </a:r>
            <a:r>
              <a:rPr lang="de-DE" altLang="de-DE" sz="1100" i="1" dirty="0" err="1">
                <a:latin typeface="Arial" panose="020B0604020202020204" pitchFamily="34" charset="0"/>
              </a:rPr>
              <a:t>issues</a:t>
            </a:r>
            <a:r>
              <a:rPr lang="de-DE" altLang="de-DE" sz="1100" i="1" dirty="0">
                <a:latin typeface="Arial" panose="020B0604020202020204" pitchFamily="34" charset="0"/>
              </a:rPr>
              <a:t> </a:t>
            </a:r>
            <a:r>
              <a:rPr lang="de-DE" altLang="de-DE" sz="1100" i="1" dirty="0" err="1">
                <a:latin typeface="Arial" panose="020B0604020202020204" pitchFamily="34" charset="0"/>
              </a:rPr>
              <a:t>when</a:t>
            </a:r>
            <a:r>
              <a:rPr lang="de-DE" altLang="de-DE" sz="1100" i="1" dirty="0">
                <a:latin typeface="Arial" panose="020B0604020202020204" pitchFamily="34" charset="0"/>
              </a:rPr>
              <a:t> </a:t>
            </a:r>
            <a:r>
              <a:rPr lang="de-DE" altLang="de-DE" sz="1100" i="1" dirty="0" err="1">
                <a:latin typeface="Arial" panose="020B0604020202020204" pitchFamily="34" charset="0"/>
              </a:rPr>
              <a:t>the</a:t>
            </a:r>
            <a:r>
              <a:rPr lang="de-DE" altLang="de-DE" sz="1100" i="1" dirty="0">
                <a:latin typeface="Arial" panose="020B0604020202020204" pitchFamily="34" charset="0"/>
              </a:rPr>
              <a:t> </a:t>
            </a:r>
            <a:r>
              <a:rPr lang="de-DE" altLang="de-DE" sz="1100" i="1" dirty="0" err="1">
                <a:latin typeface="Arial" panose="020B0604020202020204" pitchFamily="34" charset="0"/>
              </a:rPr>
              <a:t>test</a:t>
            </a:r>
            <a:r>
              <a:rPr lang="de-DE" altLang="de-DE" sz="1100" i="1" dirty="0">
                <a:latin typeface="Arial" panose="020B0604020202020204" pitchFamily="34" charset="0"/>
              </a:rPr>
              <a:t> was </a:t>
            </a:r>
            <a:r>
              <a:rPr lang="de-DE" altLang="de-DE" sz="1100" i="1" dirty="0" err="1">
                <a:latin typeface="Arial" panose="020B0604020202020204" pitchFamily="34" charset="0"/>
              </a:rPr>
              <a:t>failed</a:t>
            </a:r>
            <a:r>
              <a:rPr lang="de-DE" altLang="de-DE" sz="1100" i="1" dirty="0">
                <a:latin typeface="Arial" panose="020B0604020202020204" pitchFamily="34" charset="0"/>
              </a:rPr>
              <a:t>.</a:t>
            </a:r>
            <a:endParaRPr lang="de-DE" altLang="de-DE" sz="1100" dirty="0">
              <a:latin typeface="Arial" panose="020B0604020202020204" pitchFamily="34" charset="0"/>
            </a:endParaRPr>
          </a:p>
          <a:p>
            <a:pPr>
              <a:buFont typeface="Wingdings" panose="05000000000000000000" pitchFamily="2" charset="2"/>
              <a:buChar char="à"/>
            </a:pPr>
            <a:endParaRPr lang="en-US" sz="1100" dirty="0" smtClean="0"/>
          </a:p>
          <a:p>
            <a:pPr>
              <a:buFont typeface="Wingdings" panose="05000000000000000000" pitchFamily="2" charset="2"/>
              <a:buChar char="à"/>
            </a:pPr>
            <a:r>
              <a:rPr lang="en-US" sz="1100" dirty="0" smtClean="0"/>
              <a:t>After </a:t>
            </a:r>
            <a:r>
              <a:rPr lang="en-US" sz="1100" dirty="0"/>
              <a:t>all, you should have </a:t>
            </a:r>
            <a:r>
              <a:rPr lang="en-US" sz="1100" b="1" dirty="0" smtClean="0"/>
              <a:t>six </a:t>
            </a:r>
            <a:r>
              <a:rPr lang="en-US" sz="1100" b="1" dirty="0"/>
              <a:t>files</a:t>
            </a:r>
            <a:r>
              <a:rPr lang="en-US" sz="1100" dirty="0"/>
              <a:t>: 	</a:t>
            </a:r>
            <a:br>
              <a:rPr lang="en-US" sz="1100" dirty="0"/>
            </a:br>
            <a:r>
              <a:rPr lang="en-US" sz="1100" dirty="0"/>
              <a:t>   </a:t>
            </a:r>
            <a:r>
              <a:rPr lang="en-US" sz="1100" b="1" dirty="0" smtClean="0"/>
              <a:t>1x</a:t>
            </a:r>
            <a:r>
              <a:rPr lang="en-US" sz="1100" dirty="0" smtClean="0"/>
              <a:t> </a:t>
            </a:r>
            <a:r>
              <a:rPr lang="en-US" sz="1100" dirty="0"/>
              <a:t>"ocal_extrinsic_info_measurement_series.xls".</a:t>
            </a:r>
            <a:r>
              <a:rPr lang="en-US" sz="1100" dirty="0" smtClean="0"/>
              <a:t> (consisting </a:t>
            </a:r>
            <a:r>
              <a:rPr lang="en-US" sz="1100" dirty="0"/>
              <a:t>of </a:t>
            </a:r>
            <a:r>
              <a:rPr lang="en-US" sz="1100" dirty="0" smtClean="0"/>
              <a:t>5 or 10</a:t>
            </a:r>
            <a:br>
              <a:rPr lang="en-US" sz="1100" dirty="0" smtClean="0"/>
            </a:br>
            <a:r>
              <a:rPr lang="en-US" sz="1100" dirty="0" smtClean="0"/>
              <a:t>         measurements</a:t>
            </a:r>
            <a:r>
              <a:rPr lang="en-US" sz="1100" dirty="0"/>
              <a:t>)</a:t>
            </a:r>
            <a:br>
              <a:rPr lang="en-US" sz="1100" dirty="0"/>
            </a:br>
            <a:r>
              <a:rPr lang="en-US" sz="1100" dirty="0"/>
              <a:t>   </a:t>
            </a:r>
            <a:r>
              <a:rPr lang="en-US" sz="1100" b="1" dirty="0"/>
              <a:t>2x</a:t>
            </a:r>
            <a:r>
              <a:rPr lang="en-US" sz="1100" dirty="0"/>
              <a:t> </a:t>
            </a:r>
            <a:r>
              <a:rPr lang="en-US" sz="1100" dirty="0" err="1"/>
              <a:t>HeadUnit</a:t>
            </a:r>
            <a:r>
              <a:rPr lang="en-US" sz="1100" dirty="0"/>
              <a:t> dumps (one </a:t>
            </a:r>
            <a:r>
              <a:rPr lang="en-US" sz="1100" dirty="0" smtClean="0"/>
              <a:t>longitudinal, </a:t>
            </a:r>
            <a:r>
              <a:rPr lang="en-US" sz="1100" dirty="0"/>
              <a:t>one </a:t>
            </a:r>
            <a:r>
              <a:rPr lang="en-US" sz="1100" dirty="0" smtClean="0"/>
              <a:t>crosswise)</a:t>
            </a:r>
            <a:r>
              <a:rPr lang="en-US" sz="1100" dirty="0"/>
              <a:t/>
            </a:r>
            <a:br>
              <a:rPr lang="en-US" sz="1100" dirty="0"/>
            </a:br>
            <a:r>
              <a:rPr lang="en-US" sz="1100" b="1" dirty="0"/>
              <a:t>   1x</a:t>
            </a:r>
            <a:r>
              <a:rPr lang="en-US" sz="1100" dirty="0"/>
              <a:t> </a:t>
            </a:r>
            <a:r>
              <a:rPr lang="en-US" sz="1100" dirty="0" smtClean="0"/>
              <a:t>service_calib_monaco.txt (=Customer diagnosis log</a:t>
            </a:r>
            <a:r>
              <a:rPr lang="en-US" sz="1100" dirty="0"/>
              <a:t>)</a:t>
            </a:r>
            <a:br>
              <a:rPr lang="en-US" sz="1100" dirty="0"/>
            </a:br>
            <a:r>
              <a:rPr lang="en-US" sz="1100" dirty="0"/>
              <a:t>   </a:t>
            </a:r>
            <a:r>
              <a:rPr lang="en-US" sz="1100" b="1" dirty="0" smtClean="0"/>
              <a:t>1x</a:t>
            </a:r>
            <a:r>
              <a:rPr lang="en-US" sz="1100" dirty="0" smtClean="0"/>
              <a:t> “C2W_onlinecalib_plus.txt” from debug dump</a:t>
            </a:r>
            <a:r>
              <a:rPr lang="en-US" sz="1100" dirty="0"/>
              <a:t/>
            </a:r>
            <a:br>
              <a:rPr lang="en-US" sz="1100" dirty="0"/>
            </a:br>
            <a:r>
              <a:rPr lang="en-US" sz="1100" dirty="0"/>
              <a:t>   </a:t>
            </a:r>
            <a:r>
              <a:rPr lang="en-US" sz="1100" b="1" dirty="0"/>
              <a:t>1x</a:t>
            </a:r>
            <a:r>
              <a:rPr lang="en-US" sz="1100" dirty="0"/>
              <a:t> Written statement for all cases, if the debug screen was reacting as </a:t>
            </a:r>
            <a:r>
              <a:rPr lang="en-US" sz="1100" dirty="0" smtClean="0"/>
              <a:t/>
            </a:r>
            <a:br>
              <a:rPr lang="en-US" sz="1100" dirty="0" smtClean="0"/>
            </a:br>
            <a:r>
              <a:rPr lang="en-US" sz="1100" dirty="0" smtClean="0"/>
              <a:t>        expected </a:t>
            </a:r>
            <a:r>
              <a:rPr lang="en-US" sz="1100" dirty="0"/>
              <a:t>(screen appears; reaction to velocity and steering plausible; </a:t>
            </a:r>
            <a:r>
              <a:rPr lang="en-US" sz="1100" dirty="0" smtClean="0"/>
              <a:t/>
            </a:r>
            <a:br>
              <a:rPr lang="en-US" sz="1100" dirty="0" smtClean="0"/>
            </a:br>
            <a:r>
              <a:rPr lang="en-US" sz="1100" dirty="0" smtClean="0"/>
              <a:t>        progress </a:t>
            </a:r>
            <a:r>
              <a:rPr lang="en-US" sz="1100" dirty="0"/>
              <a:t>non-decreasing; screen disappears when finished)</a:t>
            </a:r>
          </a:p>
          <a:p>
            <a:endParaRPr lang="en-US" sz="12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6</a:t>
            </a:fld>
            <a:endParaRPr lang="de-DE"/>
          </a:p>
        </p:txBody>
      </p:sp>
      <p:sp>
        <p:nvSpPr>
          <p:cNvPr id="12"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smtClean="0">
              <a:ln>
                <a:noFill/>
              </a:ln>
              <a:solidFill>
                <a:schemeClr val="tx1"/>
              </a:solidFill>
              <a:effectLst/>
              <a:latin typeface="Arial" panose="020B0604020202020204" pitchFamily="34" charset="0"/>
            </a:endParaRPr>
          </a:p>
        </p:txBody>
      </p:sp>
      <p:sp>
        <p:nvSpPr>
          <p:cNvPr id="8" name="Rechteck 7"/>
          <p:cNvSpPr/>
          <p:nvPr/>
        </p:nvSpPr>
        <p:spPr>
          <a:xfrm>
            <a:off x="6026046" y="3960141"/>
            <a:ext cx="4683954" cy="1873604"/>
          </a:xfrm>
          <a:prstGeom prst="rect">
            <a:avLst/>
          </a:prstGeom>
          <a:noFill/>
          <a:ln w="127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93071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dirty="0" smtClean="0"/>
              <a:t>SVS KPI Tests EOL/OCAL</a:t>
            </a:r>
            <a:endParaRPr lang="en-US" dirty="0"/>
          </a:p>
        </p:txBody>
      </p:sp>
      <p:sp>
        <p:nvSpPr>
          <p:cNvPr id="3" name="Titel 2"/>
          <p:cNvSpPr>
            <a:spLocks noGrp="1"/>
          </p:cNvSpPr>
          <p:nvPr>
            <p:ph type="title"/>
          </p:nvPr>
        </p:nvSpPr>
        <p:spPr/>
        <p:txBody>
          <a:bodyPr/>
          <a:lstStyle/>
          <a:p>
            <a:r>
              <a:rPr lang="en-US" b="1" dirty="0" smtClean="0"/>
              <a:t>OCAL Case 1 </a:t>
            </a:r>
            <a:r>
              <a:rPr lang="en-US" sz="1800" b="1" dirty="0"/>
              <a:t>“Customer Calibration</a:t>
            </a:r>
            <a:r>
              <a:rPr lang="en-US" sz="1800" b="1" dirty="0" smtClean="0"/>
              <a:t>” </a:t>
            </a:r>
            <a:r>
              <a:rPr lang="en-US" sz="1800" dirty="0"/>
              <a:t>(OCAL starts from Service OCAL results / PDM)</a:t>
            </a:r>
            <a:br>
              <a:rPr lang="en-US" sz="1800" dirty="0"/>
            </a:br>
            <a:r>
              <a:rPr lang="en-US" sz="1800" b="1" dirty="0" smtClean="0"/>
              <a:t> </a:t>
            </a:r>
            <a:endParaRPr lang="en-US" sz="1800" dirty="0"/>
          </a:p>
        </p:txBody>
      </p:sp>
      <p:sp>
        <p:nvSpPr>
          <p:cNvPr id="4" name="Inhaltsplatzhalter 3"/>
          <p:cNvSpPr>
            <a:spLocks noGrp="1"/>
          </p:cNvSpPr>
          <p:nvPr>
            <p:ph sz="half" idx="1"/>
          </p:nvPr>
        </p:nvSpPr>
        <p:spPr>
          <a:xfrm>
            <a:off x="259199" y="1075044"/>
            <a:ext cx="5399588" cy="4463822"/>
          </a:xfrm>
        </p:spPr>
        <p:txBody>
          <a:bodyPr/>
          <a:lstStyle/>
          <a:p>
            <a:pPr>
              <a:buFont typeface="+mj-lt"/>
              <a:buAutoNum type="alphaLcParenR"/>
            </a:pPr>
            <a:endParaRPr lang="en-US" sz="1000" dirty="0" smtClean="0"/>
          </a:p>
          <a:p>
            <a:pPr>
              <a:buFont typeface="+mj-lt"/>
              <a:buAutoNum type="alphaLcParenR"/>
            </a:pPr>
            <a:r>
              <a:rPr lang="en-US" sz="1000" dirty="0" smtClean="0"/>
              <a:t>Check </a:t>
            </a:r>
            <a:r>
              <a:rPr lang="en-US" sz="1000" dirty="0"/>
              <a:t>(from the inside of the car): All doors are closed, mirrors are folded in driving position, trunk is closed! </a:t>
            </a:r>
            <a:r>
              <a:rPr lang="en-US" sz="1000" b="1" dirty="0"/>
              <a:t>Do not open anything during </a:t>
            </a:r>
            <a:r>
              <a:rPr lang="en-US" sz="1000" b="1" dirty="0" smtClean="0"/>
              <a:t>the test!</a:t>
            </a:r>
          </a:p>
          <a:p>
            <a:pPr>
              <a:buFont typeface="+mj-lt"/>
              <a:buAutoNum type="alphaLcParenR"/>
            </a:pPr>
            <a:r>
              <a:rPr lang="en-US" sz="1000" b="1" dirty="0" smtClean="0">
                <a:solidFill>
                  <a:srgbClr val="FF0000"/>
                </a:solidFill>
              </a:rPr>
              <a:t>[ONLY STAR2] </a:t>
            </a:r>
            <a:r>
              <a:rPr lang="en-US" sz="1000" dirty="0" smtClean="0">
                <a:solidFill>
                  <a:srgbClr val="FF0000"/>
                </a:solidFill>
              </a:rPr>
              <a:t>Activate </a:t>
            </a:r>
            <a:r>
              <a:rPr lang="en-US" sz="1000" b="1" dirty="0">
                <a:solidFill>
                  <a:srgbClr val="FF0000"/>
                </a:solidFill>
              </a:rPr>
              <a:t>ONLY Front &amp; Rear CAM</a:t>
            </a:r>
            <a:r>
              <a:rPr lang="en-US" sz="1000" dirty="0">
                <a:solidFill>
                  <a:srgbClr val="FF0000"/>
                </a:solidFill>
              </a:rPr>
              <a:t> (with Monaco): “Variant Coding” </a:t>
            </a:r>
            <a:r>
              <a:rPr lang="en-US" sz="1000" dirty="0" smtClean="0">
                <a:solidFill>
                  <a:srgbClr val="FF0000"/>
                </a:solidFill>
              </a:rPr>
              <a:t/>
            </a:r>
            <a:br>
              <a:rPr lang="en-US" sz="1000" dirty="0" smtClean="0">
                <a:solidFill>
                  <a:srgbClr val="FF0000"/>
                </a:solidFill>
              </a:rPr>
            </a:br>
            <a:r>
              <a:rPr lang="en-US" sz="1000" dirty="0" smtClean="0">
                <a:solidFill>
                  <a:srgbClr val="FF0000"/>
                </a:solidFill>
                <a:sym typeface="Wingdings" panose="05000000000000000000" pitchFamily="2" charset="2"/>
              </a:rPr>
              <a:t></a:t>
            </a:r>
            <a:r>
              <a:rPr lang="en-US" sz="1000" dirty="0" smtClean="0">
                <a:solidFill>
                  <a:srgbClr val="FF0000"/>
                </a:solidFill>
              </a:rPr>
              <a:t> </a:t>
            </a:r>
            <a:r>
              <a:rPr lang="en-US" sz="1000" dirty="0">
                <a:solidFill>
                  <a:srgbClr val="FF0000"/>
                </a:solidFill>
              </a:rPr>
              <a:t>C2W </a:t>
            </a:r>
            <a:r>
              <a:rPr lang="en-US" sz="1000" dirty="0">
                <a:solidFill>
                  <a:srgbClr val="FF0000"/>
                </a:solidFill>
                <a:sym typeface="Wingdings" panose="05000000000000000000" pitchFamily="2" charset="2"/>
              </a:rPr>
              <a:t> Activation Mode Calibration Start  </a:t>
            </a:r>
            <a:r>
              <a:rPr lang="en-US" sz="1000" b="1" dirty="0">
                <a:solidFill>
                  <a:srgbClr val="FF0000"/>
                </a:solidFill>
                <a:sym typeface="Wingdings" panose="05000000000000000000" pitchFamily="2" charset="2"/>
              </a:rPr>
              <a:t>“camera to world + </a:t>
            </a:r>
            <a:r>
              <a:rPr lang="en-US" sz="1000" b="1" dirty="0" err="1">
                <a:solidFill>
                  <a:srgbClr val="FF0000"/>
                </a:solidFill>
                <a:sym typeface="Wingdings" panose="05000000000000000000" pitchFamily="2" charset="2"/>
              </a:rPr>
              <a:t>hight</a:t>
            </a:r>
            <a:r>
              <a:rPr lang="en-US" sz="1000" b="1" dirty="0">
                <a:solidFill>
                  <a:srgbClr val="FF0000"/>
                </a:solidFill>
                <a:sym typeface="Wingdings" panose="05000000000000000000" pitchFamily="2" charset="2"/>
              </a:rPr>
              <a:t> estimation active</a:t>
            </a:r>
            <a:r>
              <a:rPr lang="en-US" sz="1000" b="1" dirty="0" smtClean="0">
                <a:solidFill>
                  <a:srgbClr val="FF0000"/>
                </a:solidFill>
              </a:rPr>
              <a:t>” </a:t>
            </a:r>
            <a:r>
              <a:rPr lang="en-US" sz="1000" dirty="0" smtClean="0">
                <a:solidFill>
                  <a:srgbClr val="FF0000"/>
                </a:solidFill>
              </a:rPr>
              <a:t>(coding pre-fix = 05)</a:t>
            </a:r>
          </a:p>
          <a:p>
            <a:pPr>
              <a:buFont typeface="+mj-lt"/>
              <a:buAutoNum type="alphaLcParenR"/>
            </a:pPr>
            <a:r>
              <a:rPr lang="en-US" sz="1000" dirty="0" smtClean="0"/>
              <a:t>Use a fresh “fully calibrated” (NOT “partially calibrated”), successful “Service Calibration” as the </a:t>
            </a:r>
            <a:r>
              <a:rPr lang="en-US" sz="1000" dirty="0"/>
              <a:t>starting point </a:t>
            </a:r>
            <a:r>
              <a:rPr lang="en-US" sz="1000" dirty="0" smtClean="0"/>
              <a:t>(described in “OCAL Case 2)”. From this point, execute the script </a:t>
            </a:r>
            <a:r>
              <a:rPr lang="en-US" sz="1000" dirty="0"/>
              <a:t>"</a:t>
            </a:r>
            <a:r>
              <a:rPr lang="en-US" sz="1000" dirty="0" err="1" smtClean="0"/>
              <a:t>rtaos</a:t>
            </a:r>
            <a:r>
              <a:rPr lang="en-US" sz="1000" dirty="0" smtClean="0"/>
              <a:t>\</a:t>
            </a:r>
            <a:r>
              <a:rPr lang="en-US" sz="1000" dirty="0" err="1" smtClean="0"/>
              <a:t>common_tools</a:t>
            </a:r>
            <a:r>
              <a:rPr lang="en-US" sz="1000" dirty="0" smtClean="0"/>
              <a:t>\ </a:t>
            </a:r>
            <a:r>
              <a:rPr lang="en-US" sz="1000" dirty="0" err="1" smtClean="0"/>
              <a:t>Lauterbach</a:t>
            </a:r>
            <a:r>
              <a:rPr lang="en-US" sz="1000" dirty="0" smtClean="0"/>
              <a:t>\</a:t>
            </a:r>
            <a:r>
              <a:rPr lang="en-US" sz="1000" dirty="0" err="1" smtClean="0"/>
              <a:t>uscale</a:t>
            </a:r>
            <a:r>
              <a:rPr lang="en-US" sz="1000" dirty="0" smtClean="0"/>
              <a:t>\c2w\validation\plus\ </a:t>
            </a:r>
            <a:r>
              <a:rPr lang="en-US" sz="1000" b="1" dirty="0" smtClean="0">
                <a:solidFill>
                  <a:srgbClr val="00B050"/>
                </a:solidFill>
              </a:rPr>
              <a:t>APU_C2W_ocal_measurements_plus.cmm</a:t>
            </a:r>
            <a:r>
              <a:rPr lang="en-US" sz="1000" dirty="0" smtClean="0"/>
              <a:t>" </a:t>
            </a:r>
            <a:endParaRPr lang="en-US" sz="1000" dirty="0"/>
          </a:p>
          <a:p>
            <a:pPr>
              <a:buFont typeface="+mj-lt"/>
              <a:buAutoNum type="alphaLcParenR"/>
            </a:pPr>
            <a:r>
              <a:rPr lang="en-US" sz="1000" dirty="0" smtClean="0"/>
              <a:t>Let </a:t>
            </a:r>
            <a:r>
              <a:rPr lang="en-US" sz="1000" dirty="0"/>
              <a:t>the car go to sleep in order to </a:t>
            </a:r>
            <a:r>
              <a:rPr lang="en-US" sz="1000" dirty="0" smtClean="0"/>
              <a:t>persist/save </a:t>
            </a:r>
            <a:r>
              <a:rPr lang="en-US" sz="1000" dirty="0"/>
              <a:t>this calibration </a:t>
            </a:r>
            <a:r>
              <a:rPr lang="en-US" sz="1000" dirty="0" smtClean="0"/>
              <a:t>(= </a:t>
            </a:r>
            <a:r>
              <a:rPr lang="en-US" sz="1000" dirty="0"/>
              <a:t>unplug ECOM, and lock the car for some </a:t>
            </a:r>
            <a:r>
              <a:rPr lang="en-US" sz="1000" dirty="0" smtClean="0"/>
              <a:t>minutes (&gt;5min) </a:t>
            </a:r>
            <a:r>
              <a:rPr lang="en-US" sz="1000" dirty="0"/>
              <a:t>till everything is </a:t>
            </a:r>
            <a:r>
              <a:rPr lang="en-US" sz="1000" dirty="0" smtClean="0"/>
              <a:t>off, check with LB till “system down” </a:t>
            </a:r>
            <a:r>
              <a:rPr lang="en-US" sz="1000" dirty="0" err="1" smtClean="0"/>
              <a:t>occours</a:t>
            </a:r>
            <a:r>
              <a:rPr lang="en-US" sz="1000" dirty="0" smtClean="0"/>
              <a:t>). </a:t>
            </a:r>
            <a:r>
              <a:rPr lang="de-DE" sz="1000" dirty="0"/>
              <a:t>After </a:t>
            </a:r>
            <a:r>
              <a:rPr lang="de-DE" sz="1000" dirty="0" err="1" smtClean="0"/>
              <a:t>startup</a:t>
            </a:r>
            <a:r>
              <a:rPr lang="de-DE" sz="1000" dirty="0" smtClean="0"/>
              <a:t> </a:t>
            </a:r>
            <a:r>
              <a:rPr lang="en-US" sz="1000" dirty="0" smtClean="0"/>
              <a:t>execute </a:t>
            </a:r>
            <a:r>
              <a:rPr lang="en-US" sz="1000" dirty="0"/>
              <a:t>script </a:t>
            </a:r>
            <a:r>
              <a:rPr lang="en-US" sz="1000" dirty="0" smtClean="0"/>
              <a:t>"</a:t>
            </a:r>
            <a:r>
              <a:rPr lang="en-US" sz="1000" b="1" dirty="0">
                <a:solidFill>
                  <a:srgbClr val="00B050"/>
                </a:solidFill>
              </a:rPr>
              <a:t>APU_C2W_ocal_measurements_plus.cmm</a:t>
            </a:r>
            <a:r>
              <a:rPr lang="en-US" sz="1000" dirty="0"/>
              <a:t>" </a:t>
            </a:r>
            <a:r>
              <a:rPr lang="en-US" sz="1000" dirty="0" smtClean="0"/>
              <a:t>again</a:t>
            </a:r>
            <a:r>
              <a:rPr lang="en-US" sz="1000" dirty="0"/>
              <a:t>. All values must be </a:t>
            </a:r>
            <a:r>
              <a:rPr lang="en-US" sz="1000" dirty="0" smtClean="0"/>
              <a:t>stay equal, but the </a:t>
            </a:r>
            <a:r>
              <a:rPr lang="en-US" sz="1000" dirty="0"/>
              <a:t>status </a:t>
            </a:r>
            <a:r>
              <a:rPr lang="en-US" sz="1000" dirty="0" smtClean="0"/>
              <a:t>go </a:t>
            </a:r>
            <a:r>
              <a:rPr lang="en-US" sz="1000" dirty="0"/>
              <a:t>from "</a:t>
            </a:r>
            <a:r>
              <a:rPr lang="en-US" sz="1000" b="1" dirty="0"/>
              <a:t>fully calibrated </a:t>
            </a:r>
            <a:r>
              <a:rPr lang="en-US" sz="1000" dirty="0" smtClean="0"/>
              <a:t>to </a:t>
            </a:r>
            <a:r>
              <a:rPr lang="en-US" sz="1000" b="1" dirty="0"/>
              <a:t>partially </a:t>
            </a:r>
            <a:r>
              <a:rPr lang="en-US" sz="1000" b="1" dirty="0" smtClean="0"/>
              <a:t>calibrated</a:t>
            </a:r>
            <a:r>
              <a:rPr lang="en-US" sz="1000" dirty="0" smtClean="0"/>
              <a:t>“ </a:t>
            </a:r>
            <a:r>
              <a:rPr lang="en-US" sz="1000" dirty="0" smtClean="0">
                <a:sym typeface="Wingdings" panose="05000000000000000000" pitchFamily="2" charset="2"/>
              </a:rPr>
              <a:t> rename the file “_CHECK”!</a:t>
            </a:r>
            <a:endParaRPr lang="en-US" sz="1000" dirty="0" smtClean="0"/>
          </a:p>
          <a:p>
            <a:pPr>
              <a:buFont typeface="+mj-lt"/>
              <a:buAutoNum type="alphaLcParenR"/>
            </a:pPr>
            <a:r>
              <a:rPr lang="en-US" sz="1000" b="1" dirty="0" smtClean="0"/>
              <a:t>From </a:t>
            </a:r>
            <a:r>
              <a:rPr lang="en-US" sz="1000" b="1" dirty="0"/>
              <a:t>now the ECU must under no circumstances go to sleep mode!</a:t>
            </a:r>
          </a:p>
          <a:p>
            <a:pPr>
              <a:buFont typeface="+mj-lt"/>
              <a:buAutoNum type="alphaLcParenR"/>
            </a:pPr>
            <a:r>
              <a:rPr lang="en-US" sz="1000" b="1" dirty="0" smtClean="0">
                <a:solidFill>
                  <a:srgbClr val="00B0F0"/>
                </a:solidFill>
              </a:rPr>
              <a:t> </a:t>
            </a:r>
            <a:r>
              <a:rPr lang="en-US" sz="1000" dirty="0" smtClean="0"/>
              <a:t>Drive </a:t>
            </a:r>
            <a:r>
              <a:rPr lang="en-US" sz="1000" dirty="0"/>
              <a:t>around how it is specified in the test catalog. Use the “OCAL-watch-Screen” </a:t>
            </a:r>
            <a:r>
              <a:rPr lang="en-US" sz="1000" dirty="0" smtClean="0"/>
              <a:t/>
            </a:r>
            <a:br>
              <a:rPr lang="en-US" sz="1000" dirty="0" smtClean="0"/>
            </a:br>
            <a:r>
              <a:rPr lang="en-US" sz="1000" dirty="0" smtClean="0"/>
              <a:t>(</a:t>
            </a:r>
            <a:r>
              <a:rPr lang="de-DE" altLang="de-DE" sz="1000" dirty="0" smtClean="0">
                <a:latin typeface="Arial" panose="020B0604020202020204" pitchFamily="34" charset="0"/>
              </a:rPr>
              <a:t>"</a:t>
            </a:r>
            <a:r>
              <a:rPr lang="de-DE" altLang="de-DE" sz="1000" dirty="0" err="1" smtClean="0">
                <a:latin typeface="Arial Unicode MS"/>
              </a:rPr>
              <a:t>rtaos</a:t>
            </a:r>
            <a:r>
              <a:rPr lang="de-DE" altLang="de-DE" sz="1000" dirty="0" smtClean="0">
                <a:latin typeface="Arial Unicode MS"/>
              </a:rPr>
              <a:t>\</a:t>
            </a:r>
            <a:r>
              <a:rPr lang="de-DE" altLang="de-DE" sz="1000" dirty="0" err="1" smtClean="0">
                <a:latin typeface="Arial Unicode MS"/>
              </a:rPr>
              <a:t>common_tools</a:t>
            </a:r>
            <a:r>
              <a:rPr lang="de-DE" altLang="de-DE" sz="1000" dirty="0" smtClean="0">
                <a:latin typeface="Arial Unicode MS"/>
              </a:rPr>
              <a:t>\Lauterbach\</a:t>
            </a:r>
            <a:r>
              <a:rPr lang="de-DE" altLang="de-DE" sz="1000" dirty="0" err="1" smtClean="0">
                <a:latin typeface="Arial Unicode MS"/>
              </a:rPr>
              <a:t>uscale</a:t>
            </a:r>
            <a:r>
              <a:rPr lang="de-DE" altLang="de-DE" sz="1000" dirty="0" smtClean="0">
                <a:latin typeface="Arial Unicode MS"/>
              </a:rPr>
              <a:t>\c2w\</a:t>
            </a:r>
            <a:r>
              <a:rPr lang="de-DE" altLang="de-DE" sz="1000" dirty="0" err="1" smtClean="0">
                <a:latin typeface="Arial Unicode MS"/>
              </a:rPr>
              <a:t>validation</a:t>
            </a:r>
            <a:r>
              <a:rPr lang="de-DE" altLang="de-DE" sz="1000" dirty="0" smtClean="0">
                <a:latin typeface="Arial Unicode MS"/>
              </a:rPr>
              <a:t>\plus\</a:t>
            </a:r>
            <a:r>
              <a:rPr lang="de-DE" altLang="de-DE" sz="1000" b="1" dirty="0" smtClean="0">
                <a:solidFill>
                  <a:srgbClr val="00B050"/>
                </a:solidFill>
              </a:rPr>
              <a:t>APU_C2W_onlinecalib_plus_validation_watch.cmm</a:t>
            </a:r>
            <a:r>
              <a:rPr lang="de-DE" altLang="de-DE" sz="1000" dirty="0" smtClean="0"/>
              <a:t> </a:t>
            </a:r>
            <a:r>
              <a:rPr lang="en-US" sz="1000" dirty="0" smtClean="0"/>
              <a:t>for </a:t>
            </a:r>
            <a:r>
              <a:rPr lang="en-US" sz="1000" dirty="0"/>
              <a:t>regarding the progress. </a:t>
            </a:r>
            <a:r>
              <a:rPr lang="en-US" sz="1000" b="1" dirty="0"/>
              <a:t>Stop when </a:t>
            </a:r>
            <a:r>
              <a:rPr lang="en-US" sz="1000" b="1" dirty="0" smtClean="0"/>
              <a:t>the cameras have the </a:t>
            </a:r>
            <a:r>
              <a:rPr lang="en-US" sz="1000" b="1" dirty="0"/>
              <a:t>status </a:t>
            </a:r>
            <a:r>
              <a:rPr lang="en-US" sz="1000" b="1" dirty="0" smtClean="0"/>
              <a:t>GCM_FULLY_CALIBRATED. </a:t>
            </a:r>
            <a:endParaRPr lang="en-US" sz="1000" b="1" dirty="0"/>
          </a:p>
          <a:p>
            <a:pPr>
              <a:buFont typeface="+mj-lt"/>
              <a:buAutoNum type="alphaLcParenR" startAt="10"/>
            </a:pPr>
            <a:r>
              <a:rPr lang="en-US" sz="1000" b="1" dirty="0">
                <a:solidFill>
                  <a:srgbClr val="00B0F0"/>
                </a:solidFill>
              </a:rPr>
              <a:t> </a:t>
            </a:r>
            <a:r>
              <a:rPr lang="en-US" sz="1000" dirty="0"/>
              <a:t>After success, stop the car and execute script "</a:t>
            </a:r>
            <a:r>
              <a:rPr lang="en-US" sz="1000" dirty="0" err="1"/>
              <a:t>rtaos</a:t>
            </a:r>
            <a:r>
              <a:rPr lang="en-US" sz="1000" dirty="0"/>
              <a:t>\</a:t>
            </a:r>
            <a:r>
              <a:rPr lang="en-US" sz="1000" dirty="0" err="1"/>
              <a:t>common_tools</a:t>
            </a:r>
            <a:r>
              <a:rPr lang="en-US" sz="1000" dirty="0"/>
              <a:t>\</a:t>
            </a:r>
            <a:r>
              <a:rPr lang="en-US" sz="1000" dirty="0" err="1"/>
              <a:t>Lauterbach</a:t>
            </a:r>
            <a:r>
              <a:rPr lang="en-US" sz="1000" dirty="0"/>
              <a:t>\ </a:t>
            </a:r>
            <a:r>
              <a:rPr lang="en-US" sz="1000" dirty="0" err="1"/>
              <a:t>uscale</a:t>
            </a:r>
            <a:r>
              <a:rPr lang="en-US" sz="1000" dirty="0"/>
              <a:t>\c2w\ validation\plus\</a:t>
            </a:r>
            <a:r>
              <a:rPr lang="en-US" sz="1000" b="1" dirty="0">
                <a:solidFill>
                  <a:srgbClr val="00B050"/>
                </a:solidFill>
              </a:rPr>
              <a:t>APU_C2W_ocal_measurements_plus.cmm</a:t>
            </a:r>
            <a:r>
              <a:rPr lang="en-US" sz="1000" dirty="0"/>
              <a:t>" on APU. </a:t>
            </a:r>
          </a:p>
          <a:p>
            <a:pPr>
              <a:buFont typeface="+mj-lt"/>
              <a:buAutoNum type="alphaLcParenR" startAt="10"/>
            </a:pPr>
            <a:r>
              <a:rPr lang="en-US" sz="1000" b="1" dirty="0">
                <a:solidFill>
                  <a:srgbClr val="00B0F0"/>
                </a:solidFill>
              </a:rPr>
              <a:t> </a:t>
            </a:r>
            <a:r>
              <a:rPr lang="en-US" sz="1000" dirty="0"/>
              <a:t>Restart ECU </a:t>
            </a:r>
            <a:r>
              <a:rPr lang="en-US" sz="1000" dirty="0" smtClean="0"/>
              <a:t>(e.g. by </a:t>
            </a:r>
            <a:r>
              <a:rPr lang="en-US" sz="1000" dirty="0"/>
              <a:t>pressing "</a:t>
            </a:r>
            <a:r>
              <a:rPr lang="en-US" sz="1000" dirty="0" err="1"/>
              <a:t>Parken</a:t>
            </a:r>
            <a:r>
              <a:rPr lang="en-US" sz="1000" dirty="0"/>
              <a:t> 5.0" button in car) &amp; </a:t>
            </a:r>
            <a:r>
              <a:rPr lang="en-US" sz="1000" b="1" dirty="0"/>
              <a:t>Set the Flaps to stay </a:t>
            </a:r>
            <a:r>
              <a:rPr lang="en-US" sz="1000" b="1" dirty="0" smtClean="0"/>
              <a:t>open</a:t>
            </a:r>
            <a:endParaRPr lang="en-US" sz="1000" b="1" dirty="0"/>
          </a:p>
          <a:p>
            <a:pPr>
              <a:buFont typeface="+mj-lt"/>
              <a:buAutoNum type="alphaLcParenR" startAt="10"/>
            </a:pPr>
            <a:r>
              <a:rPr lang="en-US" sz="1000" dirty="0"/>
              <a:t>Repeat Steps </a:t>
            </a:r>
            <a:r>
              <a:rPr lang="en-US" sz="1000" b="1" dirty="0" smtClean="0">
                <a:solidFill>
                  <a:srgbClr val="00B0F0"/>
                </a:solidFill>
              </a:rPr>
              <a:t>f) </a:t>
            </a:r>
            <a:r>
              <a:rPr lang="en-US" sz="1000" b="1" dirty="0">
                <a:solidFill>
                  <a:srgbClr val="00B0F0"/>
                </a:solidFill>
              </a:rPr>
              <a:t>- k)</a:t>
            </a:r>
            <a:r>
              <a:rPr lang="en-US" sz="1000" dirty="0"/>
              <a:t> as often as you needs according to test catalog. The script will append all measurements in a text file "ocal_extrinsic_info_measurement_series.xls". </a:t>
            </a:r>
          </a:p>
          <a:p>
            <a:pPr marL="0" indent="0">
              <a:buNone/>
            </a:pPr>
            <a:endParaRPr lang="en-US" sz="1000" dirty="0" smtClean="0"/>
          </a:p>
        </p:txBody>
      </p:sp>
      <p:sp>
        <p:nvSpPr>
          <p:cNvPr id="5" name="Inhaltsplatzhalter 4"/>
          <p:cNvSpPr>
            <a:spLocks noGrp="1"/>
          </p:cNvSpPr>
          <p:nvPr>
            <p:ph sz="half" idx="2"/>
          </p:nvPr>
        </p:nvSpPr>
        <p:spPr>
          <a:xfrm>
            <a:off x="5735838" y="906220"/>
            <a:ext cx="5057080" cy="4659498"/>
          </a:xfrm>
        </p:spPr>
        <p:txBody>
          <a:bodyPr/>
          <a:lstStyle/>
          <a:p>
            <a:pPr>
              <a:buFont typeface="+mj-lt"/>
              <a:buAutoNum type="alphaLcParenR"/>
            </a:pPr>
            <a:endParaRPr lang="en-US" sz="1000" dirty="0" smtClean="0"/>
          </a:p>
          <a:p>
            <a:pPr marL="0" indent="0">
              <a:buNone/>
            </a:pPr>
            <a:endParaRPr lang="en-US" sz="1000" dirty="0" smtClean="0"/>
          </a:p>
          <a:p>
            <a:pPr marL="0" indent="0">
              <a:buNone/>
            </a:pPr>
            <a:r>
              <a:rPr lang="en-US" sz="1000" dirty="0" smtClean="0"/>
              <a:t>After </a:t>
            </a:r>
            <a:r>
              <a:rPr lang="en-US" sz="1000" dirty="0"/>
              <a:t>the last successful </a:t>
            </a:r>
            <a:r>
              <a:rPr lang="en-US" sz="1000" dirty="0" smtClean="0"/>
              <a:t>calibration</a:t>
            </a:r>
            <a:r>
              <a:rPr lang="en-US" sz="1000" dirty="0"/>
              <a:t>: </a:t>
            </a:r>
          </a:p>
          <a:p>
            <a:r>
              <a:rPr lang="en-US" sz="1000" dirty="0"/>
              <a:t>read results with Monaco </a:t>
            </a:r>
            <a:r>
              <a:rPr lang="en-US" sz="1000" dirty="0" smtClean="0"/>
              <a:t>job for </a:t>
            </a:r>
            <a:br>
              <a:rPr lang="en-US" sz="1000" dirty="0" smtClean="0"/>
            </a:br>
            <a:r>
              <a:rPr lang="en-US" sz="1000" dirty="0"/>
              <a:t>every camera and copy the </a:t>
            </a:r>
            <a:r>
              <a:rPr lang="en-US" sz="1000" dirty="0" smtClean="0"/>
              <a:t/>
            </a:r>
            <a:br>
              <a:rPr lang="en-US" sz="1000" dirty="0" smtClean="0"/>
            </a:br>
            <a:r>
              <a:rPr lang="en-US" sz="1000" dirty="0" smtClean="0"/>
              <a:t>response </a:t>
            </a:r>
            <a:r>
              <a:rPr lang="en-US" sz="1000" dirty="0"/>
              <a:t>lines/log from this </a:t>
            </a:r>
            <a:r>
              <a:rPr lang="en-US" sz="1000" dirty="0" smtClean="0"/>
              <a:t/>
            </a:r>
            <a:br>
              <a:rPr lang="en-US" sz="1000" dirty="0" smtClean="0"/>
            </a:br>
            <a:r>
              <a:rPr lang="en-US" sz="1000" dirty="0" smtClean="0"/>
              <a:t>job </a:t>
            </a:r>
            <a:r>
              <a:rPr lang="en-US" sz="1000" dirty="0"/>
              <a:t>to a </a:t>
            </a:r>
            <a:r>
              <a:rPr lang="en-US" sz="1000" dirty="0" smtClean="0"/>
              <a:t>“</a:t>
            </a:r>
            <a:r>
              <a:rPr lang="en-US" sz="1000" dirty="0"/>
              <a:t>customer_calib_monaco.txt“, </a:t>
            </a:r>
            <a:r>
              <a:rPr lang="en-US" sz="1000" b="1" i="1" dirty="0" smtClean="0">
                <a:solidFill>
                  <a:srgbClr val="FF0000"/>
                </a:solidFill>
              </a:rPr>
              <a:t>compared </a:t>
            </a:r>
            <a:r>
              <a:rPr lang="en-US" sz="1000" b="1" i="1" dirty="0">
                <a:solidFill>
                  <a:srgbClr val="FF0000"/>
                </a:solidFill>
              </a:rPr>
              <a:t>this log with the last entry of the file</a:t>
            </a:r>
            <a:r>
              <a:rPr lang="en-US" sz="1000" i="1" dirty="0"/>
              <a:t> </a:t>
            </a:r>
            <a:r>
              <a:rPr lang="en-US" sz="1000" dirty="0" smtClean="0"/>
              <a:t>“ocal_extrinsic_info_measurement_series.xls</a:t>
            </a:r>
            <a:r>
              <a:rPr lang="en-US" sz="1000" dirty="0"/>
              <a:t>“ you </a:t>
            </a:r>
            <a:r>
              <a:rPr lang="en-US" sz="1000" dirty="0" smtClean="0"/>
              <a:t>create (step </a:t>
            </a:r>
            <a:r>
              <a:rPr lang="en-US" sz="1000" b="1" dirty="0" smtClean="0">
                <a:solidFill>
                  <a:srgbClr val="00B0F0"/>
                </a:solidFill>
              </a:rPr>
              <a:t>j.)</a:t>
            </a:r>
            <a:r>
              <a:rPr lang="en-US" sz="1000" dirty="0" smtClean="0"/>
              <a:t>) </a:t>
            </a:r>
            <a:r>
              <a:rPr lang="en-US" sz="1000" dirty="0"/>
              <a:t>by LB-script</a:t>
            </a:r>
            <a:r>
              <a:rPr lang="en-US" sz="1000" i="1" dirty="0"/>
              <a:t> </a:t>
            </a:r>
            <a:r>
              <a:rPr lang="en-US" sz="1000" b="1" i="1" dirty="0">
                <a:solidFill>
                  <a:srgbClr val="FF0000"/>
                </a:solidFill>
              </a:rPr>
              <a:t>to confirm that both deliver the same </a:t>
            </a:r>
            <a:r>
              <a:rPr lang="en-US" sz="1000" b="1" i="1" dirty="0" smtClean="0">
                <a:solidFill>
                  <a:srgbClr val="FF0000"/>
                </a:solidFill>
              </a:rPr>
              <a:t>data </a:t>
            </a:r>
            <a:r>
              <a:rPr lang="en-US" sz="1000" dirty="0"/>
              <a:t>(Small deviations &lt;0.01 are acceptable</a:t>
            </a:r>
            <a:r>
              <a:rPr lang="en-US" sz="1000" dirty="0" smtClean="0"/>
              <a:t>)</a:t>
            </a:r>
            <a:endParaRPr lang="en-US" sz="1000" b="1" i="1" dirty="0">
              <a:solidFill>
                <a:srgbClr val="FF0000"/>
              </a:solidFill>
            </a:endParaRPr>
          </a:p>
          <a:p>
            <a:r>
              <a:rPr lang="en-US" sz="1000" dirty="0"/>
              <a:t>read results with Monaco job: "</a:t>
            </a:r>
            <a:r>
              <a:rPr lang="en-US" sz="1000" b="1" dirty="0">
                <a:solidFill>
                  <a:srgbClr val="00B050"/>
                </a:solidFill>
              </a:rPr>
              <a:t>Service Online Calibration Request Results</a:t>
            </a:r>
            <a:r>
              <a:rPr lang="en-US" sz="1000" dirty="0">
                <a:solidFill>
                  <a:srgbClr val="00B050"/>
                </a:solidFill>
              </a:rPr>
              <a:t>”</a:t>
            </a:r>
            <a:r>
              <a:rPr lang="en-US" sz="1000" dirty="0"/>
              <a:t> and copy the response lines/log from this job to a "service_calib_monaco.txt“, </a:t>
            </a:r>
            <a:r>
              <a:rPr lang="en-US" sz="1000" b="1" i="1" dirty="0">
                <a:solidFill>
                  <a:srgbClr val="FF0000"/>
                </a:solidFill>
              </a:rPr>
              <a:t>compared this log with the last entry of your </a:t>
            </a:r>
            <a:r>
              <a:rPr lang="en-US" sz="1000" b="1" i="1" dirty="0" err="1">
                <a:solidFill>
                  <a:srgbClr val="FF0000"/>
                </a:solidFill>
              </a:rPr>
              <a:t>xls</a:t>
            </a:r>
            <a:r>
              <a:rPr lang="en-US" sz="1000" b="1" i="1" dirty="0">
                <a:solidFill>
                  <a:srgbClr val="FF0000"/>
                </a:solidFill>
              </a:rPr>
              <a:t> file</a:t>
            </a:r>
            <a:r>
              <a:rPr lang="en-US" sz="1000" i="1" dirty="0"/>
              <a:t> “</a:t>
            </a:r>
            <a:r>
              <a:rPr lang="en-US" sz="1000" dirty="0" err="1"/>
              <a:t>ocal_extrinsic_info</a:t>
            </a:r>
            <a:r>
              <a:rPr lang="en-US" sz="1000" dirty="0"/>
              <a:t>_ measurement_series.xls“ you create (step </a:t>
            </a:r>
            <a:r>
              <a:rPr lang="en-US" sz="1000" b="1" dirty="0">
                <a:solidFill>
                  <a:srgbClr val="00B0F0"/>
                </a:solidFill>
              </a:rPr>
              <a:t>h.)</a:t>
            </a:r>
            <a:r>
              <a:rPr lang="en-US" sz="1000" dirty="0"/>
              <a:t>) by LB-script</a:t>
            </a:r>
            <a:r>
              <a:rPr lang="en-US" sz="1000" i="1" dirty="0"/>
              <a:t> </a:t>
            </a:r>
            <a:r>
              <a:rPr lang="en-US" sz="1000" b="1" i="1" dirty="0">
                <a:solidFill>
                  <a:srgbClr val="FF0000"/>
                </a:solidFill>
              </a:rPr>
              <a:t>to confirm that both deliver the same data </a:t>
            </a:r>
            <a:r>
              <a:rPr lang="en-US" sz="1000" dirty="0"/>
              <a:t>(Small deviations &lt;0.01 are acceptable</a:t>
            </a:r>
            <a:r>
              <a:rPr lang="en-US" sz="1000" dirty="0" smtClean="0"/>
              <a:t>) </a:t>
            </a:r>
            <a:br>
              <a:rPr lang="en-US" sz="1000" dirty="0" smtClean="0"/>
            </a:br>
            <a:r>
              <a:rPr lang="en-US" sz="1000" dirty="0" smtClean="0">
                <a:sym typeface="Wingdings" panose="05000000000000000000" pitchFamily="2" charset="2"/>
              </a:rPr>
              <a:t> </a:t>
            </a:r>
            <a:r>
              <a:rPr lang="en-US" sz="1000" b="1" dirty="0">
                <a:sym typeface="Wingdings" panose="05000000000000000000" pitchFamily="2" charset="2"/>
              </a:rPr>
              <a:t>DON’T SAVE THE </a:t>
            </a:r>
            <a:r>
              <a:rPr lang="en-US" sz="1000" b="1" dirty="0" smtClean="0">
                <a:sym typeface="Wingdings" panose="05000000000000000000" pitchFamily="2" charset="2"/>
              </a:rPr>
              <a:t>FILE in Excel</a:t>
            </a:r>
            <a:r>
              <a:rPr lang="en-US" sz="1000" dirty="0" smtClean="0">
                <a:sym typeface="Wingdings" panose="05000000000000000000" pitchFamily="2" charset="2"/>
              </a:rPr>
              <a:t>, </a:t>
            </a:r>
            <a:r>
              <a:rPr lang="en-US" sz="1000" dirty="0">
                <a:sym typeface="Wingdings" panose="05000000000000000000" pitchFamily="2" charset="2"/>
              </a:rPr>
              <a:t>this will change its </a:t>
            </a:r>
            <a:r>
              <a:rPr lang="en-US" sz="1000" dirty="0" smtClean="0">
                <a:sym typeface="Wingdings" panose="05000000000000000000" pitchFamily="2" charset="2"/>
              </a:rPr>
              <a:t>format/structure!!</a:t>
            </a:r>
            <a:endParaRPr lang="en-US" sz="1000" dirty="0"/>
          </a:p>
          <a:p>
            <a:r>
              <a:rPr lang="en-US" sz="1000" dirty="0"/>
              <a:t>[only HIGH &amp; PREMIUM]: Dump a Picture from the </a:t>
            </a:r>
            <a:r>
              <a:rPr lang="en-US" sz="1000" dirty="0" err="1"/>
              <a:t>HeadUnit</a:t>
            </a:r>
            <a:r>
              <a:rPr lang="en-US" sz="1000" dirty="0"/>
              <a:t> of the stitching areas (|| &amp; =)  </a:t>
            </a:r>
            <a:r>
              <a:rPr lang="en-US" sz="1000" dirty="0">
                <a:sym typeface="Wingdings" panose="05000000000000000000" pitchFamily="2" charset="2"/>
              </a:rPr>
              <a:t> see the following .</a:t>
            </a:r>
            <a:r>
              <a:rPr lang="en-US" sz="1000" dirty="0" err="1">
                <a:sym typeface="Wingdings" panose="05000000000000000000" pitchFamily="2" charset="2"/>
              </a:rPr>
              <a:t>ppt</a:t>
            </a:r>
            <a:r>
              <a:rPr lang="en-US" sz="1000" dirty="0">
                <a:sym typeface="Wingdings" panose="05000000000000000000" pitchFamily="2" charset="2"/>
              </a:rPr>
              <a:t> sheet “Take Pictures”</a:t>
            </a:r>
          </a:p>
          <a:p>
            <a:r>
              <a:rPr lang="de-DE" altLang="de-DE" sz="1000" dirty="0">
                <a:latin typeface="Arial" panose="020B0604020202020204" pitchFamily="34" charset="0"/>
              </a:rPr>
              <a:t>Execute </a:t>
            </a:r>
            <a:r>
              <a:rPr lang="de-DE" altLang="de-DE" sz="1000" dirty="0" err="1">
                <a:latin typeface="Arial" panose="020B0604020202020204" pitchFamily="34" charset="0"/>
              </a:rPr>
              <a:t>the</a:t>
            </a:r>
            <a:r>
              <a:rPr lang="de-DE" altLang="de-DE" sz="1000" dirty="0">
                <a:latin typeface="Arial" panose="020B0604020202020204" pitchFamily="34" charset="0"/>
              </a:rPr>
              <a:t> </a:t>
            </a:r>
            <a:r>
              <a:rPr lang="de-DE" altLang="de-DE" sz="1000" dirty="0" err="1">
                <a:latin typeface="Arial" panose="020B0604020202020204" pitchFamily="34" charset="0"/>
              </a:rPr>
              <a:t>following</a:t>
            </a:r>
            <a:r>
              <a:rPr lang="de-DE" altLang="de-DE" sz="1000" dirty="0">
                <a:latin typeface="Arial" panose="020B0604020202020204" pitchFamily="34" charset="0"/>
              </a:rPr>
              <a:t> </a:t>
            </a:r>
            <a:r>
              <a:rPr lang="de-DE" altLang="de-DE" sz="1000" dirty="0" err="1">
                <a:latin typeface="Arial" panose="020B0604020202020204" pitchFamily="34" charset="0"/>
              </a:rPr>
              <a:t>script</a:t>
            </a:r>
            <a:r>
              <a:rPr lang="de-DE" altLang="de-DE" sz="1000" dirty="0">
                <a:latin typeface="Arial" panose="020B0604020202020204" pitchFamily="34" charset="0"/>
              </a:rPr>
              <a:t> </a:t>
            </a:r>
            <a:r>
              <a:rPr lang="de-DE" altLang="de-DE" sz="1000" dirty="0" err="1">
                <a:latin typeface="Arial" panose="020B0604020202020204" pitchFamily="34" charset="0"/>
              </a:rPr>
              <a:t>once</a:t>
            </a:r>
            <a:r>
              <a:rPr lang="de-DE" altLang="de-DE" sz="1000" dirty="0">
                <a:latin typeface="Arial" panose="020B0604020202020204" pitchFamily="34" charset="0"/>
              </a:rPr>
              <a:t>; </a:t>
            </a:r>
            <a:r>
              <a:rPr lang="de-DE" altLang="de-DE" sz="1000" dirty="0" err="1">
                <a:latin typeface="Arial" panose="020B0604020202020204" pitchFamily="34" charset="0"/>
              </a:rPr>
              <a:t>it</a:t>
            </a:r>
            <a:r>
              <a:rPr lang="de-DE" altLang="de-DE" sz="1000" dirty="0">
                <a:latin typeface="Arial" panose="020B0604020202020204" pitchFamily="34" charset="0"/>
              </a:rPr>
              <a:t> will </a:t>
            </a:r>
            <a:r>
              <a:rPr lang="de-DE" altLang="de-DE" sz="1000" dirty="0" err="1">
                <a:latin typeface="Arial" panose="020B0604020202020204" pitchFamily="34" charset="0"/>
              </a:rPr>
              <a:t>create</a:t>
            </a:r>
            <a:r>
              <a:rPr lang="de-DE" altLang="de-DE" sz="1000" dirty="0">
                <a:latin typeface="Arial" panose="020B0604020202020204" pitchFamily="34" charset="0"/>
              </a:rPr>
              <a:t> a </a:t>
            </a:r>
            <a:r>
              <a:rPr lang="de-DE" altLang="de-DE" sz="1000" dirty="0" err="1">
                <a:latin typeface="Arial" panose="020B0604020202020204" pitchFamily="34" charset="0"/>
              </a:rPr>
              <a:t>text</a:t>
            </a:r>
            <a:r>
              <a:rPr lang="de-DE" altLang="de-DE" sz="1000" dirty="0">
                <a:latin typeface="Arial" panose="020B0604020202020204" pitchFamily="34" charset="0"/>
              </a:rPr>
              <a:t> </a:t>
            </a:r>
            <a:r>
              <a:rPr lang="de-DE" altLang="de-DE" sz="1000" dirty="0" err="1">
                <a:latin typeface="Arial" panose="020B0604020202020204" pitchFamily="34" charset="0"/>
              </a:rPr>
              <a:t>file</a:t>
            </a:r>
            <a:r>
              <a:rPr lang="de-DE" altLang="de-DE" sz="1000" dirty="0">
                <a:latin typeface="Arial" panose="020B0604020202020204" pitchFamily="34" charset="0"/>
              </a:rPr>
              <a:t> in </a:t>
            </a:r>
            <a:r>
              <a:rPr lang="de-DE" altLang="de-DE" sz="1000" dirty="0" err="1">
                <a:latin typeface="Arial" panose="020B0604020202020204" pitchFamily="34" charset="0"/>
              </a:rPr>
              <a:t>the</a:t>
            </a:r>
            <a:r>
              <a:rPr lang="de-DE" altLang="de-DE" sz="1000" dirty="0">
                <a:latin typeface="Arial" panose="020B0604020202020204" pitchFamily="34" charset="0"/>
              </a:rPr>
              <a:t> same </a:t>
            </a:r>
            <a:r>
              <a:rPr lang="de-DE" altLang="de-DE" sz="1000" dirty="0" err="1">
                <a:latin typeface="Arial" panose="020B0604020202020204" pitchFamily="34" charset="0"/>
              </a:rPr>
              <a:t>folder</a:t>
            </a:r>
            <a:r>
              <a:rPr lang="de-DE" altLang="de-DE" sz="1000" dirty="0">
                <a:latin typeface="Arial" panose="020B0604020202020204" pitchFamily="34" charset="0"/>
              </a:rPr>
              <a:t>: </a:t>
            </a:r>
            <a:r>
              <a:rPr lang="de-DE" altLang="de-DE" sz="1000" dirty="0" err="1"/>
              <a:t>rtaos</a:t>
            </a:r>
            <a:r>
              <a:rPr lang="de-DE" altLang="de-DE" sz="1000" dirty="0"/>
              <a:t>\</a:t>
            </a:r>
            <a:r>
              <a:rPr lang="de-DE" altLang="de-DE" sz="1000" dirty="0" err="1"/>
              <a:t>common_tools</a:t>
            </a:r>
            <a:r>
              <a:rPr lang="de-DE" altLang="de-DE" sz="1000" dirty="0"/>
              <a:t>\Lauterbach\</a:t>
            </a:r>
            <a:r>
              <a:rPr lang="de-DE" altLang="de-DE" sz="1000" dirty="0" err="1"/>
              <a:t>uscale</a:t>
            </a:r>
            <a:r>
              <a:rPr lang="de-DE" altLang="de-DE" sz="1000" dirty="0"/>
              <a:t>\c2w\</a:t>
            </a:r>
            <a:r>
              <a:rPr lang="de-DE" altLang="de-DE" sz="1000" dirty="0" err="1"/>
              <a:t>debug</a:t>
            </a:r>
            <a:r>
              <a:rPr lang="de-DE" altLang="de-DE" sz="1000" dirty="0"/>
              <a:t>\plus\</a:t>
            </a:r>
            <a:r>
              <a:rPr lang="de-DE" altLang="de-DE" sz="1000" b="1" dirty="0">
                <a:solidFill>
                  <a:srgbClr val="00B050"/>
                </a:solidFill>
              </a:rPr>
              <a:t>APU_C2W_onlinecalib_plus_dump.cmm</a:t>
            </a:r>
            <a:r>
              <a:rPr lang="de-DE" altLang="de-DE" sz="1000" dirty="0"/>
              <a:t> - </a:t>
            </a:r>
            <a:r>
              <a:rPr lang="de-DE" altLang="de-DE" sz="1000" i="1" dirty="0">
                <a:latin typeface="Arial" panose="020B0604020202020204" pitchFamily="34" charset="0"/>
              </a:rPr>
              <a:t>This </a:t>
            </a:r>
            <a:r>
              <a:rPr lang="de-DE" altLang="de-DE" sz="1000" i="1" dirty="0" err="1">
                <a:latin typeface="Arial" panose="020B0604020202020204" pitchFamily="34" charset="0"/>
              </a:rPr>
              <a:t>is</a:t>
            </a:r>
            <a:r>
              <a:rPr lang="de-DE" altLang="de-DE" sz="1000" i="1" dirty="0">
                <a:latin typeface="Arial" panose="020B0604020202020204" pitchFamily="34" charset="0"/>
              </a:rPr>
              <a:t> </a:t>
            </a:r>
            <a:r>
              <a:rPr lang="de-DE" altLang="de-DE" sz="1000" i="1" dirty="0" err="1">
                <a:latin typeface="Arial" panose="020B0604020202020204" pitchFamily="34" charset="0"/>
              </a:rPr>
              <a:t>needed</a:t>
            </a:r>
            <a:r>
              <a:rPr lang="de-DE" altLang="de-DE" sz="1000" i="1" dirty="0">
                <a:latin typeface="Arial" panose="020B0604020202020204" pitchFamily="34" charset="0"/>
              </a:rPr>
              <a:t> </a:t>
            </a:r>
            <a:r>
              <a:rPr lang="de-DE" altLang="de-DE" sz="1000" i="1" dirty="0" err="1">
                <a:latin typeface="Arial" panose="020B0604020202020204" pitchFamily="34" charset="0"/>
              </a:rPr>
              <a:t>to</a:t>
            </a:r>
            <a:r>
              <a:rPr lang="de-DE" altLang="de-DE" sz="1000" i="1" dirty="0">
                <a:latin typeface="Arial" panose="020B0604020202020204" pitchFamily="34" charset="0"/>
              </a:rPr>
              <a:t> </a:t>
            </a:r>
            <a:r>
              <a:rPr lang="de-DE" altLang="de-DE" sz="1000" i="1" dirty="0" err="1">
                <a:latin typeface="Arial" panose="020B0604020202020204" pitchFamily="34" charset="0"/>
              </a:rPr>
              <a:t>let</a:t>
            </a:r>
            <a:r>
              <a:rPr lang="de-DE" altLang="de-DE" sz="1000" i="1" dirty="0">
                <a:latin typeface="Arial" panose="020B0604020202020204" pitchFamily="34" charset="0"/>
              </a:rPr>
              <a:t> </a:t>
            </a:r>
            <a:r>
              <a:rPr lang="de-DE" altLang="de-DE" sz="1000" i="1" dirty="0" err="1">
                <a:latin typeface="Arial" panose="020B0604020202020204" pitchFamily="34" charset="0"/>
              </a:rPr>
              <a:t>the</a:t>
            </a:r>
            <a:r>
              <a:rPr lang="de-DE" altLang="de-DE" sz="1000" i="1" dirty="0">
                <a:latin typeface="Arial" panose="020B0604020202020204" pitchFamily="34" charset="0"/>
              </a:rPr>
              <a:t> C2W </a:t>
            </a:r>
            <a:r>
              <a:rPr lang="de-DE" altLang="de-DE" sz="1000" i="1" dirty="0" err="1">
                <a:latin typeface="Arial" panose="020B0604020202020204" pitchFamily="34" charset="0"/>
              </a:rPr>
              <a:t>team</a:t>
            </a:r>
            <a:r>
              <a:rPr lang="de-DE" altLang="de-DE" sz="1000" i="1" dirty="0">
                <a:latin typeface="Arial" panose="020B0604020202020204" pitchFamily="34" charset="0"/>
              </a:rPr>
              <a:t> check </a:t>
            </a:r>
            <a:r>
              <a:rPr lang="de-DE" altLang="de-DE" sz="1000" i="1" dirty="0" err="1">
                <a:latin typeface="Arial" panose="020B0604020202020204" pitchFamily="34" charset="0"/>
              </a:rPr>
              <a:t>the</a:t>
            </a:r>
            <a:r>
              <a:rPr lang="de-DE" altLang="de-DE" sz="1000" i="1" dirty="0">
                <a:latin typeface="Arial" panose="020B0604020202020204" pitchFamily="34" charset="0"/>
              </a:rPr>
              <a:t> </a:t>
            </a:r>
            <a:r>
              <a:rPr lang="de-DE" altLang="de-DE" sz="1000" i="1" dirty="0" err="1">
                <a:latin typeface="Arial" panose="020B0604020202020204" pitchFamily="34" charset="0"/>
              </a:rPr>
              <a:t>general</a:t>
            </a:r>
            <a:r>
              <a:rPr lang="de-DE" altLang="de-DE" sz="1000" i="1" dirty="0">
                <a:latin typeface="Arial" panose="020B0604020202020204" pitchFamily="34" charset="0"/>
              </a:rPr>
              <a:t> </a:t>
            </a:r>
            <a:r>
              <a:rPr lang="de-DE" altLang="de-DE" sz="1000" i="1" dirty="0" err="1">
                <a:latin typeface="Arial" panose="020B0604020202020204" pitchFamily="34" charset="0"/>
              </a:rPr>
              <a:t>behavior</a:t>
            </a:r>
            <a:r>
              <a:rPr lang="de-DE" altLang="de-DE" sz="1000" i="1" dirty="0">
                <a:latin typeface="Arial" panose="020B0604020202020204" pitchFamily="34" charset="0"/>
              </a:rPr>
              <a:t> </a:t>
            </a:r>
            <a:r>
              <a:rPr lang="de-DE" altLang="de-DE" sz="1000" i="1" dirty="0" err="1">
                <a:latin typeface="Arial" panose="020B0604020202020204" pitchFamily="34" charset="0"/>
              </a:rPr>
              <a:t>of</a:t>
            </a:r>
            <a:r>
              <a:rPr lang="de-DE" altLang="de-DE" sz="1000" i="1" dirty="0">
                <a:latin typeface="Arial" panose="020B0604020202020204" pitchFamily="34" charset="0"/>
              </a:rPr>
              <a:t> </a:t>
            </a:r>
            <a:r>
              <a:rPr lang="de-DE" altLang="de-DE" sz="1000" i="1" dirty="0" err="1">
                <a:latin typeface="Arial" panose="020B0604020202020204" pitchFamily="34" charset="0"/>
              </a:rPr>
              <a:t>the</a:t>
            </a:r>
            <a:r>
              <a:rPr lang="de-DE" altLang="de-DE" sz="1000" i="1" dirty="0">
                <a:latin typeface="Arial" panose="020B0604020202020204" pitchFamily="34" charset="0"/>
              </a:rPr>
              <a:t> </a:t>
            </a:r>
            <a:r>
              <a:rPr lang="de-DE" altLang="de-DE" sz="1000" i="1" dirty="0" err="1">
                <a:latin typeface="Arial" panose="020B0604020202020204" pitchFamily="34" charset="0"/>
              </a:rPr>
              <a:t>system</a:t>
            </a:r>
            <a:r>
              <a:rPr lang="de-DE" altLang="de-DE" sz="1000" i="1" dirty="0">
                <a:latin typeface="Arial" panose="020B0604020202020204" pitchFamily="34" charset="0"/>
              </a:rPr>
              <a:t> </a:t>
            </a:r>
            <a:r>
              <a:rPr lang="de-DE" altLang="de-DE" sz="1000" i="1" dirty="0" err="1">
                <a:latin typeface="Arial" panose="020B0604020202020204" pitchFamily="34" charset="0"/>
              </a:rPr>
              <a:t>and</a:t>
            </a:r>
            <a:r>
              <a:rPr lang="de-DE" altLang="de-DE" sz="1000" i="1" dirty="0">
                <a:latin typeface="Arial" panose="020B0604020202020204" pitchFamily="34" charset="0"/>
              </a:rPr>
              <a:t> </a:t>
            </a:r>
            <a:r>
              <a:rPr lang="de-DE" altLang="de-DE" sz="1000" i="1" dirty="0" err="1">
                <a:latin typeface="Arial" panose="020B0604020202020204" pitchFamily="34" charset="0"/>
              </a:rPr>
              <a:t>to</a:t>
            </a:r>
            <a:r>
              <a:rPr lang="de-DE" altLang="de-DE" sz="1000" i="1" dirty="0">
                <a:latin typeface="Arial" panose="020B0604020202020204" pitchFamily="34" charset="0"/>
              </a:rPr>
              <a:t> check </a:t>
            </a:r>
            <a:r>
              <a:rPr lang="de-DE" altLang="de-DE" sz="1000" i="1" dirty="0" err="1">
                <a:latin typeface="Arial" panose="020B0604020202020204" pitchFamily="34" charset="0"/>
              </a:rPr>
              <a:t>for</a:t>
            </a:r>
            <a:r>
              <a:rPr lang="de-DE" altLang="de-DE" sz="1000" i="1" dirty="0">
                <a:latin typeface="Arial" panose="020B0604020202020204" pitchFamily="34" charset="0"/>
              </a:rPr>
              <a:t> </a:t>
            </a:r>
            <a:r>
              <a:rPr lang="de-DE" altLang="de-DE" sz="1000" i="1" dirty="0" err="1">
                <a:latin typeface="Arial" panose="020B0604020202020204" pitchFamily="34" charset="0"/>
              </a:rPr>
              <a:t>issues</a:t>
            </a:r>
            <a:r>
              <a:rPr lang="de-DE" altLang="de-DE" sz="1000" i="1" dirty="0">
                <a:latin typeface="Arial" panose="020B0604020202020204" pitchFamily="34" charset="0"/>
              </a:rPr>
              <a:t> </a:t>
            </a:r>
            <a:r>
              <a:rPr lang="de-DE" altLang="de-DE" sz="1000" i="1" dirty="0" err="1">
                <a:latin typeface="Arial" panose="020B0604020202020204" pitchFamily="34" charset="0"/>
              </a:rPr>
              <a:t>when</a:t>
            </a:r>
            <a:r>
              <a:rPr lang="de-DE" altLang="de-DE" sz="1000" i="1" dirty="0">
                <a:latin typeface="Arial" panose="020B0604020202020204" pitchFamily="34" charset="0"/>
              </a:rPr>
              <a:t> </a:t>
            </a:r>
            <a:r>
              <a:rPr lang="de-DE" altLang="de-DE" sz="1000" i="1" dirty="0" err="1">
                <a:latin typeface="Arial" panose="020B0604020202020204" pitchFamily="34" charset="0"/>
              </a:rPr>
              <a:t>the</a:t>
            </a:r>
            <a:r>
              <a:rPr lang="de-DE" altLang="de-DE" sz="1000" i="1" dirty="0">
                <a:latin typeface="Arial" panose="020B0604020202020204" pitchFamily="34" charset="0"/>
              </a:rPr>
              <a:t> </a:t>
            </a:r>
            <a:r>
              <a:rPr lang="de-DE" altLang="de-DE" sz="1000" i="1" dirty="0" err="1">
                <a:latin typeface="Arial" panose="020B0604020202020204" pitchFamily="34" charset="0"/>
              </a:rPr>
              <a:t>test</a:t>
            </a:r>
            <a:r>
              <a:rPr lang="de-DE" altLang="de-DE" sz="1000" i="1" dirty="0">
                <a:latin typeface="Arial" panose="020B0604020202020204" pitchFamily="34" charset="0"/>
              </a:rPr>
              <a:t> was </a:t>
            </a:r>
            <a:r>
              <a:rPr lang="de-DE" altLang="de-DE" sz="1000" i="1" dirty="0" err="1">
                <a:latin typeface="Arial" panose="020B0604020202020204" pitchFamily="34" charset="0"/>
              </a:rPr>
              <a:t>failed</a:t>
            </a:r>
            <a:r>
              <a:rPr lang="de-DE" altLang="de-DE" sz="1000" i="1" dirty="0">
                <a:latin typeface="Arial" panose="020B0604020202020204" pitchFamily="34" charset="0"/>
              </a:rPr>
              <a:t>.</a:t>
            </a:r>
            <a:endParaRPr lang="de-DE" altLang="de-DE" sz="1000" dirty="0">
              <a:latin typeface="Arial" panose="020B0604020202020204" pitchFamily="34" charset="0"/>
            </a:endParaRPr>
          </a:p>
          <a:p>
            <a:pPr marL="0" indent="0">
              <a:buNone/>
            </a:pPr>
            <a:r>
              <a:rPr lang="en-US" sz="1000" dirty="0" smtClean="0">
                <a:sym typeface="Wingdings" panose="05000000000000000000" pitchFamily="2" charset="2"/>
              </a:rPr>
              <a:t>    </a:t>
            </a:r>
            <a:r>
              <a:rPr lang="en-US" sz="1000" dirty="0" smtClean="0"/>
              <a:t>After </a:t>
            </a:r>
            <a:r>
              <a:rPr lang="en-US" sz="1000" dirty="0"/>
              <a:t>all, you should have </a:t>
            </a:r>
            <a:r>
              <a:rPr lang="en-US" sz="1000" b="1" dirty="0"/>
              <a:t>five files</a:t>
            </a:r>
            <a:r>
              <a:rPr lang="en-US" sz="1000" dirty="0"/>
              <a:t>: 	</a:t>
            </a:r>
            <a:br>
              <a:rPr lang="en-US" sz="1000" dirty="0"/>
            </a:br>
            <a:r>
              <a:rPr lang="en-US" sz="1000" dirty="0"/>
              <a:t>   </a:t>
            </a:r>
            <a:r>
              <a:rPr lang="en-US" sz="1000" dirty="0" smtClean="0"/>
              <a:t>         </a:t>
            </a:r>
            <a:r>
              <a:rPr lang="en-US" sz="1000" b="1" dirty="0" smtClean="0"/>
              <a:t>1x</a:t>
            </a:r>
            <a:r>
              <a:rPr lang="en-US" sz="1000" dirty="0" smtClean="0"/>
              <a:t> </a:t>
            </a:r>
            <a:r>
              <a:rPr lang="en-US" sz="1000" dirty="0"/>
              <a:t>"</a:t>
            </a:r>
            <a:r>
              <a:rPr lang="en-US" sz="1000" dirty="0" smtClean="0"/>
              <a:t>ocal_extrinsic_info_measurement_series_CHECK.xls“ (from step g))</a:t>
            </a:r>
            <a:br>
              <a:rPr lang="en-US" sz="1000" dirty="0" smtClean="0"/>
            </a:br>
            <a:r>
              <a:rPr lang="en-US" sz="1000" dirty="0" smtClean="0"/>
              <a:t>            </a:t>
            </a:r>
            <a:r>
              <a:rPr lang="en-US" sz="1000" b="1" dirty="0" smtClean="0"/>
              <a:t>1x</a:t>
            </a:r>
            <a:r>
              <a:rPr lang="en-US" sz="1000" dirty="0" smtClean="0"/>
              <a:t> </a:t>
            </a:r>
            <a:r>
              <a:rPr lang="en-US" sz="1000" dirty="0"/>
              <a:t>"ocal_extrinsic_info_measurement_series.xls". (</a:t>
            </a:r>
            <a:r>
              <a:rPr lang="en-US" sz="1000" dirty="0" smtClean="0"/>
              <a:t>consists </a:t>
            </a:r>
            <a:r>
              <a:rPr lang="en-US" sz="1000" dirty="0"/>
              <a:t>10  </a:t>
            </a:r>
            <a:r>
              <a:rPr lang="en-US" sz="1000" dirty="0" smtClean="0"/>
              <a:t>measurements</a:t>
            </a:r>
            <a:r>
              <a:rPr lang="en-US" sz="1000" dirty="0"/>
              <a:t>)</a:t>
            </a:r>
            <a:br>
              <a:rPr lang="en-US" sz="1000" dirty="0"/>
            </a:br>
            <a:r>
              <a:rPr lang="en-US" sz="1000" dirty="0"/>
              <a:t>   </a:t>
            </a:r>
            <a:r>
              <a:rPr lang="en-US" sz="1000" dirty="0" smtClean="0"/>
              <a:t>          </a:t>
            </a:r>
            <a:r>
              <a:rPr lang="en-US" sz="1000" b="1" dirty="0" smtClean="0"/>
              <a:t>2x</a:t>
            </a:r>
            <a:r>
              <a:rPr lang="en-US" sz="1000" dirty="0" smtClean="0"/>
              <a:t> </a:t>
            </a:r>
            <a:r>
              <a:rPr lang="en-US" sz="1000" dirty="0" err="1"/>
              <a:t>HeadUnit</a:t>
            </a:r>
            <a:r>
              <a:rPr lang="en-US" sz="1000" dirty="0"/>
              <a:t> dumps (one longitudinal, one crosswise)</a:t>
            </a:r>
            <a:br>
              <a:rPr lang="en-US" sz="1000" dirty="0"/>
            </a:br>
            <a:r>
              <a:rPr lang="en-US" sz="1000" b="1" dirty="0"/>
              <a:t>   </a:t>
            </a:r>
            <a:r>
              <a:rPr lang="en-US" sz="1000" b="1" dirty="0" smtClean="0"/>
              <a:t>         1x</a:t>
            </a:r>
            <a:r>
              <a:rPr lang="en-US" sz="1000" dirty="0" smtClean="0"/>
              <a:t> customer_calib_monaco.txt (=diagnosis </a:t>
            </a:r>
            <a:r>
              <a:rPr lang="en-US" sz="1000" dirty="0"/>
              <a:t>log</a:t>
            </a:r>
            <a:r>
              <a:rPr lang="en-US" sz="1000" dirty="0" smtClean="0"/>
              <a:t>)</a:t>
            </a:r>
          </a:p>
          <a:p>
            <a:pPr lvl="1">
              <a:buFont typeface="+mj-lt"/>
              <a:buAutoNum type="alphaLcParenR"/>
            </a:pPr>
            <a:endParaRPr lang="en-US" sz="1000" dirty="0" smtClean="0"/>
          </a:p>
          <a:p>
            <a:pPr marL="462583" lvl="1" indent="-228600">
              <a:buFont typeface="+mj-lt"/>
              <a:buAutoNum type="alphaLcParenR"/>
            </a:pPr>
            <a:endParaRPr lang="en-US" sz="1000" dirty="0" smtClean="0"/>
          </a:p>
          <a:p>
            <a:pPr lvl="1">
              <a:buFont typeface="+mj-lt"/>
              <a:buAutoNum type="alphaLcParenR"/>
            </a:pPr>
            <a:endParaRPr lang="en-US" sz="1000" dirty="0"/>
          </a:p>
          <a:p>
            <a:pPr>
              <a:buFont typeface="+mj-lt"/>
              <a:buAutoNum type="alphaLcParenR"/>
            </a:pPr>
            <a:endParaRPr lang="en-US" sz="10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7</a:t>
            </a:fld>
            <a:endParaRPr lang="de-DE"/>
          </a:p>
        </p:txBody>
      </p:sp>
      <p:sp>
        <p:nvSpPr>
          <p:cNvPr id="11" name="Rechteck 10"/>
          <p:cNvSpPr/>
          <p:nvPr/>
        </p:nvSpPr>
        <p:spPr>
          <a:xfrm>
            <a:off x="5905610" y="4746931"/>
            <a:ext cx="4717535" cy="993718"/>
          </a:xfrm>
          <a:prstGeom prst="rect">
            <a:avLst/>
          </a:prstGeom>
          <a:noFill/>
          <a:ln w="127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8" name="Grafik 7"/>
          <p:cNvPicPr>
            <a:picLocks noChangeAspect="1"/>
          </p:cNvPicPr>
          <p:nvPr/>
        </p:nvPicPr>
        <p:blipFill>
          <a:blip r:embed="rId3"/>
          <a:stretch>
            <a:fillRect/>
          </a:stretch>
        </p:blipFill>
        <p:spPr>
          <a:xfrm>
            <a:off x="7778941" y="1295020"/>
            <a:ext cx="3356484" cy="707020"/>
          </a:xfrm>
          <a:prstGeom prst="rect">
            <a:avLst/>
          </a:prstGeom>
        </p:spPr>
      </p:pic>
    </p:spTree>
    <p:extLst>
      <p:ext uri="{BB962C8B-B14F-4D97-AF65-F5344CB8AC3E}">
        <p14:creationId xmlns:p14="http://schemas.microsoft.com/office/powerpoint/2010/main" val="2521035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dirty="0" smtClean="0"/>
              <a:t>SVS KPI Tests EOL/OCAL</a:t>
            </a:r>
            <a:endParaRPr lang="en-US" dirty="0"/>
          </a:p>
        </p:txBody>
      </p:sp>
      <p:sp>
        <p:nvSpPr>
          <p:cNvPr id="3" name="Titel 2"/>
          <p:cNvSpPr>
            <a:spLocks noGrp="1"/>
          </p:cNvSpPr>
          <p:nvPr>
            <p:ph type="title"/>
          </p:nvPr>
        </p:nvSpPr>
        <p:spPr/>
        <p:txBody>
          <a:bodyPr/>
          <a:lstStyle/>
          <a:p>
            <a:r>
              <a:rPr lang="en-US" b="1" dirty="0">
                <a:solidFill>
                  <a:srgbClr val="FF0000"/>
                </a:solidFill>
              </a:rPr>
              <a:t>[ONLY STAR2] </a:t>
            </a:r>
            <a:r>
              <a:rPr lang="en-US" b="1" dirty="0" smtClean="0"/>
              <a:t>OCAL Case 1+ </a:t>
            </a:r>
            <a:r>
              <a:rPr lang="en-US" sz="1800" b="1" dirty="0" smtClean="0"/>
              <a:t>“Full </a:t>
            </a:r>
            <a:r>
              <a:rPr lang="en-US" sz="1800" b="1" dirty="0" err="1" smtClean="0"/>
              <a:t>Ocal</a:t>
            </a:r>
            <a:r>
              <a:rPr lang="en-US" sz="1800" b="1" dirty="0" smtClean="0"/>
              <a:t> Customer Calibration” </a:t>
            </a:r>
            <a:r>
              <a:rPr lang="en-US" sz="1800" dirty="0"/>
              <a:t>(OCAL starts from Service OCAL results / PDM</a:t>
            </a:r>
            <a:r>
              <a:rPr lang="en-US" sz="1800" dirty="0" smtClean="0"/>
              <a:t>)</a:t>
            </a:r>
            <a:r>
              <a:rPr lang="en-US" sz="1800" dirty="0"/>
              <a:t/>
            </a:r>
            <a:br>
              <a:rPr lang="en-US" sz="1800" dirty="0"/>
            </a:br>
            <a:r>
              <a:rPr lang="en-US" sz="1800" b="1" dirty="0" smtClean="0"/>
              <a:t> </a:t>
            </a:r>
            <a:endParaRPr lang="en-US" sz="1800" dirty="0"/>
          </a:p>
        </p:txBody>
      </p:sp>
      <p:sp>
        <p:nvSpPr>
          <p:cNvPr id="4" name="Inhaltsplatzhalter 3"/>
          <p:cNvSpPr>
            <a:spLocks noGrp="1"/>
          </p:cNvSpPr>
          <p:nvPr>
            <p:ph sz="half" idx="1"/>
          </p:nvPr>
        </p:nvSpPr>
        <p:spPr>
          <a:xfrm>
            <a:off x="259199" y="1075044"/>
            <a:ext cx="5399588" cy="4463822"/>
          </a:xfrm>
        </p:spPr>
        <p:txBody>
          <a:bodyPr/>
          <a:lstStyle/>
          <a:p>
            <a:pPr>
              <a:buFont typeface="+mj-lt"/>
              <a:buAutoNum type="alphaLcParenR"/>
            </a:pPr>
            <a:endParaRPr lang="en-US" sz="1000" dirty="0" smtClean="0"/>
          </a:p>
          <a:p>
            <a:pPr>
              <a:buFont typeface="+mj-lt"/>
              <a:buAutoNum type="alphaLcParenR"/>
            </a:pPr>
            <a:r>
              <a:rPr lang="en-US" sz="1000" dirty="0" smtClean="0"/>
              <a:t>Check </a:t>
            </a:r>
            <a:r>
              <a:rPr lang="en-US" sz="1000" dirty="0"/>
              <a:t>(from the inside of the car): All doors are closed, mirrors are folded in driving position, trunk is closed! </a:t>
            </a:r>
            <a:r>
              <a:rPr lang="en-US" sz="1000" b="1" dirty="0"/>
              <a:t>Do not open anything during </a:t>
            </a:r>
            <a:r>
              <a:rPr lang="en-US" sz="1000" b="1" dirty="0" smtClean="0"/>
              <a:t>the test!</a:t>
            </a:r>
          </a:p>
          <a:p>
            <a:pPr>
              <a:buFont typeface="+mj-lt"/>
              <a:buAutoNum type="alphaLcParenR"/>
            </a:pPr>
            <a:r>
              <a:rPr lang="en-US" sz="1000" dirty="0" smtClean="0">
                <a:solidFill>
                  <a:srgbClr val="FF0000"/>
                </a:solidFill>
              </a:rPr>
              <a:t>Activate </a:t>
            </a:r>
            <a:r>
              <a:rPr lang="en-US" sz="1000" b="1" dirty="0">
                <a:solidFill>
                  <a:srgbClr val="FF0000"/>
                </a:solidFill>
              </a:rPr>
              <a:t>ALL CAMS</a:t>
            </a:r>
            <a:r>
              <a:rPr lang="en-US" sz="1000" dirty="0">
                <a:solidFill>
                  <a:srgbClr val="FF0000"/>
                </a:solidFill>
              </a:rPr>
              <a:t> for Calibration with Monaco: “Variant Coding” </a:t>
            </a:r>
            <a:r>
              <a:rPr lang="en-US" sz="1000" dirty="0">
                <a:solidFill>
                  <a:srgbClr val="FF0000"/>
                </a:solidFill>
                <a:sym typeface="Wingdings" panose="05000000000000000000" pitchFamily="2" charset="2"/>
              </a:rPr>
              <a:t></a:t>
            </a:r>
            <a:r>
              <a:rPr lang="en-US" sz="1000" dirty="0">
                <a:solidFill>
                  <a:srgbClr val="FF0000"/>
                </a:solidFill>
              </a:rPr>
              <a:t> C2W </a:t>
            </a:r>
            <a:r>
              <a:rPr lang="en-US" sz="1000" dirty="0">
                <a:solidFill>
                  <a:srgbClr val="FF0000"/>
                </a:solidFill>
                <a:sym typeface="Wingdings" panose="05000000000000000000" pitchFamily="2" charset="2"/>
              </a:rPr>
              <a:t> Activation Mode Calibration Start  </a:t>
            </a:r>
            <a:r>
              <a:rPr lang="en-US" sz="1000" b="1" dirty="0">
                <a:solidFill>
                  <a:srgbClr val="FF0000"/>
                </a:solidFill>
                <a:sym typeface="Wingdings" panose="05000000000000000000" pitchFamily="2" charset="2"/>
              </a:rPr>
              <a:t>“all </a:t>
            </a:r>
            <a:r>
              <a:rPr lang="en-US" sz="1000" b="1" dirty="0">
                <a:solidFill>
                  <a:srgbClr val="FF0000"/>
                </a:solidFill>
              </a:rPr>
              <a:t>active” = “07”</a:t>
            </a:r>
            <a:endParaRPr lang="en-US" sz="1000" b="1" dirty="0"/>
          </a:p>
          <a:p>
            <a:pPr>
              <a:buFont typeface="+mj-lt"/>
              <a:buAutoNum type="alphaLcParenR"/>
            </a:pPr>
            <a:r>
              <a:rPr lang="en-US" sz="1000" dirty="0" smtClean="0"/>
              <a:t>Use a fresh “fully calibrated” (NOT “partially calibrated”), successful “Service Calibration” as the </a:t>
            </a:r>
            <a:r>
              <a:rPr lang="en-US" sz="1000" dirty="0"/>
              <a:t>starting point </a:t>
            </a:r>
            <a:r>
              <a:rPr lang="en-US" sz="1000" dirty="0" smtClean="0"/>
              <a:t>(described in “OCAL Case 2)”. From this point, execute the script </a:t>
            </a:r>
            <a:r>
              <a:rPr lang="en-US" sz="1000" dirty="0"/>
              <a:t>"</a:t>
            </a:r>
            <a:r>
              <a:rPr lang="en-US" sz="1000" dirty="0" err="1" smtClean="0"/>
              <a:t>rtaos</a:t>
            </a:r>
            <a:r>
              <a:rPr lang="en-US" sz="1000" dirty="0" smtClean="0"/>
              <a:t>\</a:t>
            </a:r>
            <a:r>
              <a:rPr lang="en-US" sz="1000" dirty="0" err="1" smtClean="0"/>
              <a:t>common_tools</a:t>
            </a:r>
            <a:r>
              <a:rPr lang="en-US" sz="1000" dirty="0" smtClean="0"/>
              <a:t>\ </a:t>
            </a:r>
            <a:r>
              <a:rPr lang="en-US" sz="1000" dirty="0" err="1" smtClean="0"/>
              <a:t>Lauterbach</a:t>
            </a:r>
            <a:r>
              <a:rPr lang="en-US" sz="1000" dirty="0" smtClean="0"/>
              <a:t>\</a:t>
            </a:r>
            <a:r>
              <a:rPr lang="en-US" sz="1000" dirty="0" err="1" smtClean="0"/>
              <a:t>uscale</a:t>
            </a:r>
            <a:r>
              <a:rPr lang="en-US" sz="1000" dirty="0" smtClean="0"/>
              <a:t>\c2w\validation\plus\ </a:t>
            </a:r>
            <a:r>
              <a:rPr lang="en-US" sz="1000" b="1" dirty="0" smtClean="0">
                <a:solidFill>
                  <a:srgbClr val="00B050"/>
                </a:solidFill>
              </a:rPr>
              <a:t>APU_C2W_ocal_measurements_plus.cmm</a:t>
            </a:r>
            <a:r>
              <a:rPr lang="en-US" sz="1000" dirty="0" smtClean="0"/>
              <a:t>" </a:t>
            </a:r>
            <a:endParaRPr lang="en-US" sz="1000" dirty="0"/>
          </a:p>
          <a:p>
            <a:pPr>
              <a:buFont typeface="+mj-lt"/>
              <a:buAutoNum type="alphaLcParenR"/>
            </a:pPr>
            <a:r>
              <a:rPr lang="en-US" sz="1000" dirty="0" smtClean="0"/>
              <a:t>Let </a:t>
            </a:r>
            <a:r>
              <a:rPr lang="en-US" sz="1000" dirty="0"/>
              <a:t>the car go to sleep in order to </a:t>
            </a:r>
            <a:r>
              <a:rPr lang="en-US" sz="1000" dirty="0" smtClean="0"/>
              <a:t>persist/save </a:t>
            </a:r>
            <a:r>
              <a:rPr lang="en-US" sz="1000" dirty="0"/>
              <a:t>this calibration </a:t>
            </a:r>
            <a:r>
              <a:rPr lang="en-US" sz="1000" dirty="0" smtClean="0"/>
              <a:t>(= </a:t>
            </a:r>
            <a:r>
              <a:rPr lang="en-US" sz="1000" dirty="0"/>
              <a:t>unplug ECOM, and lock the car for some </a:t>
            </a:r>
            <a:r>
              <a:rPr lang="en-US" sz="1000" dirty="0" smtClean="0"/>
              <a:t>minutes (&gt;5min) </a:t>
            </a:r>
            <a:r>
              <a:rPr lang="en-US" sz="1000" dirty="0"/>
              <a:t>till everything is </a:t>
            </a:r>
            <a:r>
              <a:rPr lang="en-US" sz="1000" dirty="0" smtClean="0"/>
              <a:t>off, check with LB till “system down” occurs). </a:t>
            </a:r>
            <a:r>
              <a:rPr lang="de-DE" sz="1000" dirty="0"/>
              <a:t>After </a:t>
            </a:r>
            <a:r>
              <a:rPr lang="de-DE" sz="1000" dirty="0" err="1" smtClean="0"/>
              <a:t>startup</a:t>
            </a:r>
            <a:r>
              <a:rPr lang="de-DE" sz="1000" dirty="0" smtClean="0"/>
              <a:t> </a:t>
            </a:r>
            <a:r>
              <a:rPr lang="en-US" sz="1000" dirty="0" smtClean="0"/>
              <a:t>execute </a:t>
            </a:r>
            <a:r>
              <a:rPr lang="en-US" sz="1000" dirty="0"/>
              <a:t>script </a:t>
            </a:r>
            <a:r>
              <a:rPr lang="en-US" sz="1000" dirty="0" smtClean="0"/>
              <a:t>"</a:t>
            </a:r>
            <a:r>
              <a:rPr lang="en-US" sz="1000" b="1" dirty="0">
                <a:solidFill>
                  <a:srgbClr val="00B050"/>
                </a:solidFill>
              </a:rPr>
              <a:t>APU_C2W_ocal_measurements_plus.cmm</a:t>
            </a:r>
            <a:r>
              <a:rPr lang="en-US" sz="1000" dirty="0"/>
              <a:t>" </a:t>
            </a:r>
            <a:r>
              <a:rPr lang="en-US" sz="1000" dirty="0" smtClean="0"/>
              <a:t>again</a:t>
            </a:r>
            <a:r>
              <a:rPr lang="en-US" sz="1000" dirty="0"/>
              <a:t>. All values must </a:t>
            </a:r>
            <a:r>
              <a:rPr lang="en-US" sz="1000" dirty="0" smtClean="0"/>
              <a:t>stay the same, but the </a:t>
            </a:r>
            <a:r>
              <a:rPr lang="en-US" sz="1000" dirty="0"/>
              <a:t>status </a:t>
            </a:r>
            <a:r>
              <a:rPr lang="en-US" sz="1000" dirty="0" smtClean="0"/>
              <a:t>go </a:t>
            </a:r>
            <a:r>
              <a:rPr lang="en-US" sz="1000" dirty="0"/>
              <a:t>from "</a:t>
            </a:r>
            <a:r>
              <a:rPr lang="en-US" sz="1000" b="1" dirty="0"/>
              <a:t>fully calibrated </a:t>
            </a:r>
            <a:r>
              <a:rPr lang="en-US" sz="1000" dirty="0" smtClean="0"/>
              <a:t>to </a:t>
            </a:r>
            <a:r>
              <a:rPr lang="en-US" sz="1000" b="1" dirty="0"/>
              <a:t>partially </a:t>
            </a:r>
            <a:r>
              <a:rPr lang="en-US" sz="1000" b="1" dirty="0" smtClean="0"/>
              <a:t>calibrated</a:t>
            </a:r>
            <a:r>
              <a:rPr lang="en-US" sz="1000" dirty="0" smtClean="0"/>
              <a:t>“ </a:t>
            </a:r>
            <a:r>
              <a:rPr lang="en-US" sz="1000" dirty="0" smtClean="0">
                <a:sym typeface="Wingdings" panose="05000000000000000000" pitchFamily="2" charset="2"/>
              </a:rPr>
              <a:t> rename the file “_CHECK”!</a:t>
            </a:r>
            <a:endParaRPr lang="en-US" sz="1000" dirty="0" smtClean="0"/>
          </a:p>
          <a:p>
            <a:pPr>
              <a:buFont typeface="+mj-lt"/>
              <a:buAutoNum type="alphaLcParenR"/>
            </a:pPr>
            <a:r>
              <a:rPr lang="en-US" sz="1000" b="1" dirty="0" smtClean="0"/>
              <a:t>From </a:t>
            </a:r>
            <a:r>
              <a:rPr lang="en-US" sz="1000" b="1" dirty="0"/>
              <a:t>now the ECU must under no circumstances go to sleep mode!</a:t>
            </a:r>
          </a:p>
          <a:p>
            <a:pPr>
              <a:buFont typeface="+mj-lt"/>
              <a:buAutoNum type="alphaLcParenR"/>
            </a:pPr>
            <a:r>
              <a:rPr lang="en-US" sz="1000" b="1" dirty="0" smtClean="0">
                <a:solidFill>
                  <a:srgbClr val="00B0F0"/>
                </a:solidFill>
              </a:rPr>
              <a:t> </a:t>
            </a:r>
            <a:r>
              <a:rPr lang="en-US" sz="1000" dirty="0" smtClean="0"/>
              <a:t>Drive </a:t>
            </a:r>
            <a:r>
              <a:rPr lang="en-US" sz="1000" dirty="0"/>
              <a:t>around how it is specified in the test catalog. Use the “OCAL-watch-Screen” </a:t>
            </a:r>
            <a:r>
              <a:rPr lang="en-US" sz="1000" dirty="0" smtClean="0"/>
              <a:t/>
            </a:r>
            <a:br>
              <a:rPr lang="en-US" sz="1000" dirty="0" smtClean="0"/>
            </a:br>
            <a:r>
              <a:rPr lang="en-US" sz="1000" dirty="0" smtClean="0"/>
              <a:t>(</a:t>
            </a:r>
            <a:r>
              <a:rPr lang="de-DE" altLang="de-DE" sz="1000" dirty="0" smtClean="0">
                <a:latin typeface="Arial" panose="020B0604020202020204" pitchFamily="34" charset="0"/>
              </a:rPr>
              <a:t>"</a:t>
            </a:r>
            <a:r>
              <a:rPr lang="de-DE" altLang="de-DE" sz="1000" dirty="0" err="1" smtClean="0">
                <a:latin typeface="Arial Unicode MS"/>
              </a:rPr>
              <a:t>rtaos</a:t>
            </a:r>
            <a:r>
              <a:rPr lang="de-DE" altLang="de-DE" sz="1000" dirty="0" smtClean="0">
                <a:latin typeface="Arial Unicode MS"/>
              </a:rPr>
              <a:t>\</a:t>
            </a:r>
            <a:r>
              <a:rPr lang="de-DE" altLang="de-DE" sz="1000" dirty="0" err="1" smtClean="0">
                <a:latin typeface="Arial Unicode MS"/>
              </a:rPr>
              <a:t>common_tools</a:t>
            </a:r>
            <a:r>
              <a:rPr lang="de-DE" altLang="de-DE" sz="1000" dirty="0" smtClean="0">
                <a:latin typeface="Arial Unicode MS"/>
              </a:rPr>
              <a:t>\Lauterbach\</a:t>
            </a:r>
            <a:r>
              <a:rPr lang="de-DE" altLang="de-DE" sz="1000" dirty="0" err="1" smtClean="0">
                <a:latin typeface="Arial Unicode MS"/>
              </a:rPr>
              <a:t>uscale</a:t>
            </a:r>
            <a:r>
              <a:rPr lang="de-DE" altLang="de-DE" sz="1000" dirty="0" smtClean="0">
                <a:latin typeface="Arial Unicode MS"/>
              </a:rPr>
              <a:t>\c2w\</a:t>
            </a:r>
            <a:r>
              <a:rPr lang="de-DE" altLang="de-DE" sz="1000" dirty="0" err="1" smtClean="0">
                <a:latin typeface="Arial Unicode MS"/>
              </a:rPr>
              <a:t>validation</a:t>
            </a:r>
            <a:r>
              <a:rPr lang="de-DE" altLang="de-DE" sz="1000" dirty="0" smtClean="0">
                <a:latin typeface="Arial Unicode MS"/>
              </a:rPr>
              <a:t>\plus\</a:t>
            </a:r>
            <a:r>
              <a:rPr lang="de-DE" altLang="de-DE" sz="1000" b="1" dirty="0" smtClean="0">
                <a:solidFill>
                  <a:srgbClr val="00B050"/>
                </a:solidFill>
              </a:rPr>
              <a:t>APU_C2W_onlinecalib_plus_validation_watch.cmm</a:t>
            </a:r>
            <a:r>
              <a:rPr lang="de-DE" altLang="de-DE" sz="1000" dirty="0" smtClean="0"/>
              <a:t> </a:t>
            </a:r>
            <a:r>
              <a:rPr lang="en-US" sz="1000" dirty="0" smtClean="0"/>
              <a:t>for </a:t>
            </a:r>
            <a:r>
              <a:rPr lang="en-US" sz="1000" dirty="0"/>
              <a:t>regarding the progress. </a:t>
            </a:r>
            <a:r>
              <a:rPr lang="en-US" sz="1000" b="1" dirty="0"/>
              <a:t>Stop when </a:t>
            </a:r>
            <a:r>
              <a:rPr lang="en-US" sz="1000" b="1" dirty="0" smtClean="0"/>
              <a:t>the cameras have the </a:t>
            </a:r>
            <a:r>
              <a:rPr lang="en-US" sz="1000" b="1" dirty="0"/>
              <a:t>status </a:t>
            </a:r>
            <a:r>
              <a:rPr lang="en-US" sz="1000" b="1" dirty="0" smtClean="0"/>
              <a:t>GCM_FULLY_CALIBRATED. </a:t>
            </a:r>
            <a:endParaRPr lang="en-US" sz="1000" b="1" dirty="0"/>
          </a:p>
          <a:p>
            <a:pPr>
              <a:buFont typeface="+mj-lt"/>
              <a:buAutoNum type="alphaLcParenR" startAt="10"/>
            </a:pPr>
            <a:r>
              <a:rPr lang="en-US" sz="1000" b="1" dirty="0">
                <a:solidFill>
                  <a:srgbClr val="00B0F0"/>
                </a:solidFill>
              </a:rPr>
              <a:t> </a:t>
            </a:r>
            <a:r>
              <a:rPr lang="en-US" sz="1000" dirty="0"/>
              <a:t>After success, stop the car and execute script "</a:t>
            </a:r>
            <a:r>
              <a:rPr lang="en-US" sz="1000" dirty="0" err="1"/>
              <a:t>rtaos</a:t>
            </a:r>
            <a:r>
              <a:rPr lang="en-US" sz="1000" dirty="0"/>
              <a:t>\</a:t>
            </a:r>
            <a:r>
              <a:rPr lang="en-US" sz="1000" dirty="0" err="1"/>
              <a:t>common_tools</a:t>
            </a:r>
            <a:r>
              <a:rPr lang="en-US" sz="1000" dirty="0"/>
              <a:t>\</a:t>
            </a:r>
            <a:r>
              <a:rPr lang="en-US" sz="1000" dirty="0" err="1"/>
              <a:t>Lauterbach</a:t>
            </a:r>
            <a:r>
              <a:rPr lang="en-US" sz="1000" dirty="0"/>
              <a:t>\ </a:t>
            </a:r>
            <a:r>
              <a:rPr lang="en-US" sz="1000" dirty="0" err="1"/>
              <a:t>uscale</a:t>
            </a:r>
            <a:r>
              <a:rPr lang="en-US" sz="1000" dirty="0"/>
              <a:t>\c2w\ validation\plus\</a:t>
            </a:r>
            <a:r>
              <a:rPr lang="en-US" sz="1000" b="1" dirty="0">
                <a:solidFill>
                  <a:srgbClr val="00B050"/>
                </a:solidFill>
              </a:rPr>
              <a:t>APU_C2W_ocal_measurements_plus.cmm</a:t>
            </a:r>
            <a:r>
              <a:rPr lang="en-US" sz="1000" dirty="0"/>
              <a:t>" on APU. </a:t>
            </a:r>
          </a:p>
          <a:p>
            <a:pPr>
              <a:buFont typeface="+mj-lt"/>
              <a:buAutoNum type="alphaLcParenR" startAt="10"/>
            </a:pPr>
            <a:r>
              <a:rPr lang="en-US" sz="1000" b="1" dirty="0">
                <a:solidFill>
                  <a:srgbClr val="00B0F0"/>
                </a:solidFill>
              </a:rPr>
              <a:t> </a:t>
            </a:r>
            <a:r>
              <a:rPr lang="en-US" sz="1000" dirty="0"/>
              <a:t>Restart ECU </a:t>
            </a:r>
            <a:r>
              <a:rPr lang="en-US" sz="1000" dirty="0" smtClean="0"/>
              <a:t>(e.g. by </a:t>
            </a:r>
            <a:r>
              <a:rPr lang="en-US" sz="1000" dirty="0"/>
              <a:t>pressing "</a:t>
            </a:r>
            <a:r>
              <a:rPr lang="en-US" sz="1000" dirty="0" err="1"/>
              <a:t>Parken</a:t>
            </a:r>
            <a:r>
              <a:rPr lang="en-US" sz="1000" dirty="0"/>
              <a:t> 5.0" button in car) &amp; </a:t>
            </a:r>
            <a:r>
              <a:rPr lang="en-US" sz="1000" b="1" dirty="0"/>
              <a:t>Set the Flaps to stay </a:t>
            </a:r>
            <a:r>
              <a:rPr lang="en-US" sz="1000" b="1" dirty="0" smtClean="0"/>
              <a:t>open</a:t>
            </a:r>
            <a:endParaRPr lang="en-US" sz="1000" b="1" dirty="0"/>
          </a:p>
          <a:p>
            <a:pPr>
              <a:buFont typeface="+mj-lt"/>
              <a:buAutoNum type="alphaLcParenR" startAt="10"/>
            </a:pPr>
            <a:r>
              <a:rPr lang="en-US" sz="1000" dirty="0"/>
              <a:t>Repeat Steps </a:t>
            </a:r>
            <a:r>
              <a:rPr lang="en-US" sz="1000" b="1" dirty="0" smtClean="0">
                <a:solidFill>
                  <a:srgbClr val="00B0F0"/>
                </a:solidFill>
              </a:rPr>
              <a:t>f) </a:t>
            </a:r>
            <a:r>
              <a:rPr lang="en-US" sz="1000" b="1" dirty="0">
                <a:solidFill>
                  <a:srgbClr val="00B0F0"/>
                </a:solidFill>
              </a:rPr>
              <a:t>- k)</a:t>
            </a:r>
            <a:r>
              <a:rPr lang="en-US" sz="1000" dirty="0"/>
              <a:t> as often as you needs according to test catalog. The script will append all measurements in a text file "ocal_extrinsic_info_measurement_series.xls". </a:t>
            </a:r>
          </a:p>
          <a:p>
            <a:pPr marL="0" indent="0">
              <a:buNone/>
            </a:pPr>
            <a:endParaRPr lang="en-US" sz="1000" dirty="0" smtClean="0"/>
          </a:p>
        </p:txBody>
      </p:sp>
      <p:sp>
        <p:nvSpPr>
          <p:cNvPr id="5" name="Inhaltsplatzhalter 4"/>
          <p:cNvSpPr>
            <a:spLocks noGrp="1"/>
          </p:cNvSpPr>
          <p:nvPr>
            <p:ph sz="half" idx="2"/>
          </p:nvPr>
        </p:nvSpPr>
        <p:spPr>
          <a:xfrm>
            <a:off x="5735838" y="906220"/>
            <a:ext cx="5057080" cy="4659498"/>
          </a:xfrm>
        </p:spPr>
        <p:txBody>
          <a:bodyPr/>
          <a:lstStyle/>
          <a:p>
            <a:pPr>
              <a:buFont typeface="+mj-lt"/>
              <a:buAutoNum type="alphaLcParenR"/>
            </a:pPr>
            <a:endParaRPr lang="en-US" sz="1000" dirty="0" smtClean="0"/>
          </a:p>
          <a:p>
            <a:pPr marL="0" indent="0">
              <a:buNone/>
            </a:pPr>
            <a:endParaRPr lang="en-US" sz="1000" dirty="0" smtClean="0"/>
          </a:p>
          <a:p>
            <a:pPr marL="0" indent="0">
              <a:buNone/>
            </a:pPr>
            <a:r>
              <a:rPr lang="en-US" sz="1000" dirty="0" smtClean="0"/>
              <a:t>After </a:t>
            </a:r>
            <a:r>
              <a:rPr lang="en-US" sz="1000" dirty="0"/>
              <a:t>the last successful </a:t>
            </a:r>
            <a:r>
              <a:rPr lang="en-US" sz="1000" dirty="0" smtClean="0"/>
              <a:t>calibration</a:t>
            </a:r>
            <a:r>
              <a:rPr lang="en-US" sz="1000" dirty="0"/>
              <a:t>: </a:t>
            </a:r>
          </a:p>
          <a:p>
            <a:r>
              <a:rPr lang="en-US" sz="1000" dirty="0"/>
              <a:t>read results with Monaco </a:t>
            </a:r>
            <a:r>
              <a:rPr lang="en-US" sz="1000" dirty="0" smtClean="0"/>
              <a:t>job for </a:t>
            </a:r>
            <a:br>
              <a:rPr lang="en-US" sz="1000" dirty="0" smtClean="0"/>
            </a:br>
            <a:r>
              <a:rPr lang="en-US" sz="1000" dirty="0"/>
              <a:t>every camera and copy the </a:t>
            </a:r>
            <a:r>
              <a:rPr lang="en-US" sz="1000" dirty="0" smtClean="0"/>
              <a:t/>
            </a:r>
            <a:br>
              <a:rPr lang="en-US" sz="1000" dirty="0" smtClean="0"/>
            </a:br>
            <a:r>
              <a:rPr lang="en-US" sz="1000" dirty="0" smtClean="0"/>
              <a:t>response </a:t>
            </a:r>
            <a:r>
              <a:rPr lang="en-US" sz="1000" dirty="0"/>
              <a:t>lines/log from this </a:t>
            </a:r>
            <a:r>
              <a:rPr lang="en-US" sz="1000" dirty="0" smtClean="0"/>
              <a:t/>
            </a:r>
            <a:br>
              <a:rPr lang="en-US" sz="1000" dirty="0" smtClean="0"/>
            </a:br>
            <a:r>
              <a:rPr lang="en-US" sz="1000" dirty="0" smtClean="0"/>
              <a:t>job </a:t>
            </a:r>
            <a:r>
              <a:rPr lang="en-US" sz="1000" dirty="0"/>
              <a:t>to a </a:t>
            </a:r>
            <a:r>
              <a:rPr lang="en-US" sz="1000" dirty="0" smtClean="0"/>
              <a:t>“</a:t>
            </a:r>
            <a:r>
              <a:rPr lang="en-US" sz="1000" dirty="0"/>
              <a:t>customer_calib_monaco.txt“, </a:t>
            </a:r>
            <a:r>
              <a:rPr lang="en-US" sz="1000" b="1" i="1" dirty="0" smtClean="0">
                <a:solidFill>
                  <a:srgbClr val="FF0000"/>
                </a:solidFill>
              </a:rPr>
              <a:t>compared </a:t>
            </a:r>
            <a:r>
              <a:rPr lang="en-US" sz="1000" b="1" i="1" dirty="0">
                <a:solidFill>
                  <a:srgbClr val="FF0000"/>
                </a:solidFill>
              </a:rPr>
              <a:t>this log with the last entry of the file</a:t>
            </a:r>
            <a:r>
              <a:rPr lang="en-US" sz="1000" i="1" dirty="0"/>
              <a:t> </a:t>
            </a:r>
            <a:r>
              <a:rPr lang="en-US" sz="1000" dirty="0" smtClean="0"/>
              <a:t>“ocal_extrinsic_info_measurement_series.xls</a:t>
            </a:r>
            <a:r>
              <a:rPr lang="en-US" sz="1000" dirty="0"/>
              <a:t>“ you </a:t>
            </a:r>
            <a:r>
              <a:rPr lang="en-US" sz="1000" dirty="0" smtClean="0"/>
              <a:t>create (step </a:t>
            </a:r>
            <a:r>
              <a:rPr lang="en-US" sz="1000" b="1" dirty="0" smtClean="0">
                <a:solidFill>
                  <a:srgbClr val="00B0F0"/>
                </a:solidFill>
              </a:rPr>
              <a:t>j.)</a:t>
            </a:r>
            <a:r>
              <a:rPr lang="en-US" sz="1000" dirty="0" smtClean="0"/>
              <a:t>) </a:t>
            </a:r>
            <a:r>
              <a:rPr lang="en-US" sz="1000" dirty="0"/>
              <a:t>by LB-script</a:t>
            </a:r>
            <a:r>
              <a:rPr lang="en-US" sz="1000" i="1" dirty="0"/>
              <a:t> </a:t>
            </a:r>
            <a:r>
              <a:rPr lang="en-US" sz="1000" b="1" i="1" dirty="0">
                <a:solidFill>
                  <a:srgbClr val="FF0000"/>
                </a:solidFill>
              </a:rPr>
              <a:t>to confirm that both deliver the same </a:t>
            </a:r>
            <a:r>
              <a:rPr lang="en-US" sz="1000" b="1" i="1" dirty="0" smtClean="0">
                <a:solidFill>
                  <a:srgbClr val="FF0000"/>
                </a:solidFill>
              </a:rPr>
              <a:t>data </a:t>
            </a:r>
            <a:r>
              <a:rPr lang="en-US" sz="1000" dirty="0"/>
              <a:t>(Small deviations &lt;0.01 are acceptable</a:t>
            </a:r>
            <a:r>
              <a:rPr lang="en-US" sz="1000" dirty="0" smtClean="0"/>
              <a:t>)</a:t>
            </a:r>
            <a:endParaRPr lang="en-US" sz="1000" b="1" i="1" dirty="0">
              <a:solidFill>
                <a:srgbClr val="FF0000"/>
              </a:solidFill>
            </a:endParaRPr>
          </a:p>
          <a:p>
            <a:r>
              <a:rPr lang="en-US" sz="1000" dirty="0"/>
              <a:t>read results with Monaco job: "</a:t>
            </a:r>
            <a:r>
              <a:rPr lang="en-US" sz="1000" b="1" dirty="0">
                <a:solidFill>
                  <a:srgbClr val="00B050"/>
                </a:solidFill>
              </a:rPr>
              <a:t>Service Online Calibration Request Results</a:t>
            </a:r>
            <a:r>
              <a:rPr lang="en-US" sz="1000" dirty="0">
                <a:solidFill>
                  <a:srgbClr val="00B050"/>
                </a:solidFill>
              </a:rPr>
              <a:t>”</a:t>
            </a:r>
            <a:r>
              <a:rPr lang="en-US" sz="1000" dirty="0"/>
              <a:t> and copy the response lines/log from this job to a "service_calib_monaco.txt“, </a:t>
            </a:r>
            <a:r>
              <a:rPr lang="en-US" sz="1000" b="1" i="1" dirty="0">
                <a:solidFill>
                  <a:srgbClr val="FF0000"/>
                </a:solidFill>
              </a:rPr>
              <a:t>compared this log with the last entry of your </a:t>
            </a:r>
            <a:r>
              <a:rPr lang="en-US" sz="1000" b="1" i="1" dirty="0" err="1">
                <a:solidFill>
                  <a:srgbClr val="FF0000"/>
                </a:solidFill>
              </a:rPr>
              <a:t>xls</a:t>
            </a:r>
            <a:r>
              <a:rPr lang="en-US" sz="1000" b="1" i="1" dirty="0">
                <a:solidFill>
                  <a:srgbClr val="FF0000"/>
                </a:solidFill>
              </a:rPr>
              <a:t> file</a:t>
            </a:r>
            <a:r>
              <a:rPr lang="en-US" sz="1000" i="1" dirty="0"/>
              <a:t> “</a:t>
            </a:r>
            <a:r>
              <a:rPr lang="en-US" sz="1000" dirty="0" err="1"/>
              <a:t>ocal_extrinsic_info</a:t>
            </a:r>
            <a:r>
              <a:rPr lang="en-US" sz="1000" dirty="0"/>
              <a:t>_ measurement_series.xls“ you create (step </a:t>
            </a:r>
            <a:r>
              <a:rPr lang="en-US" sz="1000" b="1" dirty="0">
                <a:solidFill>
                  <a:srgbClr val="00B0F0"/>
                </a:solidFill>
              </a:rPr>
              <a:t>h.)</a:t>
            </a:r>
            <a:r>
              <a:rPr lang="en-US" sz="1000" dirty="0"/>
              <a:t>) by LB-script</a:t>
            </a:r>
            <a:r>
              <a:rPr lang="en-US" sz="1000" i="1" dirty="0"/>
              <a:t> </a:t>
            </a:r>
            <a:r>
              <a:rPr lang="en-US" sz="1000" b="1" i="1" dirty="0">
                <a:solidFill>
                  <a:srgbClr val="FF0000"/>
                </a:solidFill>
              </a:rPr>
              <a:t>to confirm that both deliver the same data </a:t>
            </a:r>
            <a:r>
              <a:rPr lang="en-US" sz="1000" dirty="0"/>
              <a:t>(Small deviations &lt;0.01 are acceptable</a:t>
            </a:r>
            <a:r>
              <a:rPr lang="en-US" sz="1000" dirty="0" smtClean="0"/>
              <a:t>) </a:t>
            </a:r>
            <a:br>
              <a:rPr lang="en-US" sz="1000" dirty="0" smtClean="0"/>
            </a:br>
            <a:r>
              <a:rPr lang="en-US" sz="1000" dirty="0" smtClean="0">
                <a:sym typeface="Wingdings" panose="05000000000000000000" pitchFamily="2" charset="2"/>
              </a:rPr>
              <a:t> </a:t>
            </a:r>
            <a:r>
              <a:rPr lang="en-US" sz="1000" b="1" dirty="0">
                <a:sym typeface="Wingdings" panose="05000000000000000000" pitchFamily="2" charset="2"/>
              </a:rPr>
              <a:t>DON’T SAVE THE </a:t>
            </a:r>
            <a:r>
              <a:rPr lang="en-US" sz="1000" b="1" dirty="0" smtClean="0">
                <a:sym typeface="Wingdings" panose="05000000000000000000" pitchFamily="2" charset="2"/>
              </a:rPr>
              <a:t>FILE in Excel</a:t>
            </a:r>
            <a:r>
              <a:rPr lang="en-US" sz="1000" dirty="0" smtClean="0">
                <a:sym typeface="Wingdings" panose="05000000000000000000" pitchFamily="2" charset="2"/>
              </a:rPr>
              <a:t>, </a:t>
            </a:r>
            <a:r>
              <a:rPr lang="en-US" sz="1000" dirty="0">
                <a:sym typeface="Wingdings" panose="05000000000000000000" pitchFamily="2" charset="2"/>
              </a:rPr>
              <a:t>this will change its </a:t>
            </a:r>
            <a:r>
              <a:rPr lang="en-US" sz="1000" dirty="0" smtClean="0">
                <a:sym typeface="Wingdings" panose="05000000000000000000" pitchFamily="2" charset="2"/>
              </a:rPr>
              <a:t>format/structure!!</a:t>
            </a:r>
            <a:endParaRPr lang="en-US" sz="1000" dirty="0"/>
          </a:p>
          <a:p>
            <a:r>
              <a:rPr lang="en-US" sz="1000" dirty="0" smtClean="0"/>
              <a:t>Dump </a:t>
            </a:r>
            <a:r>
              <a:rPr lang="en-US" sz="1000" dirty="0"/>
              <a:t>a Picture from the </a:t>
            </a:r>
            <a:r>
              <a:rPr lang="en-US" sz="1000" dirty="0" err="1"/>
              <a:t>HeadUnit</a:t>
            </a:r>
            <a:r>
              <a:rPr lang="en-US" sz="1000" dirty="0"/>
              <a:t> of the stitching areas (|| &amp; =)  </a:t>
            </a:r>
            <a:r>
              <a:rPr lang="en-US" sz="1000" dirty="0">
                <a:sym typeface="Wingdings" panose="05000000000000000000" pitchFamily="2" charset="2"/>
              </a:rPr>
              <a:t> see the following .</a:t>
            </a:r>
            <a:r>
              <a:rPr lang="en-US" sz="1000" dirty="0" err="1">
                <a:sym typeface="Wingdings" panose="05000000000000000000" pitchFamily="2" charset="2"/>
              </a:rPr>
              <a:t>ppt</a:t>
            </a:r>
            <a:r>
              <a:rPr lang="en-US" sz="1000" dirty="0">
                <a:sym typeface="Wingdings" panose="05000000000000000000" pitchFamily="2" charset="2"/>
              </a:rPr>
              <a:t> sheet “Take Pictures”</a:t>
            </a:r>
          </a:p>
          <a:p>
            <a:r>
              <a:rPr lang="de-DE" altLang="de-DE" sz="1000" dirty="0">
                <a:latin typeface="Arial" panose="020B0604020202020204" pitchFamily="34" charset="0"/>
              </a:rPr>
              <a:t>Execute </a:t>
            </a:r>
            <a:r>
              <a:rPr lang="de-DE" altLang="de-DE" sz="1000" dirty="0" err="1">
                <a:latin typeface="Arial" panose="020B0604020202020204" pitchFamily="34" charset="0"/>
              </a:rPr>
              <a:t>the</a:t>
            </a:r>
            <a:r>
              <a:rPr lang="de-DE" altLang="de-DE" sz="1000" dirty="0">
                <a:latin typeface="Arial" panose="020B0604020202020204" pitchFamily="34" charset="0"/>
              </a:rPr>
              <a:t> </a:t>
            </a:r>
            <a:r>
              <a:rPr lang="de-DE" altLang="de-DE" sz="1000" dirty="0" err="1">
                <a:latin typeface="Arial" panose="020B0604020202020204" pitchFamily="34" charset="0"/>
              </a:rPr>
              <a:t>following</a:t>
            </a:r>
            <a:r>
              <a:rPr lang="de-DE" altLang="de-DE" sz="1000" dirty="0">
                <a:latin typeface="Arial" panose="020B0604020202020204" pitchFamily="34" charset="0"/>
              </a:rPr>
              <a:t> </a:t>
            </a:r>
            <a:r>
              <a:rPr lang="de-DE" altLang="de-DE" sz="1000" dirty="0" err="1">
                <a:latin typeface="Arial" panose="020B0604020202020204" pitchFamily="34" charset="0"/>
              </a:rPr>
              <a:t>script</a:t>
            </a:r>
            <a:r>
              <a:rPr lang="de-DE" altLang="de-DE" sz="1000" dirty="0">
                <a:latin typeface="Arial" panose="020B0604020202020204" pitchFamily="34" charset="0"/>
              </a:rPr>
              <a:t> </a:t>
            </a:r>
            <a:r>
              <a:rPr lang="de-DE" altLang="de-DE" sz="1000" dirty="0" err="1">
                <a:latin typeface="Arial" panose="020B0604020202020204" pitchFamily="34" charset="0"/>
              </a:rPr>
              <a:t>once</a:t>
            </a:r>
            <a:r>
              <a:rPr lang="de-DE" altLang="de-DE" sz="1000" dirty="0">
                <a:latin typeface="Arial" panose="020B0604020202020204" pitchFamily="34" charset="0"/>
              </a:rPr>
              <a:t>; </a:t>
            </a:r>
            <a:r>
              <a:rPr lang="de-DE" altLang="de-DE" sz="1000" dirty="0" err="1">
                <a:latin typeface="Arial" panose="020B0604020202020204" pitchFamily="34" charset="0"/>
              </a:rPr>
              <a:t>it</a:t>
            </a:r>
            <a:r>
              <a:rPr lang="de-DE" altLang="de-DE" sz="1000" dirty="0">
                <a:latin typeface="Arial" panose="020B0604020202020204" pitchFamily="34" charset="0"/>
              </a:rPr>
              <a:t> will </a:t>
            </a:r>
            <a:r>
              <a:rPr lang="de-DE" altLang="de-DE" sz="1000" dirty="0" err="1">
                <a:latin typeface="Arial" panose="020B0604020202020204" pitchFamily="34" charset="0"/>
              </a:rPr>
              <a:t>create</a:t>
            </a:r>
            <a:r>
              <a:rPr lang="de-DE" altLang="de-DE" sz="1000" dirty="0">
                <a:latin typeface="Arial" panose="020B0604020202020204" pitchFamily="34" charset="0"/>
              </a:rPr>
              <a:t> a </a:t>
            </a:r>
            <a:r>
              <a:rPr lang="de-DE" altLang="de-DE" sz="1000" dirty="0" err="1">
                <a:latin typeface="Arial" panose="020B0604020202020204" pitchFamily="34" charset="0"/>
              </a:rPr>
              <a:t>text</a:t>
            </a:r>
            <a:r>
              <a:rPr lang="de-DE" altLang="de-DE" sz="1000" dirty="0">
                <a:latin typeface="Arial" panose="020B0604020202020204" pitchFamily="34" charset="0"/>
              </a:rPr>
              <a:t> </a:t>
            </a:r>
            <a:r>
              <a:rPr lang="de-DE" altLang="de-DE" sz="1000" dirty="0" err="1">
                <a:latin typeface="Arial" panose="020B0604020202020204" pitchFamily="34" charset="0"/>
              </a:rPr>
              <a:t>file</a:t>
            </a:r>
            <a:r>
              <a:rPr lang="de-DE" altLang="de-DE" sz="1000" dirty="0">
                <a:latin typeface="Arial" panose="020B0604020202020204" pitchFamily="34" charset="0"/>
              </a:rPr>
              <a:t> in </a:t>
            </a:r>
            <a:r>
              <a:rPr lang="de-DE" altLang="de-DE" sz="1000" dirty="0" err="1">
                <a:latin typeface="Arial" panose="020B0604020202020204" pitchFamily="34" charset="0"/>
              </a:rPr>
              <a:t>the</a:t>
            </a:r>
            <a:r>
              <a:rPr lang="de-DE" altLang="de-DE" sz="1000" dirty="0">
                <a:latin typeface="Arial" panose="020B0604020202020204" pitchFamily="34" charset="0"/>
              </a:rPr>
              <a:t> same </a:t>
            </a:r>
            <a:r>
              <a:rPr lang="de-DE" altLang="de-DE" sz="1000" dirty="0" err="1">
                <a:latin typeface="Arial" panose="020B0604020202020204" pitchFamily="34" charset="0"/>
              </a:rPr>
              <a:t>folder</a:t>
            </a:r>
            <a:r>
              <a:rPr lang="de-DE" altLang="de-DE" sz="1000" dirty="0">
                <a:latin typeface="Arial" panose="020B0604020202020204" pitchFamily="34" charset="0"/>
              </a:rPr>
              <a:t>: </a:t>
            </a:r>
            <a:r>
              <a:rPr lang="de-DE" altLang="de-DE" sz="1000" dirty="0" err="1"/>
              <a:t>rtaos</a:t>
            </a:r>
            <a:r>
              <a:rPr lang="de-DE" altLang="de-DE" sz="1000" dirty="0"/>
              <a:t>\</a:t>
            </a:r>
            <a:r>
              <a:rPr lang="de-DE" altLang="de-DE" sz="1000" dirty="0" err="1"/>
              <a:t>common_tools</a:t>
            </a:r>
            <a:r>
              <a:rPr lang="de-DE" altLang="de-DE" sz="1000" dirty="0"/>
              <a:t>\Lauterbach\</a:t>
            </a:r>
            <a:r>
              <a:rPr lang="de-DE" altLang="de-DE" sz="1000" dirty="0" err="1"/>
              <a:t>uscale</a:t>
            </a:r>
            <a:r>
              <a:rPr lang="de-DE" altLang="de-DE" sz="1000" dirty="0"/>
              <a:t>\c2w\</a:t>
            </a:r>
            <a:r>
              <a:rPr lang="de-DE" altLang="de-DE" sz="1000" dirty="0" err="1"/>
              <a:t>debug</a:t>
            </a:r>
            <a:r>
              <a:rPr lang="de-DE" altLang="de-DE" sz="1000" dirty="0"/>
              <a:t>\plus\</a:t>
            </a:r>
            <a:r>
              <a:rPr lang="de-DE" altLang="de-DE" sz="1000" b="1" dirty="0">
                <a:solidFill>
                  <a:srgbClr val="00B050"/>
                </a:solidFill>
              </a:rPr>
              <a:t>APU_C2W_onlinecalib_plus_dump.cmm</a:t>
            </a:r>
            <a:r>
              <a:rPr lang="de-DE" altLang="de-DE" sz="1000" dirty="0"/>
              <a:t> - </a:t>
            </a:r>
            <a:r>
              <a:rPr lang="de-DE" altLang="de-DE" sz="1000" i="1" dirty="0">
                <a:latin typeface="Arial" panose="020B0604020202020204" pitchFamily="34" charset="0"/>
              </a:rPr>
              <a:t>This </a:t>
            </a:r>
            <a:r>
              <a:rPr lang="de-DE" altLang="de-DE" sz="1000" i="1" dirty="0" err="1">
                <a:latin typeface="Arial" panose="020B0604020202020204" pitchFamily="34" charset="0"/>
              </a:rPr>
              <a:t>is</a:t>
            </a:r>
            <a:r>
              <a:rPr lang="de-DE" altLang="de-DE" sz="1000" i="1" dirty="0">
                <a:latin typeface="Arial" panose="020B0604020202020204" pitchFamily="34" charset="0"/>
              </a:rPr>
              <a:t> </a:t>
            </a:r>
            <a:r>
              <a:rPr lang="de-DE" altLang="de-DE" sz="1000" i="1" dirty="0" err="1">
                <a:latin typeface="Arial" panose="020B0604020202020204" pitchFamily="34" charset="0"/>
              </a:rPr>
              <a:t>needed</a:t>
            </a:r>
            <a:r>
              <a:rPr lang="de-DE" altLang="de-DE" sz="1000" i="1" dirty="0">
                <a:latin typeface="Arial" panose="020B0604020202020204" pitchFamily="34" charset="0"/>
              </a:rPr>
              <a:t> </a:t>
            </a:r>
            <a:r>
              <a:rPr lang="de-DE" altLang="de-DE" sz="1000" i="1" dirty="0" err="1">
                <a:latin typeface="Arial" panose="020B0604020202020204" pitchFamily="34" charset="0"/>
              </a:rPr>
              <a:t>to</a:t>
            </a:r>
            <a:r>
              <a:rPr lang="de-DE" altLang="de-DE" sz="1000" i="1" dirty="0">
                <a:latin typeface="Arial" panose="020B0604020202020204" pitchFamily="34" charset="0"/>
              </a:rPr>
              <a:t> </a:t>
            </a:r>
            <a:r>
              <a:rPr lang="de-DE" altLang="de-DE" sz="1000" i="1" dirty="0" err="1">
                <a:latin typeface="Arial" panose="020B0604020202020204" pitchFamily="34" charset="0"/>
              </a:rPr>
              <a:t>let</a:t>
            </a:r>
            <a:r>
              <a:rPr lang="de-DE" altLang="de-DE" sz="1000" i="1" dirty="0">
                <a:latin typeface="Arial" panose="020B0604020202020204" pitchFamily="34" charset="0"/>
              </a:rPr>
              <a:t> </a:t>
            </a:r>
            <a:r>
              <a:rPr lang="de-DE" altLang="de-DE" sz="1000" i="1" dirty="0" err="1">
                <a:latin typeface="Arial" panose="020B0604020202020204" pitchFamily="34" charset="0"/>
              </a:rPr>
              <a:t>the</a:t>
            </a:r>
            <a:r>
              <a:rPr lang="de-DE" altLang="de-DE" sz="1000" i="1" dirty="0">
                <a:latin typeface="Arial" panose="020B0604020202020204" pitchFamily="34" charset="0"/>
              </a:rPr>
              <a:t> C2W </a:t>
            </a:r>
            <a:r>
              <a:rPr lang="de-DE" altLang="de-DE" sz="1000" i="1" dirty="0" err="1">
                <a:latin typeface="Arial" panose="020B0604020202020204" pitchFamily="34" charset="0"/>
              </a:rPr>
              <a:t>team</a:t>
            </a:r>
            <a:r>
              <a:rPr lang="de-DE" altLang="de-DE" sz="1000" i="1" dirty="0">
                <a:latin typeface="Arial" panose="020B0604020202020204" pitchFamily="34" charset="0"/>
              </a:rPr>
              <a:t> check </a:t>
            </a:r>
            <a:r>
              <a:rPr lang="de-DE" altLang="de-DE" sz="1000" i="1" dirty="0" err="1">
                <a:latin typeface="Arial" panose="020B0604020202020204" pitchFamily="34" charset="0"/>
              </a:rPr>
              <a:t>the</a:t>
            </a:r>
            <a:r>
              <a:rPr lang="de-DE" altLang="de-DE" sz="1000" i="1" dirty="0">
                <a:latin typeface="Arial" panose="020B0604020202020204" pitchFamily="34" charset="0"/>
              </a:rPr>
              <a:t> </a:t>
            </a:r>
            <a:r>
              <a:rPr lang="de-DE" altLang="de-DE" sz="1000" i="1" dirty="0" err="1">
                <a:latin typeface="Arial" panose="020B0604020202020204" pitchFamily="34" charset="0"/>
              </a:rPr>
              <a:t>general</a:t>
            </a:r>
            <a:r>
              <a:rPr lang="de-DE" altLang="de-DE" sz="1000" i="1" dirty="0">
                <a:latin typeface="Arial" panose="020B0604020202020204" pitchFamily="34" charset="0"/>
              </a:rPr>
              <a:t> </a:t>
            </a:r>
            <a:r>
              <a:rPr lang="de-DE" altLang="de-DE" sz="1000" i="1" dirty="0" err="1">
                <a:latin typeface="Arial" panose="020B0604020202020204" pitchFamily="34" charset="0"/>
              </a:rPr>
              <a:t>behavior</a:t>
            </a:r>
            <a:r>
              <a:rPr lang="de-DE" altLang="de-DE" sz="1000" i="1" dirty="0">
                <a:latin typeface="Arial" panose="020B0604020202020204" pitchFamily="34" charset="0"/>
              </a:rPr>
              <a:t> </a:t>
            </a:r>
            <a:r>
              <a:rPr lang="de-DE" altLang="de-DE" sz="1000" i="1" dirty="0" err="1">
                <a:latin typeface="Arial" panose="020B0604020202020204" pitchFamily="34" charset="0"/>
              </a:rPr>
              <a:t>of</a:t>
            </a:r>
            <a:r>
              <a:rPr lang="de-DE" altLang="de-DE" sz="1000" i="1" dirty="0">
                <a:latin typeface="Arial" panose="020B0604020202020204" pitchFamily="34" charset="0"/>
              </a:rPr>
              <a:t> </a:t>
            </a:r>
            <a:r>
              <a:rPr lang="de-DE" altLang="de-DE" sz="1000" i="1" dirty="0" err="1">
                <a:latin typeface="Arial" panose="020B0604020202020204" pitchFamily="34" charset="0"/>
              </a:rPr>
              <a:t>the</a:t>
            </a:r>
            <a:r>
              <a:rPr lang="de-DE" altLang="de-DE" sz="1000" i="1" dirty="0">
                <a:latin typeface="Arial" panose="020B0604020202020204" pitchFamily="34" charset="0"/>
              </a:rPr>
              <a:t> </a:t>
            </a:r>
            <a:r>
              <a:rPr lang="de-DE" altLang="de-DE" sz="1000" i="1" dirty="0" err="1">
                <a:latin typeface="Arial" panose="020B0604020202020204" pitchFamily="34" charset="0"/>
              </a:rPr>
              <a:t>system</a:t>
            </a:r>
            <a:r>
              <a:rPr lang="de-DE" altLang="de-DE" sz="1000" i="1" dirty="0">
                <a:latin typeface="Arial" panose="020B0604020202020204" pitchFamily="34" charset="0"/>
              </a:rPr>
              <a:t> </a:t>
            </a:r>
            <a:r>
              <a:rPr lang="de-DE" altLang="de-DE" sz="1000" i="1" dirty="0" err="1">
                <a:latin typeface="Arial" panose="020B0604020202020204" pitchFamily="34" charset="0"/>
              </a:rPr>
              <a:t>and</a:t>
            </a:r>
            <a:r>
              <a:rPr lang="de-DE" altLang="de-DE" sz="1000" i="1" dirty="0">
                <a:latin typeface="Arial" panose="020B0604020202020204" pitchFamily="34" charset="0"/>
              </a:rPr>
              <a:t> </a:t>
            </a:r>
            <a:r>
              <a:rPr lang="de-DE" altLang="de-DE" sz="1000" i="1" dirty="0" err="1">
                <a:latin typeface="Arial" panose="020B0604020202020204" pitchFamily="34" charset="0"/>
              </a:rPr>
              <a:t>to</a:t>
            </a:r>
            <a:r>
              <a:rPr lang="de-DE" altLang="de-DE" sz="1000" i="1" dirty="0">
                <a:latin typeface="Arial" panose="020B0604020202020204" pitchFamily="34" charset="0"/>
              </a:rPr>
              <a:t> check </a:t>
            </a:r>
            <a:r>
              <a:rPr lang="de-DE" altLang="de-DE" sz="1000" i="1" dirty="0" err="1">
                <a:latin typeface="Arial" panose="020B0604020202020204" pitchFamily="34" charset="0"/>
              </a:rPr>
              <a:t>for</a:t>
            </a:r>
            <a:r>
              <a:rPr lang="de-DE" altLang="de-DE" sz="1000" i="1" dirty="0">
                <a:latin typeface="Arial" panose="020B0604020202020204" pitchFamily="34" charset="0"/>
              </a:rPr>
              <a:t> </a:t>
            </a:r>
            <a:r>
              <a:rPr lang="de-DE" altLang="de-DE" sz="1000" i="1" dirty="0" err="1">
                <a:latin typeface="Arial" panose="020B0604020202020204" pitchFamily="34" charset="0"/>
              </a:rPr>
              <a:t>issues</a:t>
            </a:r>
            <a:r>
              <a:rPr lang="de-DE" altLang="de-DE" sz="1000" i="1" dirty="0">
                <a:latin typeface="Arial" panose="020B0604020202020204" pitchFamily="34" charset="0"/>
              </a:rPr>
              <a:t> </a:t>
            </a:r>
            <a:r>
              <a:rPr lang="de-DE" altLang="de-DE" sz="1000" i="1" dirty="0" err="1">
                <a:latin typeface="Arial" panose="020B0604020202020204" pitchFamily="34" charset="0"/>
              </a:rPr>
              <a:t>when</a:t>
            </a:r>
            <a:r>
              <a:rPr lang="de-DE" altLang="de-DE" sz="1000" i="1" dirty="0">
                <a:latin typeface="Arial" panose="020B0604020202020204" pitchFamily="34" charset="0"/>
              </a:rPr>
              <a:t> </a:t>
            </a:r>
            <a:r>
              <a:rPr lang="de-DE" altLang="de-DE" sz="1000" i="1" dirty="0" err="1">
                <a:latin typeface="Arial" panose="020B0604020202020204" pitchFamily="34" charset="0"/>
              </a:rPr>
              <a:t>the</a:t>
            </a:r>
            <a:r>
              <a:rPr lang="de-DE" altLang="de-DE" sz="1000" i="1" dirty="0">
                <a:latin typeface="Arial" panose="020B0604020202020204" pitchFamily="34" charset="0"/>
              </a:rPr>
              <a:t> </a:t>
            </a:r>
            <a:r>
              <a:rPr lang="de-DE" altLang="de-DE" sz="1000" i="1" dirty="0" err="1">
                <a:latin typeface="Arial" panose="020B0604020202020204" pitchFamily="34" charset="0"/>
              </a:rPr>
              <a:t>test</a:t>
            </a:r>
            <a:r>
              <a:rPr lang="de-DE" altLang="de-DE" sz="1000" i="1" dirty="0">
                <a:latin typeface="Arial" panose="020B0604020202020204" pitchFamily="34" charset="0"/>
              </a:rPr>
              <a:t> was </a:t>
            </a:r>
            <a:r>
              <a:rPr lang="de-DE" altLang="de-DE" sz="1000" i="1" dirty="0" err="1">
                <a:latin typeface="Arial" panose="020B0604020202020204" pitchFamily="34" charset="0"/>
              </a:rPr>
              <a:t>failed</a:t>
            </a:r>
            <a:r>
              <a:rPr lang="de-DE" altLang="de-DE" sz="1000" i="1" dirty="0">
                <a:latin typeface="Arial" panose="020B0604020202020204" pitchFamily="34" charset="0"/>
              </a:rPr>
              <a:t>.</a:t>
            </a:r>
            <a:endParaRPr lang="de-DE" altLang="de-DE" sz="1000" dirty="0">
              <a:latin typeface="Arial" panose="020B0604020202020204" pitchFamily="34" charset="0"/>
            </a:endParaRPr>
          </a:p>
          <a:p>
            <a:pPr marL="0" indent="0">
              <a:buNone/>
            </a:pPr>
            <a:r>
              <a:rPr lang="en-US" sz="1000" dirty="0" smtClean="0">
                <a:sym typeface="Wingdings" panose="05000000000000000000" pitchFamily="2" charset="2"/>
              </a:rPr>
              <a:t>    </a:t>
            </a:r>
            <a:r>
              <a:rPr lang="en-US" sz="1000" dirty="0" smtClean="0"/>
              <a:t>After </a:t>
            </a:r>
            <a:r>
              <a:rPr lang="en-US" sz="1000" dirty="0"/>
              <a:t>all, you should have </a:t>
            </a:r>
            <a:r>
              <a:rPr lang="en-US" sz="1000" b="1" dirty="0"/>
              <a:t>five files</a:t>
            </a:r>
            <a:r>
              <a:rPr lang="en-US" sz="1000" dirty="0"/>
              <a:t>: 	</a:t>
            </a:r>
            <a:br>
              <a:rPr lang="en-US" sz="1000" dirty="0"/>
            </a:br>
            <a:r>
              <a:rPr lang="en-US" sz="1000" dirty="0"/>
              <a:t>   </a:t>
            </a:r>
            <a:r>
              <a:rPr lang="en-US" sz="1000" dirty="0" smtClean="0"/>
              <a:t>         </a:t>
            </a:r>
            <a:r>
              <a:rPr lang="en-US" sz="1000" b="1" dirty="0" smtClean="0"/>
              <a:t>1x</a:t>
            </a:r>
            <a:r>
              <a:rPr lang="en-US" sz="1000" dirty="0" smtClean="0"/>
              <a:t> </a:t>
            </a:r>
            <a:r>
              <a:rPr lang="en-US" sz="1000" dirty="0"/>
              <a:t>"</a:t>
            </a:r>
            <a:r>
              <a:rPr lang="en-US" sz="1000" dirty="0" smtClean="0"/>
              <a:t>ocal_extrinsic_info_measurement_series_CHECK.xls“ (from step g))</a:t>
            </a:r>
            <a:br>
              <a:rPr lang="en-US" sz="1000" dirty="0" smtClean="0"/>
            </a:br>
            <a:r>
              <a:rPr lang="en-US" sz="1000" dirty="0" smtClean="0"/>
              <a:t>            </a:t>
            </a:r>
            <a:r>
              <a:rPr lang="en-US" sz="1000" b="1" dirty="0" smtClean="0"/>
              <a:t>1x</a:t>
            </a:r>
            <a:r>
              <a:rPr lang="en-US" sz="1000" dirty="0" smtClean="0"/>
              <a:t> </a:t>
            </a:r>
            <a:r>
              <a:rPr lang="en-US" sz="1000" dirty="0"/>
              <a:t>"ocal_extrinsic_info_measurement_series.xls". (</a:t>
            </a:r>
            <a:r>
              <a:rPr lang="en-US" sz="1000" dirty="0" smtClean="0"/>
              <a:t>consists </a:t>
            </a:r>
            <a:r>
              <a:rPr lang="en-US" sz="1000" dirty="0"/>
              <a:t>10  </a:t>
            </a:r>
            <a:r>
              <a:rPr lang="en-US" sz="1000" dirty="0" smtClean="0"/>
              <a:t>measurements</a:t>
            </a:r>
            <a:r>
              <a:rPr lang="en-US" sz="1000" dirty="0"/>
              <a:t>)</a:t>
            </a:r>
            <a:br>
              <a:rPr lang="en-US" sz="1000" dirty="0"/>
            </a:br>
            <a:r>
              <a:rPr lang="en-US" sz="1000" dirty="0"/>
              <a:t>   </a:t>
            </a:r>
            <a:r>
              <a:rPr lang="en-US" sz="1000" dirty="0" smtClean="0"/>
              <a:t>          </a:t>
            </a:r>
            <a:r>
              <a:rPr lang="en-US" sz="1000" b="1" dirty="0" smtClean="0"/>
              <a:t>2x</a:t>
            </a:r>
            <a:r>
              <a:rPr lang="en-US" sz="1000" dirty="0" smtClean="0"/>
              <a:t> </a:t>
            </a:r>
            <a:r>
              <a:rPr lang="en-US" sz="1000" dirty="0" err="1"/>
              <a:t>HeadUnit</a:t>
            </a:r>
            <a:r>
              <a:rPr lang="en-US" sz="1000" dirty="0"/>
              <a:t> dumps (one longitudinal, one crosswise)</a:t>
            </a:r>
            <a:br>
              <a:rPr lang="en-US" sz="1000" dirty="0"/>
            </a:br>
            <a:r>
              <a:rPr lang="en-US" sz="1000" b="1" dirty="0"/>
              <a:t>   </a:t>
            </a:r>
            <a:r>
              <a:rPr lang="en-US" sz="1000" b="1" dirty="0" smtClean="0"/>
              <a:t>         1x</a:t>
            </a:r>
            <a:r>
              <a:rPr lang="en-US" sz="1000" dirty="0" smtClean="0"/>
              <a:t> customer_calib_monaco.txt (=diagnosis </a:t>
            </a:r>
            <a:r>
              <a:rPr lang="en-US" sz="1000" dirty="0"/>
              <a:t>log</a:t>
            </a:r>
            <a:r>
              <a:rPr lang="en-US" sz="1000" dirty="0" smtClean="0"/>
              <a:t>)</a:t>
            </a:r>
          </a:p>
          <a:p>
            <a:pPr lvl="1">
              <a:buFont typeface="+mj-lt"/>
              <a:buAutoNum type="alphaLcParenR"/>
            </a:pPr>
            <a:endParaRPr lang="en-US" sz="1000" dirty="0" smtClean="0"/>
          </a:p>
          <a:p>
            <a:pPr marL="462583" lvl="1" indent="-228600">
              <a:buFont typeface="+mj-lt"/>
              <a:buAutoNum type="alphaLcParenR"/>
            </a:pPr>
            <a:endParaRPr lang="en-US" sz="1000" dirty="0" smtClean="0"/>
          </a:p>
          <a:p>
            <a:pPr lvl="1">
              <a:buFont typeface="+mj-lt"/>
              <a:buAutoNum type="alphaLcParenR"/>
            </a:pPr>
            <a:endParaRPr lang="en-US" sz="1000" dirty="0"/>
          </a:p>
          <a:p>
            <a:pPr>
              <a:buFont typeface="+mj-lt"/>
              <a:buAutoNum type="alphaLcParenR"/>
            </a:pPr>
            <a:endParaRPr lang="en-US" sz="10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8</a:t>
            </a:fld>
            <a:endParaRPr lang="de-DE"/>
          </a:p>
        </p:txBody>
      </p:sp>
      <p:sp>
        <p:nvSpPr>
          <p:cNvPr id="11" name="Rechteck 10"/>
          <p:cNvSpPr/>
          <p:nvPr/>
        </p:nvSpPr>
        <p:spPr>
          <a:xfrm>
            <a:off x="5905610" y="4746931"/>
            <a:ext cx="4717535" cy="993718"/>
          </a:xfrm>
          <a:prstGeom prst="rect">
            <a:avLst/>
          </a:prstGeom>
          <a:noFill/>
          <a:ln w="127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8" name="Grafik 7"/>
          <p:cNvPicPr>
            <a:picLocks noChangeAspect="1"/>
          </p:cNvPicPr>
          <p:nvPr/>
        </p:nvPicPr>
        <p:blipFill>
          <a:blip r:embed="rId3"/>
          <a:stretch>
            <a:fillRect/>
          </a:stretch>
        </p:blipFill>
        <p:spPr>
          <a:xfrm>
            <a:off x="7778941" y="1295020"/>
            <a:ext cx="3356484" cy="707020"/>
          </a:xfrm>
          <a:prstGeom prst="rect">
            <a:avLst/>
          </a:prstGeom>
        </p:spPr>
      </p:pic>
    </p:spTree>
    <p:extLst>
      <p:ext uri="{BB962C8B-B14F-4D97-AF65-F5344CB8AC3E}">
        <p14:creationId xmlns:p14="http://schemas.microsoft.com/office/powerpoint/2010/main" val="3058503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custDataLst>
              <p:tags r:id="rId1"/>
            </p:custDataLst>
          </p:nvPr>
        </p:nvSpPr>
        <p:spPr/>
        <p:txBody>
          <a:bodyPr/>
          <a:lstStyle/>
          <a:p>
            <a:r>
              <a:rPr lang="en-US" smtClean="0"/>
              <a:t>SVS KPI Tests EOL/OCAL</a:t>
            </a:r>
            <a:endParaRPr lang="en-US" dirty="0"/>
          </a:p>
        </p:txBody>
      </p:sp>
      <p:sp>
        <p:nvSpPr>
          <p:cNvPr id="3" name="Titel 2"/>
          <p:cNvSpPr>
            <a:spLocks noGrp="1"/>
          </p:cNvSpPr>
          <p:nvPr>
            <p:ph type="title"/>
          </p:nvPr>
        </p:nvSpPr>
        <p:spPr/>
        <p:txBody>
          <a:bodyPr/>
          <a:lstStyle/>
          <a:p>
            <a:r>
              <a:rPr lang="en-US" b="1" dirty="0">
                <a:solidFill>
                  <a:srgbClr val="A80163"/>
                </a:solidFill>
              </a:rPr>
              <a:t>OCAL Case </a:t>
            </a:r>
            <a:r>
              <a:rPr lang="en-US" b="1" dirty="0" smtClean="0">
                <a:solidFill>
                  <a:srgbClr val="A80163"/>
                </a:solidFill>
              </a:rPr>
              <a:t>3</a:t>
            </a:r>
            <a:endParaRPr lang="en-US" dirty="0"/>
          </a:p>
        </p:txBody>
      </p:sp>
      <p:sp>
        <p:nvSpPr>
          <p:cNvPr id="4" name="Inhaltsplatzhalter 3"/>
          <p:cNvSpPr>
            <a:spLocks noGrp="1"/>
          </p:cNvSpPr>
          <p:nvPr>
            <p:ph sz="half" idx="1"/>
          </p:nvPr>
        </p:nvSpPr>
        <p:spPr>
          <a:xfrm>
            <a:off x="259200" y="1075044"/>
            <a:ext cx="5103214" cy="4168800"/>
          </a:xfrm>
        </p:spPr>
        <p:txBody>
          <a:bodyPr/>
          <a:lstStyle/>
          <a:p>
            <a:pPr marL="0" indent="0">
              <a:buNone/>
            </a:pPr>
            <a:r>
              <a:rPr lang="en-US" sz="1300" b="1" dirty="0" smtClean="0"/>
              <a:t>“long run” </a:t>
            </a:r>
            <a:r>
              <a:rPr lang="en-US" sz="1300" dirty="0" smtClean="0"/>
              <a:t>(starts from a persisted Service OCAL)</a:t>
            </a:r>
          </a:p>
          <a:p>
            <a:r>
              <a:rPr lang="en-US" sz="1050" dirty="0" smtClean="0"/>
              <a:t>a</a:t>
            </a:r>
            <a:r>
              <a:rPr lang="en-US" sz="1050" dirty="0"/>
              <a:t>) </a:t>
            </a:r>
            <a:r>
              <a:rPr lang="en-US" sz="1050" dirty="0" smtClean="0"/>
              <a:t>Do all Steps from </a:t>
            </a:r>
            <a:r>
              <a:rPr lang="en-US" sz="1050" b="1" dirty="0" smtClean="0"/>
              <a:t>OCAL Case 1, Step: a) – e) </a:t>
            </a:r>
            <a:r>
              <a:rPr lang="en-US" sz="1050" dirty="0" smtClean="0"/>
              <a:t>to start from a fresh “Service OCAL” / PDM Data</a:t>
            </a:r>
            <a:endParaRPr lang="en-US" sz="1050" dirty="0"/>
          </a:p>
          <a:p>
            <a:r>
              <a:rPr lang="en-US" sz="1050" dirty="0" smtClean="0"/>
              <a:t>b) </a:t>
            </a:r>
            <a:r>
              <a:rPr lang="en-US" sz="1050" dirty="0"/>
              <a:t>Execute script "</a:t>
            </a:r>
            <a:r>
              <a:rPr lang="en-US" sz="1050" dirty="0" err="1"/>
              <a:t>rtaos</a:t>
            </a:r>
            <a:r>
              <a:rPr lang="en-US" sz="1050" dirty="0"/>
              <a:t>\</a:t>
            </a:r>
            <a:r>
              <a:rPr lang="en-US" sz="1050" dirty="0" err="1"/>
              <a:t>common_tools</a:t>
            </a:r>
            <a:r>
              <a:rPr lang="en-US" sz="1050" dirty="0"/>
              <a:t>\</a:t>
            </a:r>
            <a:r>
              <a:rPr lang="en-US" sz="1050" dirty="0" err="1"/>
              <a:t>Lauterbach</a:t>
            </a:r>
            <a:r>
              <a:rPr lang="en-US" sz="1050" dirty="0"/>
              <a:t>\</a:t>
            </a:r>
            <a:r>
              <a:rPr lang="en-US" sz="1050" dirty="0" err="1"/>
              <a:t>uscale</a:t>
            </a:r>
            <a:r>
              <a:rPr lang="en-US" sz="1050" dirty="0"/>
              <a:t>\c2w\validation\ plus\</a:t>
            </a:r>
            <a:r>
              <a:rPr lang="en-US" sz="1050" b="1" dirty="0">
                <a:solidFill>
                  <a:srgbClr val="00B050"/>
                </a:solidFill>
              </a:rPr>
              <a:t>APU_C2W_onlinecalib_plus_validation_watch.cmm</a:t>
            </a:r>
            <a:r>
              <a:rPr lang="en-US" sz="1050" dirty="0">
                <a:solidFill>
                  <a:srgbClr val="00B050"/>
                </a:solidFill>
              </a:rPr>
              <a:t>" </a:t>
            </a:r>
            <a:r>
              <a:rPr lang="en-US" sz="1050" dirty="0"/>
              <a:t>on APU to start the “OCAL-watch-screen”. Here the </a:t>
            </a:r>
            <a:r>
              <a:rPr lang="en-US" sz="1050" dirty="0" err="1"/>
              <a:t>Calib</a:t>
            </a:r>
            <a:r>
              <a:rPr lang="en-US" sz="1050" dirty="0"/>
              <a:t>-status should be "GCM_PARTIALLY_CALIB". for every camera. Furthermore, check whether a deviations has appeared, i.e., “GCM_CALIB_ERROR_DEVIATION” is not </a:t>
            </a:r>
            <a:r>
              <a:rPr lang="en-US" sz="1050" dirty="0" smtClean="0"/>
              <a:t>set. </a:t>
            </a:r>
            <a:r>
              <a:rPr lang="en-US" sz="1050" dirty="0"/>
              <a:t>”. </a:t>
            </a:r>
            <a:r>
              <a:rPr lang="en-US" sz="1050" b="1" dirty="0" smtClean="0"/>
              <a:t>Otherwise: </a:t>
            </a:r>
            <a:r>
              <a:rPr lang="en-US" sz="1050" b="1" dirty="0"/>
              <a:t>report the Error Values immediately to a C2W contact person (Markus Klein, Nils Gerhard or Manuel Schenk). </a:t>
            </a:r>
          </a:p>
          <a:p>
            <a:r>
              <a:rPr lang="en-US" sz="1050" b="1" dirty="0" smtClean="0">
                <a:solidFill>
                  <a:srgbClr val="FF0000"/>
                </a:solidFill>
              </a:rPr>
              <a:t>[</a:t>
            </a:r>
            <a:r>
              <a:rPr lang="en-US" sz="1050" b="1" dirty="0">
                <a:solidFill>
                  <a:srgbClr val="FF0000"/>
                </a:solidFill>
              </a:rPr>
              <a:t>ONLY STAR 2]:</a:t>
            </a:r>
            <a:r>
              <a:rPr lang="en-US" sz="1050" dirty="0">
                <a:solidFill>
                  <a:srgbClr val="FF0000"/>
                </a:solidFill>
              </a:rPr>
              <a:t> Activate </a:t>
            </a:r>
            <a:r>
              <a:rPr lang="en-US" sz="1050" b="1" dirty="0">
                <a:solidFill>
                  <a:srgbClr val="FF0000"/>
                </a:solidFill>
              </a:rPr>
              <a:t>ONLY Front &amp; Rear CAM</a:t>
            </a:r>
            <a:r>
              <a:rPr lang="en-US" sz="1050" dirty="0">
                <a:solidFill>
                  <a:srgbClr val="FF0000"/>
                </a:solidFill>
              </a:rPr>
              <a:t> (with Monaco): “Variant Coding” </a:t>
            </a:r>
            <a:r>
              <a:rPr lang="en-US" sz="1050" dirty="0">
                <a:solidFill>
                  <a:srgbClr val="FF0000"/>
                </a:solidFill>
                <a:sym typeface="Wingdings" panose="05000000000000000000" pitchFamily="2" charset="2"/>
              </a:rPr>
              <a:t></a:t>
            </a:r>
            <a:r>
              <a:rPr lang="en-US" sz="1050" dirty="0">
                <a:solidFill>
                  <a:srgbClr val="FF0000"/>
                </a:solidFill>
              </a:rPr>
              <a:t> C2W </a:t>
            </a:r>
            <a:r>
              <a:rPr lang="en-US" sz="1050" dirty="0">
                <a:solidFill>
                  <a:srgbClr val="FF0000"/>
                </a:solidFill>
                <a:sym typeface="Wingdings" panose="05000000000000000000" pitchFamily="2" charset="2"/>
              </a:rPr>
              <a:t> Activation Mode Calibration Start  </a:t>
            </a:r>
            <a:r>
              <a:rPr lang="en-US" sz="1050" b="1" dirty="0">
                <a:solidFill>
                  <a:srgbClr val="FF0000"/>
                </a:solidFill>
                <a:sym typeface="Wingdings" panose="05000000000000000000" pitchFamily="2" charset="2"/>
              </a:rPr>
              <a:t>“camera to world + </a:t>
            </a:r>
            <a:r>
              <a:rPr lang="en-US" sz="1050" b="1" dirty="0" err="1">
                <a:solidFill>
                  <a:srgbClr val="FF0000"/>
                </a:solidFill>
                <a:sym typeface="Wingdings" panose="05000000000000000000" pitchFamily="2" charset="2"/>
              </a:rPr>
              <a:t>hight</a:t>
            </a:r>
            <a:r>
              <a:rPr lang="en-US" sz="1050" b="1" dirty="0">
                <a:solidFill>
                  <a:srgbClr val="FF0000"/>
                </a:solidFill>
                <a:sym typeface="Wingdings" panose="05000000000000000000" pitchFamily="2" charset="2"/>
              </a:rPr>
              <a:t> estimation active</a:t>
            </a:r>
            <a:r>
              <a:rPr lang="en-US" sz="1050" b="1" dirty="0">
                <a:solidFill>
                  <a:srgbClr val="FF0000"/>
                </a:solidFill>
              </a:rPr>
              <a:t>”</a:t>
            </a:r>
            <a:endParaRPr lang="en-US" sz="1050" b="1" dirty="0"/>
          </a:p>
          <a:p>
            <a:r>
              <a:rPr lang="en-US" sz="1050" dirty="0" smtClean="0"/>
              <a:t>c) Drive </a:t>
            </a:r>
            <a:r>
              <a:rPr lang="en-US" sz="1050" dirty="0"/>
              <a:t>around how it is specified in the test </a:t>
            </a:r>
            <a:r>
              <a:rPr lang="en-US" sz="1050" dirty="0" smtClean="0"/>
              <a:t>catalog </a:t>
            </a:r>
            <a:r>
              <a:rPr lang="en-US" sz="1050" dirty="0"/>
              <a:t>(&lt;50-60 km/h, not too much steering)</a:t>
            </a:r>
            <a:r>
              <a:rPr lang="en-US" sz="1050" dirty="0" smtClean="0"/>
              <a:t>. </a:t>
            </a:r>
            <a:r>
              <a:rPr lang="en-US" sz="1050" dirty="0"/>
              <a:t>Use the “OCAL-watch-Screen” for regarding the progress. </a:t>
            </a:r>
            <a:endParaRPr lang="en-US" sz="1050" dirty="0" smtClean="0"/>
          </a:p>
          <a:p>
            <a:r>
              <a:rPr lang="en-US" sz="1050" dirty="0" smtClean="0"/>
              <a:t>h</a:t>
            </a:r>
            <a:r>
              <a:rPr lang="en-US" sz="1050" dirty="0"/>
              <a:t>) </a:t>
            </a:r>
            <a:r>
              <a:rPr lang="en-US" sz="1050" dirty="0" smtClean="0"/>
              <a:t>Execute </a:t>
            </a:r>
            <a:r>
              <a:rPr lang="en-US" sz="1050" dirty="0"/>
              <a:t>every 5-10 minutes the script </a:t>
            </a:r>
            <a:r>
              <a:rPr lang="en-US" sz="1050" dirty="0" smtClean="0"/>
              <a:t>"</a:t>
            </a:r>
            <a:r>
              <a:rPr lang="en-US" sz="1050" dirty="0" err="1" smtClean="0"/>
              <a:t>rtaos</a:t>
            </a:r>
            <a:r>
              <a:rPr lang="en-US" sz="1050" dirty="0" smtClean="0"/>
              <a:t>\</a:t>
            </a:r>
            <a:r>
              <a:rPr lang="en-US" sz="1050" dirty="0" err="1" smtClean="0"/>
              <a:t>common_tools</a:t>
            </a:r>
            <a:r>
              <a:rPr lang="en-US" sz="1050" dirty="0" smtClean="0"/>
              <a:t>\</a:t>
            </a:r>
            <a:r>
              <a:rPr lang="en-US" sz="1050" dirty="0" err="1" smtClean="0"/>
              <a:t>Lauterbach</a:t>
            </a:r>
            <a:r>
              <a:rPr lang="en-US" sz="1050" dirty="0" smtClean="0"/>
              <a:t>\</a:t>
            </a:r>
            <a:r>
              <a:rPr lang="en-US" sz="1050" dirty="0" err="1" smtClean="0"/>
              <a:t>uscale</a:t>
            </a:r>
            <a:r>
              <a:rPr lang="en-US" sz="1050" dirty="0" smtClean="0"/>
              <a:t>\c2w\validation\plus\ </a:t>
            </a:r>
            <a:r>
              <a:rPr lang="en-US" sz="1050" b="1" dirty="0" smtClean="0">
                <a:solidFill>
                  <a:srgbClr val="00B050"/>
                </a:solidFill>
              </a:rPr>
              <a:t>APU_C2W_ocal_measurements_plus.cmm</a:t>
            </a:r>
            <a:r>
              <a:rPr lang="en-US" sz="1050" dirty="0"/>
              <a:t>" on APU. </a:t>
            </a:r>
            <a:endParaRPr lang="en-US" sz="1050" dirty="0" smtClean="0"/>
          </a:p>
          <a:p>
            <a:r>
              <a:rPr lang="en-US" sz="1050" dirty="0" smtClean="0"/>
              <a:t>e</a:t>
            </a:r>
            <a:r>
              <a:rPr lang="en-US" sz="1050" dirty="0"/>
              <a:t>) Stop driving after the time documented in the test catalog. After that, you should have a file (ocal_extrinsic_info_measurement_series.xls) with measures from every 5-10 minutes</a:t>
            </a:r>
            <a:r>
              <a:rPr lang="en-US" sz="1050" dirty="0" smtClean="0"/>
              <a:t>.</a:t>
            </a:r>
          </a:p>
          <a:p>
            <a:pPr lvl="1"/>
            <a:endParaRPr lang="en-US" sz="1050" dirty="0"/>
          </a:p>
          <a:p>
            <a:pPr marL="0" indent="0">
              <a:buNone/>
            </a:pPr>
            <a:r>
              <a:rPr lang="en-US" sz="1050" dirty="0"/>
              <a:t> </a:t>
            </a:r>
          </a:p>
        </p:txBody>
      </p:sp>
      <p:sp>
        <p:nvSpPr>
          <p:cNvPr id="5" name="Inhaltsplatzhalter 4"/>
          <p:cNvSpPr>
            <a:spLocks noGrp="1"/>
          </p:cNvSpPr>
          <p:nvPr>
            <p:ph sz="half" idx="2"/>
          </p:nvPr>
        </p:nvSpPr>
        <p:spPr>
          <a:xfrm>
            <a:off x="5841159" y="1007791"/>
            <a:ext cx="4596949" cy="4168800"/>
          </a:xfrm>
        </p:spPr>
        <p:txBody>
          <a:bodyPr/>
          <a:lstStyle/>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pPr marL="0" indent="0">
              <a:buNone/>
            </a:pPr>
            <a:r>
              <a:rPr lang="en-US" sz="1600" dirty="0" smtClean="0">
                <a:solidFill>
                  <a:srgbClr val="002060"/>
                </a:solidFill>
                <a:sym typeface="Wingdings" panose="05000000000000000000" pitchFamily="2" charset="2"/>
              </a:rPr>
              <a:t> </a:t>
            </a:r>
            <a:r>
              <a:rPr lang="en-US" sz="1600" dirty="0" smtClean="0">
                <a:solidFill>
                  <a:srgbClr val="002060"/>
                </a:solidFill>
              </a:rPr>
              <a:t>Drive </a:t>
            </a:r>
            <a:r>
              <a:rPr lang="en-US" sz="1600" dirty="0">
                <a:solidFill>
                  <a:srgbClr val="002060"/>
                </a:solidFill>
              </a:rPr>
              <a:t>like an end customer would to, also use </a:t>
            </a:r>
            <a:r>
              <a:rPr lang="en-US" sz="1600" dirty="0" err="1" smtClean="0">
                <a:solidFill>
                  <a:srgbClr val="002060"/>
                </a:solidFill>
              </a:rPr>
              <a:t>eg</a:t>
            </a:r>
            <a:r>
              <a:rPr lang="en-US" sz="1600" dirty="0" smtClean="0">
                <a:solidFill>
                  <a:srgbClr val="002060"/>
                </a:solidFill>
              </a:rPr>
              <a:t>. </a:t>
            </a:r>
            <a:r>
              <a:rPr lang="en-US" sz="1600" dirty="0">
                <a:solidFill>
                  <a:srgbClr val="002060"/>
                </a:solidFill>
              </a:rPr>
              <a:t>APC or drive in and out a parking house, have a protocol of your trajectory</a:t>
            </a:r>
          </a:p>
          <a:p>
            <a:endParaRPr lang="en-US" sz="1100" dirty="0"/>
          </a:p>
        </p:txBody>
      </p:sp>
      <p:sp>
        <p:nvSpPr>
          <p:cNvPr id="6" name="Foliennummernplatzhalter 5"/>
          <p:cNvSpPr>
            <a:spLocks noGrp="1"/>
          </p:cNvSpPr>
          <p:nvPr>
            <p:ph type="sldNum" sz="quarter" idx="12"/>
          </p:nvPr>
        </p:nvSpPr>
        <p:spPr/>
        <p:txBody>
          <a:bodyPr/>
          <a:lstStyle/>
          <a:p>
            <a:fld id="{4898AEC0-503E-4FA4-859C-D0F72D6E3F79}" type="slidenum">
              <a:rPr lang="de-DE" smtClean="0"/>
              <a:pPr/>
              <a:t>9</a:t>
            </a:fld>
            <a:endParaRPr lang="de-DE"/>
          </a:p>
        </p:txBody>
      </p:sp>
    </p:spTree>
    <p:extLst>
      <p:ext uri="{BB962C8B-B14F-4D97-AF65-F5344CB8AC3E}">
        <p14:creationId xmlns:p14="http://schemas.microsoft.com/office/powerpoint/2010/main" val="19425047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54.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55.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56.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57.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58.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59.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61.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62.xml><?xml version="1.0" encoding="utf-8"?>
<p:tagLst xmlns:a="http://schemas.openxmlformats.org/drawingml/2006/main" xmlns:r="http://schemas.openxmlformats.org/officeDocument/2006/relationships" xmlns:p="http://schemas.openxmlformats.org/presentationml/2006/main">
  <p:tag name="OLDCHAPTERTEXTVALUE" val="TASK FORCE EOL/OCAL"/>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CC-DA/ESV1</OrgInhalt>
      <Wert>CC-DA/ESV1</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GmbH 2019. All rights reserved, also regarding any disposal, exploitation, reproduction, editing, distribution, as well as in the event of applications for industrial property rights.</OrgInhalt>
      <Wert>© Robert Bosch GmbH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2019-10-16</OrgInhalt>
      <Wert>2019-10-16</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Chassis Systems Control</OrgInhalt>
      <Wert>Chassis Systems Control</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presentation_183</Template>
  <TotalTime>0</TotalTime>
  <Words>4602</Words>
  <Application>Microsoft Office PowerPoint</Application>
  <PresentationFormat>Benutzerdefiniert</PresentationFormat>
  <Paragraphs>352</Paragraphs>
  <Slides>12</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Arial Unicode MS</vt:lpstr>
      <vt:lpstr>Bosch Office Sans</vt:lpstr>
      <vt:lpstr>Calibri</vt:lpstr>
      <vt:lpstr>Wingdings</vt:lpstr>
      <vt:lpstr>Wingdings 3</vt:lpstr>
      <vt:lpstr>Bosch NG</vt:lpstr>
      <vt:lpstr>  Validation of SVS SAT CAMS EOL &amp; OCAL High &amp; Entry   </vt:lpstr>
      <vt:lpstr>FULL test (SW release)</vt:lpstr>
      <vt:lpstr>Vehicle preparation</vt:lpstr>
      <vt:lpstr>EOL CALIBRATION [ONLY High &amp; Premium]</vt:lpstr>
      <vt:lpstr>Possible EOL CALIBRATION ERRORs </vt:lpstr>
      <vt:lpstr>OCAL Case 2 - “Service Calibration” (starts from Reset) </vt:lpstr>
      <vt:lpstr>OCAL Case 1 “Customer Calibration” (OCAL starts from Service OCAL results / PDM)  </vt:lpstr>
      <vt:lpstr>[ONLY STAR2] OCAL Case 1+ “Full Ocal Customer Calibration” (OCAL starts from Service OCAL results / PDM)  </vt:lpstr>
      <vt:lpstr>OCAL Case 3</vt:lpstr>
      <vt:lpstr>Possible OCAL ERRORs</vt:lpstr>
      <vt:lpstr>Take Pictures [ONLY High &amp; Premium]</vt:lpstr>
      <vt:lpstr>Dump masks and Surroundviews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Immendingen 21.10.-06.11.2019</dc:title>
  <dc:creator>Bischoff Stefan (CC-DA/ESV1)</dc:creator>
  <cp:lastModifiedBy>Gerhard Nils (XC-DA/ESV1)</cp:lastModifiedBy>
  <cp:revision>532</cp:revision>
  <dcterms:created xsi:type="dcterms:W3CDTF">2019-10-16T13:29:25Z</dcterms:created>
  <dcterms:modified xsi:type="dcterms:W3CDTF">2021-01-29T13:47:36Z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