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6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3B70A-0ACE-744C-B4C6-CDA73E7EB36D}" type="datetimeFigureOut">
              <a:rPr lang="en-US" smtClean="0"/>
              <a:t>9/6/20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C06FE-B2B1-334E-9FD8-621632D5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759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DEE76-9351-764C-B935-857A4369B3AC}" type="datetimeFigureOut">
              <a:rPr lang="en-US" smtClean="0"/>
              <a:t>9/6/20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4F90C-1946-394C-9A13-F9020053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405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1F04-5CE7-FE43-8950-5F2AC87BF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1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1F04-5CE7-FE43-8950-5F2AC87BF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4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1F04-5CE7-FE43-8950-5F2AC87BF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2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1F04-5CE7-FE43-8950-5F2AC87BF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1F04-5CE7-FE43-8950-5F2AC87BF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7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1F04-5CE7-FE43-8950-5F2AC87BF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2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1F04-5CE7-FE43-8950-5F2AC87BF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0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1F04-5CE7-FE43-8950-5F2AC87BF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9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1F04-5CE7-FE43-8950-5F2AC87BF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7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1F04-5CE7-FE43-8950-5F2AC87BF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0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1F04-5CE7-FE43-8950-5F2AC87BF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5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90000" t="1000" r="1000" b="8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21F04-5CE7-FE43-8950-5F2AC87BFE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WSU.jpg"/>
          <p:cNvPicPr>
            <a:picLocks noChangeAspect="1"/>
          </p:cNvPicPr>
          <p:nvPr/>
        </p:nvPicPr>
        <p:blipFill>
          <a:blip r:embed="rId14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506" y="727067"/>
            <a:ext cx="4816804" cy="4808382"/>
          </a:xfrm>
          <a:prstGeom prst="rect">
            <a:avLst/>
          </a:prstGeom>
        </p:spPr>
      </p:pic>
      <p:pic>
        <p:nvPicPr>
          <p:cNvPr id="8" name="Picture 7" descr="warrior_banded_logo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166" y="92557"/>
            <a:ext cx="1058394" cy="63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6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Lab 1: Packet Sniffing and Wireshark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Fengwei Zhang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1F04-5CE7-FE43-8950-5F2AC87BFE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26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Internet layer is responsible for sending packets to across networks. </a:t>
            </a:r>
          </a:p>
          <a:p>
            <a:endParaRPr lang="en-US" dirty="0"/>
          </a:p>
          <a:p>
            <a:r>
              <a:rPr lang="en-US" dirty="0"/>
              <a:t>It has two functions: 1) Host identification by using IP addressing system (IPv4 and IPv6); and 2) packets routing from source to destination. </a:t>
            </a:r>
          </a:p>
          <a:p>
            <a:endParaRPr lang="en-US" dirty="0"/>
          </a:p>
          <a:p>
            <a:r>
              <a:rPr lang="en-US" dirty="0"/>
              <a:t>The examples of Internet layer protocols are Internet Protocol (IP), Internet Control Message Protocol (ICMP), and Address Resolution Protocol (ARP).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1F04-5CE7-FE43-8950-5F2AC87BFE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94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link layer defines the networking methods within the scope of the local network link. </a:t>
            </a:r>
          </a:p>
          <a:p>
            <a:endParaRPr lang="en-US" dirty="0"/>
          </a:p>
          <a:p>
            <a:r>
              <a:rPr lang="en-US" dirty="0"/>
              <a:t>It is used to move the packets between two hosts on the same link. An common example of link layer protocols is Ethernet.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1F04-5CE7-FE43-8950-5F2AC87BFE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2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Encapsulation in Network Stack</a:t>
            </a:r>
          </a:p>
        </p:txBody>
      </p:sp>
      <p:pic>
        <p:nvPicPr>
          <p:cNvPr id="7" name="Content Placeholder 6" descr="Screen Shot 2016-01-11 at 2.19.4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83" r="-4883"/>
          <a:stretch>
            <a:fillRect/>
          </a:stretch>
        </p:blipFill>
        <p:spPr>
          <a:xfrm>
            <a:off x="77275" y="1489432"/>
            <a:ext cx="8849562" cy="486691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1F04-5CE7-FE43-8950-5F2AC87BFE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1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Sniffer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Packet sniffer is a basic tool for observing network packet exchanges in a computer</a:t>
            </a:r>
          </a:p>
          <a:p>
            <a:endParaRPr lang="en-US" dirty="0"/>
          </a:p>
          <a:p>
            <a:r>
              <a:rPr lang="en-US" dirty="0"/>
              <a:t>Capturing (“sniffs”) packets being sent/received from/by your computer</a:t>
            </a:r>
          </a:p>
          <a:p>
            <a:endParaRPr lang="en-US" dirty="0"/>
          </a:p>
          <a:p>
            <a:r>
              <a:rPr lang="en-US" dirty="0"/>
              <a:t>A packet sniffer itself is passive</a:t>
            </a:r>
          </a:p>
          <a:p>
            <a:endParaRPr lang="en-US" dirty="0"/>
          </a:p>
          <a:p>
            <a:r>
              <a:rPr lang="en-US" dirty="0"/>
              <a:t>Displaying the contents of the various protocol fields in these captured packets, but never sending packets itself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1F04-5CE7-FE43-8950-5F2AC87BFE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1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Sniffer Structure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-12114" b="-12114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1F04-5CE7-FE43-8950-5F2AC87BFE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15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Sniffer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Applications ( web browsers, FTP clients, email </a:t>
            </a:r>
            <a:r>
              <a:rPr lang="en-US" altLang="zh-CN" dirty="0"/>
              <a:t>clients )</a:t>
            </a:r>
          </a:p>
          <a:p>
            <a:endParaRPr lang="en-US" dirty="0"/>
          </a:p>
          <a:p>
            <a:r>
              <a:rPr lang="en-US" dirty="0"/>
              <a:t>Network protocols (Internet protocol)</a:t>
            </a:r>
          </a:p>
          <a:p>
            <a:endParaRPr lang="en-US" dirty="0"/>
          </a:p>
          <a:p>
            <a:r>
              <a:rPr lang="en-US" dirty="0"/>
              <a:t>Packet capture</a:t>
            </a:r>
          </a:p>
          <a:p>
            <a:pPr lvl="1"/>
            <a:r>
              <a:rPr lang="en-US" dirty="0"/>
              <a:t>The packet capture library receives a copy of every link-layer frame that is sent from or received by your computer</a:t>
            </a:r>
          </a:p>
          <a:p>
            <a:endParaRPr lang="en-US" dirty="0"/>
          </a:p>
          <a:p>
            <a:r>
              <a:rPr lang="en-US" dirty="0"/>
              <a:t>Packet Analyzer</a:t>
            </a:r>
          </a:p>
          <a:p>
            <a:pPr lvl="1"/>
            <a:r>
              <a:rPr lang="en-US" dirty="0"/>
              <a:t>Displaying the contents of all fields within a protocol message</a:t>
            </a:r>
          </a:p>
          <a:p>
            <a:pPr lvl="1"/>
            <a:r>
              <a:rPr lang="en-US" dirty="0"/>
              <a:t>Understanding the structure of all messages exchanged by protocols</a:t>
            </a:r>
          </a:p>
          <a:p>
            <a:pPr lvl="1"/>
            <a:r>
              <a:rPr lang="en-US" dirty="0"/>
              <a:t>IP, TCP, HTTP headers</a:t>
            </a:r>
          </a:p>
          <a:p>
            <a:pPr lvl="1"/>
            <a:endParaRPr lang="en-US" dirty="0"/>
          </a:p>
          <a:p>
            <a:r>
              <a:rPr lang="en-US" dirty="0" err="1"/>
              <a:t>Wireshark</a:t>
            </a:r>
            <a:r>
              <a:rPr lang="en-US" dirty="0"/>
              <a:t>, </a:t>
            </a:r>
            <a:r>
              <a:rPr lang="en-US" dirty="0" err="1"/>
              <a:t>TCPDump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1F04-5CE7-FE43-8950-5F2AC87BFE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4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Network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TCP/IP is the most commonly used network model for Internet services. </a:t>
            </a:r>
          </a:p>
          <a:p>
            <a:endParaRPr lang="en-US" dirty="0"/>
          </a:p>
          <a:p>
            <a:r>
              <a:rPr lang="en-US" dirty="0"/>
              <a:t>Because its most important protocols, the Transmission Control Protocol (TCP) and the Internet Protocol (IP) were the first networking protocols defined in this standard, it is named as TCP/IP. </a:t>
            </a:r>
          </a:p>
          <a:p>
            <a:endParaRPr lang="en-US" dirty="0"/>
          </a:p>
          <a:p>
            <a:r>
              <a:rPr lang="en-US" dirty="0"/>
              <a:t>It contains multiple layers including: </a:t>
            </a:r>
          </a:p>
          <a:p>
            <a:pPr lvl="1"/>
            <a:r>
              <a:rPr lang="en-US" dirty="0"/>
              <a:t>Application layer</a:t>
            </a:r>
          </a:p>
          <a:p>
            <a:pPr lvl="1"/>
            <a:r>
              <a:rPr lang="en-US" dirty="0"/>
              <a:t>Transport layer</a:t>
            </a:r>
          </a:p>
          <a:p>
            <a:pPr lvl="1"/>
            <a:r>
              <a:rPr lang="en-US" dirty="0"/>
              <a:t>Network layer</a:t>
            </a:r>
          </a:p>
          <a:p>
            <a:pPr lvl="1"/>
            <a:r>
              <a:rPr lang="en-US" dirty="0"/>
              <a:t>Data link layer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1F04-5CE7-FE43-8950-5F2AC87BFE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0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Layered Approach</a:t>
            </a:r>
          </a:p>
        </p:txBody>
      </p:sp>
      <p:pic>
        <p:nvPicPr>
          <p:cNvPr id="7" name="Content Placeholder 6" descr="Screen Shot 2016-01-11 at 2.14.0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564" b="-15564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1F04-5CE7-FE43-8950-5F2AC87BFE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6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Layers</a:t>
            </a:r>
          </a:p>
        </p:txBody>
      </p:sp>
      <p:pic>
        <p:nvPicPr>
          <p:cNvPr id="7" name="Content Placeholder 6" descr="Screen Shot 2016-01-11 at 2.15.3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7" r="-6657"/>
          <a:stretch>
            <a:fillRect/>
          </a:stretch>
        </p:blipFill>
        <p:spPr>
          <a:xfrm>
            <a:off x="75986" y="1417638"/>
            <a:ext cx="8868554" cy="48773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1F04-5CE7-FE43-8950-5F2AC87BFE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2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 layer includes the protocols used by most applications for providing user services</a:t>
            </a:r>
          </a:p>
          <a:p>
            <a:endParaRPr lang="en-US" dirty="0"/>
          </a:p>
          <a:p>
            <a:r>
              <a:rPr lang="en-US" dirty="0"/>
              <a:t>Examples of application layer protocols are Hypertext Transfer Protocol (HTTP), Secure Shell (SSH), File Transfer Protocol (FTP), and Simple Mail Transfer Protocol (SMTP)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1F04-5CE7-FE43-8950-5F2AC87BFE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5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transport layer establishes process-to-process connectivity, and it provides end-to-end services that are independent of underlying user data. </a:t>
            </a:r>
          </a:p>
          <a:p>
            <a:endParaRPr lang="en-US" dirty="0"/>
          </a:p>
          <a:p>
            <a:r>
              <a:rPr lang="en-US" dirty="0"/>
              <a:t>To implement the process-to-process communication, the protocol introduces a concept of port. The examples of transport layer protocols are Transport Control Protocol (TCP) and User Datagram Protocol (UDP). </a:t>
            </a:r>
          </a:p>
          <a:p>
            <a:endParaRPr lang="en-US" dirty="0"/>
          </a:p>
          <a:p>
            <a:r>
              <a:rPr lang="en-US" dirty="0"/>
              <a:t>The TCP provides flow control, connection establishment, and reliable transmission of data, while the UDP is a connectionless transmission model.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1F04-5CE7-FE43-8950-5F2AC87BFE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06413"/>
      </p:ext>
    </p:extLst>
  </p:cSld>
  <p:clrMapOvr>
    <a:masterClrMapping/>
  </p:clrMapOvr>
</p:sld>
</file>

<file path=ppt/theme/theme1.xml><?xml version="1.0" encoding="utf-8"?>
<a:theme xmlns:a="http://schemas.openxmlformats.org/drawingml/2006/main" name="WSU-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SUSTech CS315</Template>
  <TotalTime>107</TotalTime>
  <Words>534</Words>
  <Application>Microsoft Macintosh PowerPoint</Application>
  <PresentationFormat>On-screen Show (4:3)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WSU-PPT</vt:lpstr>
      <vt:lpstr>Lab 1: Packet Sniffing and Wireshark</vt:lpstr>
      <vt:lpstr>Packet Sniffer</vt:lpstr>
      <vt:lpstr>Packet Sniffer Structure</vt:lpstr>
      <vt:lpstr>Packet Sniffer (cont’d)</vt:lpstr>
      <vt:lpstr>TCP/IP Network Stack</vt:lpstr>
      <vt:lpstr>An Example Layered Approach</vt:lpstr>
      <vt:lpstr>Network Layers</vt:lpstr>
      <vt:lpstr>Application Layer</vt:lpstr>
      <vt:lpstr>Transport Layer</vt:lpstr>
      <vt:lpstr>Internet Layer</vt:lpstr>
      <vt:lpstr>Link Layer</vt:lpstr>
      <vt:lpstr>Data Encapsulation in Network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Packet Sniffing and Wireshark</dc:title>
  <dc:creator>Fengwei Zhang</dc:creator>
  <cp:lastModifiedBy>Zhang Fengwei</cp:lastModifiedBy>
  <cp:revision>18</cp:revision>
  <dcterms:created xsi:type="dcterms:W3CDTF">2016-01-11T18:28:03Z</dcterms:created>
  <dcterms:modified xsi:type="dcterms:W3CDTF">2020-09-06T03:12:15Z</dcterms:modified>
</cp:coreProperties>
</file>