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96" r:id="rId3"/>
  </p:sldMasterIdLst>
  <p:notesMasterIdLst>
    <p:notesMasterId r:id="rId23"/>
  </p:notesMasterIdLst>
  <p:handoutMasterIdLst>
    <p:handoutMasterId r:id="rId24"/>
  </p:handoutMasterIdLst>
  <p:sldIdLst>
    <p:sldId id="256" r:id="rId4"/>
    <p:sldId id="257" r:id="rId5"/>
    <p:sldId id="274" r:id="rId6"/>
    <p:sldId id="258" r:id="rId7"/>
    <p:sldId id="259" r:id="rId8"/>
    <p:sldId id="261" r:id="rId9"/>
    <p:sldId id="260" r:id="rId10"/>
    <p:sldId id="275" r:id="rId11"/>
    <p:sldId id="264" r:id="rId12"/>
    <p:sldId id="262" r:id="rId13"/>
    <p:sldId id="266" r:id="rId14"/>
    <p:sldId id="263" r:id="rId15"/>
    <p:sldId id="268" r:id="rId16"/>
    <p:sldId id="265" r:id="rId17"/>
    <p:sldId id="276" r:id="rId18"/>
    <p:sldId id="269" r:id="rId19"/>
    <p:sldId id="277" r:id="rId20"/>
    <p:sldId id="270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8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CD992-A087-4544-8904-1BCCCF9F759C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167EF-3585-344A-8B66-01E53B2D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7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4654F-6E6C-C54E-8330-C66655F5ABD1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A705B-193B-0945-9547-FB53AADD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40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58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CS315 Computer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5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CS315 Computer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62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CS315 Computer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70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CS315 Computer Security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37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CS315 Computer Security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00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CS315 Computer Security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61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CS315 Computer Security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53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CS315 Computer Security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9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7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CS315 Computer Security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51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CS315 Computer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7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CS315 Computer Security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660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517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56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7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10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917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083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0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859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63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46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66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9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3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7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4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5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9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SUSTech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CS315 Computer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99ED2-22C3-A848-84E6-00A21511070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WSU.jpg"/>
          <p:cNvPicPr>
            <a:picLocks noChangeAspect="1"/>
          </p:cNvPicPr>
          <p:nvPr/>
        </p:nvPicPr>
        <p:blipFill>
          <a:blip r:embed="rId13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506" y="727067"/>
            <a:ext cx="4816804" cy="4808382"/>
          </a:xfrm>
          <a:prstGeom prst="rect">
            <a:avLst/>
          </a:prstGeom>
        </p:spPr>
      </p:pic>
      <p:pic>
        <p:nvPicPr>
          <p:cNvPr id="8" name="Picture 7" descr="warrior_banded_logo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166" y="92557"/>
            <a:ext cx="1058394" cy="6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8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SUSTech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/>
              <a:t>CS315 Computer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99ED2-22C3-A848-84E6-00A21511070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WSU.jpg"/>
          <p:cNvPicPr>
            <a:picLocks noChangeAspect="1"/>
          </p:cNvPicPr>
          <p:nvPr/>
        </p:nvPicPr>
        <p:blipFill>
          <a:blip r:embed="rId13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506" y="727067"/>
            <a:ext cx="4816804" cy="4808382"/>
          </a:xfrm>
          <a:prstGeom prst="rect">
            <a:avLst/>
          </a:prstGeom>
        </p:spPr>
      </p:pic>
      <p:pic>
        <p:nvPicPr>
          <p:cNvPr id="8" name="Picture 7" descr="warrior_banded_logo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166" y="92557"/>
            <a:ext cx="1058394" cy="6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2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90000" b="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SUSTech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CS315 Computer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99ED2-22C3-A848-84E6-00A2151107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0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se.sustech.edu.cn/faculty/~zhangfw/21fa-cs315/assignment-declaration-form-english.docx" TargetMode="External"/><Relationship Id="rId2" Type="http://schemas.openxmlformats.org/officeDocument/2006/relationships/hyperlink" Target="http://cse.sustech.edu.cn/faculty/~zhangfw/21fa-cs315/assignment-declaration-form-chinese.docx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cse.sustech.edu.cn/faculty/~zhangfw/21fa-cs315/assignment-regulations.doc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se.sustech.edu.cn/faculty/~zhangfw/20fa-cs315/index.html" TargetMode="External"/><Relationship Id="rId2" Type="http://schemas.openxmlformats.org/officeDocument/2006/relationships/hyperlink" Target="https://fengweiz.github.io/24fa-cs315/index.html" TargetMode="Externa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engweiz.github.io/24fa-cs315/index.html" TargetMode="External"/><Relationship Id="rId2" Type="http://schemas.openxmlformats.org/officeDocument/2006/relationships/hyperlink" Target="http://cse.sustech.edu.cn/faculty/~zhangfw/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228"/>
            <a:ext cx="7772400" cy="327873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CS 315 Computer Security 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Kai" pitchFamily="2" charset="-122"/>
                <a:ea typeface="Kai" pitchFamily="2" charset="-122"/>
              </a:rPr>
              <a:t>(</a:t>
            </a:r>
            <a:r>
              <a:rPr lang="zh-CN" altLang="en-US" dirty="0">
                <a:latin typeface="Kai" pitchFamily="2" charset="-122"/>
                <a:ea typeface="Kai" pitchFamily="2" charset="-122"/>
              </a:rPr>
              <a:t>计算机安全</a:t>
            </a:r>
            <a:r>
              <a:rPr lang="en-US" dirty="0">
                <a:latin typeface="Kai" pitchFamily="2" charset="-122"/>
                <a:ea typeface="Kai" pitchFamily="2" charset="-122"/>
              </a:rPr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Instructor: Fengwei Zhang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6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Labs and Term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FA1387-9D28-84F5-E5F5-D0BD8B91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60" y="1490498"/>
            <a:ext cx="5615590" cy="468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9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Familiar with Linux/Unix Commands</a:t>
            </a:r>
          </a:p>
          <a:p>
            <a:endParaRPr lang="en-US" dirty="0"/>
          </a:p>
          <a:p>
            <a:r>
              <a:rPr lang="en-US" dirty="0"/>
              <a:t>It would be better if you know:</a:t>
            </a:r>
          </a:p>
          <a:p>
            <a:pPr lvl="1"/>
            <a:r>
              <a:rPr lang="en-US" dirty="0"/>
              <a:t>Basic C, Java, Assembly, etc.</a:t>
            </a:r>
          </a:p>
          <a:p>
            <a:pPr lvl="1"/>
            <a:r>
              <a:rPr lang="en-US" dirty="0"/>
              <a:t>Operating systems</a:t>
            </a:r>
          </a:p>
          <a:p>
            <a:pPr lvl="1"/>
            <a:r>
              <a:rPr lang="en-US" dirty="0"/>
              <a:t>Computer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3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Late Submissions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and project deadlines will be firm.</a:t>
            </a:r>
          </a:p>
          <a:p>
            <a:endParaRPr lang="en-US" dirty="0"/>
          </a:p>
          <a:p>
            <a:r>
              <a:rPr lang="en-US" dirty="0"/>
              <a:t>Late homework will be accepted with a 10% reduction in grade for each day they are late by.</a:t>
            </a:r>
          </a:p>
          <a:p>
            <a:endParaRPr lang="en-US" dirty="0"/>
          </a:p>
          <a:p>
            <a:r>
              <a:rPr lang="en-US" dirty="0"/>
              <a:t>Once a homework assignment is discussed in class, submissions will no longer be accepted.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2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Scale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6460" y="1830387"/>
            <a:ext cx="75160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grades for the course will be based upon the percentages given by </a:t>
            </a:r>
            <a:r>
              <a:rPr lang="en-US" sz="2800"/>
              <a:t>the university</a:t>
            </a:r>
            <a:endParaRPr lang="en-US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677449B-9D05-D84B-ADEC-AD2B3297D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609" y="3047253"/>
            <a:ext cx="7662782" cy="2701906"/>
          </a:xfrm>
        </p:spPr>
      </p:pic>
    </p:spTree>
    <p:extLst>
      <p:ext uri="{BB962C8B-B14F-4D97-AF65-F5344CB8AC3E}">
        <p14:creationId xmlns:p14="http://schemas.microsoft.com/office/powerpoint/2010/main" val="172011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Students need to sign the Assignment Declaration Form in your first lecture. </a:t>
            </a:r>
          </a:p>
          <a:p>
            <a:endParaRPr lang="en-US" dirty="0"/>
          </a:p>
          <a:p>
            <a:r>
              <a:rPr lang="en-US" dirty="0"/>
              <a:t>Our department can refuse students to choose the CSE Major if they do not sign the declaration form.</a:t>
            </a:r>
          </a:p>
          <a:p>
            <a:endParaRPr lang="en-US" dirty="0"/>
          </a:p>
          <a:p>
            <a:r>
              <a:rPr lang="en-US" dirty="0"/>
              <a:t>Please read and fill the Undergraduate Students Assignment </a:t>
            </a:r>
            <a:r>
              <a:rPr lang="en-US" dirty="0" err="1"/>
              <a:t>Delcaration</a:t>
            </a:r>
            <a:r>
              <a:rPr lang="en-US" dirty="0"/>
              <a:t> Form in </a:t>
            </a:r>
            <a:r>
              <a:rPr lang="en-US" dirty="0">
                <a:hlinkClick r:id="rId2"/>
              </a:rPr>
              <a:t>Chinese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English</a:t>
            </a:r>
            <a:r>
              <a:rPr lang="en-US" dirty="0"/>
              <a:t>. More details on </a:t>
            </a:r>
            <a:r>
              <a:rPr lang="en-US" dirty="0">
                <a:hlinkClick r:id="rId4"/>
              </a:rPr>
              <a:t>Regulations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79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F1087FE-DE15-DC49-89FB-7A6C9738E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476380"/>
            <a:ext cx="3721951" cy="48693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A15309C-FAAB-1F41-A0AB-925E80224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206" y="1486988"/>
            <a:ext cx="4105672" cy="48481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54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Disabilities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have a documented disability that requires accommodations, you will need to register with the University for coordination of your academic accommodations, and let me know.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45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53A1-E58D-6615-FFB4-2B964377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DFCB-191F-7B6E-87BC-DF446A36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Junjie Huang, first year Ph.D. student</a:t>
            </a:r>
          </a:p>
          <a:p>
            <a:r>
              <a:rPr lang="en-US" dirty="0" err="1"/>
              <a:t>Yankai</a:t>
            </a:r>
            <a:r>
              <a:rPr lang="en-US" dirty="0"/>
              <a:t> Xu, first year master student</a:t>
            </a:r>
          </a:p>
          <a:p>
            <a:r>
              <a:rPr lang="en-US" dirty="0" err="1"/>
              <a:t>Xingchen</a:t>
            </a:r>
            <a:r>
              <a:rPr lang="en-US" dirty="0"/>
              <a:t> Xia, first year master student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E632C-1A36-237B-FF6E-61411AEE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59DFD-AF8F-4293-8394-BDD97132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0F72-2ACE-C0EF-8223-5E85A1EA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9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Course Website: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https://fengweiz.github.io/24fa-cs315/index.html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Instructor homepage: </a:t>
            </a:r>
          </a:p>
          <a:p>
            <a:pPr lvl="1"/>
            <a:r>
              <a:rPr lang="en-US" dirty="0">
                <a:hlinkClick r:id="rId3"/>
              </a:rPr>
              <a:t>http://cse.sustech.edu.cn/faculty/~zhangfw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60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1: Packet Sniffing and </a:t>
            </a:r>
            <a:r>
              <a:rPr lang="en-US" dirty="0" err="1"/>
              <a:t>Wireshark</a:t>
            </a:r>
            <a:endParaRPr lang="en-US" dirty="0"/>
          </a:p>
          <a:p>
            <a:pPr lvl="1"/>
            <a:r>
              <a:rPr lang="en-US" dirty="0"/>
              <a:t>Be prepared!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Please read and fill the Undergraduate Students Assignment Declaration 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Fengwei Zhang</a:t>
            </a:r>
          </a:p>
          <a:p>
            <a:pPr lvl="1"/>
            <a:r>
              <a:rPr lang="en-US" dirty="0"/>
              <a:t>Associate Professor of Computer Science</a:t>
            </a:r>
          </a:p>
          <a:p>
            <a:pPr lvl="1"/>
            <a:r>
              <a:rPr lang="en-US" dirty="0"/>
              <a:t>Office: Room 515, South Tower, Engineering Building</a:t>
            </a:r>
          </a:p>
          <a:p>
            <a:pPr lvl="1"/>
            <a:r>
              <a:rPr lang="en-US" dirty="0"/>
              <a:t>Email: </a:t>
            </a:r>
            <a:r>
              <a:rPr lang="en-US" dirty="0" err="1"/>
              <a:t>zhangfw@sustech.edu.cn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http://cse.sustech.edu.cn/faculty/~zhangfw/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Course Information</a:t>
            </a:r>
          </a:p>
          <a:p>
            <a:pPr lvl="1"/>
            <a:r>
              <a:rPr lang="en-US" dirty="0"/>
              <a:t>Course website: </a:t>
            </a:r>
            <a:r>
              <a:rPr lang="en-US" dirty="0">
                <a:hlinkClick r:id="rId3"/>
              </a:rPr>
              <a:t>https://fengweiz.github.io/24fa-cs315/index.html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2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Why Study Security?</a:t>
            </a:r>
          </a:p>
          <a:p>
            <a:pPr marL="0" indent="0" algn="ctr">
              <a:buNone/>
            </a:pP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8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5400" dirty="0"/>
              <a:t>Why Study Security?</a:t>
            </a:r>
          </a:p>
          <a:p>
            <a:pPr marL="0" indent="0" algn="ctr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It’s cool to be a hacker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It’s a hot topic and media talk about it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It’s useful for finding a job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9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course aims help students to learn the principles of computer security and understand how various security attacks and countermeasures work</a:t>
            </a:r>
          </a:p>
          <a:p>
            <a:r>
              <a:rPr lang="en-US" dirty="0"/>
              <a:t>Providing hands-on experience in playing with security software and network systems in a live laboratory environment, including Capture-the-flag</a:t>
            </a:r>
          </a:p>
          <a:p>
            <a:r>
              <a:rPr lang="en-US" dirty="0"/>
              <a:t>Taking both offensive and defense methods to help student explore security tools and attacks in practice</a:t>
            </a:r>
          </a:p>
          <a:p>
            <a:r>
              <a:rPr lang="en-US" dirty="0"/>
              <a:t>Focusing on attacks, hacking fundamentals, defenses.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8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on real-world security vulnerabilities, exploits and defenses </a:t>
            </a:r>
          </a:p>
          <a:p>
            <a:endParaRPr lang="en-US" dirty="0"/>
          </a:p>
          <a:p>
            <a:r>
              <a:rPr lang="en-US" dirty="0"/>
              <a:t>Having hands-on labs in network and system security experiments </a:t>
            </a:r>
          </a:p>
          <a:p>
            <a:endParaRPr lang="en-US" dirty="0"/>
          </a:p>
          <a:p>
            <a:r>
              <a:rPr lang="en-US" dirty="0"/>
              <a:t>Learning knowledge of practical security problems and their solutions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862" y="1825625"/>
            <a:ext cx="8776138" cy="4351338"/>
          </a:xfrm>
        </p:spPr>
        <p:txBody>
          <a:bodyPr>
            <a:normAutofit/>
          </a:bodyPr>
          <a:lstStyle/>
          <a:p>
            <a:r>
              <a:rPr lang="en-US" dirty="0"/>
              <a:t>Lab 1: Packet Sniffing and Wireshark</a:t>
            </a:r>
          </a:p>
          <a:p>
            <a:r>
              <a:rPr lang="en-US" dirty="0"/>
              <a:t>Lab 2: Buffer Overflows and Defense</a:t>
            </a:r>
          </a:p>
          <a:p>
            <a:r>
              <a:rPr lang="en-US" dirty="0"/>
              <a:t>Lab 3: Secure Coding and Format-String Vulnerability </a:t>
            </a:r>
          </a:p>
          <a:p>
            <a:r>
              <a:rPr lang="en-US" dirty="0"/>
              <a:t>Lab 4: Scanning, Reconnaissance, and Penetration Testing </a:t>
            </a:r>
          </a:p>
          <a:p>
            <a:r>
              <a:rPr lang="en-US" dirty="0"/>
              <a:t>Lab 5: Reverse Engineering and Obfuscation</a:t>
            </a:r>
          </a:p>
          <a:p>
            <a:r>
              <a:rPr lang="en-US" dirty="0"/>
              <a:t>Lab 6: IoT Security and Wireless Exploitation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5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625D-2897-074C-A4F9-7CF9F427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F4F19-2747-6F48-8149-0A8D90CAD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4" y="1825625"/>
            <a:ext cx="8345214" cy="4351338"/>
          </a:xfrm>
        </p:spPr>
        <p:txBody>
          <a:bodyPr/>
          <a:lstStyle/>
          <a:p>
            <a:r>
              <a:rPr lang="en-US" dirty="0"/>
              <a:t>Lab 7: </a:t>
            </a:r>
            <a:r>
              <a:rPr lang="en-US" dirty="0" err="1"/>
              <a:t>Nailgun</a:t>
            </a:r>
            <a:r>
              <a:rPr lang="en-US" dirty="0"/>
              <a:t> Attack</a:t>
            </a:r>
          </a:p>
          <a:p>
            <a:r>
              <a:rPr lang="en-US" dirty="0"/>
              <a:t>Lab 8: </a:t>
            </a:r>
            <a:r>
              <a:rPr lang="en-US" dirty="0" err="1"/>
              <a:t>Nailgun</a:t>
            </a:r>
            <a:r>
              <a:rPr lang="en-US" dirty="0"/>
              <a:t> Defense</a:t>
            </a:r>
          </a:p>
          <a:p>
            <a:r>
              <a:rPr lang="en-US" dirty="0"/>
              <a:t>Lab 9: Dirty COW Attack</a:t>
            </a:r>
          </a:p>
          <a:p>
            <a:r>
              <a:rPr lang="en-US" dirty="0"/>
              <a:t>Lab 10: RSA Public-Key Encryption and Signature </a:t>
            </a:r>
          </a:p>
          <a:p>
            <a:r>
              <a:rPr lang="en-US" dirty="0"/>
              <a:t>Lab 11: Web Security</a:t>
            </a:r>
          </a:p>
          <a:p>
            <a:r>
              <a:rPr lang="en-US" dirty="0"/>
              <a:t>Lab 12: Return-to-</a:t>
            </a:r>
            <a:r>
              <a:rPr lang="en-US" dirty="0" err="1"/>
              <a:t>libc</a:t>
            </a:r>
            <a:r>
              <a:rPr lang="en-US" dirty="0"/>
              <a:t> and Return Oriented Programming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5B039-4F25-5040-A5E8-3108A5E8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ACED8-5C55-A54E-B0C9-B5BDF318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78408-7685-F644-AAC0-6E99339E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3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 lab assignments</a:t>
            </a:r>
          </a:p>
          <a:p>
            <a:pPr lvl="1"/>
            <a:r>
              <a:rPr lang="en-US" dirty="0"/>
              <a:t>Source code</a:t>
            </a:r>
          </a:p>
          <a:p>
            <a:pPr lvl="1"/>
            <a:r>
              <a:rPr lang="en-US" dirty="0"/>
              <a:t>Write up PDF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91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WSU-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USTech CS315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STech CS315" id="{174FC66D-C5E0-E440-92A9-3719DCEB88E9}" vid="{8EA972CC-4C00-EA4B-B056-84AC1A6A862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5090</TotalTime>
  <Words>668</Words>
  <Application>Microsoft Macintosh PowerPoint</Application>
  <PresentationFormat>On-screen Show (4:3)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Kai</vt:lpstr>
      <vt:lpstr>Arial</vt:lpstr>
      <vt:lpstr>Calibri</vt:lpstr>
      <vt:lpstr>Calibri Light</vt:lpstr>
      <vt:lpstr>Default Theme</vt:lpstr>
      <vt:lpstr>1_WSU-PPT</vt:lpstr>
      <vt:lpstr>SUSTech CS315</vt:lpstr>
      <vt:lpstr>CS 315 Computer Security   (计算机安全)</vt:lpstr>
      <vt:lpstr>Who Am I?</vt:lpstr>
      <vt:lpstr>PowerPoint Presentation</vt:lpstr>
      <vt:lpstr>PowerPoint Presentation</vt:lpstr>
      <vt:lpstr>Course Overview</vt:lpstr>
      <vt:lpstr>Course Objectives</vt:lpstr>
      <vt:lpstr>Course Labs</vt:lpstr>
      <vt:lpstr>Course Labs</vt:lpstr>
      <vt:lpstr>Lab Assignments</vt:lpstr>
      <vt:lpstr>Grading: Labs and Term Project</vt:lpstr>
      <vt:lpstr>Course Prerequisites</vt:lpstr>
      <vt:lpstr>Policies on Late Submissions</vt:lpstr>
      <vt:lpstr>Grading Scale</vt:lpstr>
      <vt:lpstr>Academic Integrity</vt:lpstr>
      <vt:lpstr>Academic Integrity</vt:lpstr>
      <vt:lpstr>Student Disabilities Services</vt:lpstr>
      <vt:lpstr>TAs</vt:lpstr>
      <vt:lpstr>Other Resources</vt:lpstr>
      <vt:lpstr>Lab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6991: Using Hardware Isolated Execution Environments for Securing Systems</dc:title>
  <dc:creator>Fengwei Zhang</dc:creator>
  <cp:lastModifiedBy>Fengwei Zhang</cp:lastModifiedBy>
  <cp:revision>107</cp:revision>
  <dcterms:created xsi:type="dcterms:W3CDTF">2015-09-08T13:14:54Z</dcterms:created>
  <dcterms:modified xsi:type="dcterms:W3CDTF">2024-09-09T01:07:44Z</dcterms:modified>
</cp:coreProperties>
</file>