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74" r:id="rId4"/>
    <p:sldId id="277" r:id="rId5"/>
    <p:sldId id="282" r:id="rId6"/>
    <p:sldId id="287" r:id="rId7"/>
    <p:sldId id="286" r:id="rId8"/>
    <p:sldId id="280" r:id="rId9"/>
    <p:sldId id="284" r:id="rId10"/>
    <p:sldId id="281" r:id="rId11"/>
    <p:sldId id="273" r:id="rId12"/>
    <p:sldId id="279" r:id="rId13"/>
    <p:sldId id="278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CD992-A087-4544-8904-1BCCCF9F759C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167EF-3585-344A-8B66-01E53B2DF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7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4654F-6E6C-C54E-8330-C66655F5ABD1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A705B-193B-0945-9547-FB53AADD2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40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6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7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6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6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5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9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7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6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90000" t="1000" r="1000" b="8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SUSTech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315 Computer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99ED2-22C3-A848-84E6-00A21511070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WSU.jpg"/>
          <p:cNvPicPr>
            <a:picLocks noChangeAspect="1"/>
          </p:cNvPicPr>
          <p:nvPr/>
        </p:nvPicPr>
        <p:blipFill>
          <a:blip r:embed="rId14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506" y="727067"/>
            <a:ext cx="4816804" cy="4808382"/>
          </a:xfrm>
          <a:prstGeom prst="rect">
            <a:avLst/>
          </a:prstGeom>
        </p:spPr>
      </p:pic>
      <p:pic>
        <p:nvPicPr>
          <p:cNvPr id="8" name="Picture 7" descr="warrior_banded_logo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166" y="92557"/>
            <a:ext cx="1058394" cy="63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3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ee.org/content/dam/ieee-org/ieee/web/org/pubs/conference-latex-template_10-17-19.zip" TargetMode="External"/><Relationship Id="rId2" Type="http://schemas.openxmlformats.org/officeDocument/2006/relationships/hyperlink" Target="https://www.ieee.org/conferences/publishing/templat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irrors.cqu.edu.cn/CTAN/macros/latex/contrib/IEEEtran/IEEEtran_HOWTO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cse.sustech.edu.cn/cn/news/view/id/84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ass.sustech.edu.cn/publications_en.html" TargetMode="External"/><Relationship Id="rId2" Type="http://schemas.openxmlformats.org/officeDocument/2006/relationships/hyperlink" Target="https://docs.xiangshan.cc/zh-cn/lates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itp.princeton.edu/our-work/memor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 315: Computer Security</a:t>
            </a:r>
            <a:br>
              <a:rPr lang="en-US" dirty="0"/>
            </a:br>
            <a:r>
              <a:rPr lang="en-US" dirty="0"/>
              <a:t>Team/Term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Fengwei</a:t>
            </a:r>
            <a:r>
              <a:rPr lang="en-US" dirty="0"/>
              <a:t> Zhang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61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E67D-828E-AE42-A17F-3213385A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4ADE-9C6F-1A46-84E2-BCE2569AA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own ideas (highly recommended)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A1B29-5FF2-DE44-9FC2-D0DD98626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6E464-06AF-AE4B-AEC4-CA392C80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56216-CF40-5F45-B74A-44951ABB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9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two-page description</a:t>
            </a:r>
          </a:p>
          <a:p>
            <a:r>
              <a:rPr lang="en-US" dirty="0"/>
              <a:t>Title and author list</a:t>
            </a:r>
          </a:p>
          <a:p>
            <a:r>
              <a:rPr lang="en-US" dirty="0"/>
              <a:t>Problem statement</a:t>
            </a:r>
          </a:p>
          <a:p>
            <a:pPr lvl="1"/>
            <a:r>
              <a:rPr lang="en-US" dirty="0"/>
              <a:t>Describe what the problem is and why it is important</a:t>
            </a:r>
          </a:p>
          <a:p>
            <a:r>
              <a:rPr lang="en-US" dirty="0"/>
              <a:t>Related work</a:t>
            </a:r>
          </a:p>
          <a:p>
            <a:pPr lvl="1"/>
            <a:r>
              <a:rPr lang="en-US" dirty="0"/>
              <a:t>Write about state-of-the-art solutions to the problem</a:t>
            </a:r>
          </a:p>
          <a:p>
            <a:r>
              <a:rPr lang="en-US" dirty="0"/>
              <a:t>Proposed new solution </a:t>
            </a:r>
          </a:p>
          <a:p>
            <a:pPr lvl="1"/>
            <a:r>
              <a:rPr lang="en-US" dirty="0"/>
              <a:t>Describe the plan of your proposed approach. Use diagrams or figures if needed </a:t>
            </a:r>
          </a:p>
          <a:p>
            <a:r>
              <a:rPr lang="en-US" dirty="0"/>
              <a:t>Evaluation plan</a:t>
            </a:r>
          </a:p>
          <a:p>
            <a:pPr lvl="1"/>
            <a:r>
              <a:rPr lang="en-US" dirty="0"/>
              <a:t>Describe your evaluation plan. Effectiveness and performance. What tools/benchmarks/attacks/experiments? What deliverables?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1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85EB-6C58-BE48-BE14-69A9F225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8979E-B08B-AE4A-8A32-B602BCDB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project has 30 minutes </a:t>
            </a:r>
          </a:p>
          <a:p>
            <a:endParaRPr lang="en-US" dirty="0"/>
          </a:p>
          <a:p>
            <a:r>
              <a:rPr lang="en-US" dirty="0"/>
              <a:t>Each Project has 10+ minutes Q&amp;A</a:t>
            </a:r>
          </a:p>
          <a:p>
            <a:endParaRPr lang="en-US" dirty="0"/>
          </a:p>
          <a:p>
            <a:r>
              <a:rPr lang="en-US" dirty="0"/>
              <a:t>Presentation format may include slides or demo </a:t>
            </a:r>
          </a:p>
          <a:p>
            <a:endParaRPr lang="en-US" dirty="0"/>
          </a:p>
          <a:p>
            <a:r>
              <a:rPr lang="en-US" dirty="0"/>
              <a:t>Presentation schedule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27D0F-98EB-8744-B547-C35BAFF8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10528-8F36-1241-87E0-B61559F75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2605B-0C41-7C45-8BB4-05AC33F1E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6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C6A9-DBD3-3A43-A55C-EC128D06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Final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83527-4140-744B-95E7-9AAB25458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8 pages and more, use IEEE Latex format:</a:t>
            </a:r>
          </a:p>
          <a:p>
            <a:pPr lvl="1"/>
            <a:r>
              <a:rPr lang="en-US" dirty="0">
                <a:hlinkClick r:id="rId2"/>
              </a:rPr>
              <a:t>https://www.ieee.org/conferences/publishing/templates.html</a:t>
            </a:r>
            <a:endParaRPr lang="en-US" dirty="0"/>
          </a:p>
          <a:p>
            <a:pPr lvl="1"/>
            <a:r>
              <a:rPr lang="en-US" dirty="0"/>
              <a:t>Download by clicking on </a:t>
            </a:r>
            <a:r>
              <a:rPr lang="en-US" dirty="0">
                <a:hlinkClick r:id="rId3"/>
              </a:rPr>
              <a:t>Template</a:t>
            </a:r>
            <a:r>
              <a:rPr lang="en-US" dirty="0"/>
              <a:t> (ZIP, 700 KB)</a:t>
            </a:r>
            <a:r>
              <a:rPr lang="en-US" b="1" dirty="0"/>
              <a:t> 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http://mirrors.cqu.edu.cn/CTAN/macros/latex/contrib/IEEEtran/IEEEtran_HOWTO.pdf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May contain the following sections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Related work</a:t>
            </a:r>
          </a:p>
          <a:p>
            <a:pPr lvl="1"/>
            <a:r>
              <a:rPr lang="en-US" dirty="0"/>
              <a:t>Background</a:t>
            </a:r>
          </a:p>
          <a:p>
            <a:pPr lvl="1"/>
            <a:r>
              <a:rPr lang="en-US" dirty="0"/>
              <a:t>System architecture/System design/Technical approach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Evaluation results</a:t>
            </a:r>
          </a:p>
          <a:p>
            <a:pPr lvl="1"/>
            <a:r>
              <a:rPr lang="en-US" dirty="0"/>
              <a:t>Discussion (e.g., limitations)</a:t>
            </a:r>
          </a:p>
          <a:p>
            <a:pPr lvl="1"/>
            <a:r>
              <a:rPr lang="en-US" dirty="0"/>
              <a:t>Conclusion and future works</a:t>
            </a:r>
          </a:p>
          <a:p>
            <a:pPr lvl="1"/>
            <a:r>
              <a:rPr lang="en-US" dirty="0"/>
              <a:t>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FE8EF-CE99-B644-95D7-1C390094E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AC3B6-CA59-DE49-AF1D-8E39C8C3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394D5-92EB-D84D-8BB4-895804DD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50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D658-B42A-A049-B955-FA5E2355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1A8DF-42FC-924F-85C2-C6E8B1D29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team can submit a paper</a:t>
            </a:r>
          </a:p>
          <a:p>
            <a:r>
              <a:rPr lang="en-US" dirty="0"/>
              <a:t>Points: TBA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B2871-BF00-9247-8FFD-45D54DAC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B5511-497A-1D4F-B975-5BBBA3F9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6DE99-7514-8A40-9960-2373CF4D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1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research project with 2-</a:t>
            </a:r>
            <a:r>
              <a:rPr lang="en-US" altLang="zh-CN" dirty="0"/>
              <a:t>4</a:t>
            </a:r>
            <a:r>
              <a:rPr lang="en-US" dirty="0"/>
              <a:t> individuals</a:t>
            </a:r>
          </a:p>
          <a:p>
            <a:pPr lvl="1"/>
            <a:r>
              <a:rPr lang="en-US" dirty="0"/>
              <a:t>Building a new system</a:t>
            </a:r>
          </a:p>
          <a:p>
            <a:pPr lvl="1"/>
            <a:r>
              <a:rPr lang="en-US" dirty="0"/>
              <a:t>Improving/Re-showing an existing technique/attack</a:t>
            </a:r>
          </a:p>
          <a:p>
            <a:pPr lvl="1"/>
            <a:r>
              <a:rPr lang="en-US" dirty="0"/>
              <a:t>Performing a large case study </a:t>
            </a:r>
          </a:p>
          <a:p>
            <a:r>
              <a:rPr lang="en-US" dirty="0"/>
              <a:t>Deadlines</a:t>
            </a:r>
          </a:p>
          <a:p>
            <a:pPr lvl="1"/>
            <a:r>
              <a:rPr lang="en-US" dirty="0"/>
              <a:t>Project proposals due on </a:t>
            </a:r>
            <a:r>
              <a:rPr lang="en-US" dirty="0">
                <a:solidFill>
                  <a:srgbClr val="FF0000"/>
                </a:solidFill>
              </a:rPr>
              <a:t>Sep 30, 10am</a:t>
            </a:r>
          </a:p>
          <a:p>
            <a:pPr lvl="1"/>
            <a:r>
              <a:rPr lang="en-US" dirty="0"/>
              <a:t>Project discussion on </a:t>
            </a:r>
            <a:r>
              <a:rPr lang="en-US" dirty="0">
                <a:solidFill>
                  <a:srgbClr val="FF0000"/>
                </a:solidFill>
              </a:rPr>
              <a:t>Sep 30</a:t>
            </a:r>
          </a:p>
          <a:p>
            <a:pPr lvl="1"/>
            <a:r>
              <a:rPr lang="en-US" dirty="0"/>
              <a:t>Project presentations are on </a:t>
            </a:r>
            <a:r>
              <a:rPr lang="en-US" dirty="0">
                <a:solidFill>
                  <a:srgbClr val="FF0000"/>
                </a:solidFill>
              </a:rPr>
              <a:t>December 23</a:t>
            </a:r>
          </a:p>
          <a:p>
            <a:pPr lvl="1"/>
            <a:r>
              <a:rPr lang="en-US" dirty="0"/>
              <a:t>Project final reports due on </a:t>
            </a:r>
            <a:r>
              <a:rPr lang="en-US" dirty="0">
                <a:solidFill>
                  <a:srgbClr val="FF0000"/>
                </a:solidFill>
              </a:rPr>
              <a:t>December 23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9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9D42-CABB-D140-A506-7732C5FDB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94AE9-FE9E-E84C-8770-CBC406C6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 Project Proposal: 60 points</a:t>
            </a:r>
          </a:p>
          <a:p>
            <a:r>
              <a:rPr lang="en-US" dirty="0"/>
              <a:t>Term Project Progress Meetings: 60 points</a:t>
            </a:r>
          </a:p>
          <a:p>
            <a:r>
              <a:rPr lang="en-US" dirty="0"/>
              <a:t>Term Project Presentation: 60 points</a:t>
            </a:r>
          </a:p>
          <a:p>
            <a:r>
              <a:rPr lang="en-US" dirty="0"/>
              <a:t>Term Project Report: 60 points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DBA32-0773-3145-93F0-D6CB4966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AC27A-5EB6-9641-9F39-8C08CDD6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03A66-E660-D740-A544-89AF397D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3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385A-2C5C-F044-B947-72946975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Topic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4C0C3-5F13-3F42-9032-5EF4A1B8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B7BEE-87DB-DB40-B519-9EC91123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4621D-B555-F14D-ADEA-E7E99344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067C33-C9EE-E84E-9406-EFFC538E5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http://cse.sustech.edu.cn/cn/news/view/id/845</a:t>
            </a:r>
            <a:endParaRPr lang="en-US" dirty="0"/>
          </a:p>
          <a:p>
            <a:pPr marL="0" indent="0">
              <a:buNone/>
            </a:pPr>
            <a:r>
              <a:rPr lang="zh-CN" altLang="en-US" sz="2800" dirty="0"/>
              <a:t>华为采用南科大计算机本科生的成果封堵手机漏洞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CE5EE3-F531-E64A-BB30-E9365EA97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130" y="2662266"/>
            <a:ext cx="5622757" cy="346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8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385A-2C5C-F044-B947-72946975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Topic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4C0C3-5F13-3F42-9032-5EF4A1B8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B7BEE-87DB-DB40-B519-9EC91123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4621D-B555-F14D-ADEA-E7E99344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067C33-C9EE-E84E-9406-EFFC538E5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RISC-V Xiangshan project</a:t>
            </a:r>
          </a:p>
          <a:p>
            <a:pPr lvl="1"/>
            <a:r>
              <a:rPr lang="en-US" dirty="0">
                <a:hlinkClick r:id="rId2"/>
              </a:rPr>
              <a:t>https://docs.xiangshan.cc/zh-cn/latest/</a:t>
            </a:r>
            <a:endParaRPr lang="en-US" dirty="0"/>
          </a:p>
          <a:p>
            <a:r>
              <a:rPr lang="en-US" dirty="0"/>
              <a:t>COMPASS publications reimplementation</a:t>
            </a:r>
          </a:p>
          <a:p>
            <a:pPr lvl="1"/>
            <a:r>
              <a:rPr lang="en-US" dirty="0">
                <a:hlinkClick r:id="rId3"/>
              </a:rPr>
              <a:t>https://compass.sustech.edu.cn/publications_en.html</a:t>
            </a:r>
            <a:endParaRPr lang="en-US" dirty="0"/>
          </a:p>
          <a:p>
            <a:r>
              <a:rPr lang="en-US" dirty="0"/>
              <a:t>Joint Project with our Business School</a:t>
            </a:r>
          </a:p>
          <a:p>
            <a:pPr lvl="1"/>
            <a:r>
              <a:rPr lang="en-US" dirty="0"/>
              <a:t>Checking a website if it complies with the privacy policies/laws such as GDPR</a:t>
            </a:r>
          </a:p>
          <a:p>
            <a:pPr lvl="1"/>
            <a:r>
              <a:rPr lang="en-US" dirty="0"/>
              <a:t>Privacy Computing </a:t>
            </a:r>
            <a:r>
              <a:rPr lang="en-US" dirty="0" err="1"/>
              <a:t>隐私计算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6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385A-2C5C-F044-B947-72946975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Topic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4C0C3-5F13-3F42-9032-5EF4A1B8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B7BEE-87DB-DB40-B519-9EC91123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4621D-B555-F14D-ADEA-E7E99344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067C33-C9EE-E84E-9406-EFFC538E5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1406809-865B-726B-13D0-484F034B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9" y="1124947"/>
            <a:ext cx="7772400" cy="532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7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385A-2C5C-F044-B947-72946975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Topic Examples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4C0C3-5F13-3F42-9032-5EF4A1B8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B7BEE-87DB-DB40-B519-9EC91123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4621D-B555-F14D-ADEA-E7E99344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067C33-C9EE-E84E-9406-EFFC538E5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Cold boot attack on Arm architecture (hard)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https://citp.princeton.edu/our-work/memory/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Single-instruction stepping of Ninja (medium+)</a:t>
            </a:r>
          </a:p>
          <a:p>
            <a:pPr marL="400050" lvl="1" indent="0">
              <a:buNone/>
            </a:pPr>
            <a:r>
              <a:rPr lang="en-US" altLang="zh-CN" sz="1800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- </a:t>
            </a:r>
            <a:r>
              <a:rPr lang="zh-CN" altLang="en-US" sz="1800" b="0" i="0" dirty="0">
                <a:solidFill>
                  <a:srgbClr val="11111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忍者论文：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https://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fengweiz.github.io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/paper/ninjausenixsecurity17.pdf</a:t>
            </a:r>
          </a:p>
          <a:p>
            <a:pPr marL="400050" lvl="1" indent="0">
              <a:buNone/>
            </a:pPr>
            <a:r>
              <a:rPr lang="en-US" sz="1800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- </a:t>
            </a:r>
            <a:r>
              <a:rPr lang="zh-CN" altLang="en-US" sz="1800" b="0" i="0" dirty="0">
                <a:solidFill>
                  <a:srgbClr val="11111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忍者期刊：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https://</a:t>
            </a:r>
            <a:r>
              <a:rPr lang="en-US" sz="1800" b="0" i="0" dirty="0" err="1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fengweiz.github.io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/paper/ninja-tifs19.pdf</a:t>
            </a:r>
          </a:p>
          <a:p>
            <a:pPr marL="400050" lvl="1" indent="0">
              <a:buNone/>
            </a:pPr>
            <a:r>
              <a:rPr lang="en-US" sz="1800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- </a:t>
            </a:r>
            <a:r>
              <a:rPr lang="zh-CN" altLang="en-US" sz="1800" b="0" i="0" dirty="0">
                <a:solidFill>
                  <a:srgbClr val="11111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复现论文，研究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Instruction Skid</a:t>
            </a:r>
            <a:r>
              <a:rPr lang="zh-CN" altLang="en-US" sz="1800" b="0" i="0" dirty="0">
                <a:solidFill>
                  <a:srgbClr val="11111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问题，尝试用</a:t>
            </a:r>
            <a:r>
              <a:rPr lang="en-US" sz="1800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LAPIC</a:t>
            </a:r>
            <a:r>
              <a:rPr lang="zh-CN" altLang="en-US" sz="1800" b="0" i="0" dirty="0">
                <a:solidFill>
                  <a:srgbClr val="11111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来缓解。</a:t>
            </a:r>
            <a:endParaRPr lang="zh-CN" altLang="en-US" sz="1800" b="0" i="0" dirty="0">
              <a:solidFill>
                <a:srgbClr val="111111"/>
              </a:solidFill>
              <a:effectLst/>
              <a:latin typeface="Helvetica Neue" panose="02000503000000020004" pitchFamily="2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91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BC38-ADBD-ED4D-B8CC-D7B71B16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Topic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7D8B1-4B1A-5A47-9C19-03D177301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700" b="1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Building an </a:t>
            </a:r>
            <a:r>
              <a:rPr lang="en-US" sz="1700" b="1" i="0" dirty="0" err="1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Encalve</a:t>
            </a:r>
            <a:r>
              <a:rPr lang="en-US" sz="1700" b="1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 in normal world via TZASC and Stage-2 on Arm  (hard)</a:t>
            </a:r>
          </a:p>
          <a:p>
            <a:pPr marL="0" indent="0" algn="l">
              <a:buNone/>
            </a:pPr>
            <a:r>
              <a:rPr lang="en-US" sz="1700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- COMPASS</a:t>
            </a:r>
            <a:r>
              <a:rPr lang="zh-CN" altLang="en-US" sz="1700" b="0" i="0" dirty="0">
                <a:solidFill>
                  <a:srgbClr val="11111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工业界项目，双周会周四上午</a:t>
            </a:r>
            <a:r>
              <a:rPr lang="en-US" altLang="zh-CN" sz="1700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9</a:t>
            </a:r>
            <a:r>
              <a:rPr lang="zh-CN" altLang="en-US" sz="1700" b="0" i="0" dirty="0">
                <a:solidFill>
                  <a:srgbClr val="11111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点半</a:t>
            </a:r>
            <a:endParaRPr lang="zh-CN" altLang="en-US" sz="1700" b="0" i="0" dirty="0">
              <a:solidFill>
                <a:srgbClr val="111111"/>
              </a:solidFill>
              <a:effectLst/>
              <a:latin typeface="Helvetica Neue" panose="02000503000000020004" pitchFamily="2" charset="0"/>
            </a:endParaRPr>
          </a:p>
          <a:p>
            <a:pPr marL="0" indent="0" algn="l">
              <a:buNone/>
            </a:pPr>
            <a:r>
              <a:rPr lang="zh-CN" altLang="en-US" sz="1700" b="1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 </a:t>
            </a:r>
          </a:p>
          <a:p>
            <a:pPr marL="0" indent="0" algn="l">
              <a:buNone/>
            </a:pPr>
            <a:r>
              <a:rPr lang="en-US" sz="1700" b="1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Hacking System Management Mode on x86 (medium-)</a:t>
            </a:r>
          </a:p>
          <a:p>
            <a:pPr marL="0" indent="0" algn="l">
              <a:buNone/>
            </a:pPr>
            <a:r>
              <a:rPr lang="en-US" sz="1700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- </a:t>
            </a:r>
            <a:r>
              <a:rPr lang="zh-CN" altLang="en-US" sz="1700" b="0" i="0" dirty="0">
                <a:solidFill>
                  <a:srgbClr val="11111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微笑论文：</a:t>
            </a:r>
            <a:r>
              <a:rPr lang="en-US" sz="1700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https://</a:t>
            </a:r>
            <a:r>
              <a:rPr lang="en-US" sz="1700" b="0" i="0" dirty="0" err="1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cse.sustech.edu.cn</a:t>
            </a:r>
            <a:r>
              <a:rPr lang="en-US" sz="1700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/faculty/~</a:t>
            </a:r>
            <a:r>
              <a:rPr lang="en-US" sz="1700" b="0" i="0" dirty="0" err="1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zhangfw</a:t>
            </a:r>
            <a:r>
              <a:rPr lang="en-US" sz="1700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/paper/smile-sp22.pdf</a:t>
            </a:r>
          </a:p>
          <a:p>
            <a:pPr marL="0" indent="0" algn="l">
              <a:buNone/>
            </a:pPr>
            <a:r>
              <a:rPr lang="en-US" sz="1700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- Intel DCI-based debugging facility: https://</a:t>
            </a:r>
            <a:r>
              <a:rPr lang="en-US" sz="1700" b="0" i="0" dirty="0" err="1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www.ptsecurity.com</a:t>
            </a:r>
            <a:r>
              <a:rPr lang="en-US" sz="1700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/ </a:t>
            </a:r>
            <a:r>
              <a:rPr lang="en-US" sz="1700" b="0" i="0" dirty="0" err="1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ww-en</a:t>
            </a:r>
            <a:r>
              <a:rPr lang="en-US" sz="1700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/analytics/where-</a:t>
            </a:r>
            <a:r>
              <a:rPr lang="en-US" sz="1700" b="0" i="0" dirty="0" err="1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theres</a:t>
            </a:r>
            <a:r>
              <a:rPr lang="en-US" sz="1700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-a-</a:t>
            </a:r>
            <a:r>
              <a:rPr lang="en-US" sz="1700" b="0" i="0" dirty="0" err="1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jtag</a:t>
            </a:r>
            <a:r>
              <a:rPr lang="en-US" sz="1700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-</a:t>
            </a:r>
            <a:r>
              <a:rPr lang="en-US" sz="1700" b="0" i="0" dirty="0" err="1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theres</a:t>
            </a:r>
            <a:r>
              <a:rPr lang="en-US" sz="1700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-a-way</a:t>
            </a:r>
          </a:p>
          <a:p>
            <a:pPr marL="0" indent="0" algn="l">
              <a:buNone/>
            </a:pPr>
            <a:r>
              <a:rPr lang="en-US" sz="1700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 </a:t>
            </a:r>
          </a:p>
          <a:p>
            <a:pPr marL="0" indent="0" algn="l">
              <a:buNone/>
            </a:pPr>
            <a:r>
              <a:rPr lang="en-US" sz="1700" b="1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Building a kernel debugging tool in EL1 via Arm </a:t>
            </a:r>
            <a:r>
              <a:rPr lang="en-US" sz="1700" b="1" i="0" dirty="0" err="1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CoreSight</a:t>
            </a:r>
            <a:r>
              <a:rPr lang="en-US" sz="1700" b="1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 (hard)</a:t>
            </a:r>
          </a:p>
          <a:p>
            <a:pPr marL="0" indent="0" algn="l">
              <a:buNone/>
            </a:pPr>
            <a:r>
              <a:rPr lang="en-US" sz="1700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- </a:t>
            </a:r>
            <a:r>
              <a:rPr lang="zh-CN" altLang="en-US" sz="1700" b="0" i="0" dirty="0">
                <a:solidFill>
                  <a:srgbClr val="11111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钉枪期刊论文：</a:t>
            </a:r>
            <a:r>
              <a:rPr lang="en-US" sz="1700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https://</a:t>
            </a:r>
            <a:r>
              <a:rPr lang="en-US" sz="1700" b="0" i="0" dirty="0" err="1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cse.sustech.edu.cn</a:t>
            </a:r>
            <a:r>
              <a:rPr lang="en-US" sz="1700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/faculty/~</a:t>
            </a:r>
            <a:r>
              <a:rPr lang="en-US" sz="1700" b="0" i="0" dirty="0" err="1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zhangfw</a:t>
            </a:r>
            <a:r>
              <a:rPr lang="en-US" sz="1700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/paper/nailgun-tdsc22.pdf</a:t>
            </a:r>
          </a:p>
          <a:p>
            <a:pPr marL="0" indent="0" algn="l">
              <a:buNone/>
            </a:pPr>
            <a:r>
              <a:rPr lang="en-US" sz="1700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- </a:t>
            </a:r>
            <a:r>
              <a:rPr lang="zh-CN" altLang="en-US" sz="1700" b="0" i="0" dirty="0">
                <a:solidFill>
                  <a:srgbClr val="11111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手册：</a:t>
            </a:r>
            <a:r>
              <a:rPr lang="en-US" sz="1700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https://</a:t>
            </a:r>
            <a:r>
              <a:rPr lang="en-US" sz="1700" b="0" i="0" dirty="0" err="1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developer.arm.com</a:t>
            </a:r>
            <a:r>
              <a:rPr lang="en-US" sz="1700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/documentation/ddi0314/h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13B7F-C296-2F4E-B95C-5FE6E694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94EEE-618F-8E4A-820A-1251B53D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45FBA-6E61-0341-B506-965ECFFF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9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1600-8FF9-D673-7CAA-47E404E1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Topic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FDC60-3737-8BF9-6D83-1E6D98DD7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RISC-V TEE systematization of knowledge (</a:t>
            </a:r>
            <a:r>
              <a:rPr lang="en-US" b="1" i="0" dirty="0" err="1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SoK</a:t>
            </a:r>
            <a:r>
              <a:rPr lang="en-US" b="1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) paper  (medium+)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- Penglai: https://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penglai-enclave.systems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/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- Cure: https://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www.usenix.org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/system/files/sec21summer_bahmani.pdf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- Keystone: https://keystone-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enclave.org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/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- Comparison in terms of performance, security, etc.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 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Your own idea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- WOOT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BadUSB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-C: https://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fengweiz.github.io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/paper/badusbc-woot21.pdf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- Keynote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BadUSB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-C: https://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fengweiz.github.io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 Neue" panose="02000503000000020004" pitchFamily="2" charset="0"/>
              </a:rPr>
              <a:t>/paper/badusbc-asss21.pdf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326E7-86DB-1E07-E515-01A053A9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SUSTech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D65F9-0B6C-F821-10D9-D354EB9E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315 Computer Security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9077D-4D85-8A30-BF53-AC6230D7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99ED2-22C3-A848-84E6-00A2151107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93827"/>
      </p:ext>
    </p:extLst>
  </p:cSld>
  <p:clrMapOvr>
    <a:masterClrMapping/>
  </p:clrMapOvr>
</p:sld>
</file>

<file path=ppt/theme/theme1.xml><?xml version="1.0" encoding="utf-8"?>
<a:theme xmlns:a="http://schemas.openxmlformats.org/drawingml/2006/main" name="SUSTech CS3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USTech CS315" id="{E7D322EE-B3D7-DA49-99FD-0B1A0A1DCF0A}" vid="{E51C9C2F-5385-E84F-82D3-874495E76E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SUSTech CS315</Template>
  <TotalTime>6000</TotalTime>
  <Words>809</Words>
  <Application>Microsoft Macintosh PowerPoint</Application>
  <PresentationFormat>On-screen Show (4:3)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DengXian</vt:lpstr>
      <vt:lpstr>Arial</vt:lpstr>
      <vt:lpstr>Calibri</vt:lpstr>
      <vt:lpstr>Helvetica Neue</vt:lpstr>
      <vt:lpstr>SUSTech CS315</vt:lpstr>
      <vt:lpstr>CS 315: Computer Security Team/Term Project</vt:lpstr>
      <vt:lpstr>General Information</vt:lpstr>
      <vt:lpstr>Grading</vt:lpstr>
      <vt:lpstr>Project Topic Examples</vt:lpstr>
      <vt:lpstr>Project Topic Examples</vt:lpstr>
      <vt:lpstr>Project Topic Examples</vt:lpstr>
      <vt:lpstr>Project Topic Examples</vt:lpstr>
      <vt:lpstr>Project Topic Examples</vt:lpstr>
      <vt:lpstr>Project Topic Examples</vt:lpstr>
      <vt:lpstr>Project Topic</vt:lpstr>
      <vt:lpstr>Project Proposals </vt:lpstr>
      <vt:lpstr>Project Presentation</vt:lpstr>
      <vt:lpstr>Project Final Report</vt:lpstr>
      <vt:lpstr>Bonus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6991: Using Hardware Isolated Execution Environments for Securing Systems</dc:title>
  <dc:creator>Fengwei Zhang</dc:creator>
  <cp:lastModifiedBy>Fengwei Zhang</cp:lastModifiedBy>
  <cp:revision>136</cp:revision>
  <dcterms:created xsi:type="dcterms:W3CDTF">2015-09-08T13:14:54Z</dcterms:created>
  <dcterms:modified xsi:type="dcterms:W3CDTF">2024-09-22T09:28:12Z</dcterms:modified>
</cp:coreProperties>
</file>