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9" r:id="rId2"/>
    <p:sldId id="260" r:id="rId3"/>
    <p:sldId id="309" r:id="rId4"/>
    <p:sldId id="310" r:id="rId5"/>
    <p:sldId id="311" r:id="rId6"/>
    <p:sldId id="264" r:id="rId7"/>
    <p:sldId id="320" r:id="rId8"/>
    <p:sldId id="312" r:id="rId9"/>
    <p:sldId id="322" r:id="rId10"/>
    <p:sldId id="318" r:id="rId11"/>
    <p:sldId id="319" r:id="rId12"/>
    <p:sldId id="313" r:id="rId13"/>
    <p:sldId id="317" r:id="rId14"/>
    <p:sldId id="323" r:id="rId15"/>
    <p:sldId id="316" r:id="rId16"/>
    <p:sldId id="32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417"/>
    <a:srgbClr val="6C7373"/>
    <a:srgbClr val="E1E1E1"/>
    <a:srgbClr val="566568"/>
    <a:srgbClr val="C41039"/>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2" autoAdjust="0"/>
    <p:restoredTop sz="94694"/>
  </p:normalViewPr>
  <p:slideViewPr>
    <p:cSldViewPr snapToGrid="0" snapToObjects="1">
      <p:cViewPr varScale="1">
        <p:scale>
          <a:sx n="117" d="100"/>
          <a:sy n="117" d="100"/>
        </p:scale>
        <p:origin x="212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roll, Claudia" userId="5513adb2-3315-47c6-853b-61e74126e783" providerId="ADAL" clId="{EBC259E9-9BFE-DA47-84B6-4A60FBEA897F}"/>
    <pc:docChg chg="addSld modSld sldOrd">
      <pc:chgData name="Carroll, Claudia" userId="5513adb2-3315-47c6-853b-61e74126e783" providerId="ADAL" clId="{EBC259E9-9BFE-DA47-84B6-4A60FBEA897F}" dt="2024-09-30T16:44:04.045" v="29" actId="255"/>
      <pc:docMkLst>
        <pc:docMk/>
      </pc:docMkLst>
      <pc:sldChg chg="ord">
        <pc:chgData name="Carroll, Claudia" userId="5513adb2-3315-47c6-853b-61e74126e783" providerId="ADAL" clId="{EBC259E9-9BFE-DA47-84B6-4A60FBEA897F}" dt="2024-09-30T16:26:45.341" v="1" actId="20578"/>
        <pc:sldMkLst>
          <pc:docMk/>
          <pc:sldMk cId="1035593031" sldId="260"/>
        </pc:sldMkLst>
      </pc:sldChg>
      <pc:sldChg chg="ord">
        <pc:chgData name="Carroll, Claudia" userId="5513adb2-3315-47c6-853b-61e74126e783" providerId="ADAL" clId="{EBC259E9-9BFE-DA47-84B6-4A60FBEA897F}" dt="2024-09-30T16:27:42.491" v="7" actId="20578"/>
        <pc:sldMkLst>
          <pc:docMk/>
          <pc:sldMk cId="1667539675" sldId="264"/>
        </pc:sldMkLst>
      </pc:sldChg>
      <pc:sldChg chg="ord">
        <pc:chgData name="Carroll, Claudia" userId="5513adb2-3315-47c6-853b-61e74126e783" providerId="ADAL" clId="{EBC259E9-9BFE-DA47-84B6-4A60FBEA897F}" dt="2024-09-30T16:26:52.948" v="2" actId="20578"/>
        <pc:sldMkLst>
          <pc:docMk/>
          <pc:sldMk cId="2558038893" sldId="309"/>
        </pc:sldMkLst>
      </pc:sldChg>
      <pc:sldChg chg="ord">
        <pc:chgData name="Carroll, Claudia" userId="5513adb2-3315-47c6-853b-61e74126e783" providerId="ADAL" clId="{EBC259E9-9BFE-DA47-84B6-4A60FBEA897F}" dt="2024-09-30T16:27:30.223" v="4" actId="20578"/>
        <pc:sldMkLst>
          <pc:docMk/>
          <pc:sldMk cId="3074802265" sldId="310"/>
        </pc:sldMkLst>
      </pc:sldChg>
      <pc:sldChg chg="ord">
        <pc:chgData name="Carroll, Claudia" userId="5513adb2-3315-47c6-853b-61e74126e783" providerId="ADAL" clId="{EBC259E9-9BFE-DA47-84B6-4A60FBEA897F}" dt="2024-09-30T16:27:38.532" v="6" actId="20578"/>
        <pc:sldMkLst>
          <pc:docMk/>
          <pc:sldMk cId="3315950980" sldId="311"/>
        </pc:sldMkLst>
      </pc:sldChg>
      <pc:sldChg chg="ord">
        <pc:chgData name="Carroll, Claudia" userId="5513adb2-3315-47c6-853b-61e74126e783" providerId="ADAL" clId="{EBC259E9-9BFE-DA47-84B6-4A60FBEA897F}" dt="2024-09-30T16:27:23.394" v="3" actId="20578"/>
        <pc:sldMkLst>
          <pc:docMk/>
          <pc:sldMk cId="345653242" sldId="312"/>
        </pc:sldMkLst>
      </pc:sldChg>
      <pc:sldChg chg="modSp mod">
        <pc:chgData name="Carroll, Claudia" userId="5513adb2-3315-47c6-853b-61e74126e783" providerId="ADAL" clId="{EBC259E9-9BFE-DA47-84B6-4A60FBEA897F}" dt="2024-09-30T16:44:04.045" v="29" actId="255"/>
        <pc:sldMkLst>
          <pc:docMk/>
          <pc:sldMk cId="571726433" sldId="317"/>
        </pc:sldMkLst>
        <pc:spChg chg="mod">
          <ac:chgData name="Carroll, Claudia" userId="5513adb2-3315-47c6-853b-61e74126e783" providerId="ADAL" clId="{EBC259E9-9BFE-DA47-84B6-4A60FBEA897F}" dt="2024-09-30T16:44:04.045" v="29" actId="255"/>
          <ac:spMkLst>
            <pc:docMk/>
            <pc:sldMk cId="571726433" sldId="317"/>
            <ac:spMk id="2" creationId="{EF976149-E53C-0939-1D1A-7B3A82D26526}"/>
          </ac:spMkLst>
        </pc:spChg>
        <pc:spChg chg="mod">
          <ac:chgData name="Carroll, Claudia" userId="5513adb2-3315-47c6-853b-61e74126e783" providerId="ADAL" clId="{EBC259E9-9BFE-DA47-84B6-4A60FBEA897F}" dt="2024-09-30T16:43:43.259" v="22" actId="20577"/>
          <ac:spMkLst>
            <pc:docMk/>
            <pc:sldMk cId="571726433" sldId="317"/>
            <ac:spMk id="3" creationId="{B56F1AE2-7A75-E59D-99EA-1E6405461041}"/>
          </ac:spMkLst>
        </pc:spChg>
      </pc:sldChg>
      <pc:sldChg chg="modSp mod">
        <pc:chgData name="Carroll, Claudia" userId="5513adb2-3315-47c6-853b-61e74126e783" providerId="ADAL" clId="{EBC259E9-9BFE-DA47-84B6-4A60FBEA897F}" dt="2024-09-30T16:43:29.066" v="20" actId="255"/>
        <pc:sldMkLst>
          <pc:docMk/>
          <pc:sldMk cId="1373407469" sldId="319"/>
        </pc:sldMkLst>
        <pc:spChg chg="mod">
          <ac:chgData name="Carroll, Claudia" userId="5513adb2-3315-47c6-853b-61e74126e783" providerId="ADAL" clId="{EBC259E9-9BFE-DA47-84B6-4A60FBEA897F}" dt="2024-09-30T16:43:29.066" v="20" actId="255"/>
          <ac:spMkLst>
            <pc:docMk/>
            <pc:sldMk cId="1373407469" sldId="319"/>
            <ac:spMk id="2" creationId="{48D47253-65B9-A50B-6A0B-51F0C048B786}"/>
          </ac:spMkLst>
        </pc:spChg>
      </pc:sldChg>
      <pc:sldChg chg="ord">
        <pc:chgData name="Carroll, Claudia" userId="5513adb2-3315-47c6-853b-61e74126e783" providerId="ADAL" clId="{EBC259E9-9BFE-DA47-84B6-4A60FBEA897F}" dt="2024-09-30T16:27:51.138" v="8" actId="20578"/>
        <pc:sldMkLst>
          <pc:docMk/>
          <pc:sldMk cId="1647116308" sldId="320"/>
        </pc:sldMkLst>
      </pc:sldChg>
      <pc:sldChg chg="modSp add mod ord">
        <pc:chgData name="Carroll, Claudia" userId="5513adb2-3315-47c6-853b-61e74126e783" providerId="ADAL" clId="{EBC259E9-9BFE-DA47-84B6-4A60FBEA897F}" dt="2024-09-30T16:43:04.828" v="18" actId="255"/>
        <pc:sldMkLst>
          <pc:docMk/>
          <pc:sldMk cId="870332998" sldId="322"/>
        </pc:sldMkLst>
        <pc:spChg chg="mod">
          <ac:chgData name="Carroll, Claudia" userId="5513adb2-3315-47c6-853b-61e74126e783" providerId="ADAL" clId="{EBC259E9-9BFE-DA47-84B6-4A60FBEA897F}" dt="2024-09-30T16:43:04.828" v="18" actId="255"/>
          <ac:spMkLst>
            <pc:docMk/>
            <pc:sldMk cId="870332998" sldId="322"/>
            <ac:spMk id="2" creationId="{70A0191F-75E9-FAB8-A084-733A421079B9}"/>
          </ac:spMkLst>
        </pc:spChg>
        <pc:spChg chg="mod">
          <ac:chgData name="Carroll, Claudia" userId="5513adb2-3315-47c6-853b-61e74126e783" providerId="ADAL" clId="{EBC259E9-9BFE-DA47-84B6-4A60FBEA897F}" dt="2024-09-30T16:42:44.185" v="12" actId="20577"/>
          <ac:spMkLst>
            <pc:docMk/>
            <pc:sldMk cId="870332998" sldId="322"/>
            <ac:spMk id="3" creationId="{72B938D6-3F65-8CCF-8CB4-6F0678584F3C}"/>
          </ac:spMkLst>
        </pc:spChg>
      </pc:sldChg>
      <pc:sldChg chg="add">
        <pc:chgData name="Carroll, Claudia" userId="5513adb2-3315-47c6-853b-61e74126e783" providerId="ADAL" clId="{EBC259E9-9BFE-DA47-84B6-4A60FBEA897F}" dt="2024-09-30T16:43:39.479" v="21" actId="2890"/>
        <pc:sldMkLst>
          <pc:docMk/>
          <pc:sldMk cId="2805121550" sldId="3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9/30/24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6C7373"/>
                </a:solidFill>
              </a:defRPr>
            </a:lvl1pPr>
          </a:lstStyle>
          <a:p>
            <a:r>
              <a:rPr lang="en-US" dirty="0"/>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228600"/>
            <a:ext cx="86868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cs typeface="Times New Roman"/>
              </a:rPr>
              <a:t>Session 3</a:t>
            </a:r>
            <a:endParaRPr lang="en-US" dirty="0"/>
          </a:p>
        </p:txBody>
      </p:sp>
      <p:sp>
        <p:nvSpPr>
          <p:cNvPr id="3" name="Subtitle 2"/>
          <p:cNvSpPr>
            <a:spLocks noGrp="1"/>
          </p:cNvSpPr>
          <p:nvPr>
            <p:ph type="subTitle" idx="1"/>
          </p:nvPr>
        </p:nvSpPr>
        <p:spPr>
          <a:xfrm>
            <a:off x="550733" y="3596777"/>
            <a:ext cx="4987877" cy="480836"/>
          </a:xfrm>
        </p:spPr>
        <p:txBody>
          <a:bodyPr vert="horz" lIns="91440" tIns="45720" rIns="91440" bIns="45720" rtlCol="0" anchor="t">
            <a:normAutofit fontScale="70000" lnSpcReduction="20000"/>
          </a:bodyPr>
          <a:lstStyle/>
          <a:p>
            <a:r>
              <a:rPr lang="en-US" dirty="0">
                <a:latin typeface="Times New Roman"/>
                <a:cs typeface="Arial"/>
              </a:rPr>
              <a:t>Reading Files and Working with Tabular Data</a:t>
            </a:r>
            <a:endParaRPr lang="en-US" dirty="0">
              <a:latin typeface="Times New Roman"/>
            </a:endParaRPr>
          </a:p>
          <a:p>
            <a:endParaRPr lang="en-US" dirty="0"/>
          </a:p>
        </p:txBody>
      </p:sp>
    </p:spTree>
    <p:extLst>
      <p:ext uri="{BB962C8B-B14F-4D97-AF65-F5344CB8AC3E}">
        <p14:creationId xmlns:p14="http://schemas.microsoft.com/office/powerpoint/2010/main" val="158428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0191F-75E9-FAB8-A084-733A421079B9}"/>
              </a:ext>
            </a:extLst>
          </p:cNvPr>
          <p:cNvSpPr>
            <a:spLocks noGrp="1"/>
          </p:cNvSpPr>
          <p:nvPr>
            <p:ph idx="1"/>
          </p:nvPr>
        </p:nvSpPr>
        <p:spPr>
          <a:xfrm>
            <a:off x="342267" y="1600200"/>
            <a:ext cx="8550324" cy="4778022"/>
          </a:xfrm>
        </p:spPr>
        <p:txBody>
          <a:bodyPr vert="horz" lIns="91440" tIns="45720" rIns="91440" bIns="45720" rtlCol="0" anchor="t">
            <a:normAutofit/>
          </a:bodyPr>
          <a:lstStyle/>
          <a:p>
            <a:pPr marL="0" indent="0">
              <a:buNone/>
            </a:pPr>
            <a:r>
              <a:rPr lang="en-US" sz="2400" dirty="0">
                <a:solidFill>
                  <a:srgbClr val="000000"/>
                </a:solidFill>
                <a:latin typeface="Times New Roman"/>
                <a:cs typeface="Times New Roman"/>
              </a:rPr>
              <a:t>Write the code to count the approximate number of words in the file austen_pride.txt</a:t>
            </a:r>
          </a:p>
          <a:p>
            <a:pPr marL="0" indent="0">
              <a:buNone/>
            </a:pPr>
            <a:endParaRPr lang="en-US" sz="2400" dirty="0">
              <a:solidFill>
                <a:srgbClr val="000000"/>
              </a:solidFill>
              <a:latin typeface="Times New Roman"/>
              <a:cs typeface="Times New Roman"/>
            </a:endParaRPr>
          </a:p>
          <a:p>
            <a:pPr marL="0" indent="0">
              <a:buNone/>
            </a:pPr>
            <a:r>
              <a:rPr lang="en-US" sz="1800" dirty="0">
                <a:solidFill>
                  <a:srgbClr val="000000"/>
                </a:solidFill>
                <a:latin typeface="Menlo"/>
                <a:cs typeface="Times New Roman"/>
              </a:rPr>
              <a:t>file = open("austen_pride.txt", mode="r", encoding="utf-8")</a:t>
            </a:r>
          </a:p>
          <a:p>
            <a:pPr marL="0" indent="0">
              <a:buNone/>
            </a:pPr>
            <a:r>
              <a:rPr lang="en-US" sz="1800" dirty="0">
                <a:solidFill>
                  <a:srgbClr val="000000"/>
                </a:solidFill>
                <a:latin typeface="Menlo"/>
                <a:cs typeface="Times New Roman"/>
              </a:rPr>
              <a:t>text = </a:t>
            </a:r>
            <a:r>
              <a:rPr lang="en-US" sz="1800" dirty="0" err="1">
                <a:solidFill>
                  <a:srgbClr val="000000"/>
                </a:solidFill>
                <a:latin typeface="Menlo"/>
                <a:cs typeface="Times New Roman"/>
              </a:rPr>
              <a:t>file.read</a:t>
            </a:r>
            <a:r>
              <a:rPr lang="en-US" sz="1800" dirty="0">
                <a:solidFill>
                  <a:srgbClr val="000000"/>
                </a:solidFill>
                <a:latin typeface="Menlo"/>
                <a:cs typeface="Times New Roman"/>
              </a:rPr>
              <a:t>()</a:t>
            </a:r>
          </a:p>
          <a:p>
            <a:pPr marL="0" indent="0">
              <a:buNone/>
            </a:pPr>
            <a:r>
              <a:rPr lang="en-US" sz="1800" dirty="0">
                <a:solidFill>
                  <a:srgbClr val="000000"/>
                </a:solidFill>
                <a:latin typeface="Menlo"/>
                <a:cs typeface="Times New Roman"/>
              </a:rPr>
              <a:t>words = </a:t>
            </a:r>
            <a:r>
              <a:rPr lang="en-US" sz="1800" dirty="0" err="1">
                <a:solidFill>
                  <a:srgbClr val="000000"/>
                </a:solidFill>
                <a:latin typeface="Menlo"/>
                <a:cs typeface="Times New Roman"/>
              </a:rPr>
              <a:t>text.split</a:t>
            </a:r>
            <a:r>
              <a:rPr lang="en-US" sz="1800" dirty="0">
                <a:solidFill>
                  <a:srgbClr val="000000"/>
                </a:solidFill>
                <a:latin typeface="Menlo"/>
                <a:cs typeface="Times New Roman"/>
              </a:rPr>
              <a:t>()</a:t>
            </a:r>
            <a:endParaRPr lang="en-US" sz="1800">
              <a:latin typeface="Menlo"/>
              <a:cs typeface="Arial"/>
            </a:endParaRPr>
          </a:p>
          <a:p>
            <a:pPr marL="0" indent="0">
              <a:buNone/>
            </a:pPr>
            <a:r>
              <a:rPr lang="en-US" sz="1800" dirty="0">
                <a:solidFill>
                  <a:srgbClr val="000000"/>
                </a:solidFill>
                <a:latin typeface="Menlo"/>
                <a:cs typeface="Times New Roman"/>
              </a:rPr>
              <a:t>print(</a:t>
            </a:r>
            <a:r>
              <a:rPr lang="en-US" sz="1800" dirty="0" err="1">
                <a:solidFill>
                  <a:srgbClr val="000000"/>
                </a:solidFill>
                <a:latin typeface="Menlo"/>
                <a:cs typeface="Times New Roman"/>
              </a:rPr>
              <a:t>len</a:t>
            </a:r>
            <a:r>
              <a:rPr lang="en-US" sz="1800" dirty="0">
                <a:solidFill>
                  <a:srgbClr val="000000"/>
                </a:solidFill>
                <a:latin typeface="Menlo"/>
                <a:cs typeface="Times New Roman"/>
              </a:rPr>
              <a:t>(words))</a:t>
            </a:r>
          </a:p>
        </p:txBody>
      </p:sp>
      <p:sp>
        <p:nvSpPr>
          <p:cNvPr id="3" name="Title 2">
            <a:extLst>
              <a:ext uri="{FF2B5EF4-FFF2-40B4-BE49-F238E27FC236}">
                <a16:creationId xmlns:a16="http://schemas.microsoft.com/office/drawing/2014/main" id="{72B938D6-3F65-8CCF-8CB4-6F0678584F3C}"/>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 Part One</a:t>
            </a:r>
            <a:endParaRPr lang="en-US" dirty="0">
              <a:solidFill>
                <a:srgbClr val="000000"/>
              </a:solidFill>
            </a:endParaRPr>
          </a:p>
        </p:txBody>
      </p:sp>
    </p:spTree>
    <p:extLst>
      <p:ext uri="{BB962C8B-B14F-4D97-AF65-F5344CB8AC3E}">
        <p14:creationId xmlns:p14="http://schemas.microsoft.com/office/powerpoint/2010/main" val="215731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47253-65B9-A50B-6A0B-51F0C048B786}"/>
              </a:ext>
            </a:extLst>
          </p:cNvPr>
          <p:cNvSpPr>
            <a:spLocks noGrp="1"/>
          </p:cNvSpPr>
          <p:nvPr>
            <p:ph idx="1"/>
          </p:nvPr>
        </p:nvSpPr>
        <p:spPr/>
        <p:txBody>
          <a:bodyPr vert="horz" lIns="91440" tIns="45720" rIns="91440" bIns="45720" rtlCol="0" anchor="t">
            <a:normAutofit/>
          </a:bodyPr>
          <a:lstStyle/>
          <a:p>
            <a:pPr marL="0" indent="0">
              <a:buNone/>
            </a:pPr>
            <a:r>
              <a:rPr lang="en-US" sz="2000" dirty="0">
                <a:solidFill>
                  <a:srgbClr val="000000"/>
                </a:solidFill>
                <a:latin typeface="Times New Roman"/>
                <a:cs typeface="Times New Roman"/>
              </a:rPr>
              <a:t>Create a new text file called “python.txt” that contains the text “I am almost finished my first python class!”)</a:t>
            </a:r>
          </a:p>
          <a:p>
            <a:pPr marL="0" indent="0">
              <a:buNone/>
            </a:pPr>
            <a:endParaRPr lang="en-US" sz="2000" dirty="0">
              <a:solidFill>
                <a:srgbClr val="000000"/>
              </a:solidFill>
              <a:latin typeface="Times New Roman"/>
              <a:cs typeface="Times New Roman"/>
            </a:endParaRPr>
          </a:p>
          <a:p>
            <a:pPr marL="0" indent="0">
              <a:buNone/>
            </a:pPr>
            <a:r>
              <a:rPr lang="en-US" sz="1800" dirty="0">
                <a:solidFill>
                  <a:srgbClr val="000000"/>
                </a:solidFill>
                <a:latin typeface="Menlo" panose="020B0609030804020204" pitchFamily="49" charset="0"/>
                <a:ea typeface="Menlo" panose="020B0609030804020204" pitchFamily="49" charset="0"/>
                <a:cs typeface="Menlo" panose="020B0609030804020204" pitchFamily="49" charset="0"/>
              </a:rPr>
              <a:t>file = open("python.txt", mode="w", encoding="utf-8")</a:t>
            </a:r>
          </a:p>
          <a:p>
            <a:pPr marL="0" indent="0">
              <a:buNone/>
            </a:pPr>
            <a:r>
              <a:rPr lang="en-US" sz="1800" dirty="0" err="1">
                <a:solidFill>
                  <a:srgbClr val="000000"/>
                </a:solidFill>
                <a:latin typeface="Menlo" panose="020B0609030804020204" pitchFamily="49" charset="0"/>
                <a:ea typeface="Menlo" panose="020B0609030804020204" pitchFamily="49" charset="0"/>
                <a:cs typeface="Menlo" panose="020B0609030804020204" pitchFamily="49" charset="0"/>
              </a:rPr>
              <a:t>file.write</a:t>
            </a:r>
            <a:r>
              <a:rPr lang="en-US" sz="1800" dirty="0">
                <a:solidFill>
                  <a:srgbClr val="000000"/>
                </a:solidFill>
                <a:latin typeface="Menlo" panose="020B0609030804020204" pitchFamily="49" charset="0"/>
                <a:ea typeface="Menlo" panose="020B0609030804020204" pitchFamily="49" charset="0"/>
                <a:cs typeface="Menlo" panose="020B0609030804020204" pitchFamily="49" charset="0"/>
              </a:rPr>
              <a:t>(“I am almost finished my first python class!”)</a:t>
            </a:r>
          </a:p>
        </p:txBody>
      </p:sp>
      <p:sp>
        <p:nvSpPr>
          <p:cNvPr id="3" name="Title 2">
            <a:extLst>
              <a:ext uri="{FF2B5EF4-FFF2-40B4-BE49-F238E27FC236}">
                <a16:creationId xmlns:a16="http://schemas.microsoft.com/office/drawing/2014/main" id="{2D2E9E46-02CC-ED1A-3F5A-52FE5F33A7BB}"/>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 Part Two</a:t>
            </a:r>
            <a:endParaRPr lang="en-US" dirty="0">
              <a:solidFill>
                <a:srgbClr val="000000"/>
              </a:solidFill>
            </a:endParaRPr>
          </a:p>
        </p:txBody>
      </p:sp>
    </p:spTree>
    <p:extLst>
      <p:ext uri="{BB962C8B-B14F-4D97-AF65-F5344CB8AC3E}">
        <p14:creationId xmlns:p14="http://schemas.microsoft.com/office/powerpoint/2010/main" val="137340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4B90-591B-AFED-47AE-9703569E8073}"/>
              </a:ext>
            </a:extLst>
          </p:cNvPr>
          <p:cNvSpPr>
            <a:spLocks noGrp="1"/>
          </p:cNvSpPr>
          <p:nvPr>
            <p:ph type="ctrTitle"/>
          </p:nvPr>
        </p:nvSpPr>
        <p:spPr/>
        <p:txBody>
          <a:bodyPr/>
          <a:lstStyle/>
          <a:p>
            <a:r>
              <a:rPr lang="en-US" dirty="0">
                <a:latin typeface="Times New Roman"/>
                <a:cs typeface="Times New Roman"/>
              </a:rPr>
              <a:t>Demo Two</a:t>
            </a:r>
            <a:endParaRPr lang="en-US" dirty="0"/>
          </a:p>
        </p:txBody>
      </p:sp>
      <p:sp>
        <p:nvSpPr>
          <p:cNvPr id="3" name="Subtitle 2">
            <a:extLst>
              <a:ext uri="{FF2B5EF4-FFF2-40B4-BE49-F238E27FC236}">
                <a16:creationId xmlns:a16="http://schemas.microsoft.com/office/drawing/2014/main" id="{2F83AEEC-F0B2-932C-4377-FF6E637A080C}"/>
              </a:ext>
            </a:extLst>
          </p:cNvPr>
          <p:cNvSpPr>
            <a:spLocks noGrp="1"/>
          </p:cNvSpPr>
          <p:nvPr>
            <p:ph type="subTitle" idx="1"/>
          </p:nvPr>
        </p:nvSpPr>
        <p:spPr/>
        <p:txBody>
          <a:bodyPr vert="horz" lIns="91440" tIns="45720" rIns="91440" bIns="45720" rtlCol="0" anchor="t">
            <a:normAutofit fontScale="85000" lnSpcReduction="20000"/>
          </a:bodyPr>
          <a:lstStyle/>
          <a:p>
            <a:r>
              <a:rPr lang="en-US" sz="3600" dirty="0">
                <a:latin typeface="Times New Roman"/>
                <a:cs typeface="Times New Roman"/>
              </a:rPr>
              <a:t>Working with Spreadsheets</a:t>
            </a:r>
          </a:p>
          <a:p>
            <a:endParaRPr lang="en-US" dirty="0"/>
          </a:p>
        </p:txBody>
      </p:sp>
    </p:spTree>
    <p:extLst>
      <p:ext uri="{BB962C8B-B14F-4D97-AF65-F5344CB8AC3E}">
        <p14:creationId xmlns:p14="http://schemas.microsoft.com/office/powerpoint/2010/main" val="135528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976149-E53C-0939-1D1A-7B3A82D26526}"/>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en-US" dirty="0">
                <a:solidFill>
                  <a:schemeClr val="tx1"/>
                </a:solidFill>
                <a:latin typeface="Times New Roman"/>
                <a:cs typeface="Times New Roman"/>
              </a:rPr>
              <a:t>Write the code to print each country in the data file gdp_africa.csv and that country’s mean </a:t>
            </a:r>
            <a:r>
              <a:rPr lang="en-US" dirty="0" err="1">
                <a:solidFill>
                  <a:schemeClr val="tx1"/>
                </a:solidFill>
                <a:latin typeface="Times New Roman"/>
                <a:cs typeface="Times New Roman"/>
              </a:rPr>
              <a:t>gdp</a:t>
            </a:r>
            <a:r>
              <a:rPr lang="en-US" dirty="0">
                <a:solidFill>
                  <a:schemeClr val="tx1"/>
                </a:solidFill>
                <a:latin typeface="Times New Roman"/>
                <a:cs typeface="Times New Roman"/>
              </a:rPr>
              <a:t> between 1952 and 1982.</a:t>
            </a:r>
          </a:p>
          <a:p>
            <a:pPr marL="457200" indent="-457200">
              <a:buFont typeface="+mj-lt"/>
              <a:buAutoNum type="arabicPeriod"/>
            </a:pPr>
            <a:r>
              <a:rPr lang="en-US" dirty="0">
                <a:solidFill>
                  <a:srgbClr val="000000"/>
                </a:solidFill>
                <a:latin typeface="Times New Roman"/>
                <a:cs typeface="Times New Roman"/>
              </a:rPr>
              <a:t>Now write the code to print each year (as represented by the column headings) in </a:t>
            </a:r>
            <a:r>
              <a:rPr lang="en-US" dirty="0" err="1">
                <a:solidFill>
                  <a:srgbClr val="000000"/>
                </a:solidFill>
                <a:latin typeface="Times New Roman"/>
                <a:cs typeface="Times New Roman"/>
              </a:rPr>
              <a:t>gdp_africa.csv</a:t>
            </a:r>
            <a:r>
              <a:rPr lang="en-US" dirty="0">
                <a:solidFill>
                  <a:srgbClr val="000000"/>
                </a:solidFill>
                <a:latin typeface="Times New Roman"/>
                <a:cs typeface="Times New Roman"/>
              </a:rPr>
              <a:t> and the mean GDP in Africa that year. How does your code differ from part one?</a:t>
            </a:r>
          </a:p>
          <a:p>
            <a:pPr marL="0" indent="0">
              <a:buNone/>
            </a:pPr>
            <a:endParaRPr lang="en-US" sz="2400" dirty="0">
              <a:solidFill>
                <a:schemeClr val="tx1"/>
              </a:solidFill>
              <a:latin typeface="Times New Roman"/>
            </a:endParaRPr>
          </a:p>
          <a:p>
            <a:pPr marL="0" indent="0">
              <a:buNone/>
            </a:pPr>
            <a:endParaRPr lang="en-US" sz="2400" dirty="0">
              <a:solidFill>
                <a:schemeClr val="tx1"/>
              </a:solidFill>
              <a:latin typeface="Times New Roman"/>
              <a:cs typeface="Arial"/>
            </a:endParaRPr>
          </a:p>
          <a:p>
            <a:pPr marL="0" indent="0">
              <a:buNone/>
            </a:pPr>
            <a:endParaRPr lang="en-US" sz="2400" dirty="0">
              <a:solidFill>
                <a:schemeClr val="tx1"/>
              </a:solidFill>
              <a:latin typeface="Times New Roman"/>
              <a:cs typeface="Arial"/>
            </a:endParaRPr>
          </a:p>
        </p:txBody>
      </p:sp>
      <p:sp>
        <p:nvSpPr>
          <p:cNvPr id="3" name="Title 2">
            <a:extLst>
              <a:ext uri="{FF2B5EF4-FFF2-40B4-BE49-F238E27FC236}">
                <a16:creationId xmlns:a16="http://schemas.microsoft.com/office/drawing/2014/main" id="{B56F1AE2-7A75-E59D-99EA-1E6405461041}"/>
              </a:ext>
            </a:extLst>
          </p:cNvPr>
          <p:cNvSpPr>
            <a:spLocks noGrp="1"/>
          </p:cNvSpPr>
          <p:nvPr>
            <p:ph type="title"/>
          </p:nvPr>
        </p:nvSpPr>
        <p:spPr/>
        <p:txBody>
          <a:bodyPr/>
          <a:lstStyle/>
          <a:p>
            <a:pPr algn="ctr"/>
            <a:r>
              <a:rPr lang="en-US" dirty="0">
                <a:solidFill>
                  <a:schemeClr val="tx1"/>
                </a:solidFill>
                <a:latin typeface="Times New Roman"/>
                <a:cs typeface="Times New Roman"/>
              </a:rPr>
              <a:t>Exercise Two</a:t>
            </a:r>
            <a:endParaRPr lang="en-US" dirty="0">
              <a:solidFill>
                <a:schemeClr val="tx1"/>
              </a:solidFill>
            </a:endParaRPr>
          </a:p>
        </p:txBody>
      </p:sp>
    </p:spTree>
    <p:extLst>
      <p:ext uri="{BB962C8B-B14F-4D97-AF65-F5344CB8AC3E}">
        <p14:creationId xmlns:p14="http://schemas.microsoft.com/office/powerpoint/2010/main" val="57172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976149-E53C-0939-1D1A-7B3A82D26526}"/>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chemeClr val="tx1"/>
                </a:solidFill>
                <a:latin typeface="Times New Roman"/>
                <a:cs typeface="Times New Roman"/>
              </a:rPr>
              <a:t>Write the code to print each country in the data file gdp_africa.csv and that country’s mean </a:t>
            </a:r>
            <a:r>
              <a:rPr lang="en-US" sz="2400" dirty="0" err="1">
                <a:solidFill>
                  <a:schemeClr val="tx1"/>
                </a:solidFill>
                <a:latin typeface="Times New Roman"/>
                <a:cs typeface="Times New Roman"/>
              </a:rPr>
              <a:t>gdp</a:t>
            </a:r>
            <a:r>
              <a:rPr lang="en-US" sz="2400" dirty="0">
                <a:solidFill>
                  <a:schemeClr val="tx1"/>
                </a:solidFill>
                <a:latin typeface="Times New Roman"/>
                <a:cs typeface="Times New Roman"/>
              </a:rPr>
              <a:t> between 1952 and 1982.</a:t>
            </a:r>
            <a:endParaRPr lang="en-US" sz="2400" dirty="0">
              <a:solidFill>
                <a:schemeClr val="tx1"/>
              </a:solidFill>
              <a:latin typeface="Times New Roman"/>
            </a:endParaRPr>
          </a:p>
          <a:p>
            <a:pPr marL="0" indent="0">
              <a:buNone/>
            </a:pPr>
            <a:endParaRPr lang="en-US" sz="2400" dirty="0">
              <a:solidFill>
                <a:schemeClr val="tx1"/>
              </a:solidFill>
              <a:latin typeface="Times New Roman"/>
              <a:cs typeface="Arial"/>
            </a:endParaRPr>
          </a:p>
          <a:p>
            <a:endParaRPr lang="en-US" sz="2400" dirty="0">
              <a:solidFill>
                <a:schemeClr val="tx1"/>
              </a:solidFill>
              <a:latin typeface="Times New Roman"/>
              <a:cs typeface="Arial"/>
            </a:endParaRPr>
          </a:p>
          <a:p>
            <a:pPr marL="0" indent="0">
              <a:buNone/>
            </a:pPr>
            <a:r>
              <a:rPr lang="en-US" sz="1800" dirty="0">
                <a:solidFill>
                  <a:schemeClr val="tx1"/>
                </a:solidFill>
                <a:latin typeface="Menlo"/>
                <a:cs typeface="Arial"/>
              </a:rPr>
              <a:t>for x in countries:  </a:t>
            </a:r>
            <a:endParaRPr lang="en-US" sz="1800" dirty="0">
              <a:solidFill>
                <a:schemeClr val="tx1"/>
              </a:solidFill>
              <a:latin typeface="Menlo"/>
            </a:endParaRPr>
          </a:p>
          <a:p>
            <a:pPr marL="0" indent="0">
              <a:buNone/>
            </a:pPr>
            <a:r>
              <a:rPr lang="en-US" sz="1800" dirty="0">
                <a:solidFill>
                  <a:schemeClr val="tx1"/>
                </a:solidFill>
                <a:latin typeface="Menlo"/>
                <a:cs typeface="Arial"/>
              </a:rPr>
              <a:t> y = </a:t>
            </a:r>
            <a:r>
              <a:rPr lang="en-US" sz="1800" dirty="0" err="1">
                <a:solidFill>
                  <a:schemeClr val="tx1"/>
                </a:solidFill>
                <a:latin typeface="Menlo"/>
                <a:cs typeface="Arial"/>
              </a:rPr>
              <a:t>df.loc</a:t>
            </a:r>
            <a:r>
              <a:rPr lang="en-US" sz="1800" dirty="0">
                <a:solidFill>
                  <a:schemeClr val="tx1"/>
                </a:solidFill>
                <a:latin typeface="Menlo"/>
                <a:cs typeface="Arial"/>
              </a:rPr>
              <a:t>[x, "gdpPercap_1952": "gdpPercap_1982"].mean()</a:t>
            </a:r>
            <a:endParaRPr lang="en-US" sz="1800" dirty="0">
              <a:solidFill>
                <a:schemeClr val="tx1"/>
              </a:solidFill>
              <a:latin typeface="Menlo"/>
            </a:endParaRPr>
          </a:p>
          <a:p>
            <a:pPr marL="0" indent="0">
              <a:buNone/>
            </a:pPr>
            <a:r>
              <a:rPr lang="en-US" sz="1800" dirty="0">
                <a:solidFill>
                  <a:schemeClr val="tx1"/>
                </a:solidFill>
                <a:latin typeface="Menlo"/>
                <a:cs typeface="Arial"/>
              </a:rPr>
              <a:t> print(x, y)</a:t>
            </a:r>
          </a:p>
        </p:txBody>
      </p:sp>
      <p:sp>
        <p:nvSpPr>
          <p:cNvPr id="3" name="Title 2">
            <a:extLst>
              <a:ext uri="{FF2B5EF4-FFF2-40B4-BE49-F238E27FC236}">
                <a16:creationId xmlns:a16="http://schemas.microsoft.com/office/drawing/2014/main" id="{B56F1AE2-7A75-E59D-99EA-1E6405461041}"/>
              </a:ext>
            </a:extLst>
          </p:cNvPr>
          <p:cNvSpPr>
            <a:spLocks noGrp="1"/>
          </p:cNvSpPr>
          <p:nvPr>
            <p:ph type="title"/>
          </p:nvPr>
        </p:nvSpPr>
        <p:spPr/>
        <p:txBody>
          <a:bodyPr/>
          <a:lstStyle/>
          <a:p>
            <a:pPr algn="ctr"/>
            <a:r>
              <a:rPr lang="en-US" dirty="0">
                <a:solidFill>
                  <a:schemeClr val="tx1"/>
                </a:solidFill>
                <a:latin typeface="Times New Roman"/>
                <a:cs typeface="Times New Roman"/>
              </a:rPr>
              <a:t>Exercise Two Part One</a:t>
            </a:r>
            <a:endParaRPr lang="en-US" dirty="0">
              <a:solidFill>
                <a:schemeClr val="tx1"/>
              </a:solidFill>
            </a:endParaRPr>
          </a:p>
        </p:txBody>
      </p:sp>
    </p:spTree>
    <p:extLst>
      <p:ext uri="{BB962C8B-B14F-4D97-AF65-F5344CB8AC3E}">
        <p14:creationId xmlns:p14="http://schemas.microsoft.com/office/powerpoint/2010/main" val="2805121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19A316-23CE-E67B-376D-D0591410277E}"/>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Times New Roman"/>
                <a:cs typeface="Times New Roman"/>
              </a:rPr>
              <a:t>Now write the code to print each year (as represented by the column headings) in gdp_africa.csv and the mean GDP in Africa that year. How does your code differ from part one?</a:t>
            </a:r>
          </a:p>
          <a:p>
            <a:pPr marL="0" indent="0">
              <a:buNone/>
            </a:pPr>
            <a:endParaRPr lang="en-US" dirty="0">
              <a:latin typeface="Times New Roman"/>
              <a:cs typeface="Arial"/>
            </a:endParaRPr>
          </a:p>
          <a:p>
            <a:pPr marL="0" indent="0">
              <a:buNone/>
            </a:pPr>
            <a:r>
              <a:rPr lang="en-US" dirty="0">
                <a:solidFill>
                  <a:schemeClr val="tx1"/>
                </a:solidFill>
                <a:latin typeface="Menlo"/>
                <a:cs typeface="Arial"/>
              </a:rPr>
              <a:t>for x in years:</a:t>
            </a:r>
            <a:endParaRPr lang="en-US" dirty="0">
              <a:solidFill>
                <a:schemeClr val="tx1"/>
              </a:solidFill>
              <a:latin typeface="Menlo"/>
            </a:endParaRPr>
          </a:p>
          <a:p>
            <a:pPr marL="0" indent="0">
              <a:buNone/>
            </a:pPr>
            <a:r>
              <a:rPr lang="en-US" dirty="0">
                <a:solidFill>
                  <a:schemeClr val="tx1"/>
                </a:solidFill>
                <a:latin typeface="Menlo"/>
                <a:cs typeface="Arial"/>
              </a:rPr>
              <a:t> y = </a:t>
            </a:r>
            <a:r>
              <a:rPr lang="en-US" dirty="0" err="1">
                <a:solidFill>
                  <a:schemeClr val="tx1"/>
                </a:solidFill>
                <a:latin typeface="Menlo"/>
                <a:cs typeface="Arial"/>
              </a:rPr>
              <a:t>df</a:t>
            </a:r>
            <a:r>
              <a:rPr lang="en-US" dirty="0">
                <a:solidFill>
                  <a:schemeClr val="tx1"/>
                </a:solidFill>
                <a:latin typeface="Menlo"/>
                <a:cs typeface="Arial"/>
              </a:rPr>
              <a:t>[x].mean()</a:t>
            </a:r>
          </a:p>
          <a:p>
            <a:pPr marL="0" indent="0">
              <a:buNone/>
            </a:pPr>
            <a:r>
              <a:rPr lang="en-US" dirty="0">
                <a:solidFill>
                  <a:schemeClr val="tx1"/>
                </a:solidFill>
                <a:latin typeface="Menlo"/>
                <a:cs typeface="Arial"/>
              </a:rPr>
              <a:t> print(x, y)</a:t>
            </a:r>
          </a:p>
          <a:p>
            <a:pPr marL="0" indent="0">
              <a:buNone/>
            </a:pPr>
            <a:r>
              <a:rPr lang="en-US" dirty="0">
                <a:latin typeface="Arial"/>
                <a:cs typeface="Arial"/>
              </a:rPr>
              <a:t>     </a:t>
            </a:r>
            <a:endParaRPr lang="en-US" dirty="0"/>
          </a:p>
        </p:txBody>
      </p:sp>
      <p:sp>
        <p:nvSpPr>
          <p:cNvPr id="3" name="Title 2">
            <a:extLst>
              <a:ext uri="{FF2B5EF4-FFF2-40B4-BE49-F238E27FC236}">
                <a16:creationId xmlns:a16="http://schemas.microsoft.com/office/drawing/2014/main" id="{E947BFD9-0D82-FCA7-50BC-41D7D0660828}"/>
              </a:ext>
            </a:extLst>
          </p:cNvPr>
          <p:cNvSpPr>
            <a:spLocks noGrp="1"/>
          </p:cNvSpPr>
          <p:nvPr>
            <p:ph type="title"/>
          </p:nvPr>
        </p:nvSpPr>
        <p:spPr/>
        <p:txBody>
          <a:bodyPr/>
          <a:lstStyle/>
          <a:p>
            <a:pPr algn="ctr"/>
            <a:r>
              <a:rPr lang="en-US" dirty="0">
                <a:solidFill>
                  <a:srgbClr val="000000"/>
                </a:solidFill>
                <a:latin typeface="Times New Roman"/>
                <a:cs typeface="Times New Roman"/>
              </a:rPr>
              <a:t>Exercise Two Part Two</a:t>
            </a:r>
            <a:endParaRPr lang="en-US" dirty="0">
              <a:solidFill>
                <a:srgbClr val="000000"/>
              </a:solidFill>
            </a:endParaRPr>
          </a:p>
        </p:txBody>
      </p:sp>
    </p:spTree>
    <p:extLst>
      <p:ext uri="{BB962C8B-B14F-4D97-AF65-F5344CB8AC3E}">
        <p14:creationId xmlns:p14="http://schemas.microsoft.com/office/powerpoint/2010/main" val="195879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96CAB-8701-76AD-DA24-5707DC3183E2}"/>
              </a:ext>
            </a:extLst>
          </p:cNvPr>
          <p:cNvSpPr>
            <a:spLocks noGrp="1"/>
          </p:cNvSpPr>
          <p:nvPr>
            <p:ph idx="1"/>
          </p:nvPr>
        </p:nvSpPr>
        <p:spPr/>
        <p:txBody>
          <a:bodyPr vert="horz" lIns="91440" tIns="45720" rIns="91440" bIns="45720" rtlCol="0" anchor="t">
            <a:normAutofit/>
          </a:bodyPr>
          <a:lstStyle/>
          <a:p>
            <a:pPr marL="514350" indent="-514350">
              <a:lnSpc>
                <a:spcPct val="200000"/>
              </a:lnSpc>
              <a:buAutoNum type="arabicPeriod"/>
            </a:pPr>
            <a:r>
              <a:rPr lang="en-US" sz="3200" dirty="0">
                <a:solidFill>
                  <a:schemeClr val="tx1"/>
                </a:solidFill>
                <a:latin typeface="Times New Roman"/>
                <a:cs typeface="Arial"/>
              </a:rPr>
              <a:t>Complete Exercise Two</a:t>
            </a:r>
            <a:endParaRPr lang="en-US" sz="3200" dirty="0">
              <a:solidFill>
                <a:schemeClr val="tx1"/>
              </a:solidFill>
              <a:latin typeface="Times New Roman"/>
            </a:endParaRPr>
          </a:p>
          <a:p>
            <a:pPr marL="514350" indent="-514350">
              <a:buAutoNum type="arabicPeriod"/>
            </a:pPr>
            <a:r>
              <a:rPr lang="en-US" sz="3200" dirty="0">
                <a:solidFill>
                  <a:schemeClr val="tx1"/>
                </a:solidFill>
                <a:latin typeface="Times New Roman"/>
                <a:cs typeface="Arial"/>
              </a:rPr>
              <a:t>Complete Class 3 Homework Exercises (on GitHub repo)</a:t>
            </a:r>
          </a:p>
          <a:p>
            <a:pPr marL="0" indent="0">
              <a:buNone/>
            </a:pPr>
            <a:endParaRPr lang="en-US" dirty="0">
              <a:cs typeface="Arial"/>
            </a:endParaRPr>
          </a:p>
        </p:txBody>
      </p:sp>
      <p:sp>
        <p:nvSpPr>
          <p:cNvPr id="3" name="Title 2">
            <a:extLst>
              <a:ext uri="{FF2B5EF4-FFF2-40B4-BE49-F238E27FC236}">
                <a16:creationId xmlns:a16="http://schemas.microsoft.com/office/drawing/2014/main" id="{FEC60487-86A8-F6B9-BB05-1E6AE3259EC0}"/>
              </a:ext>
            </a:extLst>
          </p:cNvPr>
          <p:cNvSpPr>
            <a:spLocks noGrp="1"/>
          </p:cNvSpPr>
          <p:nvPr>
            <p:ph type="title"/>
          </p:nvPr>
        </p:nvSpPr>
        <p:spPr/>
        <p:txBody>
          <a:bodyPr/>
          <a:lstStyle/>
          <a:p>
            <a:pPr algn="ctr"/>
            <a:r>
              <a:rPr lang="en-US" dirty="0">
                <a:solidFill>
                  <a:schemeClr val="tx1"/>
                </a:solidFill>
                <a:latin typeface="Times New Roman"/>
                <a:cs typeface="Times New Roman"/>
              </a:rPr>
              <a:t>Homework</a:t>
            </a:r>
            <a:endParaRPr lang="en-US" dirty="0">
              <a:solidFill>
                <a:schemeClr val="tx1"/>
              </a:solidFill>
            </a:endParaRPr>
          </a:p>
        </p:txBody>
      </p:sp>
    </p:spTree>
    <p:extLst>
      <p:ext uri="{BB962C8B-B14F-4D97-AF65-F5344CB8AC3E}">
        <p14:creationId xmlns:p14="http://schemas.microsoft.com/office/powerpoint/2010/main" val="426889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rgbClr val="000000"/>
                </a:solidFill>
                <a:latin typeface="Times New Roman"/>
                <a:cs typeface="Times New Roman"/>
              </a:rPr>
              <a:t>Today's Lesson</a:t>
            </a:r>
            <a:endParaRPr lang="en-US" dirty="0">
              <a:solidFill>
                <a:srgbClr val="000000"/>
              </a:solidFill>
            </a:endParaRPr>
          </a:p>
        </p:txBody>
      </p:sp>
      <p:sp>
        <p:nvSpPr>
          <p:cNvPr id="5" name="Content Placeholder 4"/>
          <p:cNvSpPr>
            <a:spLocks noGrp="1"/>
          </p:cNvSpPr>
          <p:nvPr>
            <p:ph idx="1"/>
          </p:nvPr>
        </p:nvSpPr>
        <p:spPr>
          <a:xfrm>
            <a:off x="482226" y="2311659"/>
            <a:ext cx="8153774" cy="4066563"/>
          </a:xfrm>
        </p:spPr>
        <p:txBody>
          <a:bodyPr vert="horz" lIns="91440" tIns="45720" rIns="91440" bIns="45720" rtlCol="0" anchor="t">
            <a:normAutofit/>
          </a:bodyPr>
          <a:lstStyle/>
          <a:p>
            <a:pPr marL="514350" indent="-514350">
              <a:buAutoNum type="arabicPeriod"/>
            </a:pPr>
            <a:r>
              <a:rPr lang="en-US" dirty="0">
                <a:solidFill>
                  <a:srgbClr val="000000"/>
                </a:solidFill>
                <a:latin typeface="Times New Roman"/>
                <a:cs typeface="Times New Roman"/>
              </a:rPr>
              <a:t>Review Exercises</a:t>
            </a:r>
          </a:p>
          <a:p>
            <a:pPr marL="514350" indent="-514350">
              <a:buAutoNum type="arabicPeriod"/>
            </a:pPr>
            <a:r>
              <a:rPr lang="en-US" dirty="0">
                <a:solidFill>
                  <a:srgbClr val="000000"/>
                </a:solidFill>
                <a:latin typeface="Times New Roman"/>
                <a:cs typeface="Times New Roman"/>
              </a:rPr>
              <a:t>Reading Files</a:t>
            </a:r>
          </a:p>
          <a:p>
            <a:pPr marL="514350" indent="-514350">
              <a:buAutoNum type="arabicPeriod"/>
            </a:pPr>
            <a:r>
              <a:rPr lang="en-US" dirty="0">
                <a:solidFill>
                  <a:srgbClr val="000000"/>
                </a:solidFill>
                <a:latin typeface="Times New Roman"/>
                <a:cs typeface="Times New Roman"/>
              </a:rPr>
              <a:t>Reading spreadsheet files and analyzing tabular data</a:t>
            </a:r>
          </a:p>
        </p:txBody>
      </p:sp>
    </p:spTree>
    <p:extLst>
      <p:ext uri="{BB962C8B-B14F-4D97-AF65-F5344CB8AC3E}">
        <p14:creationId xmlns:p14="http://schemas.microsoft.com/office/powerpoint/2010/main" val="103559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8CAC97-09C1-F289-5BB4-FECF74E47E03}"/>
              </a:ext>
            </a:extLst>
          </p:cNvPr>
          <p:cNvSpPr>
            <a:spLocks noGrp="1"/>
          </p:cNvSpPr>
          <p:nvPr>
            <p:ph idx="1"/>
          </p:nvPr>
        </p:nvSpPr>
        <p:spPr/>
        <p:txBody>
          <a:bodyPr vert="horz" lIns="91440" tIns="45720" rIns="91440" bIns="45720" rtlCol="0" anchor="t">
            <a:normAutofit/>
          </a:bodyPr>
          <a:lstStyle/>
          <a:p>
            <a:pPr marL="0" indent="0">
              <a:buNone/>
            </a:pPr>
            <a:r>
              <a:rPr lang="en-US" sz="1800" dirty="0">
                <a:solidFill>
                  <a:schemeClr val="tx1"/>
                </a:solidFill>
                <a:latin typeface="Times New Roman"/>
                <a:cs typeface="Times New Roman"/>
              </a:rPr>
              <a:t>Problem:</a:t>
            </a:r>
            <a:br>
              <a:rPr lang="en-US" sz="1800" dirty="0">
                <a:latin typeface="Times New Roman"/>
                <a:cs typeface="Times New Roman"/>
              </a:rPr>
            </a:br>
            <a:r>
              <a:rPr lang="en-US" sz="1800" dirty="0">
                <a:solidFill>
                  <a:schemeClr val="tx1"/>
                </a:solidFill>
                <a:latin typeface="Times New Roman"/>
                <a:cs typeface="Times New Roman"/>
              </a:rPr>
              <a:t>Using your humanities and sciences lists (copied below), write a for loop to compare the number of letters in each element of humanities with each word of sciences, printing the two words and the statement “These words have the same number of letters!” when there is a match for the number of letters</a:t>
            </a:r>
            <a:endParaRPr lang="en-US" sz="1800">
              <a:solidFill>
                <a:schemeClr val="tx1"/>
              </a:solidFill>
            </a:endParaRPr>
          </a:p>
          <a:p>
            <a:pPr marL="0" indent="0">
              <a:buNone/>
            </a:pPr>
            <a:endParaRPr lang="en-US" sz="1500" dirty="0">
              <a:solidFill>
                <a:schemeClr val="tx1"/>
              </a:solidFill>
              <a:latin typeface="Menlo"/>
              <a:cs typeface="Arial"/>
            </a:endParaRPr>
          </a:p>
          <a:p>
            <a:pPr marL="0" indent="0">
              <a:buNone/>
            </a:pPr>
            <a:endParaRPr lang="en-US" sz="1500" dirty="0">
              <a:solidFill>
                <a:schemeClr val="tx1"/>
              </a:solidFill>
              <a:latin typeface="Menlo"/>
              <a:cs typeface="Arial"/>
            </a:endParaRPr>
          </a:p>
          <a:p>
            <a:pPr marL="0" indent="0">
              <a:buNone/>
            </a:pPr>
            <a:r>
              <a:rPr lang="en-US" sz="1500" dirty="0">
                <a:solidFill>
                  <a:schemeClr val="tx1"/>
                </a:solidFill>
                <a:latin typeface="Menlo"/>
                <a:cs typeface="Arial"/>
              </a:rPr>
              <a:t>Solution:</a:t>
            </a:r>
          </a:p>
          <a:p>
            <a:pPr marL="0" indent="0">
              <a:buNone/>
            </a:pPr>
            <a:endParaRPr lang="en-US" sz="1500" dirty="0">
              <a:solidFill>
                <a:schemeClr val="tx1"/>
              </a:solidFill>
              <a:latin typeface="Menlo"/>
              <a:cs typeface="Arial"/>
            </a:endParaRPr>
          </a:p>
          <a:p>
            <a:pPr marL="0" indent="0">
              <a:buNone/>
            </a:pPr>
            <a:r>
              <a:rPr lang="en-US" sz="1500" b="0" dirty="0">
                <a:solidFill>
                  <a:schemeClr val="tx1"/>
                </a:solidFill>
                <a:effectLst/>
                <a:latin typeface="Menlo"/>
                <a:cs typeface="Arial"/>
              </a:rPr>
              <a:t>humanities = ["English", "History", "French", "Art History", "Philosophy"]</a:t>
            </a:r>
            <a:endParaRPr lang="en-US" dirty="0">
              <a:solidFill>
                <a:schemeClr val="tx1"/>
              </a:solidFill>
            </a:endParaRPr>
          </a:p>
          <a:p>
            <a:pPr marL="0" indent="0">
              <a:buNone/>
            </a:pPr>
            <a:r>
              <a:rPr lang="en-US" sz="1500" b="0" dirty="0">
                <a:solidFill>
                  <a:schemeClr val="tx1"/>
                </a:solidFill>
                <a:effectLst/>
                <a:latin typeface="Menlo"/>
                <a:cs typeface="Arial"/>
              </a:rPr>
              <a:t>sciences = ["Biology", "Chemistry", "Neuroscience", "Physics", "Ecology"]</a:t>
            </a:r>
          </a:p>
          <a:p>
            <a:pPr marL="0" indent="0">
              <a:buNone/>
            </a:pPr>
            <a:br>
              <a:rPr lang="en-US" sz="1500" b="0" dirty="0">
                <a:solidFill>
                  <a:schemeClr val="tx1"/>
                </a:solidFill>
                <a:effectLst/>
                <a:latin typeface="Menlo" panose="020B0609030804020204" pitchFamily="49" charset="0"/>
              </a:rPr>
            </a:br>
            <a:r>
              <a:rPr lang="en-US" sz="1500" b="0" dirty="0">
                <a:solidFill>
                  <a:schemeClr val="tx1"/>
                </a:solidFill>
                <a:effectLst/>
                <a:latin typeface="Menlo" panose="020B0609030804020204" pitchFamily="49" charset="0"/>
              </a:rPr>
              <a:t>for x in humanities:</a:t>
            </a:r>
          </a:p>
          <a:p>
            <a:pPr marL="0" indent="0">
              <a:buNone/>
            </a:pPr>
            <a:r>
              <a:rPr lang="en-US" sz="1500" dirty="0">
                <a:solidFill>
                  <a:schemeClr val="tx1"/>
                </a:solidFill>
                <a:latin typeface="Menlo"/>
                <a:cs typeface="Arial"/>
              </a:rPr>
              <a:t>  </a:t>
            </a:r>
            <a:r>
              <a:rPr lang="en-US" sz="1500" b="0" dirty="0">
                <a:solidFill>
                  <a:schemeClr val="tx1"/>
                </a:solidFill>
                <a:effectLst/>
                <a:latin typeface="Menlo"/>
                <a:cs typeface="Arial"/>
              </a:rPr>
              <a:t>for y in sciences:</a:t>
            </a:r>
          </a:p>
          <a:p>
            <a:pPr marL="0" indent="0">
              <a:buNone/>
            </a:pPr>
            <a:r>
              <a:rPr lang="en-US" sz="1500" dirty="0">
                <a:solidFill>
                  <a:schemeClr val="tx1"/>
                </a:solidFill>
                <a:latin typeface="Menlo"/>
                <a:cs typeface="Arial"/>
              </a:rPr>
              <a:t>    if</a:t>
            </a:r>
            <a:r>
              <a:rPr lang="en-US" sz="1500" b="0" dirty="0">
                <a:solidFill>
                  <a:schemeClr val="tx1"/>
                </a:solidFill>
                <a:effectLst/>
                <a:latin typeface="Menlo"/>
                <a:cs typeface="Arial"/>
              </a:rPr>
              <a:t> </a:t>
            </a:r>
            <a:r>
              <a:rPr lang="en-US" sz="1500" b="0" dirty="0" err="1">
                <a:solidFill>
                  <a:schemeClr val="tx1"/>
                </a:solidFill>
                <a:effectLst/>
                <a:latin typeface="Menlo"/>
                <a:cs typeface="Arial"/>
              </a:rPr>
              <a:t>len</a:t>
            </a:r>
            <a:r>
              <a:rPr lang="en-US" sz="1500" b="0" dirty="0">
                <a:solidFill>
                  <a:schemeClr val="tx1"/>
                </a:solidFill>
                <a:effectLst/>
                <a:latin typeface="Menlo"/>
                <a:cs typeface="Arial"/>
              </a:rPr>
              <a:t>(x) == </a:t>
            </a:r>
            <a:r>
              <a:rPr lang="en-US" sz="1500" b="0" dirty="0" err="1">
                <a:solidFill>
                  <a:schemeClr val="tx1"/>
                </a:solidFill>
                <a:effectLst/>
                <a:latin typeface="Menlo"/>
                <a:cs typeface="Arial"/>
              </a:rPr>
              <a:t>len</a:t>
            </a:r>
            <a:r>
              <a:rPr lang="en-US" sz="1500" b="0" dirty="0">
                <a:solidFill>
                  <a:schemeClr val="tx1"/>
                </a:solidFill>
                <a:effectLst/>
                <a:latin typeface="Menlo"/>
                <a:cs typeface="Arial"/>
              </a:rPr>
              <a:t>(y):</a:t>
            </a:r>
          </a:p>
          <a:p>
            <a:pPr marL="0" indent="0">
              <a:buNone/>
            </a:pPr>
            <a:r>
              <a:rPr lang="en-US" sz="1500" dirty="0">
                <a:solidFill>
                  <a:schemeClr val="tx1"/>
                </a:solidFill>
                <a:latin typeface="Menlo"/>
                <a:cs typeface="Arial"/>
              </a:rPr>
              <a:t>       </a:t>
            </a:r>
            <a:r>
              <a:rPr lang="en-US" sz="1500" b="0" dirty="0">
                <a:solidFill>
                  <a:schemeClr val="tx1"/>
                </a:solidFill>
                <a:effectLst/>
                <a:latin typeface="Menlo"/>
                <a:cs typeface="Arial"/>
              </a:rPr>
              <a:t>print(x, y, "These words have the same number of letters!")</a:t>
            </a:r>
          </a:p>
          <a:p>
            <a:pPr marL="0" indent="0">
              <a:buNone/>
            </a:pPr>
            <a:endParaRPr lang="en-US" dirty="0"/>
          </a:p>
        </p:txBody>
      </p:sp>
      <p:sp>
        <p:nvSpPr>
          <p:cNvPr id="3" name="Title 2">
            <a:extLst>
              <a:ext uri="{FF2B5EF4-FFF2-40B4-BE49-F238E27FC236}">
                <a16:creationId xmlns:a16="http://schemas.microsoft.com/office/drawing/2014/main" id="{4386B63B-A388-4C4F-410F-9124222F296F}"/>
              </a:ext>
            </a:extLst>
          </p:cNvPr>
          <p:cNvSpPr>
            <a:spLocks noGrp="1"/>
          </p:cNvSpPr>
          <p:nvPr>
            <p:ph type="title"/>
          </p:nvPr>
        </p:nvSpPr>
        <p:spPr/>
        <p:txBody>
          <a:bodyPr/>
          <a:lstStyle/>
          <a:p>
            <a:pPr algn="ctr"/>
            <a:r>
              <a:rPr lang="en-US" dirty="0">
                <a:solidFill>
                  <a:schemeClr val="tx1"/>
                </a:solidFill>
              </a:rPr>
              <a:t>Solution Part 3</a:t>
            </a:r>
          </a:p>
        </p:txBody>
      </p:sp>
    </p:spTree>
    <p:extLst>
      <p:ext uri="{BB962C8B-B14F-4D97-AF65-F5344CB8AC3E}">
        <p14:creationId xmlns:p14="http://schemas.microsoft.com/office/powerpoint/2010/main" val="255803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C6197-0FE4-E265-0969-260C78A1A554}"/>
              </a:ext>
            </a:extLst>
          </p:cNvPr>
          <p:cNvSpPr>
            <a:spLocks noGrp="1"/>
          </p:cNvSpPr>
          <p:nvPr>
            <p:ph idx="1"/>
          </p:nvPr>
        </p:nvSpPr>
        <p:spPr/>
        <p:txBody>
          <a:bodyPr vert="horz" lIns="91440" tIns="45720" rIns="91440" bIns="45720" rtlCol="0" anchor="t">
            <a:normAutofit/>
          </a:bodyPr>
          <a:lstStyle/>
          <a:p>
            <a:pPr marL="457200" indent="-457200"/>
            <a:r>
              <a:rPr lang="en-US" dirty="0">
                <a:solidFill>
                  <a:srgbClr val="000000"/>
                </a:solidFill>
                <a:latin typeface="Times New Roman"/>
                <a:cs typeface="Times New Roman"/>
              </a:rPr>
              <a:t>UTF-8 is standard</a:t>
            </a:r>
          </a:p>
          <a:p>
            <a:pPr marL="457200" indent="-457200"/>
            <a:r>
              <a:rPr lang="en-US" dirty="0">
                <a:solidFill>
                  <a:srgbClr val="000000"/>
                </a:solidFill>
                <a:latin typeface="Times New Roman"/>
                <a:cs typeface="Times New Roman"/>
              </a:rPr>
              <a:t>Other options:</a:t>
            </a:r>
          </a:p>
          <a:p>
            <a:pPr marL="857250" lvl="1" indent="-457200">
              <a:buFont typeface="Courier New"/>
              <a:buChar char="o"/>
            </a:pPr>
            <a:r>
              <a:rPr lang="en-US" dirty="0">
                <a:solidFill>
                  <a:srgbClr val="000000"/>
                </a:solidFill>
                <a:latin typeface="Times New Roman"/>
                <a:cs typeface="Times New Roman"/>
              </a:rPr>
              <a:t>ASCII</a:t>
            </a:r>
          </a:p>
          <a:p>
            <a:pPr marL="857250" lvl="1" indent="-457200">
              <a:buFont typeface="Courier New"/>
              <a:buChar char="o"/>
            </a:pPr>
            <a:r>
              <a:rPr lang="en-US" dirty="0">
                <a:solidFill>
                  <a:srgbClr val="000000"/>
                </a:solidFill>
                <a:latin typeface="Times New Roman"/>
                <a:cs typeface="Times New Roman"/>
              </a:rPr>
              <a:t>UTF-16/UTF-32</a:t>
            </a:r>
          </a:p>
          <a:p>
            <a:pPr marL="457200" indent="-457200"/>
            <a:r>
              <a:rPr lang="en-US" dirty="0">
                <a:solidFill>
                  <a:srgbClr val="000000"/>
                </a:solidFill>
                <a:latin typeface="Times New Roman"/>
                <a:cs typeface="Times New Roman"/>
              </a:rPr>
              <a:t>You need to know the encoding to read the file correctly</a:t>
            </a:r>
          </a:p>
          <a:p>
            <a:pPr marL="457200" indent="-457200"/>
            <a:r>
              <a:rPr lang="en-US" dirty="0">
                <a:solidFill>
                  <a:srgbClr val="000000"/>
                </a:solidFill>
                <a:latin typeface="Times New Roman"/>
                <a:cs typeface="Times New Roman"/>
              </a:rPr>
              <a:t>Unicode Error:</a:t>
            </a:r>
          </a:p>
          <a:p>
            <a:pPr marL="857250" lvl="1">
              <a:buFont typeface="Courier New"/>
              <a:buChar char="o"/>
            </a:pPr>
            <a:r>
              <a:rPr lang="en-US" dirty="0">
                <a:solidFill>
                  <a:srgbClr val="000000"/>
                </a:solidFill>
                <a:latin typeface="Times New Roman"/>
                <a:cs typeface="Times New Roman"/>
              </a:rPr>
              <a:t>The file cannot be read using specified encoding</a:t>
            </a:r>
          </a:p>
          <a:p>
            <a:pPr marL="857250" lvl="1">
              <a:buFont typeface="Courier New"/>
              <a:buChar char="o"/>
            </a:pPr>
            <a:r>
              <a:rPr lang="en-US" dirty="0">
                <a:solidFill>
                  <a:srgbClr val="000000"/>
                </a:solidFill>
                <a:latin typeface="Times New Roman"/>
                <a:cs typeface="Times New Roman"/>
              </a:rPr>
              <a:t>The file is partially read, with problems</a:t>
            </a:r>
          </a:p>
          <a:p>
            <a:pPr marL="857250" lvl="1" indent="-457200">
              <a:buFont typeface="Courier New"/>
              <a:buChar char="o"/>
            </a:pPr>
            <a:endParaRPr lang="en-US" dirty="0">
              <a:solidFill>
                <a:srgbClr val="000000"/>
              </a:solidFill>
              <a:latin typeface="Times New Roman"/>
              <a:cs typeface="Times New Roman"/>
            </a:endParaRPr>
          </a:p>
        </p:txBody>
      </p:sp>
      <p:sp>
        <p:nvSpPr>
          <p:cNvPr id="3" name="Title 2">
            <a:extLst>
              <a:ext uri="{FF2B5EF4-FFF2-40B4-BE49-F238E27FC236}">
                <a16:creationId xmlns:a16="http://schemas.microsoft.com/office/drawing/2014/main" id="{78686A01-A29A-0BC1-F310-7436C8311C49}"/>
              </a:ext>
            </a:extLst>
          </p:cNvPr>
          <p:cNvSpPr>
            <a:spLocks noGrp="1"/>
          </p:cNvSpPr>
          <p:nvPr>
            <p:ph type="title"/>
          </p:nvPr>
        </p:nvSpPr>
        <p:spPr/>
        <p:txBody>
          <a:bodyPr/>
          <a:lstStyle/>
          <a:p>
            <a:pPr algn="ctr"/>
            <a:r>
              <a:rPr lang="en-US" dirty="0">
                <a:solidFill>
                  <a:srgbClr val="000000"/>
                </a:solidFill>
                <a:latin typeface="Times New Roman"/>
                <a:cs typeface="Times New Roman"/>
              </a:rPr>
              <a:t>Character Encoding</a:t>
            </a:r>
            <a:endParaRPr lang="en-US" dirty="0">
              <a:solidFill>
                <a:srgbClr val="000000"/>
              </a:solidFill>
            </a:endParaRPr>
          </a:p>
        </p:txBody>
      </p:sp>
    </p:spTree>
    <p:extLst>
      <p:ext uri="{BB962C8B-B14F-4D97-AF65-F5344CB8AC3E}">
        <p14:creationId xmlns:p14="http://schemas.microsoft.com/office/powerpoint/2010/main" val="307480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80FAA529-2F4C-35F3-C710-CC383ACD613A}"/>
              </a:ext>
            </a:extLst>
          </p:cNvPr>
          <p:cNvPicPr>
            <a:picLocks noGrp="1" noChangeAspect="1"/>
          </p:cNvPicPr>
          <p:nvPr>
            <p:ph idx="1"/>
          </p:nvPr>
        </p:nvPicPr>
        <p:blipFill>
          <a:blip r:embed="rId2"/>
          <a:stretch>
            <a:fillRect/>
          </a:stretch>
        </p:blipFill>
        <p:spPr>
          <a:xfrm>
            <a:off x="1021556" y="2241046"/>
            <a:ext cx="7105904" cy="4079787"/>
          </a:xfrm>
        </p:spPr>
      </p:pic>
      <p:sp>
        <p:nvSpPr>
          <p:cNvPr id="5" name="TextBox 4">
            <a:extLst>
              <a:ext uri="{FF2B5EF4-FFF2-40B4-BE49-F238E27FC236}">
                <a16:creationId xmlns:a16="http://schemas.microsoft.com/office/drawing/2014/main" id="{BED6FF70-6666-1E6D-D83E-86ED7E14FB2B}"/>
              </a:ext>
            </a:extLst>
          </p:cNvPr>
          <p:cNvSpPr txBox="1"/>
          <p:nvPr/>
        </p:nvSpPr>
        <p:spPr>
          <a:xfrm>
            <a:off x="1052133" y="621715"/>
            <a:ext cx="65614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Example of text file opened with incorrect encoding</a:t>
            </a:r>
          </a:p>
        </p:txBody>
      </p:sp>
    </p:spTree>
    <p:extLst>
      <p:ext uri="{BB962C8B-B14F-4D97-AF65-F5344CB8AC3E}">
        <p14:creationId xmlns:p14="http://schemas.microsoft.com/office/powerpoint/2010/main" val="331595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solidFill>
                  <a:srgbClr val="000000"/>
                </a:solidFill>
                <a:latin typeface="Times New Roman"/>
                <a:cs typeface="Times New Roman"/>
              </a:rPr>
              <a:t>Text Files: Things to Remember</a:t>
            </a:r>
            <a:endParaRPr lang="en-US" dirty="0">
              <a:solidFill>
                <a:srgbClr val="000000"/>
              </a:solidFill>
            </a:endParaRPr>
          </a:p>
        </p:txBody>
      </p:sp>
      <p:sp>
        <p:nvSpPr>
          <p:cNvPr id="2" name="TextBox 1">
            <a:extLst>
              <a:ext uri="{FF2B5EF4-FFF2-40B4-BE49-F238E27FC236}">
                <a16:creationId xmlns:a16="http://schemas.microsoft.com/office/drawing/2014/main" id="{4BE3D9F0-BC4D-B3D5-CBD2-D8A8910F7170}"/>
              </a:ext>
            </a:extLst>
          </p:cNvPr>
          <p:cNvSpPr txBox="1"/>
          <p:nvPr/>
        </p:nvSpPr>
        <p:spPr>
          <a:xfrm>
            <a:off x="583455" y="1779062"/>
            <a:ext cx="776666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2" indent="-228600">
              <a:lnSpc>
                <a:spcPct val="200000"/>
              </a:lnSpc>
              <a:buAutoNum type="arabicPeriod"/>
            </a:pPr>
            <a:r>
              <a:rPr lang="en-US" sz="2400" dirty="0">
                <a:latin typeface="Times New Roman"/>
                <a:cs typeface="Times New Roman"/>
              </a:rPr>
              <a:t>You have to </a:t>
            </a:r>
            <a:r>
              <a:rPr lang="en-US" sz="2400" b="1" dirty="0">
                <a:latin typeface="Times New Roman"/>
                <a:cs typeface="Times New Roman"/>
              </a:rPr>
              <a:t>open a file</a:t>
            </a:r>
            <a:r>
              <a:rPr lang="en-US" sz="2400" dirty="0">
                <a:latin typeface="Times New Roman"/>
                <a:cs typeface="Times New Roman"/>
              </a:rPr>
              <a:t> before you can read and write</a:t>
            </a:r>
            <a:endParaRPr lang="en-US" sz="2400" dirty="0">
              <a:latin typeface="Rockwell"/>
              <a:cs typeface="Times New Roman"/>
            </a:endParaRPr>
          </a:p>
          <a:p>
            <a:pPr marL="342900" lvl="2" indent="-228600">
              <a:lnSpc>
                <a:spcPct val="200000"/>
              </a:lnSpc>
              <a:buAutoNum type="arabicPeriod"/>
            </a:pPr>
            <a:r>
              <a:rPr lang="en-US" sz="2400" dirty="0">
                <a:latin typeface="Times New Roman"/>
                <a:cs typeface="Times New Roman"/>
              </a:rPr>
              <a:t>You have to </a:t>
            </a:r>
            <a:r>
              <a:rPr lang="en-US" sz="2400" b="1" dirty="0">
                <a:latin typeface="Times New Roman"/>
                <a:cs typeface="Times New Roman"/>
              </a:rPr>
              <a:t>specify character encoding </a:t>
            </a:r>
            <a:r>
              <a:rPr lang="en-US" sz="2400" dirty="0">
                <a:latin typeface="Times New Roman"/>
                <a:cs typeface="Times New Roman"/>
              </a:rPr>
              <a:t>(usually UTF-8)</a:t>
            </a:r>
          </a:p>
          <a:p>
            <a:pPr marL="342900" lvl="2" indent="-228600">
              <a:lnSpc>
                <a:spcPct val="200000"/>
              </a:lnSpc>
              <a:buAutoNum type="arabicPeriod"/>
            </a:pPr>
            <a:r>
              <a:rPr lang="en-US" sz="2400" dirty="0">
                <a:latin typeface="Times New Roman"/>
                <a:cs typeface="Times New Roman"/>
              </a:rPr>
              <a:t>In some versions of python, writing </a:t>
            </a:r>
            <a:r>
              <a:rPr lang="en-US" sz="2400" i="1" dirty="0">
                <a:latin typeface="Times New Roman"/>
                <a:cs typeface="Times New Roman"/>
              </a:rPr>
              <a:t>overwrites</a:t>
            </a:r>
            <a:endParaRPr lang="en-US" sz="2400" dirty="0">
              <a:latin typeface="Times New Roman"/>
              <a:cs typeface="Times New Roman"/>
            </a:endParaRPr>
          </a:p>
          <a:p>
            <a:pPr algn="l"/>
            <a:endParaRPr lang="en-US" dirty="0"/>
          </a:p>
        </p:txBody>
      </p:sp>
    </p:spTree>
    <p:extLst>
      <p:ext uri="{BB962C8B-B14F-4D97-AF65-F5344CB8AC3E}">
        <p14:creationId xmlns:p14="http://schemas.microsoft.com/office/powerpoint/2010/main" val="166753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D45C9C-6129-F752-2C70-AEFA818F1CB8}"/>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tx1"/>
                </a:solidFill>
                <a:latin typeface="Times New Roman"/>
                <a:cs typeface="Arial"/>
              </a:rPr>
              <a:t>Download all data files from:</a:t>
            </a:r>
            <a:br>
              <a:rPr lang="en-US" dirty="0">
                <a:latin typeface="Arial"/>
                <a:cs typeface="Arial"/>
              </a:rPr>
            </a:br>
            <a:endParaRPr lang="en-US" dirty="0">
              <a:latin typeface="Arial"/>
              <a:cs typeface="Arial"/>
            </a:endParaRPr>
          </a:p>
          <a:p>
            <a:pPr marL="0" indent="0">
              <a:buNone/>
            </a:pPr>
            <a:r>
              <a:rPr lang="en-US" b="1" dirty="0">
                <a:solidFill>
                  <a:srgbClr val="FF0000"/>
                </a:solidFill>
              </a:rPr>
              <a:t>https://</a:t>
            </a:r>
            <a:r>
              <a:rPr lang="en-US" b="1" dirty="0" err="1">
                <a:solidFill>
                  <a:srgbClr val="FF0000"/>
                </a:solidFill>
              </a:rPr>
              <a:t>github.com</a:t>
            </a:r>
            <a:r>
              <a:rPr lang="en-US" b="1" dirty="0">
                <a:solidFill>
                  <a:srgbClr val="FF0000"/>
                </a:solidFill>
              </a:rPr>
              <a:t>/</a:t>
            </a:r>
            <a:r>
              <a:rPr lang="en-US" b="1" dirty="0" err="1">
                <a:solidFill>
                  <a:srgbClr val="FF0000"/>
                </a:solidFill>
              </a:rPr>
              <a:t>ClaudiaECarroll</a:t>
            </a:r>
            <a:r>
              <a:rPr lang="en-US" b="1" dirty="0">
                <a:solidFill>
                  <a:srgbClr val="FF0000"/>
                </a:solidFill>
              </a:rPr>
              <a:t>/Fall_24_intro_python/tree/main/</a:t>
            </a:r>
            <a:r>
              <a:rPr lang="en-US" b="1" dirty="0" err="1">
                <a:solidFill>
                  <a:srgbClr val="FF0000"/>
                </a:solidFill>
              </a:rPr>
              <a:t>example_data</a:t>
            </a: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p:txBody>
      </p:sp>
      <p:sp>
        <p:nvSpPr>
          <p:cNvPr id="3" name="Title 2">
            <a:extLst>
              <a:ext uri="{FF2B5EF4-FFF2-40B4-BE49-F238E27FC236}">
                <a16:creationId xmlns:a16="http://schemas.microsoft.com/office/drawing/2014/main" id="{5E582474-1F0E-8FB6-1E81-A56A550D7D49}"/>
              </a:ext>
            </a:extLst>
          </p:cNvPr>
          <p:cNvSpPr>
            <a:spLocks noGrp="1"/>
          </p:cNvSpPr>
          <p:nvPr>
            <p:ph type="title"/>
          </p:nvPr>
        </p:nvSpPr>
        <p:spPr/>
        <p:txBody>
          <a:bodyPr/>
          <a:lstStyle/>
          <a:p>
            <a:r>
              <a:rPr lang="en-US" dirty="0">
                <a:latin typeface="Times New Roman"/>
                <a:cs typeface="Times New Roman"/>
              </a:rPr>
              <a:t>Example Data</a:t>
            </a:r>
            <a:endParaRPr lang="en-US" dirty="0"/>
          </a:p>
        </p:txBody>
      </p:sp>
    </p:spTree>
    <p:extLst>
      <p:ext uri="{BB962C8B-B14F-4D97-AF65-F5344CB8AC3E}">
        <p14:creationId xmlns:p14="http://schemas.microsoft.com/office/powerpoint/2010/main" val="164711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85C7-5C5F-4B4B-C306-9099591E7DB0}"/>
              </a:ext>
            </a:extLst>
          </p:cNvPr>
          <p:cNvSpPr>
            <a:spLocks noGrp="1"/>
          </p:cNvSpPr>
          <p:nvPr>
            <p:ph type="ctrTitle"/>
          </p:nvPr>
        </p:nvSpPr>
        <p:spPr/>
        <p:txBody>
          <a:bodyPr/>
          <a:lstStyle/>
          <a:p>
            <a:r>
              <a:rPr lang="en-US" dirty="0">
                <a:latin typeface="Times New Roman"/>
                <a:cs typeface="Times New Roman"/>
              </a:rPr>
              <a:t>Demo One</a:t>
            </a:r>
            <a:endParaRPr lang="en-US" dirty="0"/>
          </a:p>
        </p:txBody>
      </p:sp>
      <p:sp>
        <p:nvSpPr>
          <p:cNvPr id="3" name="Subtitle 2">
            <a:extLst>
              <a:ext uri="{FF2B5EF4-FFF2-40B4-BE49-F238E27FC236}">
                <a16:creationId xmlns:a16="http://schemas.microsoft.com/office/drawing/2014/main" id="{343E47E9-BB9C-DA18-0D9E-CAF15D0DDD3C}"/>
              </a:ext>
            </a:extLst>
          </p:cNvPr>
          <p:cNvSpPr>
            <a:spLocks noGrp="1"/>
          </p:cNvSpPr>
          <p:nvPr>
            <p:ph type="subTitle" idx="1"/>
          </p:nvPr>
        </p:nvSpPr>
        <p:spPr>
          <a:xfrm>
            <a:off x="550733" y="3596777"/>
            <a:ext cx="4987877" cy="1064292"/>
          </a:xfrm>
        </p:spPr>
        <p:txBody>
          <a:bodyPr vert="horz" lIns="91440" tIns="45720" rIns="91440" bIns="45720" rtlCol="0" anchor="t">
            <a:normAutofit/>
          </a:bodyPr>
          <a:lstStyle/>
          <a:p>
            <a:r>
              <a:rPr lang="en-US" dirty="0">
                <a:latin typeface="Times New Roman"/>
                <a:cs typeface="Times New Roman"/>
              </a:rPr>
              <a:t>Opening, reading and writing text files</a:t>
            </a:r>
          </a:p>
        </p:txBody>
      </p:sp>
    </p:spTree>
    <p:extLst>
      <p:ext uri="{BB962C8B-B14F-4D97-AF65-F5344CB8AC3E}">
        <p14:creationId xmlns:p14="http://schemas.microsoft.com/office/powerpoint/2010/main" val="34565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0191F-75E9-FAB8-A084-733A421079B9}"/>
              </a:ext>
            </a:extLst>
          </p:cNvPr>
          <p:cNvSpPr>
            <a:spLocks noGrp="1"/>
          </p:cNvSpPr>
          <p:nvPr>
            <p:ph idx="1"/>
          </p:nvPr>
        </p:nvSpPr>
        <p:spPr>
          <a:xfrm>
            <a:off x="342267" y="1600200"/>
            <a:ext cx="8550324" cy="4778022"/>
          </a:xfrm>
        </p:spPr>
        <p:txBody>
          <a:bodyPr vert="horz" lIns="91440" tIns="45720" rIns="91440" bIns="45720" rtlCol="0" anchor="t">
            <a:normAutofit/>
          </a:bodyPr>
          <a:lstStyle/>
          <a:p>
            <a:pPr marL="457200" indent="-457200">
              <a:buFont typeface="+mj-lt"/>
              <a:buAutoNum type="arabicPeriod"/>
            </a:pPr>
            <a:r>
              <a:rPr lang="en-US" sz="3200" dirty="0">
                <a:solidFill>
                  <a:srgbClr val="000000"/>
                </a:solidFill>
                <a:latin typeface="Times New Roman"/>
                <a:cs typeface="Times New Roman"/>
              </a:rPr>
              <a:t>Write the code to count the approximate number of words in the file </a:t>
            </a:r>
            <a:r>
              <a:rPr lang="en-US" sz="3200" dirty="0" err="1">
                <a:solidFill>
                  <a:srgbClr val="000000"/>
                </a:solidFill>
                <a:latin typeface="Times New Roman"/>
                <a:cs typeface="Times New Roman"/>
              </a:rPr>
              <a:t>austen_pride.txt</a:t>
            </a:r>
            <a:endParaRPr lang="en-US" sz="3200" dirty="0">
              <a:solidFill>
                <a:srgbClr val="000000"/>
              </a:solidFill>
              <a:latin typeface="Times New Roman"/>
              <a:cs typeface="Times New Roman"/>
            </a:endParaRPr>
          </a:p>
          <a:p>
            <a:pPr marL="457200" indent="-457200">
              <a:buFont typeface="+mj-lt"/>
              <a:buAutoNum type="arabicPeriod"/>
            </a:pPr>
            <a:r>
              <a:rPr lang="en-US" sz="3200" dirty="0">
                <a:solidFill>
                  <a:srgbClr val="000000"/>
                </a:solidFill>
                <a:latin typeface="Times New Roman"/>
                <a:cs typeface="Times New Roman"/>
              </a:rPr>
              <a:t>Create a new text file called “</a:t>
            </a:r>
            <a:r>
              <a:rPr lang="en-US" sz="3200" dirty="0" err="1">
                <a:solidFill>
                  <a:srgbClr val="000000"/>
                </a:solidFill>
                <a:latin typeface="Times New Roman"/>
                <a:cs typeface="Times New Roman"/>
              </a:rPr>
              <a:t>python.txt</a:t>
            </a:r>
            <a:r>
              <a:rPr lang="en-US" sz="3200" dirty="0">
                <a:solidFill>
                  <a:srgbClr val="000000"/>
                </a:solidFill>
                <a:latin typeface="Times New Roman"/>
                <a:cs typeface="Times New Roman"/>
              </a:rPr>
              <a:t>” that contains the text “I am almost finished my first python class!”)</a:t>
            </a:r>
          </a:p>
          <a:p>
            <a:pPr marL="0" indent="0">
              <a:buNone/>
            </a:pPr>
            <a:endParaRPr lang="en-US" sz="3200" dirty="0">
              <a:solidFill>
                <a:srgbClr val="000000"/>
              </a:solidFill>
              <a:latin typeface="Times New Roman"/>
              <a:cs typeface="Times New Roman"/>
            </a:endParaRPr>
          </a:p>
          <a:p>
            <a:pPr marL="0" indent="0">
              <a:buNone/>
            </a:pPr>
            <a:endParaRPr lang="en-US" sz="2400" dirty="0">
              <a:solidFill>
                <a:srgbClr val="000000"/>
              </a:solidFill>
              <a:latin typeface="Times New Roman"/>
              <a:cs typeface="Times New Roman"/>
            </a:endParaRPr>
          </a:p>
        </p:txBody>
      </p:sp>
      <p:sp>
        <p:nvSpPr>
          <p:cNvPr id="3" name="Title 2">
            <a:extLst>
              <a:ext uri="{FF2B5EF4-FFF2-40B4-BE49-F238E27FC236}">
                <a16:creationId xmlns:a16="http://schemas.microsoft.com/office/drawing/2014/main" id="{72B938D6-3F65-8CCF-8CB4-6F0678584F3C}"/>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a:t>
            </a:r>
            <a:endParaRPr lang="en-US" dirty="0">
              <a:solidFill>
                <a:srgbClr val="000000"/>
              </a:solidFill>
            </a:endParaRPr>
          </a:p>
        </p:txBody>
      </p:sp>
    </p:spTree>
    <p:extLst>
      <p:ext uri="{BB962C8B-B14F-4D97-AF65-F5344CB8AC3E}">
        <p14:creationId xmlns:p14="http://schemas.microsoft.com/office/powerpoint/2010/main" val="870332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TotalTime>
  <Words>667</Words>
  <Application>Microsoft Macintosh PowerPoint</Application>
  <PresentationFormat>On-screen Show (4:3)</PresentationFormat>
  <Paragraphs>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Menlo</vt:lpstr>
      <vt:lpstr>Rockwell</vt:lpstr>
      <vt:lpstr>Times New Roman</vt:lpstr>
      <vt:lpstr>Office Theme</vt:lpstr>
      <vt:lpstr>Session 3</vt:lpstr>
      <vt:lpstr>Today's Lesson</vt:lpstr>
      <vt:lpstr>Solution Part 3</vt:lpstr>
      <vt:lpstr>Character Encoding</vt:lpstr>
      <vt:lpstr>PowerPoint Presentation</vt:lpstr>
      <vt:lpstr>Text Files: Things to Remember</vt:lpstr>
      <vt:lpstr>Example Data</vt:lpstr>
      <vt:lpstr>Demo One</vt:lpstr>
      <vt:lpstr>Exercise One</vt:lpstr>
      <vt:lpstr>Exercise One Part One</vt:lpstr>
      <vt:lpstr>Exercise One Part Two</vt:lpstr>
      <vt:lpstr>Demo Two</vt:lpstr>
      <vt:lpstr>Exercise Two</vt:lpstr>
      <vt:lpstr>Exercise Two Part One</vt:lpstr>
      <vt:lpstr>Exercise Two Part Two</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Carroll, Claudia</cp:lastModifiedBy>
  <cp:revision>322</cp:revision>
  <dcterms:created xsi:type="dcterms:W3CDTF">2013-07-09T17:46:55Z</dcterms:created>
  <dcterms:modified xsi:type="dcterms:W3CDTF">2024-09-30T16:44:04Z</dcterms:modified>
</cp:coreProperties>
</file>