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2" r:id="rId7"/>
    <p:sldId id="268" r:id="rId8"/>
    <p:sldId id="261" r:id="rId9"/>
    <p:sldId id="279" r:id="rId10"/>
    <p:sldId id="267" r:id="rId11"/>
    <p:sldId id="287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B0B"/>
    <a:srgbClr val="C41039"/>
    <a:srgbClr val="A51417"/>
    <a:srgbClr val="6C7373"/>
    <a:srgbClr val="E1E1E1"/>
    <a:srgbClr val="566568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DE1B8-E078-4A5A-60FB-14AD0CA7D56B}" v="29" dt="2024-01-29T03:57:31.268"/>
    <p1510:client id="{ACB0D4A4-9443-A30F-CD8D-A89BD93B26B1}" v="13" dt="2024-01-29T06:07:05.444"/>
  </p1510:revLst>
</p1510:revInfo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2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0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l.github.io/PYPL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 to Python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Session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TRIADS Training Series, Spring 2023</a:t>
            </a:r>
            <a:endParaRPr lang="en-US" dirty="0"/>
          </a:p>
          <a:p>
            <a:r>
              <a:rPr lang="en-US" dirty="0">
                <a:cs typeface="Calibri"/>
              </a:rPr>
              <a:t>Instructor: Claudia Carroll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CE9-A0CE-688A-8425-F676EA57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Calibri Light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142E-0FF7-3BD4-D714-FDB0A199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Create a new directory in your documents folder, create a text file in your desktop, move the new file from the desktop to the documents folder, write a line of text to the text file. 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Cheat sheet for commands: 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https://github.com/ClaudiaECarroll/Intro_to_Python/</a:t>
            </a:r>
            <a:endParaRPr lang="en-US" sz="2400">
              <a:solidFill>
                <a:srgbClr val="000000"/>
              </a:solidFill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749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170163-26B1-0710-1A4E-0E14077C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root directory: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cd Documents (navigate to Documents folder)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new_folder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(create a new folder within Documents)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cd ../Desktop (navigate to Desktop folder)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touch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newfile.txt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(create a new file within Desktop)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mv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newfile.txt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../ (move new file to root directory)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cd .. (navigate to root directory)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mv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newfile.txt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Documents/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new_folder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(move new file to new folder in Documents)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06DD-D6EC-D70C-7B82-5659099E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1557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9ECD-84D7-423D-A7A5-30102159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89" y="485707"/>
            <a:ext cx="7237465" cy="98019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Calibri Light"/>
              </a:rPr>
              <a:t>Python Installation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1193-AD05-4AB5-7776-DEEF59AF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Check for python with </a:t>
            </a:r>
            <a:r>
              <a:rPr lang="en-US" sz="1800" dirty="0">
                <a:solidFill>
                  <a:srgbClr val="DB0B0B"/>
                </a:solidFill>
                <a:latin typeface="Times New Roman"/>
                <a:cs typeface="Times New Roman"/>
              </a:rPr>
              <a:t>python --version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 from the command line</a:t>
            </a:r>
          </a:p>
          <a:p>
            <a:pPr marL="0" lvl="1" indent="0" algn="ctr">
              <a:buNone/>
            </a:pPr>
            <a:endParaRPr lang="en-US" sz="1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If you do not have python, or only have python2:</a:t>
            </a:r>
            <a:endParaRPr lang="en-US" sz="1800" dirty="0">
              <a:solidFill>
                <a:srgbClr val="000000"/>
              </a:solidFill>
            </a:endParaRPr>
          </a:p>
          <a:p>
            <a:pPr marL="0" lvl="1" indent="0">
              <a:buNone/>
            </a:pPr>
            <a:endParaRPr lang="en-US" sz="18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1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Mac or Windows users: </a:t>
            </a:r>
            <a:endParaRPr lang="en-US" sz="1800" b="1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marL="457200" lvl="1" indent="-457200">
              <a:buAutoNum type="arabicPeriod"/>
            </a:pPr>
            <a:r>
              <a:rPr lang="en-US" sz="1800" u="sng" dirty="0">
                <a:solidFill>
                  <a:srgbClr val="000000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 and </a:t>
            </a:r>
            <a:endParaRPr lang="en-US" sz="1800" dirty="0">
              <a:solidFill>
                <a:srgbClr val="000000"/>
              </a:solidFill>
              <a:cs typeface="Calibri"/>
            </a:endParaRPr>
          </a:p>
          <a:p>
            <a:pPr marL="457200" lvl="1" indent="-457200"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download and install python 3.12 for your OS</a:t>
            </a:r>
            <a:endParaRPr lang="en-US" sz="1800" dirty="0">
              <a:solidFill>
                <a:srgbClr val="000000"/>
              </a:solidFill>
              <a:cs typeface="Calibri"/>
            </a:endParaRPr>
          </a:p>
          <a:p>
            <a:pPr marL="0" lvl="1" indent="0">
              <a:buNone/>
            </a:pPr>
            <a:endParaRPr lang="en-US" sz="1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1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Linux users: </a:t>
            </a:r>
            <a:endParaRPr lang="en-US" sz="1800" b="1" dirty="0">
              <a:solidFill>
                <a:srgbClr val="000000"/>
              </a:solidFill>
              <a:cs typeface="Calibri"/>
            </a:endParaRPr>
          </a:p>
          <a:p>
            <a:pPr marL="457200" lvl="2" indent="-457200"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Enter on command line in root directory:</a:t>
            </a:r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rgbClr val="DB0B0B"/>
                </a:solidFill>
                <a:latin typeface="Times New Roman"/>
                <a:cs typeface="Times New Roman"/>
              </a:rPr>
              <a:t>sudo</a:t>
            </a:r>
            <a:r>
              <a:rPr lang="en-US" sz="1800" dirty="0">
                <a:solidFill>
                  <a:srgbClr val="DB0B0B"/>
                </a:solidFill>
                <a:latin typeface="Times New Roman"/>
                <a:cs typeface="Times New Roman"/>
              </a:rPr>
              <a:t> apt-get install python3.10</a:t>
            </a:r>
            <a:endParaRPr lang="en-US" sz="1800" dirty="0">
              <a:solidFill>
                <a:srgbClr val="000000"/>
              </a:solidFill>
            </a:endParaRPr>
          </a:p>
          <a:p>
            <a:pPr marL="457200" lvl="2" indent="-457200"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If </a:t>
            </a:r>
            <a:r>
              <a:rPr lang="en-US" sz="1800" dirty="0" err="1">
                <a:solidFill>
                  <a:srgbClr val="000000"/>
                </a:solidFill>
                <a:latin typeface="Times New Roman"/>
                <a:cs typeface="Times New Roman"/>
              </a:rPr>
              <a:t>sudo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 is not installed, enter: </a:t>
            </a:r>
            <a:r>
              <a:rPr lang="en-US" sz="1800" dirty="0">
                <a:solidFill>
                  <a:srgbClr val="DB0B0B"/>
                </a:solidFill>
                <a:latin typeface="Times New Roman"/>
                <a:cs typeface="Times New Roman"/>
              </a:rPr>
              <a:t>apt install </a:t>
            </a:r>
            <a:r>
              <a:rPr lang="en-US" sz="1800" dirty="0" err="1">
                <a:solidFill>
                  <a:srgbClr val="DB0B0B"/>
                </a:solidFill>
                <a:latin typeface="Times New Roman"/>
                <a:cs typeface="Times New Roman"/>
              </a:rPr>
              <a:t>sudo</a:t>
            </a:r>
            <a:r>
              <a:rPr lang="en-US" sz="1800" dirty="0">
                <a:solidFill>
                  <a:srgbClr val="DB0B0B"/>
                </a:solidFill>
                <a:latin typeface="Times New Roman"/>
                <a:cs typeface="Times New Roman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 then try the install again</a:t>
            </a:r>
            <a:endParaRPr lang="en-US" sz="1800" dirty="0">
              <a:solidFill>
                <a:srgbClr val="000000"/>
              </a:solidFill>
            </a:endParaRPr>
          </a:p>
          <a:p>
            <a:pPr marL="457200" lvl="2" indent="-457200">
              <a:buAutoNum type="arabicPeriod"/>
            </a:pPr>
            <a:endParaRPr lang="en-US" sz="21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2" indent="0">
              <a:buNone/>
            </a:pPr>
            <a:r>
              <a:rPr lang="en-US" sz="1800" u="sng" dirty="0">
                <a:solidFill>
                  <a:srgbClr val="000000"/>
                </a:solidFill>
                <a:latin typeface="Times New Roman"/>
                <a:cs typeface="Times New Roman"/>
              </a:rPr>
              <a:t>To check the installation, </a:t>
            </a:r>
            <a:r>
              <a:rPr lang="en-US" sz="1800" b="1" u="sng" dirty="0">
                <a:solidFill>
                  <a:srgbClr val="000000"/>
                </a:solidFill>
                <a:latin typeface="Times New Roman"/>
                <a:cs typeface="Times New Roman"/>
              </a:rPr>
              <a:t>close and reopen</a:t>
            </a:r>
            <a:r>
              <a:rPr lang="en-US" sz="1800" u="sng" dirty="0">
                <a:solidFill>
                  <a:srgbClr val="000000"/>
                </a:solidFill>
                <a:latin typeface="Times New Roman"/>
                <a:cs typeface="Times New Roman"/>
              </a:rPr>
              <a:t> your terminal, and enter </a:t>
            </a:r>
          </a:p>
          <a:p>
            <a:pPr marL="0" lvl="2" indent="0">
              <a:buNone/>
            </a:pPr>
            <a:r>
              <a:rPr lang="en-US" sz="1800" u="sng" dirty="0">
                <a:solidFill>
                  <a:srgbClr val="FF0000"/>
                </a:solidFill>
                <a:latin typeface="Times New Roman"/>
                <a:cs typeface="Times New Roman"/>
              </a:rPr>
              <a:t>python --version</a:t>
            </a:r>
            <a:r>
              <a:rPr lang="en-US" sz="1800" u="sng" dirty="0">
                <a:solidFill>
                  <a:srgbClr val="000000"/>
                </a:solidFill>
                <a:latin typeface="Times New Roman"/>
                <a:cs typeface="Times New Roman"/>
              </a:rPr>
              <a:t> again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288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B127-D811-DD9E-705C-5BAAC48E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 panose="020F0302020204030204"/>
              </a:rPr>
              <a:t>Python: Fastest Growing Programming Language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FA41F62-AAB3-2B39-8CF8-870C5B97C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338" y="1669975"/>
            <a:ext cx="6004337" cy="367783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0AFCA-EC9A-C7D4-883D-55A0150FFC08}"/>
              </a:ext>
            </a:extLst>
          </p:cNvPr>
          <p:cNvSpPr txBox="1"/>
          <p:nvPr/>
        </p:nvSpPr>
        <p:spPr>
          <a:xfrm>
            <a:off x="2873157" y="5343134"/>
            <a:ext cx="31158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50" dirty="0">
                <a:latin typeface="Times New Roman"/>
                <a:cs typeface="Calibri"/>
              </a:rPr>
              <a:t>"</a:t>
            </a:r>
            <a:r>
              <a:rPr lang="en-US" sz="750" dirty="0">
                <a:solidFill>
                  <a:srgbClr val="333333"/>
                </a:solidFill>
                <a:latin typeface="Times New Roman"/>
                <a:cs typeface="Times New Roman"/>
                <a:hlinkClick r:id="rId3"/>
              </a:rPr>
              <a:t>PYPL Popularity of Programming Language</a:t>
            </a:r>
            <a:r>
              <a:rPr lang="en-US" sz="750" dirty="0">
                <a:latin typeface="Times New Roman"/>
                <a:cs typeface="Calibri"/>
              </a:rPr>
              <a:t>" is licensed under </a:t>
            </a:r>
            <a:r>
              <a:rPr lang="en-US" sz="750" dirty="0">
                <a:latin typeface="Times New Roman"/>
                <a:cs typeface="Calibri"/>
                <a:hlinkClick r:id="rId4"/>
              </a:rPr>
              <a:t>CC by 3.0</a:t>
            </a:r>
            <a:r>
              <a:rPr lang="en-US" sz="1350" dirty="0">
                <a:cs typeface="Calibri"/>
              </a:rPr>
              <a:t> </a:t>
            </a:r>
            <a:endParaRPr lang="en-US" sz="7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966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35B4-5F36-2812-C826-AE8560B6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Strengths: Readability and Concision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4F8C-4F28-1791-A278-0523A758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423744"/>
          </a:xfrm>
        </p:spPr>
        <p:txBody>
          <a:bodyPr vert="horz" lIns="68580" tIns="34290" rIns="68580" bIns="3429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Times New Roman"/>
              </a:rPr>
              <a:t>Java:                   Python:</a:t>
            </a:r>
          </a:p>
          <a:p>
            <a:pPr marL="0" indent="0">
              <a:buNone/>
            </a:pPr>
            <a:endParaRPr lang="en-US" sz="18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b="1" dirty="0">
              <a:latin typeface="Times New Roman"/>
              <a:cs typeface="Times New Roman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A220E25-072C-FB34-4BFB-9D6BA447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434" y="3309318"/>
            <a:ext cx="3359030" cy="732577"/>
          </a:xfrm>
          <a:prstGeom prst="rect">
            <a:avLst/>
          </a:prstGeom>
        </p:spPr>
      </p:pic>
      <p:pic>
        <p:nvPicPr>
          <p:cNvPr id="7" name="Picture 6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3001D934-B267-C59C-BE34-89F32079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7" y="3169183"/>
            <a:ext cx="4596856" cy="105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1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69CA-A6E4-5F83-9E02-D5591D5E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endParaRPr lang="en-US" sz="2400" dirty="0">
              <a:latin typeface="Times New Roman"/>
              <a:ea typeface="Times New Roman"/>
              <a:cs typeface="Times New Roman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Natural Language Processing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Machine Learning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Web and game development (back-end)</a:t>
            </a:r>
          </a:p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Data Analysis</a:t>
            </a:r>
          </a:p>
          <a:p>
            <a:endParaRPr lang="en-US" sz="2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F55389-22CC-AB78-DBF6-B2FCEF66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Strengths: Flexibility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7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9B13-415D-20B0-E2FC-09B16576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Calibri Light"/>
              </a:rPr>
              <a:t>Goals of the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7E91-C3E2-8471-1F8E-7CC7BB0D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Learn the basic building blocks of Python programs (lists, loops, functions etc.)</a:t>
            </a:r>
            <a:endParaRPr lang="en-US">
              <a:solidFill>
                <a:srgbClr val="000000"/>
              </a:solidFill>
              <a:latin typeface="Times New Roman"/>
              <a:cs typeface="Calibri" panose="020F0502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Calibri" panose="020F0502020204030204"/>
              </a:rPr>
              <a:t>Become familiar with coding logic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Calibri" panose="020F0502020204030204"/>
              </a:rPr>
              <a:t>Develop basic skills in text and numerical data analysis</a:t>
            </a:r>
          </a:p>
          <a:p>
            <a:endParaRPr lang="en-US" sz="9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815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BDDB-6BD5-043A-AD29-EFF4C154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Class Plan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648D55-2AF2-D1E6-A4D8-CC3A1F27F3F3}"/>
              </a:ext>
            </a:extLst>
          </p:cNvPr>
          <p:cNvGraphicFramePr>
            <a:graphicFrameLocks noGrp="1"/>
          </p:cNvGraphicFramePr>
          <p:nvPr/>
        </p:nvGraphicFramePr>
        <p:xfrm>
          <a:off x="898117" y="2346313"/>
          <a:ext cx="7582683" cy="3135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70">
                  <a:extLst>
                    <a:ext uri="{9D8B030D-6E8A-4147-A177-3AD203B41FA5}">
                      <a16:colId xmlns:a16="http://schemas.microsoft.com/office/drawing/2014/main" val="730768300"/>
                    </a:ext>
                  </a:extLst>
                </a:gridCol>
                <a:gridCol w="7073813">
                  <a:extLst>
                    <a:ext uri="{9D8B030D-6E8A-4147-A177-3AD203B41FA5}">
                      <a16:colId xmlns:a16="http://schemas.microsoft.com/office/drawing/2014/main" val="1904587752"/>
                    </a:ext>
                  </a:extLst>
                </a:gridCol>
              </a:tblGrid>
              <a:tr h="5225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The command line and introduction to python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568501"/>
                  </a:ext>
                </a:extLst>
              </a:tr>
              <a:tr h="52254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Jupyter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Notebooks, commonly used functions for text and data manipulations, lists and dictionaries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75634"/>
                  </a:ext>
                </a:extLst>
              </a:tr>
              <a:tr h="52254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Opening and reading files, file encoding, manipulating dataframes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63690"/>
                  </a:ext>
                </a:extLst>
              </a:tr>
              <a:tr h="52254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While and for loops, conditionals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0181"/>
                  </a:ext>
                </a:extLst>
              </a:tr>
              <a:tr h="52254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Creating your own functions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795413"/>
                  </a:ext>
                </a:extLst>
              </a:tr>
              <a:tr h="522546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Introduction to object-oriented programming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6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8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Today's Lesson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385445" indent="-385445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Command Line Basics</a:t>
            </a:r>
            <a:endParaRPr lang="en-US" sz="3200" dirty="0">
              <a:solidFill>
                <a:schemeClr val="tx1"/>
              </a:solidFill>
              <a:latin typeface="Times New Roman"/>
            </a:endParaRPr>
          </a:p>
          <a:p>
            <a:pPr marL="385445" indent="-385445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Python installation troubleshooting</a:t>
            </a:r>
          </a:p>
          <a:p>
            <a:pPr marL="385445" indent="-385445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Basic programs</a:t>
            </a:r>
          </a:p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Arial"/>
              </a:rPr>
              <a:t>https://github.com/ClaudiaECarroll/Intro_to_Python</a:t>
            </a:r>
            <a:endParaRPr lang="en-US" dirty="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35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FD6A-22D6-CF26-AB72-1F5BFC6B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The Command Line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05FB-88B8-A56C-93D0-6EDD16A1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/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Text-based way to interface with computer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Other names—the terminal, the Unix Shell (ubuntu/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linux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), the shell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Uses: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Automating file management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Installing and updating software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Interacting with remote servers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Running programs in Python!</a:t>
            </a:r>
          </a:p>
          <a:p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36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E1FB-84B1-D846-B954-29664BA0D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3AE28-7031-9892-6537-33C8011AF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>
                <a:latin typeface="Times New Roman"/>
                <a:cs typeface="Calibri"/>
              </a:rPr>
              <a:t>The Command Line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1055</Words>
  <Application>Microsoft Office PowerPoint</Application>
  <PresentationFormat>On-screen Show (4:3)</PresentationFormat>
  <Paragraphs>169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Python Session 1</vt:lpstr>
      <vt:lpstr>Python: Fastest Growing Programming Language</vt:lpstr>
      <vt:lpstr>Strengths: Readability and Concision</vt:lpstr>
      <vt:lpstr>Strengths: Flexibility</vt:lpstr>
      <vt:lpstr>Goals of the Class</vt:lpstr>
      <vt:lpstr>Class Plan</vt:lpstr>
      <vt:lpstr>Today's Lesson</vt:lpstr>
      <vt:lpstr>The Command Line</vt:lpstr>
      <vt:lpstr>Demo 1</vt:lpstr>
      <vt:lpstr>Exercise 1</vt:lpstr>
      <vt:lpstr>Solution</vt:lpstr>
      <vt:lpstr>Python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Carroll, Claudia</cp:lastModifiedBy>
  <cp:revision>275</cp:revision>
  <dcterms:created xsi:type="dcterms:W3CDTF">2013-07-09T17:46:55Z</dcterms:created>
  <dcterms:modified xsi:type="dcterms:W3CDTF">2024-01-29T06:07:17Z</dcterms:modified>
</cp:coreProperties>
</file>