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48" r:id="rId2"/>
  </p:sldMasterIdLst>
  <p:sldIdLst>
    <p:sldId id="257" r:id="rId3"/>
    <p:sldId id="268" r:id="rId4"/>
    <p:sldId id="283" r:id="rId5"/>
    <p:sldId id="269" r:id="rId6"/>
    <p:sldId id="270" r:id="rId7"/>
    <p:sldId id="274" r:id="rId8"/>
    <p:sldId id="273" r:id="rId9"/>
    <p:sldId id="276" r:id="rId10"/>
    <p:sldId id="271" r:id="rId11"/>
    <p:sldId id="287" r:id="rId12"/>
    <p:sldId id="288" r:id="rId13"/>
    <p:sldId id="289" r:id="rId14"/>
    <p:sldId id="290" r:id="rId15"/>
    <p:sldId id="291" r:id="rId16"/>
    <p:sldId id="277" r:id="rId17"/>
    <p:sldId id="282" r:id="rId18"/>
    <p:sldId id="281" r:id="rId19"/>
    <p:sldId id="295" r:id="rId20"/>
    <p:sldId id="280" r:id="rId21"/>
    <p:sldId id="292" r:id="rId22"/>
    <p:sldId id="293" r:id="rId23"/>
    <p:sldId id="28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2EB769-A81A-45D4-8370-CC604998379F}" v="692" dt="2024-01-29T06:18:40.8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6" name="Rectangle 5"/>
          <p:cNvSpPr/>
          <p:nvPr userDrawn="1"/>
        </p:nvSpPr>
        <p:spPr>
          <a:xfrm>
            <a:off x="304800" y="228600"/>
            <a:ext cx="11582400" cy="6400800"/>
          </a:xfrm>
          <a:prstGeom prst="rect">
            <a:avLst/>
          </a:prstGeom>
          <a:solidFill>
            <a:srgbClr val="6C737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734311" y="2253752"/>
            <a:ext cx="6650503" cy="1217083"/>
          </a:xfrm>
        </p:spPr>
        <p:txBody>
          <a:bodyPr/>
          <a:lstStyle>
            <a:lvl1pPr algn="l">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734311" y="3596777"/>
            <a:ext cx="6650503" cy="48083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8" name="Picture 7" descr="1linerev(1c)1000-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8651" y="5851977"/>
            <a:ext cx="4810971" cy="563683"/>
          </a:xfrm>
          <a:prstGeom prst="rect">
            <a:avLst/>
          </a:prstGeom>
        </p:spPr>
      </p:pic>
      <p:pic>
        <p:nvPicPr>
          <p:cNvPr id="5" name="Picture 4"/>
          <p:cNvPicPr>
            <a:picLocks noChangeAspect="1"/>
          </p:cNvPicPr>
          <p:nvPr userDrawn="1"/>
        </p:nvPicPr>
        <p:blipFill rotWithShape="1">
          <a:blip r:embed="rId3">
            <a:extLst>
              <a:ext uri="{28A0092B-C50C-407E-A947-70E740481C1C}">
                <a14:useLocalDpi xmlns:a14="http://schemas.microsoft.com/office/drawing/2010/main" val="0"/>
              </a:ext>
            </a:extLst>
          </a:blip>
          <a:srcRect r="37328"/>
          <a:stretch/>
        </p:blipFill>
        <p:spPr>
          <a:xfrm>
            <a:off x="7539270" y="436622"/>
            <a:ext cx="4350293" cy="6025896"/>
          </a:xfrm>
          <a:prstGeom prst="rect">
            <a:avLst/>
          </a:prstGeom>
        </p:spPr>
      </p:pic>
    </p:spTree>
    <p:extLst>
      <p:ext uri="{BB962C8B-B14F-4D97-AF65-F5344CB8AC3E}">
        <p14:creationId xmlns:p14="http://schemas.microsoft.com/office/powerpoint/2010/main" val="3982132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6" name="Rectangle 5"/>
          <p:cNvSpPr/>
          <p:nvPr userDrawn="1"/>
        </p:nvSpPr>
        <p:spPr>
          <a:xfrm>
            <a:off x="304800" y="228600"/>
            <a:ext cx="11582400" cy="6400800"/>
          </a:xfrm>
          <a:prstGeom prst="rect">
            <a:avLst/>
          </a:prstGeom>
          <a:solidFill>
            <a:srgbClr val="A514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r="37328"/>
          <a:stretch/>
        </p:blipFill>
        <p:spPr>
          <a:xfrm>
            <a:off x="7539270" y="436622"/>
            <a:ext cx="4350293" cy="6025896"/>
          </a:xfrm>
          <a:prstGeom prst="rect">
            <a:avLst/>
          </a:prstGeom>
        </p:spPr>
      </p:pic>
      <p:sp>
        <p:nvSpPr>
          <p:cNvPr id="2" name="Title 1"/>
          <p:cNvSpPr>
            <a:spLocks noGrp="1"/>
          </p:cNvSpPr>
          <p:nvPr>
            <p:ph type="ctrTitle"/>
          </p:nvPr>
        </p:nvSpPr>
        <p:spPr>
          <a:xfrm>
            <a:off x="734311" y="2253752"/>
            <a:ext cx="6650503" cy="1217083"/>
          </a:xfrm>
        </p:spPr>
        <p:txBody>
          <a:bodyPr/>
          <a:lstStyle>
            <a:lvl1pPr algn="l">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734311" y="3596777"/>
            <a:ext cx="6650503" cy="48083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7" name="Picture 6" descr="1linerev(1c)1000-0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8651" y="5851977"/>
            <a:ext cx="4810971" cy="563683"/>
          </a:xfrm>
          <a:prstGeom prst="rect">
            <a:avLst/>
          </a:prstGeom>
        </p:spPr>
      </p:pic>
    </p:spTree>
    <p:extLst>
      <p:ext uri="{BB962C8B-B14F-4D97-AF65-F5344CB8AC3E}">
        <p14:creationId xmlns:p14="http://schemas.microsoft.com/office/powerpoint/2010/main" val="1230172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rgbClr val="6C7373"/>
                </a:solidFill>
              </a:defRPr>
            </a:lvl1pPr>
            <a:lvl2pPr>
              <a:defRPr>
                <a:solidFill>
                  <a:srgbClr val="6C7373"/>
                </a:solidFill>
              </a:defRPr>
            </a:lvl2pPr>
            <a:lvl3pPr>
              <a:defRPr>
                <a:solidFill>
                  <a:srgbClr val="6C7373"/>
                </a:solidFill>
              </a:defRPr>
            </a:lvl3pPr>
            <a:lvl4pPr>
              <a:defRPr>
                <a:solidFill>
                  <a:srgbClr val="6C7373"/>
                </a:solidFill>
              </a:defRPr>
            </a:lvl4pPr>
            <a:lvl5pPr>
              <a:defRPr>
                <a:solidFill>
                  <a:srgbClr val="6C737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a:defRPr>
                <a:solidFill>
                  <a:srgbClr val="6C7373"/>
                </a:solidFill>
              </a:defRPr>
            </a:lvl1pPr>
          </a:lstStyle>
          <a:p>
            <a:r>
              <a:rPr lang="en-US" dirty="0"/>
              <a:t>Click to edit Master title style</a:t>
            </a:r>
          </a:p>
        </p:txBody>
      </p:sp>
    </p:spTree>
    <p:extLst>
      <p:ext uri="{BB962C8B-B14F-4D97-AF65-F5344CB8AC3E}">
        <p14:creationId xmlns:p14="http://schemas.microsoft.com/office/powerpoint/2010/main" val="1605149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53963" y="437444"/>
            <a:ext cx="1060704" cy="920496"/>
          </a:xfrm>
          <a:prstGeom prst="rect">
            <a:avLst/>
          </a:prstGeom>
        </p:spPr>
      </p:pic>
    </p:spTree>
    <p:extLst>
      <p:ext uri="{BB962C8B-B14F-4D97-AF65-F5344CB8AC3E}">
        <p14:creationId xmlns:p14="http://schemas.microsoft.com/office/powerpoint/2010/main" val="3436591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7671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305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664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2" name="Picture 1" descr="Wash_U_PPT_Template-0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5347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2217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pn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6" r:id="rId10"/>
    <p:sldLayoutId id="21474836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304800" y="228600"/>
            <a:ext cx="11582400" cy="6400800"/>
          </a:xfrm>
          <a:prstGeom prst="rect">
            <a:avLst/>
          </a:prstGeom>
          <a:solidFill>
            <a:srgbClr val="E1E1E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622937" y="437444"/>
            <a:ext cx="9649953" cy="98019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58519" y="1600200"/>
            <a:ext cx="10856148" cy="47780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453963" y="437444"/>
            <a:ext cx="1060704" cy="920496"/>
          </a:xfrm>
          <a:prstGeom prst="rect">
            <a:avLst/>
          </a:prstGeom>
        </p:spPr>
      </p:pic>
    </p:spTree>
    <p:extLst>
      <p:ext uri="{BB962C8B-B14F-4D97-AF65-F5344CB8AC3E}">
        <p14:creationId xmlns:p14="http://schemas.microsoft.com/office/powerpoint/2010/main" val="2840818540"/>
      </p:ext>
    </p:extLst>
  </p:cSld>
  <p:clrMap bg1="lt1" tx1="dk1" bg2="lt2" tx2="dk2" accent1="accent1" accent2="accent2" accent3="accent3" accent4="accent4" accent5="accent5" accent6="accent6" hlink="hlink" folHlink="folHlink"/>
  <p:sldLayoutIdLst>
    <p:sldLayoutId id="2147483671" r:id="rId1"/>
    <p:sldLayoutId id="2147483673" r:id="rId2"/>
    <p:sldLayoutId id="2147483650" r:id="rId3"/>
    <p:sldLayoutId id="2147483660" r:id="rId4"/>
    <p:sldLayoutId id="2147483652" r:id="rId5"/>
    <p:sldLayoutId id="2147483653" r:id="rId6"/>
    <p:sldLayoutId id="2147483654" r:id="rId7"/>
    <p:sldLayoutId id="2147483670" r:id="rId8"/>
    <p:sldLayoutId id="2147483655"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rgbClr val="6C7373"/>
          </a:solidFill>
          <a:latin typeface="Times New Roman" charset="0"/>
          <a:ea typeface="Times New Roman" charset="0"/>
          <a:cs typeface="Times New Roman" charset="0"/>
        </a:defRPr>
      </a:lvl1pPr>
    </p:titleStyle>
    <p:bodyStyle>
      <a:lvl1pPr marL="342900" indent="-342900" algn="l" defTabSz="457200" rtl="0" eaLnBrk="1" latinLnBrk="0" hangingPunct="1">
        <a:spcBef>
          <a:spcPct val="20000"/>
        </a:spcBef>
        <a:buFont typeface="Arial"/>
        <a:buChar char="•"/>
        <a:defRPr sz="2800" b="0" i="0" kern="1200">
          <a:solidFill>
            <a:srgbClr val="6C7373"/>
          </a:solidFill>
          <a:latin typeface="Arial" charset="0"/>
          <a:ea typeface="Arial" charset="0"/>
          <a:cs typeface="Arial" charset="0"/>
        </a:defRPr>
      </a:lvl1pPr>
      <a:lvl2pPr marL="742950" indent="-285750" algn="l" defTabSz="457200" rtl="0" eaLnBrk="1" latinLnBrk="0" hangingPunct="1">
        <a:spcBef>
          <a:spcPct val="20000"/>
        </a:spcBef>
        <a:buFont typeface="Arial"/>
        <a:buChar char="–"/>
        <a:defRPr sz="2400" b="0" i="0" kern="1200">
          <a:solidFill>
            <a:srgbClr val="6C7373"/>
          </a:solidFill>
          <a:latin typeface="Arial" charset="0"/>
          <a:ea typeface="Arial" charset="0"/>
          <a:cs typeface="Arial" charset="0"/>
        </a:defRPr>
      </a:lvl2pPr>
      <a:lvl3pPr marL="1143000" indent="-228600" algn="l" defTabSz="457200" rtl="0" eaLnBrk="1" latinLnBrk="0" hangingPunct="1">
        <a:spcBef>
          <a:spcPct val="20000"/>
        </a:spcBef>
        <a:buFont typeface="Arial"/>
        <a:buChar char="•"/>
        <a:defRPr sz="2000" b="0" i="0" kern="1200">
          <a:solidFill>
            <a:srgbClr val="6C7373"/>
          </a:solidFill>
          <a:latin typeface="Arial" charset="0"/>
          <a:ea typeface="Arial" charset="0"/>
          <a:cs typeface="Arial" charset="0"/>
        </a:defRPr>
      </a:lvl3pPr>
      <a:lvl4pPr marL="1600200" indent="-228600" algn="l" defTabSz="457200" rtl="0" eaLnBrk="1" latinLnBrk="0" hangingPunct="1">
        <a:spcBef>
          <a:spcPct val="20000"/>
        </a:spcBef>
        <a:buFont typeface="Arial"/>
        <a:buChar char="–"/>
        <a:defRPr sz="1800" b="0" i="0" kern="1200">
          <a:solidFill>
            <a:srgbClr val="6C7373"/>
          </a:solidFill>
          <a:latin typeface="Arial" charset="0"/>
          <a:ea typeface="Arial" charset="0"/>
          <a:cs typeface="Arial" charset="0"/>
        </a:defRPr>
      </a:lvl4pPr>
      <a:lvl5pPr marL="2057400" indent="-228600" algn="l" defTabSz="457200" rtl="0" eaLnBrk="1" latinLnBrk="0" hangingPunct="1">
        <a:spcBef>
          <a:spcPct val="20000"/>
        </a:spcBef>
        <a:buFont typeface="Arial"/>
        <a:buChar char="»"/>
        <a:defRPr sz="1800" b="0" i="0" kern="1200">
          <a:solidFill>
            <a:srgbClr val="6C7373"/>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a:cs typeface="Calibri Light"/>
              </a:rPr>
              <a:t>Introduction to Python</a:t>
            </a:r>
            <a:br>
              <a:rPr lang="en-US" dirty="0">
                <a:cs typeface="Calibri Light"/>
              </a:rPr>
            </a:br>
            <a:r>
              <a:rPr lang="en-US" dirty="0">
                <a:latin typeface="Times New Roman"/>
                <a:cs typeface="Calibri Light"/>
              </a:rPr>
              <a:t>Session 2</a:t>
            </a:r>
            <a:endParaRPr lang="en-US" dirty="0"/>
          </a:p>
        </p:txBody>
      </p:sp>
      <p:sp>
        <p:nvSpPr>
          <p:cNvPr id="3" name="Subtitle 2"/>
          <p:cNvSpPr>
            <a:spLocks noGrp="1"/>
          </p:cNvSpPr>
          <p:nvPr>
            <p:ph type="subTitle" idx="1"/>
          </p:nvPr>
        </p:nvSpPr>
        <p:spPr/>
        <p:txBody>
          <a:bodyPr vert="horz" lIns="68580" tIns="34290" rIns="68580" bIns="34290" rtlCol="0" anchor="t">
            <a:normAutofit/>
          </a:bodyPr>
          <a:lstStyle/>
          <a:p>
            <a:endParaRPr lang="en-US" dirty="0">
              <a:cs typeface="Calibri"/>
            </a:endParaRPr>
          </a:p>
          <a:p>
            <a:r>
              <a:rPr lang="en-US" dirty="0">
                <a:cs typeface="Calibri"/>
              </a:rPr>
              <a:t>TRIADS Training Series, Spring 2023</a:t>
            </a:r>
            <a:endParaRPr lang="en-US" dirty="0"/>
          </a:p>
          <a:p>
            <a:r>
              <a:rPr lang="en-US" dirty="0">
                <a:cs typeface="Calibri"/>
              </a:rPr>
              <a:t>Instructor: Claudia Carroll</a:t>
            </a:r>
          </a:p>
        </p:txBody>
      </p:sp>
    </p:spTree>
    <p:extLst>
      <p:ext uri="{BB962C8B-B14F-4D97-AF65-F5344CB8AC3E}">
        <p14:creationId xmlns:p14="http://schemas.microsoft.com/office/powerpoint/2010/main" val="3349114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7C8F36-74FE-9C3F-2E39-1EEDDE6D3775}"/>
              </a:ext>
            </a:extLst>
          </p:cNvPr>
          <p:cNvSpPr>
            <a:spLocks noGrp="1"/>
          </p:cNvSpPr>
          <p:nvPr>
            <p:ph type="title"/>
          </p:nvPr>
        </p:nvSpPr>
        <p:spPr/>
        <p:txBody>
          <a:bodyPr/>
          <a:lstStyle/>
          <a:p>
            <a:pPr algn="ctr"/>
            <a:r>
              <a:rPr lang="en-US" dirty="0">
                <a:solidFill>
                  <a:schemeClr val="tx1"/>
                </a:solidFill>
                <a:latin typeface="Times New Roman"/>
                <a:cs typeface="Times New Roman"/>
              </a:rPr>
              <a:t>Errors</a:t>
            </a:r>
            <a:endParaRPr lang="en-US" dirty="0">
              <a:solidFill>
                <a:schemeClr val="tx1"/>
              </a:solidFill>
            </a:endParaRPr>
          </a:p>
        </p:txBody>
      </p:sp>
      <p:sp>
        <p:nvSpPr>
          <p:cNvPr id="2" name="TextBox 1">
            <a:extLst>
              <a:ext uri="{FF2B5EF4-FFF2-40B4-BE49-F238E27FC236}">
                <a16:creationId xmlns:a16="http://schemas.microsoft.com/office/drawing/2014/main" id="{578FD0D6-0CD5-E742-7BC0-8C8F604E4E7F}"/>
              </a:ext>
            </a:extLst>
          </p:cNvPr>
          <p:cNvSpPr txBox="1"/>
          <p:nvPr/>
        </p:nvSpPr>
        <p:spPr>
          <a:xfrm>
            <a:off x="1058883" y="1731818"/>
            <a:ext cx="9985168"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dirty="0">
                <a:latin typeface="Times New Roman"/>
                <a:cs typeface="Times New Roman"/>
              </a:rPr>
              <a:t>Syntax Error</a:t>
            </a:r>
          </a:p>
          <a:p>
            <a:endParaRPr lang="en-US" sz="2800" dirty="0">
              <a:latin typeface="Times New Roman"/>
              <a:cs typeface="Times New Roman"/>
            </a:endParaRPr>
          </a:p>
          <a:p>
            <a:pPr marL="285750" indent="-285750">
              <a:buFont typeface="Arial"/>
              <a:buChar char="•"/>
            </a:pPr>
            <a:r>
              <a:rPr lang="en-US" sz="2800" dirty="0">
                <a:latin typeface="Times New Roman"/>
                <a:cs typeface="Times New Roman"/>
              </a:rPr>
              <a:t>Name Error</a:t>
            </a:r>
          </a:p>
          <a:p>
            <a:endParaRPr lang="en-US" sz="2800" dirty="0">
              <a:latin typeface="Times New Roman"/>
              <a:cs typeface="Times New Roman"/>
            </a:endParaRPr>
          </a:p>
          <a:p>
            <a:pPr marL="285750" indent="-285750">
              <a:buFont typeface="Arial"/>
              <a:buChar char="•"/>
            </a:pPr>
            <a:r>
              <a:rPr lang="en-US" sz="2800" dirty="0">
                <a:latin typeface="Times New Roman"/>
                <a:cs typeface="Times New Roman"/>
              </a:rPr>
              <a:t>Type Error</a:t>
            </a:r>
          </a:p>
          <a:p>
            <a:endParaRPr lang="en-US" sz="2800" dirty="0">
              <a:latin typeface="Times New Roman"/>
              <a:cs typeface="Times New Roman"/>
            </a:endParaRPr>
          </a:p>
          <a:p>
            <a:pPr marL="285750" indent="-285750">
              <a:buFont typeface="Arial"/>
              <a:buChar char="•"/>
            </a:pPr>
            <a:r>
              <a:rPr lang="en-US" sz="2800" dirty="0">
                <a:latin typeface="Times New Roman"/>
                <a:cs typeface="Times New Roman"/>
              </a:rPr>
              <a:t>Index Error</a:t>
            </a:r>
          </a:p>
        </p:txBody>
      </p:sp>
    </p:spTree>
    <p:extLst>
      <p:ext uri="{BB962C8B-B14F-4D97-AF65-F5344CB8AC3E}">
        <p14:creationId xmlns:p14="http://schemas.microsoft.com/office/powerpoint/2010/main" val="1411962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45FBCD-A02D-2761-C572-814065562EFE}"/>
              </a:ext>
            </a:extLst>
          </p:cNvPr>
          <p:cNvSpPr>
            <a:spLocks noGrp="1"/>
          </p:cNvSpPr>
          <p:nvPr>
            <p:ph idx="1"/>
          </p:nvPr>
        </p:nvSpPr>
        <p:spPr/>
        <p:txBody>
          <a:bodyPr vert="horz" lIns="91440" tIns="45720" rIns="91440" bIns="45720" rtlCol="0" anchor="t">
            <a:normAutofit/>
          </a:bodyPr>
          <a:lstStyle/>
          <a:p>
            <a:pPr marL="0" indent="0">
              <a:buNone/>
            </a:pPr>
            <a:r>
              <a:rPr lang="en-US" dirty="0">
                <a:solidFill>
                  <a:srgbClr val="000000"/>
                </a:solidFill>
              </a:rPr>
              <a:t>&gt;&gt;&gt; print ("Hello, world!)</a:t>
            </a:r>
          </a:p>
          <a:p>
            <a:pPr marL="0" indent="0">
              <a:buNone/>
            </a:pPr>
            <a:r>
              <a:rPr lang="en-US" dirty="0">
                <a:solidFill>
                  <a:srgbClr val="000000"/>
                </a:solidFill>
                <a:latin typeface="Arial"/>
                <a:cs typeface="Arial"/>
              </a:rPr>
              <a:t>  File "&lt;stdin&gt;", line 1</a:t>
            </a:r>
          </a:p>
          <a:p>
            <a:pPr marL="0" indent="0">
              <a:buNone/>
            </a:pPr>
            <a:r>
              <a:rPr lang="en-US" dirty="0">
                <a:solidFill>
                  <a:srgbClr val="000000"/>
                </a:solidFill>
              </a:rPr>
              <a:t>    print ("Hello, world!)</a:t>
            </a:r>
          </a:p>
          <a:p>
            <a:pPr marL="0" indent="0">
              <a:buNone/>
            </a:pPr>
            <a:r>
              <a:rPr lang="en-US" dirty="0">
                <a:solidFill>
                  <a:srgbClr val="000000"/>
                </a:solidFill>
              </a:rPr>
              <a:t>           ^</a:t>
            </a:r>
          </a:p>
          <a:p>
            <a:pPr marL="0" indent="0">
              <a:buNone/>
            </a:pPr>
            <a:r>
              <a:rPr lang="en-US" dirty="0" err="1">
                <a:solidFill>
                  <a:srgbClr val="000000"/>
                </a:solidFill>
                <a:latin typeface="Arial"/>
                <a:cs typeface="Arial"/>
              </a:rPr>
              <a:t>SyntaxError</a:t>
            </a:r>
            <a:r>
              <a:rPr lang="en-US" dirty="0">
                <a:solidFill>
                  <a:srgbClr val="000000"/>
                </a:solidFill>
                <a:latin typeface="Arial"/>
                <a:cs typeface="Arial"/>
              </a:rPr>
              <a:t>: unterminated string literal (detected at line 1)</a:t>
            </a:r>
          </a:p>
          <a:p>
            <a:pPr marL="0" indent="0">
              <a:buNone/>
            </a:pPr>
            <a:endParaRPr lang="en-US" dirty="0">
              <a:solidFill>
                <a:srgbClr val="000000"/>
              </a:solidFill>
              <a:latin typeface="Arial"/>
              <a:cs typeface="Arial"/>
            </a:endParaRPr>
          </a:p>
          <a:p>
            <a:endParaRPr lang="en-US">
              <a:solidFill>
                <a:srgbClr val="000000"/>
              </a:solidFill>
            </a:endParaRPr>
          </a:p>
          <a:p>
            <a:endParaRPr lang="en-US" dirty="0">
              <a:solidFill>
                <a:srgbClr val="000000"/>
              </a:solidFill>
            </a:endParaRPr>
          </a:p>
        </p:txBody>
      </p:sp>
      <p:sp>
        <p:nvSpPr>
          <p:cNvPr id="3" name="Title 2">
            <a:extLst>
              <a:ext uri="{FF2B5EF4-FFF2-40B4-BE49-F238E27FC236}">
                <a16:creationId xmlns:a16="http://schemas.microsoft.com/office/drawing/2014/main" id="{1A5B0602-02B2-8D9A-C19D-10D448626008}"/>
              </a:ext>
            </a:extLst>
          </p:cNvPr>
          <p:cNvSpPr>
            <a:spLocks noGrp="1"/>
          </p:cNvSpPr>
          <p:nvPr>
            <p:ph type="title"/>
          </p:nvPr>
        </p:nvSpPr>
        <p:spPr/>
        <p:txBody>
          <a:bodyPr/>
          <a:lstStyle/>
          <a:p>
            <a:pPr algn="ctr"/>
            <a:r>
              <a:rPr lang="en-US" dirty="0">
                <a:solidFill>
                  <a:srgbClr val="000000"/>
                </a:solidFill>
                <a:latin typeface="Times New Roman"/>
                <a:cs typeface="Times New Roman"/>
              </a:rPr>
              <a:t>Syntax Errors</a:t>
            </a:r>
            <a:endParaRPr lang="en-US" dirty="0">
              <a:solidFill>
                <a:srgbClr val="000000"/>
              </a:solidFill>
            </a:endParaRPr>
          </a:p>
        </p:txBody>
      </p:sp>
    </p:spTree>
    <p:extLst>
      <p:ext uri="{BB962C8B-B14F-4D97-AF65-F5344CB8AC3E}">
        <p14:creationId xmlns:p14="http://schemas.microsoft.com/office/powerpoint/2010/main" val="1309598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FE5406-4260-4993-2C21-84A837502CD6}"/>
              </a:ext>
            </a:extLst>
          </p:cNvPr>
          <p:cNvSpPr>
            <a:spLocks noGrp="1"/>
          </p:cNvSpPr>
          <p:nvPr>
            <p:ph idx="1"/>
          </p:nvPr>
        </p:nvSpPr>
        <p:spPr/>
        <p:txBody>
          <a:bodyPr vert="horz" lIns="91440" tIns="45720" rIns="91440" bIns="45720" rtlCol="0" anchor="t">
            <a:normAutofit/>
          </a:bodyPr>
          <a:lstStyle/>
          <a:p>
            <a:pPr marL="0" indent="0">
              <a:buNone/>
            </a:pPr>
            <a:r>
              <a:rPr lang="en-US" dirty="0">
                <a:solidFill>
                  <a:srgbClr val="000000"/>
                </a:solidFill>
              </a:rPr>
              <a:t>&gt;&gt;&gt; age = 12</a:t>
            </a:r>
          </a:p>
          <a:p>
            <a:pPr marL="0" indent="0">
              <a:buNone/>
            </a:pPr>
            <a:r>
              <a:rPr lang="en-US" dirty="0">
                <a:solidFill>
                  <a:srgbClr val="000000"/>
                </a:solidFill>
              </a:rPr>
              <a:t>&gt;&gt;&gt; print(age, other)</a:t>
            </a:r>
          </a:p>
          <a:p>
            <a:pPr marL="0" indent="0">
              <a:buNone/>
            </a:pPr>
            <a:r>
              <a:rPr lang="en-US" dirty="0">
                <a:solidFill>
                  <a:srgbClr val="000000"/>
                </a:solidFill>
                <a:latin typeface="Arial"/>
                <a:cs typeface="Arial"/>
              </a:rPr>
              <a:t> Traceback (most recent call last):</a:t>
            </a:r>
          </a:p>
          <a:p>
            <a:pPr marL="0" indent="0">
              <a:buNone/>
            </a:pPr>
            <a:r>
              <a:rPr lang="en-US" dirty="0">
                <a:solidFill>
                  <a:srgbClr val="000000"/>
                </a:solidFill>
                <a:latin typeface="Arial"/>
                <a:cs typeface="Arial"/>
              </a:rPr>
              <a:t>  File "&lt;stdin&gt;", line 1, in &lt;module&gt;</a:t>
            </a:r>
          </a:p>
          <a:p>
            <a:pPr marL="0" indent="0">
              <a:buNone/>
            </a:pPr>
            <a:r>
              <a:rPr lang="en-US" dirty="0">
                <a:solidFill>
                  <a:srgbClr val="000000"/>
                </a:solidFill>
                <a:latin typeface="Arial"/>
                <a:cs typeface="Arial"/>
              </a:rPr>
              <a:t> </a:t>
            </a:r>
            <a:r>
              <a:rPr lang="en-US" dirty="0" err="1">
                <a:solidFill>
                  <a:srgbClr val="000000"/>
                </a:solidFill>
                <a:latin typeface="Arial"/>
                <a:cs typeface="Arial"/>
              </a:rPr>
              <a:t>NameError</a:t>
            </a:r>
            <a:r>
              <a:rPr lang="en-US" dirty="0">
                <a:solidFill>
                  <a:srgbClr val="000000"/>
                </a:solidFill>
                <a:latin typeface="Arial"/>
                <a:cs typeface="Arial"/>
              </a:rPr>
              <a:t>: name 'other' is not defined. Did you mean: '</a:t>
            </a:r>
            <a:r>
              <a:rPr lang="en-US" dirty="0" err="1">
                <a:solidFill>
                  <a:srgbClr val="000000"/>
                </a:solidFill>
                <a:latin typeface="Arial"/>
                <a:cs typeface="Arial"/>
              </a:rPr>
              <a:t>iter</a:t>
            </a:r>
            <a:r>
              <a:rPr lang="en-US" dirty="0">
                <a:solidFill>
                  <a:srgbClr val="000000"/>
                </a:solidFill>
                <a:latin typeface="Arial"/>
                <a:cs typeface="Arial"/>
              </a:rPr>
              <a:t>'?</a:t>
            </a:r>
          </a:p>
          <a:p>
            <a:endParaRPr lang="en-US" dirty="0">
              <a:solidFill>
                <a:srgbClr val="000000"/>
              </a:solidFill>
            </a:endParaRPr>
          </a:p>
        </p:txBody>
      </p:sp>
      <p:sp>
        <p:nvSpPr>
          <p:cNvPr id="3" name="Title 2">
            <a:extLst>
              <a:ext uri="{FF2B5EF4-FFF2-40B4-BE49-F238E27FC236}">
                <a16:creationId xmlns:a16="http://schemas.microsoft.com/office/drawing/2014/main" id="{CEE42B3F-BB56-6DA9-F691-D866567A08C6}"/>
              </a:ext>
            </a:extLst>
          </p:cNvPr>
          <p:cNvSpPr>
            <a:spLocks noGrp="1"/>
          </p:cNvSpPr>
          <p:nvPr>
            <p:ph type="title"/>
          </p:nvPr>
        </p:nvSpPr>
        <p:spPr/>
        <p:txBody>
          <a:bodyPr/>
          <a:lstStyle/>
          <a:p>
            <a:pPr algn="ctr"/>
            <a:r>
              <a:rPr lang="en-US" dirty="0">
                <a:solidFill>
                  <a:srgbClr val="000000"/>
                </a:solidFill>
                <a:latin typeface="Times New Roman"/>
                <a:cs typeface="Times New Roman"/>
              </a:rPr>
              <a:t>Name Error</a:t>
            </a:r>
            <a:endParaRPr lang="en-US" dirty="0">
              <a:solidFill>
                <a:srgbClr val="000000"/>
              </a:solidFill>
            </a:endParaRPr>
          </a:p>
        </p:txBody>
      </p:sp>
    </p:spTree>
    <p:extLst>
      <p:ext uri="{BB962C8B-B14F-4D97-AF65-F5344CB8AC3E}">
        <p14:creationId xmlns:p14="http://schemas.microsoft.com/office/powerpoint/2010/main" val="4200530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158367-843E-6E93-FBB4-65B5122BAB66}"/>
              </a:ext>
            </a:extLst>
          </p:cNvPr>
          <p:cNvSpPr>
            <a:spLocks noGrp="1"/>
          </p:cNvSpPr>
          <p:nvPr>
            <p:ph idx="1"/>
          </p:nvPr>
        </p:nvSpPr>
        <p:spPr>
          <a:xfrm>
            <a:off x="421013" y="1600200"/>
            <a:ext cx="11360848" cy="4778022"/>
          </a:xfrm>
        </p:spPr>
        <p:txBody>
          <a:bodyPr vert="horz" lIns="91440" tIns="45720" rIns="91440" bIns="45720" rtlCol="0" anchor="t">
            <a:normAutofit/>
          </a:bodyPr>
          <a:lstStyle/>
          <a:p>
            <a:pPr marL="0" indent="0">
              <a:buNone/>
            </a:pPr>
            <a:r>
              <a:rPr lang="en-US" sz="2400" dirty="0">
                <a:solidFill>
                  <a:srgbClr val="000000"/>
                </a:solidFill>
                <a:latin typeface="Arial"/>
                <a:cs typeface="Arial"/>
              </a:rPr>
              <a:t>&gt;&gt;&gt;x = "10" </a:t>
            </a:r>
          </a:p>
          <a:p>
            <a:pPr marL="0" indent="0">
              <a:buNone/>
            </a:pPr>
            <a:r>
              <a:rPr lang="en-US" sz="2400" dirty="0">
                <a:solidFill>
                  <a:srgbClr val="000000"/>
                </a:solidFill>
                <a:latin typeface="Arial"/>
                <a:cs typeface="Arial"/>
              </a:rPr>
              <a:t>&gt;&gt;&gt;y = 5 </a:t>
            </a:r>
          </a:p>
          <a:p>
            <a:pPr marL="0" indent="0">
              <a:buNone/>
            </a:pPr>
            <a:r>
              <a:rPr lang="en-US" sz="2400" dirty="0">
                <a:solidFill>
                  <a:srgbClr val="000000"/>
                </a:solidFill>
                <a:latin typeface="Arial"/>
                <a:cs typeface="Arial"/>
              </a:rPr>
              <a:t>&gt;&gt;&gt;z = x + y </a:t>
            </a:r>
            <a:endParaRPr lang="en-US" sz="2400">
              <a:solidFill>
                <a:srgbClr val="000000"/>
              </a:solidFill>
            </a:endParaRPr>
          </a:p>
          <a:p>
            <a:pPr marL="0" indent="0">
              <a:buNone/>
            </a:pPr>
            <a:r>
              <a:rPr lang="en-US" sz="2400" dirty="0">
                <a:solidFill>
                  <a:srgbClr val="000000"/>
                </a:solidFill>
                <a:latin typeface="Arial"/>
                <a:cs typeface="Arial"/>
              </a:rPr>
              <a:t>&gt;&gt;&gt;print(z)</a:t>
            </a:r>
          </a:p>
          <a:p>
            <a:pPr marL="0" indent="0">
              <a:buNone/>
            </a:pPr>
            <a:r>
              <a:rPr lang="en-US" sz="2400" dirty="0">
                <a:solidFill>
                  <a:srgbClr val="000000"/>
                </a:solidFill>
                <a:latin typeface="Arial"/>
                <a:cs typeface="Arial"/>
              </a:rPr>
              <a:t> Traceback (most recent call last call):</a:t>
            </a:r>
            <a:endParaRPr lang="en-US" sz="2400" dirty="0">
              <a:solidFill>
                <a:srgbClr val="000000"/>
              </a:solidFill>
            </a:endParaRPr>
          </a:p>
          <a:p>
            <a:pPr marL="0" indent="0">
              <a:buNone/>
            </a:pPr>
            <a:r>
              <a:rPr lang="en-US" sz="2400" dirty="0">
                <a:solidFill>
                  <a:srgbClr val="000000"/>
                </a:solidFill>
                <a:latin typeface="Arial"/>
                <a:cs typeface="Arial"/>
              </a:rPr>
              <a:t>  File "c:\Users\name\OneDrive\Desktop\demo.py", line 3, in &lt;module&gt;</a:t>
            </a:r>
          </a:p>
          <a:p>
            <a:pPr marL="0" indent="0">
              <a:buNone/>
            </a:pPr>
            <a:r>
              <a:rPr lang="en-US" sz="2400" dirty="0">
                <a:solidFill>
                  <a:srgbClr val="000000"/>
                </a:solidFill>
                <a:latin typeface="Arial"/>
                <a:cs typeface="Arial"/>
              </a:rPr>
              <a:t>   Z = x + y </a:t>
            </a:r>
            <a:endParaRPr lang="en-US" sz="2400">
              <a:solidFill>
                <a:srgbClr val="000000"/>
              </a:solidFill>
            </a:endParaRPr>
          </a:p>
          <a:p>
            <a:pPr marL="0" indent="0">
              <a:buNone/>
            </a:pPr>
            <a:r>
              <a:rPr lang="en-US" sz="2400" dirty="0">
                <a:solidFill>
                  <a:srgbClr val="000000"/>
                </a:solidFill>
                <a:latin typeface="Arial"/>
                <a:cs typeface="Arial"/>
              </a:rPr>
              <a:t>             ~~^~~ </a:t>
            </a:r>
            <a:endParaRPr lang="en-US" sz="2400" dirty="0">
              <a:solidFill>
                <a:srgbClr val="000000"/>
              </a:solidFill>
            </a:endParaRPr>
          </a:p>
          <a:p>
            <a:pPr marL="0" indent="0">
              <a:buNone/>
            </a:pPr>
            <a:r>
              <a:rPr lang="en-US" sz="2400" dirty="0" err="1">
                <a:solidFill>
                  <a:srgbClr val="000000"/>
                </a:solidFill>
                <a:latin typeface="Arial"/>
                <a:cs typeface="Arial"/>
              </a:rPr>
              <a:t>TypeError</a:t>
            </a:r>
            <a:r>
              <a:rPr lang="en-US" sz="2400" dirty="0">
                <a:solidFill>
                  <a:srgbClr val="000000"/>
                </a:solidFill>
                <a:latin typeface="Arial"/>
                <a:cs typeface="Arial"/>
              </a:rPr>
              <a:t>: can only concatenate str (not "int") to str</a:t>
            </a:r>
            <a:endParaRPr lang="en-US" sz="2400" dirty="0">
              <a:solidFill>
                <a:srgbClr val="000000"/>
              </a:solidFill>
            </a:endParaRPr>
          </a:p>
        </p:txBody>
      </p:sp>
      <p:sp>
        <p:nvSpPr>
          <p:cNvPr id="3" name="Title 2">
            <a:extLst>
              <a:ext uri="{FF2B5EF4-FFF2-40B4-BE49-F238E27FC236}">
                <a16:creationId xmlns:a16="http://schemas.microsoft.com/office/drawing/2014/main" id="{F6DCD626-84F4-0D67-C2A6-3B454C46027F}"/>
              </a:ext>
            </a:extLst>
          </p:cNvPr>
          <p:cNvSpPr>
            <a:spLocks noGrp="1"/>
          </p:cNvSpPr>
          <p:nvPr>
            <p:ph type="title"/>
          </p:nvPr>
        </p:nvSpPr>
        <p:spPr/>
        <p:txBody>
          <a:bodyPr/>
          <a:lstStyle/>
          <a:p>
            <a:pPr algn="ctr"/>
            <a:r>
              <a:rPr lang="en-US" dirty="0">
                <a:solidFill>
                  <a:srgbClr val="000000"/>
                </a:solidFill>
                <a:latin typeface="Times New Roman"/>
                <a:cs typeface="Times New Roman"/>
              </a:rPr>
              <a:t>Type Error</a:t>
            </a:r>
            <a:endParaRPr lang="en-US" dirty="0">
              <a:solidFill>
                <a:srgbClr val="000000"/>
              </a:solidFill>
            </a:endParaRPr>
          </a:p>
        </p:txBody>
      </p:sp>
    </p:spTree>
    <p:extLst>
      <p:ext uri="{BB962C8B-B14F-4D97-AF65-F5344CB8AC3E}">
        <p14:creationId xmlns:p14="http://schemas.microsoft.com/office/powerpoint/2010/main" val="413358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CB84B6-1EBB-2EE2-A72C-9B8589A436E6}"/>
              </a:ext>
            </a:extLst>
          </p:cNvPr>
          <p:cNvSpPr>
            <a:spLocks noGrp="1"/>
          </p:cNvSpPr>
          <p:nvPr>
            <p:ph idx="1"/>
          </p:nvPr>
        </p:nvSpPr>
        <p:spPr/>
        <p:txBody>
          <a:bodyPr vert="horz" lIns="91440" tIns="45720" rIns="91440" bIns="45720" rtlCol="0" anchor="t">
            <a:normAutofit/>
          </a:bodyPr>
          <a:lstStyle/>
          <a:p>
            <a:pPr marL="0" indent="0">
              <a:buNone/>
            </a:pPr>
            <a:r>
              <a:rPr lang="en-US" sz="2400" dirty="0">
                <a:solidFill>
                  <a:srgbClr val="000000"/>
                </a:solidFill>
                <a:latin typeface="Arial"/>
                <a:cs typeface="Arial"/>
              </a:rPr>
              <a:t>&gt;&gt;&gt;</a:t>
            </a:r>
            <a:r>
              <a:rPr lang="en-US" sz="2400" dirty="0" err="1">
                <a:solidFill>
                  <a:srgbClr val="000000"/>
                </a:solidFill>
                <a:latin typeface="Arial"/>
                <a:cs typeface="Arial"/>
              </a:rPr>
              <a:t>my_list</a:t>
            </a:r>
            <a:r>
              <a:rPr lang="en-US" sz="2400" dirty="0">
                <a:solidFill>
                  <a:srgbClr val="000000"/>
                </a:solidFill>
                <a:latin typeface="Arial"/>
                <a:cs typeface="Arial"/>
              </a:rPr>
              <a:t> = [100, 200, 300, 400, 500] </a:t>
            </a:r>
            <a:endParaRPr lang="en-US" sz="2400">
              <a:solidFill>
                <a:srgbClr val="000000"/>
              </a:solidFill>
            </a:endParaRPr>
          </a:p>
          <a:p>
            <a:pPr marL="0" indent="0">
              <a:buNone/>
            </a:pPr>
            <a:r>
              <a:rPr lang="en-US" sz="2400" dirty="0">
                <a:solidFill>
                  <a:srgbClr val="000000"/>
                </a:solidFill>
                <a:latin typeface="Arial"/>
                <a:cs typeface="Arial"/>
              </a:rPr>
              <a:t>&gt;&gt;&gt;print(</a:t>
            </a:r>
            <a:r>
              <a:rPr lang="en-US" sz="2400" err="1">
                <a:solidFill>
                  <a:srgbClr val="000000"/>
                </a:solidFill>
                <a:latin typeface="Arial"/>
                <a:cs typeface="Arial"/>
              </a:rPr>
              <a:t>my_list</a:t>
            </a:r>
            <a:r>
              <a:rPr lang="en-US" sz="2400" dirty="0">
                <a:solidFill>
                  <a:srgbClr val="000000"/>
                </a:solidFill>
                <a:latin typeface="Arial"/>
                <a:cs typeface="Arial"/>
              </a:rPr>
              <a:t>[7])</a:t>
            </a:r>
          </a:p>
          <a:p>
            <a:pPr marL="0" indent="0">
              <a:buNone/>
            </a:pPr>
            <a:r>
              <a:rPr lang="en-US" sz="2400" dirty="0">
                <a:solidFill>
                  <a:srgbClr val="000000"/>
                </a:solidFill>
                <a:latin typeface="Arial"/>
                <a:cs typeface="Arial"/>
              </a:rPr>
              <a:t> Traceback (most recent call last):</a:t>
            </a:r>
          </a:p>
          <a:p>
            <a:pPr marL="0" indent="0">
              <a:buNone/>
            </a:pPr>
            <a:r>
              <a:rPr lang="en-US" sz="2400" dirty="0">
                <a:solidFill>
                  <a:srgbClr val="000000"/>
                </a:solidFill>
                <a:latin typeface="Arial"/>
                <a:cs typeface="Arial"/>
              </a:rPr>
              <a:t>  File "c:\Users\name\OneDrive\Desktop\demo.py", line 2, in &lt;module&gt;</a:t>
            </a:r>
          </a:p>
          <a:p>
            <a:pPr marL="0" indent="0">
              <a:buNone/>
            </a:pPr>
            <a:r>
              <a:rPr lang="en-US" sz="2400" dirty="0">
                <a:solidFill>
                  <a:srgbClr val="000000"/>
                </a:solidFill>
                <a:latin typeface="Arial"/>
                <a:cs typeface="Arial"/>
              </a:rPr>
              <a:t>   print(</a:t>
            </a:r>
            <a:r>
              <a:rPr lang="en-US" sz="2400" dirty="0" err="1">
                <a:solidFill>
                  <a:srgbClr val="000000"/>
                </a:solidFill>
                <a:latin typeface="Arial"/>
                <a:cs typeface="Arial"/>
              </a:rPr>
              <a:t>my_list</a:t>
            </a:r>
            <a:r>
              <a:rPr lang="en-US" sz="2400" dirty="0">
                <a:solidFill>
                  <a:srgbClr val="000000"/>
                </a:solidFill>
                <a:latin typeface="Arial"/>
                <a:cs typeface="Arial"/>
              </a:rPr>
              <a:t>[p </a:t>
            </a:r>
            <a:endParaRPr lang="en-US" sz="2400">
              <a:solidFill>
                <a:srgbClr val="000000"/>
              </a:solidFill>
            </a:endParaRPr>
          </a:p>
          <a:p>
            <a:pPr marL="0" indent="0">
              <a:buNone/>
            </a:pPr>
            <a:r>
              <a:rPr lang="en-US" sz="2400" dirty="0">
                <a:solidFill>
                  <a:srgbClr val="000000"/>
                </a:solidFill>
                <a:latin typeface="Arial"/>
                <a:cs typeface="Arial"/>
              </a:rPr>
              <a:t>    ~~^~~ </a:t>
            </a:r>
            <a:endParaRPr lang="en-US" sz="2400" dirty="0">
              <a:solidFill>
                <a:srgbClr val="000000"/>
              </a:solidFill>
            </a:endParaRPr>
          </a:p>
          <a:p>
            <a:pPr marL="0" indent="0">
              <a:buNone/>
            </a:pPr>
            <a:r>
              <a:rPr lang="en-US" sz="2400" err="1">
                <a:solidFill>
                  <a:srgbClr val="000000"/>
                </a:solidFill>
                <a:latin typeface="Arial"/>
                <a:cs typeface="Arial"/>
              </a:rPr>
              <a:t>IndexError</a:t>
            </a:r>
            <a:r>
              <a:rPr lang="en-US" sz="2400" dirty="0">
                <a:solidFill>
                  <a:srgbClr val="000000"/>
                </a:solidFill>
                <a:latin typeface="Arial"/>
                <a:cs typeface="Arial"/>
              </a:rPr>
              <a:t>: list index out of range</a:t>
            </a:r>
            <a:endParaRPr lang="en-US" sz="2400" dirty="0">
              <a:solidFill>
                <a:srgbClr val="000000"/>
              </a:solidFill>
            </a:endParaRPr>
          </a:p>
        </p:txBody>
      </p:sp>
      <p:sp>
        <p:nvSpPr>
          <p:cNvPr id="3" name="Title 2">
            <a:extLst>
              <a:ext uri="{FF2B5EF4-FFF2-40B4-BE49-F238E27FC236}">
                <a16:creationId xmlns:a16="http://schemas.microsoft.com/office/drawing/2014/main" id="{8FEF28C6-D3DA-5F2F-0281-20A8F27351EC}"/>
              </a:ext>
            </a:extLst>
          </p:cNvPr>
          <p:cNvSpPr>
            <a:spLocks noGrp="1"/>
          </p:cNvSpPr>
          <p:nvPr>
            <p:ph type="title"/>
          </p:nvPr>
        </p:nvSpPr>
        <p:spPr/>
        <p:txBody>
          <a:bodyPr/>
          <a:lstStyle/>
          <a:p>
            <a:pPr algn="ctr"/>
            <a:r>
              <a:rPr lang="en-US" dirty="0">
                <a:solidFill>
                  <a:schemeClr val="tx1"/>
                </a:solidFill>
                <a:latin typeface="Times New Roman"/>
                <a:cs typeface="Times New Roman"/>
              </a:rPr>
              <a:t>Index Error</a:t>
            </a:r>
            <a:endParaRPr lang="en-US" dirty="0">
              <a:solidFill>
                <a:schemeClr val="tx1"/>
              </a:solidFill>
            </a:endParaRPr>
          </a:p>
        </p:txBody>
      </p:sp>
    </p:spTree>
    <p:extLst>
      <p:ext uri="{BB962C8B-B14F-4D97-AF65-F5344CB8AC3E}">
        <p14:creationId xmlns:p14="http://schemas.microsoft.com/office/powerpoint/2010/main" val="3273714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C2B6-042D-349A-DEAC-41DF1460151E}"/>
              </a:ext>
            </a:extLst>
          </p:cNvPr>
          <p:cNvSpPr>
            <a:spLocks noGrp="1"/>
          </p:cNvSpPr>
          <p:nvPr>
            <p:ph type="ctrTitle"/>
          </p:nvPr>
        </p:nvSpPr>
        <p:spPr/>
        <p:txBody>
          <a:bodyPr/>
          <a:lstStyle/>
          <a:p>
            <a:r>
              <a:rPr lang="en-US" dirty="0">
                <a:latin typeface="Times New Roman"/>
                <a:cs typeface="Calibri Light"/>
              </a:rPr>
              <a:t>Demo 1</a:t>
            </a:r>
            <a:endParaRPr lang="en-US" dirty="0"/>
          </a:p>
        </p:txBody>
      </p:sp>
      <p:sp>
        <p:nvSpPr>
          <p:cNvPr id="3" name="Subtitle 2">
            <a:extLst>
              <a:ext uri="{FF2B5EF4-FFF2-40B4-BE49-F238E27FC236}">
                <a16:creationId xmlns:a16="http://schemas.microsoft.com/office/drawing/2014/main" id="{0F66D310-EF51-88EB-4FC0-C2858B730094}"/>
              </a:ext>
            </a:extLst>
          </p:cNvPr>
          <p:cNvSpPr>
            <a:spLocks noGrp="1"/>
          </p:cNvSpPr>
          <p:nvPr>
            <p:ph type="subTitle" idx="1"/>
          </p:nvPr>
        </p:nvSpPr>
        <p:spPr/>
        <p:txBody>
          <a:bodyPr vert="horz" lIns="68580" tIns="34290" rIns="68580" bIns="34290" rtlCol="0" anchor="t">
            <a:normAutofit fontScale="77500" lnSpcReduction="20000"/>
          </a:bodyPr>
          <a:lstStyle/>
          <a:p>
            <a:r>
              <a:rPr lang="en-US" dirty="0">
                <a:latin typeface="Times New Roman"/>
                <a:cs typeface="Calibri"/>
              </a:rPr>
              <a:t>Getting Started with Python: Data types and variables</a:t>
            </a:r>
          </a:p>
        </p:txBody>
      </p:sp>
    </p:spTree>
    <p:extLst>
      <p:ext uri="{BB962C8B-B14F-4D97-AF65-F5344CB8AC3E}">
        <p14:creationId xmlns:p14="http://schemas.microsoft.com/office/powerpoint/2010/main" val="3918721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0C0C-B43F-5580-65EA-BCF0306311E3}"/>
              </a:ext>
            </a:extLst>
          </p:cNvPr>
          <p:cNvSpPr>
            <a:spLocks noGrp="1"/>
          </p:cNvSpPr>
          <p:nvPr>
            <p:ph type="title"/>
          </p:nvPr>
        </p:nvSpPr>
        <p:spPr/>
        <p:txBody>
          <a:bodyPr/>
          <a:lstStyle/>
          <a:p>
            <a:pPr algn="ctr"/>
            <a:r>
              <a:rPr lang="en-US" dirty="0">
                <a:solidFill>
                  <a:srgbClr val="000000"/>
                </a:solidFill>
                <a:cs typeface="Calibri Light"/>
              </a:rPr>
              <a:t>Exercise 2</a:t>
            </a:r>
          </a:p>
        </p:txBody>
      </p:sp>
      <p:sp>
        <p:nvSpPr>
          <p:cNvPr id="3" name="Content Placeholder 2">
            <a:extLst>
              <a:ext uri="{FF2B5EF4-FFF2-40B4-BE49-F238E27FC236}">
                <a16:creationId xmlns:a16="http://schemas.microsoft.com/office/drawing/2014/main" id="{C9601FBB-18F9-B52B-A114-C2E4BF8D9678}"/>
              </a:ext>
            </a:extLst>
          </p:cNvPr>
          <p:cNvSpPr>
            <a:spLocks noGrp="1"/>
          </p:cNvSpPr>
          <p:nvPr>
            <p:ph idx="1"/>
          </p:nvPr>
        </p:nvSpPr>
        <p:spPr/>
        <p:txBody>
          <a:bodyPr vert="horz" lIns="68580" tIns="34290" rIns="68580" bIns="34290" rtlCol="0" anchor="t">
            <a:normAutofit/>
          </a:bodyPr>
          <a:lstStyle/>
          <a:p>
            <a:pPr marL="0" indent="0">
              <a:buNone/>
            </a:pPr>
            <a:endParaRPr lang="en-US" dirty="0">
              <a:solidFill>
                <a:srgbClr val="000000"/>
              </a:solidFill>
              <a:latin typeface="Arial"/>
              <a:cs typeface="Arial"/>
            </a:endParaRPr>
          </a:p>
          <a:p>
            <a:pPr marL="0" indent="0">
              <a:buNone/>
            </a:pPr>
            <a:r>
              <a:rPr lang="en-US" dirty="0">
                <a:solidFill>
                  <a:srgbClr val="000000"/>
                </a:solidFill>
                <a:latin typeface="Arial"/>
                <a:cs typeface="Arial"/>
              </a:rPr>
              <a:t>Create a program called dept.py that asks you how many years you have been at Wash U, and what department you work in. Run the program from the command line. The output should be “Congratulations on working at the X department at Wash U for Y years”.</a:t>
            </a:r>
            <a:endParaRPr lang="en-US">
              <a:solidFill>
                <a:srgbClr val="000000"/>
              </a:solidFill>
              <a:latin typeface="Arial"/>
              <a:cs typeface="Arial"/>
            </a:endParaRPr>
          </a:p>
        </p:txBody>
      </p:sp>
    </p:spTree>
    <p:extLst>
      <p:ext uri="{BB962C8B-B14F-4D97-AF65-F5344CB8AC3E}">
        <p14:creationId xmlns:p14="http://schemas.microsoft.com/office/powerpoint/2010/main" val="702624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BA884-2F10-BCAB-6C03-66DE5F3B913E}"/>
              </a:ext>
            </a:extLst>
          </p:cNvPr>
          <p:cNvSpPr>
            <a:spLocks noGrp="1"/>
          </p:cNvSpPr>
          <p:nvPr>
            <p:ph type="title"/>
          </p:nvPr>
        </p:nvSpPr>
        <p:spPr/>
        <p:txBody>
          <a:bodyPr/>
          <a:lstStyle/>
          <a:p>
            <a:pPr algn="ctr"/>
            <a:r>
              <a:rPr lang="en-US" dirty="0">
                <a:solidFill>
                  <a:srgbClr val="000000"/>
                </a:solidFill>
                <a:cs typeface="Calibri Light"/>
              </a:rPr>
              <a:t>Solution</a:t>
            </a:r>
          </a:p>
        </p:txBody>
      </p:sp>
      <p:sp>
        <p:nvSpPr>
          <p:cNvPr id="3" name="Content Placeholder 2">
            <a:extLst>
              <a:ext uri="{FF2B5EF4-FFF2-40B4-BE49-F238E27FC236}">
                <a16:creationId xmlns:a16="http://schemas.microsoft.com/office/drawing/2014/main" id="{8DEB31ED-E7DC-CC59-E76F-72C57BA85B4C}"/>
              </a:ext>
            </a:extLst>
          </p:cNvPr>
          <p:cNvSpPr>
            <a:spLocks noGrp="1"/>
          </p:cNvSpPr>
          <p:nvPr>
            <p:ph idx="1"/>
          </p:nvPr>
        </p:nvSpPr>
        <p:spPr/>
        <p:txBody>
          <a:bodyPr vert="horz" lIns="68580" tIns="34290" rIns="68580" bIns="34290" rtlCol="0" anchor="t">
            <a:normAutofit/>
          </a:bodyPr>
          <a:lstStyle/>
          <a:p>
            <a:pPr>
              <a:buNone/>
            </a:pPr>
            <a:r>
              <a:rPr lang="en-US" sz="2400" b="1" dirty="0">
                <a:solidFill>
                  <a:schemeClr val="tx1"/>
                </a:solidFill>
                <a:latin typeface="Arial"/>
                <a:ea typeface="+mn-lt"/>
                <a:cs typeface="+mn-lt"/>
              </a:rPr>
              <a:t>dept.py:</a:t>
            </a:r>
          </a:p>
          <a:p>
            <a:pPr>
              <a:buNone/>
            </a:pPr>
            <a:r>
              <a:rPr lang="en-US" sz="2400" dirty="0">
                <a:solidFill>
                  <a:schemeClr val="tx1"/>
                </a:solidFill>
                <a:latin typeface="Arial"/>
                <a:ea typeface="+mn-lt"/>
                <a:cs typeface="+mn-lt"/>
              </a:rPr>
              <a:t>years = input("how many years have you worked at WashU? ")</a:t>
            </a:r>
            <a:endParaRPr lang="en-US" sz="2400" dirty="0">
              <a:solidFill>
                <a:schemeClr val="tx1"/>
              </a:solidFill>
              <a:latin typeface="Arial"/>
              <a:cs typeface="Calibri"/>
            </a:endParaRPr>
          </a:p>
          <a:p>
            <a:pPr>
              <a:buNone/>
            </a:pPr>
            <a:r>
              <a:rPr lang="en-US" sz="2400" dirty="0">
                <a:solidFill>
                  <a:schemeClr val="tx1"/>
                </a:solidFill>
                <a:latin typeface="Arial"/>
                <a:ea typeface="+mn-lt"/>
                <a:cs typeface="+mn-lt"/>
              </a:rPr>
              <a:t>department = input("what department do you work in? ") </a:t>
            </a:r>
            <a:endParaRPr lang="en-US" sz="2400">
              <a:solidFill>
                <a:schemeClr val="tx1"/>
              </a:solidFill>
              <a:latin typeface="Arial"/>
            </a:endParaRPr>
          </a:p>
          <a:p>
            <a:pPr marL="0" indent="0">
              <a:buNone/>
            </a:pPr>
            <a:r>
              <a:rPr lang="en-US" sz="2400" dirty="0">
                <a:solidFill>
                  <a:schemeClr val="tx1"/>
                </a:solidFill>
                <a:latin typeface="Arial"/>
                <a:ea typeface="+mn-lt"/>
                <a:cs typeface="+mn-lt"/>
              </a:rPr>
              <a:t>print("Congratulations on working at the", department, "department at Wash U for", years, "years") </a:t>
            </a:r>
          </a:p>
          <a:p>
            <a:pPr marL="0" indent="0">
              <a:buNone/>
            </a:pPr>
            <a:endParaRPr lang="en-US" sz="2400" dirty="0">
              <a:solidFill>
                <a:schemeClr val="tx1"/>
              </a:solidFill>
              <a:cs typeface="Calibri"/>
            </a:endParaRPr>
          </a:p>
          <a:p>
            <a:pPr marL="0" indent="0">
              <a:buNone/>
            </a:pPr>
            <a:r>
              <a:rPr lang="en-US" sz="2400" b="1" dirty="0">
                <a:solidFill>
                  <a:schemeClr val="tx1"/>
                </a:solidFill>
                <a:latin typeface="Arial"/>
                <a:cs typeface="Calibri"/>
              </a:rPr>
              <a:t>Run from command line: </a:t>
            </a:r>
          </a:p>
          <a:p>
            <a:pPr marL="0" indent="0">
              <a:buNone/>
            </a:pPr>
            <a:r>
              <a:rPr lang="en-US" sz="2400" dirty="0">
                <a:solidFill>
                  <a:schemeClr val="tx1"/>
                </a:solidFill>
                <a:latin typeface="Arial"/>
                <a:cs typeface="Calibri"/>
              </a:rPr>
              <a:t>python dept.py from python-workshop directory</a:t>
            </a:r>
            <a:endParaRPr lang="en-US">
              <a:solidFill>
                <a:schemeClr val="tx1"/>
              </a:solidFill>
            </a:endParaRPr>
          </a:p>
        </p:txBody>
      </p:sp>
    </p:spTree>
    <p:extLst>
      <p:ext uri="{BB962C8B-B14F-4D97-AF65-F5344CB8AC3E}">
        <p14:creationId xmlns:p14="http://schemas.microsoft.com/office/powerpoint/2010/main" val="1760213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D3469-9AF8-746C-3B1D-FA51D8496B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C79D18-0505-AE71-8135-3FFA0B60B422}"/>
              </a:ext>
            </a:extLst>
          </p:cNvPr>
          <p:cNvSpPr>
            <a:spLocks noGrp="1"/>
          </p:cNvSpPr>
          <p:nvPr>
            <p:ph type="ctrTitle"/>
          </p:nvPr>
        </p:nvSpPr>
        <p:spPr/>
        <p:txBody>
          <a:bodyPr/>
          <a:lstStyle/>
          <a:p>
            <a:r>
              <a:rPr lang="en-US" dirty="0">
                <a:latin typeface="Times New Roman"/>
                <a:cs typeface="Calibri Light"/>
              </a:rPr>
              <a:t>Demo 2</a:t>
            </a:r>
            <a:endParaRPr lang="en-US" dirty="0"/>
          </a:p>
        </p:txBody>
      </p:sp>
      <p:sp>
        <p:nvSpPr>
          <p:cNvPr id="3" name="Subtitle 2">
            <a:extLst>
              <a:ext uri="{FF2B5EF4-FFF2-40B4-BE49-F238E27FC236}">
                <a16:creationId xmlns:a16="http://schemas.microsoft.com/office/drawing/2014/main" id="{EE412DC7-87F6-2C62-0544-655B18CE2208}"/>
              </a:ext>
            </a:extLst>
          </p:cNvPr>
          <p:cNvSpPr>
            <a:spLocks noGrp="1"/>
          </p:cNvSpPr>
          <p:nvPr>
            <p:ph type="subTitle" idx="1"/>
          </p:nvPr>
        </p:nvSpPr>
        <p:spPr/>
        <p:txBody>
          <a:bodyPr vert="horz" lIns="68580" tIns="34290" rIns="68580" bIns="34290" rtlCol="0" anchor="t">
            <a:normAutofit fontScale="70000" lnSpcReduction="20000"/>
          </a:bodyPr>
          <a:lstStyle/>
          <a:p>
            <a:r>
              <a:rPr lang="en-US" sz="3200" dirty="0">
                <a:latin typeface="Times New Roman"/>
                <a:cs typeface="Times New Roman"/>
              </a:rPr>
              <a:t>Manipulating Variables: Operators, Indices and Slices</a:t>
            </a:r>
            <a:endParaRPr lang="en-US" dirty="0"/>
          </a:p>
        </p:txBody>
      </p:sp>
    </p:spTree>
    <p:extLst>
      <p:ext uri="{BB962C8B-B14F-4D97-AF65-F5344CB8AC3E}">
        <p14:creationId xmlns:p14="http://schemas.microsoft.com/office/powerpoint/2010/main" val="3550510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01CB8-5500-C1A6-DCD2-EB48EA2F4784}"/>
              </a:ext>
            </a:extLst>
          </p:cNvPr>
          <p:cNvSpPr>
            <a:spLocks noGrp="1"/>
          </p:cNvSpPr>
          <p:nvPr>
            <p:ph type="title"/>
          </p:nvPr>
        </p:nvSpPr>
        <p:spPr/>
        <p:txBody>
          <a:bodyPr/>
          <a:lstStyle/>
          <a:p>
            <a:pPr algn="ctr"/>
            <a:r>
              <a:rPr lang="en-US" dirty="0">
                <a:solidFill>
                  <a:srgbClr val="000000"/>
                </a:solidFill>
                <a:latin typeface="Times New Roman"/>
                <a:cs typeface="Calibri Light"/>
              </a:rPr>
              <a:t>Exercise 2</a:t>
            </a:r>
            <a:endParaRPr lang="en-US" dirty="0">
              <a:solidFill>
                <a:srgbClr val="000000"/>
              </a:solidFill>
              <a:latin typeface="Times New Roman"/>
            </a:endParaRPr>
          </a:p>
        </p:txBody>
      </p:sp>
      <p:sp>
        <p:nvSpPr>
          <p:cNvPr id="3" name="Content Placeholder 2">
            <a:extLst>
              <a:ext uri="{FF2B5EF4-FFF2-40B4-BE49-F238E27FC236}">
                <a16:creationId xmlns:a16="http://schemas.microsoft.com/office/drawing/2014/main" id="{96E4724A-F30F-11E5-81D8-3924BE5D52BB}"/>
              </a:ext>
            </a:extLst>
          </p:cNvPr>
          <p:cNvSpPr>
            <a:spLocks noGrp="1"/>
          </p:cNvSpPr>
          <p:nvPr>
            <p:ph idx="1"/>
          </p:nvPr>
        </p:nvSpPr>
        <p:spPr/>
        <p:txBody>
          <a:bodyPr vert="horz" lIns="68580" tIns="34290" rIns="68580" bIns="34290" rtlCol="0" anchor="t">
            <a:normAutofit/>
          </a:bodyPr>
          <a:lstStyle/>
          <a:p>
            <a:pPr>
              <a:buNone/>
            </a:pPr>
            <a:r>
              <a:rPr lang="en-US" sz="2400" dirty="0">
                <a:solidFill>
                  <a:schemeClr val="tx1"/>
                </a:solidFill>
                <a:latin typeface="Times New Roman"/>
                <a:cs typeface="Times New Roman"/>
              </a:rPr>
              <a:t>Create the following list to track your groceries and prices:</a:t>
            </a:r>
            <a:endParaRPr lang="en-US" sz="2400" dirty="0">
              <a:solidFill>
                <a:schemeClr val="tx1"/>
              </a:solidFill>
              <a:latin typeface="Times New Roman"/>
            </a:endParaRPr>
          </a:p>
          <a:p>
            <a:pPr>
              <a:buNone/>
            </a:pPr>
            <a:endParaRPr lang="en-US" sz="2400" dirty="0">
              <a:solidFill>
                <a:schemeClr val="tx1"/>
              </a:solidFill>
              <a:latin typeface="Times New Roman"/>
              <a:cs typeface="Times New Roman"/>
            </a:endParaRPr>
          </a:p>
          <a:p>
            <a:pPr>
              <a:buAutoNum type="arabicPeriod"/>
            </a:pPr>
            <a:r>
              <a:rPr lang="en-US" sz="2400" dirty="0">
                <a:solidFill>
                  <a:schemeClr val="tx1"/>
                </a:solidFill>
                <a:latin typeface="Times New Roman"/>
                <a:cs typeface="Times New Roman"/>
              </a:rPr>
              <a:t>Groceries = [“apples”, “4”, “milk”, “5.9”, “bread”, “3”, “wine”, “15.5”]</a:t>
            </a:r>
          </a:p>
          <a:p>
            <a:pPr>
              <a:buAutoNum type="arabicPeriod"/>
            </a:pPr>
            <a:r>
              <a:rPr lang="en-US" sz="2400" dirty="0">
                <a:solidFill>
                  <a:schemeClr val="tx1"/>
                </a:solidFill>
                <a:latin typeface="Times New Roman"/>
                <a:cs typeface="Times New Roman"/>
              </a:rPr>
              <a:t>Write the code to list out only the food items, followed by the number of food items (do not just manually count them!)</a:t>
            </a:r>
          </a:p>
          <a:p>
            <a:pPr>
              <a:buAutoNum type="arabicPeriod"/>
            </a:pPr>
            <a:r>
              <a:rPr lang="en-US" sz="2400" dirty="0">
                <a:solidFill>
                  <a:schemeClr val="tx1"/>
                </a:solidFill>
                <a:latin typeface="Times New Roman"/>
                <a:cs typeface="Times New Roman"/>
              </a:rPr>
              <a:t>Write the code to extract the prices from the list, calculate the total, then output the following statement: </a:t>
            </a:r>
            <a:r>
              <a:rPr lang="en-US" sz="2400" i="1" dirty="0">
                <a:solidFill>
                  <a:schemeClr val="tx1"/>
                </a:solidFill>
                <a:latin typeface="Times New Roman"/>
                <a:cs typeface="Times New Roman"/>
              </a:rPr>
              <a:t>The total cost of the groceries is $X</a:t>
            </a:r>
            <a:endParaRPr lang="en-US" sz="2400" i="1" dirty="0">
              <a:solidFill>
                <a:schemeClr val="tx1"/>
              </a:solidFill>
              <a:latin typeface="Arial"/>
              <a:cs typeface="Arial"/>
            </a:endParaRPr>
          </a:p>
          <a:p>
            <a:pPr>
              <a:buAutoNum type="arabicPeriod"/>
            </a:pPr>
            <a:endParaRPr lang="en-US" sz="2400" i="1" dirty="0">
              <a:solidFill>
                <a:schemeClr val="tx1"/>
              </a:solidFill>
              <a:latin typeface="Times New Roman"/>
              <a:cs typeface="Times New Roman"/>
            </a:endParaRPr>
          </a:p>
          <a:p>
            <a:pPr marL="0" indent="0" algn="ctr">
              <a:buNone/>
            </a:pPr>
            <a:r>
              <a:rPr lang="en-US" sz="2400" i="1" dirty="0">
                <a:solidFill>
                  <a:schemeClr val="tx1"/>
                </a:solidFill>
                <a:latin typeface="Times New Roman"/>
                <a:cs typeface="Times New Roman"/>
              </a:rPr>
              <a:t>**Hint: Watch your parentheses!**</a:t>
            </a:r>
          </a:p>
          <a:p>
            <a:pPr indent="0">
              <a:buNone/>
            </a:pPr>
            <a:endParaRPr lang="en-US" sz="1200" dirty="0">
              <a:solidFill>
                <a:srgbClr val="FF0000"/>
              </a:solidFill>
              <a:latin typeface="Times New Roman"/>
              <a:cs typeface="Times New Roman"/>
            </a:endParaRPr>
          </a:p>
          <a:p>
            <a:pPr marL="0" indent="0">
              <a:buNone/>
            </a:pPr>
            <a:endParaRPr lang="en-US" dirty="0">
              <a:solidFill>
                <a:schemeClr val="tx1"/>
              </a:solidFill>
              <a:latin typeface="Times New Roman"/>
              <a:cs typeface="Times New Roman"/>
            </a:endParaRPr>
          </a:p>
        </p:txBody>
      </p:sp>
    </p:spTree>
    <p:extLst>
      <p:ext uri="{BB962C8B-B14F-4D97-AF65-F5344CB8AC3E}">
        <p14:creationId xmlns:p14="http://schemas.microsoft.com/office/powerpoint/2010/main" val="1013305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E442-5BD2-C7E7-D487-182D2EC0E4FF}"/>
              </a:ext>
            </a:extLst>
          </p:cNvPr>
          <p:cNvSpPr>
            <a:spLocks noGrp="1"/>
          </p:cNvSpPr>
          <p:nvPr>
            <p:ph type="title"/>
          </p:nvPr>
        </p:nvSpPr>
        <p:spPr/>
        <p:txBody>
          <a:bodyPr/>
          <a:lstStyle/>
          <a:p>
            <a:pPr algn="ctr"/>
            <a:r>
              <a:rPr lang="en-US" dirty="0">
                <a:solidFill>
                  <a:srgbClr val="000000"/>
                </a:solidFill>
                <a:cs typeface="Calibri Light"/>
              </a:rPr>
              <a:t>Today's Lesson</a:t>
            </a:r>
            <a:endParaRPr lang="en-US" dirty="0">
              <a:solidFill>
                <a:srgbClr val="000000"/>
              </a:solidFill>
            </a:endParaRPr>
          </a:p>
        </p:txBody>
      </p:sp>
      <p:sp>
        <p:nvSpPr>
          <p:cNvPr id="3" name="Content Placeholder 2">
            <a:extLst>
              <a:ext uri="{FF2B5EF4-FFF2-40B4-BE49-F238E27FC236}">
                <a16:creationId xmlns:a16="http://schemas.microsoft.com/office/drawing/2014/main" id="{13B6A96C-8D86-7F21-3DA5-4A818CE6C4D6}"/>
              </a:ext>
            </a:extLst>
          </p:cNvPr>
          <p:cNvSpPr>
            <a:spLocks noGrp="1"/>
          </p:cNvSpPr>
          <p:nvPr>
            <p:ph idx="1"/>
          </p:nvPr>
        </p:nvSpPr>
        <p:spPr/>
        <p:txBody>
          <a:bodyPr vert="horz" lIns="68580" tIns="34290" rIns="68580" bIns="34290" rtlCol="0" anchor="t">
            <a:normAutofit/>
          </a:bodyPr>
          <a:lstStyle/>
          <a:p>
            <a:pPr marL="0" indent="0">
              <a:buNone/>
            </a:pPr>
            <a:endParaRPr lang="en-US" sz="3200" dirty="0">
              <a:solidFill>
                <a:schemeClr val="tx1"/>
              </a:solidFill>
              <a:latin typeface="Times New Roman"/>
              <a:cs typeface="Calibri" panose="020F0502020204030204"/>
            </a:endParaRPr>
          </a:p>
          <a:p>
            <a:pPr marL="514350" indent="-514350">
              <a:buAutoNum type="arabicPeriod"/>
            </a:pPr>
            <a:r>
              <a:rPr lang="en-US" sz="3200" dirty="0">
                <a:solidFill>
                  <a:schemeClr val="tx1"/>
                </a:solidFill>
                <a:latin typeface="Times New Roman"/>
                <a:cs typeface="Calibri" panose="020F0502020204030204"/>
              </a:rPr>
              <a:t>Lecture: Basic Python Concepts and Syntax</a:t>
            </a:r>
            <a:endParaRPr lang="en-US" dirty="0">
              <a:solidFill>
                <a:schemeClr val="tx1"/>
              </a:solidFill>
            </a:endParaRPr>
          </a:p>
          <a:p>
            <a:pPr marL="514350" indent="-514350">
              <a:buAutoNum type="arabicPeriod"/>
            </a:pPr>
            <a:r>
              <a:rPr lang="en-US" sz="3200" dirty="0">
                <a:solidFill>
                  <a:schemeClr val="tx1"/>
                </a:solidFill>
                <a:latin typeface="Times New Roman"/>
                <a:cs typeface="Calibri" panose="020F0502020204030204"/>
              </a:rPr>
              <a:t>Data types and variables</a:t>
            </a:r>
            <a:endParaRPr lang="en-US" dirty="0">
              <a:solidFill>
                <a:schemeClr val="tx1"/>
              </a:solidFill>
            </a:endParaRPr>
          </a:p>
          <a:p>
            <a:pPr marL="514350" indent="-514350">
              <a:buAutoNum type="arabicPeriod"/>
            </a:pPr>
            <a:r>
              <a:rPr lang="en-US" sz="3200" dirty="0">
                <a:solidFill>
                  <a:schemeClr val="tx1"/>
                </a:solidFill>
                <a:latin typeface="Times New Roman"/>
                <a:cs typeface="Arial"/>
              </a:rPr>
              <a:t>Manipulating Variables: Operators, Indices and Slices</a:t>
            </a:r>
            <a:endParaRPr lang="en-US" sz="3200" dirty="0">
              <a:solidFill>
                <a:schemeClr val="tx1"/>
              </a:solidFill>
              <a:latin typeface="Times New Roman"/>
              <a:cs typeface="Calibri" panose="020F0502020204030204"/>
            </a:endParaRPr>
          </a:p>
          <a:p>
            <a:pPr marL="0" indent="0">
              <a:buNone/>
            </a:pPr>
            <a:endParaRPr lang="en-US" sz="3200" dirty="0">
              <a:solidFill>
                <a:schemeClr val="tx1"/>
              </a:solidFill>
              <a:latin typeface="Times New Roman"/>
              <a:cs typeface="Arial"/>
            </a:endParaRPr>
          </a:p>
          <a:p>
            <a:pPr marL="0" indent="0" algn="ctr">
              <a:buNone/>
            </a:pPr>
            <a:r>
              <a:rPr lang="en-US" dirty="0">
                <a:solidFill>
                  <a:schemeClr val="tx1"/>
                </a:solidFill>
                <a:latin typeface="Times New Roman"/>
                <a:cs typeface="Arial"/>
              </a:rPr>
              <a:t>https://github.com/ClaudiaECarroll/Intro_to_Python</a:t>
            </a:r>
            <a:endParaRPr lang="en-US" dirty="0">
              <a:solidFill>
                <a:schemeClr val="tx1"/>
              </a:solidFill>
              <a:latin typeface="Times New Roman"/>
            </a:endParaRPr>
          </a:p>
        </p:txBody>
      </p:sp>
    </p:spTree>
    <p:extLst>
      <p:ext uri="{BB962C8B-B14F-4D97-AF65-F5344CB8AC3E}">
        <p14:creationId xmlns:p14="http://schemas.microsoft.com/office/powerpoint/2010/main" val="3839357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1BC9E5-5A73-BE1B-3225-ABB998C4F9D4}"/>
              </a:ext>
            </a:extLst>
          </p:cNvPr>
          <p:cNvSpPr>
            <a:spLocks noGrp="1"/>
          </p:cNvSpPr>
          <p:nvPr>
            <p:ph idx="1"/>
          </p:nvPr>
        </p:nvSpPr>
        <p:spPr>
          <a:xfrm>
            <a:off x="658519" y="1600200"/>
            <a:ext cx="11034277" cy="4778022"/>
          </a:xfrm>
        </p:spPr>
        <p:txBody>
          <a:bodyPr vert="horz" lIns="91440" tIns="45720" rIns="91440" bIns="45720" rtlCol="0" anchor="t">
            <a:normAutofit/>
          </a:bodyPr>
          <a:lstStyle/>
          <a:p>
            <a:pPr marL="0" indent="0">
              <a:spcBef>
                <a:spcPts val="20"/>
              </a:spcBef>
              <a:buNone/>
            </a:pPr>
            <a:r>
              <a:rPr lang="en-US" dirty="0">
                <a:solidFill>
                  <a:srgbClr val="000000"/>
                </a:solidFill>
                <a:latin typeface="Arial"/>
                <a:cs typeface="Arial"/>
              </a:rPr>
              <a:t>Groceries = [“apples”, “4”, “milk”, “5.9”, “bread”, “3”, “wine”, “15.5”] </a:t>
            </a:r>
            <a:endParaRPr lang="en-US" dirty="0">
              <a:solidFill>
                <a:srgbClr val="000000"/>
              </a:solidFill>
            </a:endParaRPr>
          </a:p>
          <a:p>
            <a:pPr marL="0" indent="0">
              <a:spcBef>
                <a:spcPts val="20"/>
              </a:spcBef>
              <a:buNone/>
            </a:pPr>
            <a:endParaRPr lang="en-US" dirty="0">
              <a:solidFill>
                <a:srgbClr val="000000"/>
              </a:solidFill>
              <a:latin typeface="Arial"/>
              <a:cs typeface="Arial"/>
            </a:endParaRPr>
          </a:p>
          <a:p>
            <a:pPr marL="0" indent="0">
              <a:spcBef>
                <a:spcPts val="20"/>
              </a:spcBef>
              <a:buNone/>
            </a:pPr>
            <a:r>
              <a:rPr lang="en-US" b="1" dirty="0">
                <a:solidFill>
                  <a:srgbClr val="000000"/>
                </a:solidFill>
                <a:latin typeface="Arial"/>
                <a:cs typeface="Arial"/>
              </a:rPr>
              <a:t>Question:</a:t>
            </a:r>
          </a:p>
          <a:p>
            <a:pPr marL="0" indent="0">
              <a:spcBef>
                <a:spcPts val="20"/>
              </a:spcBef>
              <a:buNone/>
            </a:pPr>
            <a:r>
              <a:rPr lang="en-US" dirty="0">
                <a:solidFill>
                  <a:srgbClr val="000000"/>
                </a:solidFill>
                <a:latin typeface="Arial"/>
                <a:cs typeface="Arial"/>
              </a:rPr>
              <a:t>Write the code to list out only the food items, followed by the number of food items (do not just manually count them!) </a:t>
            </a:r>
            <a:endParaRPr lang="en-US" dirty="0">
              <a:solidFill>
                <a:srgbClr val="000000"/>
              </a:solidFill>
            </a:endParaRPr>
          </a:p>
          <a:p>
            <a:pPr marL="0" indent="0">
              <a:spcBef>
                <a:spcPts val="20"/>
              </a:spcBef>
              <a:buNone/>
            </a:pPr>
            <a:r>
              <a:rPr lang="en-US" dirty="0">
                <a:solidFill>
                  <a:srgbClr val="000000"/>
                </a:solidFill>
                <a:latin typeface="Arial"/>
                <a:cs typeface="Arial"/>
              </a:rPr>
              <a:t> </a:t>
            </a:r>
            <a:endParaRPr lang="en-US" dirty="0">
              <a:solidFill>
                <a:srgbClr val="000000"/>
              </a:solidFill>
            </a:endParaRPr>
          </a:p>
          <a:p>
            <a:pPr marL="0" indent="0">
              <a:spcBef>
                <a:spcPts val="20"/>
              </a:spcBef>
              <a:buNone/>
            </a:pPr>
            <a:r>
              <a:rPr lang="en-US" b="1" dirty="0">
                <a:solidFill>
                  <a:srgbClr val="000000"/>
                </a:solidFill>
                <a:latin typeface="Arial"/>
                <a:cs typeface="Arial"/>
              </a:rPr>
              <a:t>Solution:</a:t>
            </a:r>
            <a:r>
              <a:rPr lang="en-US" dirty="0">
                <a:solidFill>
                  <a:srgbClr val="000000"/>
                </a:solidFill>
                <a:latin typeface="Arial"/>
                <a:cs typeface="Arial"/>
              </a:rPr>
              <a:t> </a:t>
            </a:r>
            <a:endParaRPr lang="en-US" dirty="0">
              <a:solidFill>
                <a:srgbClr val="000000"/>
              </a:solidFill>
            </a:endParaRPr>
          </a:p>
          <a:p>
            <a:pPr marL="0" indent="0">
              <a:spcBef>
                <a:spcPts val="20"/>
              </a:spcBef>
              <a:buNone/>
            </a:pPr>
            <a:r>
              <a:rPr lang="en-US" sz="2400" dirty="0">
                <a:solidFill>
                  <a:srgbClr val="000000"/>
                </a:solidFill>
                <a:latin typeface="Arial"/>
                <a:cs typeface="Arial"/>
              </a:rPr>
              <a:t> &gt;&gt;&gt;print(groceries[0], groceries[2], groceries[4], groceries[6], (</a:t>
            </a:r>
            <a:r>
              <a:rPr lang="en-US" sz="2400" err="1">
                <a:solidFill>
                  <a:srgbClr val="000000"/>
                </a:solidFill>
                <a:latin typeface="Arial"/>
                <a:cs typeface="Arial"/>
              </a:rPr>
              <a:t>len</a:t>
            </a:r>
            <a:r>
              <a:rPr lang="en-US" sz="2400" dirty="0">
                <a:solidFill>
                  <a:srgbClr val="000000"/>
                </a:solidFill>
                <a:latin typeface="Arial"/>
                <a:cs typeface="Arial"/>
              </a:rPr>
              <a:t>(groceries)/2))</a:t>
            </a:r>
            <a:endParaRPr lang="en-US" sz="2400" dirty="0">
              <a:solidFill>
                <a:srgbClr val="000000"/>
              </a:solidFill>
            </a:endParaRPr>
          </a:p>
          <a:p>
            <a:pPr marL="0" indent="0">
              <a:spcBef>
                <a:spcPts val="20"/>
              </a:spcBef>
              <a:buNone/>
            </a:pPr>
            <a:r>
              <a:rPr lang="en-US" sz="2400" dirty="0">
                <a:solidFill>
                  <a:srgbClr val="000000"/>
                </a:solidFill>
                <a:latin typeface="Arial"/>
                <a:cs typeface="Arial"/>
              </a:rPr>
              <a:t>  </a:t>
            </a:r>
            <a:endParaRPr lang="en-US" sz="2400" dirty="0">
              <a:solidFill>
                <a:srgbClr val="000000"/>
              </a:solidFill>
            </a:endParaRPr>
          </a:p>
          <a:p>
            <a:pPr marL="0" indent="0">
              <a:spcBef>
                <a:spcPts val="20"/>
              </a:spcBef>
              <a:buNone/>
            </a:pPr>
            <a:r>
              <a:rPr lang="en-US" sz="2400" dirty="0">
                <a:solidFill>
                  <a:srgbClr val="000000"/>
                </a:solidFill>
                <a:latin typeface="Arial"/>
                <a:cs typeface="Arial"/>
              </a:rPr>
              <a:t>apples milk bread wine 4.0 </a:t>
            </a:r>
            <a:endParaRPr lang="en-US" sz="2400" dirty="0">
              <a:solidFill>
                <a:srgbClr val="000000"/>
              </a:solidFill>
            </a:endParaRPr>
          </a:p>
          <a:p>
            <a:pPr>
              <a:spcBef>
                <a:spcPts val="20"/>
              </a:spcBef>
              <a:buAutoNum type="arabicPeriod"/>
            </a:pPr>
            <a:endParaRPr lang="en-US">
              <a:solidFill>
                <a:srgbClr val="000000"/>
              </a:solidFill>
            </a:endParaRPr>
          </a:p>
          <a:p>
            <a:pPr>
              <a:spcBef>
                <a:spcPts val="20"/>
              </a:spcBef>
              <a:buAutoNum type="arabicPeriod"/>
            </a:pPr>
            <a:endParaRPr lang="en-US" dirty="0">
              <a:solidFill>
                <a:srgbClr val="000000"/>
              </a:solidFill>
            </a:endParaRPr>
          </a:p>
          <a:p>
            <a:pPr>
              <a:buAutoNum type="arabicPeriod"/>
            </a:pPr>
            <a:endParaRPr lang="en-US" dirty="0">
              <a:solidFill>
                <a:srgbClr val="000000"/>
              </a:solidFill>
            </a:endParaRPr>
          </a:p>
        </p:txBody>
      </p:sp>
      <p:sp>
        <p:nvSpPr>
          <p:cNvPr id="3" name="Title 2">
            <a:extLst>
              <a:ext uri="{FF2B5EF4-FFF2-40B4-BE49-F238E27FC236}">
                <a16:creationId xmlns:a16="http://schemas.microsoft.com/office/drawing/2014/main" id="{0234CD29-5C2A-CBE5-449C-2E991840556A}"/>
              </a:ext>
            </a:extLst>
          </p:cNvPr>
          <p:cNvSpPr>
            <a:spLocks noGrp="1"/>
          </p:cNvSpPr>
          <p:nvPr>
            <p:ph type="title"/>
          </p:nvPr>
        </p:nvSpPr>
        <p:spPr/>
        <p:txBody>
          <a:bodyPr/>
          <a:lstStyle/>
          <a:p>
            <a:pPr algn="ctr"/>
            <a:r>
              <a:rPr lang="en-US" dirty="0">
                <a:solidFill>
                  <a:srgbClr val="000000"/>
                </a:solidFill>
                <a:latin typeface="Times New Roman"/>
                <a:cs typeface="Times New Roman"/>
              </a:rPr>
              <a:t>Solution Part 1</a:t>
            </a:r>
            <a:endParaRPr lang="en-US" dirty="0">
              <a:solidFill>
                <a:srgbClr val="000000"/>
              </a:solidFill>
            </a:endParaRPr>
          </a:p>
        </p:txBody>
      </p:sp>
    </p:spTree>
    <p:extLst>
      <p:ext uri="{BB962C8B-B14F-4D97-AF65-F5344CB8AC3E}">
        <p14:creationId xmlns:p14="http://schemas.microsoft.com/office/powerpoint/2010/main" val="751590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550012-CC5C-B22C-157C-DDE5B996E86C}"/>
              </a:ext>
            </a:extLst>
          </p:cNvPr>
          <p:cNvSpPr>
            <a:spLocks noGrp="1"/>
          </p:cNvSpPr>
          <p:nvPr>
            <p:ph idx="1"/>
          </p:nvPr>
        </p:nvSpPr>
        <p:spPr/>
        <p:txBody>
          <a:bodyPr vert="horz" lIns="91440" tIns="45720" rIns="91440" bIns="45720" rtlCol="0" anchor="t">
            <a:normAutofit/>
          </a:bodyPr>
          <a:lstStyle/>
          <a:p>
            <a:pPr>
              <a:buNone/>
            </a:pPr>
            <a:r>
              <a:rPr lang="en-US" dirty="0">
                <a:solidFill>
                  <a:schemeClr val="tx1"/>
                </a:solidFill>
                <a:latin typeface="Arial"/>
                <a:cs typeface="Arial"/>
              </a:rPr>
              <a:t>Groceries = [“apples”, “4”, “milk”, “5.9”, “bread”, “3”, “wine”, “15.5”] </a:t>
            </a:r>
          </a:p>
          <a:p>
            <a:pPr marL="0" indent="0">
              <a:spcBef>
                <a:spcPts val="20"/>
              </a:spcBef>
              <a:buNone/>
            </a:pPr>
            <a:endParaRPr lang="en-US" sz="2600" b="1" dirty="0">
              <a:solidFill>
                <a:schemeClr val="tx1"/>
              </a:solidFill>
              <a:latin typeface="Arial"/>
              <a:cs typeface="Arial"/>
            </a:endParaRPr>
          </a:p>
          <a:p>
            <a:pPr marL="0" indent="0">
              <a:spcBef>
                <a:spcPts val="20"/>
              </a:spcBef>
              <a:buNone/>
            </a:pPr>
            <a:r>
              <a:rPr lang="en-US" sz="2600" b="1" dirty="0">
                <a:solidFill>
                  <a:schemeClr val="tx1"/>
                </a:solidFill>
                <a:latin typeface="Arial"/>
                <a:cs typeface="Arial"/>
              </a:rPr>
              <a:t>Question:</a:t>
            </a:r>
            <a:endParaRPr lang="en-US" dirty="0">
              <a:solidFill>
                <a:schemeClr val="tx1"/>
              </a:solidFill>
            </a:endParaRPr>
          </a:p>
          <a:p>
            <a:pPr marL="0" indent="0">
              <a:spcBef>
                <a:spcPts val="20"/>
              </a:spcBef>
              <a:buNone/>
            </a:pPr>
            <a:r>
              <a:rPr lang="en-US" sz="2600" dirty="0">
                <a:solidFill>
                  <a:schemeClr val="tx1"/>
                </a:solidFill>
                <a:latin typeface="Arial"/>
                <a:cs typeface="Arial"/>
              </a:rPr>
              <a:t>Write the code to extract the prices from the list, calculate the total, then output the following statement: The total cost of the groceries is $X </a:t>
            </a:r>
            <a:endParaRPr lang="en-US">
              <a:solidFill>
                <a:schemeClr val="tx1"/>
              </a:solidFill>
              <a:latin typeface="Arial"/>
              <a:cs typeface="Arial"/>
            </a:endParaRPr>
          </a:p>
          <a:p>
            <a:pPr marL="0" indent="0">
              <a:spcBef>
                <a:spcPts val="20"/>
              </a:spcBef>
              <a:buNone/>
            </a:pPr>
            <a:endParaRPr lang="en-US" sz="2600" dirty="0">
              <a:solidFill>
                <a:schemeClr val="tx1"/>
              </a:solidFill>
              <a:latin typeface="Arial"/>
              <a:cs typeface="Arial"/>
            </a:endParaRPr>
          </a:p>
          <a:p>
            <a:pPr marL="0" indent="0">
              <a:spcBef>
                <a:spcPts val="20"/>
              </a:spcBef>
              <a:buNone/>
            </a:pPr>
            <a:r>
              <a:rPr lang="en-US" sz="2600" b="1" dirty="0">
                <a:solidFill>
                  <a:schemeClr val="tx1"/>
                </a:solidFill>
                <a:latin typeface="Arial"/>
                <a:cs typeface="Arial"/>
              </a:rPr>
              <a:t>Solution:</a:t>
            </a:r>
          </a:p>
          <a:p>
            <a:pPr marL="0" indent="0">
              <a:spcBef>
                <a:spcPts val="20"/>
              </a:spcBef>
              <a:buNone/>
            </a:pPr>
            <a:r>
              <a:rPr lang="en-US" sz="2000" dirty="0">
                <a:solidFill>
                  <a:schemeClr val="tx1"/>
                </a:solidFill>
                <a:latin typeface="Arial"/>
                <a:cs typeface="Arial"/>
              </a:rPr>
              <a:t>print("The total cost of the groceries is $", int(groceries[1]) + float(groceries[3]) + int( groceries[5]) + float(groceries[7]))</a:t>
            </a:r>
          </a:p>
          <a:p>
            <a:pPr marL="0" indent="0">
              <a:spcBef>
                <a:spcPts val="20"/>
              </a:spcBef>
              <a:buNone/>
            </a:pPr>
            <a:endParaRPr lang="en-US" sz="2000" dirty="0">
              <a:solidFill>
                <a:schemeClr val="tx1"/>
              </a:solidFill>
              <a:latin typeface="Arial"/>
              <a:cs typeface="Arial"/>
            </a:endParaRPr>
          </a:p>
          <a:p>
            <a:pPr marL="0" indent="0">
              <a:spcBef>
                <a:spcPts val="20"/>
              </a:spcBef>
              <a:buNone/>
            </a:pPr>
            <a:r>
              <a:rPr lang="en-US" sz="2000" dirty="0">
                <a:solidFill>
                  <a:schemeClr val="tx1"/>
                </a:solidFill>
                <a:latin typeface="Arial"/>
                <a:cs typeface="Arial"/>
              </a:rPr>
              <a:t>The total cost of the groceries is $ 28.4 </a:t>
            </a:r>
            <a:endParaRPr lang="en-US"/>
          </a:p>
        </p:txBody>
      </p:sp>
      <p:sp>
        <p:nvSpPr>
          <p:cNvPr id="3" name="Title 2">
            <a:extLst>
              <a:ext uri="{FF2B5EF4-FFF2-40B4-BE49-F238E27FC236}">
                <a16:creationId xmlns:a16="http://schemas.microsoft.com/office/drawing/2014/main" id="{F6614FC1-7991-B478-4555-2750C573ADF3}"/>
              </a:ext>
            </a:extLst>
          </p:cNvPr>
          <p:cNvSpPr>
            <a:spLocks noGrp="1"/>
          </p:cNvSpPr>
          <p:nvPr>
            <p:ph type="title"/>
          </p:nvPr>
        </p:nvSpPr>
        <p:spPr/>
        <p:txBody>
          <a:bodyPr/>
          <a:lstStyle/>
          <a:p>
            <a:pPr algn="ctr"/>
            <a:r>
              <a:rPr lang="en-US" dirty="0">
                <a:solidFill>
                  <a:schemeClr val="tx1"/>
                </a:solidFill>
                <a:latin typeface="Times New Roman"/>
                <a:cs typeface="Times New Roman"/>
              </a:rPr>
              <a:t>Solution Part 2</a:t>
            </a:r>
            <a:endParaRPr lang="en-US" dirty="0">
              <a:solidFill>
                <a:schemeClr val="tx1"/>
              </a:solidFill>
            </a:endParaRPr>
          </a:p>
        </p:txBody>
      </p:sp>
    </p:spTree>
    <p:extLst>
      <p:ext uri="{BB962C8B-B14F-4D97-AF65-F5344CB8AC3E}">
        <p14:creationId xmlns:p14="http://schemas.microsoft.com/office/powerpoint/2010/main" val="2056253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B60153-31EE-EE67-6EBC-192E9EE7A238}"/>
              </a:ext>
            </a:extLst>
          </p:cNvPr>
          <p:cNvSpPr>
            <a:spLocks noGrp="1"/>
          </p:cNvSpPr>
          <p:nvPr>
            <p:ph idx="1"/>
          </p:nvPr>
        </p:nvSpPr>
        <p:spPr/>
        <p:txBody>
          <a:bodyPr vert="horz" lIns="91440" tIns="45720" rIns="91440" bIns="45720" rtlCol="0" anchor="t">
            <a:normAutofit/>
          </a:bodyPr>
          <a:lstStyle/>
          <a:p>
            <a:pPr marL="514350" indent="-514350"/>
            <a:r>
              <a:rPr lang="en-US" dirty="0">
                <a:solidFill>
                  <a:schemeClr val="tx1"/>
                </a:solidFill>
                <a:latin typeface="Times New Roman"/>
                <a:cs typeface="Arial"/>
              </a:rPr>
              <a:t>Finish in-class exercise 2</a:t>
            </a:r>
            <a:endParaRPr lang="en-US" dirty="0">
              <a:solidFill>
                <a:schemeClr val="tx1"/>
              </a:solidFill>
              <a:latin typeface="Times New Roman"/>
            </a:endParaRPr>
          </a:p>
          <a:p>
            <a:pPr marL="0" indent="0">
              <a:buNone/>
            </a:pPr>
            <a:endParaRPr lang="en-US" dirty="0">
              <a:solidFill>
                <a:schemeClr val="tx1"/>
              </a:solidFill>
              <a:latin typeface="Times New Roman"/>
              <a:cs typeface="Arial"/>
            </a:endParaRPr>
          </a:p>
          <a:p>
            <a:pPr marL="514350" indent="-514350"/>
            <a:r>
              <a:rPr lang="en-US" dirty="0">
                <a:solidFill>
                  <a:schemeClr val="tx1"/>
                </a:solidFill>
                <a:latin typeface="Times New Roman"/>
                <a:cs typeface="Arial"/>
              </a:rPr>
              <a:t>Complete the Class Two Exercise Sheet</a:t>
            </a:r>
            <a:endParaRPr lang="en-US" sz="1600" dirty="0">
              <a:solidFill>
                <a:schemeClr val="tx1"/>
              </a:solidFill>
              <a:latin typeface="Times New Roman"/>
              <a:cs typeface="Arial"/>
            </a:endParaRPr>
          </a:p>
          <a:p>
            <a:pPr marL="0" indent="0">
              <a:buNone/>
            </a:pPr>
            <a:endParaRPr lang="en-US" sz="1600" dirty="0">
              <a:solidFill>
                <a:schemeClr val="tx1"/>
              </a:solidFill>
              <a:latin typeface="Times New Roman"/>
            </a:endParaRPr>
          </a:p>
          <a:p>
            <a:pPr marL="0" indent="0">
              <a:buNone/>
            </a:pPr>
            <a:endParaRPr lang="en-US" sz="2400" dirty="0">
              <a:solidFill>
                <a:schemeClr val="tx1"/>
              </a:solidFill>
              <a:latin typeface="Times New Roman"/>
              <a:cs typeface="Arial"/>
            </a:endParaRPr>
          </a:p>
          <a:p>
            <a:pPr marL="0" indent="0" algn="ctr">
              <a:buNone/>
            </a:pPr>
            <a:r>
              <a:rPr lang="en-US" sz="2400" dirty="0">
                <a:solidFill>
                  <a:schemeClr val="tx1"/>
                </a:solidFill>
                <a:latin typeface="Times New Roman"/>
                <a:cs typeface="Arial"/>
              </a:rPr>
              <a:t>All materials at: https://github.com/ClaudiaECarroll/Intro_to_Python</a:t>
            </a:r>
            <a:endParaRPr lang="en-US" sz="2400" dirty="0">
              <a:solidFill>
                <a:schemeClr val="tx1"/>
              </a:solidFill>
              <a:latin typeface="Times New Roman"/>
            </a:endParaRPr>
          </a:p>
        </p:txBody>
      </p:sp>
      <p:sp>
        <p:nvSpPr>
          <p:cNvPr id="3" name="Title 2">
            <a:extLst>
              <a:ext uri="{FF2B5EF4-FFF2-40B4-BE49-F238E27FC236}">
                <a16:creationId xmlns:a16="http://schemas.microsoft.com/office/drawing/2014/main" id="{55C414E5-E670-63E3-2ACE-E8D1BD751495}"/>
              </a:ext>
            </a:extLst>
          </p:cNvPr>
          <p:cNvSpPr>
            <a:spLocks noGrp="1"/>
          </p:cNvSpPr>
          <p:nvPr>
            <p:ph type="title"/>
          </p:nvPr>
        </p:nvSpPr>
        <p:spPr/>
        <p:txBody>
          <a:bodyPr/>
          <a:lstStyle/>
          <a:p>
            <a:pPr algn="ctr"/>
            <a:r>
              <a:rPr lang="en-US" dirty="0">
                <a:solidFill>
                  <a:srgbClr val="000000"/>
                </a:solidFill>
                <a:latin typeface="Times New Roman"/>
                <a:cs typeface="Times New Roman"/>
              </a:rPr>
              <a:t>Homework!</a:t>
            </a:r>
            <a:endParaRPr lang="en-US" dirty="0">
              <a:solidFill>
                <a:srgbClr val="000000"/>
              </a:solidFill>
            </a:endParaRPr>
          </a:p>
        </p:txBody>
      </p:sp>
    </p:spTree>
    <p:extLst>
      <p:ext uri="{BB962C8B-B14F-4D97-AF65-F5344CB8AC3E}">
        <p14:creationId xmlns:p14="http://schemas.microsoft.com/office/powerpoint/2010/main" val="3143217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BAC11-D9A7-0643-0090-C995011555CF}"/>
              </a:ext>
            </a:extLst>
          </p:cNvPr>
          <p:cNvSpPr>
            <a:spLocks noGrp="1"/>
          </p:cNvSpPr>
          <p:nvPr>
            <p:ph type="ctrTitle"/>
          </p:nvPr>
        </p:nvSpPr>
        <p:spPr/>
        <p:txBody>
          <a:bodyPr/>
          <a:lstStyle/>
          <a:p>
            <a:r>
              <a:rPr lang="en-US" dirty="0">
                <a:cs typeface="Calibri Light"/>
              </a:rPr>
              <a:t>Python: Basic Terms and Concept</a:t>
            </a:r>
            <a:endParaRPr lang="en-US" dirty="0"/>
          </a:p>
        </p:txBody>
      </p:sp>
    </p:spTree>
    <p:extLst>
      <p:ext uri="{BB962C8B-B14F-4D97-AF65-F5344CB8AC3E}">
        <p14:creationId xmlns:p14="http://schemas.microsoft.com/office/powerpoint/2010/main" val="2247768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936FC-91BC-6F18-E4B0-10EF4EB1AAF7}"/>
              </a:ext>
            </a:extLst>
          </p:cNvPr>
          <p:cNvSpPr>
            <a:spLocks noGrp="1"/>
          </p:cNvSpPr>
          <p:nvPr>
            <p:ph type="title"/>
          </p:nvPr>
        </p:nvSpPr>
        <p:spPr/>
        <p:txBody>
          <a:bodyPr/>
          <a:lstStyle/>
          <a:p>
            <a:pPr algn="ctr"/>
            <a:r>
              <a:rPr lang="en-US" dirty="0">
                <a:solidFill>
                  <a:srgbClr val="000000"/>
                </a:solidFill>
                <a:cs typeface="Calibri Light"/>
              </a:rPr>
              <a:t>Python Syntax</a:t>
            </a:r>
            <a:endParaRPr lang="en-US">
              <a:solidFill>
                <a:srgbClr val="000000"/>
              </a:solidFill>
            </a:endParaRPr>
          </a:p>
        </p:txBody>
      </p:sp>
      <p:sp>
        <p:nvSpPr>
          <p:cNvPr id="3" name="Content Placeholder 2">
            <a:extLst>
              <a:ext uri="{FF2B5EF4-FFF2-40B4-BE49-F238E27FC236}">
                <a16:creationId xmlns:a16="http://schemas.microsoft.com/office/drawing/2014/main" id="{19BF0F97-5BAA-06CC-A512-D46EC0C17E37}"/>
              </a:ext>
            </a:extLst>
          </p:cNvPr>
          <p:cNvSpPr>
            <a:spLocks noGrp="1"/>
          </p:cNvSpPr>
          <p:nvPr>
            <p:ph idx="1"/>
          </p:nvPr>
        </p:nvSpPr>
        <p:spPr/>
        <p:txBody>
          <a:bodyPr vert="horz" lIns="68580" tIns="34290" rIns="68580" bIns="34290" rtlCol="0" anchor="t">
            <a:noAutofit/>
          </a:bodyPr>
          <a:lstStyle/>
          <a:p>
            <a:pPr marL="0" indent="0">
              <a:buNone/>
            </a:pPr>
            <a:r>
              <a:rPr lang="en-US" sz="2000" b="1" dirty="0">
                <a:solidFill>
                  <a:srgbClr val="C00000"/>
                </a:solidFill>
                <a:latin typeface="Times New Roman"/>
                <a:ea typeface="Montserrat"/>
                <a:cs typeface="Montserrat"/>
              </a:rPr>
              <a:t>Indentation</a:t>
            </a:r>
            <a:r>
              <a:rPr lang="en-US" sz="2000" b="1" dirty="0">
                <a:solidFill>
                  <a:schemeClr val="tx1"/>
                </a:solidFill>
                <a:latin typeface="Times New Roman"/>
                <a:ea typeface="Montserrat"/>
                <a:cs typeface="Montserrat"/>
              </a:rPr>
              <a:t>: </a:t>
            </a:r>
            <a:endParaRPr lang="en-US" sz="2000">
              <a:solidFill>
                <a:schemeClr val="tx1"/>
              </a:solidFill>
              <a:latin typeface="Times New Roman"/>
            </a:endParaRPr>
          </a:p>
          <a:p>
            <a:pPr>
              <a:buChar char="•"/>
            </a:pPr>
            <a:r>
              <a:rPr lang="en-US" sz="2000" dirty="0">
                <a:solidFill>
                  <a:schemeClr val="tx1"/>
                </a:solidFill>
                <a:latin typeface="Times New Roman"/>
                <a:ea typeface="Montserrat"/>
                <a:cs typeface="Montserrat"/>
              </a:rPr>
              <a:t>Improves readability</a:t>
            </a:r>
          </a:p>
          <a:p>
            <a:pPr>
              <a:buChar char="•"/>
            </a:pPr>
            <a:r>
              <a:rPr lang="en-US" sz="2000" dirty="0">
                <a:solidFill>
                  <a:schemeClr val="tx1"/>
                </a:solidFill>
                <a:latin typeface="Times New Roman"/>
                <a:ea typeface="Montserrat"/>
                <a:cs typeface="Montserrat"/>
              </a:rPr>
              <a:t>Affects how code is interpreted and executed</a:t>
            </a:r>
          </a:p>
          <a:p>
            <a:pPr>
              <a:buChar char="•"/>
            </a:pPr>
            <a:r>
              <a:rPr lang="en-US" sz="2000" dirty="0">
                <a:solidFill>
                  <a:schemeClr val="tx1"/>
                </a:solidFill>
                <a:latin typeface="Times New Roman"/>
                <a:ea typeface="Montserrat"/>
                <a:cs typeface="Montserrat"/>
              </a:rPr>
              <a:t>Especially crucial for control flow structures (loops and conditionals)</a:t>
            </a:r>
          </a:p>
          <a:p>
            <a:pPr marL="0" indent="0">
              <a:buNone/>
            </a:pPr>
            <a:br>
              <a:rPr lang="en-US" sz="2000" b="1" dirty="0">
                <a:solidFill>
                  <a:schemeClr val="tx1"/>
                </a:solidFill>
                <a:latin typeface="Times New Roman"/>
                <a:ea typeface="Montserrat"/>
                <a:cs typeface="Montserrat"/>
              </a:rPr>
            </a:br>
            <a:r>
              <a:rPr lang="en-US" sz="2000" b="1" dirty="0">
                <a:solidFill>
                  <a:srgbClr val="C00000"/>
                </a:solidFill>
                <a:latin typeface="Times New Roman"/>
                <a:ea typeface="Montserrat"/>
                <a:cs typeface="Montserrat"/>
              </a:rPr>
              <a:t>Case sensitive</a:t>
            </a:r>
            <a:r>
              <a:rPr lang="en-US" sz="2000" b="1" dirty="0">
                <a:solidFill>
                  <a:schemeClr val="tx1"/>
                </a:solidFill>
                <a:latin typeface="Times New Roman"/>
                <a:ea typeface="Montserrat"/>
                <a:cs typeface="Montserrat"/>
              </a:rPr>
              <a:t>:</a:t>
            </a:r>
            <a:r>
              <a:rPr lang="en-US" sz="2000" dirty="0">
                <a:solidFill>
                  <a:schemeClr val="tx1"/>
                </a:solidFill>
                <a:latin typeface="Times New Roman"/>
                <a:ea typeface="Montserrat"/>
                <a:cs typeface="Montserrat"/>
              </a:rPr>
              <a:t> </a:t>
            </a:r>
          </a:p>
          <a:p>
            <a:r>
              <a:rPr lang="en-US" sz="2000" dirty="0">
                <a:solidFill>
                  <a:schemeClr val="tx1"/>
                </a:solidFill>
                <a:latin typeface="Times New Roman"/>
                <a:ea typeface="Montserrat"/>
                <a:cs typeface="Montserrat"/>
              </a:rPr>
              <a:t>Python treats </a:t>
            </a:r>
            <a:r>
              <a:rPr lang="en-US" sz="2000" b="1" dirty="0">
                <a:solidFill>
                  <a:schemeClr val="tx1"/>
                </a:solidFill>
                <a:latin typeface="Times New Roman"/>
                <a:ea typeface="Montserrat"/>
                <a:cs typeface="Montserrat"/>
              </a:rPr>
              <a:t>name</a:t>
            </a:r>
            <a:r>
              <a:rPr lang="en-US" sz="2000" dirty="0">
                <a:solidFill>
                  <a:schemeClr val="tx1"/>
                </a:solidFill>
                <a:latin typeface="Times New Roman"/>
                <a:ea typeface="Montserrat"/>
                <a:cs typeface="Montserrat"/>
              </a:rPr>
              <a:t> and </a:t>
            </a:r>
            <a:r>
              <a:rPr lang="en-US" sz="2000" b="1" dirty="0">
                <a:solidFill>
                  <a:schemeClr val="tx1"/>
                </a:solidFill>
                <a:latin typeface="Times New Roman"/>
                <a:ea typeface="Montserrat"/>
                <a:cs typeface="Montserrat"/>
              </a:rPr>
              <a:t>Name</a:t>
            </a:r>
            <a:r>
              <a:rPr lang="en-US" sz="2000" dirty="0">
                <a:solidFill>
                  <a:schemeClr val="tx1"/>
                </a:solidFill>
                <a:latin typeface="Times New Roman"/>
                <a:ea typeface="Montserrat"/>
                <a:cs typeface="Montserrat"/>
              </a:rPr>
              <a:t> as two different things</a:t>
            </a:r>
            <a:endParaRPr lang="en-US" dirty="0">
              <a:solidFill>
                <a:schemeClr val="tx1"/>
              </a:solidFill>
              <a:ea typeface="Montserrat"/>
            </a:endParaRPr>
          </a:p>
          <a:p>
            <a:r>
              <a:rPr lang="en-US" sz="2000" dirty="0">
                <a:solidFill>
                  <a:schemeClr val="tx1"/>
                </a:solidFill>
                <a:latin typeface="Times New Roman"/>
                <a:ea typeface="Montserrat"/>
                <a:cs typeface="Montserrat"/>
              </a:rPr>
              <a:t>Built-in keywords (like </a:t>
            </a:r>
            <a:r>
              <a:rPr lang="en-US" sz="2000" b="1" dirty="0">
                <a:solidFill>
                  <a:schemeClr val="tx1"/>
                </a:solidFill>
                <a:latin typeface="Times New Roman"/>
                <a:ea typeface="Montserrat"/>
                <a:cs typeface="Montserrat"/>
              </a:rPr>
              <a:t>print</a:t>
            </a:r>
            <a:r>
              <a:rPr lang="en-US" sz="2000" dirty="0">
                <a:solidFill>
                  <a:schemeClr val="tx1"/>
                </a:solidFill>
                <a:latin typeface="Times New Roman"/>
                <a:ea typeface="Montserrat"/>
                <a:cs typeface="Montserrat"/>
              </a:rPr>
              <a:t>, </a:t>
            </a:r>
            <a:r>
              <a:rPr lang="en-US" sz="2000" b="1" dirty="0">
                <a:solidFill>
                  <a:schemeClr val="tx1"/>
                </a:solidFill>
                <a:latin typeface="Times New Roman"/>
                <a:ea typeface="Montserrat"/>
                <a:cs typeface="Montserrat"/>
              </a:rPr>
              <a:t>True</a:t>
            </a:r>
            <a:r>
              <a:rPr lang="en-US" sz="2000" dirty="0">
                <a:solidFill>
                  <a:schemeClr val="tx1"/>
                </a:solidFill>
                <a:latin typeface="Times New Roman"/>
                <a:ea typeface="Montserrat"/>
                <a:cs typeface="Montserrat"/>
              </a:rPr>
              <a:t>, and </a:t>
            </a:r>
            <a:r>
              <a:rPr lang="en-US" sz="2000" b="1" dirty="0">
                <a:solidFill>
                  <a:schemeClr val="tx1"/>
                </a:solidFill>
                <a:latin typeface="Times New Roman"/>
                <a:ea typeface="Montserrat"/>
                <a:cs typeface="Montserrat"/>
              </a:rPr>
              <a:t>if</a:t>
            </a:r>
            <a:r>
              <a:rPr lang="en-US" sz="2000" dirty="0">
                <a:solidFill>
                  <a:schemeClr val="tx1"/>
                </a:solidFill>
                <a:latin typeface="Times New Roman"/>
                <a:ea typeface="Montserrat"/>
                <a:cs typeface="Montserrat"/>
              </a:rPr>
              <a:t>) are also case sensitive</a:t>
            </a:r>
            <a:endParaRPr lang="en-US">
              <a:solidFill>
                <a:schemeClr val="tx1"/>
              </a:solidFill>
            </a:endParaRPr>
          </a:p>
          <a:p>
            <a:pPr marL="0" indent="0">
              <a:buNone/>
            </a:pPr>
            <a:br>
              <a:rPr lang="en-US" sz="2000" dirty="0">
                <a:latin typeface="Times New Roman"/>
              </a:rPr>
            </a:br>
            <a:r>
              <a:rPr lang="en-US" sz="2000" b="1" dirty="0">
                <a:solidFill>
                  <a:srgbClr val="C00000"/>
                </a:solidFill>
                <a:latin typeface="Times New Roman"/>
                <a:ea typeface="Montserrat"/>
                <a:cs typeface="Montserrat"/>
              </a:rPr>
              <a:t>Quotation marks</a:t>
            </a:r>
            <a:r>
              <a:rPr lang="en-US" sz="2000" b="1" dirty="0">
                <a:solidFill>
                  <a:schemeClr val="tx1"/>
                </a:solidFill>
                <a:latin typeface="Times New Roman"/>
                <a:ea typeface="Montserrat"/>
                <a:cs typeface="Montserrat"/>
              </a:rPr>
              <a:t>:</a:t>
            </a:r>
            <a:r>
              <a:rPr lang="en-US" sz="2000" dirty="0">
                <a:solidFill>
                  <a:srgbClr val="C00000"/>
                </a:solidFill>
                <a:latin typeface="Times New Roman"/>
                <a:ea typeface="Montserrat"/>
                <a:cs typeface="Montserrat"/>
              </a:rPr>
              <a:t> </a:t>
            </a:r>
          </a:p>
          <a:p>
            <a:r>
              <a:rPr lang="en-US" sz="2000" dirty="0">
                <a:solidFill>
                  <a:schemeClr val="tx1"/>
                </a:solidFill>
                <a:latin typeface="Times New Roman"/>
                <a:ea typeface="Montserrat"/>
                <a:cs typeface="Montserrat"/>
              </a:rPr>
              <a:t>used to define and delimit text (strings)</a:t>
            </a:r>
            <a:endParaRPr lang="en-US" dirty="0">
              <a:solidFill>
                <a:schemeClr val="tx1"/>
              </a:solidFill>
            </a:endParaRPr>
          </a:p>
          <a:p>
            <a:r>
              <a:rPr lang="en-US" sz="2000" dirty="0">
                <a:solidFill>
                  <a:schemeClr val="tx1"/>
                </a:solidFill>
                <a:latin typeface="Times New Roman"/>
                <a:ea typeface="Montserrat"/>
                <a:cs typeface="Montserrat"/>
              </a:rPr>
              <a:t>Single ‘ or double “ quotes are both acceptable—choose one and stick with it</a:t>
            </a:r>
            <a:endParaRPr lang="en-US" sz="2000" dirty="0">
              <a:solidFill>
                <a:schemeClr val="tx1"/>
              </a:solidFill>
              <a:latin typeface="Times New Roman"/>
              <a:ea typeface="Montserrat"/>
              <a:cs typeface="Calibri" panose="020F0502020204030204"/>
            </a:endParaRPr>
          </a:p>
          <a:p>
            <a:pPr marL="0" indent="0">
              <a:buNone/>
            </a:pPr>
            <a:endParaRPr lang="en-US" sz="1388" dirty="0">
              <a:solidFill>
                <a:srgbClr val="01374D"/>
              </a:solidFill>
              <a:latin typeface="Montserrat"/>
              <a:cs typeface="Calibri"/>
            </a:endParaRPr>
          </a:p>
        </p:txBody>
      </p:sp>
    </p:spTree>
    <p:extLst>
      <p:ext uri="{BB962C8B-B14F-4D97-AF65-F5344CB8AC3E}">
        <p14:creationId xmlns:p14="http://schemas.microsoft.com/office/powerpoint/2010/main" val="1063925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649D-1216-701F-DDC7-3D654E6CA8B4}"/>
              </a:ext>
            </a:extLst>
          </p:cNvPr>
          <p:cNvSpPr>
            <a:spLocks noGrp="1"/>
          </p:cNvSpPr>
          <p:nvPr>
            <p:ph type="title"/>
          </p:nvPr>
        </p:nvSpPr>
        <p:spPr/>
        <p:txBody>
          <a:bodyPr/>
          <a:lstStyle/>
          <a:p>
            <a:pPr algn="ctr"/>
            <a:r>
              <a:rPr lang="en-US" dirty="0">
                <a:solidFill>
                  <a:srgbClr val="000000"/>
                </a:solidFill>
                <a:cs typeface="Calibri Light"/>
              </a:rPr>
              <a:t>Python Syntax cont.</a:t>
            </a:r>
            <a:endParaRPr lang="en-US" dirty="0" err="1">
              <a:solidFill>
                <a:srgbClr val="000000"/>
              </a:solidFill>
            </a:endParaRPr>
          </a:p>
        </p:txBody>
      </p:sp>
      <p:sp>
        <p:nvSpPr>
          <p:cNvPr id="3" name="Content Placeholder 2">
            <a:extLst>
              <a:ext uri="{FF2B5EF4-FFF2-40B4-BE49-F238E27FC236}">
                <a16:creationId xmlns:a16="http://schemas.microsoft.com/office/drawing/2014/main" id="{FC6F496C-2869-217F-4678-F4A2C39A0FE9}"/>
              </a:ext>
            </a:extLst>
          </p:cNvPr>
          <p:cNvSpPr>
            <a:spLocks noGrp="1"/>
          </p:cNvSpPr>
          <p:nvPr>
            <p:ph idx="1"/>
          </p:nvPr>
        </p:nvSpPr>
        <p:spPr/>
        <p:txBody>
          <a:bodyPr vert="horz" lIns="68580" tIns="34290" rIns="68580" bIns="34290" rtlCol="0" anchor="t">
            <a:normAutofit lnSpcReduction="10000"/>
          </a:bodyPr>
          <a:lstStyle/>
          <a:p>
            <a:pPr marL="0" indent="0">
              <a:buNone/>
            </a:pPr>
            <a:endParaRPr lang="en-US" sz="2400" b="1" dirty="0">
              <a:solidFill>
                <a:schemeClr val="tx1"/>
              </a:solidFill>
              <a:latin typeface="Times New Roman"/>
              <a:ea typeface="+mn-lt"/>
              <a:cs typeface="+mn-lt"/>
            </a:endParaRPr>
          </a:p>
          <a:p>
            <a:pPr marL="0" indent="0">
              <a:buNone/>
            </a:pPr>
            <a:r>
              <a:rPr lang="en-US" sz="2000" b="1" dirty="0">
                <a:solidFill>
                  <a:srgbClr val="C00000"/>
                </a:solidFill>
                <a:latin typeface="Times New Roman"/>
                <a:ea typeface="+mn-lt"/>
                <a:cs typeface="+mn-lt"/>
              </a:rPr>
              <a:t>Parentheses ( )</a:t>
            </a:r>
            <a:r>
              <a:rPr lang="en-US" sz="2000" b="1" dirty="0">
                <a:solidFill>
                  <a:schemeClr val="tx1"/>
                </a:solidFill>
                <a:latin typeface="Times New Roman"/>
                <a:ea typeface="+mn-lt"/>
                <a:cs typeface="+mn-lt"/>
              </a:rPr>
              <a:t>:</a:t>
            </a:r>
            <a:r>
              <a:rPr lang="en-US" sz="2000" dirty="0">
                <a:solidFill>
                  <a:schemeClr val="tx1"/>
                </a:solidFill>
                <a:latin typeface="Times New Roman"/>
                <a:ea typeface="+mn-lt"/>
                <a:cs typeface="+mn-lt"/>
              </a:rPr>
              <a:t> </a:t>
            </a:r>
            <a:endParaRPr lang="en-US" sz="2000">
              <a:solidFill>
                <a:schemeClr val="tx1"/>
              </a:solidFill>
              <a:latin typeface="Times New Roman"/>
            </a:endParaRPr>
          </a:p>
          <a:p>
            <a:r>
              <a:rPr lang="en-US" sz="2000" dirty="0">
                <a:solidFill>
                  <a:schemeClr val="tx1"/>
                </a:solidFill>
                <a:latin typeface="Times New Roman"/>
                <a:ea typeface="+mn-lt"/>
                <a:cs typeface="+mn-lt"/>
              </a:rPr>
              <a:t>used to call and define functions and to define tuples</a:t>
            </a:r>
            <a:endParaRPr lang="en-US" sz="2000">
              <a:solidFill>
                <a:schemeClr val="tx1"/>
              </a:solidFill>
              <a:latin typeface="Times New Roman"/>
            </a:endParaRPr>
          </a:p>
          <a:p>
            <a:pPr>
              <a:buFont typeface="Arial"/>
              <a:buChar char="•"/>
            </a:pPr>
            <a:r>
              <a:rPr lang="en-US" sz="2000" dirty="0">
                <a:solidFill>
                  <a:schemeClr val="tx1"/>
                </a:solidFill>
                <a:latin typeface="Times New Roman"/>
                <a:ea typeface="+mn-lt"/>
                <a:cs typeface="Arial"/>
              </a:rPr>
              <a:t>Contain the arguments or parameters of a function</a:t>
            </a:r>
          </a:p>
          <a:p>
            <a:pPr>
              <a:buFont typeface="Arial"/>
              <a:buChar char="•"/>
            </a:pPr>
            <a:r>
              <a:rPr lang="en-US" sz="2000" dirty="0">
                <a:solidFill>
                  <a:schemeClr val="tx1"/>
                </a:solidFill>
                <a:latin typeface="Times New Roman"/>
                <a:ea typeface="+mn-lt"/>
                <a:cs typeface="Arial"/>
              </a:rPr>
              <a:t>Also used in math expressions to control order of operations</a:t>
            </a:r>
            <a:endParaRPr lang="en-US" sz="2000">
              <a:solidFill>
                <a:schemeClr val="tx1"/>
              </a:solidFill>
              <a:latin typeface="Times New Roman"/>
              <a:cs typeface="Calibri" panose="020F0502020204030204"/>
            </a:endParaRPr>
          </a:p>
          <a:p>
            <a:pPr>
              <a:buFont typeface="Arial"/>
              <a:buChar char="•"/>
            </a:pPr>
            <a:endParaRPr lang="en-US" sz="2000" dirty="0">
              <a:solidFill>
                <a:schemeClr val="tx1"/>
              </a:solidFill>
              <a:latin typeface="Times New Roman"/>
              <a:ea typeface="+mn-lt"/>
              <a:cs typeface="Arial"/>
            </a:endParaRPr>
          </a:p>
          <a:p>
            <a:pPr marL="0" indent="0">
              <a:buNone/>
            </a:pPr>
            <a:r>
              <a:rPr lang="en-US" sz="2000" b="1" dirty="0">
                <a:solidFill>
                  <a:srgbClr val="C00000"/>
                </a:solidFill>
                <a:latin typeface="Times New Roman"/>
                <a:ea typeface="+mn-lt"/>
                <a:cs typeface="+mn-lt"/>
              </a:rPr>
              <a:t>Commas , </a:t>
            </a:r>
            <a:r>
              <a:rPr lang="en-US" sz="2000" b="1" dirty="0">
                <a:solidFill>
                  <a:schemeClr val="tx1"/>
                </a:solidFill>
                <a:latin typeface="Times New Roman"/>
                <a:ea typeface="+mn-lt"/>
                <a:cs typeface="+mn-lt"/>
              </a:rPr>
              <a:t>: </a:t>
            </a:r>
            <a:endParaRPr lang="en-US" sz="2000">
              <a:solidFill>
                <a:schemeClr val="tx1"/>
              </a:solidFill>
              <a:latin typeface="Times New Roman"/>
              <a:ea typeface="+mn-lt"/>
              <a:cs typeface="Calibri"/>
            </a:endParaRPr>
          </a:p>
          <a:p>
            <a:r>
              <a:rPr lang="en-US" sz="2000" dirty="0">
                <a:solidFill>
                  <a:schemeClr val="tx1"/>
                </a:solidFill>
                <a:latin typeface="Times New Roman"/>
                <a:ea typeface="+mn-lt"/>
                <a:cs typeface="+mn-lt"/>
              </a:rPr>
              <a:t>used to separate elements of data structures like lists, tuples, sets, strings, dictionaries, etc.,  as well as function arguments</a:t>
            </a:r>
            <a:endParaRPr lang="en-US" sz="2000">
              <a:solidFill>
                <a:schemeClr val="tx1"/>
              </a:solidFill>
              <a:latin typeface="Times New Roman"/>
              <a:cs typeface="Calibri"/>
            </a:endParaRPr>
          </a:p>
          <a:p>
            <a:pPr marL="0" indent="0">
              <a:buNone/>
            </a:pPr>
            <a:endParaRPr lang="en-US" sz="2000" b="1" dirty="0">
              <a:solidFill>
                <a:schemeClr val="tx1"/>
              </a:solidFill>
              <a:latin typeface="Times New Roman"/>
              <a:ea typeface="+mn-lt"/>
              <a:cs typeface="+mn-lt"/>
            </a:endParaRPr>
          </a:p>
          <a:p>
            <a:pPr marL="0" indent="0">
              <a:buNone/>
            </a:pPr>
            <a:r>
              <a:rPr lang="en-US" sz="2000" b="1" dirty="0">
                <a:solidFill>
                  <a:srgbClr val="C00000"/>
                </a:solidFill>
                <a:latin typeface="Times New Roman"/>
                <a:ea typeface="+mn-lt"/>
                <a:cs typeface="+mn-lt"/>
              </a:rPr>
              <a:t>Square brackets [ ]</a:t>
            </a:r>
            <a:r>
              <a:rPr lang="en-US" sz="2000" b="1" dirty="0">
                <a:solidFill>
                  <a:schemeClr val="tx1"/>
                </a:solidFill>
                <a:latin typeface="Times New Roman"/>
                <a:ea typeface="+mn-lt"/>
                <a:cs typeface="+mn-lt"/>
              </a:rPr>
              <a:t>: </a:t>
            </a:r>
            <a:endParaRPr lang="en-US" sz="2000" dirty="0">
              <a:solidFill>
                <a:schemeClr val="tx1"/>
              </a:solidFill>
              <a:latin typeface="Times New Roman"/>
              <a:ea typeface="+mn-lt"/>
              <a:cs typeface="+mn-lt"/>
            </a:endParaRPr>
          </a:p>
          <a:p>
            <a:r>
              <a:rPr lang="en-US" sz="2000" dirty="0">
                <a:solidFill>
                  <a:schemeClr val="tx1"/>
                </a:solidFill>
                <a:latin typeface="Times New Roman"/>
                <a:ea typeface="+mn-lt"/>
                <a:cs typeface="+mn-lt"/>
              </a:rPr>
              <a:t>defining and accessing lists, as well as performing list operations</a:t>
            </a:r>
            <a:br>
              <a:rPr lang="en-US" dirty="0"/>
            </a:br>
            <a:endParaRPr lang="en-US">
              <a:cs typeface="Calibri" panose="020F0502020204030204"/>
            </a:endParaRPr>
          </a:p>
          <a:p>
            <a:endParaRPr lang="en-US" sz="1200" dirty="0">
              <a:solidFill>
                <a:srgbClr val="01374D"/>
              </a:solidFill>
              <a:cs typeface="Calibri"/>
            </a:endParaRPr>
          </a:p>
          <a:p>
            <a:endParaRPr lang="en-US" sz="1200" dirty="0">
              <a:solidFill>
                <a:srgbClr val="01374D"/>
              </a:solidFill>
              <a:cs typeface="Calibri"/>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2821551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9F5F-3657-DCE3-3903-1419EDD3E3DD}"/>
              </a:ext>
            </a:extLst>
          </p:cNvPr>
          <p:cNvSpPr>
            <a:spLocks noGrp="1"/>
          </p:cNvSpPr>
          <p:nvPr>
            <p:ph type="title"/>
          </p:nvPr>
        </p:nvSpPr>
        <p:spPr/>
        <p:txBody>
          <a:bodyPr/>
          <a:lstStyle/>
          <a:p>
            <a:pPr algn="ctr"/>
            <a:r>
              <a:rPr lang="en-US" dirty="0">
                <a:solidFill>
                  <a:srgbClr val="000000"/>
                </a:solidFill>
                <a:cs typeface="Calibri Light"/>
              </a:rPr>
              <a:t>Variables</a:t>
            </a:r>
            <a:endParaRPr lang="en-US" dirty="0">
              <a:solidFill>
                <a:srgbClr val="000000"/>
              </a:solidFill>
            </a:endParaRPr>
          </a:p>
        </p:txBody>
      </p:sp>
      <p:pic>
        <p:nvPicPr>
          <p:cNvPr id="4" name="Content Placeholder 3" descr="A screen shot of a computer program&#10;&#10;Description automatically generated">
            <a:extLst>
              <a:ext uri="{FF2B5EF4-FFF2-40B4-BE49-F238E27FC236}">
                <a16:creationId xmlns:a16="http://schemas.microsoft.com/office/drawing/2014/main" id="{B25874F8-F0AC-8CE5-BC24-BA589C940D2F}"/>
              </a:ext>
            </a:extLst>
          </p:cNvPr>
          <p:cNvPicPr>
            <a:picLocks noGrp="1" noChangeAspect="1"/>
          </p:cNvPicPr>
          <p:nvPr>
            <p:ph idx="1"/>
          </p:nvPr>
        </p:nvPicPr>
        <p:blipFill>
          <a:blip r:embed="rId2"/>
          <a:stretch>
            <a:fillRect/>
          </a:stretch>
        </p:blipFill>
        <p:spPr>
          <a:xfrm>
            <a:off x="5657199" y="2275049"/>
            <a:ext cx="4267460" cy="3228975"/>
          </a:xfrm>
        </p:spPr>
      </p:pic>
      <p:sp>
        <p:nvSpPr>
          <p:cNvPr id="5" name="TextBox 4">
            <a:extLst>
              <a:ext uri="{FF2B5EF4-FFF2-40B4-BE49-F238E27FC236}">
                <a16:creationId xmlns:a16="http://schemas.microsoft.com/office/drawing/2014/main" id="{891BC23B-5848-A776-22EE-7267A96F6DBF}"/>
              </a:ext>
            </a:extLst>
          </p:cNvPr>
          <p:cNvSpPr txBox="1"/>
          <p:nvPr/>
        </p:nvSpPr>
        <p:spPr>
          <a:xfrm>
            <a:off x="2189446" y="2274258"/>
            <a:ext cx="3092363" cy="3023905"/>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213995" indent="-213995">
              <a:buFont typeface="Arial"/>
              <a:buChar char="•"/>
            </a:pPr>
            <a:r>
              <a:rPr lang="en-US" sz="2400" dirty="0">
                <a:latin typeface="Times New Roman"/>
                <a:cs typeface="Calibri" panose="020F0502020204030204"/>
              </a:rPr>
              <a:t>Used to store data</a:t>
            </a:r>
          </a:p>
          <a:p>
            <a:pPr marL="213995" indent="-213995">
              <a:buFont typeface="Arial"/>
              <a:buChar char="•"/>
            </a:pPr>
            <a:endParaRPr lang="en-US" sz="2400" dirty="0">
              <a:latin typeface="Times New Roman"/>
              <a:cs typeface="Calibri" panose="020F0502020204030204"/>
            </a:endParaRPr>
          </a:p>
          <a:p>
            <a:pPr marL="213995" indent="-213995">
              <a:buFont typeface="Arial"/>
              <a:buChar char="•"/>
            </a:pPr>
            <a:r>
              <a:rPr lang="en-US" sz="2400" dirty="0">
                <a:latin typeface="Times New Roman"/>
                <a:cs typeface="Calibri" panose="020F0502020204030204"/>
              </a:rPr>
              <a:t>Different data types can be assigned to variables</a:t>
            </a:r>
          </a:p>
          <a:p>
            <a:pPr marL="213995" indent="-213995">
              <a:buFont typeface="Arial"/>
              <a:buChar char="•"/>
            </a:pPr>
            <a:endParaRPr lang="en-US" sz="2400" dirty="0">
              <a:latin typeface="Times New Roman"/>
              <a:cs typeface="Calibri" panose="020F0502020204030204"/>
            </a:endParaRPr>
          </a:p>
          <a:p>
            <a:pPr marL="213995" indent="-213995">
              <a:buFont typeface="Arial"/>
              <a:buChar char="•"/>
            </a:pPr>
            <a:r>
              <a:rPr lang="en-US" sz="2400" dirty="0">
                <a:latin typeface="Times New Roman"/>
                <a:cs typeface="Calibri" panose="020F0502020204030204"/>
              </a:rPr>
              <a:t>Variables are used within code</a:t>
            </a:r>
          </a:p>
        </p:txBody>
      </p:sp>
    </p:spTree>
    <p:extLst>
      <p:ext uri="{BB962C8B-B14F-4D97-AF65-F5344CB8AC3E}">
        <p14:creationId xmlns:p14="http://schemas.microsoft.com/office/powerpoint/2010/main" val="3570399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59ADD-6D61-5771-1643-9A1D2741B771}"/>
              </a:ext>
            </a:extLst>
          </p:cNvPr>
          <p:cNvSpPr>
            <a:spLocks noGrp="1"/>
          </p:cNvSpPr>
          <p:nvPr>
            <p:ph type="title"/>
          </p:nvPr>
        </p:nvSpPr>
        <p:spPr/>
        <p:txBody>
          <a:bodyPr/>
          <a:lstStyle/>
          <a:p>
            <a:pPr algn="ctr"/>
            <a:r>
              <a:rPr lang="en-US" dirty="0">
                <a:solidFill>
                  <a:srgbClr val="000000"/>
                </a:solidFill>
                <a:cs typeface="Calibri Light"/>
              </a:rPr>
              <a:t>Python Main Data Types</a:t>
            </a:r>
            <a:endParaRPr lang="en-US" dirty="0">
              <a:solidFill>
                <a:srgbClr val="000000"/>
              </a:solidFill>
            </a:endParaRPr>
          </a:p>
        </p:txBody>
      </p:sp>
      <p:graphicFrame>
        <p:nvGraphicFramePr>
          <p:cNvPr id="6" name="Content Placeholder 5">
            <a:extLst>
              <a:ext uri="{FF2B5EF4-FFF2-40B4-BE49-F238E27FC236}">
                <a16:creationId xmlns:a16="http://schemas.microsoft.com/office/drawing/2014/main" id="{5910F0D5-172E-18F7-5422-5D3DAE5AC9DE}"/>
              </a:ext>
            </a:extLst>
          </p:cNvPr>
          <p:cNvGraphicFramePr>
            <a:graphicFrameLocks noGrp="1"/>
          </p:cNvGraphicFramePr>
          <p:nvPr>
            <p:ph idx="1"/>
          </p:nvPr>
        </p:nvGraphicFramePr>
        <p:xfrm>
          <a:off x="2152651" y="2226469"/>
          <a:ext cx="7886700" cy="2694940"/>
        </p:xfrm>
        <a:graphic>
          <a:graphicData uri="http://schemas.openxmlformats.org/drawingml/2006/table">
            <a:tbl>
              <a:tblPr firstRow="1" bandRow="1">
                <a:tableStyleId>{5C22544A-7EE6-4342-B048-85BDC9FD1C3A}</a:tableStyleId>
              </a:tblPr>
              <a:tblGrid>
                <a:gridCol w="2599151">
                  <a:extLst>
                    <a:ext uri="{9D8B030D-6E8A-4147-A177-3AD203B41FA5}">
                      <a16:colId xmlns:a16="http://schemas.microsoft.com/office/drawing/2014/main" val="694360069"/>
                    </a:ext>
                  </a:extLst>
                </a:gridCol>
                <a:gridCol w="5287549">
                  <a:extLst>
                    <a:ext uri="{9D8B030D-6E8A-4147-A177-3AD203B41FA5}">
                      <a16:colId xmlns:a16="http://schemas.microsoft.com/office/drawing/2014/main" val="3012161221"/>
                    </a:ext>
                  </a:extLst>
                </a:gridCol>
              </a:tblGrid>
              <a:tr h="480060">
                <a:tc>
                  <a:txBody>
                    <a:bodyPr/>
                    <a:lstStyle/>
                    <a:p>
                      <a:pPr marL="0" marR="0" lvl="0" indent="0" algn="l">
                        <a:lnSpc>
                          <a:spcPct val="90000"/>
                        </a:lnSpc>
                        <a:spcBef>
                          <a:spcPts val="1000"/>
                        </a:spcBef>
                        <a:spcAft>
                          <a:spcPts val="0"/>
                        </a:spcAft>
                        <a:buNone/>
                      </a:pPr>
                      <a:r>
                        <a:rPr lang="en-US" sz="1500" b="0" i="0" u="none" strike="noStrike" noProof="0" dirty="0">
                          <a:solidFill>
                            <a:srgbClr val="000000"/>
                          </a:solidFill>
                          <a:latin typeface="Times New Roman"/>
                        </a:rPr>
                        <a:t>Strings</a:t>
                      </a:r>
                      <a:br>
                        <a:rPr lang="en-US" sz="1500" b="0" i="0" u="none" strike="noStrike" noProof="0" dirty="0">
                          <a:solidFill>
                            <a:srgbClr val="000000"/>
                          </a:solidFill>
                          <a:latin typeface="Times New Roman"/>
                        </a:rPr>
                      </a:br>
                      <a:endParaRPr lang="en-US" sz="1500" b="0" i="0" u="none" strike="noStrike" noProof="0" dirty="0">
                        <a:solidFill>
                          <a:srgbClr val="000000"/>
                        </a:solidFill>
                        <a:latin typeface="Times New Roman"/>
                      </a:endParaRPr>
                    </a:p>
                  </a:txBody>
                  <a:tcPr marL="68580" marR="68580" marT="34290" marB="3429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500" b="0" i="0" u="none" strike="noStrike" noProof="0" dirty="0">
                          <a:solidFill>
                            <a:srgbClr val="000000"/>
                          </a:solidFill>
                          <a:latin typeface="Times New Roman"/>
                        </a:rPr>
                        <a:t>"Heuston, we have a problem"</a:t>
                      </a:r>
                      <a:endParaRPr lang="en-US" sz="1500" dirty="0">
                        <a:latin typeface="Times New Roman"/>
                      </a:endParaRPr>
                    </a:p>
                  </a:txBody>
                  <a:tcPr marL="68580" marR="68580" marT="34290" marB="3429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23348898"/>
                  </a:ext>
                </a:extLst>
              </a:tr>
              <a:tr h="297180">
                <a:tc>
                  <a:txBody>
                    <a:bodyPr/>
                    <a:lstStyle/>
                    <a:p>
                      <a:pPr lvl="0">
                        <a:buNone/>
                      </a:pPr>
                      <a:r>
                        <a:rPr lang="en-US" sz="1500" b="0" i="0" u="none" strike="noStrike" noProof="0" dirty="0">
                          <a:solidFill>
                            <a:srgbClr val="000000"/>
                          </a:solidFill>
                          <a:latin typeface="Times New Roman"/>
                        </a:rPr>
                        <a:t>Integers</a:t>
                      </a:r>
                      <a:endParaRPr lang="en-US" sz="1500">
                        <a:latin typeface="Times New Roman"/>
                      </a:endParaRPr>
                    </a:p>
                  </a:txBody>
                  <a:tcPr marL="68580" marR="68580" marT="34290" marB="3429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500" b="0" i="0" u="none" strike="noStrike" noProof="0" dirty="0">
                          <a:solidFill>
                            <a:srgbClr val="000000"/>
                          </a:solidFill>
                          <a:latin typeface="Times New Roman"/>
                        </a:rPr>
                        <a:t>35</a:t>
                      </a:r>
                      <a:endParaRPr lang="en-US" sz="1500">
                        <a:latin typeface="Times New Roman"/>
                      </a:endParaRPr>
                    </a:p>
                  </a:txBody>
                  <a:tcPr marL="68580" marR="68580" marT="34290" marB="3429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4084595030"/>
                  </a:ext>
                </a:extLst>
              </a:tr>
              <a:tr h="297180">
                <a:tc>
                  <a:txBody>
                    <a:bodyPr/>
                    <a:lstStyle/>
                    <a:p>
                      <a:r>
                        <a:rPr lang="en-US" sz="1500" dirty="0">
                          <a:solidFill>
                            <a:schemeClr val="tx1"/>
                          </a:solidFill>
                          <a:latin typeface="Times New Roman"/>
                        </a:rPr>
                        <a:t>Floats</a:t>
                      </a:r>
                    </a:p>
                  </a:txBody>
                  <a:tcPr marL="68580" marR="68580" marT="34290" marB="3429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500" dirty="0">
                          <a:solidFill>
                            <a:schemeClr val="tx1"/>
                          </a:solidFill>
                          <a:latin typeface="Times New Roman"/>
                        </a:rPr>
                        <a:t>35.6</a:t>
                      </a:r>
                    </a:p>
                  </a:txBody>
                  <a:tcPr marL="68580" marR="68580" marT="34290" marB="3429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44702727"/>
                  </a:ext>
                </a:extLst>
              </a:tr>
              <a:tr h="1541145">
                <a:tc>
                  <a:txBody>
                    <a:bodyPr/>
                    <a:lstStyle/>
                    <a:p>
                      <a:pPr lvl="0">
                        <a:buNone/>
                      </a:pPr>
                      <a:r>
                        <a:rPr lang="en-US" sz="1500" dirty="0">
                          <a:solidFill>
                            <a:schemeClr val="tx1"/>
                          </a:solidFill>
                          <a:latin typeface="Times New Roman"/>
                        </a:rPr>
                        <a:t>Lists</a:t>
                      </a:r>
                    </a:p>
                    <a:p>
                      <a:pPr lvl="0">
                        <a:buNone/>
                      </a:pPr>
                      <a:r>
                        <a:rPr lang="en-US" sz="1500" dirty="0">
                          <a:solidFill>
                            <a:schemeClr val="tx1"/>
                          </a:solidFill>
                          <a:latin typeface="Times New Roman"/>
                        </a:rPr>
                        <a:t>(data collection type)</a:t>
                      </a:r>
                    </a:p>
                  </a:txBody>
                  <a:tcPr marL="68580" marR="68580" marT="34290" marB="3429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457200" marR="0" lvl="1" indent="0" algn="l">
                        <a:lnSpc>
                          <a:spcPct val="90000"/>
                        </a:lnSpc>
                        <a:spcBef>
                          <a:spcPts val="500"/>
                        </a:spcBef>
                        <a:spcAft>
                          <a:spcPts val="0"/>
                        </a:spcAft>
                        <a:buNone/>
                      </a:pPr>
                      <a:r>
                        <a:rPr lang="en-US" sz="1500" b="0" i="0" u="none" strike="noStrike" noProof="0" dirty="0">
                          <a:solidFill>
                            <a:srgbClr val="000000"/>
                          </a:solidFill>
                          <a:latin typeface="Times New Roman"/>
                        </a:rPr>
                        <a:t>["apple", 12, "computer science", "apple", 13.2]</a:t>
                      </a:r>
                    </a:p>
                    <a:p>
                      <a:pPr marL="1428750" marR="0" lvl="2" indent="-514350" algn="l">
                        <a:lnSpc>
                          <a:spcPct val="90000"/>
                        </a:lnSpc>
                        <a:spcBef>
                          <a:spcPts val="500"/>
                        </a:spcBef>
                        <a:spcAft>
                          <a:spcPts val="0"/>
                        </a:spcAft>
                        <a:buFont typeface="Arial"/>
                        <a:buChar char="•"/>
                      </a:pPr>
                      <a:r>
                        <a:rPr lang="en-US" sz="1500" b="0" i="0" u="none" strike="noStrike" noProof="0" dirty="0">
                          <a:solidFill>
                            <a:srgbClr val="000000"/>
                          </a:solidFill>
                          <a:latin typeface="Times New Roman"/>
                        </a:rPr>
                        <a:t>Order is saved</a:t>
                      </a:r>
                    </a:p>
                    <a:p>
                      <a:pPr marL="1428750" marR="0" lvl="2" indent="-514350" algn="l">
                        <a:lnSpc>
                          <a:spcPct val="90000"/>
                        </a:lnSpc>
                        <a:spcBef>
                          <a:spcPts val="500"/>
                        </a:spcBef>
                        <a:spcAft>
                          <a:spcPts val="0"/>
                        </a:spcAft>
                        <a:buFont typeface="Arial"/>
                        <a:buChar char="•"/>
                      </a:pPr>
                      <a:r>
                        <a:rPr lang="en-US" sz="1500" b="0" i="0" u="none" strike="noStrike" noProof="0" dirty="0">
                          <a:solidFill>
                            <a:srgbClr val="000000"/>
                          </a:solidFill>
                          <a:latin typeface="Times New Roman"/>
                        </a:rPr>
                        <a:t>Can be rearranged after list is defined</a:t>
                      </a:r>
                    </a:p>
                    <a:p>
                      <a:pPr marL="1428750" marR="0" lvl="2" indent="-514350" algn="l">
                        <a:lnSpc>
                          <a:spcPct val="90000"/>
                        </a:lnSpc>
                        <a:spcBef>
                          <a:spcPts val="500"/>
                        </a:spcBef>
                        <a:spcAft>
                          <a:spcPts val="0"/>
                        </a:spcAft>
                        <a:buFont typeface="Arial"/>
                        <a:buChar char="•"/>
                      </a:pPr>
                      <a:r>
                        <a:rPr lang="en-US" sz="1500" b="0" i="0" u="none" strike="noStrike" noProof="0" dirty="0">
                          <a:solidFill>
                            <a:srgbClr val="000000"/>
                          </a:solidFill>
                          <a:latin typeface="Times New Roman"/>
                        </a:rPr>
                        <a:t>Can contain duplicates</a:t>
                      </a:r>
                    </a:p>
                    <a:p>
                      <a:pPr marL="1428750" marR="0" lvl="2" indent="-514350" algn="l">
                        <a:lnSpc>
                          <a:spcPct val="90000"/>
                        </a:lnSpc>
                        <a:spcBef>
                          <a:spcPts val="500"/>
                        </a:spcBef>
                        <a:spcAft>
                          <a:spcPts val="0"/>
                        </a:spcAft>
                        <a:buFont typeface="Arial"/>
                        <a:buChar char="•"/>
                      </a:pPr>
                      <a:r>
                        <a:rPr lang="en-US" sz="1500" b="0" i="0" u="none" strike="noStrike" noProof="0" dirty="0">
                          <a:solidFill>
                            <a:srgbClr val="000000"/>
                          </a:solidFill>
                          <a:latin typeface="Times New Roman"/>
                        </a:rPr>
                        <a:t>Elements can be added or removed</a:t>
                      </a:r>
                    </a:p>
                    <a:p>
                      <a:pPr marL="1428750" marR="0" lvl="2" indent="-514350" algn="l">
                        <a:lnSpc>
                          <a:spcPct val="90000"/>
                        </a:lnSpc>
                        <a:spcBef>
                          <a:spcPts val="500"/>
                        </a:spcBef>
                        <a:spcAft>
                          <a:spcPts val="0"/>
                        </a:spcAft>
                        <a:buFont typeface="Arial"/>
                        <a:buChar char="•"/>
                      </a:pPr>
                      <a:r>
                        <a:rPr lang="en-US" sz="1500" b="0" i="0" u="none" strike="noStrike" noProof="0" dirty="0">
                          <a:solidFill>
                            <a:srgbClr val="000000"/>
                          </a:solidFill>
                          <a:latin typeface="Times New Roman"/>
                        </a:rPr>
                        <a:t>Indicated by square brackets</a:t>
                      </a:r>
                      <a:endParaRPr lang="en-US" sz="1500">
                        <a:latin typeface="Times New Roman"/>
                      </a:endParaRPr>
                    </a:p>
                  </a:txBody>
                  <a:tcPr marL="68580" marR="68580" marT="34290" marB="3429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605950333"/>
                  </a:ext>
                </a:extLst>
              </a:tr>
            </a:tbl>
          </a:graphicData>
        </a:graphic>
      </p:graphicFrame>
    </p:spTree>
    <p:extLst>
      <p:ext uri="{BB962C8B-B14F-4D97-AF65-F5344CB8AC3E}">
        <p14:creationId xmlns:p14="http://schemas.microsoft.com/office/powerpoint/2010/main" val="913908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CD45A56E-ADC8-5EFA-614C-5469148D8271}"/>
              </a:ext>
            </a:extLst>
          </p:cNvPr>
          <p:cNvPicPr>
            <a:picLocks noGrp="1" noChangeAspect="1"/>
          </p:cNvPicPr>
          <p:nvPr>
            <p:ph idx="1"/>
          </p:nvPr>
        </p:nvPicPr>
        <p:blipFill>
          <a:blip r:embed="rId2"/>
          <a:stretch>
            <a:fillRect/>
          </a:stretch>
        </p:blipFill>
        <p:spPr>
          <a:xfrm>
            <a:off x="2380224" y="2469447"/>
            <a:ext cx="7126233" cy="2065130"/>
          </a:xfrm>
        </p:spPr>
      </p:pic>
    </p:spTree>
    <p:extLst>
      <p:ext uri="{BB962C8B-B14F-4D97-AF65-F5344CB8AC3E}">
        <p14:creationId xmlns:p14="http://schemas.microsoft.com/office/powerpoint/2010/main" val="2164786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 shot of a computer&#10;&#10;Description automatically generated">
            <a:extLst>
              <a:ext uri="{FF2B5EF4-FFF2-40B4-BE49-F238E27FC236}">
                <a16:creationId xmlns:a16="http://schemas.microsoft.com/office/drawing/2014/main" id="{10E72BF6-8875-031E-13D7-4A1D8CC8368D}"/>
              </a:ext>
            </a:extLst>
          </p:cNvPr>
          <p:cNvPicPr>
            <a:picLocks noGrp="1" noChangeAspect="1"/>
          </p:cNvPicPr>
          <p:nvPr>
            <p:ph idx="1"/>
          </p:nvPr>
        </p:nvPicPr>
        <p:blipFill>
          <a:blip r:embed="rId2"/>
          <a:stretch>
            <a:fillRect/>
          </a:stretch>
        </p:blipFill>
        <p:spPr>
          <a:xfrm>
            <a:off x="3238375" y="1163957"/>
            <a:ext cx="5619679" cy="1703720"/>
          </a:xfrm>
        </p:spPr>
      </p:pic>
      <p:sp>
        <p:nvSpPr>
          <p:cNvPr id="6" name="TextBox 5">
            <a:extLst>
              <a:ext uri="{FF2B5EF4-FFF2-40B4-BE49-F238E27FC236}">
                <a16:creationId xmlns:a16="http://schemas.microsoft.com/office/drawing/2014/main" id="{82C79800-D8B1-99BE-680D-B545EE87A5AA}"/>
              </a:ext>
            </a:extLst>
          </p:cNvPr>
          <p:cNvSpPr txBox="1"/>
          <p:nvPr/>
        </p:nvSpPr>
        <p:spPr>
          <a:xfrm>
            <a:off x="2964494" y="3271189"/>
            <a:ext cx="6176897" cy="283923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2000" dirty="0">
                <a:latin typeface="Times New Roman"/>
                <a:cs typeface="Calibri"/>
              </a:rPr>
              <a:t>Python for loop containing:</a:t>
            </a:r>
            <a:endParaRPr lang="en-US" sz="2000">
              <a:latin typeface="Times New Roman"/>
              <a:cs typeface="Times New Roman"/>
            </a:endParaRPr>
          </a:p>
          <a:p>
            <a:pPr marL="213995" indent="-213995">
              <a:buFont typeface="Arial"/>
              <a:buChar char="•"/>
            </a:pPr>
            <a:r>
              <a:rPr lang="en-US" sz="2000" dirty="0">
                <a:latin typeface="Times New Roman"/>
                <a:cs typeface="Calibri"/>
              </a:rPr>
              <a:t>List</a:t>
            </a:r>
          </a:p>
          <a:p>
            <a:pPr marL="213995" indent="-213995">
              <a:buFont typeface="Arial"/>
              <a:buChar char="•"/>
            </a:pPr>
            <a:r>
              <a:rPr lang="en-US" sz="2000" dirty="0">
                <a:latin typeface="Times New Roman"/>
                <a:cs typeface="Calibri"/>
              </a:rPr>
              <a:t>Strings—denoted by quotation marks</a:t>
            </a:r>
          </a:p>
          <a:p>
            <a:pPr marL="213995" indent="-213995">
              <a:buFont typeface="Arial"/>
              <a:buChar char="•"/>
            </a:pPr>
            <a:r>
              <a:rPr lang="en-US" sz="2000" dirty="0">
                <a:latin typeface="Times New Roman"/>
                <a:cs typeface="Calibri"/>
              </a:rPr>
              <a:t>Indents</a:t>
            </a:r>
          </a:p>
          <a:p>
            <a:pPr marL="213995" indent="-213995">
              <a:buFont typeface="Arial"/>
              <a:buChar char="•"/>
            </a:pPr>
            <a:r>
              <a:rPr lang="en-US" sz="2000" dirty="0">
                <a:latin typeface="Times New Roman"/>
                <a:cs typeface="Calibri"/>
              </a:rPr>
              <a:t>function</a:t>
            </a:r>
          </a:p>
          <a:p>
            <a:pPr marL="213995" indent="-213995">
              <a:buFont typeface="Arial"/>
              <a:buChar char="•"/>
            </a:pPr>
            <a:r>
              <a:rPr lang="en-US" sz="2000" dirty="0">
                <a:latin typeface="Times New Roman"/>
                <a:cs typeface="Calibri"/>
              </a:rPr>
              <a:t>Square brackets</a:t>
            </a:r>
          </a:p>
          <a:p>
            <a:pPr marL="213995" indent="-213995">
              <a:buFont typeface="Arial"/>
              <a:buChar char="•"/>
            </a:pPr>
            <a:r>
              <a:rPr lang="en-US" sz="2000" dirty="0">
                <a:latin typeface="Times New Roman"/>
                <a:cs typeface="Calibri"/>
              </a:rPr>
              <a:t>Variable</a:t>
            </a:r>
          </a:p>
          <a:p>
            <a:pPr marL="213995" indent="-213995">
              <a:buFont typeface="Arial"/>
              <a:buChar char="•"/>
            </a:pPr>
            <a:r>
              <a:rPr lang="en-US" sz="2000" dirty="0">
                <a:latin typeface="Times New Roman"/>
                <a:cs typeface="Calibri"/>
              </a:rPr>
              <a:t>Parentheses</a:t>
            </a:r>
          </a:p>
          <a:p>
            <a:pPr marL="213995" indent="-213995">
              <a:buFont typeface="Arial"/>
              <a:buChar char="•"/>
            </a:pPr>
            <a:r>
              <a:rPr lang="en-US" sz="2000" dirty="0">
                <a:latin typeface="Times New Roman"/>
                <a:cs typeface="Calibri"/>
              </a:rPr>
              <a:t>argument</a:t>
            </a:r>
          </a:p>
        </p:txBody>
      </p:sp>
    </p:spTree>
    <p:extLst>
      <p:ext uri="{BB962C8B-B14F-4D97-AF65-F5344CB8AC3E}">
        <p14:creationId xmlns:p14="http://schemas.microsoft.com/office/powerpoint/2010/main" val="8178782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undry">
      <a:majorFont>
        <a:latin typeface="Rockwell"/>
        <a:ea typeface=""/>
        <a:cs typeface=""/>
        <a:font script="Grek" typeface="Cambria"/>
        <a:font script="Cyrl" typeface="Cambria"/>
        <a:font script="Jpan" typeface="ＭＳ 明朝"/>
        <a:font script="Hang" typeface="바탕"/>
        <a:font script="Hans" typeface="华文新魏"/>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ＭＳ 明朝"/>
        <a:font script="Hang" typeface="바탕"/>
        <a:font script="Hans" typeface="华文新魏"/>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22</Slides>
  <Notes>0</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office theme</vt:lpstr>
      <vt:lpstr>Office Theme</vt:lpstr>
      <vt:lpstr>Introduction to Python Session 2</vt:lpstr>
      <vt:lpstr>Today's Lesson</vt:lpstr>
      <vt:lpstr>Python: Basic Terms and Concept</vt:lpstr>
      <vt:lpstr>Python Syntax</vt:lpstr>
      <vt:lpstr>Python Syntax cont.</vt:lpstr>
      <vt:lpstr>Variables</vt:lpstr>
      <vt:lpstr>Python Main Data Types</vt:lpstr>
      <vt:lpstr>PowerPoint Presentation</vt:lpstr>
      <vt:lpstr>PowerPoint Presentation</vt:lpstr>
      <vt:lpstr>Errors</vt:lpstr>
      <vt:lpstr>Syntax Errors</vt:lpstr>
      <vt:lpstr>Name Error</vt:lpstr>
      <vt:lpstr>Type Error</vt:lpstr>
      <vt:lpstr>Index Error</vt:lpstr>
      <vt:lpstr>Demo 1</vt:lpstr>
      <vt:lpstr>Exercise 2</vt:lpstr>
      <vt:lpstr>Solution</vt:lpstr>
      <vt:lpstr>Demo 2</vt:lpstr>
      <vt:lpstr>Exercise 2</vt:lpstr>
      <vt:lpstr>Solution Part 1</vt:lpstr>
      <vt:lpstr>Solution Part 2</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194</cp:revision>
  <dcterms:created xsi:type="dcterms:W3CDTF">2024-01-29T03:48:51Z</dcterms:created>
  <dcterms:modified xsi:type="dcterms:W3CDTF">2024-01-29T06:18:47Z</dcterms:modified>
</cp:coreProperties>
</file>